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emf" ContentType="image/x-emf"/>
  <Default Extension="jpeg" ContentType="image/jpeg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drawings/drawing1.xml" ContentType="application/vnd.openxmlformats-officedocument.drawingml.chartshapes+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10.xml" ContentType="application/vnd.openxmlformats-officedocument.presentationml.slide+xml"/>
  <Override PartName="/ppt/slides/slide2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2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Masters/notesMaster1.xml" ContentType="application/vnd.openxmlformats-officedocument.presentationml.notesMaster+xml"/>
  <Override PartName="/ppt/charts/chart1.xml" ContentType="application/vnd.openxmlformats-officedocument.drawingml.char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66" r:id="rId2"/>
    <p:sldMasterId id="2147483648" r:id="rId3"/>
  </p:sldMasterIdLst>
  <p:notesMasterIdLst>
    <p:notesMasterId r:id="rId29"/>
  </p:notesMasterIdLst>
  <p:handoutMasterIdLst>
    <p:handoutMasterId r:id="rId30"/>
  </p:handoutMasterIdLst>
  <p:sldIdLst>
    <p:sldId id="357" r:id="rId4"/>
    <p:sldId id="391" r:id="rId5"/>
    <p:sldId id="383" r:id="rId6"/>
    <p:sldId id="402" r:id="rId7"/>
    <p:sldId id="358" r:id="rId8"/>
    <p:sldId id="387" r:id="rId9"/>
    <p:sldId id="388" r:id="rId10"/>
    <p:sldId id="382" r:id="rId11"/>
    <p:sldId id="385" r:id="rId12"/>
    <p:sldId id="403" r:id="rId13"/>
    <p:sldId id="386" r:id="rId14"/>
    <p:sldId id="396" r:id="rId15"/>
    <p:sldId id="379" r:id="rId16"/>
    <p:sldId id="272" r:id="rId17"/>
    <p:sldId id="381" r:id="rId18"/>
    <p:sldId id="366" r:id="rId19"/>
    <p:sldId id="404" r:id="rId20"/>
    <p:sldId id="399" r:id="rId21"/>
    <p:sldId id="400" r:id="rId22"/>
    <p:sldId id="368" r:id="rId23"/>
    <p:sldId id="372" r:id="rId24"/>
    <p:sldId id="378" r:id="rId25"/>
    <p:sldId id="397" r:id="rId26"/>
    <p:sldId id="393" r:id="rId27"/>
    <p:sldId id="353" r:id="rId28"/>
  </p:sldIdLst>
  <p:sldSz cx="9144000" cy="6858000" type="screen4x3"/>
  <p:notesSz cx="6807200" cy="9939338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5B"/>
    <a:srgbClr val="0000FF"/>
    <a:srgbClr val="004065"/>
    <a:srgbClr val="717171"/>
    <a:srgbClr val="66CCFF"/>
    <a:srgbClr val="F0B7AE"/>
    <a:srgbClr val="696969"/>
    <a:srgbClr val="15406A"/>
    <a:srgbClr val="BDDFFD"/>
    <a:srgbClr val="ABD7F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0" autoAdjust="0"/>
    <p:restoredTop sz="89704" autoAdjust="0"/>
  </p:normalViewPr>
  <p:slideViewPr>
    <p:cSldViewPr>
      <p:cViewPr>
        <p:scale>
          <a:sx n="60" d="100"/>
          <a:sy n="60" d="100"/>
        </p:scale>
        <p:origin x="-2262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customXml" Target="../customXml/item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Relationship Id="rId35" Type="http://schemas.openxmlformats.org/officeDocument/2006/relationships/customXml" Target="../customXml/item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parichph\Desktop\All%20sector%20Q42009_Q42013%20(2)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fileserv\&#3613;&#3610;&#3586;\DMD\Statistics%20and%20Information%20Systems%20Department\1.1.1%20Monetary%20and%20Financial%20Statistics%20Team\P_Ad%20hoc\Ad%20hoc_PPT\&#3626;&#3606;&#3636;&#3605;&#3636;&#3585;&#3634;&#3619;&#3648;&#3591;&#3636;&#3609;&#3649;&#3621;&#3632;&#3605;&#3621;&#3634;&#3604;&#3585;&#3634;&#3619;&#3648;&#3591;&#3636;&#3609;\&#3586;&#3657;&#3629;&#3617;&#3641;&#3621;%20Financial%20Accounts%202012%20&#3627;&#3621;&#3633;&#3591;&#3611;&#3619;&#3633;&#3610;%20V3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800"/>
            </a:pPr>
            <a:r>
              <a:rPr lang="th-TH" sz="1800"/>
              <a:t>ขนาดตราสารหนี้</a:t>
            </a:r>
            <a:r>
              <a:rPr lang="th-TH" sz="1800" baseline="0"/>
              <a:t> ตราสารทุน และหน่วยลงทุน</a:t>
            </a:r>
            <a:endParaRPr lang="en-US" sz="1800"/>
          </a:p>
        </c:rich>
      </c:tx>
      <c:layout>
        <c:manualLayout>
          <c:xMode val="edge"/>
          <c:yMode val="edge"/>
          <c:x val="0.26377489091466122"/>
          <c:y val="2.9695498178477681E-2"/>
        </c:manualLayout>
      </c:layout>
    </c:title>
    <c:plotArea>
      <c:layout>
        <c:manualLayout>
          <c:layoutTarget val="inner"/>
          <c:xMode val="edge"/>
          <c:yMode val="edge"/>
          <c:x val="0.13676295983506803"/>
          <c:y val="0.11755534625505962"/>
          <c:w val="0.84010349652665661"/>
          <c:h val="0.55394073129519661"/>
        </c:manualLayout>
      </c:layout>
      <c:barChart>
        <c:barDir val="col"/>
        <c:grouping val="stacked"/>
        <c:ser>
          <c:idx val="0"/>
          <c:order val="0"/>
          <c:tx>
            <c:strRef>
              <c:f>Total!$B$913</c:f>
              <c:strCache>
                <c:ptCount val="1"/>
                <c:pt idx="0">
                  <c:v>Debt Securities (รวมตราสารหนี้ระยะสั้นที่ไม่ได้ขึ้นทะเบียนกับ ThaiBMA)</c:v>
                </c:pt>
              </c:strCache>
            </c:strRef>
          </c:tx>
          <c:cat>
            <c:numRef>
              <c:f>Total!$C$912:$P$912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Total!$C$913:$P$913</c:f>
              <c:numCache>
                <c:formatCode>_-* #,##0.00_-;\-* #,##0.00_-;_-* "-"??_-;_-@_-</c:formatCode>
                <c:ptCount val="5"/>
                <c:pt idx="0">
                  <c:v>11736091.113624061</c:v>
                </c:pt>
                <c:pt idx="1">
                  <c:v>13249987.211394683</c:v>
                </c:pt>
                <c:pt idx="2">
                  <c:v>14545363.986877386</c:v>
                </c:pt>
                <c:pt idx="3">
                  <c:v>14563992.784628132</c:v>
                </c:pt>
                <c:pt idx="4">
                  <c:v>15431058.535158008</c:v>
                </c:pt>
              </c:numCache>
            </c:numRef>
          </c:val>
        </c:ser>
        <c:ser>
          <c:idx val="1"/>
          <c:order val="1"/>
          <c:tx>
            <c:strRef>
              <c:f>Total!$B$914</c:f>
              <c:strCache>
                <c:ptCount val="1"/>
                <c:pt idx="0">
                  <c:v>Equity  (รวมตราสารทุนที่ไม่ได้จดทะเบียนในตลาดหลักทรัพย์)</c:v>
                </c:pt>
              </c:strCache>
            </c:strRef>
          </c:tx>
          <c:cat>
            <c:numRef>
              <c:f>Total!$C$912:$P$912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Total!$C$914:$P$914</c:f>
              <c:numCache>
                <c:formatCode>_-* #,##0.00_-;\-* #,##0.00_-;_-* "-"??_-;_-@_-</c:formatCode>
                <c:ptCount val="5"/>
                <c:pt idx="0">
                  <c:v>16610997.63104628</c:v>
                </c:pt>
                <c:pt idx="1">
                  <c:v>20441191.791817207</c:v>
                </c:pt>
                <c:pt idx="2">
                  <c:v>21789451.567468766</c:v>
                </c:pt>
                <c:pt idx="3">
                  <c:v>26615187.725396398</c:v>
                </c:pt>
                <c:pt idx="4">
                  <c:v>27524264.360568214</c:v>
                </c:pt>
              </c:numCache>
            </c:numRef>
          </c:val>
        </c:ser>
        <c:ser>
          <c:idx val="2"/>
          <c:order val="2"/>
          <c:tx>
            <c:strRef>
              <c:f>Total!$B$915</c:f>
              <c:strCache>
                <c:ptCount val="1"/>
                <c:pt idx="0">
                  <c:v>Investment Fund Shares</c:v>
                </c:pt>
              </c:strCache>
            </c:strRef>
          </c:tx>
          <c:spPr>
            <a:solidFill>
              <a:srgbClr val="00B050"/>
            </a:solidFill>
          </c:spPr>
          <c:cat>
            <c:numRef>
              <c:f>Total!$C$912:$P$912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Total!$C$915:$P$915</c:f>
              <c:numCache>
                <c:formatCode>_-* #,##0.00_-;\-* #,##0.00_-;_-* "-"??_-;_-@_-</c:formatCode>
                <c:ptCount val="5"/>
                <c:pt idx="0">
                  <c:v>1842904.8871028973</c:v>
                </c:pt>
                <c:pt idx="1">
                  <c:v>2034952.9103561183</c:v>
                </c:pt>
                <c:pt idx="2">
                  <c:v>2078907.1228403081</c:v>
                </c:pt>
                <c:pt idx="3">
                  <c:v>2658160.0026194104</c:v>
                </c:pt>
                <c:pt idx="4">
                  <c:v>2942874.7775796428</c:v>
                </c:pt>
              </c:numCache>
            </c:numRef>
          </c:val>
        </c:ser>
        <c:gapWidth val="55"/>
        <c:overlap val="100"/>
        <c:axId val="109572864"/>
        <c:axId val="109574400"/>
      </c:barChart>
      <c:catAx>
        <c:axId val="10957286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09574400"/>
        <c:crosses val="autoZero"/>
        <c:auto val="1"/>
        <c:lblAlgn val="ctr"/>
        <c:lblOffset val="100"/>
      </c:catAx>
      <c:valAx>
        <c:axId val="109574400"/>
        <c:scaling>
          <c:orientation val="minMax"/>
        </c:scaling>
        <c:axPos val="l"/>
        <c:majorGridlines/>
        <c:numFmt formatCode="#,##0" sourceLinked="0"/>
        <c:maj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095728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76246109470423651"/>
          <c:w val="0.99463341530258265"/>
          <c:h val="0.21574053960836864"/>
        </c:manualLayout>
      </c:layout>
      <c:txPr>
        <a:bodyPr/>
        <a:lstStyle/>
        <a:p>
          <a:pPr>
            <a:defRPr sz="1800" b="1"/>
          </a:pPr>
          <a:endParaRPr lang="en-US"/>
        </a:p>
      </c:txPr>
    </c:legend>
    <c:plotVisOnly val="1"/>
  </c:chart>
  <c:txPr>
    <a:bodyPr/>
    <a:lstStyle/>
    <a:p>
      <a:pPr>
        <a:defRPr sz="1400">
          <a:latin typeface="Browallia New" pitchFamily="34" charset="-34"/>
          <a:cs typeface="Browallia New" pitchFamily="34" charset="-34"/>
        </a:defRPr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8.2927057516139227E-2"/>
          <c:y val="7.2998670441786095E-2"/>
          <c:w val="0.83414588496772168"/>
          <c:h val="0.79800965824154468"/>
        </c:manualLayout>
      </c:layout>
      <c:pie3DChart>
        <c:varyColors val="1"/>
        <c:ser>
          <c:idx val="0"/>
          <c:order val="0"/>
          <c:explosion val="6"/>
          <c:dLbls>
            <c:dLbl>
              <c:idx val="0"/>
              <c:layout>
                <c:manualLayout>
                  <c:x val="-9.8187476565429727E-2"/>
                  <c:y val="0.10236220472440964"/>
                </c:manualLayout>
              </c:layout>
              <c:tx>
                <c:rich>
                  <a:bodyPr/>
                  <a:lstStyle/>
                  <a:p>
                    <a:pPr>
                      <a:defRPr sz="1800"/>
                    </a:pPr>
                    <a:r>
                      <a:rPr lang="th-TH" sz="1800" dirty="0" smtClean="0"/>
                      <a:t>ภาคธุรกิจ</a:t>
                    </a:r>
                    <a:endParaRPr lang="en-US" sz="1800" dirty="0"/>
                  </a:p>
                </c:rich>
              </c:tx>
              <c:numFmt formatCode="0.0%" sourceLinked="0"/>
              <c:spPr/>
              <c:dLblPos val="bestFit"/>
            </c:dLbl>
            <c:dLbl>
              <c:idx val="1"/>
              <c:layout>
                <c:manualLayout>
                  <c:x val="-0.15779715035620795"/>
                  <c:y val="4.3605540808815325E-2"/>
                </c:manualLayout>
              </c:layout>
              <c:tx>
                <c:rich>
                  <a:bodyPr/>
                  <a:lstStyle/>
                  <a:p>
                    <a:pPr>
                      <a:defRPr sz="1800"/>
                    </a:pPr>
                    <a:r>
                      <a:rPr lang="th-TH" sz="1800" dirty="0" smtClean="0"/>
                      <a:t>ธปท.</a:t>
                    </a:r>
                    <a:endParaRPr lang="en-US" sz="1800" dirty="0"/>
                  </a:p>
                </c:rich>
              </c:tx>
              <c:numFmt formatCode="0.0%" sourceLinked="0"/>
              <c:spPr/>
              <c:dLblPos val="bestFit"/>
            </c:dLbl>
            <c:dLbl>
              <c:idx val="2"/>
              <c:layout>
                <c:manualLayout>
                  <c:x val="-0.21294238220222805"/>
                  <c:y val="-0.22340924806495521"/>
                </c:manualLayout>
              </c:layout>
              <c:tx>
                <c:rich>
                  <a:bodyPr/>
                  <a:lstStyle/>
                  <a:p>
                    <a:pPr>
                      <a:defRPr sz="1800"/>
                    </a:pPr>
                    <a:r>
                      <a:rPr lang="th-TH" sz="1800" dirty="0" smtClean="0"/>
                      <a:t>สถาบันการเงิน</a:t>
                    </a:r>
                  </a:p>
                  <a:p>
                    <a:pPr>
                      <a:defRPr sz="1800"/>
                    </a:pPr>
                    <a:r>
                      <a:rPr lang="th-TH" sz="1800" dirty="0" smtClean="0"/>
                      <a:t>ที่รับฝากเงิน</a:t>
                    </a:r>
                    <a:endParaRPr lang="en-US" sz="1800" dirty="0"/>
                  </a:p>
                </c:rich>
              </c:tx>
              <c:numFmt formatCode="0.0%" sourceLinked="0"/>
              <c:spPr/>
              <c:dLblPos val="bestFit"/>
            </c:dLbl>
            <c:dLbl>
              <c:idx val="3"/>
              <c:layout>
                <c:manualLayout>
                  <c:x val="-5.0959880014998125E-3"/>
                  <c:y val="-0.33222703040306928"/>
                </c:manualLayout>
              </c:layout>
              <c:tx>
                <c:rich>
                  <a:bodyPr/>
                  <a:lstStyle/>
                  <a:p>
                    <a:pPr>
                      <a:defRPr sz="1800"/>
                    </a:pPr>
                    <a:r>
                      <a:rPr lang="th-TH" sz="1800" dirty="0" smtClean="0"/>
                      <a:t>สถาบันการเงินอื่น</a:t>
                    </a:r>
                    <a:endParaRPr lang="en-US" sz="1800" dirty="0"/>
                  </a:p>
                </c:rich>
              </c:tx>
              <c:numFmt formatCode="0.0%" sourceLinked="0"/>
              <c:spPr/>
              <c:dLblPos val="bestFit"/>
            </c:dLbl>
            <c:dLbl>
              <c:idx val="4"/>
              <c:layout>
                <c:manualLayout>
                  <c:x val="0.11776127984002079"/>
                  <c:y val="-0.31968414713033438"/>
                </c:manualLayout>
              </c:layout>
              <c:tx>
                <c:rich>
                  <a:bodyPr/>
                  <a:lstStyle/>
                  <a:p>
                    <a:pPr>
                      <a:defRPr sz="1800"/>
                    </a:pPr>
                    <a:r>
                      <a:rPr lang="th-TH" sz="1800" dirty="0" smtClean="0"/>
                      <a:t>ภาครัฐบาล</a:t>
                    </a:r>
                    <a:endParaRPr lang="en-US" sz="1800" dirty="0"/>
                  </a:p>
                </c:rich>
              </c:tx>
              <c:numFmt formatCode="0.0%" sourceLinked="0"/>
              <c:spPr/>
              <c:dLblPos val="bestFit"/>
            </c:dLbl>
            <c:dLbl>
              <c:idx val="5"/>
              <c:layout>
                <c:manualLayout>
                  <c:x val="0.18019897512810898"/>
                  <c:y val="-0.1288949610760412"/>
                </c:manualLayout>
              </c:layout>
              <c:tx>
                <c:rich>
                  <a:bodyPr/>
                  <a:lstStyle/>
                  <a:p>
                    <a:pPr>
                      <a:defRPr sz="1800"/>
                    </a:pPr>
                    <a:r>
                      <a:rPr lang="th-TH" sz="2000" dirty="0" smtClean="0"/>
                      <a:t>ภาคครัวเรือน</a:t>
                    </a:r>
                    <a:r>
                      <a:rPr lang="th-TH" sz="2000" baseline="0" dirty="0" smtClean="0"/>
                      <a:t> </a:t>
                    </a:r>
                  </a:p>
                  <a:p>
                    <a:pPr>
                      <a:defRPr sz="1800"/>
                    </a:pPr>
                    <a:r>
                      <a:rPr lang="th-TH" sz="1800" baseline="0" dirty="0" smtClean="0"/>
                      <a:t>และสถาบันไม่แสวงหากำไร</a:t>
                    </a:r>
                    <a:endParaRPr lang="en-US" sz="1800" dirty="0"/>
                  </a:p>
                </c:rich>
              </c:tx>
              <c:numFmt formatCode="0.0%" sourceLinked="0"/>
              <c:spPr/>
              <c:dLblPos val="bestFit"/>
            </c:dLbl>
            <c:dLbl>
              <c:idx val="6"/>
              <c:layout>
                <c:manualLayout>
                  <c:x val="0.11484464441944757"/>
                  <c:y val="0.11398608105998102"/>
                </c:manualLayout>
              </c:layout>
              <c:tx>
                <c:rich>
                  <a:bodyPr/>
                  <a:lstStyle/>
                  <a:p>
                    <a:pPr>
                      <a:defRPr sz="1800"/>
                    </a:pPr>
                    <a:r>
                      <a:rPr lang="en-US" sz="1800" dirty="0"/>
                      <a:t>Non </a:t>
                    </a:r>
                    <a:r>
                      <a:rPr lang="en-US" sz="1800" dirty="0" smtClean="0"/>
                      <a:t>– Resident</a:t>
                    </a:r>
                    <a:endParaRPr lang="en-US" sz="1800" dirty="0"/>
                  </a:p>
                </c:rich>
              </c:tx>
              <c:numFmt formatCode="0.0%" sourceLinked="0"/>
              <c:spPr/>
              <c:dLblPos val="bestFit"/>
            </c:dLbl>
            <c:numFmt formatCode="0.0%" sourceLinked="0"/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Sheet2!$B$6:$H$6</c:f>
              <c:strCache>
                <c:ptCount val="7"/>
                <c:pt idx="0">
                  <c:v>Non - Financial Corporation</c:v>
                </c:pt>
                <c:pt idx="1">
                  <c:v>BOT</c:v>
                </c:pt>
                <c:pt idx="2">
                  <c:v>Other Depository Corporations (ODCs)</c:v>
                </c:pt>
                <c:pt idx="3">
                  <c:v>Other Financial Corporations (OFCs)</c:v>
                </c:pt>
                <c:pt idx="4">
                  <c:v>Government</c:v>
                </c:pt>
                <c:pt idx="5">
                  <c:v>Household &amp; Non Profit Institutions Serving Household (NPISH)</c:v>
                </c:pt>
                <c:pt idx="6">
                  <c:v>Non - Resident</c:v>
                </c:pt>
              </c:strCache>
            </c:strRef>
          </c:cat>
          <c:val>
            <c:numRef>
              <c:f>Sheet2!$B$7:$H$7</c:f>
              <c:numCache>
                <c:formatCode>General</c:formatCode>
                <c:ptCount val="7"/>
                <c:pt idx="0">
                  <c:v>14662.238488466957</c:v>
                </c:pt>
                <c:pt idx="1">
                  <c:v>6160.9599851265375</c:v>
                </c:pt>
                <c:pt idx="2">
                  <c:v>21350.669283211049</c:v>
                </c:pt>
                <c:pt idx="3">
                  <c:v>9647.3066866338686</c:v>
                </c:pt>
                <c:pt idx="4">
                  <c:v>5199.6168039549084</c:v>
                </c:pt>
                <c:pt idx="5">
                  <c:v>25465.943188165023</c:v>
                </c:pt>
                <c:pt idx="6">
                  <c:v>12066.360360274051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txPr>
    <a:bodyPr/>
    <a:lstStyle/>
    <a:p>
      <a:pPr>
        <a:defRPr sz="1400" b="1">
          <a:solidFill>
            <a:schemeClr val="bg1"/>
          </a:solidFill>
          <a:latin typeface="Browallia New" pitchFamily="34" charset="-34"/>
          <a:cs typeface="Browallia New" pitchFamily="34" charset="-34"/>
        </a:defRPr>
      </a:pPr>
      <a:endParaRPr lang="en-US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1.65594E-7</cdr:x>
      <cdr:y>0.03815</cdr:y>
    </cdr:from>
    <cdr:to>
      <cdr:x>0.1388</cdr:x>
      <cdr:y>0.12807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" y="133351"/>
          <a:ext cx="838200" cy="314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th-TH" sz="1600" b="1" dirty="0">
              <a:latin typeface="Browallia New" pitchFamily="34" charset="-34"/>
              <a:cs typeface="Browallia New" pitchFamily="34" charset="-34"/>
            </a:rPr>
            <a:t>ล้านบาท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EE9F1-3A26-463F-8BD2-4D89458F7E71}" type="datetimeFigureOut">
              <a:rPr lang="th-TH" smtClean="0"/>
              <a:pPr/>
              <a:t>20/08/57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B224F-38F4-4AE7-B88B-1BFD4760D803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7" cy="496967"/>
          </a:xfrm>
          <a:prstGeom prst="rect">
            <a:avLst/>
          </a:prstGeom>
        </p:spPr>
        <p:txBody>
          <a:bodyPr vert="horz" lIns="91586" tIns="45793" rIns="91586" bIns="4579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1"/>
            <a:ext cx="2949787" cy="496967"/>
          </a:xfrm>
          <a:prstGeom prst="rect">
            <a:avLst/>
          </a:prstGeom>
        </p:spPr>
        <p:txBody>
          <a:bodyPr vert="horz" lIns="91586" tIns="45793" rIns="91586" bIns="4579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8EE4514-BA6C-4EF7-B17A-9BD3DD761CA4}" type="datetimeFigureOut">
              <a:rPr lang="th-TH"/>
              <a:pPr>
                <a:defRPr/>
              </a:pPr>
              <a:t>20/08/57</a:t>
            </a:fld>
            <a:endParaRPr lang="th-TH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72050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86" tIns="45793" rIns="91586" bIns="45793" rtlCol="0" anchor="ctr"/>
          <a:lstStyle/>
          <a:p>
            <a:pPr lvl="0"/>
            <a:endParaRPr lang="th-TH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5"/>
            <a:ext cx="5445760" cy="4472702"/>
          </a:xfrm>
          <a:prstGeom prst="rect">
            <a:avLst/>
          </a:prstGeom>
        </p:spPr>
        <p:txBody>
          <a:bodyPr vert="horz" lIns="91586" tIns="45793" rIns="91586" bIns="4579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th-TH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6967"/>
          </a:xfrm>
          <a:prstGeom prst="rect">
            <a:avLst/>
          </a:prstGeom>
        </p:spPr>
        <p:txBody>
          <a:bodyPr vert="horz" lIns="91586" tIns="45793" rIns="91586" bIns="4579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6967"/>
          </a:xfrm>
          <a:prstGeom prst="rect">
            <a:avLst/>
          </a:prstGeom>
        </p:spPr>
        <p:txBody>
          <a:bodyPr vert="horz" lIns="91586" tIns="45793" rIns="91586" bIns="4579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5A7C8C8-F81C-40C3-BE82-135508248A17}" type="slidenum">
              <a:rPr lang="th-TH"/>
              <a:pPr>
                <a:defRPr/>
              </a:pPr>
              <a:t>‹#›</a:t>
            </a:fld>
            <a:endParaRPr lang="th-T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59E98D-D9DB-409E-9FAF-1310E613B641}" type="slidenum">
              <a:rPr lang="th-TH" smtClean="0"/>
              <a:pPr>
                <a:defRPr/>
              </a:pPr>
              <a:t>9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7241" lvl="1" indent="-57241" defTabSz="489732" fontAlgn="auto">
              <a:lnSpc>
                <a:spcPct val="90000"/>
              </a:lnSpc>
              <a:spcAft>
                <a:spcPct val="15000"/>
              </a:spcAft>
              <a:defRPr/>
            </a:pP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A7C8C8-F81C-40C3-BE82-135508248A17}" type="slidenum">
              <a:rPr lang="th-TH" smtClean="0"/>
              <a:pPr>
                <a:defRPr/>
              </a:pPr>
              <a:t>16</a:t>
            </a:fld>
            <a:endParaRPr 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A7C8C8-F81C-40C3-BE82-135508248A17}" type="slidenum">
              <a:rPr lang="th-TH" smtClean="0"/>
              <a:pPr>
                <a:defRPr/>
              </a:pPr>
              <a:t>21</a:t>
            </a:fld>
            <a:endParaRPr lang="th-TH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A7C8C8-F81C-40C3-BE82-135508248A17}" type="slidenum">
              <a:rPr lang="th-TH" smtClean="0"/>
              <a:pPr>
                <a:defRPr/>
              </a:pPr>
              <a:t>22</a:t>
            </a:fld>
            <a:endParaRPr lang="th-TH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cs typeface="Cordia New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25811B-626F-4372-B8AC-07BD899B6281}" type="slidenum">
              <a:rPr lang="th-TH" smtClean="0"/>
              <a:pPr>
                <a:defRPr/>
              </a:pPr>
              <a:t>25</a:t>
            </a:fld>
            <a:endParaRPr lang="th-TH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2571744"/>
            <a:ext cx="8501122" cy="1928826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th-TH" sz="4800" b="1" kern="1200" baseline="0">
                <a:solidFill>
                  <a:srgbClr val="A7D4F5"/>
                </a:solidFill>
                <a:latin typeface="Browallia New" pitchFamily="34" charset="-34"/>
                <a:ea typeface="+mj-ea"/>
                <a:cs typeface="Browallia New" pitchFamily="34" charset="-34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4572008"/>
            <a:ext cx="8501122" cy="13573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th-T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defRPr>
            </a:lvl1pPr>
          </a:lstStyle>
          <a:p>
            <a:pPr>
              <a:defRPr/>
            </a:pPr>
            <a:fld id="{230AA378-88AE-4BCC-B7F1-B29D0CAC9312}" type="datetime1">
              <a:rPr lang="th-TH"/>
              <a:pPr>
                <a:defRPr/>
              </a:pPr>
              <a:t>20/08/57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defRPr>
            </a:lvl1pPr>
          </a:lstStyle>
          <a:p>
            <a:pPr>
              <a:defRPr/>
            </a:pPr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defRPr>
            </a:lvl1pPr>
          </a:lstStyle>
          <a:p>
            <a:pPr>
              <a:defRPr/>
            </a:pPr>
            <a:fld id="{31DD8F15-08F2-48D1-8DFA-9537D7EE0F9A}" type="slidenum">
              <a:rPr lang="th-TH"/>
              <a:pPr>
                <a:defRPr/>
              </a:pPr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3071810"/>
            <a:ext cx="8429684" cy="1571636"/>
          </a:xfrm>
          <a:prstGeom prst="rect">
            <a:avLst/>
          </a:prstGeom>
        </p:spPr>
        <p:txBody>
          <a:bodyPr anchor="ctr" anchorCtr="1"/>
          <a:lstStyle>
            <a:lvl1pPr>
              <a:defRPr sz="4800" b="1">
                <a:solidFill>
                  <a:srgbClr val="004065"/>
                </a:solidFill>
                <a:latin typeface="Browallia New" pitchFamily="34" charset="-34"/>
                <a:cs typeface="Browallia New" pitchFamily="34" charset="-34"/>
              </a:defRPr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4714884"/>
            <a:ext cx="8429684" cy="10715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rgbClr val="696969"/>
                </a:solidFill>
                <a:latin typeface="Browallia New" pitchFamily="34" charset="-34"/>
                <a:cs typeface="Browallia New" pitchFamily="34" charset="-34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th-T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83999-33F3-4D9F-80F0-9FE9C5436149}" type="datetime1">
              <a:rPr lang="th-TH"/>
              <a:pPr>
                <a:defRPr/>
              </a:pPr>
              <a:t>20/08/57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53213" y="6356350"/>
            <a:ext cx="2133600" cy="365125"/>
          </a:xfrm>
        </p:spPr>
        <p:txBody>
          <a:bodyPr/>
          <a:lstStyle>
            <a:lvl1pPr>
              <a:defRPr sz="1600">
                <a:latin typeface="Browallia New" pitchFamily="34" charset="-34"/>
                <a:cs typeface="Browallia New" pitchFamily="34" charset="-34"/>
              </a:defRPr>
            </a:lvl1pPr>
          </a:lstStyle>
          <a:p>
            <a:pPr>
              <a:defRPr/>
            </a:pPr>
            <a:fld id="{763A0966-8996-4519-904F-CEF2BE1D9ED2}" type="slidenum">
              <a:rPr lang="th-TH"/>
              <a:pPr>
                <a:defRPr/>
              </a:pPr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857240"/>
            <a:ext cx="8429684" cy="7143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643050"/>
            <a:ext cx="8001056" cy="448311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>
                <a:solidFill>
                  <a:srgbClr val="696969"/>
                </a:solidFill>
              </a:defRPr>
            </a:lvl1pPr>
            <a:lvl2pPr>
              <a:spcBef>
                <a:spcPts val="0"/>
              </a:spcBef>
              <a:buClrTx/>
              <a:buFont typeface="Browallia New" pitchFamily="34" charset="-34"/>
              <a:buChar char="–"/>
              <a:defRPr b="1">
                <a:solidFill>
                  <a:schemeClr val="tx1"/>
                </a:solidFill>
              </a:defRPr>
            </a:lvl2pPr>
            <a:lvl3pPr>
              <a:buClrTx/>
              <a:defRPr b="1">
                <a:solidFill>
                  <a:schemeClr val="tx1"/>
                </a:solidFill>
              </a:defRPr>
            </a:lvl3pPr>
            <a:lvl4pPr>
              <a:buClrTx/>
              <a:defRPr b="1">
                <a:solidFill>
                  <a:schemeClr val="tx1"/>
                </a:solidFill>
              </a:defRPr>
            </a:lvl4pPr>
            <a:lvl5pPr>
              <a:buClrTx/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h-T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03612-12EF-460E-886C-B701B714CDBA}" type="datetime1">
              <a:rPr lang="th-TH"/>
              <a:pPr>
                <a:defRPr/>
              </a:pPr>
              <a:t>20/08/57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7DF46-667A-418E-92AC-0CCB6D2C35DF}" type="slidenum">
              <a:rPr lang="th-TH"/>
              <a:pPr>
                <a:defRPr/>
              </a:pPr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158" y="1600200"/>
            <a:ext cx="4138642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696969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h-T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38642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696969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h-TH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7158" y="857240"/>
            <a:ext cx="8429684" cy="7143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69CE8-E0AB-44EE-8084-75907933A623}" type="datetime1">
              <a:rPr lang="th-TH"/>
              <a:pPr>
                <a:defRPr/>
              </a:pPr>
              <a:t>20/08/57</a:t>
            </a:fld>
            <a:endParaRPr lang="th-TH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9380A-6B22-4957-BDCE-7AF364A94736}" type="slidenum">
              <a:rPr lang="th-TH"/>
              <a:pPr>
                <a:defRPr/>
              </a:pPr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58" y="1535113"/>
            <a:ext cx="414023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69696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7158" y="2174875"/>
            <a:ext cx="4140230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h-TH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1418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69696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41817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 b="1">
                <a:solidFill>
                  <a:schemeClr val="tx1"/>
                </a:solidFill>
              </a:defRPr>
            </a:lvl2pPr>
            <a:lvl3pPr>
              <a:defRPr sz="1800" b="1">
                <a:solidFill>
                  <a:schemeClr val="tx1"/>
                </a:solidFill>
              </a:defRPr>
            </a:lvl3pPr>
            <a:lvl4pPr>
              <a:defRPr sz="1600" b="1">
                <a:solidFill>
                  <a:schemeClr val="tx1"/>
                </a:solidFill>
              </a:defRPr>
            </a:lvl4pPr>
            <a:lvl5pPr>
              <a:defRPr sz="1600" b="1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h-TH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7158" y="857240"/>
            <a:ext cx="8429684" cy="7143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ACEAF-9C5B-4D91-AA6A-E2AD5DA69B9B}" type="datetime1">
              <a:rPr lang="th-TH"/>
              <a:pPr>
                <a:defRPr/>
              </a:pPr>
              <a:t>20/08/57</a:t>
            </a:fld>
            <a:endParaRPr lang="th-TH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D26EE-E7F8-474D-A300-E5786125F052}" type="slidenum">
              <a:rPr lang="th-TH"/>
              <a:pPr>
                <a:defRPr/>
              </a:pPr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7158" y="857240"/>
            <a:ext cx="8429684" cy="7143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D7C99-5B1E-42FE-8327-5E3104869BB0}" type="datetime1">
              <a:rPr lang="th-TH"/>
              <a:pPr>
                <a:defRPr/>
              </a:pPr>
              <a:t>20/08/57</a:t>
            </a:fld>
            <a:endParaRPr lang="th-TH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2AC96-3A3C-4468-801C-F2A4FF53353D}" type="slidenum">
              <a:rPr lang="th-TH"/>
              <a:pPr>
                <a:defRPr/>
              </a:pPr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DB7B1-EAE6-4452-AD22-AA00EC8B85B3}" type="datetime1">
              <a:rPr lang="th-TH"/>
              <a:pPr>
                <a:defRPr/>
              </a:pPr>
              <a:t>20/08/57</a:t>
            </a:fld>
            <a:endParaRPr lang="th-TH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EE56F-841F-411A-A681-3563ABE998DA}" type="slidenum">
              <a:rPr lang="th-TH"/>
              <a:pPr>
                <a:defRPr/>
              </a:pPr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2571744"/>
            <a:ext cx="8501122" cy="1928826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th-TH" sz="4800" b="1" kern="1200" baseline="0">
                <a:solidFill>
                  <a:srgbClr val="A7D4F5"/>
                </a:solidFill>
                <a:latin typeface="Browallia New" pitchFamily="34" charset="-34"/>
                <a:ea typeface="+mj-ea"/>
                <a:cs typeface="Browallia New" pitchFamily="34" charset="-34"/>
              </a:defRPr>
            </a:lvl1pPr>
          </a:lstStyle>
          <a:p>
            <a:r>
              <a:rPr lang="en-US" smtClean="0"/>
              <a:t>Click to edit Master title style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4572008"/>
            <a:ext cx="8501122" cy="13573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defRPr>
            </a:lvl1pPr>
          </a:lstStyle>
          <a:p>
            <a:pPr>
              <a:defRPr/>
            </a:pPr>
            <a:fld id="{E2CA34DF-9A9C-462C-884A-00F3DBFF8EA6}" type="datetime1">
              <a:rPr lang="th-TH"/>
              <a:pPr>
                <a:defRPr/>
              </a:pPr>
              <a:t>20/08/57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defRPr>
            </a:lvl1pPr>
          </a:lstStyle>
          <a:p>
            <a:pPr>
              <a:defRPr/>
            </a:pPr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>
            <a:lvl1pPr>
              <a:defRPr sz="2400" b="1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defRPr>
            </a:lvl1pPr>
          </a:lstStyle>
          <a:p>
            <a:pPr>
              <a:defRPr/>
            </a:pPr>
            <a:fld id="{BBAE657F-BBC1-4F32-9BAF-FFFB663278BA}" type="slidenum">
              <a:rPr lang="th-TH"/>
              <a:pPr>
                <a:defRPr/>
              </a:pPr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540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Browallia New" pitchFamily="34" charset="-34"/>
                <a:cs typeface="Browallia New" pitchFamily="34" charset="-34"/>
              </a:defRPr>
            </a:lvl1pPr>
          </a:lstStyle>
          <a:p>
            <a:pPr>
              <a:defRPr/>
            </a:pPr>
            <a:fld id="{209953FB-B0E8-46D3-BC0C-825C67FA1A59}" type="datetime1">
              <a:rPr lang="th-TH"/>
              <a:pPr>
                <a:defRPr/>
              </a:pPr>
              <a:t>20/08/57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Browallia New" pitchFamily="34" charset="-34"/>
                <a:cs typeface="Browallia New" pitchFamily="34" charset="-34"/>
              </a:defRPr>
            </a:lvl1pPr>
          </a:lstStyle>
          <a:p>
            <a:pPr>
              <a:defRPr/>
            </a:pPr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Browallia New" pitchFamily="34" charset="-34"/>
                <a:cs typeface="Browallia New" pitchFamily="34" charset="-34"/>
              </a:defRPr>
            </a:lvl1pPr>
          </a:lstStyle>
          <a:p>
            <a:pPr>
              <a:defRPr/>
            </a:pPr>
            <a:fld id="{D3F4116E-21D8-4E62-89AF-A56E26BE2274}" type="slidenum">
              <a:rPr lang="th-TH"/>
              <a:pPr>
                <a:defRPr/>
              </a:pPr>
              <a:t>‹#›</a:t>
            </a:fld>
            <a:endParaRPr lang="th-TH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785938"/>
          </a:xfrm>
          <a:prstGeom prst="rect">
            <a:avLst/>
          </a:prstGeom>
          <a:solidFill>
            <a:srgbClr val="003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643688"/>
            <a:ext cx="9144000" cy="214312"/>
          </a:xfrm>
          <a:prstGeom prst="rect">
            <a:avLst/>
          </a:prstGeom>
          <a:solidFill>
            <a:srgbClr val="ABD7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4103" name="Picture 9" descr="Logo_Device_SetA1_Slide1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BDD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Browallia New" pitchFamily="34" charset="-34"/>
                <a:cs typeface="Browallia New" pitchFamily="34" charset="-34"/>
              </a:defRPr>
            </a:lvl1pPr>
          </a:lstStyle>
          <a:p>
            <a:pPr>
              <a:defRPr/>
            </a:pPr>
            <a:fld id="{BA48C15E-53CE-4AEF-AB7C-477EC7229AC6}" type="datetime1">
              <a:rPr lang="th-TH"/>
              <a:pPr>
                <a:defRPr/>
              </a:pPr>
              <a:t>20/08/57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Browallia New" pitchFamily="34" charset="-34"/>
                <a:cs typeface="Browallia New" pitchFamily="34" charset="-34"/>
              </a:defRPr>
            </a:lvl1pPr>
          </a:lstStyle>
          <a:p>
            <a:pPr>
              <a:defRPr/>
            </a:pPr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75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Browallia New" pitchFamily="34" charset="-34"/>
                <a:cs typeface="Browallia New" pitchFamily="34" charset="-34"/>
              </a:defRPr>
            </a:lvl1pPr>
          </a:lstStyle>
          <a:p>
            <a:pPr>
              <a:defRPr/>
            </a:pPr>
            <a:fld id="{A8A1D67A-110D-4981-BBF3-DE862B172943}" type="slidenum">
              <a:rPr lang="th-TH"/>
              <a:pPr>
                <a:defRPr/>
              </a:pPr>
              <a:t>‹#›</a:t>
            </a:fld>
            <a:endParaRPr lang="th-TH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214438"/>
          </a:xfrm>
          <a:prstGeom prst="rect">
            <a:avLst/>
          </a:prstGeom>
          <a:solidFill>
            <a:srgbClr val="15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126" name="Picture 9" descr="Logo_Device_SetA1_Slide2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 userDrawn="1"/>
        </p:nvSpPr>
        <p:spPr>
          <a:xfrm>
            <a:off x="0" y="6643688"/>
            <a:ext cx="9144000" cy="214312"/>
          </a:xfrm>
          <a:prstGeom prst="rect">
            <a:avLst/>
          </a:prstGeom>
          <a:solidFill>
            <a:srgbClr val="ABD7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718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Browallia New" pitchFamily="34" charset="-34"/>
                <a:cs typeface="Browallia New" pitchFamily="34" charset="-34"/>
              </a:defRPr>
            </a:lvl1pPr>
          </a:lstStyle>
          <a:p>
            <a:pPr>
              <a:defRPr/>
            </a:pPr>
            <a:fld id="{A3660D14-4D39-48B3-A25D-FE6787479841}" type="datetime1">
              <a:rPr lang="th-TH"/>
              <a:pPr>
                <a:defRPr/>
              </a:pPr>
              <a:t>20/08/57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Browallia New" pitchFamily="34" charset="-34"/>
                <a:cs typeface="Browallia New" pitchFamily="34" charset="-34"/>
              </a:defRPr>
            </a:lvl1pPr>
          </a:lstStyle>
          <a:p>
            <a:pPr>
              <a:defRPr/>
            </a:pPr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2465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Browallia New" pitchFamily="34" charset="-34"/>
                <a:cs typeface="Browallia New" pitchFamily="34" charset="-34"/>
              </a:defRPr>
            </a:lvl1pPr>
          </a:lstStyle>
          <a:p>
            <a:pPr>
              <a:defRPr/>
            </a:pPr>
            <a:fld id="{42037383-A5DF-40DB-8ACF-E3433BC781AB}" type="slidenum">
              <a:rPr lang="th-TH"/>
              <a:pPr>
                <a:defRPr/>
              </a:pPr>
              <a:t>‹#›</a:t>
            </a:fld>
            <a:endParaRPr lang="th-TH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643688"/>
            <a:ext cx="9144000" cy="214312"/>
          </a:xfrm>
          <a:prstGeom prst="rect">
            <a:avLst/>
          </a:prstGeom>
          <a:solidFill>
            <a:srgbClr val="ABD7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150" name="Picture 8" descr="Logo_Device_SetA1_Slide3.png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7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4065"/>
          </a:solidFill>
          <a:latin typeface="Browallia New" pitchFamily="34" charset="-34"/>
          <a:ea typeface="+mj-ea"/>
          <a:cs typeface="Browallia New" pitchFamily="34" charset="-34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4065"/>
          </a:solidFill>
          <a:latin typeface="Browallia New" pitchFamily="34" charset="-34"/>
          <a:cs typeface="Browallia New" pitchFamily="34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4065"/>
          </a:solidFill>
          <a:latin typeface="Browallia New" pitchFamily="34" charset="-34"/>
          <a:cs typeface="Browallia New" pitchFamily="34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4065"/>
          </a:solidFill>
          <a:latin typeface="Browallia New" pitchFamily="34" charset="-34"/>
          <a:cs typeface="Browallia New" pitchFamily="34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4065"/>
          </a:solidFill>
          <a:latin typeface="Browallia New" pitchFamily="34" charset="-34"/>
          <a:cs typeface="Browallia New" pitchFamily="34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4065"/>
          </a:solidFill>
          <a:latin typeface="Browallia New" pitchFamily="34" charset="-34"/>
          <a:cs typeface="Browallia New" pitchFamily="34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4065"/>
          </a:solidFill>
          <a:latin typeface="Browallia New" pitchFamily="34" charset="-34"/>
          <a:cs typeface="Browallia New" pitchFamily="34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4065"/>
          </a:solidFill>
          <a:latin typeface="Browallia New" pitchFamily="34" charset="-34"/>
          <a:cs typeface="Browallia New" pitchFamily="34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4065"/>
          </a:solidFill>
          <a:latin typeface="Browallia New" pitchFamily="34" charset="-34"/>
          <a:cs typeface="Browallia New" pitchFamily="34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00" b="1" kern="1200">
          <a:solidFill>
            <a:srgbClr val="004065"/>
          </a:solidFill>
          <a:latin typeface="Browallia New" pitchFamily="34" charset="-34"/>
          <a:ea typeface="+mn-ea"/>
          <a:cs typeface="Browallia New" pitchFamily="34" charset="-34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Browallia New" pitchFamily="34" charset="-34"/>
        <a:buChar char="–"/>
        <a:defRPr sz="2800" b="1" kern="1200">
          <a:solidFill>
            <a:srgbClr val="9C9B9B"/>
          </a:solidFill>
          <a:latin typeface="Browallia New" pitchFamily="34" charset="-34"/>
          <a:ea typeface="+mn-ea"/>
          <a:cs typeface="Browallia New" pitchFamily="34" charset="-34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Browallia New" pitchFamily="34" charset="-34"/>
          <a:ea typeface="+mn-ea"/>
          <a:cs typeface="Browallia New" pitchFamily="34" charset="-34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Browallia New" pitchFamily="34" charset="-34"/>
          <a:ea typeface="+mn-ea"/>
          <a:cs typeface="Browallia New" pitchFamily="34" charset="-34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Browallia New" pitchFamily="34" charset="-34"/>
          <a:ea typeface="+mn-ea"/>
          <a:cs typeface="Browallia New" pitchFamily="34" charset="-34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Microsoft_Office_Excel_Worksheet2.xlsx"/><Relationship Id="rId4" Type="http://schemas.openxmlformats.org/officeDocument/2006/relationships/package" Target="../embeddings/Microsoft_Office_Excel_Worksheet1.xlsx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PornpenP@bot.or.th" TargetMode="External"/><Relationship Id="rId2" Type="http://schemas.openxmlformats.org/officeDocument/2006/relationships/hyperlink" Target="mailto:Fin_Mkt_Stat@bot.or.th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ParichPh@bot.or.th" TargetMode="External"/><Relationship Id="rId4" Type="http://schemas.openxmlformats.org/officeDocument/2006/relationships/hyperlink" Target="mailto:SopaKu@bot.or.th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 bwMode="auto">
          <a:xfrm>
            <a:off x="323528" y="1916832"/>
            <a:ext cx="8501063" cy="1928813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th-TH" dirty="0" smtClean="0"/>
              <a:t>โครงสร้างและรายละเอียดข้อมูล</a:t>
            </a:r>
            <a:br>
              <a:rPr lang="th-TH" dirty="0" smtClean="0"/>
            </a:br>
            <a:r>
              <a:rPr lang="th-TH" dirty="0" smtClean="0"/>
              <a:t>ผู้ถือหน่วยลงทุน</a:t>
            </a:r>
            <a:r>
              <a:rPr lang="en-US" dirty="0" smtClean="0"/>
              <a:t> </a:t>
            </a:r>
            <a:endParaRPr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251520" y="4581128"/>
            <a:ext cx="8501063" cy="13573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h-TH" dirty="0" smtClean="0"/>
              <a:t>ฝ่ายสถิติและข้อสนเทศ</a:t>
            </a:r>
          </a:p>
          <a:p>
            <a:pPr eaLnBrk="1" hangingPunct="1"/>
            <a:r>
              <a:rPr lang="th-TH" dirty="0" smtClean="0"/>
              <a:t>21 สิงหาคม 2557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906414" y="1838002"/>
          <a:ext cx="7262344" cy="423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882"/>
                <a:gridCol w="994882"/>
                <a:gridCol w="770916"/>
                <a:gridCol w="768243"/>
                <a:gridCol w="823563"/>
                <a:gridCol w="1041450"/>
                <a:gridCol w="848896"/>
                <a:gridCol w="10195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Browallia New" pitchFamily="34" charset="-34"/>
                          <a:cs typeface="Browallia New" pitchFamily="34" charset="-34"/>
                        </a:rPr>
                        <a:t>2013</a:t>
                      </a:r>
                    </a:p>
                    <a:p>
                      <a:pPr algn="ctr"/>
                      <a:r>
                        <a:rPr lang="th-TH" sz="1800" dirty="0" smtClean="0">
                          <a:latin typeface="Browallia New" pitchFamily="34" charset="-34"/>
                          <a:cs typeface="Browallia New" pitchFamily="34" charset="-34"/>
                        </a:rPr>
                        <a:t>พันล้าน</a:t>
                      </a:r>
                      <a:endParaRPr lang="en-US" sz="1800" dirty="0" smtClean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latin typeface="Browallia New" pitchFamily="34" charset="-34"/>
                          <a:cs typeface="Browallia New" pitchFamily="34" charset="-34"/>
                        </a:rPr>
                        <a:t>Central</a:t>
                      </a:r>
                      <a:r>
                        <a:rPr lang="en-US" sz="1600" baseline="0" smtClean="0">
                          <a:latin typeface="Browallia New" pitchFamily="34" charset="-34"/>
                          <a:cs typeface="Browallia New" pitchFamily="34" charset="-34"/>
                        </a:rPr>
                        <a:t> </a:t>
                      </a:r>
                      <a:r>
                        <a:rPr lang="en-US" sz="1600" baseline="0" dirty="0" smtClean="0">
                          <a:latin typeface="Browallia New" pitchFamily="34" charset="-34"/>
                          <a:cs typeface="Browallia New" pitchFamily="34" charset="-34"/>
                        </a:rPr>
                        <a:t>bank</a:t>
                      </a:r>
                      <a:endParaRPr lang="th-TH" sz="16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Browallia New" pitchFamily="34" charset="-34"/>
                          <a:cs typeface="Browallia New" pitchFamily="34" charset="-34"/>
                        </a:rPr>
                        <a:t>ODC</a:t>
                      </a:r>
                      <a:endParaRPr lang="th-TH" sz="16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Browallia New" pitchFamily="34" charset="-34"/>
                          <a:cs typeface="Browallia New" pitchFamily="34" charset="-34"/>
                        </a:rPr>
                        <a:t>OFC</a:t>
                      </a:r>
                      <a:endParaRPr lang="th-TH" sz="16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Browallia New" pitchFamily="34" charset="-34"/>
                          <a:cs typeface="Browallia New" pitchFamily="34" charset="-34"/>
                        </a:rPr>
                        <a:t>Central </a:t>
                      </a:r>
                      <a:r>
                        <a:rPr lang="en-US" sz="1600" baseline="0" dirty="0" smtClean="0">
                          <a:latin typeface="Browallia New" pitchFamily="34" charset="-34"/>
                          <a:cs typeface="Browallia New" pitchFamily="34" charset="-34"/>
                        </a:rPr>
                        <a:t> </a:t>
                      </a:r>
                      <a:r>
                        <a:rPr lang="en-US" sz="1600" baseline="0" dirty="0" err="1" smtClean="0">
                          <a:latin typeface="Browallia New" pitchFamily="34" charset="-34"/>
                          <a:cs typeface="Browallia New" pitchFamily="34" charset="-34"/>
                        </a:rPr>
                        <a:t>Gov’t</a:t>
                      </a:r>
                      <a:endParaRPr lang="th-TH" sz="16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Browallia New" pitchFamily="34" charset="-34"/>
                          <a:cs typeface="Browallia New" pitchFamily="34" charset="-34"/>
                        </a:rPr>
                        <a:t>Nonfinancial Corp.</a:t>
                      </a:r>
                      <a:endParaRPr lang="th-TH" sz="16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Browallia New" pitchFamily="34" charset="-34"/>
                          <a:cs typeface="Browallia New" pitchFamily="34" charset="-34"/>
                        </a:rPr>
                        <a:t>Residents</a:t>
                      </a:r>
                      <a:endParaRPr lang="th-TH" sz="16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Browallia New" pitchFamily="34" charset="-34"/>
                          <a:cs typeface="Browallia New" pitchFamily="34" charset="-34"/>
                        </a:rPr>
                        <a:t>Nonresident</a:t>
                      </a:r>
                      <a:endParaRPr lang="th-TH" sz="16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Browallia New" pitchFamily="34" charset="-34"/>
                          <a:cs typeface="Browallia New" pitchFamily="34" charset="-34"/>
                        </a:rPr>
                        <a:t>Central</a:t>
                      </a:r>
                      <a:r>
                        <a:rPr lang="en-US" sz="1600" b="1" baseline="0" dirty="0" smtClean="0">
                          <a:latin typeface="Browallia New" pitchFamily="34" charset="-34"/>
                          <a:cs typeface="Browallia New" pitchFamily="34" charset="-34"/>
                        </a:rPr>
                        <a:t> Bank</a:t>
                      </a:r>
                      <a:endParaRPr lang="th-TH" sz="1600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 smtClean="0">
                          <a:solidFill>
                            <a:srgbClr val="0000FF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-</a:t>
                      </a:r>
                      <a:endParaRPr lang="th-TH" sz="2000" b="0" i="0" u="none" strike="noStrike" dirty="0">
                        <a:solidFill>
                          <a:srgbClr val="0000FF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 smtClean="0">
                          <a:solidFill>
                            <a:srgbClr val="0000FF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1,802</a:t>
                      </a:r>
                      <a:endParaRPr lang="th-TH" sz="2000" b="0" i="0" u="none" strike="noStrike" dirty="0">
                        <a:solidFill>
                          <a:srgbClr val="0000FF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 smtClean="0">
                          <a:solidFill>
                            <a:srgbClr val="0000FF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383</a:t>
                      </a:r>
                      <a:endParaRPr lang="th-TH" sz="2000" b="0" i="0" u="none" strike="noStrike" dirty="0">
                        <a:solidFill>
                          <a:srgbClr val="0000FF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 smtClean="0">
                          <a:solidFill>
                            <a:srgbClr val="0000FF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159</a:t>
                      </a:r>
                      <a:endParaRPr lang="th-TH" sz="2000" b="0" i="0" u="none" strike="noStrike" dirty="0">
                        <a:solidFill>
                          <a:srgbClr val="0000FF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 smtClean="0">
                          <a:solidFill>
                            <a:srgbClr val="0000FF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65</a:t>
                      </a:r>
                      <a:endParaRPr lang="th-TH" sz="2000" b="0" i="0" u="none" strike="noStrike" dirty="0">
                        <a:solidFill>
                          <a:srgbClr val="0000FF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 smtClean="0">
                          <a:solidFill>
                            <a:srgbClr val="0000FF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271</a:t>
                      </a:r>
                      <a:endParaRPr lang="th-TH" sz="2000" b="0" i="0" u="none" strike="noStrike" dirty="0">
                        <a:solidFill>
                          <a:srgbClr val="0000FF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 smtClean="0">
                          <a:solidFill>
                            <a:srgbClr val="0000FF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112</a:t>
                      </a:r>
                      <a:endParaRPr lang="th-TH" sz="2000" b="0" i="0" u="none" strike="noStrike" dirty="0">
                        <a:solidFill>
                          <a:srgbClr val="0000FF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Browallia New" pitchFamily="34" charset="-34"/>
                          <a:cs typeface="Browallia New" pitchFamily="34" charset="-34"/>
                        </a:rPr>
                        <a:t>ODC</a:t>
                      </a:r>
                      <a:endParaRPr lang="th-TH" sz="1600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 smtClean="0">
                          <a:solidFill>
                            <a:srgbClr val="0000FF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-</a:t>
                      </a:r>
                      <a:endParaRPr lang="th-TH" sz="2000" b="0" i="0" u="none" strike="noStrike" dirty="0">
                        <a:solidFill>
                          <a:srgbClr val="0000FF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 smtClean="0">
                          <a:solidFill>
                            <a:srgbClr val="0000FF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308</a:t>
                      </a:r>
                      <a:endParaRPr lang="th-TH" sz="2000" b="0" i="0" u="none" strike="noStrike" dirty="0">
                        <a:solidFill>
                          <a:srgbClr val="0000FF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 smtClean="0">
                          <a:solidFill>
                            <a:srgbClr val="0000FF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310</a:t>
                      </a:r>
                      <a:endParaRPr lang="th-TH" sz="2000" b="0" i="0" u="none" strike="noStrike" dirty="0">
                        <a:solidFill>
                          <a:srgbClr val="0000FF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 smtClean="0">
                          <a:solidFill>
                            <a:srgbClr val="0000FF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35</a:t>
                      </a:r>
                      <a:endParaRPr lang="th-TH" sz="2000" b="0" i="0" u="none" strike="noStrike" dirty="0">
                        <a:solidFill>
                          <a:srgbClr val="0000FF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 smtClean="0">
                          <a:solidFill>
                            <a:srgbClr val="0000FF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135</a:t>
                      </a:r>
                      <a:endParaRPr lang="th-TH" sz="2000" b="0" i="0" u="none" strike="noStrike" dirty="0">
                        <a:solidFill>
                          <a:srgbClr val="0000FF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 smtClean="0">
                          <a:solidFill>
                            <a:srgbClr val="0000FF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273</a:t>
                      </a:r>
                      <a:endParaRPr lang="th-TH" sz="2000" b="0" i="0" u="none" strike="noStrike" dirty="0">
                        <a:solidFill>
                          <a:srgbClr val="0000FF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 smtClean="0">
                          <a:solidFill>
                            <a:srgbClr val="0000FF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47</a:t>
                      </a:r>
                      <a:endParaRPr lang="th-TH" sz="2000" b="0" i="0" u="none" strike="noStrike" dirty="0">
                        <a:solidFill>
                          <a:srgbClr val="0000FF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Browallia New" pitchFamily="34" charset="-34"/>
                          <a:cs typeface="Browallia New" pitchFamily="34" charset="-34"/>
                        </a:rPr>
                        <a:t>OFC</a:t>
                      </a:r>
                      <a:endParaRPr lang="th-TH" sz="1600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 smtClean="0">
                          <a:solidFill>
                            <a:srgbClr val="0000FF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-</a:t>
                      </a:r>
                      <a:endParaRPr lang="th-TH" sz="2000" b="0" i="0" u="none" strike="noStrike" dirty="0">
                        <a:solidFill>
                          <a:srgbClr val="0000FF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 smtClean="0">
                          <a:solidFill>
                            <a:srgbClr val="0000FF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49</a:t>
                      </a:r>
                      <a:endParaRPr lang="th-TH" sz="2000" b="0" i="0" u="none" strike="noStrike" dirty="0">
                        <a:solidFill>
                          <a:srgbClr val="0000FF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 smtClean="0">
                          <a:solidFill>
                            <a:srgbClr val="0000FF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99</a:t>
                      </a:r>
                      <a:endParaRPr lang="th-TH" sz="2000" b="0" i="0" u="none" strike="noStrike" dirty="0">
                        <a:solidFill>
                          <a:srgbClr val="0000FF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 smtClean="0">
                          <a:solidFill>
                            <a:srgbClr val="0000FF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0.18</a:t>
                      </a:r>
                      <a:endParaRPr lang="th-TH" sz="2000" b="0" i="0" u="none" strike="noStrike" dirty="0">
                        <a:solidFill>
                          <a:srgbClr val="0000FF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 smtClean="0">
                          <a:solidFill>
                            <a:srgbClr val="0000FF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11</a:t>
                      </a:r>
                      <a:endParaRPr lang="th-TH" sz="2000" b="0" i="0" u="none" strike="noStrike" dirty="0">
                        <a:solidFill>
                          <a:srgbClr val="0000FF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 smtClean="0">
                          <a:solidFill>
                            <a:srgbClr val="0000FF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42</a:t>
                      </a:r>
                      <a:endParaRPr lang="th-TH" sz="2000" b="0" i="0" u="none" strike="noStrike" dirty="0">
                        <a:solidFill>
                          <a:srgbClr val="0000FF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 smtClean="0">
                          <a:solidFill>
                            <a:srgbClr val="0000FF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56</a:t>
                      </a:r>
                      <a:endParaRPr lang="th-TH" sz="2000" b="0" i="0" u="none" strike="noStrike" dirty="0">
                        <a:solidFill>
                          <a:srgbClr val="0000FF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Browallia New" pitchFamily="34" charset="-34"/>
                          <a:cs typeface="Browallia New" pitchFamily="34" charset="-34"/>
                        </a:rPr>
                        <a:t>Central </a:t>
                      </a:r>
                      <a:r>
                        <a:rPr lang="en-US" sz="1600" b="1" dirty="0" err="1" smtClean="0">
                          <a:latin typeface="Browallia New" pitchFamily="34" charset="-34"/>
                          <a:cs typeface="Browallia New" pitchFamily="34" charset="-34"/>
                        </a:rPr>
                        <a:t>Gov’t</a:t>
                      </a:r>
                      <a:endParaRPr lang="th-TH" sz="1600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 smtClean="0">
                          <a:solidFill>
                            <a:srgbClr val="0000FF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245</a:t>
                      </a:r>
                      <a:endParaRPr lang="th-TH" sz="2000" b="0" i="0" u="none" strike="noStrike" dirty="0">
                        <a:solidFill>
                          <a:srgbClr val="0000FF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 smtClean="0">
                          <a:solidFill>
                            <a:srgbClr val="0000FF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567</a:t>
                      </a:r>
                      <a:endParaRPr lang="th-TH" sz="2000" b="0" i="0" u="none" strike="noStrike" dirty="0">
                        <a:solidFill>
                          <a:srgbClr val="0000FF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 smtClean="0">
                          <a:solidFill>
                            <a:srgbClr val="0000FF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1,338</a:t>
                      </a:r>
                      <a:endParaRPr lang="th-TH" sz="2000" b="0" i="0" u="none" strike="noStrike" dirty="0">
                        <a:solidFill>
                          <a:srgbClr val="0000FF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 smtClean="0">
                          <a:solidFill>
                            <a:srgbClr val="0000FF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632</a:t>
                      </a:r>
                      <a:endParaRPr lang="th-TH" sz="2000" b="0" i="0" u="none" strike="noStrike" dirty="0">
                        <a:solidFill>
                          <a:srgbClr val="0000FF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 smtClean="0">
                          <a:solidFill>
                            <a:srgbClr val="0000FF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36</a:t>
                      </a:r>
                      <a:endParaRPr lang="th-TH" sz="2000" b="0" i="0" u="none" strike="noStrike" dirty="0">
                        <a:solidFill>
                          <a:srgbClr val="0000FF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 smtClean="0">
                          <a:solidFill>
                            <a:srgbClr val="0000FF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688</a:t>
                      </a:r>
                      <a:endParaRPr lang="th-TH" sz="2000" b="0" i="0" u="none" strike="noStrike" dirty="0">
                        <a:solidFill>
                          <a:srgbClr val="0000FF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 smtClean="0">
                          <a:solidFill>
                            <a:srgbClr val="0000FF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593</a:t>
                      </a:r>
                      <a:endParaRPr lang="th-TH" sz="2000" b="0" i="0" u="none" strike="noStrike" dirty="0">
                        <a:solidFill>
                          <a:srgbClr val="0000FF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Browallia New" pitchFamily="34" charset="-34"/>
                          <a:cs typeface="Browallia New" pitchFamily="34" charset="-34"/>
                        </a:rPr>
                        <a:t>Local</a:t>
                      </a:r>
                      <a:r>
                        <a:rPr lang="en-US" sz="1600" b="1" baseline="0" dirty="0" smtClean="0">
                          <a:latin typeface="Browallia New" pitchFamily="34" charset="-34"/>
                          <a:cs typeface="Browallia New" pitchFamily="34" charset="-34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Browallia New" pitchFamily="34" charset="-34"/>
                          <a:cs typeface="Browallia New" pitchFamily="34" charset="-34"/>
                        </a:rPr>
                        <a:t>Gov’t</a:t>
                      </a:r>
                      <a:endParaRPr lang="th-TH" sz="1600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 smtClean="0">
                          <a:solidFill>
                            <a:srgbClr val="0000FF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-</a:t>
                      </a:r>
                      <a:endParaRPr lang="th-TH" sz="2000" b="0" i="0" u="none" strike="noStrike" dirty="0">
                        <a:solidFill>
                          <a:srgbClr val="0000FF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smtClean="0">
                          <a:solidFill>
                            <a:srgbClr val="0000FF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-</a:t>
                      </a:r>
                      <a:endParaRPr lang="th-TH" sz="2000" b="0" i="0" u="none" strike="noStrike" dirty="0">
                        <a:solidFill>
                          <a:srgbClr val="0000FF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smtClean="0">
                          <a:solidFill>
                            <a:srgbClr val="0000FF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-</a:t>
                      </a:r>
                      <a:endParaRPr lang="th-TH" sz="2000" b="0" i="0" u="none" strike="noStrike" dirty="0">
                        <a:solidFill>
                          <a:srgbClr val="0000FF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smtClean="0">
                          <a:solidFill>
                            <a:srgbClr val="0000FF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-</a:t>
                      </a:r>
                      <a:endParaRPr lang="th-TH" sz="2000" b="0" i="0" u="none" strike="noStrike" dirty="0">
                        <a:solidFill>
                          <a:srgbClr val="0000FF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smtClean="0">
                          <a:solidFill>
                            <a:srgbClr val="0000FF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-</a:t>
                      </a:r>
                      <a:endParaRPr lang="th-TH" sz="2000" b="0" i="0" u="none" strike="noStrike" dirty="0">
                        <a:solidFill>
                          <a:srgbClr val="0000FF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 smtClean="0">
                          <a:solidFill>
                            <a:srgbClr val="0000FF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-</a:t>
                      </a:r>
                      <a:endParaRPr lang="th-TH" sz="2000" b="0" i="0" u="none" strike="noStrike" dirty="0">
                        <a:solidFill>
                          <a:srgbClr val="0000FF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 smtClean="0">
                          <a:solidFill>
                            <a:srgbClr val="0000FF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-</a:t>
                      </a:r>
                      <a:endParaRPr lang="th-TH" sz="2000" b="0" i="0" u="none" strike="noStrike" dirty="0">
                        <a:solidFill>
                          <a:srgbClr val="0000FF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Browallia New" pitchFamily="34" charset="-34"/>
                          <a:cs typeface="Browallia New" pitchFamily="34" charset="-34"/>
                        </a:rPr>
                        <a:t>Nonfinancial</a:t>
                      </a:r>
                      <a:r>
                        <a:rPr lang="en-US" sz="1600" b="1" baseline="0" dirty="0" smtClean="0">
                          <a:latin typeface="Browallia New" pitchFamily="34" charset="-34"/>
                          <a:cs typeface="Browallia New" pitchFamily="34" charset="-34"/>
                        </a:rPr>
                        <a:t> Corp.</a:t>
                      </a:r>
                      <a:endParaRPr lang="th-TH" sz="1600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 smtClean="0">
                          <a:solidFill>
                            <a:srgbClr val="0000FF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-</a:t>
                      </a:r>
                      <a:endParaRPr lang="th-TH" sz="2000" b="0" i="0" u="none" strike="noStrike" dirty="0">
                        <a:solidFill>
                          <a:srgbClr val="0000FF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 smtClean="0">
                          <a:solidFill>
                            <a:srgbClr val="0000FF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363</a:t>
                      </a:r>
                      <a:endParaRPr lang="th-TH" sz="2000" b="0" i="0" u="none" strike="noStrike" dirty="0">
                        <a:solidFill>
                          <a:srgbClr val="0000FF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 smtClean="0">
                          <a:solidFill>
                            <a:srgbClr val="0000FF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890</a:t>
                      </a:r>
                      <a:endParaRPr lang="th-TH" sz="2000" b="0" i="0" u="none" strike="noStrike" dirty="0">
                        <a:solidFill>
                          <a:srgbClr val="0000FF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 smtClean="0">
                          <a:solidFill>
                            <a:srgbClr val="0000FF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179</a:t>
                      </a:r>
                      <a:endParaRPr lang="th-TH" sz="2000" b="0" i="0" u="none" strike="noStrike" dirty="0">
                        <a:solidFill>
                          <a:srgbClr val="0000FF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 smtClean="0">
                          <a:solidFill>
                            <a:srgbClr val="0000FF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70</a:t>
                      </a:r>
                      <a:endParaRPr lang="th-TH" sz="2000" b="0" i="0" u="none" strike="noStrike" dirty="0">
                        <a:solidFill>
                          <a:srgbClr val="0000FF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 smtClean="0">
                          <a:solidFill>
                            <a:srgbClr val="0000FF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400</a:t>
                      </a:r>
                      <a:endParaRPr lang="th-TH" sz="2000" b="0" i="0" u="none" strike="noStrike" dirty="0">
                        <a:solidFill>
                          <a:srgbClr val="0000FF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 smtClean="0">
                          <a:solidFill>
                            <a:srgbClr val="0000FF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177</a:t>
                      </a:r>
                      <a:endParaRPr lang="th-TH" sz="2000" b="0" i="0" u="none" strike="noStrike" dirty="0">
                        <a:solidFill>
                          <a:srgbClr val="0000FF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Browallia New" pitchFamily="34" charset="-34"/>
                          <a:cs typeface="Browallia New" pitchFamily="34" charset="-34"/>
                        </a:rPr>
                        <a:t>Resident</a:t>
                      </a:r>
                      <a:endParaRPr lang="th-TH" sz="1600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 smtClean="0">
                          <a:solidFill>
                            <a:srgbClr val="0000FF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-</a:t>
                      </a:r>
                      <a:endParaRPr lang="th-TH" sz="2000" b="0" i="0" u="none" strike="noStrike" dirty="0">
                        <a:solidFill>
                          <a:srgbClr val="0000FF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smtClean="0">
                          <a:solidFill>
                            <a:srgbClr val="0000FF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-</a:t>
                      </a:r>
                      <a:endParaRPr lang="th-TH" sz="2000" b="0" i="0" u="none" strike="noStrike" dirty="0">
                        <a:solidFill>
                          <a:srgbClr val="0000FF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smtClean="0">
                          <a:solidFill>
                            <a:srgbClr val="0000FF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-</a:t>
                      </a:r>
                      <a:endParaRPr lang="th-TH" sz="2000" b="0" i="0" u="none" strike="noStrike" dirty="0">
                        <a:solidFill>
                          <a:srgbClr val="0000FF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smtClean="0">
                          <a:solidFill>
                            <a:srgbClr val="0000FF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-</a:t>
                      </a:r>
                      <a:endParaRPr lang="th-TH" sz="2000" b="0" i="0" u="none" strike="noStrike" dirty="0">
                        <a:solidFill>
                          <a:srgbClr val="0000FF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smtClean="0">
                          <a:solidFill>
                            <a:srgbClr val="0000FF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-</a:t>
                      </a:r>
                      <a:endParaRPr lang="th-TH" sz="2000" b="0" i="0" u="none" strike="noStrike" dirty="0">
                        <a:solidFill>
                          <a:srgbClr val="0000FF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smtClean="0">
                          <a:solidFill>
                            <a:srgbClr val="0000FF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-</a:t>
                      </a:r>
                      <a:endParaRPr lang="th-TH" sz="2000" b="0" i="0" u="none" strike="noStrike" dirty="0">
                        <a:solidFill>
                          <a:srgbClr val="0000FF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 smtClean="0">
                          <a:solidFill>
                            <a:srgbClr val="0000FF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-</a:t>
                      </a:r>
                      <a:endParaRPr lang="th-TH" sz="2000" b="0" i="0" u="none" strike="noStrike" dirty="0">
                        <a:solidFill>
                          <a:srgbClr val="0000FF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Browallia New" pitchFamily="34" charset="-34"/>
                          <a:cs typeface="Browallia New" pitchFamily="34" charset="-34"/>
                        </a:rPr>
                        <a:t>Nonresident</a:t>
                      </a:r>
                      <a:endParaRPr lang="th-TH" sz="1600" b="1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 smtClean="0">
                          <a:solidFill>
                            <a:srgbClr val="0000FF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4,530</a:t>
                      </a:r>
                      <a:endParaRPr lang="th-TH" sz="2000" b="0" i="0" u="none" strike="noStrike" dirty="0">
                        <a:solidFill>
                          <a:srgbClr val="0000FF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 smtClean="0">
                          <a:solidFill>
                            <a:srgbClr val="0000FF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75</a:t>
                      </a:r>
                      <a:endParaRPr lang="th-TH" sz="2000" b="0" i="0" u="none" strike="noStrike" dirty="0">
                        <a:solidFill>
                          <a:srgbClr val="0000FF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 smtClean="0">
                          <a:solidFill>
                            <a:srgbClr val="0000FF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438</a:t>
                      </a:r>
                      <a:endParaRPr lang="th-TH" sz="2000" b="0" i="0" u="none" strike="noStrike" dirty="0">
                        <a:solidFill>
                          <a:srgbClr val="0000FF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 smtClean="0">
                          <a:solidFill>
                            <a:srgbClr val="0000FF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42</a:t>
                      </a:r>
                      <a:endParaRPr lang="th-TH" sz="2000" b="0" i="0" u="none" strike="noStrike" dirty="0">
                        <a:solidFill>
                          <a:srgbClr val="0000FF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 smtClean="0">
                          <a:solidFill>
                            <a:srgbClr val="0000FF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14</a:t>
                      </a:r>
                      <a:endParaRPr lang="th-TH" sz="2000" b="0" i="0" u="none" strike="noStrike" dirty="0">
                        <a:solidFill>
                          <a:srgbClr val="0000FF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i="0" u="none" strike="noStrike" dirty="0" smtClean="0">
                          <a:solidFill>
                            <a:srgbClr val="0000FF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i="0" u="none" strike="noStrike" dirty="0" smtClean="0">
                          <a:solidFill>
                            <a:srgbClr val="0000FF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14316" y="94596"/>
            <a:ext cx="8429684" cy="714372"/>
          </a:xfrm>
        </p:spPr>
        <p:txBody>
          <a:bodyPr>
            <a:noAutofit/>
          </a:bodyPr>
          <a:lstStyle/>
          <a:p>
            <a:pPr algn="r"/>
            <a:r>
              <a:rPr lang="th-TH" sz="3200" dirty="0" smtClean="0"/>
              <a:t>ตัวอย่างข้อมูลตราสารหนี้ </a:t>
            </a:r>
            <a:br>
              <a:rPr lang="th-TH" sz="3200" dirty="0" smtClean="0"/>
            </a:br>
            <a:r>
              <a:rPr lang="th-TH" sz="3200" dirty="0" smtClean="0"/>
              <a:t>จำแนกตามมุมมองผู้ออก และผู้ถือหลักทรัพย์</a:t>
            </a:r>
            <a:endParaRPr lang="th-TH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9380A-6B22-4957-BDCE-7AF364A94736}" type="slidenum">
              <a:rPr lang="th-TH" smtClean="0"/>
              <a:pPr>
                <a:defRPr/>
              </a:pPr>
              <a:t>10</a:t>
            </a:fld>
            <a:endParaRPr lang="th-TH" dirty="0"/>
          </a:p>
        </p:txBody>
      </p:sp>
      <p:sp>
        <p:nvSpPr>
          <p:cNvPr id="8" name="Down Arrow 7"/>
          <p:cNvSpPr/>
          <p:nvPr/>
        </p:nvSpPr>
        <p:spPr>
          <a:xfrm>
            <a:off x="55506" y="1860590"/>
            <a:ext cx="864096" cy="44644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th-TH" dirty="0"/>
          </a:p>
        </p:txBody>
      </p:sp>
      <p:grpSp>
        <p:nvGrpSpPr>
          <p:cNvPr id="2" name="Group 14"/>
          <p:cNvGrpSpPr/>
          <p:nvPr/>
        </p:nvGrpSpPr>
        <p:grpSpPr>
          <a:xfrm>
            <a:off x="1213447" y="1068502"/>
            <a:ext cx="7668344" cy="720080"/>
            <a:chOff x="1213447" y="1620037"/>
            <a:chExt cx="7668344" cy="720080"/>
          </a:xfrm>
        </p:grpSpPr>
        <p:sp>
          <p:nvSpPr>
            <p:cNvPr id="11" name="Right Arrow 10"/>
            <p:cNvSpPr/>
            <p:nvPr/>
          </p:nvSpPr>
          <p:spPr>
            <a:xfrm>
              <a:off x="1213447" y="1620037"/>
              <a:ext cx="7668344" cy="720080"/>
            </a:xfrm>
            <a:prstGeom prst="right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33727" y="1823609"/>
              <a:ext cx="23042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 smtClean="0">
                  <a:solidFill>
                    <a:srgbClr val="0000FF"/>
                  </a:solidFill>
                  <a:latin typeface="Browallia New" pitchFamily="34" charset="-34"/>
                  <a:cs typeface="Browallia New" pitchFamily="34" charset="-34"/>
                </a:rPr>
                <a:t>ผู้ถือหลักทรัพย์</a:t>
              </a:r>
              <a:endParaRPr lang="th-TH" sz="2000" b="1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0" y="1518438"/>
            <a:ext cx="1404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ผู้ออกหลักทรัพย์</a:t>
            </a:r>
            <a:endParaRPr lang="th-TH" sz="1800" b="1" dirty="0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63688" y="6093296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 smtClean="0">
                <a:latin typeface="Browallia New" pitchFamily="34" charset="-34"/>
                <a:cs typeface="Browallia New" pitchFamily="34" charset="-34"/>
              </a:rPr>
              <a:t>ODC= Other Depository Corporation, OFC = Other Financial Corporation</a:t>
            </a:r>
            <a:endParaRPr lang="th-TH" sz="1800" b="1" dirty="0"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Access Survey (FAS)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9380A-6B22-4957-BDCE-7AF364A94736}" type="slidenum">
              <a:rPr lang="th-TH" smtClean="0"/>
              <a:pPr>
                <a:defRPr/>
              </a:pPr>
              <a:t>11</a:t>
            </a:fld>
            <a:endParaRPr lang="th-TH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85786" y="1643051"/>
            <a:ext cx="8001056" cy="1569926"/>
          </a:xfrm>
        </p:spPr>
        <p:txBody>
          <a:bodyPr/>
          <a:lstStyle/>
          <a:p>
            <a:r>
              <a:rPr lang="th-TH" sz="3200" dirty="0" smtClean="0"/>
              <a:t>การวิเคราะห์ความสามารถในการเข้าถึงบริการทางการเงิน สามารถพิจารณาได้ในหลาย ๆ มิติ เช่น จำนวน </a:t>
            </a:r>
            <a:r>
              <a:rPr lang="en-US" sz="3200" dirty="0" smtClean="0"/>
              <a:t>ATM </a:t>
            </a:r>
            <a:r>
              <a:rPr lang="th-TH" sz="3200" dirty="0" smtClean="0"/>
              <a:t>จำนวนบัญชีเงินฝาก สินเชื่อ </a:t>
            </a:r>
          </a:p>
          <a:p>
            <a:r>
              <a:rPr lang="th-TH" sz="3200" dirty="0" smtClean="0"/>
              <a:t>ตัวอย่างข้อมูล </a:t>
            </a:r>
            <a:r>
              <a:rPr lang="en-US" sz="3200" dirty="0" smtClean="0"/>
              <a:t>FAS</a:t>
            </a:r>
            <a:endParaRPr lang="th-TH" sz="3200" dirty="0" smtClean="0"/>
          </a:p>
        </p:txBody>
      </p:sp>
      <p:pic>
        <p:nvPicPr>
          <p:cNvPr id="10" name="Picture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573016"/>
            <a:ext cx="57340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back ico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6237312"/>
            <a:ext cx="404664" cy="404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3"/>
          <p:cNvSpPr>
            <a:spLocks noChangeArrowheads="1"/>
          </p:cNvSpPr>
          <p:nvPr/>
        </p:nvSpPr>
        <p:spPr bwMode="gray">
          <a:xfrm>
            <a:off x="2123728" y="2780605"/>
            <a:ext cx="5472608" cy="122445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kern="0" dirty="0" smtClean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     </a:t>
            </a:r>
            <a:r>
              <a:rPr lang="en-US" sz="1800" b="1" kern="0" dirty="0" smtClean="0">
                <a:solidFill>
                  <a:schemeClr val="bg1">
                    <a:lumMod val="85000"/>
                  </a:schemeClr>
                </a:solidFill>
                <a:latin typeface="Browallia New" pitchFamily="34" charset="-34"/>
                <a:cs typeface="Browallia New" pitchFamily="34" charset="-34"/>
              </a:rPr>
              <a:t>- </a:t>
            </a:r>
            <a:r>
              <a:rPr lang="th-TH" sz="1800" b="1" kern="0" dirty="0" smtClean="0">
                <a:solidFill>
                  <a:schemeClr val="bg1">
                    <a:lumMod val="85000"/>
                  </a:schemeClr>
                </a:solidFill>
                <a:latin typeface="Browallia New" pitchFamily="34" charset="-34"/>
                <a:cs typeface="Browallia New" pitchFamily="34" charset="-34"/>
              </a:rPr>
              <a:t>การจัดทำ </a:t>
            </a:r>
            <a:r>
              <a:rPr lang="en-US" sz="1800" b="1" kern="0" dirty="0" smtClean="0">
                <a:solidFill>
                  <a:schemeClr val="bg1">
                    <a:lumMod val="85000"/>
                  </a:schemeClr>
                </a:solidFill>
                <a:latin typeface="Browallia New" pitchFamily="34" charset="-34"/>
                <a:cs typeface="Browallia New" pitchFamily="34" charset="-34"/>
              </a:rPr>
              <a:t>Financial Accounts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 smtClean="0">
                <a:solidFill>
                  <a:schemeClr val="bg1">
                    <a:lumMod val="85000"/>
                  </a:schemeClr>
                </a:solidFill>
                <a:latin typeface="Browallia New" pitchFamily="34" charset="-34"/>
                <a:cs typeface="Browallia New" pitchFamily="34" charset="-34"/>
              </a:rPr>
              <a:t>      - </a:t>
            </a:r>
            <a:r>
              <a:rPr lang="th-TH" sz="1800" b="1" kern="0" dirty="0" smtClean="0">
                <a:solidFill>
                  <a:schemeClr val="bg1">
                    <a:lumMod val="85000"/>
                  </a:schemeClr>
                </a:solidFill>
                <a:latin typeface="Browallia New" pitchFamily="34" charset="-34"/>
                <a:cs typeface="Browallia New" pitchFamily="34" charset="-34"/>
              </a:rPr>
              <a:t>การจัดทำ </a:t>
            </a:r>
            <a:r>
              <a:rPr lang="en-US" sz="1800" b="1" kern="0" dirty="0" smtClean="0">
                <a:solidFill>
                  <a:schemeClr val="bg1">
                    <a:lumMod val="85000"/>
                  </a:schemeClr>
                </a:solidFill>
                <a:latin typeface="Browallia New" pitchFamily="34" charset="-34"/>
                <a:cs typeface="Browallia New" pitchFamily="34" charset="-34"/>
              </a:rPr>
              <a:t>Financial Access Survey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 smtClean="0">
                <a:solidFill>
                  <a:schemeClr val="bg1">
                    <a:lumMod val="85000"/>
                  </a:schemeClr>
                </a:solidFill>
                <a:latin typeface="Browallia New" pitchFamily="34" charset="-34"/>
                <a:cs typeface="Browallia New" pitchFamily="34" charset="-34"/>
              </a:rPr>
              <a:t>      - </a:t>
            </a:r>
            <a:r>
              <a:rPr lang="th-TH" sz="1800" b="1" kern="0" dirty="0" smtClean="0">
                <a:solidFill>
                  <a:schemeClr val="bg1">
                    <a:lumMod val="85000"/>
                  </a:schemeClr>
                </a:solidFill>
                <a:latin typeface="Browallia New" pitchFamily="34" charset="-34"/>
                <a:cs typeface="Browallia New" pitchFamily="34" charset="-34"/>
              </a:rPr>
              <a:t>การจัดทำข้อมูลตราสารในการจัดตั้งศูนย์ข้อมูลตราสารการเงิน (</a:t>
            </a:r>
            <a:r>
              <a:rPr lang="en-US" sz="1800" b="1" kern="0" dirty="0" smtClean="0">
                <a:solidFill>
                  <a:schemeClr val="bg1">
                    <a:lumMod val="85000"/>
                  </a:schemeClr>
                </a:solidFill>
                <a:latin typeface="Browallia New" pitchFamily="34" charset="-34"/>
                <a:cs typeface="Browallia New" pitchFamily="34" charset="-34"/>
              </a:rPr>
              <a:t>TFIIC)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9380A-6B22-4957-BDCE-7AF364A94736}" type="slidenum">
              <a:rPr lang="th-TH" smtClean="0"/>
              <a:pPr>
                <a:defRPr/>
              </a:pPr>
              <a:t>12</a:t>
            </a:fld>
            <a:endParaRPr lang="th-TH" dirty="0"/>
          </a:p>
        </p:txBody>
      </p:sp>
      <p:sp>
        <p:nvSpPr>
          <p:cNvPr id="18" name="AutoShape 2"/>
          <p:cNvSpPr>
            <a:spLocks noChangeArrowheads="1"/>
          </p:cNvSpPr>
          <p:nvPr/>
        </p:nvSpPr>
        <p:spPr bwMode="gray">
          <a:xfrm>
            <a:off x="2125663" y="1617117"/>
            <a:ext cx="5473700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+mn-cs"/>
            </a:endParaRPr>
          </a:p>
        </p:txBody>
      </p:sp>
      <p:sp>
        <p:nvSpPr>
          <p:cNvPr id="19" name="AutoShape 3"/>
          <p:cNvSpPr>
            <a:spLocks noChangeArrowheads="1"/>
          </p:cNvSpPr>
          <p:nvPr/>
        </p:nvSpPr>
        <p:spPr bwMode="gray">
          <a:xfrm>
            <a:off x="2139950" y="2474367"/>
            <a:ext cx="5473700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+mn-cs"/>
            </a:endParaRP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2125663" y="4297139"/>
            <a:ext cx="5473700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+mn-cs"/>
            </a:endParaRPr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gray">
          <a:xfrm>
            <a:off x="2125663" y="5175027"/>
            <a:ext cx="5473700" cy="3603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+mn-cs"/>
            </a:endParaRPr>
          </a:p>
        </p:txBody>
      </p:sp>
      <p:sp>
        <p:nvSpPr>
          <p:cNvPr id="22" name="AutoShape 11"/>
          <p:cNvSpPr>
            <a:spLocks noChangeArrowheads="1"/>
          </p:cNvSpPr>
          <p:nvPr/>
        </p:nvSpPr>
        <p:spPr bwMode="gray">
          <a:xfrm>
            <a:off x="2436813" y="1556792"/>
            <a:ext cx="5095875" cy="46672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th-TH" altLang="ko-KR" sz="2400" b="1" dirty="0" smtClean="0">
                <a:solidFill>
                  <a:schemeClr val="bg1">
                    <a:lumMod val="50000"/>
                  </a:schemeClr>
                </a:solidFill>
                <a:latin typeface="Browallia New" pitchFamily="34" charset="-34"/>
                <a:ea typeface="Gulim" pitchFamily="34" charset="-127"/>
                <a:cs typeface="Browallia New" pitchFamily="34" charset="-34"/>
              </a:rPr>
              <a:t>ความเป็นมา</a:t>
            </a:r>
          </a:p>
        </p:txBody>
      </p:sp>
      <p:sp>
        <p:nvSpPr>
          <p:cNvPr id="23" name="AutoShape 12"/>
          <p:cNvSpPr>
            <a:spLocks noChangeArrowheads="1"/>
          </p:cNvSpPr>
          <p:nvPr/>
        </p:nvSpPr>
        <p:spPr bwMode="gray">
          <a:xfrm>
            <a:off x="2457450" y="2407692"/>
            <a:ext cx="5095875" cy="46672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th-TH" altLang="ko-KR" sz="2400" b="1" dirty="0" smtClean="0">
                <a:solidFill>
                  <a:schemeClr val="bg1">
                    <a:lumMod val="50000"/>
                  </a:schemeClr>
                </a:solidFill>
                <a:latin typeface="Browallia New" pitchFamily="34" charset="-34"/>
                <a:ea typeface="Gulim" pitchFamily="34" charset="-127"/>
                <a:cs typeface="Browallia New" pitchFamily="34" charset="-34"/>
              </a:rPr>
              <a:t>เหตุผลและความจำเป็น</a:t>
            </a:r>
          </a:p>
        </p:txBody>
      </p:sp>
      <p:sp>
        <p:nvSpPr>
          <p:cNvPr id="24" name="AutoShape 13"/>
          <p:cNvSpPr>
            <a:spLocks noChangeArrowheads="1"/>
          </p:cNvSpPr>
          <p:nvPr/>
        </p:nvSpPr>
        <p:spPr bwMode="gray">
          <a:xfrm>
            <a:off x="2447925" y="4238402"/>
            <a:ext cx="5095875" cy="46672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th-TH" altLang="ko-KR" sz="2400" b="1" dirty="0" smtClean="0">
                <a:solidFill>
                  <a:srgbClr val="FFFFFF"/>
                </a:solidFill>
                <a:latin typeface="Browallia New" pitchFamily="34" charset="-34"/>
                <a:ea typeface="Gulim" pitchFamily="34" charset="-127"/>
                <a:cs typeface="Browallia New" pitchFamily="34" charset="-34"/>
              </a:rPr>
              <a:t>รายละเอียดข้อมูล และรูปแบบโครงสร้างข้อมูล</a:t>
            </a:r>
          </a:p>
        </p:txBody>
      </p:sp>
      <p:sp>
        <p:nvSpPr>
          <p:cNvPr id="25" name="AutoShape 14"/>
          <p:cNvSpPr>
            <a:spLocks noChangeArrowheads="1"/>
          </p:cNvSpPr>
          <p:nvPr/>
        </p:nvSpPr>
        <p:spPr bwMode="gray">
          <a:xfrm>
            <a:off x="2524125" y="5109939"/>
            <a:ext cx="5095875" cy="46672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th-TH" altLang="ko-KR" sz="2400" b="1" dirty="0" smtClean="0">
                <a:solidFill>
                  <a:schemeClr val="bg1">
                    <a:lumMod val="50000"/>
                  </a:schemeClr>
                </a:solidFill>
                <a:latin typeface="Browallia New" pitchFamily="34" charset="-34"/>
                <a:ea typeface="Gulim" pitchFamily="34" charset="-127"/>
                <a:cs typeface="Browallia New" pitchFamily="34" charset="-34"/>
              </a:rPr>
              <a:t>อื่นๆ - ข้อสังเกตข้อมูลที่ใช้งานอยู่ในปัจจุบัน</a:t>
            </a:r>
          </a:p>
        </p:txBody>
      </p:sp>
      <p:sp>
        <p:nvSpPr>
          <p:cNvPr id="26" name="AutoShape 15"/>
          <p:cNvSpPr>
            <a:spLocks noChangeArrowheads="1"/>
          </p:cNvSpPr>
          <p:nvPr/>
        </p:nvSpPr>
        <p:spPr bwMode="gray">
          <a:xfrm>
            <a:off x="1685925" y="1412776"/>
            <a:ext cx="685800" cy="685800"/>
          </a:xfrm>
          <a:prstGeom prst="diamond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15003" dir="380412" algn="ctr" rotWithShape="0">
              <a:srgbClr val="000000"/>
            </a:outerShdw>
          </a:effec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rowallia New" pitchFamily="34" charset="-34"/>
                <a:ea typeface="Gulim" pitchFamily="34" charset="-127"/>
                <a:cs typeface="Browallia New" pitchFamily="34" charset="-34"/>
              </a:rPr>
              <a:t>1</a:t>
            </a:r>
          </a:p>
        </p:txBody>
      </p:sp>
      <p:sp>
        <p:nvSpPr>
          <p:cNvPr id="27" name="AutoShape 19"/>
          <p:cNvSpPr>
            <a:spLocks noChangeArrowheads="1"/>
          </p:cNvSpPr>
          <p:nvPr/>
        </p:nvSpPr>
        <p:spPr bwMode="gray">
          <a:xfrm>
            <a:off x="1685925" y="2255292"/>
            <a:ext cx="685800" cy="685800"/>
          </a:xfrm>
          <a:prstGeom prst="diamond">
            <a:avLst/>
          </a:prstGeom>
          <a:solidFill>
            <a:schemeClr val="accent2">
              <a:lumMod val="75000"/>
            </a:schemeClr>
          </a:soli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15003" dir="380412" algn="ctr" rotWithShape="0">
              <a:srgbClr val="000000"/>
            </a:outerShdw>
          </a:effec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rowallia New" pitchFamily="34" charset="-34"/>
                <a:ea typeface="Gulim" pitchFamily="34" charset="-127"/>
                <a:cs typeface="Browallia New" pitchFamily="34" charset="-34"/>
              </a:rPr>
              <a:t>2</a:t>
            </a:r>
          </a:p>
        </p:txBody>
      </p:sp>
      <p:sp>
        <p:nvSpPr>
          <p:cNvPr id="28" name="AutoShape 20"/>
          <p:cNvSpPr>
            <a:spLocks noChangeArrowheads="1"/>
          </p:cNvSpPr>
          <p:nvPr/>
        </p:nvSpPr>
        <p:spPr bwMode="gray">
          <a:xfrm>
            <a:off x="1685925" y="4141564"/>
            <a:ext cx="685800" cy="685800"/>
          </a:xfrm>
          <a:prstGeom prst="diamond">
            <a:avLst/>
          </a:prstGeom>
          <a:solidFill>
            <a:srgbClr val="1C4590"/>
          </a:soli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15003" dir="380412" algn="ctr" rotWithShape="0">
              <a:srgbClr val="000000"/>
            </a:outerShdw>
          </a:effec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owallia New" pitchFamily="34" charset="-34"/>
                <a:ea typeface="Gulim" pitchFamily="34" charset="-127"/>
                <a:cs typeface="Browallia New" pitchFamily="34" charset="-34"/>
              </a:rPr>
              <a:t>3</a:t>
            </a:r>
          </a:p>
        </p:txBody>
      </p:sp>
      <p:sp>
        <p:nvSpPr>
          <p:cNvPr id="29" name="AutoShape 21"/>
          <p:cNvSpPr>
            <a:spLocks noChangeArrowheads="1"/>
          </p:cNvSpPr>
          <p:nvPr/>
        </p:nvSpPr>
        <p:spPr bwMode="gray">
          <a:xfrm>
            <a:off x="1685925" y="4979764"/>
            <a:ext cx="685800" cy="685800"/>
          </a:xfrm>
          <a:prstGeom prst="diamond">
            <a:avLst/>
          </a:prstGeom>
          <a:solidFill>
            <a:schemeClr val="accent4">
              <a:lumMod val="75000"/>
            </a:schemeClr>
          </a:soli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15003" dir="380412" algn="ctr" rotWithShape="0">
              <a:srgbClr val="000000"/>
            </a:outerShdw>
          </a:effec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rowallia New" pitchFamily="34" charset="-34"/>
                <a:ea typeface="Gulim" pitchFamily="34" charset="-127"/>
                <a:cs typeface="Browallia New" pitchFamily="34" charset="-34"/>
              </a:rPr>
              <a:t>4</a:t>
            </a:r>
          </a:p>
        </p:txBody>
      </p:sp>
      <p:sp>
        <p:nvSpPr>
          <p:cNvPr id="30" name="Title 3"/>
          <p:cNvSpPr>
            <a:spLocks noGrp="1"/>
          </p:cNvSpPr>
          <p:nvPr>
            <p:ph type="title"/>
          </p:nvPr>
        </p:nvSpPr>
        <p:spPr bwMode="auto">
          <a:xfrm>
            <a:off x="357188" y="857250"/>
            <a:ext cx="8429625" cy="7143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h-TH" dirty="0" smtClean="0"/>
              <a:t>ประเด็นหารือ</a:t>
            </a:r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gray">
          <a:xfrm>
            <a:off x="2131418" y="6000527"/>
            <a:ext cx="5473700" cy="3603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+mn-cs"/>
            </a:endParaRPr>
          </a:p>
        </p:txBody>
      </p:sp>
      <p:sp>
        <p:nvSpPr>
          <p:cNvPr id="33" name="AutoShape 14"/>
          <p:cNvSpPr>
            <a:spLocks noChangeArrowheads="1"/>
          </p:cNvSpPr>
          <p:nvPr/>
        </p:nvSpPr>
        <p:spPr bwMode="gray">
          <a:xfrm>
            <a:off x="2529880" y="5935439"/>
            <a:ext cx="5095875" cy="46672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en-US" altLang="ko-KR" sz="2400" b="1" dirty="0" smtClean="0">
                <a:solidFill>
                  <a:schemeClr val="bg1">
                    <a:lumMod val="50000"/>
                  </a:schemeClr>
                </a:solidFill>
                <a:latin typeface="Browallia New" pitchFamily="34" charset="-34"/>
                <a:ea typeface="Gulim" pitchFamily="34" charset="-127"/>
                <a:cs typeface="Browallia New" pitchFamily="34" charset="-34"/>
              </a:rPr>
              <a:t>Next  Step</a:t>
            </a:r>
            <a:endParaRPr kumimoji="1" lang="th-TH" altLang="ko-KR" sz="2400" b="1" dirty="0" smtClean="0">
              <a:solidFill>
                <a:schemeClr val="bg1">
                  <a:lumMod val="50000"/>
                </a:schemeClr>
              </a:solidFill>
              <a:latin typeface="Browallia New" pitchFamily="34" charset="-34"/>
              <a:ea typeface="Gulim" pitchFamily="34" charset="-127"/>
              <a:cs typeface="Browallia New" pitchFamily="34" charset="-34"/>
            </a:endParaRPr>
          </a:p>
        </p:txBody>
      </p:sp>
      <p:sp>
        <p:nvSpPr>
          <p:cNvPr id="34" name="AutoShape 21"/>
          <p:cNvSpPr>
            <a:spLocks noChangeArrowheads="1"/>
          </p:cNvSpPr>
          <p:nvPr/>
        </p:nvSpPr>
        <p:spPr bwMode="gray">
          <a:xfrm>
            <a:off x="1691680" y="5805264"/>
            <a:ext cx="685800" cy="685800"/>
          </a:xfrm>
          <a:prstGeom prst="diamond">
            <a:avLst/>
          </a:prstGeom>
          <a:solidFill>
            <a:schemeClr val="accent3">
              <a:lumMod val="75000"/>
            </a:schemeClr>
          </a:soli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15003" dir="380412" algn="ctr" rotWithShape="0">
              <a:srgbClr val="000000"/>
            </a:outerShdw>
          </a:effec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rowallia New" pitchFamily="34" charset="-34"/>
                <a:ea typeface="Gulim" pitchFamily="34" charset="-127"/>
                <a:cs typeface="Browallia New" pitchFamily="34" charset="-34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9380A-6B22-4957-BDCE-7AF364A94736}" type="slidenum">
              <a:rPr lang="th-TH" smtClean="0"/>
              <a:pPr>
                <a:defRPr/>
              </a:pPr>
              <a:t>13</a:t>
            </a:fld>
            <a:endParaRPr lang="th-TH"/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4247" y="2217497"/>
            <a:ext cx="1925862" cy="1437210"/>
          </a:xfrm>
          <a:prstGeom prst="rect">
            <a:avLst/>
          </a:prstGeom>
        </p:spPr>
      </p:pic>
      <p:sp>
        <p:nvSpPr>
          <p:cNvPr id="7" name="Pentagon 6"/>
          <p:cNvSpPr/>
          <p:nvPr/>
        </p:nvSpPr>
        <p:spPr>
          <a:xfrm flipH="1">
            <a:off x="1907704" y="2060848"/>
            <a:ext cx="1774934" cy="504056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Pentagon 7"/>
          <p:cNvSpPr/>
          <p:nvPr/>
        </p:nvSpPr>
        <p:spPr>
          <a:xfrm>
            <a:off x="5482838" y="2060848"/>
            <a:ext cx="1681450" cy="504056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Title 10"/>
          <p:cNvSpPr txBox="1">
            <a:spLocks/>
          </p:cNvSpPr>
          <p:nvPr/>
        </p:nvSpPr>
        <p:spPr>
          <a:xfrm>
            <a:off x="357158" y="857240"/>
            <a:ext cx="8429684" cy="71437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smtClean="0">
                <a:ln>
                  <a:noFill/>
                </a:ln>
                <a:solidFill>
                  <a:srgbClr val="004065"/>
                </a:solidFill>
                <a:effectLst/>
                <a:uLnTx/>
                <a:uFillTx/>
                <a:latin typeface="Browallia New" pitchFamily="34" charset="-34"/>
                <a:ea typeface="+mj-ea"/>
                <a:cs typeface="Browallia New" pitchFamily="34" charset="-34"/>
              </a:rPr>
              <a:t>รายละเอียดข้อมูล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004065"/>
              </a:solidFill>
              <a:effectLst/>
              <a:uLnTx/>
              <a:uFillTx/>
              <a:latin typeface="Browallia New" pitchFamily="34" charset="-34"/>
              <a:ea typeface="+mj-ea"/>
              <a:cs typeface="Browallia New" pitchFamily="34" charset="-34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79512" y="2708920"/>
            <a:ext cx="3431118" cy="2448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3050" indent="-273050">
              <a:buFont typeface="Wingdings" pitchFamily="2" charset="2"/>
              <a:buChar char="ü"/>
            </a:pPr>
            <a:r>
              <a:rPr lang="th-TH" b="1" dirty="0" smtClean="0">
                <a:latin typeface="Browallia New" pitchFamily="34" charset="-34"/>
                <a:cs typeface="Browallia New" pitchFamily="34" charset="-34"/>
              </a:rPr>
              <a:t>ข้อมูลการลงทุนของกองทุน</a:t>
            </a:r>
            <a:endParaRPr lang="th-TH" b="1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482838" y="2721553"/>
            <a:ext cx="3409642" cy="24482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th-TH" b="1" dirty="0" smtClean="0">
                <a:latin typeface="Browallia New" pitchFamily="34" charset="-34"/>
                <a:cs typeface="Browallia New" pitchFamily="34" charset="-34"/>
              </a:rPr>
              <a:t>โครงสร้างผู้ถือหน่วยลงทุน</a:t>
            </a:r>
          </a:p>
          <a:p>
            <a:pPr>
              <a:tabLst>
                <a:tab pos="355600" algn="l"/>
              </a:tabLst>
            </a:pPr>
            <a:r>
              <a:rPr lang="th-TH" b="1" smtClean="0">
                <a:latin typeface="Browallia New" pitchFamily="34" charset="-34"/>
                <a:cs typeface="Browallia New" pitchFamily="34" charset="-34"/>
                <a:sym typeface="Wingdings"/>
              </a:rPr>
              <a:t></a:t>
            </a:r>
            <a:r>
              <a:rPr lang="th-TH" b="1" smtClean="0">
                <a:latin typeface="Browallia New" pitchFamily="34" charset="-34"/>
                <a:cs typeface="Browallia New" pitchFamily="34" charset="-34"/>
              </a:rPr>
              <a:t>จำนวนราย</a:t>
            </a:r>
            <a:endParaRPr lang="th-TH" b="1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70470" y="2024465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Investment</a:t>
            </a:r>
            <a:endParaRPr lang="th-TH" sz="3200" b="1" dirty="0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21946" y="2032550"/>
            <a:ext cx="1886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Holder</a:t>
            </a:r>
            <a:endParaRPr lang="th-TH" sz="3200" b="1" dirty="0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3131840" y="5013176"/>
            <a:ext cx="2552532" cy="1400996"/>
          </a:xfrm>
          <a:prstGeom prst="cloudCallout">
            <a:avLst>
              <a:gd name="adj1" fmla="val 51064"/>
              <a:gd name="adj2" fmla="val -156047"/>
            </a:avLst>
          </a:pr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accent4">
                <a:lumMod val="60000"/>
                <a:lumOff val="40000"/>
              </a:schemeClr>
            </a:solidFill>
            <a:round/>
            <a:headEnd/>
            <a:tailEnd/>
          </a:ln>
          <a:effectLst>
            <a:outerShdw dist="35921" dir="2700000" algn="ctr" rotWithShape="0">
              <a:srgbClr val="EBDDC3">
                <a:alpha val="49804"/>
              </a:srgbClr>
            </a:outerShdw>
          </a:effectLst>
        </p:spPr>
        <p:txBody>
          <a:bodyPr wrap="none" lIns="36000" tIns="36000" rIns="36000" bIns="36000" anchor="ctr"/>
          <a:lstStyle/>
          <a:p>
            <a:pPr marL="168275" indent="-168275" defTabSz="889000">
              <a:lnSpc>
                <a:spcPts val="1800"/>
              </a:lnSpc>
            </a:pPr>
            <a:r>
              <a:rPr lang="th-TH" sz="2000" b="1" dirty="0" smtClean="0">
                <a:latin typeface="Browallia New" pitchFamily="34" charset="-34"/>
                <a:cs typeface="Browallia New" pitchFamily="34" charset="-34"/>
              </a:rPr>
              <a:t>แต่มีความจำเป็นที่จะ</a:t>
            </a:r>
          </a:p>
          <a:p>
            <a:pPr marL="168275" indent="-168275" defTabSz="889000">
              <a:lnSpc>
                <a:spcPts val="1800"/>
              </a:lnSpc>
            </a:pPr>
            <a:r>
              <a:rPr lang="th-TH" sz="2000" b="1" dirty="0" smtClean="0">
                <a:latin typeface="Browallia New" pitchFamily="34" charset="-34"/>
                <a:cs typeface="Browallia New" pitchFamily="34" charset="-34"/>
              </a:rPr>
              <a:t>ต้องใช้ข้อมูลที่มีรายละเอียด</a:t>
            </a:r>
          </a:p>
          <a:p>
            <a:pPr marL="168275" indent="-168275" defTabSz="889000">
              <a:lnSpc>
                <a:spcPts val="1800"/>
              </a:lnSpc>
            </a:pPr>
            <a:r>
              <a:rPr lang="th-TH" sz="2000" b="1" dirty="0" smtClean="0">
                <a:latin typeface="Browallia New" pitchFamily="34" charset="-34"/>
                <a:cs typeface="Browallia New" pitchFamily="34" charset="-34"/>
              </a:rPr>
              <a:t> และความถี่ที่มากขึ้น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220071" y="1916832"/>
            <a:ext cx="3864553" cy="3456384"/>
          </a:xfrm>
          <a:prstGeom prst="rect">
            <a:avLst/>
          </a:prstGeom>
          <a:noFill/>
          <a:ln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th-TH" dirty="0" smtClean="0"/>
              <a:t>ฝ่ายสถิติและข้อสนเทศ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503808" y="1268760"/>
            <a:ext cx="4140200" cy="6397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h-TH" dirty="0" smtClean="0"/>
              <a:t>รายละเอียดข้อมูลที่ได้รับปัจจุบันจาก กลต.</a:t>
            </a:r>
          </a:p>
        </p:txBody>
      </p:sp>
      <p:sp>
        <p:nvSpPr>
          <p:cNvPr id="3076" name="Text Placeholder 9"/>
          <p:cNvSpPr>
            <a:spLocks noGrp="1"/>
          </p:cNvSpPr>
          <p:nvPr>
            <p:ph type="body" sz="quarter" idx="3"/>
          </p:nvPr>
        </p:nvSpPr>
        <p:spPr bwMode="auto">
          <a:xfrm>
            <a:off x="4917985" y="1268760"/>
            <a:ext cx="4141788" cy="6397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h-TH" dirty="0" smtClean="0"/>
              <a:t>ประเด็นที่เกี่ยวข้อง</a:t>
            </a:r>
          </a:p>
        </p:txBody>
      </p:sp>
      <p:sp>
        <p:nvSpPr>
          <p:cNvPr id="3077" name="Content Placeholder 10"/>
          <p:cNvSpPr>
            <a:spLocks noGrp="1"/>
          </p:cNvSpPr>
          <p:nvPr>
            <p:ph sz="quarter" idx="4"/>
          </p:nvPr>
        </p:nvSpPr>
        <p:spPr bwMode="auto">
          <a:xfrm>
            <a:off x="4860032" y="1908522"/>
            <a:ext cx="4141788" cy="39512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h-TH" dirty="0" smtClean="0"/>
              <a:t>มีความต้องการข้อมูลโครงสร้างผู้ถือหน่วยลงทุนที่มี</a:t>
            </a:r>
            <a:r>
              <a:rPr lang="th-TH" u="sng" dirty="0" smtClean="0"/>
              <a:t>รายละเอียดมากขึ้น </a:t>
            </a:r>
            <a:br>
              <a:rPr lang="th-TH" u="sng" dirty="0" smtClean="0"/>
            </a:br>
            <a:r>
              <a:rPr lang="th-TH" dirty="0" smtClean="0"/>
              <a:t>โดยมีความถี่</a:t>
            </a:r>
            <a:r>
              <a:rPr lang="th-TH" u="sng" dirty="0" smtClean="0"/>
              <a:t>ราย</a:t>
            </a:r>
            <a:r>
              <a:rPr lang="th-TH" u="sng" dirty="0" err="1" smtClean="0"/>
              <a:t>ไตรมาส</a:t>
            </a:r>
            <a:r>
              <a:rPr lang="th-TH" u="sng" dirty="0" smtClean="0"/>
              <a:t> (ส่งภายใน</a:t>
            </a:r>
            <a:br>
              <a:rPr lang="th-TH" u="sng" dirty="0" smtClean="0"/>
            </a:br>
            <a:r>
              <a:rPr lang="th-TH" u="sng" dirty="0" smtClean="0"/>
              <a:t>1 เดือนนับจากวันสิ้น</a:t>
            </a:r>
            <a:r>
              <a:rPr lang="th-TH" u="sng" dirty="0" err="1" smtClean="0"/>
              <a:t>ไตรมาส</a:t>
            </a:r>
            <a:r>
              <a:rPr lang="th-TH" u="sng" dirty="0" smtClean="0"/>
              <a:t>) เป็นรายกองทุน</a:t>
            </a:r>
          </a:p>
          <a:p>
            <a:pPr eaLnBrk="1" hangingPunct="1"/>
            <a:r>
              <a:rPr lang="th-TH" dirty="0" smtClean="0"/>
              <a:t>ทีมงานได้สำรวจฐานข้อมูลของ </a:t>
            </a:r>
            <a:r>
              <a:rPr lang="th-TH" dirty="0" err="1" smtClean="0"/>
              <a:t>บลจ.</a:t>
            </a:r>
            <a:r>
              <a:rPr lang="th-TH" dirty="0" smtClean="0"/>
              <a:t> </a:t>
            </a:r>
            <a:br>
              <a:rPr lang="th-TH" dirty="0" smtClean="0"/>
            </a:br>
            <a:r>
              <a:rPr lang="th-TH" dirty="0" smtClean="0"/>
              <a:t>5 แห่ง พบว่า ฐานข้อมูลที่ </a:t>
            </a:r>
            <a:r>
              <a:rPr lang="th-TH" dirty="0" err="1" smtClean="0"/>
              <a:t>บลจ.</a:t>
            </a:r>
            <a:r>
              <a:rPr lang="th-TH" dirty="0" smtClean="0"/>
              <a:t> เบื้องต้นสามารถจำแนกข้อมูลโครงสร้างผู้ถือหน่วยลงทุนที่มีรายละเอียดมากขึ้นได้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DEA739-E23B-48FB-BF43-876B49B2A9ED}" type="slidenum">
              <a:rPr lang="th-TH"/>
              <a:pPr>
                <a:defRPr/>
              </a:pPr>
              <a:t>14</a:t>
            </a:fld>
            <a:endParaRPr lang="th-TH" dirty="0"/>
          </a:p>
        </p:txBody>
      </p:sp>
      <p:pic>
        <p:nvPicPr>
          <p:cNvPr id="308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18536" b="19675"/>
          <a:stretch>
            <a:fillRect/>
          </a:stretch>
        </p:blipFill>
        <p:spPr bwMode="auto">
          <a:xfrm>
            <a:off x="948308" y="2083147"/>
            <a:ext cx="2840037" cy="1655763"/>
          </a:xfrm>
          <a:noFill/>
          <a:ln>
            <a:miter lim="800000"/>
            <a:headEnd/>
            <a:tailEnd/>
          </a:ln>
        </p:spPr>
      </p:pic>
      <p:sp>
        <p:nvSpPr>
          <p:cNvPr id="14" name="Up Arrow 13"/>
          <p:cNvSpPr/>
          <p:nvPr/>
        </p:nvSpPr>
        <p:spPr>
          <a:xfrm>
            <a:off x="2065908" y="3810347"/>
            <a:ext cx="601662" cy="288925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15" name="Rounded Rectangle 14"/>
          <p:cNvSpPr/>
          <p:nvPr/>
        </p:nvSpPr>
        <p:spPr>
          <a:xfrm>
            <a:off x="279970" y="4170710"/>
            <a:ext cx="2090738" cy="16557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>
                <a:latin typeface="Browallia New" pitchFamily="34" charset="-34"/>
                <a:cs typeface="Browallia New" pitchFamily="34" charset="-34"/>
              </a:rPr>
              <a:t>จำแนกตามประเภทกองทุน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400" b="1" dirty="0">
                <a:latin typeface="Browallia New" pitchFamily="34" charset="-34"/>
                <a:cs typeface="Browallia New" pitchFamily="34" charset="-34"/>
              </a:rPr>
              <a:t>1. กองทุนรวมตลาดเงิน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400" b="1" dirty="0">
                <a:latin typeface="Browallia New" pitchFamily="34" charset="-34"/>
                <a:cs typeface="Browallia New" pitchFamily="34" charset="-34"/>
              </a:rPr>
              <a:t>2. กองทุนรวมอสังหาริมทรัพย์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400" b="1" dirty="0">
                <a:latin typeface="Browallia New" pitchFamily="34" charset="-34"/>
                <a:cs typeface="Browallia New" pitchFamily="34" charset="-34"/>
              </a:rPr>
              <a:t>3. กองทุนรวมโครงสร้างพื้นฐาน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400" b="1" dirty="0">
                <a:latin typeface="Browallia New" pitchFamily="34" charset="-34"/>
                <a:cs typeface="Browallia New" pitchFamily="34" charset="-34"/>
              </a:rPr>
              <a:t>4. กองทุนรวมอื่น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443733" y="4170710"/>
            <a:ext cx="2090737" cy="16557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latin typeface="Browallia New" pitchFamily="34" charset="-34"/>
                <a:cs typeface="Browallia New" pitchFamily="34" charset="-34"/>
              </a:rPr>
              <a:t>ความถี่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57188" algn="l"/>
              </a:tabLst>
              <a:defRPr/>
            </a:pPr>
            <a:r>
              <a:rPr lang="th-TH" sz="1800" b="1" dirty="0">
                <a:latin typeface="Browallia New" pitchFamily="34" charset="-34"/>
                <a:cs typeface="Browallia New" pitchFamily="34" charset="-34"/>
              </a:rPr>
              <a:t>	รายปี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57188" algn="l"/>
              </a:tabLst>
              <a:defRPr/>
            </a:pPr>
            <a:r>
              <a:rPr lang="th-TH" sz="1800" b="1" dirty="0">
                <a:latin typeface="Browallia New" pitchFamily="34" charset="-34"/>
                <a:cs typeface="Browallia New" pitchFamily="34" charset="-34"/>
              </a:rPr>
              <a:t>ความล่าช้า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57188" algn="l"/>
              </a:tabLst>
              <a:defRPr/>
            </a:pPr>
            <a:r>
              <a:rPr lang="th-TH" sz="1800" b="1" dirty="0">
                <a:latin typeface="Browallia New" pitchFamily="34" charset="-34"/>
                <a:cs typeface="Browallia New" pitchFamily="34" charset="-34"/>
              </a:rPr>
              <a:t>	6 – 10 เดือน</a:t>
            </a:r>
          </a:p>
        </p:txBody>
      </p:sp>
      <p:sp>
        <p:nvSpPr>
          <p:cNvPr id="13" name="Title 5"/>
          <p:cNvSpPr txBox="1">
            <a:spLocks/>
          </p:cNvSpPr>
          <p:nvPr/>
        </p:nvSpPr>
        <p:spPr>
          <a:xfrm>
            <a:off x="539552" y="116632"/>
            <a:ext cx="8429684" cy="7143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2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65"/>
                </a:solidFill>
                <a:effectLst/>
                <a:uLnTx/>
                <a:uFillTx/>
                <a:latin typeface="Browallia New" pitchFamily="34" charset="-34"/>
                <a:cs typeface="Browallia New" pitchFamily="34" charset="-34"/>
              </a:rPr>
              <a:t>1. โครงสร้างผู้ถือหน่วยลงทุน</a:t>
            </a:r>
            <a:endParaRPr kumimoji="0" lang="th-TH" sz="4000" b="1" i="0" u="none" strike="noStrike" kern="0" cap="none" spc="0" normalizeH="0" baseline="0" noProof="0" dirty="0">
              <a:ln>
                <a:noFill/>
              </a:ln>
              <a:solidFill>
                <a:srgbClr val="004065"/>
              </a:solidFill>
              <a:effectLst/>
              <a:uLnTx/>
              <a:uFillTx/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th-TH" dirty="0" smtClean="0"/>
              <a:t>ฝ่ายสถิติและข้อสนเทศ</a:t>
            </a:r>
            <a:endParaRPr lang="th-TH" dirty="0"/>
          </a:p>
        </p:txBody>
      </p:sp>
      <p:graphicFrame>
        <p:nvGraphicFramePr>
          <p:cNvPr id="17" name="Object 16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3347864" y="4221088"/>
          <a:ext cx="914400" cy="714375"/>
        </p:xfrm>
        <a:graphic>
          <a:graphicData uri="http://schemas.openxmlformats.org/presentationml/2006/ole">
            <p:oleObj spid="_x0000_s3076" name="Worksheet" showAsIcon="1" r:id="rId4" imgW="914400" imgH="714240" progId="Excel.Sheet.12">
              <p:embed/>
            </p:oleObj>
          </a:graphicData>
        </a:graphic>
      </p:graphicFrame>
      <p:graphicFrame>
        <p:nvGraphicFramePr>
          <p:cNvPr id="19" name="Object 18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7236296" y="5373216"/>
          <a:ext cx="914400" cy="714375"/>
        </p:xfrm>
        <a:graphic>
          <a:graphicData uri="http://schemas.openxmlformats.org/presentationml/2006/ole">
            <p:oleObj spid="_x0000_s3077" name="Worksheet" showAsIcon="1" r:id="rId5" imgW="914400" imgH="714240" progId="Excel.Sheet.12">
              <p:embed/>
            </p:oleObj>
          </a:graphicData>
        </a:graphic>
      </p:graphicFrame>
      <p:sp>
        <p:nvSpPr>
          <p:cNvPr id="20" name="Rounded Rectangle 19"/>
          <p:cNvSpPr/>
          <p:nvPr/>
        </p:nvSpPr>
        <p:spPr>
          <a:xfrm>
            <a:off x="103072" y="1412776"/>
            <a:ext cx="4644008" cy="4608512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39552" y="188640"/>
            <a:ext cx="8429684" cy="714372"/>
          </a:xfrm>
        </p:spPr>
        <p:txBody>
          <a:bodyPr/>
          <a:lstStyle/>
          <a:p>
            <a:pPr algn="r"/>
            <a:r>
              <a:rPr lang="th-TH" dirty="0" smtClean="0"/>
              <a:t>ตัวอย่าง </a:t>
            </a:r>
            <a:r>
              <a:rPr lang="en-US" dirty="0" smtClean="0"/>
              <a:t>Template </a:t>
            </a:r>
            <a:r>
              <a:rPr lang="th-TH" dirty="0" smtClean="0"/>
              <a:t>ข้อมูล</a:t>
            </a:r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6D26EE-E7F8-474D-A300-E5786125F052}" type="slidenum">
              <a:rPr lang="th-TH" smtClean="0"/>
              <a:pPr>
                <a:defRPr/>
              </a:pPr>
              <a:t>15</a:t>
            </a:fld>
            <a:endParaRPr lang="th-TH"/>
          </a:p>
        </p:txBody>
      </p:sp>
      <p:sp>
        <p:nvSpPr>
          <p:cNvPr id="12" name="TextBox 11"/>
          <p:cNvSpPr txBox="1"/>
          <p:nvPr/>
        </p:nvSpPr>
        <p:spPr>
          <a:xfrm>
            <a:off x="251520" y="5085184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th-TH" b="1" smtClean="0">
                <a:latin typeface="Browallia New" pitchFamily="34" charset="-34"/>
                <a:cs typeface="Browallia New" pitchFamily="34" charset="-34"/>
              </a:rPr>
              <a:t> ข้อมูลเป็นรายกองทุน </a:t>
            </a:r>
            <a:r>
              <a:rPr lang="en-US" b="1" smtClean="0">
                <a:latin typeface="Browallia New" pitchFamily="34" charset="-34"/>
                <a:cs typeface="Browallia New" pitchFamily="34" charset="-34"/>
              </a:rPr>
              <a:t>               </a:t>
            </a:r>
            <a:r>
              <a:rPr lang="th-TH" b="1" smtClean="0">
                <a:latin typeface="Browallia New" pitchFamily="34" charset="-34"/>
                <a:cs typeface="Browallia New" pitchFamily="34" charset="-34"/>
              </a:rPr>
              <a:t> </a:t>
            </a:r>
            <a:endParaRPr lang="en-US" b="1" smtClean="0">
              <a:latin typeface="Browallia New" pitchFamily="34" charset="-34"/>
              <a:cs typeface="Browallia New" pitchFamily="34" charset="-34"/>
            </a:endParaRPr>
          </a:p>
          <a:p>
            <a:pPr>
              <a:buFontTx/>
              <a:buChar char="-"/>
            </a:pPr>
            <a:r>
              <a:rPr lang="en-US" b="1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b="1" smtClean="0">
                <a:latin typeface="Browallia New" pitchFamily="34" charset="-34"/>
                <a:cs typeface="Browallia New" pitchFamily="34" charset="-34"/>
              </a:rPr>
              <a:t>ความถี่</a:t>
            </a:r>
            <a:r>
              <a:rPr lang="th-TH" b="1" smtClean="0">
                <a:latin typeface="Browallia New" pitchFamily="34" charset="-34"/>
                <a:cs typeface="Browallia New" pitchFamily="34" charset="-34"/>
              </a:rPr>
              <a:t>ราย</a:t>
            </a:r>
            <a:r>
              <a:rPr lang="th-TH" b="1" dirty="0" err="1" smtClean="0">
                <a:latin typeface="Browallia New" pitchFamily="34" charset="-34"/>
                <a:cs typeface="Browallia New" pitchFamily="34" charset="-34"/>
              </a:rPr>
              <a:t>ไตรมาส</a:t>
            </a:r>
            <a:endParaRPr lang="th-TH" b="1" dirty="0" smtClean="0">
              <a:latin typeface="Browallia New" pitchFamily="34" charset="-34"/>
              <a:cs typeface="Browallia New" pitchFamily="34" charset="-34"/>
            </a:endParaRPr>
          </a:p>
          <a:p>
            <a:r>
              <a:rPr lang="th-TH" b="1" dirty="0" smtClean="0">
                <a:latin typeface="Browallia New" pitchFamily="34" charset="-34"/>
                <a:cs typeface="Browallia New" pitchFamily="34" charset="-34"/>
              </a:rPr>
              <a:t>- ส่งข้อมูลเป็น </a:t>
            </a:r>
            <a:r>
              <a:rPr lang="en-US" b="1" dirty="0" smtClean="0">
                <a:latin typeface="Browallia New" pitchFamily="34" charset="-34"/>
                <a:cs typeface="Browallia New" pitchFamily="34" charset="-34"/>
              </a:rPr>
              <a:t>Excel File </a:t>
            </a:r>
            <a:r>
              <a:rPr lang="th-TH" b="1" dirty="0" smtClean="0">
                <a:latin typeface="Browallia New" pitchFamily="34" charset="-34"/>
                <a:cs typeface="Browallia New" pitchFamily="34" charset="-34"/>
              </a:rPr>
              <a:t>ภายใน 1 เดือนนับจากสิ้น</a:t>
            </a:r>
            <a:r>
              <a:rPr lang="th-TH" b="1" dirty="0" err="1" smtClean="0">
                <a:latin typeface="Browallia New" pitchFamily="34" charset="-34"/>
                <a:cs typeface="Browallia New" pitchFamily="34" charset="-34"/>
              </a:rPr>
              <a:t>ไตรมาส</a:t>
            </a:r>
            <a:endParaRPr lang="en-US" b="1" dirty="0" smtClean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5536" y="836712"/>
            <a:ext cx="75243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smtClean="0">
                <a:solidFill>
                  <a:srgbClr val="00335B"/>
                </a:solidFill>
                <a:latin typeface="BrowalliaUPC" pitchFamily="34" charset="-34"/>
                <a:cs typeface="BrowalliaUPC" pitchFamily="34" charset="-34"/>
              </a:rPr>
              <a:t>จำนวนลูกค้าและมูลค่าการถือครองหน่วย</a:t>
            </a:r>
            <a:r>
              <a:rPr lang="th-TH" b="1" smtClean="0">
                <a:solidFill>
                  <a:srgbClr val="00335B"/>
                </a:solidFill>
                <a:latin typeface="BrowalliaUPC" pitchFamily="34" charset="-34"/>
                <a:cs typeface="BrowalliaUPC" pitchFamily="34" charset="-34"/>
              </a:rPr>
              <a:t>ลงทุน </a:t>
            </a:r>
            <a:r>
              <a:rPr lang="en-US" b="1" smtClean="0">
                <a:solidFill>
                  <a:srgbClr val="00335B"/>
                </a:solidFill>
                <a:latin typeface="BrowalliaUPC" pitchFamily="34" charset="-34"/>
                <a:cs typeface="BrowalliaUPC" pitchFamily="34" charset="-34"/>
              </a:rPr>
              <a:t/>
            </a:r>
            <a:br>
              <a:rPr lang="en-US" b="1" smtClean="0">
                <a:solidFill>
                  <a:srgbClr val="00335B"/>
                </a:solidFill>
                <a:latin typeface="BrowalliaUPC" pitchFamily="34" charset="-34"/>
                <a:cs typeface="BrowalliaUPC" pitchFamily="34" charset="-34"/>
              </a:rPr>
            </a:br>
            <a:r>
              <a:rPr lang="th-TH" b="1" smtClean="0">
                <a:solidFill>
                  <a:srgbClr val="00335B"/>
                </a:solidFill>
                <a:latin typeface="BrowalliaUPC" pitchFamily="34" charset="-34"/>
                <a:cs typeface="BrowalliaUPC" pitchFamily="34" charset="-34"/>
              </a:rPr>
              <a:t>จำแนก</a:t>
            </a:r>
            <a:r>
              <a:rPr lang="th-TH" b="1" smtClean="0">
                <a:solidFill>
                  <a:srgbClr val="00335B"/>
                </a:solidFill>
                <a:latin typeface="BrowalliaUPC" pitchFamily="34" charset="-34"/>
                <a:cs typeface="BrowalliaUPC" pitchFamily="34" charset="-34"/>
              </a:rPr>
              <a:t>ตามประเภทผู้ถือครอง รายกองทุน </a:t>
            </a:r>
            <a:endParaRPr lang="en-US" b="1">
              <a:solidFill>
                <a:srgbClr val="00335B"/>
              </a:solidFill>
              <a:latin typeface="BrowalliaUPC" pitchFamily="34" charset="-34"/>
              <a:cs typeface="BrowalliaUPC" pitchFamily="34" charset="-34"/>
            </a:endParaRPr>
          </a:p>
        </p:txBody>
      </p:sp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060848"/>
            <a:ext cx="871296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39552" y="116632"/>
            <a:ext cx="8429684" cy="714372"/>
          </a:xfrm>
        </p:spPr>
        <p:txBody>
          <a:bodyPr>
            <a:normAutofit fontScale="90000"/>
          </a:bodyPr>
          <a:lstStyle/>
          <a:p>
            <a:pPr algn="r"/>
            <a:r>
              <a:rPr lang="th-TH" sz="3600" dirty="0" smtClean="0"/>
              <a:t>รายละเอียดข้อมูลผู้ถือหน่วยลงทุน</a:t>
            </a:r>
            <a:br>
              <a:rPr lang="th-TH" sz="3600" dirty="0" smtClean="0"/>
            </a:br>
            <a:r>
              <a:rPr lang="th-TH" sz="3600" dirty="0" smtClean="0"/>
              <a:t>จำแนกตามภาคเศรษฐกิจ</a:t>
            </a:r>
            <a:endParaRPr lang="th-TH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6D26EE-E7F8-474D-A300-E5786125F052}" type="slidenum">
              <a:rPr lang="th-TH" smtClean="0"/>
              <a:pPr>
                <a:defRPr/>
              </a:pPr>
              <a:t>16</a:t>
            </a:fld>
            <a:endParaRPr lang="th-TH"/>
          </a:p>
        </p:txBody>
      </p:sp>
      <p:grpSp>
        <p:nvGrpSpPr>
          <p:cNvPr id="2" name="Group 30"/>
          <p:cNvGrpSpPr/>
          <p:nvPr/>
        </p:nvGrpSpPr>
        <p:grpSpPr>
          <a:xfrm>
            <a:off x="3995936" y="764704"/>
            <a:ext cx="1331640" cy="1152128"/>
            <a:chOff x="1008112" y="2556296"/>
            <a:chExt cx="1691680" cy="1448358"/>
          </a:xfrm>
        </p:grpSpPr>
        <p:pic>
          <p:nvPicPr>
            <p:cNvPr id="13" name="Picture 12" descr="bankinstitution.jpg"/>
            <p:cNvPicPr>
              <a:picLocks noChangeAspect="1"/>
            </p:cNvPicPr>
            <p:nvPr/>
          </p:nvPicPr>
          <p:blipFill>
            <a:blip r:embed="rId3" cstate="print"/>
            <a:srcRect b="14438"/>
            <a:stretch>
              <a:fillRect/>
            </a:stretch>
          </p:blipFill>
          <p:spPr>
            <a:xfrm>
              <a:off x="1259632" y="2556296"/>
              <a:ext cx="1012758" cy="953184"/>
            </a:xfrm>
            <a:prstGeom prst="rect">
              <a:avLst/>
            </a:prstGeom>
          </p:spPr>
        </p:pic>
        <p:pic>
          <p:nvPicPr>
            <p:cNvPr id="14" name="Picture 13" descr="gov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24028" y="2928890"/>
              <a:ext cx="1075764" cy="1075764"/>
            </a:xfrm>
            <a:prstGeom prst="rect">
              <a:avLst/>
            </a:prstGeom>
          </p:spPr>
        </p:pic>
        <p:pic>
          <p:nvPicPr>
            <p:cNvPr id="15" name="Picture 3" descr="C:\Documents and Settings\punthars\Local Settings\Temporary Internet Files\Content.IE5\5F5ZI161\MC900431627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08112" y="3212976"/>
              <a:ext cx="845568" cy="728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TextBox 15"/>
          <p:cNvSpPr txBox="1"/>
          <p:nvPr/>
        </p:nvSpPr>
        <p:spPr>
          <a:xfrm>
            <a:off x="1619672" y="908720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latin typeface="Browallia New" pitchFamily="34" charset="-34"/>
                <a:cs typeface="Browallia New" pitchFamily="34" charset="-34"/>
              </a:rPr>
              <a:t>ผู้ถือหน่วยลงทุน </a:t>
            </a:r>
          </a:p>
          <a:p>
            <a:pPr algn="ctr"/>
            <a:r>
              <a:rPr lang="th-TH" sz="2000" b="1" dirty="0" smtClean="0">
                <a:latin typeface="Browallia New" pitchFamily="34" charset="-34"/>
                <a:cs typeface="Browallia New" pitchFamily="34" charset="-34"/>
              </a:rPr>
              <a:t>จำแนกตามภาคเศรษฐกิจ</a:t>
            </a:r>
          </a:p>
          <a:p>
            <a:pPr algn="ctr"/>
            <a:r>
              <a:rPr lang="th-TH" sz="2000" b="1" dirty="0" smtClean="0">
                <a:latin typeface="Browallia New" pitchFamily="34" charset="-34"/>
                <a:cs typeface="Browallia New" pitchFamily="34" charset="-34"/>
              </a:rPr>
              <a:t>9 กลุ่มหลัก (24 กลุ่มย่อย)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383910" y="2012840"/>
            <a:ext cx="2448272" cy="3006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latin typeface="Browallia New" pitchFamily="34" charset="-34"/>
                <a:cs typeface="Browallia New" pitchFamily="34" charset="-34"/>
              </a:rPr>
              <a:t>ธนาคารแห่งประเทศไทย</a:t>
            </a:r>
            <a:endParaRPr lang="th-TH" sz="1800" b="1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83910" y="2492896"/>
            <a:ext cx="2448272" cy="3006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latin typeface="Browallia New" pitchFamily="34" charset="-34"/>
                <a:cs typeface="Browallia New" pitchFamily="34" charset="-34"/>
              </a:rPr>
              <a:t>สถาบันรับฝากเงินอื่น</a:t>
            </a:r>
            <a:endParaRPr lang="th-TH" sz="1800" b="1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4" name="Hexagon 23"/>
          <p:cNvSpPr/>
          <p:nvPr/>
        </p:nvSpPr>
        <p:spPr>
          <a:xfrm>
            <a:off x="311902" y="1988840"/>
            <a:ext cx="216024" cy="216024"/>
          </a:xfrm>
          <a:prstGeom prst="hexagon">
            <a:avLst/>
          </a:prstGeom>
          <a:solidFill>
            <a:srgbClr val="0000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Browallia New" pitchFamily="34" charset="-34"/>
                <a:cs typeface="Browallia New" pitchFamily="34" charset="-34"/>
              </a:rPr>
              <a:t>1</a:t>
            </a:r>
            <a:endParaRPr lang="th-TH" sz="2000" b="1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5" name="Hexagon 24"/>
          <p:cNvSpPr/>
          <p:nvPr/>
        </p:nvSpPr>
        <p:spPr>
          <a:xfrm>
            <a:off x="311902" y="2467018"/>
            <a:ext cx="216024" cy="216024"/>
          </a:xfrm>
          <a:prstGeom prst="hexagon">
            <a:avLst/>
          </a:prstGeom>
          <a:solidFill>
            <a:srgbClr val="0000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Browallia New" pitchFamily="34" charset="-34"/>
                <a:cs typeface="Browallia New" pitchFamily="34" charset="-34"/>
              </a:rPr>
              <a:t>2</a:t>
            </a:r>
            <a:endParaRPr lang="th-TH" sz="2000" b="1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11927" y="2915800"/>
            <a:ext cx="2474560" cy="1306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1600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ธนาคารพาณิชย์จดทะเบียนในประเทศ</a:t>
            </a:r>
          </a:p>
          <a:p>
            <a:pPr>
              <a:buFont typeface="Arial" pitchFamily="34" charset="0"/>
              <a:buChar char="•"/>
            </a:pPr>
            <a:r>
              <a:rPr lang="th-TH" sz="1600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 สาขาธนาคารพาณิชย์ต่างประเทศ</a:t>
            </a:r>
          </a:p>
          <a:p>
            <a:pPr>
              <a:buFont typeface="Arial" pitchFamily="34" charset="0"/>
              <a:buChar char="•"/>
            </a:pPr>
            <a:r>
              <a:rPr lang="th-TH" sz="1600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 สถาบันการเงินเฉพาะกิจที่รับฝากเงิน </a:t>
            </a:r>
          </a:p>
          <a:p>
            <a:pPr>
              <a:buFont typeface="Arial" pitchFamily="34" charset="0"/>
              <a:buChar char="•"/>
            </a:pPr>
            <a:r>
              <a:rPr lang="th-TH" sz="1600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 บริษัทเงินทุน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th-TH" sz="1600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 สถาบันการเงินที่รับฝากเงินอื่น ๆ </a:t>
            </a:r>
            <a:r>
              <a:rPr lang="th-TH" sz="1550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เช่น </a:t>
            </a:r>
            <a:r>
              <a:rPr lang="th-TH" sz="1550" u="sng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สหกรณ์ออมทรัพย์</a:t>
            </a:r>
            <a:r>
              <a:rPr lang="th-TH" sz="1550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1550" u="sng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กองทุนรวมตลาดเงิน</a:t>
            </a:r>
            <a:endParaRPr lang="th-TH" sz="1550" u="sng" dirty="0">
              <a:solidFill>
                <a:schemeClr val="tx1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83910" y="4441414"/>
            <a:ext cx="2448272" cy="3006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latin typeface="Browallia New" pitchFamily="34" charset="-34"/>
                <a:cs typeface="Browallia New" pitchFamily="34" charset="-34"/>
              </a:rPr>
              <a:t>สถาบันการเงินที่ไม่รับฝากเงินอื่น</a:t>
            </a:r>
            <a:endParaRPr lang="th-TH" sz="1600" b="1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0" name="Hexagon 29"/>
          <p:cNvSpPr/>
          <p:nvPr/>
        </p:nvSpPr>
        <p:spPr>
          <a:xfrm>
            <a:off x="311902" y="4423126"/>
            <a:ext cx="216024" cy="216024"/>
          </a:xfrm>
          <a:prstGeom prst="hexagon">
            <a:avLst/>
          </a:prstGeom>
          <a:solidFill>
            <a:srgbClr val="0000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Browallia New" pitchFamily="34" charset="-34"/>
                <a:cs typeface="Browallia New" pitchFamily="34" charset="-34"/>
              </a:rPr>
              <a:t>3</a:t>
            </a:r>
            <a:endParaRPr lang="th-TH" sz="2000" b="1" dirty="0">
              <a:latin typeface="Browallia New" pitchFamily="34" charset="-34"/>
              <a:cs typeface="Browallia New" pitchFamily="34" charset="-34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409954" y="2867372"/>
            <a:ext cx="74842" cy="1344572"/>
            <a:chOff x="349572" y="2732500"/>
            <a:chExt cx="74842" cy="1344572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385004" y="2732500"/>
              <a:ext cx="0" cy="1344572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349572" y="2732500"/>
              <a:ext cx="72008" cy="7200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4" name="Oval 33"/>
            <p:cNvSpPr/>
            <p:nvPr/>
          </p:nvSpPr>
          <p:spPr>
            <a:xfrm>
              <a:off x="352406" y="4005064"/>
              <a:ext cx="72008" cy="7200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35" name="Rectangle 34"/>
          <p:cNvSpPr/>
          <p:nvPr/>
        </p:nvSpPr>
        <p:spPr>
          <a:xfrm>
            <a:off x="516300" y="4873158"/>
            <a:ext cx="2474560" cy="1381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1600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กองทุนบำเหน็จบำนาญข้าราชการ</a:t>
            </a:r>
          </a:p>
          <a:p>
            <a:pPr>
              <a:buFont typeface="Arial" pitchFamily="34" charset="0"/>
              <a:buChar char="•"/>
            </a:pPr>
            <a:r>
              <a:rPr lang="th-TH" sz="1600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 กองทุนสำรองเลี้ยงชีพ</a:t>
            </a:r>
          </a:p>
          <a:p>
            <a:pPr>
              <a:buFont typeface="Arial" pitchFamily="34" charset="0"/>
              <a:buChar char="•"/>
            </a:pPr>
            <a:r>
              <a:rPr lang="th-TH" sz="1600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 กองทุนรวม</a:t>
            </a:r>
          </a:p>
          <a:p>
            <a:pPr>
              <a:buFont typeface="Arial" pitchFamily="34" charset="0"/>
              <a:buChar char="•"/>
            </a:pPr>
            <a:r>
              <a:rPr lang="th-TH" sz="1600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 บริษัทประกันภัย</a:t>
            </a:r>
          </a:p>
          <a:p>
            <a:pPr>
              <a:buFont typeface="Arial" pitchFamily="34" charset="0"/>
              <a:buChar char="•"/>
            </a:pPr>
            <a:r>
              <a:rPr lang="th-TH" sz="1600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 บริษัทประกันชีวิต</a:t>
            </a:r>
          </a:p>
          <a:p>
            <a:pPr>
              <a:buFont typeface="Arial" pitchFamily="34" charset="0"/>
              <a:buChar char="•"/>
            </a:pPr>
            <a:r>
              <a:rPr lang="th-TH" sz="1600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 สถาบันการเงินที่ไม่รับฝากเงินอื่น ๆ </a:t>
            </a:r>
            <a:endParaRPr lang="th-TH" sz="1600" dirty="0">
              <a:solidFill>
                <a:schemeClr val="tx1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09954" y="4820358"/>
            <a:ext cx="74842" cy="1505840"/>
            <a:chOff x="349572" y="4587456"/>
            <a:chExt cx="74842" cy="1505840"/>
          </a:xfrm>
        </p:grpSpPr>
        <p:cxnSp>
          <p:nvCxnSpPr>
            <p:cNvPr id="40" name="Straight Connector 39"/>
            <p:cNvCxnSpPr>
              <a:endCxn id="42" idx="0"/>
            </p:cNvCxnSpPr>
            <p:nvPr/>
          </p:nvCxnSpPr>
          <p:spPr>
            <a:xfrm>
              <a:off x="385004" y="4587456"/>
              <a:ext cx="3406" cy="1433832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349572" y="4587456"/>
              <a:ext cx="72008" cy="7200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2" name="Oval 41"/>
            <p:cNvSpPr/>
            <p:nvPr/>
          </p:nvSpPr>
          <p:spPr>
            <a:xfrm>
              <a:off x="352406" y="6021288"/>
              <a:ext cx="72008" cy="7200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3192222" y="2007128"/>
            <a:ext cx="2448272" cy="30060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latin typeface="Browallia New" pitchFamily="34" charset="-34"/>
                <a:cs typeface="Browallia New" pitchFamily="34" charset="-34"/>
              </a:rPr>
              <a:t>รัฐบาลกลาง</a:t>
            </a:r>
            <a:endParaRPr lang="th-TH" sz="1600" b="1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6" name="Hexagon 45"/>
          <p:cNvSpPr/>
          <p:nvPr/>
        </p:nvSpPr>
        <p:spPr>
          <a:xfrm>
            <a:off x="3120214" y="1988840"/>
            <a:ext cx="216024" cy="216024"/>
          </a:xfrm>
          <a:prstGeom prst="hexagon">
            <a:avLst/>
          </a:prstGeom>
          <a:solidFill>
            <a:srgbClr val="0000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Browallia New" pitchFamily="34" charset="-34"/>
                <a:cs typeface="Browallia New" pitchFamily="34" charset="-34"/>
              </a:rPr>
              <a:t>4</a:t>
            </a:r>
            <a:endParaRPr lang="th-TH" sz="2000" b="1" dirty="0">
              <a:latin typeface="Browallia New" pitchFamily="34" charset="-34"/>
              <a:cs typeface="Browallia New" pitchFamily="34" charset="-34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3296828" y="2372460"/>
            <a:ext cx="0" cy="624492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3261396" y="2372460"/>
            <a:ext cx="72008" cy="7200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0" name="Oval 49"/>
          <p:cNvSpPr/>
          <p:nvPr/>
        </p:nvSpPr>
        <p:spPr>
          <a:xfrm>
            <a:off x="3264230" y="2996952"/>
            <a:ext cx="72008" cy="7200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1" name="Rectangle 50"/>
          <p:cNvSpPr/>
          <p:nvPr/>
        </p:nvSpPr>
        <p:spPr>
          <a:xfrm>
            <a:off x="3356080" y="2462764"/>
            <a:ext cx="2474560" cy="5889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1600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ส่วนราชการสังกัดรัฐบาลกลาง</a:t>
            </a:r>
          </a:p>
          <a:p>
            <a:pPr>
              <a:buFont typeface="Arial" pitchFamily="34" charset="0"/>
              <a:buChar char="•"/>
            </a:pPr>
            <a:r>
              <a:rPr lang="th-TH" sz="1600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 สำนักงานประกันสังคม</a:t>
            </a:r>
            <a:endParaRPr lang="th-TH" sz="1600" dirty="0">
              <a:solidFill>
                <a:schemeClr val="tx1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3192222" y="3303272"/>
            <a:ext cx="2448272" cy="30060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latin typeface="Browallia New" pitchFamily="34" charset="-34"/>
                <a:cs typeface="Browallia New" pitchFamily="34" charset="-34"/>
              </a:rPr>
              <a:t>รัฐบาลท้องถิ่น</a:t>
            </a:r>
            <a:endParaRPr lang="th-TH" sz="1600" b="1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55" name="Hexagon 54"/>
          <p:cNvSpPr/>
          <p:nvPr/>
        </p:nvSpPr>
        <p:spPr>
          <a:xfrm>
            <a:off x="3120214" y="3284984"/>
            <a:ext cx="216024" cy="216024"/>
          </a:xfrm>
          <a:prstGeom prst="hexagon">
            <a:avLst/>
          </a:prstGeom>
          <a:solidFill>
            <a:srgbClr val="0000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Browallia New" pitchFamily="34" charset="-34"/>
                <a:cs typeface="Browallia New" pitchFamily="34" charset="-34"/>
              </a:rPr>
              <a:t>5</a:t>
            </a:r>
            <a:endParaRPr lang="th-TH" sz="2000" b="1" dirty="0">
              <a:latin typeface="Browallia New" pitchFamily="34" charset="-34"/>
              <a:cs typeface="Browallia New" pitchFamily="34" charset="-34"/>
            </a:endParaRPr>
          </a:p>
        </p:txBody>
      </p:sp>
      <p:cxnSp>
        <p:nvCxnSpPr>
          <p:cNvPr id="56" name="Straight Connector 55"/>
          <p:cNvCxnSpPr>
            <a:stCxn id="57" idx="4"/>
            <a:endCxn id="58" idx="0"/>
          </p:cNvCxnSpPr>
          <p:nvPr/>
        </p:nvCxnSpPr>
        <p:spPr>
          <a:xfrm>
            <a:off x="3297400" y="3740612"/>
            <a:ext cx="2834" cy="840516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3261396" y="3668604"/>
            <a:ext cx="72008" cy="720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8" name="Oval 57"/>
          <p:cNvSpPr/>
          <p:nvPr/>
        </p:nvSpPr>
        <p:spPr>
          <a:xfrm>
            <a:off x="3264230" y="4581128"/>
            <a:ext cx="72008" cy="720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9" name="Rectangle 58"/>
          <p:cNvSpPr/>
          <p:nvPr/>
        </p:nvSpPr>
        <p:spPr>
          <a:xfrm>
            <a:off x="3356080" y="3776160"/>
            <a:ext cx="2474560" cy="6609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indent="-85725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1600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กทม. เมืองพัทยา เทศบาล สุขาภิบาล องค์การบริหารส่วนจังหวัด องค์การบริหารส่วนตำบล ฯลฯ</a:t>
            </a:r>
            <a:endParaRPr lang="th-TH" sz="1600" dirty="0">
              <a:solidFill>
                <a:schemeClr val="tx1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3192222" y="4841318"/>
            <a:ext cx="2448272" cy="30060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550" b="1" dirty="0" smtClean="0">
                <a:latin typeface="Browallia New" pitchFamily="34" charset="-34"/>
                <a:cs typeface="Browallia New" pitchFamily="34" charset="-34"/>
              </a:rPr>
              <a:t>ครัวเรือน และสถาบันไม่แสวงหากำไร</a:t>
            </a:r>
            <a:endParaRPr lang="th-TH" sz="1550" b="1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64" name="Hexagon 63"/>
          <p:cNvSpPr/>
          <p:nvPr/>
        </p:nvSpPr>
        <p:spPr>
          <a:xfrm>
            <a:off x="3120214" y="4823030"/>
            <a:ext cx="216024" cy="216024"/>
          </a:xfrm>
          <a:prstGeom prst="hexagon">
            <a:avLst/>
          </a:prstGeom>
          <a:solidFill>
            <a:srgbClr val="0000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Browallia New" pitchFamily="34" charset="-34"/>
                <a:cs typeface="Browallia New" pitchFamily="34" charset="-34"/>
              </a:rPr>
              <a:t>6</a:t>
            </a:r>
            <a:endParaRPr lang="th-TH" sz="2000" b="1" dirty="0">
              <a:latin typeface="Browallia New" pitchFamily="34" charset="-34"/>
              <a:cs typeface="Browallia New" pitchFamily="34" charset="-34"/>
            </a:endParaRPr>
          </a:p>
        </p:txBody>
      </p:sp>
      <p:cxnSp>
        <p:nvCxnSpPr>
          <p:cNvPr id="65" name="Straight Connector 64"/>
          <p:cNvCxnSpPr>
            <a:stCxn id="66" idx="4"/>
            <a:endCxn id="75" idx="0"/>
          </p:cNvCxnSpPr>
          <p:nvPr/>
        </p:nvCxnSpPr>
        <p:spPr>
          <a:xfrm>
            <a:off x="3297400" y="5278658"/>
            <a:ext cx="2834" cy="886646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3261396" y="5206650"/>
            <a:ext cx="72008" cy="7200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5" name="Oval 74"/>
          <p:cNvSpPr/>
          <p:nvPr/>
        </p:nvSpPr>
        <p:spPr>
          <a:xfrm>
            <a:off x="3264230" y="6165304"/>
            <a:ext cx="72008" cy="7200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6" name="Rectangle 75"/>
          <p:cNvSpPr/>
          <p:nvPr/>
        </p:nvSpPr>
        <p:spPr>
          <a:xfrm>
            <a:off x="3356080" y="5348710"/>
            <a:ext cx="2474560" cy="652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th-TH" sz="1600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 บุคคลธรรมดา คณะบุคคล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th-TH" sz="1600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 องค์กรสาธารณกุศล  สมาคม  สโมสร มูลนิธิ วัด </a:t>
            </a:r>
            <a:r>
              <a:rPr lang="th-TH" sz="1600" dirty="0" err="1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ศาสน</a:t>
            </a:r>
            <a:r>
              <a:rPr lang="th-TH" sz="1600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สถาน โบสถ์ ฯลฯ</a:t>
            </a:r>
            <a:endParaRPr lang="th-TH" sz="1600" dirty="0">
              <a:solidFill>
                <a:schemeClr val="tx1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6314444" y="2007128"/>
            <a:ext cx="2448272" cy="30060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latin typeface="Browallia New" pitchFamily="34" charset="-34"/>
                <a:cs typeface="Browallia New" pitchFamily="34" charset="-34"/>
              </a:rPr>
              <a:t>รัฐวิสาหกิจที่ไม่ใช่สถาบันการเงิน</a:t>
            </a:r>
            <a:endParaRPr lang="th-TH" sz="1600" b="1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79" name="Hexagon 78"/>
          <p:cNvSpPr/>
          <p:nvPr/>
        </p:nvSpPr>
        <p:spPr>
          <a:xfrm>
            <a:off x="6242436" y="1988840"/>
            <a:ext cx="216024" cy="216024"/>
          </a:xfrm>
          <a:prstGeom prst="hexagon">
            <a:avLst/>
          </a:prstGeom>
          <a:solidFill>
            <a:srgbClr val="0000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Browallia New" pitchFamily="34" charset="-34"/>
                <a:cs typeface="Browallia New" pitchFamily="34" charset="-34"/>
              </a:rPr>
              <a:t>7</a:t>
            </a:r>
            <a:endParaRPr lang="th-TH" sz="2000" b="1" dirty="0">
              <a:latin typeface="Browallia New" pitchFamily="34" charset="-34"/>
              <a:cs typeface="Browallia New" pitchFamily="34" charset="-34"/>
            </a:endParaRPr>
          </a:p>
        </p:txBody>
      </p:sp>
      <p:cxnSp>
        <p:nvCxnSpPr>
          <p:cNvPr id="80" name="Straight Connector 79"/>
          <p:cNvCxnSpPr>
            <a:stCxn id="81" idx="4"/>
            <a:endCxn id="83" idx="4"/>
          </p:cNvCxnSpPr>
          <p:nvPr/>
        </p:nvCxnSpPr>
        <p:spPr>
          <a:xfrm>
            <a:off x="6419622" y="2444468"/>
            <a:ext cx="5834" cy="480476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81" name="Oval 80"/>
          <p:cNvSpPr/>
          <p:nvPr/>
        </p:nvSpPr>
        <p:spPr>
          <a:xfrm>
            <a:off x="6383618" y="2372460"/>
            <a:ext cx="72008" cy="7200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3" name="Oval 82"/>
          <p:cNvSpPr/>
          <p:nvPr/>
        </p:nvSpPr>
        <p:spPr>
          <a:xfrm>
            <a:off x="6389452" y="2852936"/>
            <a:ext cx="72008" cy="7200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9" name="Rectangle 88"/>
          <p:cNvSpPr/>
          <p:nvPr/>
        </p:nvSpPr>
        <p:spPr>
          <a:xfrm>
            <a:off x="6444208" y="2420888"/>
            <a:ext cx="247456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th-TH" sz="160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 รัฐวิสาหกิจสังกัดกระทรวงฯ</a:t>
            </a:r>
            <a:r>
              <a:rPr lang="en-US" sz="160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endParaRPr lang="th-TH" sz="1600" smtClean="0">
              <a:solidFill>
                <a:schemeClr val="tx1"/>
              </a:solidFill>
              <a:latin typeface="Browallia New" pitchFamily="34" charset="-34"/>
              <a:cs typeface="Browallia New" pitchFamily="34" charset="-34"/>
            </a:endParaRPr>
          </a:p>
          <a:p>
            <a:pPr>
              <a:buFont typeface="Arial" pitchFamily="34" charset="0"/>
              <a:buChar char="•"/>
            </a:pPr>
            <a:r>
              <a:rPr lang="th-TH" sz="160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  บมจ. </a:t>
            </a:r>
            <a:r>
              <a:rPr lang="th-TH" sz="1600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ปตท. </a:t>
            </a:r>
            <a:r>
              <a:rPr lang="th-TH" sz="1600" dirty="0" err="1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บมจ.</a:t>
            </a:r>
            <a:r>
              <a:rPr lang="th-TH" sz="1600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 การบิน</a:t>
            </a:r>
            <a:r>
              <a:rPr lang="th-TH" sz="160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ไทย </a:t>
            </a:r>
            <a:br>
              <a:rPr lang="th-TH" sz="160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</a:br>
            <a:r>
              <a:rPr lang="th-TH" sz="160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   บมจ.</a:t>
            </a:r>
            <a:r>
              <a:rPr lang="th-TH" sz="1600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ท่าอากาศยานไทย ฯลฯ</a:t>
            </a:r>
            <a:r>
              <a:rPr lang="en-US" sz="1600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endParaRPr lang="th-TH" sz="1600" dirty="0" smtClean="0">
              <a:solidFill>
                <a:schemeClr val="tx1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6308818" y="3200400"/>
            <a:ext cx="2448272" cy="30060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latin typeface="Browallia New" pitchFamily="34" charset="-34"/>
                <a:cs typeface="Browallia New" pitchFamily="34" charset="-34"/>
              </a:rPr>
              <a:t>นิติบุคคลที่ไม่ใช่สถาบันการเงิน</a:t>
            </a:r>
            <a:endParaRPr lang="th-TH" sz="1600" b="1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91" name="Hexagon 90"/>
          <p:cNvSpPr/>
          <p:nvPr/>
        </p:nvSpPr>
        <p:spPr>
          <a:xfrm>
            <a:off x="6236810" y="3182112"/>
            <a:ext cx="216024" cy="216024"/>
          </a:xfrm>
          <a:prstGeom prst="hexagon">
            <a:avLst/>
          </a:prstGeom>
          <a:solidFill>
            <a:srgbClr val="0000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Browallia New" pitchFamily="34" charset="-34"/>
                <a:cs typeface="Browallia New" pitchFamily="34" charset="-34"/>
              </a:rPr>
              <a:t>8</a:t>
            </a:r>
            <a:endParaRPr lang="th-TH" sz="2000" b="1" dirty="0">
              <a:latin typeface="Browallia New" pitchFamily="34" charset="-34"/>
              <a:cs typeface="Browallia New" pitchFamily="34" charset="-34"/>
            </a:endParaRPr>
          </a:p>
        </p:txBody>
      </p:sp>
      <p:cxnSp>
        <p:nvCxnSpPr>
          <p:cNvPr id="94" name="Straight Connector 93"/>
          <p:cNvCxnSpPr>
            <a:stCxn id="95" idx="4"/>
            <a:endCxn id="96" idx="4"/>
          </p:cNvCxnSpPr>
          <p:nvPr/>
        </p:nvCxnSpPr>
        <p:spPr>
          <a:xfrm>
            <a:off x="6416830" y="3662276"/>
            <a:ext cx="5834" cy="545932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5" name="Oval 94"/>
          <p:cNvSpPr/>
          <p:nvPr/>
        </p:nvSpPr>
        <p:spPr>
          <a:xfrm>
            <a:off x="6380826" y="3590268"/>
            <a:ext cx="72008" cy="7200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6" name="Oval 95"/>
          <p:cNvSpPr/>
          <p:nvPr/>
        </p:nvSpPr>
        <p:spPr>
          <a:xfrm>
            <a:off x="6386660" y="4136200"/>
            <a:ext cx="72008" cy="7200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7" name="Rectangle 96"/>
          <p:cNvSpPr/>
          <p:nvPr/>
        </p:nvSpPr>
        <p:spPr>
          <a:xfrm>
            <a:off x="6444208" y="3614892"/>
            <a:ext cx="2474560" cy="5889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indent="-85725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1600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ห้างหุ้นส่วน จำกัด บริษัท จำกัด  บริษัทมหาชน จำกัด</a:t>
            </a:r>
            <a:r>
              <a:rPr lang="en-US" sz="1600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1600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ฯลฯ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6300192" y="4472036"/>
            <a:ext cx="2448272" cy="30060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Browallia New" pitchFamily="34" charset="-34"/>
                <a:cs typeface="Browallia New" pitchFamily="34" charset="-34"/>
              </a:rPr>
              <a:t>Non Residents</a:t>
            </a:r>
            <a:endParaRPr lang="th-TH" sz="1600" b="1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99" name="Hexagon 98"/>
          <p:cNvSpPr/>
          <p:nvPr/>
        </p:nvSpPr>
        <p:spPr>
          <a:xfrm>
            <a:off x="6228184" y="4453748"/>
            <a:ext cx="216024" cy="216024"/>
          </a:xfrm>
          <a:prstGeom prst="hexagon">
            <a:avLst/>
          </a:prstGeom>
          <a:solidFill>
            <a:srgbClr val="0000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Browallia New" pitchFamily="34" charset="-34"/>
                <a:cs typeface="Browallia New" pitchFamily="34" charset="-34"/>
              </a:rPr>
              <a:t>9</a:t>
            </a:r>
            <a:endParaRPr lang="th-TH" sz="2000" b="1" dirty="0">
              <a:latin typeface="Browallia New" pitchFamily="34" charset="-34"/>
              <a:cs typeface="Browallia New" pitchFamily="34" charset="-34"/>
            </a:endParaRPr>
          </a:p>
        </p:txBody>
      </p:sp>
      <p:grpSp>
        <p:nvGrpSpPr>
          <p:cNvPr id="100" name="Group 99"/>
          <p:cNvGrpSpPr/>
          <p:nvPr/>
        </p:nvGrpSpPr>
        <p:grpSpPr>
          <a:xfrm>
            <a:off x="6389452" y="4880277"/>
            <a:ext cx="74842" cy="1344572"/>
            <a:chOff x="349572" y="2732500"/>
            <a:chExt cx="74842" cy="1344572"/>
          </a:xfrm>
        </p:grpSpPr>
        <p:cxnSp>
          <p:nvCxnSpPr>
            <p:cNvPr id="101" name="Straight Connector 100"/>
            <p:cNvCxnSpPr/>
            <p:nvPr/>
          </p:nvCxnSpPr>
          <p:spPr>
            <a:xfrm>
              <a:off x="385004" y="2732500"/>
              <a:ext cx="0" cy="1344572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102" name="Oval 101"/>
            <p:cNvSpPr/>
            <p:nvPr/>
          </p:nvSpPr>
          <p:spPr>
            <a:xfrm>
              <a:off x="349572" y="2732500"/>
              <a:ext cx="72008" cy="7200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3" name="Oval 102"/>
            <p:cNvSpPr/>
            <p:nvPr/>
          </p:nvSpPr>
          <p:spPr>
            <a:xfrm>
              <a:off x="352406" y="4005064"/>
              <a:ext cx="72008" cy="7200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04" name="Rectangle 103"/>
          <p:cNvSpPr/>
          <p:nvPr/>
        </p:nvSpPr>
        <p:spPr>
          <a:xfrm>
            <a:off x="6444208" y="4903780"/>
            <a:ext cx="2654072" cy="1237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1550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1550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ผู้มีถิ่นที่อยู่ต่างประเทศที่เป็นนิติบุคคล</a:t>
            </a:r>
          </a:p>
          <a:p>
            <a:pPr>
              <a:buFont typeface="Arial" pitchFamily="34" charset="0"/>
              <a:buChar char="•"/>
            </a:pPr>
            <a:r>
              <a:rPr lang="th-TH" sz="1550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 ผู้มีถิ่นที่อยู่ต่างประเทศที่เป็นบุคคลธรรมดา </a:t>
            </a:r>
          </a:p>
          <a:p>
            <a:pPr>
              <a:buFont typeface="Arial" pitchFamily="34" charset="0"/>
              <a:buChar char="•"/>
            </a:pPr>
            <a:r>
              <a:rPr lang="th-TH" sz="1550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 ผู้มีถิ่นที่อยู่ต่างประเทศที่เป็นสถาบันการเงิน</a:t>
            </a:r>
          </a:p>
          <a:p>
            <a:pPr>
              <a:buFont typeface="Arial" pitchFamily="34" charset="0"/>
              <a:buChar char="•"/>
            </a:pPr>
            <a:r>
              <a:rPr lang="th-TH" sz="1550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 อื่น ๆ </a:t>
            </a:r>
          </a:p>
        </p:txBody>
      </p:sp>
      <p:sp>
        <p:nvSpPr>
          <p:cNvPr id="6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th-TH" dirty="0" smtClean="0"/>
              <a:t>ฝ่ายสถิติและข้อสนเทศ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9380A-6B22-4957-BDCE-7AF364A94736}" type="slidenum">
              <a:rPr lang="th-TH" smtClean="0"/>
              <a:pPr>
                <a:defRPr/>
              </a:pPr>
              <a:t>17</a:t>
            </a:fld>
            <a:endParaRPr lang="th-TH" dirty="0"/>
          </a:p>
        </p:txBody>
      </p:sp>
      <p:sp>
        <p:nvSpPr>
          <p:cNvPr id="6" name="Title 7"/>
          <p:cNvSpPr>
            <a:spLocks noGrp="1"/>
          </p:cNvSpPr>
          <p:nvPr>
            <p:ph type="title"/>
          </p:nvPr>
        </p:nvSpPr>
        <p:spPr>
          <a:xfrm>
            <a:off x="539552" y="188640"/>
            <a:ext cx="8429684" cy="714372"/>
          </a:xfrm>
        </p:spPr>
        <p:txBody>
          <a:bodyPr/>
          <a:lstStyle/>
          <a:p>
            <a:pPr algn="r"/>
            <a:r>
              <a:rPr lang="th-TH" smtClean="0"/>
              <a:t>ตัวอย่างการ </a:t>
            </a:r>
            <a:r>
              <a:rPr lang="en-US" smtClean="0"/>
              <a:t>map </a:t>
            </a:r>
            <a:r>
              <a:rPr lang="th-TH" smtClean="0"/>
              <a:t>ข้อมูลจากรหัสอาชีพ</a:t>
            </a:r>
            <a:endParaRPr lang="th-TH" dirty="0"/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874725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การส่งข้อมูลภาพรวมประเภทผู้ถือหน่วยลงทุน</a:t>
            </a:r>
            <a:endParaRPr lang="th-TH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หาก </a:t>
            </a:r>
            <a:r>
              <a:rPr lang="th-TH" dirty="0" err="1" smtClean="0"/>
              <a:t>บลจ.</a:t>
            </a:r>
            <a:r>
              <a:rPr lang="th-TH" dirty="0" smtClean="0"/>
              <a:t> ใดมีความประสงค์</a:t>
            </a:r>
            <a:r>
              <a:rPr lang="th-TH" smtClean="0"/>
              <a:t>จะได้รับ</a:t>
            </a:r>
            <a:r>
              <a:rPr lang="th-TH" u="sng" smtClean="0">
                <a:solidFill>
                  <a:srgbClr val="7030A0"/>
                </a:solidFill>
              </a:rPr>
              <a:t>ข้อมูลภาพรวม</a:t>
            </a:r>
            <a:r>
              <a:rPr lang="th-TH" smtClean="0"/>
              <a:t>ประเภท</a:t>
            </a:r>
            <a:r>
              <a:rPr lang="th-TH" dirty="0" smtClean="0"/>
              <a:t>ผู้ถือหน่วยลงทุน สามารถแจ้งลงทะเบียนได้กับ ธปท.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9380A-6B22-4957-BDCE-7AF364A94736}" type="slidenum">
              <a:rPr lang="th-TH" smtClean="0"/>
              <a:pPr>
                <a:defRPr/>
              </a:pPr>
              <a:t>18</a:t>
            </a:fld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3"/>
          <p:cNvSpPr>
            <a:spLocks noChangeArrowheads="1"/>
          </p:cNvSpPr>
          <p:nvPr/>
        </p:nvSpPr>
        <p:spPr bwMode="gray">
          <a:xfrm>
            <a:off x="2123728" y="2780605"/>
            <a:ext cx="5472608" cy="122445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kern="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+mn-cs"/>
              </a:rPr>
              <a:t>      </a:t>
            </a:r>
            <a:r>
              <a:rPr lang="en-US" sz="1800" b="1" kern="0" dirty="0" smtClean="0">
                <a:solidFill>
                  <a:schemeClr val="bg1">
                    <a:lumMod val="85000"/>
                  </a:schemeClr>
                </a:solidFill>
                <a:latin typeface="Browallia New" pitchFamily="34" charset="-34"/>
                <a:cs typeface="Browallia New" pitchFamily="34" charset="-34"/>
              </a:rPr>
              <a:t>- </a:t>
            </a:r>
            <a:r>
              <a:rPr lang="th-TH" sz="1800" b="1" kern="0" dirty="0" smtClean="0">
                <a:solidFill>
                  <a:schemeClr val="bg1">
                    <a:lumMod val="85000"/>
                  </a:schemeClr>
                </a:solidFill>
                <a:latin typeface="Browallia New" pitchFamily="34" charset="-34"/>
                <a:cs typeface="Browallia New" pitchFamily="34" charset="-34"/>
              </a:rPr>
              <a:t>การจัดทำ </a:t>
            </a:r>
            <a:r>
              <a:rPr lang="en-US" sz="1800" b="1" kern="0" dirty="0" smtClean="0">
                <a:solidFill>
                  <a:schemeClr val="bg1">
                    <a:lumMod val="85000"/>
                  </a:schemeClr>
                </a:solidFill>
                <a:latin typeface="Browallia New" pitchFamily="34" charset="-34"/>
                <a:cs typeface="Browallia New" pitchFamily="34" charset="-34"/>
              </a:rPr>
              <a:t>Financial Accounts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 smtClean="0">
                <a:solidFill>
                  <a:schemeClr val="bg1">
                    <a:lumMod val="85000"/>
                  </a:schemeClr>
                </a:solidFill>
                <a:latin typeface="Browallia New" pitchFamily="34" charset="-34"/>
                <a:cs typeface="Browallia New" pitchFamily="34" charset="-34"/>
              </a:rPr>
              <a:t>      - </a:t>
            </a:r>
            <a:r>
              <a:rPr lang="th-TH" sz="1800" b="1" kern="0" dirty="0" smtClean="0">
                <a:solidFill>
                  <a:schemeClr val="bg1">
                    <a:lumMod val="85000"/>
                  </a:schemeClr>
                </a:solidFill>
                <a:latin typeface="Browallia New" pitchFamily="34" charset="-34"/>
                <a:cs typeface="Browallia New" pitchFamily="34" charset="-34"/>
              </a:rPr>
              <a:t>การจัดทำ </a:t>
            </a:r>
            <a:r>
              <a:rPr lang="en-US" sz="1800" b="1" kern="0" dirty="0" smtClean="0">
                <a:solidFill>
                  <a:schemeClr val="bg1">
                    <a:lumMod val="85000"/>
                  </a:schemeClr>
                </a:solidFill>
                <a:latin typeface="Browallia New" pitchFamily="34" charset="-34"/>
                <a:cs typeface="Browallia New" pitchFamily="34" charset="-34"/>
              </a:rPr>
              <a:t>Financial Access Survey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 smtClean="0">
                <a:solidFill>
                  <a:schemeClr val="bg1">
                    <a:lumMod val="85000"/>
                  </a:schemeClr>
                </a:solidFill>
                <a:latin typeface="Browallia New" pitchFamily="34" charset="-34"/>
                <a:cs typeface="Browallia New" pitchFamily="34" charset="-34"/>
              </a:rPr>
              <a:t>      - </a:t>
            </a:r>
            <a:r>
              <a:rPr lang="th-TH" sz="1800" b="1" kern="0" dirty="0" smtClean="0">
                <a:solidFill>
                  <a:schemeClr val="bg1">
                    <a:lumMod val="85000"/>
                  </a:schemeClr>
                </a:solidFill>
                <a:latin typeface="Browallia New" pitchFamily="34" charset="-34"/>
                <a:cs typeface="Browallia New" pitchFamily="34" charset="-34"/>
              </a:rPr>
              <a:t>การจัดทำข้อมูลตราสารในการจัดตั้งศูนย์ข้อมูลตราสารการเงิน (</a:t>
            </a:r>
            <a:r>
              <a:rPr lang="en-US" sz="1800" b="1" kern="0" dirty="0" smtClean="0">
                <a:solidFill>
                  <a:schemeClr val="bg1">
                    <a:lumMod val="85000"/>
                  </a:schemeClr>
                </a:solidFill>
                <a:latin typeface="Browallia New" pitchFamily="34" charset="-34"/>
                <a:cs typeface="Browallia New" pitchFamily="34" charset="-34"/>
              </a:rPr>
              <a:t>TFIIC)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9380A-6B22-4957-BDCE-7AF364A94736}" type="slidenum">
              <a:rPr lang="th-TH" smtClean="0"/>
              <a:pPr>
                <a:defRPr/>
              </a:pPr>
              <a:t>19</a:t>
            </a:fld>
            <a:endParaRPr lang="th-TH" dirty="0"/>
          </a:p>
        </p:txBody>
      </p:sp>
      <p:sp>
        <p:nvSpPr>
          <p:cNvPr id="18" name="AutoShape 2"/>
          <p:cNvSpPr>
            <a:spLocks noChangeArrowheads="1"/>
          </p:cNvSpPr>
          <p:nvPr/>
        </p:nvSpPr>
        <p:spPr bwMode="gray">
          <a:xfrm>
            <a:off x="2125663" y="1617117"/>
            <a:ext cx="5473700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+mn-cs"/>
            </a:endParaRPr>
          </a:p>
        </p:txBody>
      </p:sp>
      <p:sp>
        <p:nvSpPr>
          <p:cNvPr id="19" name="AutoShape 3"/>
          <p:cNvSpPr>
            <a:spLocks noChangeArrowheads="1"/>
          </p:cNvSpPr>
          <p:nvPr/>
        </p:nvSpPr>
        <p:spPr bwMode="gray">
          <a:xfrm>
            <a:off x="2139950" y="2474367"/>
            <a:ext cx="5473700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+mn-cs"/>
            </a:endParaRP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2125663" y="4297139"/>
            <a:ext cx="5473700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+mn-cs"/>
            </a:endParaRPr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gray">
          <a:xfrm>
            <a:off x="2125663" y="5175027"/>
            <a:ext cx="5473700" cy="3603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+mn-cs"/>
            </a:endParaRPr>
          </a:p>
        </p:txBody>
      </p:sp>
      <p:sp>
        <p:nvSpPr>
          <p:cNvPr id="22" name="AutoShape 11"/>
          <p:cNvSpPr>
            <a:spLocks noChangeArrowheads="1"/>
          </p:cNvSpPr>
          <p:nvPr/>
        </p:nvSpPr>
        <p:spPr bwMode="gray">
          <a:xfrm>
            <a:off x="2436813" y="1556792"/>
            <a:ext cx="5095875" cy="46672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th-TH" altLang="ko-KR" sz="2400" b="1" dirty="0" smtClean="0">
                <a:solidFill>
                  <a:schemeClr val="bg1">
                    <a:lumMod val="50000"/>
                  </a:schemeClr>
                </a:solidFill>
                <a:latin typeface="Browallia New" pitchFamily="34" charset="-34"/>
                <a:ea typeface="Gulim" pitchFamily="34" charset="-127"/>
                <a:cs typeface="Browallia New" pitchFamily="34" charset="-34"/>
              </a:rPr>
              <a:t>ความเป็นมา</a:t>
            </a:r>
          </a:p>
        </p:txBody>
      </p:sp>
      <p:sp>
        <p:nvSpPr>
          <p:cNvPr id="23" name="AutoShape 12"/>
          <p:cNvSpPr>
            <a:spLocks noChangeArrowheads="1"/>
          </p:cNvSpPr>
          <p:nvPr/>
        </p:nvSpPr>
        <p:spPr bwMode="gray">
          <a:xfrm>
            <a:off x="2457450" y="2407692"/>
            <a:ext cx="5095875" cy="46672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th-TH" altLang="ko-KR" sz="2400" b="1" dirty="0" smtClean="0">
                <a:solidFill>
                  <a:schemeClr val="bg1">
                    <a:lumMod val="50000"/>
                  </a:schemeClr>
                </a:solidFill>
                <a:latin typeface="Browallia New" pitchFamily="34" charset="-34"/>
                <a:ea typeface="Gulim" pitchFamily="34" charset="-127"/>
                <a:cs typeface="Browallia New" pitchFamily="34" charset="-34"/>
              </a:rPr>
              <a:t>เหตุผลและความจำเป็น</a:t>
            </a:r>
          </a:p>
        </p:txBody>
      </p:sp>
      <p:sp>
        <p:nvSpPr>
          <p:cNvPr id="24" name="AutoShape 13"/>
          <p:cNvSpPr>
            <a:spLocks noChangeArrowheads="1"/>
          </p:cNvSpPr>
          <p:nvPr/>
        </p:nvSpPr>
        <p:spPr bwMode="gray">
          <a:xfrm>
            <a:off x="2447925" y="4238402"/>
            <a:ext cx="5095875" cy="46672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th-TH" altLang="ko-KR" sz="2400" b="1" dirty="0" smtClean="0">
                <a:solidFill>
                  <a:schemeClr val="bg1">
                    <a:lumMod val="50000"/>
                  </a:schemeClr>
                </a:solidFill>
                <a:latin typeface="Browallia New" pitchFamily="34" charset="-34"/>
                <a:ea typeface="Gulim" pitchFamily="34" charset="-127"/>
                <a:cs typeface="Browallia New" pitchFamily="34" charset="-34"/>
              </a:rPr>
              <a:t>รายละเอียดข้อมูล และรูปแบบโครงสร้างข้อมูล</a:t>
            </a:r>
          </a:p>
        </p:txBody>
      </p:sp>
      <p:sp>
        <p:nvSpPr>
          <p:cNvPr id="25" name="AutoShape 14"/>
          <p:cNvSpPr>
            <a:spLocks noChangeArrowheads="1"/>
          </p:cNvSpPr>
          <p:nvPr/>
        </p:nvSpPr>
        <p:spPr bwMode="gray">
          <a:xfrm>
            <a:off x="2524125" y="5109939"/>
            <a:ext cx="5095875" cy="46672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th-TH" altLang="ko-KR" sz="2400" b="1" dirty="0" smtClean="0">
                <a:solidFill>
                  <a:srgbClr val="FFFFFF"/>
                </a:solidFill>
                <a:latin typeface="Browallia New" pitchFamily="34" charset="-34"/>
                <a:ea typeface="Gulim" pitchFamily="34" charset="-127"/>
                <a:cs typeface="Browallia New" pitchFamily="34" charset="-34"/>
              </a:rPr>
              <a:t>อื่นๆ - ข้อสังเกตข้อมูลที่ใช้งานอยู่ในปัจจุบัน</a:t>
            </a:r>
          </a:p>
        </p:txBody>
      </p:sp>
      <p:sp>
        <p:nvSpPr>
          <p:cNvPr id="26" name="AutoShape 15"/>
          <p:cNvSpPr>
            <a:spLocks noChangeArrowheads="1"/>
          </p:cNvSpPr>
          <p:nvPr/>
        </p:nvSpPr>
        <p:spPr bwMode="gray">
          <a:xfrm>
            <a:off x="1685925" y="1412776"/>
            <a:ext cx="685800" cy="685800"/>
          </a:xfrm>
          <a:prstGeom prst="diamond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15003" dir="380412" algn="ctr" rotWithShape="0">
              <a:srgbClr val="000000"/>
            </a:outerShdw>
          </a:effec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rowallia New" pitchFamily="34" charset="-34"/>
                <a:ea typeface="Gulim" pitchFamily="34" charset="-127"/>
                <a:cs typeface="Browallia New" pitchFamily="34" charset="-34"/>
              </a:rPr>
              <a:t>1</a:t>
            </a:r>
          </a:p>
        </p:txBody>
      </p:sp>
      <p:sp>
        <p:nvSpPr>
          <p:cNvPr id="27" name="AutoShape 19"/>
          <p:cNvSpPr>
            <a:spLocks noChangeArrowheads="1"/>
          </p:cNvSpPr>
          <p:nvPr/>
        </p:nvSpPr>
        <p:spPr bwMode="gray">
          <a:xfrm>
            <a:off x="1685925" y="2255292"/>
            <a:ext cx="685800" cy="685800"/>
          </a:xfrm>
          <a:prstGeom prst="diamond">
            <a:avLst/>
          </a:prstGeom>
          <a:solidFill>
            <a:schemeClr val="accent2">
              <a:lumMod val="75000"/>
            </a:schemeClr>
          </a:soli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15003" dir="380412" algn="ctr" rotWithShape="0">
              <a:srgbClr val="000000"/>
            </a:outerShdw>
          </a:effec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rowallia New" pitchFamily="34" charset="-34"/>
                <a:ea typeface="Gulim" pitchFamily="34" charset="-127"/>
                <a:cs typeface="Browallia New" pitchFamily="34" charset="-34"/>
              </a:rPr>
              <a:t>2</a:t>
            </a:r>
          </a:p>
        </p:txBody>
      </p:sp>
      <p:sp>
        <p:nvSpPr>
          <p:cNvPr id="28" name="AutoShape 20"/>
          <p:cNvSpPr>
            <a:spLocks noChangeArrowheads="1"/>
          </p:cNvSpPr>
          <p:nvPr/>
        </p:nvSpPr>
        <p:spPr bwMode="gray">
          <a:xfrm>
            <a:off x="1685925" y="4141564"/>
            <a:ext cx="685800" cy="685800"/>
          </a:xfrm>
          <a:prstGeom prst="diamond">
            <a:avLst/>
          </a:prstGeom>
          <a:solidFill>
            <a:srgbClr val="1C4590"/>
          </a:soli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15003" dir="380412" algn="ctr" rotWithShape="0">
              <a:srgbClr val="000000"/>
            </a:outerShdw>
          </a:effec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rowallia New" pitchFamily="34" charset="-34"/>
                <a:ea typeface="Gulim" pitchFamily="34" charset="-127"/>
                <a:cs typeface="Browallia New" pitchFamily="34" charset="-34"/>
              </a:rPr>
              <a:t>3</a:t>
            </a:r>
          </a:p>
        </p:txBody>
      </p:sp>
      <p:sp>
        <p:nvSpPr>
          <p:cNvPr id="29" name="AutoShape 21"/>
          <p:cNvSpPr>
            <a:spLocks noChangeArrowheads="1"/>
          </p:cNvSpPr>
          <p:nvPr/>
        </p:nvSpPr>
        <p:spPr bwMode="gray">
          <a:xfrm>
            <a:off x="1685925" y="4979764"/>
            <a:ext cx="685800" cy="685800"/>
          </a:xfrm>
          <a:prstGeom prst="diamond">
            <a:avLst/>
          </a:prstGeom>
          <a:solidFill>
            <a:schemeClr val="accent4">
              <a:lumMod val="75000"/>
            </a:schemeClr>
          </a:soli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15003" dir="380412" algn="ctr" rotWithShape="0">
              <a:srgbClr val="000000"/>
            </a:outerShdw>
          </a:effec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owallia New" pitchFamily="34" charset="-34"/>
                <a:ea typeface="Gulim" pitchFamily="34" charset="-127"/>
                <a:cs typeface="Browallia New" pitchFamily="34" charset="-34"/>
              </a:rPr>
              <a:t>4</a:t>
            </a:r>
          </a:p>
        </p:txBody>
      </p:sp>
      <p:sp>
        <p:nvSpPr>
          <p:cNvPr id="30" name="Title 3"/>
          <p:cNvSpPr>
            <a:spLocks noGrp="1"/>
          </p:cNvSpPr>
          <p:nvPr>
            <p:ph type="title"/>
          </p:nvPr>
        </p:nvSpPr>
        <p:spPr bwMode="auto">
          <a:xfrm>
            <a:off x="357188" y="857250"/>
            <a:ext cx="8429625" cy="7143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h-TH" dirty="0" smtClean="0"/>
              <a:t>ประเด็นหารือ</a:t>
            </a:r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gray">
          <a:xfrm>
            <a:off x="2131418" y="6000527"/>
            <a:ext cx="5473700" cy="3603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+mn-cs"/>
            </a:endParaRPr>
          </a:p>
        </p:txBody>
      </p:sp>
      <p:sp>
        <p:nvSpPr>
          <p:cNvPr id="33" name="AutoShape 14"/>
          <p:cNvSpPr>
            <a:spLocks noChangeArrowheads="1"/>
          </p:cNvSpPr>
          <p:nvPr/>
        </p:nvSpPr>
        <p:spPr bwMode="gray">
          <a:xfrm>
            <a:off x="2529880" y="5935439"/>
            <a:ext cx="5095875" cy="46672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en-US" altLang="ko-KR" sz="2400" b="1" dirty="0" smtClean="0">
                <a:solidFill>
                  <a:schemeClr val="bg1">
                    <a:lumMod val="50000"/>
                  </a:schemeClr>
                </a:solidFill>
                <a:latin typeface="Browallia New" pitchFamily="34" charset="-34"/>
                <a:ea typeface="Gulim" pitchFamily="34" charset="-127"/>
                <a:cs typeface="Browallia New" pitchFamily="34" charset="-34"/>
              </a:rPr>
              <a:t>Next  Step</a:t>
            </a:r>
            <a:endParaRPr kumimoji="1" lang="th-TH" altLang="ko-KR" sz="2400" b="1" dirty="0" smtClean="0">
              <a:solidFill>
                <a:schemeClr val="bg1">
                  <a:lumMod val="50000"/>
                </a:schemeClr>
              </a:solidFill>
              <a:latin typeface="Browallia New" pitchFamily="34" charset="-34"/>
              <a:ea typeface="Gulim" pitchFamily="34" charset="-127"/>
              <a:cs typeface="Browallia New" pitchFamily="34" charset="-34"/>
            </a:endParaRPr>
          </a:p>
        </p:txBody>
      </p:sp>
      <p:sp>
        <p:nvSpPr>
          <p:cNvPr id="34" name="AutoShape 21"/>
          <p:cNvSpPr>
            <a:spLocks noChangeArrowheads="1"/>
          </p:cNvSpPr>
          <p:nvPr/>
        </p:nvSpPr>
        <p:spPr bwMode="gray">
          <a:xfrm>
            <a:off x="1691680" y="5805264"/>
            <a:ext cx="685800" cy="685800"/>
          </a:xfrm>
          <a:prstGeom prst="diamond">
            <a:avLst/>
          </a:prstGeom>
          <a:solidFill>
            <a:schemeClr val="accent3">
              <a:lumMod val="75000"/>
            </a:schemeClr>
          </a:soli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15003" dir="380412" algn="ctr" rotWithShape="0">
              <a:srgbClr val="000000"/>
            </a:outerShdw>
          </a:effec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rowallia New" pitchFamily="34" charset="-34"/>
                <a:ea typeface="Gulim" pitchFamily="34" charset="-127"/>
                <a:cs typeface="Browallia New" pitchFamily="34" charset="-34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3"/>
          <p:cNvSpPr>
            <a:spLocks noChangeArrowheads="1"/>
          </p:cNvSpPr>
          <p:nvPr/>
        </p:nvSpPr>
        <p:spPr bwMode="gray">
          <a:xfrm>
            <a:off x="2123728" y="2780605"/>
            <a:ext cx="5472608" cy="122445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kern="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     </a:t>
            </a:r>
            <a:r>
              <a:rPr lang="en-US" sz="1800" b="1" kern="0" smtClean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 - </a:t>
            </a:r>
            <a:r>
              <a:rPr lang="th-TH" sz="1800" b="1" kern="0" smtClean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การจัดทำข้อมูลตราสารในการจัดตั้งศูนย์ข้อมูลตราสารการเงิน (</a:t>
            </a:r>
            <a:r>
              <a:rPr lang="en-US" sz="1800" b="1" kern="0" smtClean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TFIIC)</a:t>
            </a:r>
            <a:endParaRPr lang="en-US" sz="1800" kern="0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smtClean="0">
                <a:solidFill>
                  <a:srgbClr val="000000"/>
                </a:solidFill>
                <a:latin typeface="Times New Roman" pitchFamily="18" charset="0"/>
              </a:rPr>
              <a:t>     </a:t>
            </a:r>
            <a:r>
              <a:rPr lang="en-US" sz="1800" b="1" kern="0" smtClean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- </a:t>
            </a:r>
            <a:r>
              <a:rPr lang="th-TH" sz="1800" b="1" kern="0" dirty="0" smtClean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การจัดทำ </a:t>
            </a:r>
            <a:r>
              <a:rPr lang="en-US" sz="1800" b="1" kern="0" dirty="0" smtClean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Financial Accounts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 smtClean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      - </a:t>
            </a:r>
            <a:r>
              <a:rPr lang="th-TH" sz="1800" b="1" kern="0" dirty="0" smtClean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การจัดทำ </a:t>
            </a:r>
            <a:r>
              <a:rPr lang="en-US" sz="1800" b="1" kern="0" dirty="0" smtClean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Financial </a:t>
            </a:r>
            <a:r>
              <a:rPr lang="en-US" sz="1800" b="1" kern="0" smtClean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Access Survey</a:t>
            </a:r>
            <a:endParaRPr lang="en-US" sz="1800" b="1" kern="0" dirty="0" smtClean="0">
              <a:solidFill>
                <a:srgbClr val="00000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9380A-6B22-4957-BDCE-7AF364A94736}" type="slidenum">
              <a:rPr lang="th-TH" smtClean="0"/>
              <a:pPr>
                <a:defRPr/>
              </a:pPr>
              <a:t>2</a:t>
            </a:fld>
            <a:endParaRPr lang="th-TH" dirty="0"/>
          </a:p>
        </p:txBody>
      </p:sp>
      <p:sp>
        <p:nvSpPr>
          <p:cNvPr id="18" name="AutoShape 2"/>
          <p:cNvSpPr>
            <a:spLocks noChangeArrowheads="1"/>
          </p:cNvSpPr>
          <p:nvPr/>
        </p:nvSpPr>
        <p:spPr bwMode="gray">
          <a:xfrm>
            <a:off x="2125663" y="1617117"/>
            <a:ext cx="5473700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+mn-cs"/>
            </a:endParaRPr>
          </a:p>
        </p:txBody>
      </p:sp>
      <p:sp>
        <p:nvSpPr>
          <p:cNvPr id="19" name="AutoShape 3"/>
          <p:cNvSpPr>
            <a:spLocks noChangeArrowheads="1"/>
          </p:cNvSpPr>
          <p:nvPr/>
        </p:nvSpPr>
        <p:spPr bwMode="gray">
          <a:xfrm>
            <a:off x="2139950" y="2474367"/>
            <a:ext cx="5473700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+mn-cs"/>
            </a:endParaRP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2125663" y="4297139"/>
            <a:ext cx="5473700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+mn-cs"/>
            </a:endParaRPr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gray">
          <a:xfrm>
            <a:off x="2125663" y="5175027"/>
            <a:ext cx="5473700" cy="3603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+mn-cs"/>
            </a:endParaRPr>
          </a:p>
        </p:txBody>
      </p:sp>
      <p:sp>
        <p:nvSpPr>
          <p:cNvPr id="22" name="AutoShape 11"/>
          <p:cNvSpPr>
            <a:spLocks noChangeArrowheads="1"/>
          </p:cNvSpPr>
          <p:nvPr/>
        </p:nvSpPr>
        <p:spPr bwMode="gray">
          <a:xfrm>
            <a:off x="2436813" y="1556792"/>
            <a:ext cx="5095875" cy="46672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th-TH" altLang="ko-KR" sz="2400" b="1" dirty="0" smtClean="0">
                <a:solidFill>
                  <a:srgbClr val="FFFFFF"/>
                </a:solidFill>
                <a:latin typeface="Browallia New" pitchFamily="34" charset="-34"/>
                <a:ea typeface="Gulim" pitchFamily="34" charset="-127"/>
                <a:cs typeface="Browallia New" pitchFamily="34" charset="-34"/>
              </a:rPr>
              <a:t>ความเป็นมา</a:t>
            </a:r>
          </a:p>
        </p:txBody>
      </p:sp>
      <p:sp>
        <p:nvSpPr>
          <p:cNvPr id="23" name="AutoShape 12"/>
          <p:cNvSpPr>
            <a:spLocks noChangeArrowheads="1"/>
          </p:cNvSpPr>
          <p:nvPr/>
        </p:nvSpPr>
        <p:spPr bwMode="gray">
          <a:xfrm>
            <a:off x="2457450" y="2407692"/>
            <a:ext cx="5095875" cy="46672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th-TH" altLang="ko-KR" sz="2400" b="1" dirty="0" smtClean="0">
                <a:solidFill>
                  <a:srgbClr val="FFFFFF"/>
                </a:solidFill>
                <a:latin typeface="Browallia New" pitchFamily="34" charset="-34"/>
                <a:ea typeface="Gulim" pitchFamily="34" charset="-127"/>
                <a:cs typeface="Browallia New" pitchFamily="34" charset="-34"/>
              </a:rPr>
              <a:t>เหตุผลและความจำเป็น</a:t>
            </a:r>
          </a:p>
        </p:txBody>
      </p:sp>
      <p:sp>
        <p:nvSpPr>
          <p:cNvPr id="24" name="AutoShape 13"/>
          <p:cNvSpPr>
            <a:spLocks noChangeArrowheads="1"/>
          </p:cNvSpPr>
          <p:nvPr/>
        </p:nvSpPr>
        <p:spPr bwMode="gray">
          <a:xfrm>
            <a:off x="2447925" y="4238402"/>
            <a:ext cx="5095875" cy="46672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th-TH" altLang="ko-KR" sz="2400" b="1" dirty="0" smtClean="0">
                <a:solidFill>
                  <a:srgbClr val="FFFFFF"/>
                </a:solidFill>
                <a:latin typeface="Browallia New" pitchFamily="34" charset="-34"/>
                <a:ea typeface="Gulim" pitchFamily="34" charset="-127"/>
                <a:cs typeface="Browallia New" pitchFamily="34" charset="-34"/>
              </a:rPr>
              <a:t>รายละเอียดข้อมูล และรูปแบบโครงสร้างข้อมูล</a:t>
            </a:r>
          </a:p>
        </p:txBody>
      </p:sp>
      <p:sp>
        <p:nvSpPr>
          <p:cNvPr id="25" name="AutoShape 14"/>
          <p:cNvSpPr>
            <a:spLocks noChangeArrowheads="1"/>
          </p:cNvSpPr>
          <p:nvPr/>
        </p:nvSpPr>
        <p:spPr bwMode="gray">
          <a:xfrm>
            <a:off x="2524125" y="5109939"/>
            <a:ext cx="5095875" cy="46672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th-TH" altLang="ko-KR" sz="2400" b="1" dirty="0" smtClean="0">
                <a:solidFill>
                  <a:srgbClr val="FFFFFF"/>
                </a:solidFill>
                <a:latin typeface="Browallia New" pitchFamily="34" charset="-34"/>
                <a:ea typeface="Gulim" pitchFamily="34" charset="-127"/>
                <a:cs typeface="Browallia New" pitchFamily="34" charset="-34"/>
              </a:rPr>
              <a:t>อื่นๆ - ข้อสังเกตข้อมูลที่ใช้งานอยู่ในปัจจุบัน</a:t>
            </a:r>
          </a:p>
        </p:txBody>
      </p:sp>
      <p:sp>
        <p:nvSpPr>
          <p:cNvPr id="26" name="AutoShape 15"/>
          <p:cNvSpPr>
            <a:spLocks noChangeArrowheads="1"/>
          </p:cNvSpPr>
          <p:nvPr/>
        </p:nvSpPr>
        <p:spPr bwMode="gray">
          <a:xfrm>
            <a:off x="1685925" y="1412776"/>
            <a:ext cx="685800" cy="685800"/>
          </a:xfrm>
          <a:prstGeom prst="diamond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15003" dir="380412" algn="ctr" rotWithShape="0">
              <a:srgbClr val="000000"/>
            </a:outerShdw>
          </a:effec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owallia New" pitchFamily="34" charset="-34"/>
                <a:ea typeface="Gulim" pitchFamily="34" charset="-127"/>
                <a:cs typeface="Browallia New" pitchFamily="34" charset="-34"/>
              </a:rPr>
              <a:t>1</a:t>
            </a:r>
          </a:p>
        </p:txBody>
      </p:sp>
      <p:sp>
        <p:nvSpPr>
          <p:cNvPr id="27" name="AutoShape 19"/>
          <p:cNvSpPr>
            <a:spLocks noChangeArrowheads="1"/>
          </p:cNvSpPr>
          <p:nvPr/>
        </p:nvSpPr>
        <p:spPr bwMode="gray">
          <a:xfrm>
            <a:off x="1685925" y="2255292"/>
            <a:ext cx="685800" cy="685800"/>
          </a:xfrm>
          <a:prstGeom prst="diamond">
            <a:avLst/>
          </a:prstGeom>
          <a:solidFill>
            <a:schemeClr val="accent2">
              <a:lumMod val="75000"/>
            </a:schemeClr>
          </a:soli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15003" dir="380412" algn="ctr" rotWithShape="0">
              <a:srgbClr val="000000"/>
            </a:outerShdw>
          </a:effec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owallia New" pitchFamily="34" charset="-34"/>
                <a:ea typeface="Gulim" pitchFamily="34" charset="-127"/>
                <a:cs typeface="Browallia New" pitchFamily="34" charset="-34"/>
              </a:rPr>
              <a:t>2</a:t>
            </a:r>
          </a:p>
        </p:txBody>
      </p:sp>
      <p:sp>
        <p:nvSpPr>
          <p:cNvPr id="28" name="AutoShape 20"/>
          <p:cNvSpPr>
            <a:spLocks noChangeArrowheads="1"/>
          </p:cNvSpPr>
          <p:nvPr/>
        </p:nvSpPr>
        <p:spPr bwMode="gray">
          <a:xfrm>
            <a:off x="1685925" y="4141564"/>
            <a:ext cx="685800" cy="685800"/>
          </a:xfrm>
          <a:prstGeom prst="diamond">
            <a:avLst/>
          </a:prstGeom>
          <a:solidFill>
            <a:srgbClr val="1C4590"/>
          </a:soli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15003" dir="380412" algn="ctr" rotWithShape="0">
              <a:srgbClr val="000000"/>
            </a:outerShdw>
          </a:effec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owallia New" pitchFamily="34" charset="-34"/>
                <a:ea typeface="Gulim" pitchFamily="34" charset="-127"/>
                <a:cs typeface="Browallia New" pitchFamily="34" charset="-34"/>
              </a:rPr>
              <a:t>3</a:t>
            </a:r>
          </a:p>
        </p:txBody>
      </p:sp>
      <p:sp>
        <p:nvSpPr>
          <p:cNvPr id="29" name="AutoShape 21"/>
          <p:cNvSpPr>
            <a:spLocks noChangeArrowheads="1"/>
          </p:cNvSpPr>
          <p:nvPr/>
        </p:nvSpPr>
        <p:spPr bwMode="gray">
          <a:xfrm>
            <a:off x="1685925" y="4979764"/>
            <a:ext cx="685800" cy="685800"/>
          </a:xfrm>
          <a:prstGeom prst="diamond">
            <a:avLst/>
          </a:prstGeom>
          <a:solidFill>
            <a:schemeClr val="accent4">
              <a:lumMod val="75000"/>
            </a:schemeClr>
          </a:soli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15003" dir="380412" algn="ctr" rotWithShape="0">
              <a:srgbClr val="000000"/>
            </a:outerShdw>
          </a:effec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owallia New" pitchFamily="34" charset="-34"/>
                <a:ea typeface="Gulim" pitchFamily="34" charset="-127"/>
                <a:cs typeface="Browallia New" pitchFamily="34" charset="-34"/>
              </a:rPr>
              <a:t>4</a:t>
            </a:r>
          </a:p>
        </p:txBody>
      </p:sp>
      <p:sp>
        <p:nvSpPr>
          <p:cNvPr id="30" name="Title 3"/>
          <p:cNvSpPr>
            <a:spLocks noGrp="1"/>
          </p:cNvSpPr>
          <p:nvPr>
            <p:ph type="title"/>
          </p:nvPr>
        </p:nvSpPr>
        <p:spPr bwMode="auto">
          <a:xfrm>
            <a:off x="357188" y="857250"/>
            <a:ext cx="8429625" cy="7143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h-TH" dirty="0" smtClean="0"/>
              <a:t>ประเด็นหารือ</a:t>
            </a:r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gray">
          <a:xfrm>
            <a:off x="2131418" y="6000527"/>
            <a:ext cx="5473700" cy="3603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+mn-cs"/>
            </a:endParaRPr>
          </a:p>
        </p:txBody>
      </p:sp>
      <p:sp>
        <p:nvSpPr>
          <p:cNvPr id="33" name="AutoShape 14"/>
          <p:cNvSpPr>
            <a:spLocks noChangeArrowheads="1"/>
          </p:cNvSpPr>
          <p:nvPr/>
        </p:nvSpPr>
        <p:spPr bwMode="gray">
          <a:xfrm>
            <a:off x="2529880" y="5935439"/>
            <a:ext cx="5095875" cy="46672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en-US" altLang="ko-KR" sz="2400" b="1" dirty="0" smtClean="0">
                <a:solidFill>
                  <a:srgbClr val="FFFFFF"/>
                </a:solidFill>
                <a:latin typeface="Browallia New" pitchFamily="34" charset="-34"/>
                <a:ea typeface="Gulim" pitchFamily="34" charset="-127"/>
                <a:cs typeface="Browallia New" pitchFamily="34" charset="-34"/>
              </a:rPr>
              <a:t>Next  Step</a:t>
            </a:r>
            <a:endParaRPr kumimoji="1" lang="th-TH" altLang="ko-KR" sz="2400" b="1" dirty="0" smtClean="0">
              <a:solidFill>
                <a:srgbClr val="FFFFFF"/>
              </a:solidFill>
              <a:latin typeface="Browallia New" pitchFamily="34" charset="-34"/>
              <a:ea typeface="Gulim" pitchFamily="34" charset="-127"/>
              <a:cs typeface="Browallia New" pitchFamily="34" charset="-34"/>
            </a:endParaRPr>
          </a:p>
        </p:txBody>
      </p:sp>
      <p:sp>
        <p:nvSpPr>
          <p:cNvPr id="34" name="AutoShape 21"/>
          <p:cNvSpPr>
            <a:spLocks noChangeArrowheads="1"/>
          </p:cNvSpPr>
          <p:nvPr/>
        </p:nvSpPr>
        <p:spPr bwMode="gray">
          <a:xfrm>
            <a:off x="1691680" y="5805264"/>
            <a:ext cx="685800" cy="685800"/>
          </a:xfrm>
          <a:prstGeom prst="diamond">
            <a:avLst/>
          </a:prstGeom>
          <a:solidFill>
            <a:schemeClr val="accent3">
              <a:lumMod val="75000"/>
            </a:schemeClr>
          </a:soli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15003" dir="380412" algn="ctr" rotWithShape="0">
              <a:srgbClr val="000000"/>
            </a:outerShdw>
          </a:effec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owallia New" pitchFamily="34" charset="-34"/>
                <a:ea typeface="Gulim" pitchFamily="34" charset="-127"/>
                <a:cs typeface="Browallia New" pitchFamily="34" charset="-34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ประเด็นเพิ่มเติมจากข้อมูลการลงทุนของกองทุน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9380A-6B22-4957-BDCE-7AF364A94736}" type="slidenum">
              <a:rPr lang="th-TH" smtClean="0"/>
              <a:pPr>
                <a:defRPr/>
              </a:pPr>
              <a:t>20</a:t>
            </a:fld>
            <a:endParaRPr lang="th-TH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785813" y="1643063"/>
            <a:ext cx="8001000" cy="4483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Browallia New" pitchFamily="34" charset="-34"/>
                <a:ea typeface="+mn-ea"/>
                <a:cs typeface="Browallia New" pitchFamily="34" charset="-34"/>
              </a:rPr>
              <a:t>รหัส</a:t>
            </a: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Browallia New" pitchFamily="34" charset="-34"/>
                <a:ea typeface="+mn-ea"/>
                <a:cs typeface="Browallia New" pitchFamily="34" charset="-34"/>
              </a:rPr>
              <a:t>ประเภทสินทรัพย์ / หนี้สิน กับ รหัสกลุ่ม</a:t>
            </a:r>
            <a:r>
              <a:rPr kumimoji="0" lang="th-TH" sz="3600" b="1" i="0" u="none" strike="noStrike" kern="1200" cap="none" spc="0" normalizeH="0" baseline="0" noProof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Browallia New" pitchFamily="34" charset="-34"/>
                <a:ea typeface="+mn-ea"/>
                <a:cs typeface="Browallia New" pitchFamily="34" charset="-34"/>
              </a:rPr>
              <a:t>เศรษฐกิจ </a:t>
            </a:r>
            <a:br>
              <a:rPr kumimoji="0" lang="th-TH" sz="3600" b="1" i="0" u="none" strike="noStrike" kern="1200" cap="none" spc="0" normalizeH="0" baseline="0" noProof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Browallia New" pitchFamily="34" charset="-34"/>
                <a:ea typeface="+mn-ea"/>
                <a:cs typeface="Browallia New" pitchFamily="34" charset="-34"/>
              </a:rPr>
            </a:br>
            <a:r>
              <a:rPr kumimoji="0" lang="th-TH" sz="3600" b="1" i="0" u="none" strike="noStrike" kern="1200" cap="none" spc="0" normalizeH="0" baseline="0" noProof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Browallia New" pitchFamily="34" charset="-34"/>
                <a:ea typeface="+mn-ea"/>
                <a:cs typeface="Browallia New" pitchFamily="34" charset="-34"/>
              </a:rPr>
              <a:t>ผู้</a:t>
            </a: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Browallia New" pitchFamily="34" charset="-34"/>
                <a:ea typeface="+mn-ea"/>
                <a:cs typeface="Browallia New" pitchFamily="34" charset="-34"/>
              </a:rPr>
              <a:t>ออกหลักทรัพย์ (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Browallia New" pitchFamily="34" charset="-34"/>
                <a:ea typeface="+mn-ea"/>
                <a:cs typeface="Browallia New" pitchFamily="34" charset="-34"/>
              </a:rPr>
              <a:t>Issuer) </a:t>
            </a:r>
            <a:r>
              <a:rPr lang="th-TH" sz="3600" b="1" noProof="0" smtClean="0">
                <a:solidFill>
                  <a:srgbClr val="696969"/>
                </a:solidFill>
                <a:latin typeface="Browallia New" pitchFamily="34" charset="-34"/>
                <a:cs typeface="Browallia New" pitchFamily="34" charset="-34"/>
              </a:rPr>
              <a:t>และ </a:t>
            </a:r>
            <a:r>
              <a:rPr lang="en-US" sz="3600" b="1" noProof="0" smtClean="0">
                <a:solidFill>
                  <a:srgbClr val="696969"/>
                </a:solidFill>
                <a:latin typeface="Browallia New" pitchFamily="34" charset="-34"/>
                <a:cs typeface="Browallia New" pitchFamily="34" charset="-34"/>
              </a:rPr>
              <a:t>Currency</a:t>
            </a:r>
            <a:endParaRPr kumimoji="0" lang="th-TH" sz="3600" b="1" i="0" u="none" strike="noStrike" kern="1200" cap="none" spc="0" normalizeH="0" baseline="0" noProof="0" dirty="0" smtClean="0">
              <a:ln>
                <a:noFill/>
              </a:ln>
              <a:solidFill>
                <a:srgbClr val="696969"/>
              </a:solidFill>
              <a:effectLst/>
              <a:uLnTx/>
              <a:uFillTx/>
              <a:latin typeface="Browallia New" pitchFamily="34" charset="-34"/>
              <a:ea typeface="+mn-ea"/>
              <a:cs typeface="Browallia New" pitchFamily="34" charset="-3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th-TH" dirty="0" smtClean="0"/>
              <a:t>ฝ่ายสถิติและข้อสนเทศ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3"/>
          <p:cNvSpPr>
            <a:spLocks noGrp="1"/>
          </p:cNvSpPr>
          <p:nvPr>
            <p:ph type="title"/>
          </p:nvPr>
        </p:nvSpPr>
        <p:spPr bwMode="auto">
          <a:xfrm>
            <a:off x="357188" y="857250"/>
            <a:ext cx="8429625" cy="7143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th-TH" smtClean="0"/>
              <a:t>รหัส</a:t>
            </a:r>
            <a:r>
              <a:rPr lang="th-TH" dirty="0" smtClean="0"/>
              <a:t>ประเภทสินทรัพย์ กับ รหัสกลุ่มเศรษฐกิจ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34C054-8116-419C-8800-F10BFF76FA47}" type="slidenum">
              <a:rPr lang="th-TH"/>
              <a:pPr>
                <a:defRPr/>
              </a:pPr>
              <a:t>21</a:t>
            </a:fld>
            <a:endParaRPr lang="th-TH" dirty="0"/>
          </a:p>
        </p:txBody>
      </p:sp>
      <p:sp>
        <p:nvSpPr>
          <p:cNvPr id="8" name="Rounded Rectangle 7"/>
          <p:cNvSpPr/>
          <p:nvPr/>
        </p:nvSpPr>
        <p:spPr>
          <a:xfrm>
            <a:off x="92075" y="1773584"/>
            <a:ext cx="8964613" cy="4535736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latin typeface="Browallia New" pitchFamily="34" charset="-34"/>
                <a:cs typeface="Browallia New" pitchFamily="34" charset="-34"/>
              </a:rPr>
              <a:t>พบว่า รหัสประเภทสินทรัพย์ที่กองทุนลงทุน ไม่สอดคล้อง / ไม่สัมพันธ์กับ รหัสกลุ่มเศรษฐกิจ ผู้ออกหลักทรัพย์ (</a:t>
            </a:r>
            <a:r>
              <a:rPr lang="en-US" sz="2400" b="1" dirty="0">
                <a:latin typeface="Browallia New" pitchFamily="34" charset="-34"/>
                <a:cs typeface="Browallia New" pitchFamily="34" charset="-34"/>
              </a:rPr>
              <a:t>Issuer)</a:t>
            </a:r>
            <a:r>
              <a:rPr lang="en-US" sz="2400" dirty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400" dirty="0" smtClean="0">
                <a:latin typeface="Browallia New" pitchFamily="34" charset="-34"/>
                <a:cs typeface="Browallia New" pitchFamily="34" charset="-34"/>
              </a:rPr>
              <a:t>เช่น รายงานตราสารทุน และตราสารหนี้ในตลาด</a:t>
            </a:r>
            <a:endParaRPr lang="th-TH" sz="2400" dirty="0">
              <a:latin typeface="Browallia New" pitchFamily="34" charset="-34"/>
              <a:cs typeface="Browallia New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>
                <a:latin typeface="Browallia New" pitchFamily="34" charset="-34"/>
                <a:cs typeface="Browallia New" pitchFamily="34" charset="-34"/>
              </a:rPr>
              <a:t>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latin typeface="Browallia New" pitchFamily="34" charset="-34"/>
                <a:cs typeface="Browallia New" pitchFamily="34" charset="-34"/>
              </a:rPr>
              <a:t>	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7752" y="3515325"/>
            <a:ext cx="2447925" cy="576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Browallia New" pitchFamily="34" charset="-34"/>
                <a:cs typeface="Browallia New" pitchFamily="34" charset="-34"/>
              </a:rPr>
              <a:t>216 – 218 เงินฝาก</a:t>
            </a:r>
            <a:endParaRPr lang="th-TH" b="1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3" name="Striped Right Arrow 12"/>
          <p:cNvSpPr/>
          <p:nvPr/>
        </p:nvSpPr>
        <p:spPr>
          <a:xfrm>
            <a:off x="2840139" y="3529613"/>
            <a:ext cx="575965" cy="504825"/>
          </a:xfrm>
          <a:prstGeom prst="stripedRightArrow">
            <a:avLst>
              <a:gd name="adj1" fmla="val 62094"/>
              <a:gd name="adj2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/>
          </a:p>
        </p:txBody>
      </p:sp>
      <p:sp>
        <p:nvSpPr>
          <p:cNvPr id="15" name="Rectangle 14"/>
          <p:cNvSpPr/>
          <p:nvPr/>
        </p:nvSpPr>
        <p:spPr>
          <a:xfrm>
            <a:off x="3560120" y="3298632"/>
            <a:ext cx="2447925" cy="1008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 smtClean="0">
                <a:latin typeface="Browallia New" pitchFamily="34" charset="-34"/>
                <a:cs typeface="Browallia New" pitchFamily="34" charset="-34"/>
              </a:rPr>
              <a:t>160 </a:t>
            </a:r>
            <a:r>
              <a:rPr lang="th-TH" sz="2400" dirty="0">
                <a:latin typeface="Browallia New" pitchFamily="34" charset="-34"/>
                <a:cs typeface="Browallia New" pitchFamily="34" charset="-34"/>
              </a:rPr>
              <a:t>รัฐวิสาหกิจ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>
                <a:latin typeface="Browallia New" pitchFamily="34" charset="-34"/>
                <a:cs typeface="Browallia New" pitchFamily="34" charset="-34"/>
              </a:rPr>
              <a:t>170 บริษัทและนิติบุคคล</a:t>
            </a:r>
          </a:p>
        </p:txBody>
      </p:sp>
      <p:sp>
        <p:nvSpPr>
          <p:cNvPr id="1035" name="TextBox 15"/>
          <p:cNvSpPr txBox="1">
            <a:spLocks noChangeArrowheads="1"/>
          </p:cNvSpPr>
          <p:nvPr/>
        </p:nvSpPr>
        <p:spPr bwMode="auto">
          <a:xfrm>
            <a:off x="3491880" y="2852936"/>
            <a:ext cx="2447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Issuer</a:t>
            </a:r>
            <a:endParaRPr lang="th-TH" sz="2400" b="1" dirty="0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036" name="TextBox 16"/>
          <p:cNvSpPr txBox="1">
            <a:spLocks noChangeArrowheads="1"/>
          </p:cNvSpPr>
          <p:nvPr/>
        </p:nvSpPr>
        <p:spPr bwMode="auto">
          <a:xfrm>
            <a:off x="179512" y="2866584"/>
            <a:ext cx="2447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2400" b="1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รายงานลงทุน</a:t>
            </a:r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th-TH" dirty="0" smtClean="0"/>
              <a:t>ฝ่ายสถิติและข้อสนเทศ</a:t>
            </a:r>
            <a:endParaRPr lang="th-TH" dirty="0"/>
          </a:p>
        </p:txBody>
      </p:sp>
      <p:sp>
        <p:nvSpPr>
          <p:cNvPr id="16" name="Rectangle 15"/>
          <p:cNvSpPr/>
          <p:nvPr/>
        </p:nvSpPr>
        <p:spPr>
          <a:xfrm>
            <a:off x="247752" y="4594776"/>
            <a:ext cx="2447925" cy="576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Browallia New" pitchFamily="34" charset="-34"/>
                <a:cs typeface="Browallia New" pitchFamily="34" charset="-34"/>
              </a:rPr>
              <a:t>216 – 218 เงินฝาก</a:t>
            </a:r>
            <a:endParaRPr lang="th-TH" b="1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60120" y="4625840"/>
            <a:ext cx="2447925" cy="576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 smtClean="0">
                <a:latin typeface="Browallia New" pitchFamily="34" charset="-34"/>
                <a:cs typeface="Browallia New" pitchFamily="34" charset="-34"/>
              </a:rPr>
              <a:t>132 บริษัทหลักทรัพย์</a:t>
            </a:r>
            <a:endParaRPr lang="th-TH" sz="24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196928" y="4509120"/>
            <a:ext cx="5904656" cy="792088"/>
          </a:xfrm>
          <a:prstGeom prst="wedgeRoundRectCallout">
            <a:avLst>
              <a:gd name="adj1" fmla="val -2070"/>
              <a:gd name="adj2" fmla="val 76168"/>
              <a:gd name="adj3" fmla="val 16667"/>
            </a:avLst>
          </a:prstGeom>
          <a:noFill/>
          <a:ln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Striped Right Arrow 19"/>
          <p:cNvSpPr/>
          <p:nvPr/>
        </p:nvSpPr>
        <p:spPr>
          <a:xfrm>
            <a:off x="2840040" y="4666784"/>
            <a:ext cx="575965" cy="504825"/>
          </a:xfrm>
          <a:prstGeom prst="stripedRightArrow">
            <a:avLst>
              <a:gd name="adj1" fmla="val 62094"/>
              <a:gd name="adj2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/>
          </a:p>
        </p:txBody>
      </p:sp>
      <p:sp>
        <p:nvSpPr>
          <p:cNvPr id="21" name="Rounded Rectangular Callout 20"/>
          <p:cNvSpPr/>
          <p:nvPr/>
        </p:nvSpPr>
        <p:spPr>
          <a:xfrm>
            <a:off x="179512" y="3226624"/>
            <a:ext cx="5904656" cy="1152128"/>
          </a:xfrm>
          <a:prstGeom prst="wedgeRoundRectCallout">
            <a:avLst>
              <a:gd name="adj1" fmla="val 57794"/>
              <a:gd name="adj2" fmla="val 3802"/>
              <a:gd name="adj3" fmla="val 16667"/>
            </a:avLst>
          </a:prstGeom>
          <a:noFill/>
          <a:ln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Rounded Rectangle 21"/>
          <p:cNvSpPr/>
          <p:nvPr/>
        </p:nvSpPr>
        <p:spPr>
          <a:xfrm>
            <a:off x="6732240" y="3212976"/>
            <a:ext cx="2160240" cy="15121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สันนิษฐานว่ารายงาน </a:t>
            </a:r>
            <a:r>
              <a:rPr lang="en-US" sz="2200" dirty="0" smtClean="0">
                <a:latin typeface="Browallia New" pitchFamily="34" charset="-34"/>
                <a:cs typeface="Browallia New" pitchFamily="34" charset="-34"/>
              </a:rPr>
              <a:t>Issuer 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ไม่ถูกต้อง</a:t>
            </a:r>
            <a:endParaRPr lang="th-TH" sz="22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59832" y="5373216"/>
            <a:ext cx="5544616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สันนิษฐานว่ารายงานประเภทสินทรัพย์ และ/ หรือ </a:t>
            </a:r>
            <a:r>
              <a:rPr lang="en-US" sz="2200" dirty="0" smtClean="0">
                <a:latin typeface="Browallia New" pitchFamily="34" charset="-34"/>
                <a:cs typeface="Browallia New" pitchFamily="34" charset="-34"/>
              </a:rPr>
              <a:t>issuer 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ไม่ถูกต้อง </a:t>
            </a:r>
            <a:endParaRPr lang="th-TH" sz="2200" dirty="0"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3"/>
          <p:cNvSpPr>
            <a:spLocks noGrp="1"/>
          </p:cNvSpPr>
          <p:nvPr>
            <p:ph type="title"/>
          </p:nvPr>
        </p:nvSpPr>
        <p:spPr bwMode="auto">
          <a:xfrm>
            <a:off x="357188" y="857250"/>
            <a:ext cx="8429625" cy="7143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th-TH" smtClean="0"/>
              <a:t>รหัส</a:t>
            </a:r>
            <a:r>
              <a:rPr lang="th-TH" dirty="0" smtClean="0"/>
              <a:t>ประเภทสินทรัพย์ กับ รหัสกลุ่มเศรษฐกิจ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34C054-8116-419C-8800-F10BFF76FA47}" type="slidenum">
              <a:rPr lang="th-TH"/>
              <a:pPr>
                <a:defRPr/>
              </a:pPr>
              <a:t>22</a:t>
            </a:fld>
            <a:endParaRPr lang="th-TH" dirty="0"/>
          </a:p>
        </p:txBody>
      </p:sp>
      <p:sp>
        <p:nvSpPr>
          <p:cNvPr id="8" name="Rounded Rectangle 7"/>
          <p:cNvSpPr/>
          <p:nvPr/>
        </p:nvSpPr>
        <p:spPr>
          <a:xfrm>
            <a:off x="92075" y="1773584"/>
            <a:ext cx="8964613" cy="410368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latin typeface="Browallia New" pitchFamily="34" charset="-34"/>
                <a:cs typeface="Browallia New" pitchFamily="34" charset="-34"/>
              </a:rPr>
              <a:t>พบว่า รหัสประเภทสินทรัพย์ที่กองทุนลงทุน ไม่สอดคล้อง / ไม่สัมพันธ์กับ รหัสกลุ่มเศรษฐกิจ ผู้ออกหลักทรัพย์ (</a:t>
            </a:r>
            <a:r>
              <a:rPr lang="en-US" b="1" dirty="0">
                <a:latin typeface="Browallia New" pitchFamily="34" charset="-34"/>
                <a:cs typeface="Browallia New" pitchFamily="34" charset="-34"/>
              </a:rPr>
              <a:t>Issuer)</a:t>
            </a:r>
            <a:r>
              <a:rPr lang="en-US" dirty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dirty="0">
                <a:latin typeface="Browallia New" pitchFamily="34" charset="-34"/>
                <a:cs typeface="Browallia New" pitchFamily="34" charset="-34"/>
              </a:rPr>
              <a:t>ตัวอย่างเช่น*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>
                <a:latin typeface="Browallia New" pitchFamily="34" charset="-34"/>
                <a:cs typeface="Browallia New" pitchFamily="34" charset="-34"/>
              </a:rPr>
              <a:t>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latin typeface="Browallia New" pitchFamily="34" charset="-34"/>
                <a:cs typeface="Browallia New" pitchFamily="34" charset="-34"/>
              </a:rPr>
              <a:t>	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0137" y="3944084"/>
            <a:ext cx="2447925" cy="576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 smtClean="0">
                <a:latin typeface="Browallia New" pitchFamily="34" charset="-34"/>
                <a:cs typeface="Browallia New" pitchFamily="34" charset="-34"/>
              </a:rPr>
              <a:t>101 หุ้นสามัญ</a:t>
            </a:r>
            <a:endParaRPr lang="th-TH" sz="2400" b="1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3" name="Striped Right Arrow 12"/>
          <p:cNvSpPr/>
          <p:nvPr/>
        </p:nvSpPr>
        <p:spPr>
          <a:xfrm>
            <a:off x="2902524" y="3958372"/>
            <a:ext cx="503957" cy="504825"/>
          </a:xfrm>
          <a:prstGeom prst="stripedRightArrow">
            <a:avLst>
              <a:gd name="adj1" fmla="val 62094"/>
              <a:gd name="adj2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/>
          </a:p>
        </p:txBody>
      </p:sp>
      <p:sp>
        <p:nvSpPr>
          <p:cNvPr id="15" name="Rectangle 14"/>
          <p:cNvSpPr/>
          <p:nvPr/>
        </p:nvSpPr>
        <p:spPr>
          <a:xfrm>
            <a:off x="3506787" y="3944084"/>
            <a:ext cx="2735783" cy="5753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 smtClean="0">
                <a:latin typeface="Browallia New" pitchFamily="34" charset="-34"/>
                <a:cs typeface="Browallia New" pitchFamily="34" charset="-34"/>
              </a:rPr>
              <a:t>110 ธนาคารแห่งประเทศไทย</a:t>
            </a:r>
            <a:endParaRPr lang="th-TH" sz="2000" b="1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035" name="TextBox 15"/>
          <p:cNvSpPr txBox="1">
            <a:spLocks noChangeArrowheads="1"/>
          </p:cNvSpPr>
          <p:nvPr/>
        </p:nvSpPr>
        <p:spPr bwMode="auto">
          <a:xfrm>
            <a:off x="3506787" y="3439259"/>
            <a:ext cx="2447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Issuer</a:t>
            </a:r>
            <a:endParaRPr lang="th-TH" sz="2400" b="1" dirty="0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036" name="TextBox 16"/>
          <p:cNvSpPr txBox="1">
            <a:spLocks noChangeArrowheads="1"/>
          </p:cNvSpPr>
          <p:nvPr/>
        </p:nvSpPr>
        <p:spPr bwMode="auto">
          <a:xfrm>
            <a:off x="310137" y="3439259"/>
            <a:ext cx="2447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2400" b="1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รายงานลงทุน</a:t>
            </a:r>
          </a:p>
        </p:txBody>
      </p:sp>
      <p:sp>
        <p:nvSpPr>
          <p:cNvPr id="1037" name="TextBox 17"/>
          <p:cNvSpPr txBox="1">
            <a:spLocks noChangeArrowheads="1"/>
          </p:cNvSpPr>
          <p:nvPr/>
        </p:nvSpPr>
        <p:spPr bwMode="auto">
          <a:xfrm>
            <a:off x="179388" y="2997547"/>
            <a:ext cx="8785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2400" b="1" dirty="0">
                <a:latin typeface="Browallia New" pitchFamily="34" charset="-34"/>
                <a:cs typeface="Browallia New" pitchFamily="34" charset="-34"/>
              </a:rPr>
              <a:t>ตราสารทุน และ ตราสาร</a:t>
            </a:r>
            <a:r>
              <a:rPr lang="th-TH" sz="2400" b="1" dirty="0" smtClean="0">
                <a:latin typeface="Browallia New" pitchFamily="34" charset="-34"/>
                <a:cs typeface="Browallia New" pitchFamily="34" charset="-34"/>
              </a:rPr>
              <a:t>หนี้ต่างประเทศ</a:t>
            </a:r>
            <a:endParaRPr lang="th-TH" sz="2400" b="1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34873" y="3943415"/>
            <a:ext cx="1692175" cy="5753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0 สกุลต่างประเทศ</a:t>
            </a:r>
            <a:endParaRPr lang="th-TH" sz="20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6574833" y="3439359"/>
            <a:ext cx="2447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Currency</a:t>
            </a:r>
            <a:endParaRPr lang="th-TH" sz="2400" b="1" dirty="0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6" name="Striped Right Arrow 15"/>
          <p:cNvSpPr/>
          <p:nvPr/>
        </p:nvSpPr>
        <p:spPr>
          <a:xfrm>
            <a:off x="6358908" y="3943415"/>
            <a:ext cx="503957" cy="504825"/>
          </a:xfrm>
          <a:prstGeom prst="stripedRightArrow">
            <a:avLst>
              <a:gd name="adj1" fmla="val 62094"/>
              <a:gd name="adj2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th-TH" dirty="0" smtClean="0"/>
              <a:t>ฝ่ายสถิติและข้อสนเทศ</a:t>
            </a:r>
            <a:endParaRPr lang="th-TH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251520" y="3861048"/>
            <a:ext cx="6048672" cy="792088"/>
          </a:xfrm>
          <a:prstGeom prst="wedgeRoundRectCallout">
            <a:avLst>
              <a:gd name="adj1" fmla="val -2070"/>
              <a:gd name="adj2" fmla="val 76168"/>
              <a:gd name="adj3" fmla="val 16667"/>
            </a:avLst>
          </a:prstGeom>
          <a:noFill/>
          <a:ln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Rounded Rectangle 18"/>
          <p:cNvSpPr/>
          <p:nvPr/>
        </p:nvSpPr>
        <p:spPr>
          <a:xfrm>
            <a:off x="2411760" y="4941168"/>
            <a:ext cx="5544616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สันนิษฐานว่า</a:t>
            </a:r>
            <a:r>
              <a:rPr lang="th-TH" sz="2200" smtClean="0">
                <a:latin typeface="Browallia New" pitchFamily="34" charset="-34"/>
                <a:cs typeface="Browallia New" pitchFamily="34" charset="-34"/>
              </a:rPr>
              <a:t>รายงานประเภท  </a:t>
            </a:r>
            <a:r>
              <a:rPr lang="en-US" sz="2200" smtClean="0">
                <a:latin typeface="Browallia New" pitchFamily="34" charset="-34"/>
                <a:cs typeface="Browallia New" pitchFamily="34" charset="-34"/>
              </a:rPr>
              <a:t>issuer 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ไม่ถูกต้อง </a:t>
            </a:r>
            <a:endParaRPr lang="th-TH" sz="2200" dirty="0"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3"/>
          <p:cNvSpPr>
            <a:spLocks noChangeArrowheads="1"/>
          </p:cNvSpPr>
          <p:nvPr/>
        </p:nvSpPr>
        <p:spPr bwMode="gray">
          <a:xfrm>
            <a:off x="2123728" y="2780605"/>
            <a:ext cx="5472608" cy="122445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kern="0" dirty="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      </a:t>
            </a:r>
            <a:r>
              <a:rPr lang="en-US" sz="1800" b="1" kern="0" dirty="0" smtClean="0">
                <a:solidFill>
                  <a:schemeClr val="bg1">
                    <a:lumMod val="85000"/>
                  </a:schemeClr>
                </a:solidFill>
                <a:latin typeface="Browallia New" pitchFamily="34" charset="-34"/>
                <a:cs typeface="Browallia New" pitchFamily="34" charset="-34"/>
              </a:rPr>
              <a:t>- </a:t>
            </a:r>
            <a:r>
              <a:rPr lang="th-TH" sz="1800" b="1" kern="0" dirty="0" smtClean="0">
                <a:solidFill>
                  <a:schemeClr val="bg1">
                    <a:lumMod val="85000"/>
                  </a:schemeClr>
                </a:solidFill>
                <a:latin typeface="Browallia New" pitchFamily="34" charset="-34"/>
                <a:cs typeface="Browallia New" pitchFamily="34" charset="-34"/>
              </a:rPr>
              <a:t>การจัดทำ </a:t>
            </a:r>
            <a:r>
              <a:rPr lang="en-US" sz="1800" b="1" kern="0" dirty="0" smtClean="0">
                <a:solidFill>
                  <a:schemeClr val="bg1">
                    <a:lumMod val="85000"/>
                  </a:schemeClr>
                </a:solidFill>
                <a:latin typeface="Browallia New" pitchFamily="34" charset="-34"/>
                <a:cs typeface="Browallia New" pitchFamily="34" charset="-34"/>
              </a:rPr>
              <a:t>Financial Accounts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 smtClean="0">
                <a:solidFill>
                  <a:schemeClr val="bg1">
                    <a:lumMod val="85000"/>
                  </a:schemeClr>
                </a:solidFill>
                <a:latin typeface="Browallia New" pitchFamily="34" charset="-34"/>
                <a:cs typeface="Browallia New" pitchFamily="34" charset="-34"/>
              </a:rPr>
              <a:t>      - </a:t>
            </a:r>
            <a:r>
              <a:rPr lang="th-TH" sz="1800" b="1" kern="0" dirty="0" smtClean="0">
                <a:solidFill>
                  <a:schemeClr val="bg1">
                    <a:lumMod val="85000"/>
                  </a:schemeClr>
                </a:solidFill>
                <a:latin typeface="Browallia New" pitchFamily="34" charset="-34"/>
                <a:cs typeface="Browallia New" pitchFamily="34" charset="-34"/>
              </a:rPr>
              <a:t>การจัดทำ </a:t>
            </a:r>
            <a:r>
              <a:rPr lang="en-US" sz="1800" b="1" kern="0" dirty="0" smtClean="0">
                <a:solidFill>
                  <a:schemeClr val="bg1">
                    <a:lumMod val="85000"/>
                  </a:schemeClr>
                </a:solidFill>
                <a:latin typeface="Browallia New" pitchFamily="34" charset="-34"/>
                <a:cs typeface="Browallia New" pitchFamily="34" charset="-34"/>
              </a:rPr>
              <a:t>Financial Access Survey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 smtClean="0">
                <a:solidFill>
                  <a:schemeClr val="bg1">
                    <a:lumMod val="85000"/>
                  </a:schemeClr>
                </a:solidFill>
                <a:latin typeface="Browallia New" pitchFamily="34" charset="-34"/>
                <a:cs typeface="Browallia New" pitchFamily="34" charset="-34"/>
              </a:rPr>
              <a:t>      - </a:t>
            </a:r>
            <a:r>
              <a:rPr lang="th-TH" sz="1800" b="1" kern="0" dirty="0" smtClean="0">
                <a:solidFill>
                  <a:schemeClr val="bg1">
                    <a:lumMod val="85000"/>
                  </a:schemeClr>
                </a:solidFill>
                <a:latin typeface="Browallia New" pitchFamily="34" charset="-34"/>
                <a:cs typeface="Browallia New" pitchFamily="34" charset="-34"/>
              </a:rPr>
              <a:t>การจัดทำข้อมูลตราสารในการจัดตั้งศูนย์ข้อมูลตราสารการเงิน (</a:t>
            </a:r>
            <a:r>
              <a:rPr lang="en-US" sz="1800" b="1" kern="0" dirty="0" smtClean="0">
                <a:solidFill>
                  <a:schemeClr val="bg1">
                    <a:lumMod val="85000"/>
                  </a:schemeClr>
                </a:solidFill>
                <a:latin typeface="Browallia New" pitchFamily="34" charset="-34"/>
                <a:cs typeface="Browallia New" pitchFamily="34" charset="-34"/>
              </a:rPr>
              <a:t>TFIIC)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9380A-6B22-4957-BDCE-7AF364A94736}" type="slidenum">
              <a:rPr lang="th-TH" smtClean="0"/>
              <a:pPr>
                <a:defRPr/>
              </a:pPr>
              <a:t>23</a:t>
            </a:fld>
            <a:endParaRPr lang="th-TH" dirty="0"/>
          </a:p>
        </p:txBody>
      </p:sp>
      <p:sp>
        <p:nvSpPr>
          <p:cNvPr id="18" name="AutoShape 2"/>
          <p:cNvSpPr>
            <a:spLocks noChangeArrowheads="1"/>
          </p:cNvSpPr>
          <p:nvPr/>
        </p:nvSpPr>
        <p:spPr bwMode="gray">
          <a:xfrm>
            <a:off x="2125663" y="1617117"/>
            <a:ext cx="5473700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+mn-cs"/>
            </a:endParaRPr>
          </a:p>
        </p:txBody>
      </p:sp>
      <p:sp>
        <p:nvSpPr>
          <p:cNvPr id="19" name="AutoShape 3"/>
          <p:cNvSpPr>
            <a:spLocks noChangeArrowheads="1"/>
          </p:cNvSpPr>
          <p:nvPr/>
        </p:nvSpPr>
        <p:spPr bwMode="gray">
          <a:xfrm>
            <a:off x="2139950" y="2474367"/>
            <a:ext cx="5473700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+mn-cs"/>
            </a:endParaRP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2125663" y="4297139"/>
            <a:ext cx="5473700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+mn-cs"/>
            </a:endParaRPr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gray">
          <a:xfrm>
            <a:off x="2125663" y="5175027"/>
            <a:ext cx="5473700" cy="3603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+mn-cs"/>
            </a:endParaRPr>
          </a:p>
        </p:txBody>
      </p:sp>
      <p:sp>
        <p:nvSpPr>
          <p:cNvPr id="22" name="AutoShape 11"/>
          <p:cNvSpPr>
            <a:spLocks noChangeArrowheads="1"/>
          </p:cNvSpPr>
          <p:nvPr/>
        </p:nvSpPr>
        <p:spPr bwMode="gray">
          <a:xfrm>
            <a:off x="2436813" y="1556792"/>
            <a:ext cx="5095875" cy="46672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th-TH" altLang="ko-KR" sz="2400" b="1" dirty="0" smtClean="0">
                <a:solidFill>
                  <a:schemeClr val="bg1">
                    <a:lumMod val="50000"/>
                  </a:schemeClr>
                </a:solidFill>
                <a:latin typeface="Browallia New" pitchFamily="34" charset="-34"/>
                <a:ea typeface="Gulim" pitchFamily="34" charset="-127"/>
                <a:cs typeface="Browallia New" pitchFamily="34" charset="-34"/>
              </a:rPr>
              <a:t>ความเป็นมา</a:t>
            </a:r>
          </a:p>
        </p:txBody>
      </p:sp>
      <p:sp>
        <p:nvSpPr>
          <p:cNvPr id="23" name="AutoShape 12"/>
          <p:cNvSpPr>
            <a:spLocks noChangeArrowheads="1"/>
          </p:cNvSpPr>
          <p:nvPr/>
        </p:nvSpPr>
        <p:spPr bwMode="gray">
          <a:xfrm>
            <a:off x="2457450" y="2407692"/>
            <a:ext cx="5095875" cy="46672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th-TH" altLang="ko-KR" sz="2400" b="1" dirty="0" smtClean="0">
                <a:solidFill>
                  <a:schemeClr val="bg1">
                    <a:lumMod val="50000"/>
                  </a:schemeClr>
                </a:solidFill>
                <a:latin typeface="Browallia New" pitchFamily="34" charset="-34"/>
                <a:ea typeface="Gulim" pitchFamily="34" charset="-127"/>
                <a:cs typeface="Browallia New" pitchFamily="34" charset="-34"/>
              </a:rPr>
              <a:t>เหตุผลและความจำเป็น</a:t>
            </a:r>
          </a:p>
        </p:txBody>
      </p:sp>
      <p:sp>
        <p:nvSpPr>
          <p:cNvPr id="24" name="AutoShape 13"/>
          <p:cNvSpPr>
            <a:spLocks noChangeArrowheads="1"/>
          </p:cNvSpPr>
          <p:nvPr/>
        </p:nvSpPr>
        <p:spPr bwMode="gray">
          <a:xfrm>
            <a:off x="2447925" y="4238402"/>
            <a:ext cx="5095875" cy="46672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th-TH" altLang="ko-KR" sz="2400" b="1" dirty="0" smtClean="0">
                <a:solidFill>
                  <a:schemeClr val="bg1">
                    <a:lumMod val="50000"/>
                  </a:schemeClr>
                </a:solidFill>
                <a:latin typeface="Browallia New" pitchFamily="34" charset="-34"/>
                <a:ea typeface="Gulim" pitchFamily="34" charset="-127"/>
                <a:cs typeface="Browallia New" pitchFamily="34" charset="-34"/>
              </a:rPr>
              <a:t>รายละเอียดข้อมูล และรูปแบบโครงสร้างข้อมูล</a:t>
            </a:r>
          </a:p>
        </p:txBody>
      </p:sp>
      <p:sp>
        <p:nvSpPr>
          <p:cNvPr id="25" name="AutoShape 14"/>
          <p:cNvSpPr>
            <a:spLocks noChangeArrowheads="1"/>
          </p:cNvSpPr>
          <p:nvPr/>
        </p:nvSpPr>
        <p:spPr bwMode="gray">
          <a:xfrm>
            <a:off x="2524125" y="5109939"/>
            <a:ext cx="5095875" cy="46672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th-TH" altLang="ko-KR" sz="2400" b="1" dirty="0" smtClean="0">
                <a:solidFill>
                  <a:schemeClr val="bg1">
                    <a:lumMod val="50000"/>
                  </a:schemeClr>
                </a:solidFill>
                <a:latin typeface="Browallia New" pitchFamily="34" charset="-34"/>
                <a:ea typeface="Gulim" pitchFamily="34" charset="-127"/>
                <a:cs typeface="Browallia New" pitchFamily="34" charset="-34"/>
              </a:rPr>
              <a:t>อื่นๆ - ข้อสังเกตข้อมูลที่ใช้งานอยู่ในปัจจุบัน</a:t>
            </a:r>
          </a:p>
        </p:txBody>
      </p:sp>
      <p:sp>
        <p:nvSpPr>
          <p:cNvPr id="26" name="AutoShape 15"/>
          <p:cNvSpPr>
            <a:spLocks noChangeArrowheads="1"/>
          </p:cNvSpPr>
          <p:nvPr/>
        </p:nvSpPr>
        <p:spPr bwMode="gray">
          <a:xfrm>
            <a:off x="1685925" y="1412776"/>
            <a:ext cx="685800" cy="685800"/>
          </a:xfrm>
          <a:prstGeom prst="diamond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15003" dir="380412" algn="ctr" rotWithShape="0">
              <a:srgbClr val="000000"/>
            </a:outerShdw>
          </a:effec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rowallia New" pitchFamily="34" charset="-34"/>
                <a:ea typeface="Gulim" pitchFamily="34" charset="-127"/>
                <a:cs typeface="Browallia New" pitchFamily="34" charset="-34"/>
              </a:rPr>
              <a:t>1</a:t>
            </a:r>
          </a:p>
        </p:txBody>
      </p:sp>
      <p:sp>
        <p:nvSpPr>
          <p:cNvPr id="27" name="AutoShape 19"/>
          <p:cNvSpPr>
            <a:spLocks noChangeArrowheads="1"/>
          </p:cNvSpPr>
          <p:nvPr/>
        </p:nvSpPr>
        <p:spPr bwMode="gray">
          <a:xfrm>
            <a:off x="1685925" y="2255292"/>
            <a:ext cx="685800" cy="685800"/>
          </a:xfrm>
          <a:prstGeom prst="diamond">
            <a:avLst/>
          </a:prstGeom>
          <a:solidFill>
            <a:schemeClr val="accent2">
              <a:lumMod val="75000"/>
            </a:schemeClr>
          </a:soli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15003" dir="380412" algn="ctr" rotWithShape="0">
              <a:srgbClr val="000000"/>
            </a:outerShdw>
          </a:effec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rowallia New" pitchFamily="34" charset="-34"/>
                <a:ea typeface="Gulim" pitchFamily="34" charset="-127"/>
                <a:cs typeface="Browallia New" pitchFamily="34" charset="-34"/>
              </a:rPr>
              <a:t>2</a:t>
            </a:r>
          </a:p>
        </p:txBody>
      </p:sp>
      <p:sp>
        <p:nvSpPr>
          <p:cNvPr id="28" name="AutoShape 20"/>
          <p:cNvSpPr>
            <a:spLocks noChangeArrowheads="1"/>
          </p:cNvSpPr>
          <p:nvPr/>
        </p:nvSpPr>
        <p:spPr bwMode="gray">
          <a:xfrm>
            <a:off x="1685925" y="4141564"/>
            <a:ext cx="685800" cy="685800"/>
          </a:xfrm>
          <a:prstGeom prst="diamond">
            <a:avLst/>
          </a:prstGeom>
          <a:solidFill>
            <a:srgbClr val="1C4590"/>
          </a:soli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15003" dir="380412" algn="ctr" rotWithShape="0">
              <a:srgbClr val="000000"/>
            </a:outerShdw>
          </a:effec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rowallia New" pitchFamily="34" charset="-34"/>
                <a:ea typeface="Gulim" pitchFamily="34" charset="-127"/>
                <a:cs typeface="Browallia New" pitchFamily="34" charset="-34"/>
              </a:rPr>
              <a:t>3</a:t>
            </a:r>
          </a:p>
        </p:txBody>
      </p:sp>
      <p:sp>
        <p:nvSpPr>
          <p:cNvPr id="29" name="AutoShape 21"/>
          <p:cNvSpPr>
            <a:spLocks noChangeArrowheads="1"/>
          </p:cNvSpPr>
          <p:nvPr/>
        </p:nvSpPr>
        <p:spPr bwMode="gray">
          <a:xfrm>
            <a:off x="1685925" y="4979764"/>
            <a:ext cx="685800" cy="685800"/>
          </a:xfrm>
          <a:prstGeom prst="diamond">
            <a:avLst/>
          </a:prstGeom>
          <a:solidFill>
            <a:schemeClr val="accent4">
              <a:lumMod val="75000"/>
            </a:schemeClr>
          </a:soli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15003" dir="380412" algn="ctr" rotWithShape="0">
              <a:srgbClr val="000000"/>
            </a:outerShdw>
          </a:effec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rowallia New" pitchFamily="34" charset="-34"/>
                <a:ea typeface="Gulim" pitchFamily="34" charset="-127"/>
                <a:cs typeface="Browallia New" pitchFamily="34" charset="-34"/>
              </a:rPr>
              <a:t>4</a:t>
            </a:r>
          </a:p>
        </p:txBody>
      </p:sp>
      <p:sp>
        <p:nvSpPr>
          <p:cNvPr id="30" name="Title 3"/>
          <p:cNvSpPr>
            <a:spLocks noGrp="1"/>
          </p:cNvSpPr>
          <p:nvPr>
            <p:ph type="title"/>
          </p:nvPr>
        </p:nvSpPr>
        <p:spPr bwMode="auto">
          <a:xfrm>
            <a:off x="357188" y="857250"/>
            <a:ext cx="8429625" cy="7143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h-TH" dirty="0" smtClean="0"/>
              <a:t>ประเด็นหารือ</a:t>
            </a:r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gray">
          <a:xfrm>
            <a:off x="2131418" y="6000527"/>
            <a:ext cx="5473700" cy="3603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+mn-cs"/>
            </a:endParaRPr>
          </a:p>
        </p:txBody>
      </p:sp>
      <p:sp>
        <p:nvSpPr>
          <p:cNvPr id="33" name="AutoShape 14"/>
          <p:cNvSpPr>
            <a:spLocks noChangeArrowheads="1"/>
          </p:cNvSpPr>
          <p:nvPr/>
        </p:nvSpPr>
        <p:spPr bwMode="gray">
          <a:xfrm>
            <a:off x="2529880" y="5935439"/>
            <a:ext cx="5095875" cy="46672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en-US" altLang="ko-KR" sz="2400" b="1" dirty="0" smtClean="0">
                <a:solidFill>
                  <a:srgbClr val="FFFFFF"/>
                </a:solidFill>
                <a:latin typeface="Browallia New" pitchFamily="34" charset="-34"/>
                <a:ea typeface="Gulim" pitchFamily="34" charset="-127"/>
                <a:cs typeface="Browallia New" pitchFamily="34" charset="-34"/>
              </a:rPr>
              <a:t>Next  Step</a:t>
            </a:r>
            <a:endParaRPr kumimoji="1" lang="th-TH" altLang="ko-KR" sz="2400" b="1" dirty="0" smtClean="0">
              <a:solidFill>
                <a:srgbClr val="FFFFFF"/>
              </a:solidFill>
              <a:latin typeface="Browallia New" pitchFamily="34" charset="-34"/>
              <a:ea typeface="Gulim" pitchFamily="34" charset="-127"/>
              <a:cs typeface="Browallia New" pitchFamily="34" charset="-34"/>
            </a:endParaRPr>
          </a:p>
        </p:txBody>
      </p:sp>
      <p:sp>
        <p:nvSpPr>
          <p:cNvPr id="34" name="AutoShape 21"/>
          <p:cNvSpPr>
            <a:spLocks noChangeArrowheads="1"/>
          </p:cNvSpPr>
          <p:nvPr/>
        </p:nvSpPr>
        <p:spPr bwMode="gray">
          <a:xfrm>
            <a:off x="1691680" y="5805264"/>
            <a:ext cx="685800" cy="685800"/>
          </a:xfrm>
          <a:prstGeom prst="diamond">
            <a:avLst/>
          </a:prstGeom>
          <a:solidFill>
            <a:schemeClr val="accent3">
              <a:lumMod val="75000"/>
            </a:schemeClr>
          </a:soli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15003" dir="380412" algn="ctr" rotWithShape="0">
              <a:srgbClr val="000000"/>
            </a:outerShdw>
          </a:effec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owallia New" pitchFamily="34" charset="-34"/>
                <a:ea typeface="Gulim" pitchFamily="34" charset="-127"/>
                <a:cs typeface="Browallia New" pitchFamily="34" charset="-34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9380A-6B22-4957-BDCE-7AF364A94736}" type="slidenum">
              <a:rPr lang="th-TH" smtClean="0"/>
              <a:pPr>
                <a:defRPr/>
              </a:pPr>
              <a:t>24</a:t>
            </a:fld>
            <a:endParaRPr lang="th-TH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 bwMode="auto">
          <a:xfrm>
            <a:off x="357188" y="857250"/>
            <a:ext cx="8429625" cy="7143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Next step</a:t>
            </a:r>
            <a:endParaRPr lang="th-TH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67544" y="1556792"/>
            <a:ext cx="8532440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31813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4065"/>
                </a:solidFill>
              </a:rPr>
              <a:t> </a:t>
            </a:r>
            <a:r>
              <a:rPr lang="th-TH" b="1" dirty="0" smtClean="0">
                <a:solidFill>
                  <a:srgbClr val="004065"/>
                </a:solidFill>
                <a:latin typeface="Browallia New" pitchFamily="34" charset="-34"/>
                <a:cs typeface="Browallia New" pitchFamily="34" charset="-34"/>
              </a:rPr>
              <a:t>โปรดให้ความเห็นในแบบสอบถาม </a:t>
            </a:r>
            <a:r>
              <a:rPr lang="en-US" b="1" dirty="0" smtClean="0">
                <a:solidFill>
                  <a:srgbClr val="004065"/>
                </a:solidFill>
                <a:latin typeface="Browallia New" pitchFamily="34" charset="-34"/>
                <a:cs typeface="Browallia New" pitchFamily="34" charset="-34"/>
              </a:rPr>
              <a:t/>
            </a:r>
            <a:br>
              <a:rPr lang="en-US" b="1" dirty="0" smtClean="0">
                <a:solidFill>
                  <a:srgbClr val="004065"/>
                </a:solidFill>
                <a:latin typeface="Browallia New" pitchFamily="34" charset="-34"/>
                <a:cs typeface="Browallia New" pitchFamily="34" charset="-34"/>
              </a:rPr>
            </a:br>
            <a:r>
              <a:rPr lang="en-US" b="1" dirty="0" smtClean="0">
                <a:solidFill>
                  <a:srgbClr val="004065"/>
                </a:solidFill>
                <a:latin typeface="Browallia New" pitchFamily="34" charset="-34"/>
                <a:cs typeface="Browallia New" pitchFamily="34" charset="-34"/>
              </a:rPr>
              <a:t>	</a:t>
            </a:r>
            <a:r>
              <a:rPr lang="th-TH" b="1" dirty="0" smtClean="0">
                <a:solidFill>
                  <a:srgbClr val="004065"/>
                </a:solidFill>
                <a:latin typeface="Browallia New" pitchFamily="34" charset="-34"/>
                <a:cs typeface="Browallia New" pitchFamily="34" charset="-34"/>
              </a:rPr>
              <a:t>ส่งคืนภายใน </a:t>
            </a:r>
            <a:r>
              <a:rPr lang="en-US" b="1" dirty="0" smtClean="0">
                <a:solidFill>
                  <a:srgbClr val="004065"/>
                </a:solidFill>
                <a:latin typeface="Browallia New" pitchFamily="34" charset="-34"/>
                <a:cs typeface="Browallia New" pitchFamily="34" charset="-34"/>
              </a:rPr>
              <a:t>15 </a:t>
            </a:r>
            <a:r>
              <a:rPr lang="th-TH" b="1" dirty="0" smtClean="0">
                <a:solidFill>
                  <a:srgbClr val="004065"/>
                </a:solidFill>
                <a:latin typeface="Browallia New" pitchFamily="34" charset="-34"/>
                <a:cs typeface="Browallia New" pitchFamily="34" charset="-34"/>
              </a:rPr>
              <a:t>กันยายน </a:t>
            </a:r>
            <a:r>
              <a:rPr lang="en-US" b="1" dirty="0" smtClean="0">
                <a:solidFill>
                  <a:srgbClr val="004065"/>
                </a:solidFill>
                <a:latin typeface="Browallia New" pitchFamily="34" charset="-34"/>
                <a:cs typeface="Browallia New" pitchFamily="34" charset="-34"/>
              </a:rPr>
              <a:t>2557 </a:t>
            </a:r>
            <a:r>
              <a:rPr lang="th-TH" b="1" dirty="0" smtClean="0">
                <a:solidFill>
                  <a:srgbClr val="004065"/>
                </a:solidFill>
                <a:latin typeface="Browallia New" pitchFamily="34" charset="-34"/>
                <a:cs typeface="Browallia New" pitchFamily="34" charset="-34"/>
              </a:rPr>
              <a:t>ที่  ทีมสถิติตลาดการเงิน </a:t>
            </a:r>
          </a:p>
          <a:p>
            <a:pPr lvl="1">
              <a:spcAft>
                <a:spcPts val="600"/>
              </a:spcAft>
            </a:pPr>
            <a:r>
              <a:rPr lang="th-TH" b="1" dirty="0" smtClean="0">
                <a:solidFill>
                  <a:srgbClr val="004065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US" b="1" dirty="0" smtClean="0">
                <a:solidFill>
                  <a:srgbClr val="004065"/>
                </a:solidFill>
                <a:latin typeface="Browallia New" pitchFamily="34" charset="-34"/>
                <a:cs typeface="Browallia New" pitchFamily="34" charset="-34"/>
              </a:rPr>
              <a:t>mailto : </a:t>
            </a:r>
            <a:r>
              <a:rPr lang="en-US" b="1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  <a:hlinkClick r:id="rId2"/>
              </a:rPr>
              <a:t>Fin_Mkt_Stat@bot.or.th</a:t>
            </a:r>
            <a:r>
              <a:rPr lang="th-TH" b="1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endParaRPr lang="en-US" b="1" dirty="0" smtClean="0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th-TH" b="1" dirty="0" smtClean="0">
                <a:solidFill>
                  <a:srgbClr val="004065"/>
                </a:solidFill>
              </a:rPr>
              <a:t> </a:t>
            </a:r>
            <a:r>
              <a:rPr lang="th-TH" b="1" dirty="0" smtClean="0">
                <a:solidFill>
                  <a:srgbClr val="004065"/>
                </a:solidFill>
                <a:latin typeface="Browallia New" pitchFamily="34" charset="-34"/>
                <a:cs typeface="Browallia New" pitchFamily="34" charset="-34"/>
              </a:rPr>
              <a:t>ธปท. ประมวลความเห็น และแจ้งผลสรุป </a:t>
            </a:r>
            <a:br>
              <a:rPr lang="th-TH" b="1" dirty="0" smtClean="0">
                <a:solidFill>
                  <a:srgbClr val="004065"/>
                </a:solidFill>
                <a:latin typeface="Browallia New" pitchFamily="34" charset="-34"/>
                <a:cs typeface="Browallia New" pitchFamily="34" charset="-34"/>
              </a:rPr>
            </a:br>
            <a:r>
              <a:rPr lang="th-TH" b="1" dirty="0" smtClean="0">
                <a:solidFill>
                  <a:srgbClr val="004065"/>
                </a:solidFill>
                <a:latin typeface="Browallia New" pitchFamily="34" charset="-34"/>
                <a:cs typeface="Browallia New" pitchFamily="34" charset="-34"/>
              </a:rPr>
              <a:t>        พร้อมรายละเอียดการจัดส่งภายใน </a:t>
            </a:r>
            <a:r>
              <a:rPr lang="en-US" b="1" dirty="0" smtClean="0">
                <a:solidFill>
                  <a:srgbClr val="004065"/>
                </a:solidFill>
                <a:latin typeface="Browallia New" pitchFamily="34" charset="-34"/>
                <a:cs typeface="Browallia New" pitchFamily="34" charset="-34"/>
              </a:rPr>
              <a:t> 31 </a:t>
            </a:r>
            <a:r>
              <a:rPr lang="th-TH" b="1" dirty="0" smtClean="0">
                <a:solidFill>
                  <a:srgbClr val="004065"/>
                </a:solidFill>
                <a:latin typeface="Browallia New" pitchFamily="34" charset="-34"/>
                <a:cs typeface="Browallia New" pitchFamily="34" charset="-34"/>
              </a:rPr>
              <a:t>ตุลาคม </a:t>
            </a:r>
            <a:r>
              <a:rPr lang="en-US" b="1" dirty="0" smtClean="0">
                <a:solidFill>
                  <a:srgbClr val="004065"/>
                </a:solidFill>
                <a:latin typeface="Browallia New" pitchFamily="34" charset="-34"/>
                <a:cs typeface="Browallia New" pitchFamily="34" charset="-34"/>
              </a:rPr>
              <a:t>2557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4065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b="1" dirty="0" smtClean="0">
                <a:solidFill>
                  <a:srgbClr val="004065"/>
                </a:solidFill>
                <a:latin typeface="Browallia New" pitchFamily="34" charset="-34"/>
                <a:cs typeface="Browallia New" pitchFamily="34" charset="-34"/>
              </a:rPr>
              <a:t>สอบถามรายละเอียดเพิ่มเติมที่ </a:t>
            </a:r>
          </a:p>
          <a:p>
            <a:r>
              <a:rPr lang="th-TH" b="1" dirty="0" smtClean="0">
                <a:solidFill>
                  <a:srgbClr val="004065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US" b="1" dirty="0" smtClean="0">
                <a:solidFill>
                  <a:srgbClr val="004065"/>
                </a:solidFill>
                <a:latin typeface="Browallia New" pitchFamily="34" charset="-34"/>
                <a:cs typeface="Browallia New" pitchFamily="34" charset="-34"/>
              </a:rPr>
              <a:t>  - </a:t>
            </a:r>
            <a:r>
              <a:rPr lang="th-TH" b="1" dirty="0" smtClean="0">
                <a:solidFill>
                  <a:srgbClr val="004065"/>
                </a:solidFill>
                <a:latin typeface="Browallia New" pitchFamily="34" charset="-34"/>
                <a:cs typeface="Browallia New" pitchFamily="34" charset="-34"/>
              </a:rPr>
              <a:t>คุณพรเพ็ญ โพธิ์วัฒนะเสถียร โทร. 0-2283-5141 </a:t>
            </a:r>
            <a:r>
              <a:rPr lang="en-US" b="1" dirty="0" smtClean="0">
                <a:solidFill>
                  <a:srgbClr val="004065"/>
                </a:solidFill>
                <a:latin typeface="Browallia New" pitchFamily="34" charset="-34"/>
                <a:cs typeface="Browallia New" pitchFamily="34" charset="-34"/>
              </a:rPr>
              <a:t>mailto : </a:t>
            </a:r>
            <a:r>
              <a:rPr lang="en-US" sz="2400" b="1" dirty="0" smtClean="0">
                <a:solidFill>
                  <a:srgbClr val="004065"/>
                </a:solidFill>
                <a:latin typeface="Browallia New" pitchFamily="34" charset="-34"/>
                <a:cs typeface="Browallia New" pitchFamily="34" charset="-34"/>
                <a:hlinkClick r:id="rId3"/>
              </a:rPr>
              <a:t>PornpenP@bot.or.th</a:t>
            </a:r>
            <a:r>
              <a:rPr lang="en-US" b="1" dirty="0" smtClean="0">
                <a:solidFill>
                  <a:srgbClr val="004065"/>
                </a:solidFill>
                <a:latin typeface="Browallia New" pitchFamily="34" charset="-34"/>
                <a:cs typeface="Browallia New" pitchFamily="34" charset="-34"/>
              </a:rPr>
              <a:t> </a:t>
            </a:r>
          </a:p>
          <a:p>
            <a:r>
              <a:rPr lang="en-US" b="1" dirty="0" smtClean="0">
                <a:solidFill>
                  <a:srgbClr val="004065"/>
                </a:solidFill>
                <a:latin typeface="Browallia New" pitchFamily="34" charset="-34"/>
                <a:cs typeface="Browallia New" pitchFamily="34" charset="-34"/>
              </a:rPr>
              <a:t>   - </a:t>
            </a:r>
            <a:r>
              <a:rPr lang="th-TH" b="1" dirty="0" smtClean="0">
                <a:solidFill>
                  <a:srgbClr val="004065"/>
                </a:solidFill>
                <a:latin typeface="Browallia New" pitchFamily="34" charset="-34"/>
                <a:cs typeface="Browallia New" pitchFamily="34" charset="-34"/>
              </a:rPr>
              <a:t>คุณโสภา </a:t>
            </a:r>
            <a:r>
              <a:rPr lang="th-TH" b="1" dirty="0" err="1" smtClean="0">
                <a:solidFill>
                  <a:srgbClr val="004065"/>
                </a:solidFill>
                <a:latin typeface="Browallia New" pitchFamily="34" charset="-34"/>
                <a:cs typeface="Browallia New" pitchFamily="34" charset="-34"/>
              </a:rPr>
              <a:t>กุลสรา</a:t>
            </a:r>
            <a:r>
              <a:rPr lang="th-TH" b="1" dirty="0" smtClean="0">
                <a:solidFill>
                  <a:srgbClr val="004065"/>
                </a:solidFill>
                <a:latin typeface="Browallia New" pitchFamily="34" charset="-34"/>
                <a:cs typeface="Browallia New" pitchFamily="34" charset="-34"/>
              </a:rPr>
              <a:t>พิทักษ์  โทร. 0-2283-5178 </a:t>
            </a:r>
            <a:r>
              <a:rPr lang="en-US" b="1" dirty="0" smtClean="0">
                <a:solidFill>
                  <a:srgbClr val="004065"/>
                </a:solidFill>
                <a:latin typeface="Browallia New" pitchFamily="34" charset="-34"/>
                <a:cs typeface="Browallia New" pitchFamily="34" charset="-34"/>
              </a:rPr>
              <a:t>mailto : </a:t>
            </a:r>
            <a:r>
              <a:rPr lang="en-US" sz="2400" b="1" dirty="0" smtClean="0">
                <a:solidFill>
                  <a:srgbClr val="004065"/>
                </a:solidFill>
                <a:latin typeface="Browallia New" pitchFamily="34" charset="-34"/>
                <a:cs typeface="Browallia New" pitchFamily="34" charset="-34"/>
                <a:hlinkClick r:id="rId4"/>
              </a:rPr>
              <a:t>SopaKu@bot.or.th</a:t>
            </a:r>
            <a:endParaRPr lang="en-US" b="1" dirty="0" smtClean="0">
              <a:solidFill>
                <a:srgbClr val="004065"/>
              </a:solidFill>
              <a:latin typeface="Browallia New" pitchFamily="34" charset="-34"/>
              <a:cs typeface="Browallia New" pitchFamily="34" charset="-34"/>
            </a:endParaRPr>
          </a:p>
          <a:p>
            <a:r>
              <a:rPr lang="en-US" b="1" dirty="0" smtClean="0">
                <a:solidFill>
                  <a:srgbClr val="004065"/>
                </a:solidFill>
                <a:latin typeface="Browallia New" pitchFamily="34" charset="-34"/>
                <a:cs typeface="Browallia New" pitchFamily="34" charset="-34"/>
              </a:rPr>
              <a:t>   - </a:t>
            </a:r>
            <a:r>
              <a:rPr lang="th-TH" b="1" dirty="0" smtClean="0">
                <a:solidFill>
                  <a:srgbClr val="004065"/>
                </a:solidFill>
                <a:latin typeface="Browallia New" pitchFamily="34" charset="-34"/>
                <a:cs typeface="Browallia New" pitchFamily="34" charset="-34"/>
              </a:rPr>
              <a:t>คุณปริฉัตร โพธิ์ทอง       โทร. 0-2356-7410 </a:t>
            </a:r>
            <a:r>
              <a:rPr lang="en-US" b="1" dirty="0" smtClean="0">
                <a:solidFill>
                  <a:srgbClr val="004065"/>
                </a:solidFill>
                <a:latin typeface="Browallia New" pitchFamily="34" charset="-34"/>
                <a:cs typeface="Browallia New" pitchFamily="34" charset="-34"/>
              </a:rPr>
              <a:t>mailto :</a:t>
            </a:r>
            <a:r>
              <a:rPr lang="th-TH" b="1" dirty="0" smtClean="0">
                <a:solidFill>
                  <a:srgbClr val="004065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US" sz="2400" b="1" dirty="0" smtClean="0">
                <a:solidFill>
                  <a:srgbClr val="004065"/>
                </a:solidFill>
                <a:latin typeface="Browallia New" pitchFamily="34" charset="-34"/>
                <a:cs typeface="Browallia New" pitchFamily="34" charset="-34"/>
                <a:hlinkClick r:id="rId5"/>
              </a:rPr>
              <a:t>ParichPh@bot.or.th</a:t>
            </a:r>
            <a:r>
              <a:rPr lang="en-US" sz="2400" b="1" dirty="0" smtClean="0">
                <a:solidFill>
                  <a:srgbClr val="004065"/>
                </a:solidFill>
                <a:latin typeface="Browallia New" pitchFamily="34" charset="-34"/>
                <a:cs typeface="Browallia New" pitchFamily="34" charset="-34"/>
              </a:rPr>
              <a:t>  </a:t>
            </a:r>
            <a:endParaRPr lang="th-TH" b="1" dirty="0" smtClean="0">
              <a:solidFill>
                <a:srgbClr val="004065"/>
              </a:solidFill>
              <a:latin typeface="Browallia New" pitchFamily="34" charset="-34"/>
              <a:cs typeface="Browallia New" pitchFamily="34" charset="-34"/>
            </a:endParaRPr>
          </a:p>
          <a:p>
            <a:endParaRPr lang="en-US" b="1" dirty="0" smtClean="0">
              <a:solidFill>
                <a:srgbClr val="004065"/>
              </a:solidFill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46613" y="1700025"/>
            <a:ext cx="8208912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en-US" sz="7200" b="1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Q &amp; </a:t>
            </a:r>
            <a:r>
              <a:rPr lang="en-US" sz="7200" b="1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A</a:t>
            </a:r>
          </a:p>
          <a:p>
            <a:pPr marL="342900" indent="-342900" algn="ctr"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en-US" sz="7200" b="1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Thank You</a:t>
            </a:r>
            <a:endParaRPr lang="en-US" sz="7200" b="1" dirty="0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4" name="Picture 2" descr="questionmar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3277" y="2204106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th-TH" dirty="0" smtClean="0">
                <a:solidFill>
                  <a:srgbClr val="717171"/>
                </a:solidFill>
              </a:rPr>
              <a:t>ฝ่ายสถิติและข้อสนเทศ</a:t>
            </a:r>
            <a:endParaRPr lang="th-TH" dirty="0">
              <a:solidFill>
                <a:srgbClr val="71717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ความเป็นมา</a:t>
            </a:r>
            <a:endParaRPr lang="th-TH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th-TH" sz="3200" dirty="0" smtClean="0"/>
              <a:t>ธปท. จัดทำสถิติในส่วนที่เกี่ยวข้องกับกองทุน เพื่อสนับสนุนการดำเนินนโยบาย และดูแลเสถียรภาพระบบการเงิน</a:t>
            </a:r>
          </a:p>
          <a:p>
            <a:r>
              <a:rPr lang="th-TH" sz="3200" dirty="0" smtClean="0"/>
              <a:t>ปัจจุบัน ธปท.</a:t>
            </a:r>
            <a:r>
              <a:rPr lang="en-US" sz="3200" dirty="0" smtClean="0"/>
              <a:t> </a:t>
            </a:r>
            <a:r>
              <a:rPr lang="th-TH" sz="3200" dirty="0" smtClean="0"/>
              <a:t>มีข้อมูลไม่เพียงพอต่อการใช้งาน ทั้งด้านความถี่และรายละเอียดข้อมูล</a:t>
            </a:r>
            <a:r>
              <a:rPr lang="en-US" sz="3200" dirty="0" smtClean="0"/>
              <a:t> </a:t>
            </a:r>
            <a:r>
              <a:rPr lang="th-TH" sz="3200" dirty="0" smtClean="0"/>
              <a:t>โดยเฉพาะข้อมูลเกี่ยวกับโครงสร้างผู้ถือหน่วยลงทุน</a:t>
            </a:r>
            <a:endParaRPr lang="en-US" sz="3200" dirty="0" smtClean="0"/>
          </a:p>
          <a:p>
            <a:pPr lvl="1"/>
            <a:r>
              <a:rPr lang="th-TH" sz="2400" dirty="0" smtClean="0">
                <a:solidFill>
                  <a:srgbClr val="0000FF"/>
                </a:solidFill>
              </a:rPr>
              <a:t>ปัจจุบันใช้ข้อมูลที่ </a:t>
            </a:r>
            <a:r>
              <a:rPr lang="th-TH" sz="2400" dirty="0" err="1" smtClean="0">
                <a:solidFill>
                  <a:srgbClr val="0000FF"/>
                </a:solidFill>
              </a:rPr>
              <a:t>บลจ.</a:t>
            </a:r>
            <a:r>
              <a:rPr lang="th-TH" sz="2400" dirty="0" smtClean="0">
                <a:solidFill>
                  <a:srgbClr val="0000FF"/>
                </a:solidFill>
              </a:rPr>
              <a:t> ส่งให้ </a:t>
            </a:r>
            <a:r>
              <a:rPr lang="th-TH" sz="2400" dirty="0" err="1" smtClean="0">
                <a:solidFill>
                  <a:srgbClr val="0000FF"/>
                </a:solidFill>
              </a:rPr>
              <a:t>ก.ล.ต.</a:t>
            </a:r>
            <a:r>
              <a:rPr lang="th-TH" sz="2400" dirty="0" smtClean="0">
                <a:solidFill>
                  <a:srgbClr val="0000FF"/>
                </a:solidFill>
              </a:rPr>
              <a:t> เป็นรายปี มีความล่าช้า 6 -10 เดือน</a:t>
            </a:r>
          </a:p>
          <a:p>
            <a:pPr lvl="1"/>
            <a:r>
              <a:rPr lang="th-TH" sz="2400" dirty="0" smtClean="0">
                <a:solidFill>
                  <a:srgbClr val="0000FF"/>
                </a:solidFill>
              </a:rPr>
              <a:t>แยกกลุ่มผู้ถือได้เพียง 4 กลุ่มตามสัญชาติ</a:t>
            </a:r>
          </a:p>
          <a:p>
            <a:pPr lvl="2"/>
            <a:r>
              <a:rPr lang="th-TH" dirty="0" smtClean="0"/>
              <a:t>สัญชาติไทย (บุคคลธรรมดา และนิติบุคคล)</a:t>
            </a:r>
          </a:p>
          <a:p>
            <a:pPr lvl="2"/>
            <a:r>
              <a:rPr lang="th-TH" dirty="0" smtClean="0"/>
              <a:t>สัญชาติต่างประเทศ (บุคคลธรรมดา และนิติบุคคล</a:t>
            </a:r>
            <a:r>
              <a:rPr lang="en-US" dirty="0" smtClean="0"/>
              <a:t>)</a:t>
            </a:r>
            <a:endParaRPr lang="th-TH" dirty="0" smtClean="0"/>
          </a:p>
          <a:p>
            <a:pPr lvl="2"/>
            <a:r>
              <a:rPr lang="th-TH" dirty="0" smtClean="0"/>
              <a:t>ไม่ระบุสัญชาติ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9380A-6B22-4957-BDCE-7AF364A94736}" type="slidenum">
              <a:rPr lang="th-TH" smtClean="0"/>
              <a:pPr>
                <a:defRPr/>
              </a:pPr>
              <a:t>3</a:t>
            </a:fld>
            <a:endParaRPr lang="th-TH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th-TH" dirty="0" smtClean="0"/>
              <a:t>ฝ่ายสถิติและข้อสนเทศ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ขนาดตราสารหนี้ ตราสารทุน และหน่วยลงทุน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9380A-6B22-4957-BDCE-7AF364A94736}" type="slidenum">
              <a:rPr lang="th-TH" smtClean="0"/>
              <a:pPr>
                <a:defRPr/>
              </a:pPr>
              <a:t>4</a:t>
            </a:fld>
            <a:endParaRPr lang="th-TH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6479704" y="1772816"/>
            <a:ext cx="2664296" cy="2736304"/>
          </a:xfrm>
          <a:prstGeom prst="wedgeRoundRectCallout">
            <a:avLst>
              <a:gd name="adj1" fmla="val -71724"/>
              <a:gd name="adj2" fmla="val -19013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th-TH" sz="2400" dirty="0" smtClean="0">
                <a:latin typeface="Browallia New" pitchFamily="34" charset="-34"/>
                <a:cs typeface="Browallia New" pitchFamily="34" charset="-34"/>
              </a:rPr>
              <a:t> กองทุนรวมจำนวน 1,425 กอง</a:t>
            </a:r>
          </a:p>
          <a:p>
            <a:pPr>
              <a:buFontTx/>
              <a:buChar char="-"/>
            </a:pPr>
            <a:r>
              <a:rPr lang="th-TH" sz="24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US" sz="2400" dirty="0" smtClean="0">
                <a:latin typeface="Browallia New" pitchFamily="34" charset="-34"/>
                <a:cs typeface="Browallia New" pitchFamily="34" charset="-34"/>
              </a:rPr>
              <a:t>NAV 3.07 </a:t>
            </a:r>
            <a:r>
              <a:rPr lang="th-TH" sz="2400" dirty="0" smtClean="0">
                <a:latin typeface="Browallia New" pitchFamily="34" charset="-34"/>
                <a:cs typeface="Browallia New" pitchFamily="34" charset="-34"/>
              </a:rPr>
              <a:t>ล้านล้านบาท</a:t>
            </a:r>
          </a:p>
          <a:p>
            <a:pPr>
              <a:tabLst>
                <a:tab pos="355600" algn="l"/>
              </a:tabLst>
            </a:pPr>
            <a:r>
              <a:rPr lang="th-TH" sz="2400" dirty="0" smtClean="0">
                <a:latin typeface="Browallia New" pitchFamily="34" charset="-34"/>
                <a:cs typeface="Browallia New" pitchFamily="34" charset="-34"/>
              </a:rPr>
              <a:t>คิดเป็นประมาณร้อยละ 20 ของตราสารหนี้ และประมาณร้อยละ 10 ของตราสารทุน</a:t>
            </a:r>
            <a:endParaRPr lang="th-TH" sz="2400" dirty="0">
              <a:latin typeface="Browallia New" pitchFamily="34" charset="-34"/>
              <a:cs typeface="Browallia New" pitchFamily="34" charset="-34"/>
            </a:endParaRPr>
          </a:p>
        </p:txBody>
      </p:sp>
      <p:graphicFrame>
        <p:nvGraphicFramePr>
          <p:cNvPr id="10" name="Chart 9"/>
          <p:cNvGraphicFramePr/>
          <p:nvPr/>
        </p:nvGraphicFramePr>
        <p:xfrm>
          <a:off x="179512" y="1772816"/>
          <a:ext cx="603885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5"/>
          <p:cNvSpPr>
            <a:spLocks noGrp="1"/>
          </p:cNvSpPr>
          <p:nvPr>
            <p:ph type="title"/>
          </p:nvPr>
        </p:nvSpPr>
        <p:spPr bwMode="auto">
          <a:xfrm>
            <a:off x="357188" y="857250"/>
            <a:ext cx="8429625" cy="7143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h-TH" dirty="0" smtClean="0"/>
              <a:t>เหตุผลและความจำเป็น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85813" y="1484784"/>
            <a:ext cx="8001000" cy="4752528"/>
          </a:xfrm>
        </p:spPr>
        <p:txBody>
          <a:bodyPr>
            <a:normAutofit fontScale="70000" lnSpcReduction="20000"/>
          </a:bodyPr>
          <a:lstStyle/>
          <a:p>
            <a:pPr marL="0" lvl="2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4100" dirty="0" smtClean="0"/>
              <a:t> </a:t>
            </a:r>
            <a:r>
              <a:rPr lang="th-TH" sz="4100" dirty="0" smtClean="0">
                <a:solidFill>
                  <a:srgbClr val="696969"/>
                </a:solidFill>
              </a:rPr>
              <a:t>การจัดทำข้อมูลตราสารในการจัดตั้งศูนย์ข้อมูลตรา</a:t>
            </a:r>
            <a:r>
              <a:rPr lang="th-TH" sz="4100" smtClean="0">
                <a:solidFill>
                  <a:srgbClr val="696969"/>
                </a:solidFill>
              </a:rPr>
              <a:t>สารการเงิน</a:t>
            </a:r>
            <a:br>
              <a:rPr lang="th-TH" sz="4100" smtClean="0">
                <a:solidFill>
                  <a:srgbClr val="696969"/>
                </a:solidFill>
              </a:rPr>
            </a:br>
            <a:r>
              <a:rPr lang="th-TH" sz="4100" smtClean="0">
                <a:solidFill>
                  <a:srgbClr val="696969"/>
                </a:solidFill>
              </a:rPr>
              <a:t>      แห่งประเทศไทย </a:t>
            </a:r>
            <a:r>
              <a:rPr lang="th-TH" sz="4100" smtClean="0">
                <a:solidFill>
                  <a:srgbClr val="696969"/>
                </a:solidFill>
                <a:hlinkClick r:id="rId2" action="ppaction://hlinksldjump"/>
              </a:rPr>
              <a:t>(</a:t>
            </a:r>
            <a:r>
              <a:rPr lang="en-US" sz="4100" dirty="0" smtClean="0">
                <a:solidFill>
                  <a:srgbClr val="696969"/>
                </a:solidFill>
                <a:hlinkClick r:id="rId2" action="ppaction://hlinksldjump"/>
              </a:rPr>
              <a:t>TFIIC)</a:t>
            </a:r>
            <a:endParaRPr lang="en-US" sz="4100" dirty="0" smtClean="0">
              <a:solidFill>
                <a:srgbClr val="696969"/>
              </a:solidFill>
            </a:endParaRPr>
          </a:p>
          <a:p>
            <a:pPr marL="0" lvl="2" indent="-34290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th-TH" sz="4000" dirty="0" smtClean="0">
              <a:solidFill>
                <a:srgbClr val="696969"/>
              </a:solidFill>
            </a:endParaRPr>
          </a:p>
          <a:p>
            <a:pPr marL="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th-TH" sz="4100" dirty="0" smtClean="0"/>
              <a:t>การพัฒนาสถิติเพื่อสนับสนุนการดำเนินนโยบาย และดูแล</a:t>
            </a:r>
            <a:br>
              <a:rPr lang="th-TH" sz="4100" dirty="0" smtClean="0"/>
            </a:br>
            <a:r>
              <a:rPr lang="th-TH" sz="4100" dirty="0" smtClean="0"/>
              <a:t>     เสถียรภาพระบบการเงิน อาทิ </a:t>
            </a:r>
          </a:p>
          <a:p>
            <a:pPr marL="712788" lvl="1" indent="-255588" eaLnBrk="1" fontAlgn="auto" hangingPunct="1">
              <a:spcAft>
                <a:spcPts val="0"/>
              </a:spcAft>
              <a:buFont typeface="Wingdings" pitchFamily="2" charset="2"/>
              <a:buChar char="§"/>
              <a:tabLst>
                <a:tab pos="712788" algn="l"/>
              </a:tabLst>
              <a:defRPr/>
            </a:pPr>
            <a:endParaRPr lang="th-TH" sz="3500" dirty="0" smtClean="0">
              <a:solidFill>
                <a:srgbClr val="0000FF"/>
              </a:solidFill>
            </a:endParaRPr>
          </a:p>
          <a:p>
            <a:pPr marL="712788" lvl="1" indent="-255588" eaLnBrk="1" fontAlgn="auto" hangingPunct="1">
              <a:spcAft>
                <a:spcPts val="0"/>
              </a:spcAft>
              <a:buFont typeface="Wingdings" pitchFamily="2" charset="2"/>
              <a:buChar char="§"/>
              <a:tabLst>
                <a:tab pos="712788" algn="l"/>
              </a:tabLst>
              <a:defRPr/>
            </a:pPr>
            <a:r>
              <a:rPr lang="th-TH" sz="3500" dirty="0" smtClean="0">
                <a:solidFill>
                  <a:srgbClr val="0000FF"/>
                </a:solidFill>
              </a:rPr>
              <a:t>การจัดทำ </a:t>
            </a:r>
            <a:r>
              <a:rPr lang="en-US" sz="3500" dirty="0" smtClean="0">
                <a:solidFill>
                  <a:srgbClr val="0000FF"/>
                </a:solidFill>
                <a:hlinkClick r:id="rId3" action="ppaction://hlinksldjump"/>
              </a:rPr>
              <a:t>Financial Accounts</a:t>
            </a:r>
            <a:endParaRPr lang="en-US" sz="3500" dirty="0" smtClean="0">
              <a:solidFill>
                <a:srgbClr val="0000FF"/>
              </a:solidFill>
            </a:endParaRPr>
          </a:p>
          <a:p>
            <a:pPr marL="895350" lvl="2" indent="0" eaLnBrk="1" fontAlgn="auto" hangingPunct="1">
              <a:spcAft>
                <a:spcPts val="0"/>
              </a:spcAft>
              <a:buFont typeface="Arial" pitchFamily="34" charset="0"/>
              <a:buNone/>
              <a:tabLst>
                <a:tab pos="895350" algn="l"/>
              </a:tabLst>
              <a:defRPr/>
            </a:pPr>
            <a:r>
              <a:rPr lang="th-TH" sz="2600" dirty="0" smtClean="0"/>
              <a:t>บัญชีที่บันทึกธุรกรรมทางการเงิน (</a:t>
            </a:r>
            <a:r>
              <a:rPr lang="en-US" sz="2600" dirty="0" smtClean="0"/>
              <a:t>Flow Data</a:t>
            </a:r>
            <a:r>
              <a:rPr lang="th-TH" sz="2600" dirty="0" smtClean="0"/>
              <a:t>) และการถือครองทรัพย์สิน หนี้สิน (</a:t>
            </a:r>
            <a:r>
              <a:rPr lang="en-US" sz="2600" dirty="0" smtClean="0"/>
              <a:t>Stock Data</a:t>
            </a:r>
            <a:r>
              <a:rPr lang="th-TH" sz="2600" dirty="0" smtClean="0"/>
              <a:t>) ของทุกภาคเศรษฐกิจ </a:t>
            </a:r>
          </a:p>
          <a:p>
            <a:pPr marL="712788" lvl="1" indent="-265113" eaLnBrk="1" fontAlgn="auto" hangingPunct="1">
              <a:spcAft>
                <a:spcPts val="0"/>
              </a:spcAft>
              <a:buFont typeface="Wingdings" pitchFamily="2" charset="2"/>
              <a:buChar char="§"/>
              <a:tabLst>
                <a:tab pos="895350" algn="l"/>
              </a:tabLst>
              <a:defRPr/>
            </a:pPr>
            <a:r>
              <a:rPr lang="th-TH" sz="3500" dirty="0" smtClean="0">
                <a:solidFill>
                  <a:srgbClr val="0000FF"/>
                </a:solidFill>
              </a:rPr>
              <a:t>การจัดทำ </a:t>
            </a:r>
            <a:r>
              <a:rPr lang="en-US" sz="3500" dirty="0" smtClean="0">
                <a:solidFill>
                  <a:srgbClr val="0000FF"/>
                </a:solidFill>
                <a:hlinkClick r:id="rId4" action="ppaction://hlinksldjump"/>
              </a:rPr>
              <a:t>Financial Access survey</a:t>
            </a:r>
            <a:endParaRPr lang="en-US" sz="3500" dirty="0" smtClean="0">
              <a:solidFill>
                <a:srgbClr val="0000FF"/>
              </a:solidFill>
            </a:endParaRPr>
          </a:p>
          <a:p>
            <a:pPr marL="895350" lvl="2" indent="0" eaLnBrk="1" fontAlgn="auto" hangingPunct="1">
              <a:spcAft>
                <a:spcPts val="600"/>
              </a:spcAft>
              <a:buFont typeface="Arial" pitchFamily="34" charset="0"/>
              <a:buChar char="•"/>
              <a:tabLst>
                <a:tab pos="895350" algn="l"/>
              </a:tabLst>
              <a:defRPr/>
            </a:pPr>
            <a:r>
              <a:rPr lang="th-TH" sz="2600" dirty="0" smtClean="0"/>
              <a:t> แบบสำรวจการเข้าถึงบริการทางการเงิน ซึ่งจำเป็นต้องใช้จำนวนผู้มีบัญชี</a:t>
            </a:r>
            <a:br>
              <a:rPr lang="th-TH" sz="2600" dirty="0" smtClean="0"/>
            </a:br>
            <a:r>
              <a:rPr lang="th-TH" sz="2600" dirty="0" smtClean="0"/>
              <a:t>  กองทุน  และมูลค่าการลงทุน จำแนกตามประเภทผู้ถือหน่วย</a:t>
            </a:r>
          </a:p>
          <a:p>
            <a:pPr marL="895350" lvl="2" indent="0" eaLnBrk="1" fontAlgn="auto" hangingPunct="1">
              <a:spcAft>
                <a:spcPts val="0"/>
              </a:spcAft>
              <a:buFont typeface="Arial" pitchFamily="34" charset="0"/>
              <a:buChar char="•"/>
              <a:tabLst>
                <a:tab pos="895350" algn="l"/>
              </a:tabLst>
              <a:defRPr/>
            </a:pPr>
            <a:r>
              <a:rPr lang="th-TH" sz="2600" dirty="0" smtClean="0"/>
              <a:t> การพัฒนาสถิติการเข้าถึงตลาดทุน (จำนวนผู้มีบัญชีหน่วยลงทุนต่อจำนวน</a:t>
            </a:r>
          </a:p>
          <a:p>
            <a:pPr marL="895350" lvl="2" indent="0" eaLnBrk="1" fontAlgn="auto" hangingPunct="1">
              <a:spcAft>
                <a:spcPts val="1200"/>
              </a:spcAft>
              <a:buNone/>
              <a:tabLst>
                <a:tab pos="895350" algn="l"/>
              </a:tabLst>
              <a:defRPr/>
            </a:pPr>
            <a:r>
              <a:rPr lang="th-TH" sz="2600" dirty="0" smtClean="0"/>
              <a:t>   ประชากรทั้งหมด) ตามแผนพัฒนาสถิติทางการ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27D893-3A3C-48B8-A0E3-983FFE0AF20D}" type="slidenum">
              <a:rPr lang="th-TH"/>
              <a:pPr>
                <a:defRPr/>
              </a:pPr>
              <a:t>5</a:t>
            </a:fld>
            <a:endParaRPr lang="th-TH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th-TH" dirty="0" smtClean="0"/>
              <a:t>ฝ่ายสถิติและข้อสนเทศ</a:t>
            </a:r>
            <a:endParaRPr lang="th-TH" dirty="0"/>
          </a:p>
        </p:txBody>
      </p:sp>
      <p:pic>
        <p:nvPicPr>
          <p:cNvPr id="11266" name="Picture 2" descr="Button Forward ico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6304385"/>
            <a:ext cx="360040" cy="360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2800" dirty="0" smtClean="0"/>
              <a:t>ข้อมูล</a:t>
            </a:r>
            <a:r>
              <a:rPr lang="th-TH" sz="2800" smtClean="0"/>
              <a:t>ตราสารหนี้ใน</a:t>
            </a:r>
            <a:r>
              <a:rPr lang="th-TH" sz="2800" dirty="0" smtClean="0"/>
              <a:t>การจัดตั้งศูนย์ข้อมูลตราสารการเงิน (</a:t>
            </a:r>
            <a:r>
              <a:rPr lang="en-US" sz="2800" dirty="0" smtClean="0"/>
              <a:t>TFIIC) </a:t>
            </a:r>
            <a:r>
              <a:rPr lang="en-US" sz="2400" dirty="0" smtClean="0"/>
              <a:t>www.tfiic.org</a:t>
            </a:r>
            <a:endParaRPr lang="th-TH" sz="24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9380A-6B22-4957-BDCE-7AF364A94736}" type="slidenum">
              <a:rPr lang="th-TH" smtClean="0"/>
              <a:pPr>
                <a:defRPr/>
              </a:pPr>
              <a:t>6</a:t>
            </a:fld>
            <a:endParaRPr lang="th-TH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533414"/>
            <a:ext cx="9026197" cy="505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Button Next ico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6569967"/>
            <a:ext cx="288032" cy="2880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9380A-6B22-4957-BDCE-7AF364A94736}" type="slidenum">
              <a:rPr lang="th-TH" smtClean="0"/>
              <a:pPr>
                <a:defRPr/>
              </a:pPr>
              <a:t>7</a:t>
            </a:fld>
            <a:endParaRPr lang="th-TH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23352"/>
            <a:ext cx="7632848" cy="53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357158" y="857240"/>
            <a:ext cx="8429684" cy="714372"/>
          </a:xfrm>
        </p:spPr>
        <p:txBody>
          <a:bodyPr>
            <a:noAutofit/>
          </a:bodyPr>
          <a:lstStyle/>
          <a:p>
            <a:r>
              <a:rPr lang="th-TH" sz="2800" smtClean="0"/>
              <a:t>ข้อมูลกองทุนรวมใน</a:t>
            </a:r>
            <a:r>
              <a:rPr lang="th-TH" sz="2800" dirty="0" smtClean="0"/>
              <a:t>การจัดตั้งศูนย์ข้อมูลตราสารการเงิน (</a:t>
            </a:r>
            <a:r>
              <a:rPr lang="en-US" sz="2800" dirty="0" smtClean="0"/>
              <a:t>TFIIC) </a:t>
            </a:r>
            <a:r>
              <a:rPr lang="en-US" sz="2400" dirty="0" smtClean="0"/>
              <a:t>www.tfiic.org</a:t>
            </a:r>
            <a:endParaRPr lang="th-TH" sz="2400" dirty="0"/>
          </a:p>
        </p:txBody>
      </p:sp>
      <p:pic>
        <p:nvPicPr>
          <p:cNvPr id="9218" name="Picture 2" descr="back ico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4408" y="6525344"/>
            <a:ext cx="332656" cy="332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Accounts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9380A-6B22-4957-BDCE-7AF364A94736}" type="slidenum">
              <a:rPr lang="th-TH" smtClean="0"/>
              <a:pPr>
                <a:defRPr/>
              </a:pPr>
              <a:t>8</a:t>
            </a:fld>
            <a:endParaRPr lang="th-TH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85786" y="1643050"/>
            <a:ext cx="8001056" cy="4483113"/>
          </a:xfrm>
        </p:spPr>
        <p:txBody>
          <a:bodyPr/>
          <a:lstStyle/>
          <a:p>
            <a:r>
              <a:rPr lang="th-TH" sz="3300" dirty="0" smtClean="0"/>
              <a:t>เป็นเครื่องมือที่สำคัญในการวิเคราะห์ความเสี่ยงของระบบการเงิน เพื่อการดำเนินนโยบาย ในการดูผลกระทบต่อภาคครัวเรือนและภาคธุรกิจ</a:t>
            </a:r>
          </a:p>
          <a:p>
            <a:r>
              <a:rPr lang="th-TH" sz="3300" dirty="0" smtClean="0"/>
              <a:t>ความสำคัญของ </a:t>
            </a:r>
            <a:r>
              <a:rPr lang="en-US" sz="3300" dirty="0" smtClean="0"/>
              <a:t>Whom-to-whom </a:t>
            </a:r>
            <a:r>
              <a:rPr lang="th-TH" sz="3300" dirty="0" smtClean="0"/>
              <a:t>ในช่วงวิกฤต ใช้วิเคราะห์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Systemic risks</a:t>
            </a:r>
          </a:p>
          <a:p>
            <a:pPr lvl="1"/>
            <a:r>
              <a:rPr lang="th-TH" dirty="0" smtClean="0">
                <a:solidFill>
                  <a:srgbClr val="0000FF"/>
                </a:solidFill>
              </a:rPr>
              <a:t>ความเปราะบาง</a:t>
            </a: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th-TH" dirty="0" smtClean="0"/>
              <a:t>ฝ่ายสถิติและข้อสนเทศ</a:t>
            </a:r>
            <a:endParaRPr lang="th-TH" dirty="0"/>
          </a:p>
        </p:txBody>
      </p:sp>
      <p:pic>
        <p:nvPicPr>
          <p:cNvPr id="6" name="Picture 2" descr="Button Next ic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6569967"/>
            <a:ext cx="288032" cy="2880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857240"/>
            <a:ext cx="9144000" cy="71437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th-TH" dirty="0" smtClean="0"/>
              <a:t>ตัวอย่างรูปแบบข้อมูลจาก </a:t>
            </a:r>
            <a:r>
              <a:rPr lang="en-US" dirty="0" smtClean="0"/>
              <a:t>Financial Accounts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sz="3100" dirty="0" smtClean="0">
                <a:solidFill>
                  <a:srgbClr val="717171"/>
                </a:solidFill>
              </a:rPr>
              <a:t>สินทรัพย์ทางการเงินของภาคเศรษฐกิจต่าง ๆ </a:t>
            </a:r>
            <a:endParaRPr lang="th-TH" sz="3100" dirty="0">
              <a:solidFill>
                <a:srgbClr val="71717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04E16-BD21-4950-8EF2-7FF185850CD7}" type="slidenum">
              <a:rPr lang="th-TH" smtClean="0"/>
              <a:pPr>
                <a:defRPr/>
              </a:pPr>
              <a:t>9</a:t>
            </a:fld>
            <a:endParaRPr lang="th-TH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th-TH" dirty="0" smtClean="0"/>
              <a:t>ฝ่ายสถิติและข้อสนเทศ</a:t>
            </a:r>
            <a:endParaRPr lang="th-TH" dirty="0"/>
          </a:p>
        </p:txBody>
      </p:sp>
      <p:graphicFrame>
        <p:nvGraphicFramePr>
          <p:cNvPr id="10" name="Content Placeholder 8"/>
          <p:cNvGraphicFramePr>
            <a:graphicFrameLocks noGrp="1"/>
          </p:cNvGraphicFramePr>
          <p:nvPr>
            <p:ph idx="1"/>
          </p:nvPr>
        </p:nvGraphicFramePr>
        <p:xfrm>
          <a:off x="683568" y="1700808"/>
          <a:ext cx="8001000" cy="448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2" descr="back ico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6237312"/>
            <a:ext cx="332656" cy="332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OT_Template_Set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452FC0F1F85743BD085EABA7319932" ma:contentTypeVersion="1" ma:contentTypeDescription="Create a new document." ma:contentTypeScope="" ma:versionID="9ef604a5d8ee7cd41ee44bbdf98de935">
  <xsd:schema xmlns:xsd="http://www.w3.org/2001/XMLSchema" xmlns:xs="http://www.w3.org/2001/XMLSchema" xmlns:p="http://schemas.microsoft.com/office/2006/metadata/properties" xmlns:ns2="2ed409a1-4466-4e6a-b45f-52bf13b714a9" targetNamespace="http://schemas.microsoft.com/office/2006/metadata/properties" ma:root="true" ma:fieldsID="a50d4fb1ba461b63d53e5f122748c0bb" ns2:_="">
    <xsd:import namespace="2ed409a1-4466-4e6a-b45f-52bf13b714a9"/>
    <xsd:element name="properties">
      <xsd:complexType>
        <xsd:sequence>
          <xsd:element name="documentManagement">
            <xsd:complexType>
              <xsd:all>
                <xsd:element ref="ns2:_x0068_q16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d409a1-4466-4e6a-b45f-52bf13b714a9" elementFormDefault="qualified">
    <xsd:import namespace="http://schemas.microsoft.com/office/2006/documentManagement/types"/>
    <xsd:import namespace="http://schemas.microsoft.com/office/infopath/2007/PartnerControls"/>
    <xsd:element name="_x0068_q16" ma:index="8" nillable="true" ma:displayName="order" ma:internalName="_x0068_q16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68_q16 xmlns="2ed409a1-4466-4e6a-b45f-52bf13b714a9">10</_x0068_q16>
  </documentManagement>
</p:properties>
</file>

<file path=customXml/itemProps1.xml><?xml version="1.0" encoding="utf-8"?>
<ds:datastoreItem xmlns:ds="http://schemas.openxmlformats.org/officeDocument/2006/customXml" ds:itemID="{C1C2CF72-0787-4E02-A552-4B192AE4AF95}"/>
</file>

<file path=customXml/itemProps2.xml><?xml version="1.0" encoding="utf-8"?>
<ds:datastoreItem xmlns:ds="http://schemas.openxmlformats.org/officeDocument/2006/customXml" ds:itemID="{2F5E4616-330E-4B45-8B97-38BF3D52DA4B}"/>
</file>

<file path=customXml/itemProps3.xml><?xml version="1.0" encoding="utf-8"?>
<ds:datastoreItem xmlns:ds="http://schemas.openxmlformats.org/officeDocument/2006/customXml" ds:itemID="{0BACA209-67C0-4B55-9E3B-B1DE46771B5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4180</TotalTime>
  <Words>1312</Words>
  <Application>Microsoft Office PowerPoint</Application>
  <PresentationFormat>On-screen Show (4:3)</PresentationFormat>
  <Paragraphs>333</Paragraphs>
  <Slides>25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1_BOT_Template_SetA1</vt:lpstr>
      <vt:lpstr>2_Custom Design</vt:lpstr>
      <vt:lpstr>Office Theme</vt:lpstr>
      <vt:lpstr>Worksheet</vt:lpstr>
      <vt:lpstr>โครงสร้างและรายละเอียดข้อมูล ผู้ถือหน่วยลงทุน </vt:lpstr>
      <vt:lpstr>ประเด็นหารือ</vt:lpstr>
      <vt:lpstr>ความเป็นมา</vt:lpstr>
      <vt:lpstr>ขนาดตราสารหนี้ ตราสารทุน และหน่วยลงทุน</vt:lpstr>
      <vt:lpstr>เหตุผลและความจำเป็น</vt:lpstr>
      <vt:lpstr>ข้อมูลตราสารหนี้ในการจัดตั้งศูนย์ข้อมูลตราสารการเงิน (TFIIC) www.tfiic.org</vt:lpstr>
      <vt:lpstr>ข้อมูลกองทุนรวมในการจัดตั้งศูนย์ข้อมูลตราสารการเงิน (TFIIC) www.tfiic.org</vt:lpstr>
      <vt:lpstr>Financial Accounts</vt:lpstr>
      <vt:lpstr>ตัวอย่างรูปแบบข้อมูลจาก Financial Accounts สินทรัพย์ทางการเงินของภาคเศรษฐกิจต่าง ๆ </vt:lpstr>
      <vt:lpstr>ตัวอย่างข้อมูลตราสารหนี้  จำแนกตามมุมมองผู้ออก และผู้ถือหลักทรัพย์</vt:lpstr>
      <vt:lpstr>Financial Access Survey (FAS)</vt:lpstr>
      <vt:lpstr>ประเด็นหารือ</vt:lpstr>
      <vt:lpstr>Slide 13</vt:lpstr>
      <vt:lpstr>Slide 14</vt:lpstr>
      <vt:lpstr>ตัวอย่าง Template ข้อมูล</vt:lpstr>
      <vt:lpstr>รายละเอียดข้อมูลผู้ถือหน่วยลงทุน จำแนกตามภาคเศรษฐกิจ</vt:lpstr>
      <vt:lpstr>ตัวอย่างการ map ข้อมูลจากรหัสอาชีพ</vt:lpstr>
      <vt:lpstr>การส่งข้อมูลภาพรวมประเภทผู้ถือหน่วยลงทุน</vt:lpstr>
      <vt:lpstr>ประเด็นหารือ</vt:lpstr>
      <vt:lpstr>ประเด็นเพิ่มเติมจากข้อมูลการลงทุนของกองทุน</vt:lpstr>
      <vt:lpstr>รหัสประเภทสินทรัพย์ กับ รหัสกลุ่มเศรษฐกิจ </vt:lpstr>
      <vt:lpstr>รหัสประเภทสินทรัพย์ กับ รหัสกลุ่มเศรษฐกิจ </vt:lpstr>
      <vt:lpstr>ประเด็นหารือ</vt:lpstr>
      <vt:lpstr>Next step</vt:lpstr>
      <vt:lpstr>Slide 25</vt:lpstr>
    </vt:vector>
  </TitlesOfParts>
  <Company>Bank of Thailand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การประชุมชี้แจงบริษัทหลักทรัพย์จัดการกองทุนรวม เมื่อวันที่ 21 สิงหาคม 2557</dc:title>
  <dc:creator>BOT</dc:creator>
  <cp:lastModifiedBy>BOT</cp:lastModifiedBy>
  <cp:revision>376</cp:revision>
  <dcterms:created xsi:type="dcterms:W3CDTF">2011-08-25T02:59:47Z</dcterms:created>
  <dcterms:modified xsi:type="dcterms:W3CDTF">2014-08-20T07:03:12Z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0x010100FD452FC0F1F85743BD085EABA7319932</vt:lpwstr>
  </property>
  <property fmtid="{D5CDD505-2E9C-101B-9397-08002B2CF9AE}" pid="3" name="Order">
    <vt:r8>100</vt:r8>
  </property>
  <property fmtid="{D5CDD505-2E9C-101B-9397-08002B2CF9AE}" pid="4" name="TemplateUrl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  <property fmtid="{D5CDD505-2E9C-101B-9397-08002B2CF9AE}" pid="9" name="MSIP_Label_b93a4d6f-7563-4bfd-a710-320428f3a219_Enabled">
    <vt:lpwstr>true</vt:lpwstr>
  </property>
  <property fmtid="{D5CDD505-2E9C-101B-9397-08002B2CF9AE}" pid="10" name="MSIP_Label_b93a4d6f-7563-4bfd-a710-320428f3a219_SetDate">
    <vt:lpwstr>2023-03-30T09:45:11Z</vt:lpwstr>
  </property>
  <property fmtid="{D5CDD505-2E9C-101B-9397-08002B2CF9AE}" pid="11" name="MSIP_Label_b93a4d6f-7563-4bfd-a710-320428f3a219_Method">
    <vt:lpwstr>Privileged</vt:lpwstr>
  </property>
  <property fmtid="{D5CDD505-2E9C-101B-9397-08002B2CF9AE}" pid="12" name="MSIP_Label_b93a4d6f-7563-4bfd-a710-320428f3a219_Name">
    <vt:lpwstr>General</vt:lpwstr>
  </property>
  <property fmtid="{D5CDD505-2E9C-101B-9397-08002B2CF9AE}" pid="13" name="MSIP_Label_b93a4d6f-7563-4bfd-a710-320428f3a219_SiteId">
    <vt:lpwstr>db27cba9-535b-4797-bd0b-1b1d889f3898</vt:lpwstr>
  </property>
  <property fmtid="{D5CDD505-2E9C-101B-9397-08002B2CF9AE}" pid="14" name="MSIP_Label_b93a4d6f-7563-4bfd-a710-320428f3a219_ActionId">
    <vt:lpwstr>afe806cf-0c0d-4e63-a712-6e651fb293c7</vt:lpwstr>
  </property>
  <property fmtid="{D5CDD505-2E9C-101B-9397-08002B2CF9AE}" pid="15" name="MSIP_Label_b93a4d6f-7563-4bfd-a710-320428f3a219_ContentBits">
    <vt:lpwstr>0</vt:lpwstr>
  </property>
</Properties>
</file>