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customXml/itemProps1.xml" ContentType="application/vnd.openxmlformats-officedocument.customXmlProperti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customXml/itemProps2.xml" ContentType="application/vnd.openxmlformats-officedocument.customXmlProperti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Default Extension="gif" ContentType="image/gif"/>
  <Override PartName="/ppt/diagrams/layout2.xml" ContentType="application/vnd.openxmlformats-officedocument.drawingml.diagramLayout+xml"/>
  <Override PartName="/ppt/diagrams/data3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  <p:sldMasterId id="2147483666" r:id="rId2"/>
    <p:sldMasterId id="2147483648" r:id="rId3"/>
  </p:sldMasterIdLst>
  <p:notesMasterIdLst>
    <p:notesMasterId r:id="rId34"/>
  </p:notesMasterIdLst>
  <p:sldIdLst>
    <p:sldId id="257" r:id="rId4"/>
    <p:sldId id="269" r:id="rId5"/>
    <p:sldId id="298" r:id="rId6"/>
    <p:sldId id="263" r:id="rId7"/>
    <p:sldId id="271" r:id="rId8"/>
    <p:sldId id="270" r:id="rId9"/>
    <p:sldId id="272" r:id="rId10"/>
    <p:sldId id="273" r:id="rId11"/>
    <p:sldId id="281" r:id="rId12"/>
    <p:sldId id="283" r:id="rId13"/>
    <p:sldId id="274" r:id="rId14"/>
    <p:sldId id="275" r:id="rId15"/>
    <p:sldId id="277" r:id="rId16"/>
    <p:sldId id="276" r:id="rId17"/>
    <p:sldId id="304" r:id="rId18"/>
    <p:sldId id="284" r:id="rId19"/>
    <p:sldId id="285" r:id="rId20"/>
    <p:sldId id="286" r:id="rId21"/>
    <p:sldId id="305" r:id="rId22"/>
    <p:sldId id="295" r:id="rId23"/>
    <p:sldId id="300" r:id="rId24"/>
    <p:sldId id="301" r:id="rId25"/>
    <p:sldId id="302" r:id="rId26"/>
    <p:sldId id="288" r:id="rId27"/>
    <p:sldId id="289" r:id="rId28"/>
    <p:sldId id="297" r:id="rId29"/>
    <p:sldId id="306" r:id="rId30"/>
    <p:sldId id="307" r:id="rId31"/>
    <p:sldId id="290" r:id="rId32"/>
    <p:sldId id="299" r:id="rId33"/>
  </p:sldIdLst>
  <p:sldSz cx="9144000" cy="6858000" type="screen4x3"/>
  <p:notesSz cx="6789738" cy="9929813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15406A"/>
    <a:srgbClr val="696969"/>
    <a:srgbClr val="BDDFFD"/>
    <a:srgbClr val="ABD7FD"/>
    <a:srgbClr val="00335B"/>
    <a:srgbClr val="717171"/>
    <a:srgbClr val="004065"/>
    <a:srgbClr val="9C9B9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60" autoAdjust="0"/>
    <p:restoredTop sz="92588" autoAdjust="0"/>
  </p:normalViewPr>
  <p:slideViewPr>
    <p:cSldViewPr>
      <p:cViewPr varScale="1">
        <p:scale>
          <a:sx n="101" d="100"/>
          <a:sy n="101" d="100"/>
        </p:scale>
        <p:origin x="-11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customXml" Target="../customXml/item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40" Type="http://schemas.openxmlformats.org/officeDocument/2006/relationships/customXml" Target="../customXml/item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D19CEB-31A2-4480-92FE-411AE7D95E65}" type="doc">
      <dgm:prSet loTypeId="urn:microsoft.com/office/officeart/2005/8/layout/list1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th-TH"/>
        </a:p>
      </dgm:t>
    </dgm:pt>
    <dgm:pt modelId="{C1D1AF4E-0107-4E63-8E66-7E7ADD306CC7}">
      <dgm:prSet phldrT="[Text]" custT="1"/>
      <dgm:spPr/>
      <dgm:t>
        <a:bodyPr/>
        <a:lstStyle/>
        <a:p>
          <a:r>
            <a:rPr lang="th-TH" sz="2800" b="1" dirty="0" smtClean="0">
              <a:solidFill>
                <a:schemeClr val="tx1"/>
              </a:solidFill>
            </a:rPr>
            <a:t>รูปแบบของ </a:t>
          </a:r>
          <a:r>
            <a:rPr lang="en-US" sz="2800" dirty="0" smtClean="0">
              <a:solidFill>
                <a:schemeClr val="tx1"/>
              </a:solidFill>
            </a:rPr>
            <a:t>Template</a:t>
          </a:r>
          <a:endParaRPr lang="th-TH" sz="2800" dirty="0">
            <a:solidFill>
              <a:schemeClr val="tx1"/>
            </a:solidFill>
          </a:endParaRPr>
        </a:p>
      </dgm:t>
    </dgm:pt>
    <dgm:pt modelId="{AAF8DC1E-0715-48C0-AAAA-3B9258CCA683}" type="parTrans" cxnId="{06DE98FF-A091-4554-A866-87100AA15F36}">
      <dgm:prSet/>
      <dgm:spPr/>
      <dgm:t>
        <a:bodyPr/>
        <a:lstStyle/>
        <a:p>
          <a:endParaRPr lang="th-TH">
            <a:solidFill>
              <a:schemeClr val="tx1"/>
            </a:solidFill>
          </a:endParaRPr>
        </a:p>
      </dgm:t>
    </dgm:pt>
    <dgm:pt modelId="{D3F298AF-C1A9-4FDF-807C-2FB3FA9C03F9}" type="sibTrans" cxnId="{06DE98FF-A091-4554-A866-87100AA15F36}">
      <dgm:prSet/>
      <dgm:spPr/>
      <dgm:t>
        <a:bodyPr/>
        <a:lstStyle/>
        <a:p>
          <a:endParaRPr lang="th-TH">
            <a:solidFill>
              <a:schemeClr val="tx1"/>
            </a:solidFill>
          </a:endParaRPr>
        </a:p>
      </dgm:t>
    </dgm:pt>
    <dgm:pt modelId="{733F5E77-FB34-41F9-ABD2-FCBC5F940F0F}">
      <dgm:prSet phldrT="[Text]" custT="1"/>
      <dgm:spPr/>
      <dgm:t>
        <a:bodyPr/>
        <a:lstStyle/>
        <a:p>
          <a:r>
            <a:rPr lang="th-TH" sz="2800" b="1" dirty="0" smtClean="0">
              <a:solidFill>
                <a:schemeClr val="tx1"/>
              </a:solidFill>
            </a:rPr>
            <a:t>ตัวอย่างธุรกรรมที่ใช้กรอก </a:t>
          </a:r>
          <a:r>
            <a:rPr lang="en-US" sz="2800" dirty="0" smtClean="0">
              <a:solidFill>
                <a:schemeClr val="tx1"/>
              </a:solidFill>
            </a:rPr>
            <a:t>Template</a:t>
          </a:r>
          <a:endParaRPr lang="th-TH" sz="2800" dirty="0">
            <a:solidFill>
              <a:schemeClr val="tx1"/>
            </a:solidFill>
          </a:endParaRPr>
        </a:p>
      </dgm:t>
    </dgm:pt>
    <dgm:pt modelId="{3A1A5799-B376-4A3C-A52D-4F60A911F0AF}" type="parTrans" cxnId="{9039786B-3DDE-4B86-B5C1-2E29983E7842}">
      <dgm:prSet/>
      <dgm:spPr/>
      <dgm:t>
        <a:bodyPr/>
        <a:lstStyle/>
        <a:p>
          <a:endParaRPr lang="th-TH">
            <a:solidFill>
              <a:schemeClr val="tx1"/>
            </a:solidFill>
          </a:endParaRPr>
        </a:p>
      </dgm:t>
    </dgm:pt>
    <dgm:pt modelId="{8EE4AEC9-74CB-4FF6-8353-0B3A6402C0C3}" type="sibTrans" cxnId="{9039786B-3DDE-4B86-B5C1-2E29983E7842}">
      <dgm:prSet/>
      <dgm:spPr/>
      <dgm:t>
        <a:bodyPr/>
        <a:lstStyle/>
        <a:p>
          <a:endParaRPr lang="th-TH">
            <a:solidFill>
              <a:schemeClr val="tx1"/>
            </a:solidFill>
          </a:endParaRPr>
        </a:p>
      </dgm:t>
    </dgm:pt>
    <dgm:pt modelId="{DF87EC55-FF5A-4803-9162-E617F6F4BE11}">
      <dgm:prSet phldrT="[Text]" custT="1"/>
      <dgm:spPr/>
      <dgm:t>
        <a:bodyPr/>
        <a:lstStyle/>
        <a:p>
          <a:r>
            <a:rPr lang="th-TH" sz="2800" b="1" dirty="0" smtClean="0">
              <a:solidFill>
                <a:schemeClr val="tx1"/>
              </a:solidFill>
            </a:rPr>
            <a:t>วิธีการกรอกข้อมูลลง </a:t>
          </a:r>
          <a:r>
            <a:rPr lang="en-US" sz="2800" dirty="0" smtClean="0">
              <a:solidFill>
                <a:schemeClr val="tx1"/>
              </a:solidFill>
            </a:rPr>
            <a:t>Template</a:t>
          </a:r>
          <a:endParaRPr lang="th-TH" sz="2800" b="1" dirty="0">
            <a:solidFill>
              <a:schemeClr val="tx1"/>
            </a:solidFill>
          </a:endParaRPr>
        </a:p>
      </dgm:t>
    </dgm:pt>
    <dgm:pt modelId="{D5EC1950-01CF-46ED-ACFD-D383941DD499}" type="parTrans" cxnId="{000FCA9A-7F01-4B8E-9BFD-67AD272D7557}">
      <dgm:prSet/>
      <dgm:spPr/>
      <dgm:t>
        <a:bodyPr/>
        <a:lstStyle/>
        <a:p>
          <a:endParaRPr lang="th-TH">
            <a:solidFill>
              <a:schemeClr val="tx1"/>
            </a:solidFill>
          </a:endParaRPr>
        </a:p>
      </dgm:t>
    </dgm:pt>
    <dgm:pt modelId="{92F843EF-6A6D-4F1F-98F9-88D03A26DE87}" type="sibTrans" cxnId="{000FCA9A-7F01-4B8E-9BFD-67AD272D7557}">
      <dgm:prSet/>
      <dgm:spPr/>
      <dgm:t>
        <a:bodyPr/>
        <a:lstStyle/>
        <a:p>
          <a:endParaRPr lang="th-TH">
            <a:solidFill>
              <a:schemeClr val="tx1"/>
            </a:solidFill>
          </a:endParaRPr>
        </a:p>
      </dgm:t>
    </dgm:pt>
    <dgm:pt modelId="{443F1755-9D9C-404A-9035-EDBD9E602319}" type="pres">
      <dgm:prSet presAssocID="{AED19CEB-31A2-4480-92FE-411AE7D95E6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5E17C534-164B-43C2-A002-A4C8570DE28B}" type="pres">
      <dgm:prSet presAssocID="{C1D1AF4E-0107-4E63-8E66-7E7ADD306CC7}" presName="parentLin" presStyleCnt="0"/>
      <dgm:spPr/>
    </dgm:pt>
    <dgm:pt modelId="{D5EEC3BB-B63C-45E1-A614-FB2C2881B9D1}" type="pres">
      <dgm:prSet presAssocID="{C1D1AF4E-0107-4E63-8E66-7E7ADD306CC7}" presName="parentLeftMargin" presStyleLbl="node1" presStyleIdx="0" presStyleCnt="3"/>
      <dgm:spPr/>
      <dgm:t>
        <a:bodyPr/>
        <a:lstStyle/>
        <a:p>
          <a:endParaRPr lang="th-TH"/>
        </a:p>
      </dgm:t>
    </dgm:pt>
    <dgm:pt modelId="{C86C13CE-EA78-4079-9D33-92957521AB5B}" type="pres">
      <dgm:prSet presAssocID="{C1D1AF4E-0107-4E63-8E66-7E7ADD306CC7}" presName="parentText" presStyleLbl="node1" presStyleIdx="0" presStyleCnt="3" custScaleX="130929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B3D1D74-386C-4943-9394-419AB467C6CB}" type="pres">
      <dgm:prSet presAssocID="{C1D1AF4E-0107-4E63-8E66-7E7ADD306CC7}" presName="negativeSpace" presStyleCnt="0"/>
      <dgm:spPr/>
    </dgm:pt>
    <dgm:pt modelId="{11E26F9A-B9F9-4343-8D49-412CCFB24B91}" type="pres">
      <dgm:prSet presAssocID="{C1D1AF4E-0107-4E63-8E66-7E7ADD306CC7}" presName="childText" presStyleLbl="conFgAcc1" presStyleIdx="0" presStyleCnt="3">
        <dgm:presLayoutVars>
          <dgm:bulletEnabled val="1"/>
        </dgm:presLayoutVars>
      </dgm:prSet>
      <dgm:spPr/>
    </dgm:pt>
    <dgm:pt modelId="{F91D1D4C-4A9C-448E-893A-7599C5A8F640}" type="pres">
      <dgm:prSet presAssocID="{D3F298AF-C1A9-4FDF-807C-2FB3FA9C03F9}" presName="spaceBetweenRectangles" presStyleCnt="0"/>
      <dgm:spPr/>
    </dgm:pt>
    <dgm:pt modelId="{CE300EDD-22EB-4926-9FC6-79A756EB12AD}" type="pres">
      <dgm:prSet presAssocID="{733F5E77-FB34-41F9-ABD2-FCBC5F940F0F}" presName="parentLin" presStyleCnt="0"/>
      <dgm:spPr/>
    </dgm:pt>
    <dgm:pt modelId="{F424C46C-7BB1-4E96-80DC-C1E3144DFCF6}" type="pres">
      <dgm:prSet presAssocID="{733F5E77-FB34-41F9-ABD2-FCBC5F940F0F}" presName="parentLeftMargin" presStyleLbl="node1" presStyleIdx="0" presStyleCnt="3"/>
      <dgm:spPr/>
      <dgm:t>
        <a:bodyPr/>
        <a:lstStyle/>
        <a:p>
          <a:endParaRPr lang="th-TH"/>
        </a:p>
      </dgm:t>
    </dgm:pt>
    <dgm:pt modelId="{6980B36B-1DEE-470E-B1CC-7BD1615C2BFC}" type="pres">
      <dgm:prSet presAssocID="{733F5E77-FB34-41F9-ABD2-FCBC5F940F0F}" presName="parentText" presStyleLbl="node1" presStyleIdx="1" presStyleCnt="3" custScaleX="130929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4690CEC8-B8A4-4FE9-B979-CA8EF0C713B3}" type="pres">
      <dgm:prSet presAssocID="{733F5E77-FB34-41F9-ABD2-FCBC5F940F0F}" presName="negativeSpace" presStyleCnt="0"/>
      <dgm:spPr/>
    </dgm:pt>
    <dgm:pt modelId="{1EF39274-9A9D-491C-B0BB-B8CAF7D1324A}" type="pres">
      <dgm:prSet presAssocID="{733F5E77-FB34-41F9-ABD2-FCBC5F940F0F}" presName="childText" presStyleLbl="conFgAcc1" presStyleIdx="1" presStyleCnt="3">
        <dgm:presLayoutVars>
          <dgm:bulletEnabled val="1"/>
        </dgm:presLayoutVars>
      </dgm:prSet>
      <dgm:spPr/>
    </dgm:pt>
    <dgm:pt modelId="{6EAF32D5-E6A9-4AB7-AE69-BFC2682B11FC}" type="pres">
      <dgm:prSet presAssocID="{8EE4AEC9-74CB-4FF6-8353-0B3A6402C0C3}" presName="spaceBetweenRectangles" presStyleCnt="0"/>
      <dgm:spPr/>
    </dgm:pt>
    <dgm:pt modelId="{73BF85B8-D227-4758-B452-5A13DA9D3BB5}" type="pres">
      <dgm:prSet presAssocID="{DF87EC55-FF5A-4803-9162-E617F6F4BE11}" presName="parentLin" presStyleCnt="0"/>
      <dgm:spPr/>
    </dgm:pt>
    <dgm:pt modelId="{E377047A-C835-4A94-85A4-E38B91CA7E46}" type="pres">
      <dgm:prSet presAssocID="{DF87EC55-FF5A-4803-9162-E617F6F4BE11}" presName="parentLeftMargin" presStyleLbl="node1" presStyleIdx="1" presStyleCnt="3"/>
      <dgm:spPr/>
      <dgm:t>
        <a:bodyPr/>
        <a:lstStyle/>
        <a:p>
          <a:endParaRPr lang="th-TH"/>
        </a:p>
      </dgm:t>
    </dgm:pt>
    <dgm:pt modelId="{0E0AE893-585D-43AC-AF7C-4DB77FAAAC97}" type="pres">
      <dgm:prSet presAssocID="{DF87EC55-FF5A-4803-9162-E617F6F4BE11}" presName="parentText" presStyleLbl="node1" presStyleIdx="2" presStyleCnt="3" custScaleX="130929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3E3B651-BE06-4033-A91B-177D3A13818D}" type="pres">
      <dgm:prSet presAssocID="{DF87EC55-FF5A-4803-9162-E617F6F4BE11}" presName="negativeSpace" presStyleCnt="0"/>
      <dgm:spPr/>
    </dgm:pt>
    <dgm:pt modelId="{5CF1FAF4-5A89-4F08-BD4C-BB41554A350B}" type="pres">
      <dgm:prSet presAssocID="{DF87EC55-FF5A-4803-9162-E617F6F4BE11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1777009B-8E76-4428-8B0C-214C73B0DD3D}" type="presOf" srcId="{733F5E77-FB34-41F9-ABD2-FCBC5F940F0F}" destId="{6980B36B-1DEE-470E-B1CC-7BD1615C2BFC}" srcOrd="1" destOrd="0" presId="urn:microsoft.com/office/officeart/2005/8/layout/list1"/>
    <dgm:cxn modelId="{9039786B-3DDE-4B86-B5C1-2E29983E7842}" srcId="{AED19CEB-31A2-4480-92FE-411AE7D95E65}" destId="{733F5E77-FB34-41F9-ABD2-FCBC5F940F0F}" srcOrd="1" destOrd="0" parTransId="{3A1A5799-B376-4A3C-A52D-4F60A911F0AF}" sibTransId="{8EE4AEC9-74CB-4FF6-8353-0B3A6402C0C3}"/>
    <dgm:cxn modelId="{06DE98FF-A091-4554-A866-87100AA15F36}" srcId="{AED19CEB-31A2-4480-92FE-411AE7D95E65}" destId="{C1D1AF4E-0107-4E63-8E66-7E7ADD306CC7}" srcOrd="0" destOrd="0" parTransId="{AAF8DC1E-0715-48C0-AAAA-3B9258CCA683}" sibTransId="{D3F298AF-C1A9-4FDF-807C-2FB3FA9C03F9}"/>
    <dgm:cxn modelId="{2835859E-08D7-4366-BBCB-637406450A22}" type="presOf" srcId="{DF87EC55-FF5A-4803-9162-E617F6F4BE11}" destId="{0E0AE893-585D-43AC-AF7C-4DB77FAAAC97}" srcOrd="1" destOrd="0" presId="urn:microsoft.com/office/officeart/2005/8/layout/list1"/>
    <dgm:cxn modelId="{2FDB9FCF-B866-40B3-9729-4450C6D05578}" type="presOf" srcId="{C1D1AF4E-0107-4E63-8E66-7E7ADD306CC7}" destId="{D5EEC3BB-B63C-45E1-A614-FB2C2881B9D1}" srcOrd="0" destOrd="0" presId="urn:microsoft.com/office/officeart/2005/8/layout/list1"/>
    <dgm:cxn modelId="{18D4ED34-6360-4D4F-8458-D5F36332A5F2}" type="presOf" srcId="{733F5E77-FB34-41F9-ABD2-FCBC5F940F0F}" destId="{F424C46C-7BB1-4E96-80DC-C1E3144DFCF6}" srcOrd="0" destOrd="0" presId="urn:microsoft.com/office/officeart/2005/8/layout/list1"/>
    <dgm:cxn modelId="{000FCA9A-7F01-4B8E-9BFD-67AD272D7557}" srcId="{AED19CEB-31A2-4480-92FE-411AE7D95E65}" destId="{DF87EC55-FF5A-4803-9162-E617F6F4BE11}" srcOrd="2" destOrd="0" parTransId="{D5EC1950-01CF-46ED-ACFD-D383941DD499}" sibTransId="{92F843EF-6A6D-4F1F-98F9-88D03A26DE87}"/>
    <dgm:cxn modelId="{74EA6009-DED3-4D99-936C-3F78C4993F2C}" type="presOf" srcId="{C1D1AF4E-0107-4E63-8E66-7E7ADD306CC7}" destId="{C86C13CE-EA78-4079-9D33-92957521AB5B}" srcOrd="1" destOrd="0" presId="urn:microsoft.com/office/officeart/2005/8/layout/list1"/>
    <dgm:cxn modelId="{9869F941-2B23-4CC7-B688-7DDA27F8F91A}" type="presOf" srcId="{DF87EC55-FF5A-4803-9162-E617F6F4BE11}" destId="{E377047A-C835-4A94-85A4-E38B91CA7E46}" srcOrd="0" destOrd="0" presId="urn:microsoft.com/office/officeart/2005/8/layout/list1"/>
    <dgm:cxn modelId="{F4E0EAAB-FB63-4DBE-86CD-7D8DDC54532B}" type="presOf" srcId="{AED19CEB-31A2-4480-92FE-411AE7D95E65}" destId="{443F1755-9D9C-404A-9035-EDBD9E602319}" srcOrd="0" destOrd="0" presId="urn:microsoft.com/office/officeart/2005/8/layout/list1"/>
    <dgm:cxn modelId="{AC775381-B3B4-4A6C-9554-2C36F68E13F7}" type="presParOf" srcId="{443F1755-9D9C-404A-9035-EDBD9E602319}" destId="{5E17C534-164B-43C2-A002-A4C8570DE28B}" srcOrd="0" destOrd="0" presId="urn:microsoft.com/office/officeart/2005/8/layout/list1"/>
    <dgm:cxn modelId="{8D15F5B5-7AF5-43A1-9F9D-19701A129120}" type="presParOf" srcId="{5E17C534-164B-43C2-A002-A4C8570DE28B}" destId="{D5EEC3BB-B63C-45E1-A614-FB2C2881B9D1}" srcOrd="0" destOrd="0" presId="urn:microsoft.com/office/officeart/2005/8/layout/list1"/>
    <dgm:cxn modelId="{08AC123A-4EC9-48E9-AE6F-AE4B82BBBC13}" type="presParOf" srcId="{5E17C534-164B-43C2-A002-A4C8570DE28B}" destId="{C86C13CE-EA78-4079-9D33-92957521AB5B}" srcOrd="1" destOrd="0" presId="urn:microsoft.com/office/officeart/2005/8/layout/list1"/>
    <dgm:cxn modelId="{91859A1D-6B41-44A9-A15E-52E33D2B5ADA}" type="presParOf" srcId="{443F1755-9D9C-404A-9035-EDBD9E602319}" destId="{3B3D1D74-386C-4943-9394-419AB467C6CB}" srcOrd="1" destOrd="0" presId="urn:microsoft.com/office/officeart/2005/8/layout/list1"/>
    <dgm:cxn modelId="{83CE6307-FD34-4F8F-9AC4-3D949A6913C0}" type="presParOf" srcId="{443F1755-9D9C-404A-9035-EDBD9E602319}" destId="{11E26F9A-B9F9-4343-8D49-412CCFB24B91}" srcOrd="2" destOrd="0" presId="urn:microsoft.com/office/officeart/2005/8/layout/list1"/>
    <dgm:cxn modelId="{6DCC7F8D-86BC-4915-8786-1E9460EC4073}" type="presParOf" srcId="{443F1755-9D9C-404A-9035-EDBD9E602319}" destId="{F91D1D4C-4A9C-448E-893A-7599C5A8F640}" srcOrd="3" destOrd="0" presId="urn:microsoft.com/office/officeart/2005/8/layout/list1"/>
    <dgm:cxn modelId="{3A3C5BAC-B21D-4512-A454-2003108AAD56}" type="presParOf" srcId="{443F1755-9D9C-404A-9035-EDBD9E602319}" destId="{CE300EDD-22EB-4926-9FC6-79A756EB12AD}" srcOrd="4" destOrd="0" presId="urn:microsoft.com/office/officeart/2005/8/layout/list1"/>
    <dgm:cxn modelId="{FADE6AD4-D6B7-4387-9664-DDF52A1FC111}" type="presParOf" srcId="{CE300EDD-22EB-4926-9FC6-79A756EB12AD}" destId="{F424C46C-7BB1-4E96-80DC-C1E3144DFCF6}" srcOrd="0" destOrd="0" presId="urn:microsoft.com/office/officeart/2005/8/layout/list1"/>
    <dgm:cxn modelId="{39CDB106-413F-4FD1-BD51-D8746D831587}" type="presParOf" srcId="{CE300EDD-22EB-4926-9FC6-79A756EB12AD}" destId="{6980B36B-1DEE-470E-B1CC-7BD1615C2BFC}" srcOrd="1" destOrd="0" presId="urn:microsoft.com/office/officeart/2005/8/layout/list1"/>
    <dgm:cxn modelId="{B0582F1F-06BC-4A85-B366-497B89DB0873}" type="presParOf" srcId="{443F1755-9D9C-404A-9035-EDBD9E602319}" destId="{4690CEC8-B8A4-4FE9-B979-CA8EF0C713B3}" srcOrd="5" destOrd="0" presId="urn:microsoft.com/office/officeart/2005/8/layout/list1"/>
    <dgm:cxn modelId="{6CD3E801-E69C-4808-A207-2DBCBA1FB00C}" type="presParOf" srcId="{443F1755-9D9C-404A-9035-EDBD9E602319}" destId="{1EF39274-9A9D-491C-B0BB-B8CAF7D1324A}" srcOrd="6" destOrd="0" presId="urn:microsoft.com/office/officeart/2005/8/layout/list1"/>
    <dgm:cxn modelId="{5ED3ADC9-689F-4810-85DC-9BDD6463D9D1}" type="presParOf" srcId="{443F1755-9D9C-404A-9035-EDBD9E602319}" destId="{6EAF32D5-E6A9-4AB7-AE69-BFC2682B11FC}" srcOrd="7" destOrd="0" presId="urn:microsoft.com/office/officeart/2005/8/layout/list1"/>
    <dgm:cxn modelId="{A77464CD-14ED-488A-9537-7BEB61FE02C0}" type="presParOf" srcId="{443F1755-9D9C-404A-9035-EDBD9E602319}" destId="{73BF85B8-D227-4758-B452-5A13DA9D3BB5}" srcOrd="8" destOrd="0" presId="urn:microsoft.com/office/officeart/2005/8/layout/list1"/>
    <dgm:cxn modelId="{AD5953F2-D67E-44A7-9340-E7F8622D070C}" type="presParOf" srcId="{73BF85B8-D227-4758-B452-5A13DA9D3BB5}" destId="{E377047A-C835-4A94-85A4-E38B91CA7E46}" srcOrd="0" destOrd="0" presId="urn:microsoft.com/office/officeart/2005/8/layout/list1"/>
    <dgm:cxn modelId="{239DAB1E-716A-4832-A259-B954040BFA12}" type="presParOf" srcId="{73BF85B8-D227-4758-B452-5A13DA9D3BB5}" destId="{0E0AE893-585D-43AC-AF7C-4DB77FAAAC97}" srcOrd="1" destOrd="0" presId="urn:microsoft.com/office/officeart/2005/8/layout/list1"/>
    <dgm:cxn modelId="{2603A1AF-4C2C-450E-815B-37D43D8CD518}" type="presParOf" srcId="{443F1755-9D9C-404A-9035-EDBD9E602319}" destId="{83E3B651-BE06-4033-A91B-177D3A13818D}" srcOrd="9" destOrd="0" presId="urn:microsoft.com/office/officeart/2005/8/layout/list1"/>
    <dgm:cxn modelId="{CD8A90AC-872E-4F1B-9767-8570D90A1905}" type="presParOf" srcId="{443F1755-9D9C-404A-9035-EDBD9E602319}" destId="{5CF1FAF4-5A89-4F08-BD4C-BB41554A350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987A12-77E2-45CB-A168-CCABD54B6169}" type="doc">
      <dgm:prSet loTypeId="urn:microsoft.com/office/officeart/2005/8/layout/vList5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th-TH"/>
        </a:p>
      </dgm:t>
    </dgm:pt>
    <dgm:pt modelId="{9EB8574B-4F3E-4D38-93E1-106907F6FDF6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Information</a:t>
          </a:r>
          <a:endParaRPr lang="th-TH" dirty="0">
            <a:solidFill>
              <a:schemeClr val="tx1"/>
            </a:solidFill>
          </a:endParaRPr>
        </a:p>
      </dgm:t>
    </dgm:pt>
    <dgm:pt modelId="{D7B1A253-1A38-4EAA-81A0-1D965DFE3D30}" type="parTrans" cxnId="{53769426-A4E6-4C86-8B66-2BFE9D194990}">
      <dgm:prSet/>
      <dgm:spPr/>
      <dgm:t>
        <a:bodyPr/>
        <a:lstStyle/>
        <a:p>
          <a:endParaRPr lang="th-TH">
            <a:solidFill>
              <a:schemeClr val="tx1"/>
            </a:solidFill>
          </a:endParaRPr>
        </a:p>
      </dgm:t>
    </dgm:pt>
    <dgm:pt modelId="{F9BBE2E2-093E-4F42-8F03-D729A7FDF098}" type="sibTrans" cxnId="{53769426-A4E6-4C86-8B66-2BFE9D194990}">
      <dgm:prSet/>
      <dgm:spPr/>
      <dgm:t>
        <a:bodyPr/>
        <a:lstStyle/>
        <a:p>
          <a:endParaRPr lang="th-TH">
            <a:solidFill>
              <a:schemeClr val="tx1"/>
            </a:solidFill>
          </a:endParaRPr>
        </a:p>
      </dgm:t>
    </dgm:pt>
    <dgm:pt modelId="{C4F5F97C-D665-4F29-883D-CF640187907A}">
      <dgm:prSet phldrT="[Text]"/>
      <dgm:spPr/>
      <dgm:t>
        <a:bodyPr/>
        <a:lstStyle/>
        <a:p>
          <a:r>
            <a:rPr lang="th-TH" dirty="0" smtClean="0">
              <a:solidFill>
                <a:schemeClr val="tx1"/>
              </a:solidFill>
            </a:rPr>
            <a:t>ชื่อผู้ทำธุรกรรม</a:t>
          </a:r>
          <a:endParaRPr lang="th-TH" dirty="0">
            <a:solidFill>
              <a:schemeClr val="tx1"/>
            </a:solidFill>
          </a:endParaRPr>
        </a:p>
      </dgm:t>
    </dgm:pt>
    <dgm:pt modelId="{F3B973DE-7558-4D45-9112-DFD943602EE0}" type="parTrans" cxnId="{89B789AE-5FDE-4584-A721-F833F05368EB}">
      <dgm:prSet/>
      <dgm:spPr/>
      <dgm:t>
        <a:bodyPr/>
        <a:lstStyle/>
        <a:p>
          <a:endParaRPr lang="th-TH">
            <a:solidFill>
              <a:schemeClr val="tx1"/>
            </a:solidFill>
          </a:endParaRPr>
        </a:p>
      </dgm:t>
    </dgm:pt>
    <dgm:pt modelId="{7EB9B9C5-5235-42BC-96EC-143C065B9C03}" type="sibTrans" cxnId="{89B789AE-5FDE-4584-A721-F833F05368EB}">
      <dgm:prSet/>
      <dgm:spPr/>
      <dgm:t>
        <a:bodyPr/>
        <a:lstStyle/>
        <a:p>
          <a:endParaRPr lang="th-TH">
            <a:solidFill>
              <a:schemeClr val="tx1"/>
            </a:solidFill>
          </a:endParaRPr>
        </a:p>
      </dgm:t>
    </dgm:pt>
    <dgm:pt modelId="{9A23337F-3829-4190-AD31-CACD98431BAA}">
      <dgm:prSet phldrT="[Text]" custT="1"/>
      <dgm:spPr/>
      <dgm:t>
        <a:bodyPr/>
        <a:lstStyle/>
        <a:p>
          <a:r>
            <a:rPr lang="th-TH" sz="2000" dirty="0" smtClean="0">
              <a:solidFill>
                <a:schemeClr val="tx1"/>
              </a:solidFill>
            </a:rPr>
            <a:t>ใช้กำหนดรายชื่อบริษัท หรือ ลูกค้าผู้ทำธุรกรรม</a:t>
          </a:r>
          <a:r>
            <a:rPr lang="th-TH" sz="2000" dirty="0" smtClean="0"/>
            <a:t>เงินหยวน</a:t>
          </a:r>
          <a:endParaRPr lang="th-TH" sz="2000" dirty="0">
            <a:solidFill>
              <a:schemeClr val="tx1"/>
            </a:solidFill>
          </a:endParaRPr>
        </a:p>
      </dgm:t>
    </dgm:pt>
    <dgm:pt modelId="{D49BAD9A-F4FF-4316-BED9-7D902BD57455}" type="parTrans" cxnId="{1C60D69A-87FB-4BA6-BCD5-47EE19E46140}">
      <dgm:prSet/>
      <dgm:spPr/>
      <dgm:t>
        <a:bodyPr/>
        <a:lstStyle/>
        <a:p>
          <a:endParaRPr lang="th-TH">
            <a:solidFill>
              <a:schemeClr val="tx1"/>
            </a:solidFill>
          </a:endParaRPr>
        </a:p>
      </dgm:t>
    </dgm:pt>
    <dgm:pt modelId="{E94DB729-FF7A-43AF-B949-E957E0FBE468}" type="sibTrans" cxnId="{1C60D69A-87FB-4BA6-BCD5-47EE19E46140}">
      <dgm:prSet/>
      <dgm:spPr/>
      <dgm:t>
        <a:bodyPr/>
        <a:lstStyle/>
        <a:p>
          <a:endParaRPr lang="th-TH">
            <a:solidFill>
              <a:schemeClr val="tx1"/>
            </a:solidFill>
          </a:endParaRPr>
        </a:p>
      </dgm:t>
    </dgm:pt>
    <dgm:pt modelId="{41471305-7EB3-4CC7-9855-201073FD9C99}">
      <dgm:prSet phldrT="[Text]"/>
      <dgm:spPr/>
      <dgm:t>
        <a:bodyPr/>
        <a:lstStyle/>
        <a:p>
          <a:r>
            <a:rPr lang="th-TH" dirty="0" smtClean="0">
              <a:solidFill>
                <a:schemeClr val="tx1"/>
              </a:solidFill>
            </a:rPr>
            <a:t>การตั้งชื่อ </a:t>
          </a:r>
          <a:r>
            <a:rPr lang="en-US" dirty="0" smtClean="0">
              <a:solidFill>
                <a:schemeClr val="tx1"/>
              </a:solidFill>
            </a:rPr>
            <a:t>file</a:t>
          </a:r>
          <a:endParaRPr lang="th-TH" dirty="0">
            <a:solidFill>
              <a:schemeClr val="tx1"/>
            </a:solidFill>
          </a:endParaRPr>
        </a:p>
      </dgm:t>
    </dgm:pt>
    <dgm:pt modelId="{C96CF0F8-3646-4F58-A97E-8C7DEB78CB66}" type="parTrans" cxnId="{84D153EC-6112-4A7E-89A1-E3A8A6C7192D}">
      <dgm:prSet/>
      <dgm:spPr/>
      <dgm:t>
        <a:bodyPr/>
        <a:lstStyle/>
        <a:p>
          <a:endParaRPr lang="th-TH">
            <a:solidFill>
              <a:schemeClr val="tx1"/>
            </a:solidFill>
          </a:endParaRPr>
        </a:p>
      </dgm:t>
    </dgm:pt>
    <dgm:pt modelId="{36CDA3DC-EA48-4735-B11C-BAABD41FAF35}" type="sibTrans" cxnId="{84D153EC-6112-4A7E-89A1-E3A8A6C7192D}">
      <dgm:prSet/>
      <dgm:spPr/>
      <dgm:t>
        <a:bodyPr/>
        <a:lstStyle/>
        <a:p>
          <a:endParaRPr lang="th-TH">
            <a:solidFill>
              <a:schemeClr val="tx1"/>
            </a:solidFill>
          </a:endParaRPr>
        </a:p>
      </dgm:t>
    </dgm:pt>
    <dgm:pt modelId="{033588F6-1EBD-4B2D-9B68-D27A0701EC59}">
      <dgm:prSet phldrT="[Text]" custT="1"/>
      <dgm:spPr/>
      <dgm:t>
        <a:bodyPr/>
        <a:lstStyle/>
        <a:p>
          <a:r>
            <a:rPr lang="th-TH" sz="2000" dirty="0" smtClean="0"/>
            <a:t>วิธีการกำหนดชื่อ </a:t>
          </a:r>
          <a:r>
            <a:rPr lang="en-US" sz="1800" dirty="0" smtClean="0"/>
            <a:t>File</a:t>
          </a:r>
          <a:r>
            <a:rPr lang="en-US" sz="2000" dirty="0" smtClean="0"/>
            <a:t> </a:t>
          </a:r>
          <a:r>
            <a:rPr lang="th-TH" sz="2000" dirty="0" smtClean="0"/>
            <a:t>รายงานการทำธุรกรรมเงินหยวนของลูกค้า</a:t>
          </a:r>
          <a:endParaRPr lang="th-TH" sz="2000" dirty="0">
            <a:solidFill>
              <a:schemeClr val="tx1"/>
            </a:solidFill>
          </a:endParaRPr>
        </a:p>
      </dgm:t>
    </dgm:pt>
    <dgm:pt modelId="{DB97AEA7-18E1-4099-908A-9985AF27D4CA}" type="parTrans" cxnId="{493FE0F9-3EEB-4C54-993D-F938491AAB85}">
      <dgm:prSet/>
      <dgm:spPr/>
      <dgm:t>
        <a:bodyPr/>
        <a:lstStyle/>
        <a:p>
          <a:endParaRPr lang="th-TH">
            <a:solidFill>
              <a:schemeClr val="tx1"/>
            </a:solidFill>
          </a:endParaRPr>
        </a:p>
      </dgm:t>
    </dgm:pt>
    <dgm:pt modelId="{A65E42BA-2880-41B0-9709-6EC8FB75FC4A}" type="sibTrans" cxnId="{493FE0F9-3EEB-4C54-993D-F938491AAB85}">
      <dgm:prSet/>
      <dgm:spPr/>
      <dgm:t>
        <a:bodyPr/>
        <a:lstStyle/>
        <a:p>
          <a:endParaRPr lang="th-TH">
            <a:solidFill>
              <a:schemeClr val="tx1"/>
            </a:solidFill>
          </a:endParaRPr>
        </a:p>
      </dgm:t>
    </dgm:pt>
    <dgm:pt modelId="{EE16AC5E-8ADD-4B27-9CE3-EF2F44CB064D}">
      <dgm:prSet phldrT="[Text]"/>
      <dgm:spPr/>
      <dgm:t>
        <a:bodyPr/>
        <a:lstStyle/>
        <a:p>
          <a:r>
            <a:rPr lang="th-TH" dirty="0" smtClean="0">
              <a:solidFill>
                <a:schemeClr val="tx1"/>
              </a:solidFill>
            </a:rPr>
            <a:t>ธุรกรรมตั้งแต่ 50</a:t>
          </a:r>
          <a:r>
            <a:rPr lang="en-US" dirty="0" smtClean="0">
              <a:solidFill>
                <a:schemeClr val="tx1"/>
              </a:solidFill>
            </a:rPr>
            <a:t>,</a:t>
          </a:r>
          <a:r>
            <a:rPr lang="th-TH" dirty="0" smtClean="0">
              <a:solidFill>
                <a:schemeClr val="tx1"/>
              </a:solidFill>
            </a:rPr>
            <a:t>000 </a:t>
          </a:r>
          <a:r>
            <a:rPr lang="en-US" dirty="0" smtClean="0">
              <a:solidFill>
                <a:schemeClr val="tx1"/>
              </a:solidFill>
            </a:rPr>
            <a:t>USD</a:t>
          </a:r>
          <a:endParaRPr lang="th-TH" dirty="0">
            <a:solidFill>
              <a:schemeClr val="tx1"/>
            </a:solidFill>
          </a:endParaRPr>
        </a:p>
      </dgm:t>
    </dgm:pt>
    <dgm:pt modelId="{18FBBFA1-C853-4821-A570-6541C0429536}" type="parTrans" cxnId="{CF787121-2789-41D6-81AE-05237670338E}">
      <dgm:prSet/>
      <dgm:spPr/>
      <dgm:t>
        <a:bodyPr/>
        <a:lstStyle/>
        <a:p>
          <a:endParaRPr lang="th-TH">
            <a:solidFill>
              <a:schemeClr val="tx1"/>
            </a:solidFill>
          </a:endParaRPr>
        </a:p>
      </dgm:t>
    </dgm:pt>
    <dgm:pt modelId="{AADD5CE2-2A5A-444C-BCC1-C9C47BA54FDA}" type="sibTrans" cxnId="{CF787121-2789-41D6-81AE-05237670338E}">
      <dgm:prSet/>
      <dgm:spPr/>
      <dgm:t>
        <a:bodyPr/>
        <a:lstStyle/>
        <a:p>
          <a:endParaRPr lang="th-TH">
            <a:solidFill>
              <a:schemeClr val="tx1"/>
            </a:solidFill>
          </a:endParaRPr>
        </a:p>
      </dgm:t>
    </dgm:pt>
    <dgm:pt modelId="{0FC22750-B4BB-4A90-88ED-8E3E43E85CB8}">
      <dgm:prSet phldrT="[Text]" custT="1"/>
      <dgm:spPr/>
      <dgm:t>
        <a:bodyPr/>
        <a:lstStyle/>
        <a:p>
          <a:r>
            <a:rPr lang="th-TH" sz="2000" dirty="0" smtClean="0"/>
            <a:t>ใช้กรอกข้อมูลรายงานการทำธุรกรรมเงินหยวนของลูกค้าที่มีจำนวนเงินตั้งแต่ 50</a:t>
          </a:r>
          <a:r>
            <a:rPr lang="en-US" sz="2000" dirty="0" smtClean="0"/>
            <a:t>,</a:t>
          </a:r>
          <a:r>
            <a:rPr lang="th-TH" sz="2000" dirty="0" smtClean="0"/>
            <a:t>000 </a:t>
          </a:r>
          <a:r>
            <a:rPr lang="en-US" sz="1600" dirty="0" smtClean="0"/>
            <a:t>USD</a:t>
          </a:r>
          <a:endParaRPr lang="th-TH" sz="2000" dirty="0">
            <a:solidFill>
              <a:schemeClr val="tx1"/>
            </a:solidFill>
          </a:endParaRPr>
        </a:p>
      </dgm:t>
    </dgm:pt>
    <dgm:pt modelId="{EDB1ADC0-5A71-49CD-B8CE-0E8B66FEF87E}" type="parTrans" cxnId="{ED2BBBCD-2FAE-4294-9608-AE2EC59423A6}">
      <dgm:prSet/>
      <dgm:spPr/>
      <dgm:t>
        <a:bodyPr/>
        <a:lstStyle/>
        <a:p>
          <a:endParaRPr lang="th-TH">
            <a:solidFill>
              <a:schemeClr val="tx1"/>
            </a:solidFill>
          </a:endParaRPr>
        </a:p>
      </dgm:t>
    </dgm:pt>
    <dgm:pt modelId="{3CBD909D-84A6-44A1-A432-FEB4BA4EC035}" type="sibTrans" cxnId="{ED2BBBCD-2FAE-4294-9608-AE2EC59423A6}">
      <dgm:prSet/>
      <dgm:spPr/>
      <dgm:t>
        <a:bodyPr/>
        <a:lstStyle/>
        <a:p>
          <a:endParaRPr lang="th-TH">
            <a:solidFill>
              <a:schemeClr val="tx1"/>
            </a:solidFill>
          </a:endParaRPr>
        </a:p>
      </dgm:t>
    </dgm:pt>
    <dgm:pt modelId="{A8BFB4FA-16A9-4A8F-895C-DE8F09883D59}">
      <dgm:prSet phldrT="[Text]" custT="1"/>
      <dgm:spPr/>
      <dgm:t>
        <a:bodyPr/>
        <a:lstStyle/>
        <a:p>
          <a:r>
            <a:rPr lang="th-TH" sz="2000" dirty="0" smtClean="0">
              <a:solidFill>
                <a:schemeClr val="tx1"/>
              </a:solidFill>
            </a:rPr>
            <a:t>ใช้กำหนดชื่อผู้รายงาน  , งวดของข้อมูล  และ กำหนด </a:t>
          </a:r>
          <a:r>
            <a:rPr lang="en-US" sz="1600" dirty="0" smtClean="0">
              <a:solidFill>
                <a:schemeClr val="tx1"/>
              </a:solidFill>
            </a:rPr>
            <a:t>Path</a:t>
          </a:r>
          <a:r>
            <a:rPr lang="en-US" sz="2000" dirty="0" smtClean="0">
              <a:solidFill>
                <a:schemeClr val="tx1"/>
              </a:solidFill>
            </a:rPr>
            <a:t> </a:t>
          </a:r>
          <a:r>
            <a:rPr lang="en-US" sz="1600" dirty="0" smtClean="0">
              <a:solidFill>
                <a:schemeClr val="tx1"/>
              </a:solidFill>
            </a:rPr>
            <a:t>Directory</a:t>
          </a:r>
          <a:r>
            <a:rPr lang="en-US" sz="2000" dirty="0" smtClean="0">
              <a:solidFill>
                <a:schemeClr val="tx1"/>
              </a:solidFill>
            </a:rPr>
            <a:t> </a:t>
          </a:r>
          <a:r>
            <a:rPr lang="th-TH" sz="2000" dirty="0" smtClean="0">
              <a:solidFill>
                <a:schemeClr val="tx1"/>
              </a:solidFill>
            </a:rPr>
            <a:t>และ </a:t>
          </a:r>
          <a:r>
            <a:rPr lang="en-US" sz="1600" dirty="0" smtClean="0">
              <a:solidFill>
                <a:schemeClr val="tx1"/>
              </a:solidFill>
            </a:rPr>
            <a:t>Folder</a:t>
          </a:r>
          <a:r>
            <a:rPr lang="en-US" sz="2000" dirty="0" smtClean="0">
              <a:solidFill>
                <a:schemeClr val="tx1"/>
              </a:solidFill>
            </a:rPr>
            <a:t> </a:t>
          </a:r>
          <a:r>
            <a:rPr lang="th-TH" sz="2000" dirty="0" smtClean="0">
              <a:solidFill>
                <a:schemeClr val="tx1"/>
              </a:solidFill>
            </a:rPr>
            <a:t>เพื่อจัดเก็บ </a:t>
          </a:r>
          <a:r>
            <a:rPr lang="en-US" sz="1600" dirty="0" smtClean="0">
              <a:solidFill>
                <a:schemeClr val="tx1"/>
              </a:solidFill>
            </a:rPr>
            <a:t>File</a:t>
          </a:r>
          <a:r>
            <a:rPr lang="en-US" sz="2000" dirty="0" smtClean="0">
              <a:solidFill>
                <a:schemeClr val="tx1"/>
              </a:solidFill>
            </a:rPr>
            <a:t> </a:t>
          </a:r>
          <a:r>
            <a:rPr lang="th-TH" sz="2000" dirty="0" smtClean="0">
              <a:solidFill>
                <a:schemeClr val="tx1"/>
              </a:solidFill>
            </a:rPr>
            <a:t>รายงานธุรกรรมเงินหยวน</a:t>
          </a:r>
          <a:endParaRPr lang="th-TH" sz="2000" dirty="0">
            <a:solidFill>
              <a:schemeClr val="tx1"/>
            </a:solidFill>
          </a:endParaRPr>
        </a:p>
      </dgm:t>
    </dgm:pt>
    <dgm:pt modelId="{394E7795-51D7-4445-8DFB-5F0751AC8DFB}" type="parTrans" cxnId="{C4822267-4D7B-4A92-A65D-5F5013802CA7}">
      <dgm:prSet/>
      <dgm:spPr/>
      <dgm:t>
        <a:bodyPr/>
        <a:lstStyle/>
        <a:p>
          <a:endParaRPr lang="th-TH"/>
        </a:p>
      </dgm:t>
    </dgm:pt>
    <dgm:pt modelId="{7A4444B3-CED4-4277-8EF9-3D18DC653AE3}" type="sibTrans" cxnId="{C4822267-4D7B-4A92-A65D-5F5013802CA7}">
      <dgm:prSet/>
      <dgm:spPr/>
      <dgm:t>
        <a:bodyPr/>
        <a:lstStyle/>
        <a:p>
          <a:endParaRPr lang="th-TH"/>
        </a:p>
      </dgm:t>
    </dgm:pt>
    <dgm:pt modelId="{2D548BEA-3257-4243-8D0B-0866514DE1BE}">
      <dgm:prSet phldrT="[Text]" custT="1"/>
      <dgm:spPr/>
      <dgm:t>
        <a:bodyPr/>
        <a:lstStyle/>
        <a:p>
          <a:r>
            <a:rPr lang="th-TH" sz="2000" dirty="0" smtClean="0">
              <a:solidFill>
                <a:schemeClr val="tx1"/>
              </a:solidFill>
            </a:rPr>
            <a:t>ธุรกรรมต่ำกว่า 50</a:t>
          </a:r>
          <a:r>
            <a:rPr lang="en-US" sz="2000" dirty="0" smtClean="0">
              <a:solidFill>
                <a:schemeClr val="tx1"/>
              </a:solidFill>
            </a:rPr>
            <a:t>,</a:t>
          </a:r>
          <a:r>
            <a:rPr lang="th-TH" sz="2000" dirty="0" smtClean="0">
              <a:solidFill>
                <a:schemeClr val="tx1"/>
              </a:solidFill>
            </a:rPr>
            <a:t>000 </a:t>
          </a:r>
          <a:r>
            <a:rPr lang="en-US" sz="2000" dirty="0" smtClean="0">
              <a:solidFill>
                <a:schemeClr val="tx1"/>
              </a:solidFill>
            </a:rPr>
            <a:t>USD</a:t>
          </a:r>
          <a:endParaRPr lang="th-TH" sz="2000" dirty="0">
            <a:solidFill>
              <a:schemeClr val="tx1"/>
            </a:solidFill>
          </a:endParaRPr>
        </a:p>
      </dgm:t>
    </dgm:pt>
    <dgm:pt modelId="{97695687-7BA8-49CE-8FD7-08589FEB21AC}" type="parTrans" cxnId="{9F953478-1A00-45AC-AB9C-DA16319628E5}">
      <dgm:prSet/>
      <dgm:spPr/>
      <dgm:t>
        <a:bodyPr/>
        <a:lstStyle/>
        <a:p>
          <a:endParaRPr lang="th-TH"/>
        </a:p>
      </dgm:t>
    </dgm:pt>
    <dgm:pt modelId="{35D827B4-8A99-4C47-A5C8-AE2A16C63AF6}" type="sibTrans" cxnId="{9F953478-1A00-45AC-AB9C-DA16319628E5}">
      <dgm:prSet/>
      <dgm:spPr/>
      <dgm:t>
        <a:bodyPr/>
        <a:lstStyle/>
        <a:p>
          <a:endParaRPr lang="th-TH"/>
        </a:p>
      </dgm:t>
    </dgm:pt>
    <dgm:pt modelId="{602172E3-6C27-4F3F-A4CA-35F996540E97}">
      <dgm:prSet phldrT="[Text]" custT="1"/>
      <dgm:spPr/>
      <dgm:t>
        <a:bodyPr/>
        <a:lstStyle/>
        <a:p>
          <a:r>
            <a:rPr lang="th-TH" sz="2000" dirty="0" smtClean="0"/>
            <a:t>ใช้กรอกข้อมูลรายงานการทำธุรกรรมเงินหยวนของลูกค้าที่มีจำนวนเงินต่ำกว่า 50</a:t>
          </a:r>
          <a:r>
            <a:rPr lang="en-US" sz="2000" dirty="0" smtClean="0"/>
            <a:t>,</a:t>
          </a:r>
          <a:r>
            <a:rPr lang="th-TH" sz="2000" dirty="0" smtClean="0"/>
            <a:t>000 </a:t>
          </a:r>
          <a:r>
            <a:rPr lang="en-US" sz="1600" dirty="0" smtClean="0"/>
            <a:t>USD</a:t>
          </a:r>
          <a:endParaRPr lang="th-TH" sz="2000" dirty="0">
            <a:solidFill>
              <a:schemeClr val="tx1"/>
            </a:solidFill>
          </a:endParaRPr>
        </a:p>
      </dgm:t>
    </dgm:pt>
    <dgm:pt modelId="{5DE3BD72-37B7-4865-88FC-B97983358F17}" type="parTrans" cxnId="{1F0B1DA5-A9F1-453A-BEB4-39E3EB69D8A7}">
      <dgm:prSet/>
      <dgm:spPr/>
      <dgm:t>
        <a:bodyPr/>
        <a:lstStyle/>
        <a:p>
          <a:endParaRPr lang="th-TH"/>
        </a:p>
      </dgm:t>
    </dgm:pt>
    <dgm:pt modelId="{B6348496-92F3-4533-8FE7-FF19CEF8D5A0}" type="sibTrans" cxnId="{1F0B1DA5-A9F1-453A-BEB4-39E3EB69D8A7}">
      <dgm:prSet/>
      <dgm:spPr/>
      <dgm:t>
        <a:bodyPr/>
        <a:lstStyle/>
        <a:p>
          <a:endParaRPr lang="th-TH"/>
        </a:p>
      </dgm:t>
    </dgm:pt>
    <dgm:pt modelId="{189477FA-6161-40BD-A89C-5B11CC8F6F73}" type="pres">
      <dgm:prSet presAssocID="{A3987A12-77E2-45CB-A168-CCABD54B616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7B412135-5DA5-4AF0-8206-194CAF2A82C1}" type="pres">
      <dgm:prSet presAssocID="{9EB8574B-4F3E-4D38-93E1-106907F6FDF6}" presName="linNode" presStyleCnt="0"/>
      <dgm:spPr/>
    </dgm:pt>
    <dgm:pt modelId="{D47827BD-D2DA-49D0-8E6C-55711A89A751}" type="pres">
      <dgm:prSet presAssocID="{9EB8574B-4F3E-4D38-93E1-106907F6FDF6}" presName="parentText" presStyleLbl="node1" presStyleIdx="0" presStyleCnt="5" custScaleX="81908" custLinFactNeighborY="-7370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2253F17-0289-48F5-B417-6F090AEE4C56}" type="pres">
      <dgm:prSet presAssocID="{9EB8574B-4F3E-4D38-93E1-106907F6FDF6}" presName="descendantText" presStyleLbl="alignAccFollowNode1" presStyleIdx="0" presStyleCnt="5" custScaleX="11028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FE3C87A-F306-4DE8-B112-EBA4F0B8565B}" type="pres">
      <dgm:prSet presAssocID="{F9BBE2E2-093E-4F42-8F03-D729A7FDF098}" presName="sp" presStyleCnt="0"/>
      <dgm:spPr/>
    </dgm:pt>
    <dgm:pt modelId="{182366C2-8635-49FC-B489-E8AF77B9A73E}" type="pres">
      <dgm:prSet presAssocID="{C4F5F97C-D665-4F29-883D-CF640187907A}" presName="linNode" presStyleCnt="0"/>
      <dgm:spPr/>
    </dgm:pt>
    <dgm:pt modelId="{8E62C241-72B6-40D7-8E73-2AE4471D7DBB}" type="pres">
      <dgm:prSet presAssocID="{C4F5F97C-D665-4F29-883D-CF640187907A}" presName="parentText" presStyleLbl="node1" presStyleIdx="1" presStyleCnt="5" custScaleX="81908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48AE494-BEAA-4F5D-AA36-1C42B313EDFD}" type="pres">
      <dgm:prSet presAssocID="{C4F5F97C-D665-4F29-883D-CF640187907A}" presName="descendantText" presStyleLbl="alignAccFollowNode1" presStyleIdx="1" presStyleCnt="5" custScaleX="11028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95D69E6-5506-41D8-9AF5-712AD1B94600}" type="pres">
      <dgm:prSet presAssocID="{7EB9B9C5-5235-42BC-96EC-143C065B9C03}" presName="sp" presStyleCnt="0"/>
      <dgm:spPr/>
    </dgm:pt>
    <dgm:pt modelId="{D08F2566-7D52-4507-AEED-FB95C024AFCE}" type="pres">
      <dgm:prSet presAssocID="{41471305-7EB3-4CC7-9855-201073FD9C99}" presName="linNode" presStyleCnt="0"/>
      <dgm:spPr/>
    </dgm:pt>
    <dgm:pt modelId="{5DFB648B-EE6D-4694-B6AA-0D5AB3038FB1}" type="pres">
      <dgm:prSet presAssocID="{41471305-7EB3-4CC7-9855-201073FD9C99}" presName="parentText" presStyleLbl="node1" presStyleIdx="2" presStyleCnt="5" custScaleX="81908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C07C026-57D0-463F-A665-D95F2AECBE93}" type="pres">
      <dgm:prSet presAssocID="{41471305-7EB3-4CC7-9855-201073FD9C99}" presName="descendantText" presStyleLbl="alignAccFollowNode1" presStyleIdx="2" presStyleCnt="5" custScaleX="11028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F859C6A-6FBE-4B39-959C-E7012029BCC1}" type="pres">
      <dgm:prSet presAssocID="{36CDA3DC-EA48-4735-B11C-BAABD41FAF35}" presName="sp" presStyleCnt="0"/>
      <dgm:spPr/>
    </dgm:pt>
    <dgm:pt modelId="{EAA61D88-56D1-41C2-977B-40BA5779F69F}" type="pres">
      <dgm:prSet presAssocID="{EE16AC5E-8ADD-4B27-9CE3-EF2F44CB064D}" presName="linNode" presStyleCnt="0"/>
      <dgm:spPr/>
    </dgm:pt>
    <dgm:pt modelId="{D2FFBFA6-C4FC-4D24-A245-6BF06866E56E}" type="pres">
      <dgm:prSet presAssocID="{EE16AC5E-8ADD-4B27-9CE3-EF2F44CB064D}" presName="parentText" presStyleLbl="node1" presStyleIdx="3" presStyleCnt="5" custScaleX="81908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5ECDD48-178C-4006-B215-4C851616D3E3}" type="pres">
      <dgm:prSet presAssocID="{EE16AC5E-8ADD-4B27-9CE3-EF2F44CB064D}" presName="descendantText" presStyleLbl="alignAccFollowNode1" presStyleIdx="3" presStyleCnt="5" custScaleX="11028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873F00F-1FC3-4B55-A7D0-7DC096B38F2A}" type="pres">
      <dgm:prSet presAssocID="{AADD5CE2-2A5A-444C-BCC1-C9C47BA54FDA}" presName="sp" presStyleCnt="0"/>
      <dgm:spPr/>
    </dgm:pt>
    <dgm:pt modelId="{0E645AD1-F172-4CE0-ACAA-9C6ACBADD417}" type="pres">
      <dgm:prSet presAssocID="{2D548BEA-3257-4243-8D0B-0866514DE1BE}" presName="linNode" presStyleCnt="0"/>
      <dgm:spPr/>
    </dgm:pt>
    <dgm:pt modelId="{DAAE1ED5-64DE-41C5-BD4B-3A974CD27CDB}" type="pres">
      <dgm:prSet presAssocID="{2D548BEA-3257-4243-8D0B-0866514DE1BE}" presName="parentText" presStyleLbl="node1" presStyleIdx="4" presStyleCnt="5" custScaleX="81908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4203E16-E012-4ED6-8303-1E1CD4DF3D2C}" type="pres">
      <dgm:prSet presAssocID="{2D548BEA-3257-4243-8D0B-0866514DE1BE}" presName="descendantText" presStyleLbl="alignAccFollowNode1" presStyleIdx="4" presStyleCnt="5" custScaleX="11028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1C60D69A-87FB-4BA6-BCD5-47EE19E46140}" srcId="{C4F5F97C-D665-4F29-883D-CF640187907A}" destId="{9A23337F-3829-4190-AD31-CACD98431BAA}" srcOrd="0" destOrd="0" parTransId="{D49BAD9A-F4FF-4316-BED9-7D902BD57455}" sibTransId="{E94DB729-FF7A-43AF-B949-E957E0FBE468}"/>
    <dgm:cxn modelId="{1F0B1DA5-A9F1-453A-BEB4-39E3EB69D8A7}" srcId="{2D548BEA-3257-4243-8D0B-0866514DE1BE}" destId="{602172E3-6C27-4F3F-A4CA-35F996540E97}" srcOrd="0" destOrd="0" parTransId="{5DE3BD72-37B7-4865-88FC-B97983358F17}" sibTransId="{B6348496-92F3-4533-8FE7-FF19CEF8D5A0}"/>
    <dgm:cxn modelId="{1D942B34-9B62-4EAE-B875-73318A2DC88E}" type="presOf" srcId="{41471305-7EB3-4CC7-9855-201073FD9C99}" destId="{5DFB648B-EE6D-4694-B6AA-0D5AB3038FB1}" srcOrd="0" destOrd="0" presId="urn:microsoft.com/office/officeart/2005/8/layout/vList5"/>
    <dgm:cxn modelId="{9F953478-1A00-45AC-AB9C-DA16319628E5}" srcId="{A3987A12-77E2-45CB-A168-CCABD54B6169}" destId="{2D548BEA-3257-4243-8D0B-0866514DE1BE}" srcOrd="4" destOrd="0" parTransId="{97695687-7BA8-49CE-8FD7-08589FEB21AC}" sibTransId="{35D827B4-8A99-4C47-A5C8-AE2A16C63AF6}"/>
    <dgm:cxn modelId="{C3E1EF01-6EBA-4F8D-94FD-A2FF1B054DD6}" type="presOf" srcId="{2D548BEA-3257-4243-8D0B-0866514DE1BE}" destId="{DAAE1ED5-64DE-41C5-BD4B-3A974CD27CDB}" srcOrd="0" destOrd="0" presId="urn:microsoft.com/office/officeart/2005/8/layout/vList5"/>
    <dgm:cxn modelId="{53769426-A4E6-4C86-8B66-2BFE9D194990}" srcId="{A3987A12-77E2-45CB-A168-CCABD54B6169}" destId="{9EB8574B-4F3E-4D38-93E1-106907F6FDF6}" srcOrd="0" destOrd="0" parTransId="{D7B1A253-1A38-4EAA-81A0-1D965DFE3D30}" sibTransId="{F9BBE2E2-093E-4F42-8F03-D729A7FDF098}"/>
    <dgm:cxn modelId="{8C0EAC16-536A-448E-8ED4-D52A55EE79D2}" type="presOf" srcId="{033588F6-1EBD-4B2D-9B68-D27A0701EC59}" destId="{0C07C026-57D0-463F-A665-D95F2AECBE93}" srcOrd="0" destOrd="0" presId="urn:microsoft.com/office/officeart/2005/8/layout/vList5"/>
    <dgm:cxn modelId="{84D153EC-6112-4A7E-89A1-E3A8A6C7192D}" srcId="{A3987A12-77E2-45CB-A168-CCABD54B6169}" destId="{41471305-7EB3-4CC7-9855-201073FD9C99}" srcOrd="2" destOrd="0" parTransId="{C96CF0F8-3646-4F58-A97E-8C7DEB78CB66}" sibTransId="{36CDA3DC-EA48-4735-B11C-BAABD41FAF35}"/>
    <dgm:cxn modelId="{C4822267-4D7B-4A92-A65D-5F5013802CA7}" srcId="{9EB8574B-4F3E-4D38-93E1-106907F6FDF6}" destId="{A8BFB4FA-16A9-4A8F-895C-DE8F09883D59}" srcOrd="0" destOrd="0" parTransId="{394E7795-51D7-4445-8DFB-5F0751AC8DFB}" sibTransId="{7A4444B3-CED4-4277-8EF9-3D18DC653AE3}"/>
    <dgm:cxn modelId="{89B789AE-5FDE-4584-A721-F833F05368EB}" srcId="{A3987A12-77E2-45CB-A168-CCABD54B6169}" destId="{C4F5F97C-D665-4F29-883D-CF640187907A}" srcOrd="1" destOrd="0" parTransId="{F3B973DE-7558-4D45-9112-DFD943602EE0}" sibTransId="{7EB9B9C5-5235-42BC-96EC-143C065B9C03}"/>
    <dgm:cxn modelId="{B3F2F3D4-8C0A-413E-BC8D-E0FD7AD9FAFD}" type="presOf" srcId="{0FC22750-B4BB-4A90-88ED-8E3E43E85CB8}" destId="{65ECDD48-178C-4006-B215-4C851616D3E3}" srcOrd="0" destOrd="0" presId="urn:microsoft.com/office/officeart/2005/8/layout/vList5"/>
    <dgm:cxn modelId="{A2184554-4ACF-449D-806B-3685DB00E36F}" type="presOf" srcId="{A8BFB4FA-16A9-4A8F-895C-DE8F09883D59}" destId="{D2253F17-0289-48F5-B417-6F090AEE4C56}" srcOrd="0" destOrd="0" presId="urn:microsoft.com/office/officeart/2005/8/layout/vList5"/>
    <dgm:cxn modelId="{170B6BEB-4240-4FBB-8D06-3F5C352542FE}" type="presOf" srcId="{602172E3-6C27-4F3F-A4CA-35F996540E97}" destId="{94203E16-E012-4ED6-8303-1E1CD4DF3D2C}" srcOrd="0" destOrd="0" presId="urn:microsoft.com/office/officeart/2005/8/layout/vList5"/>
    <dgm:cxn modelId="{76F32A99-ED9E-4853-9D38-4BC27CE70646}" type="presOf" srcId="{EE16AC5E-8ADD-4B27-9CE3-EF2F44CB064D}" destId="{D2FFBFA6-C4FC-4D24-A245-6BF06866E56E}" srcOrd="0" destOrd="0" presId="urn:microsoft.com/office/officeart/2005/8/layout/vList5"/>
    <dgm:cxn modelId="{9A613AA1-128B-4A0F-BA13-88D855FA9F13}" type="presOf" srcId="{9EB8574B-4F3E-4D38-93E1-106907F6FDF6}" destId="{D47827BD-D2DA-49D0-8E6C-55711A89A751}" srcOrd="0" destOrd="0" presId="urn:microsoft.com/office/officeart/2005/8/layout/vList5"/>
    <dgm:cxn modelId="{CF787121-2789-41D6-81AE-05237670338E}" srcId="{A3987A12-77E2-45CB-A168-CCABD54B6169}" destId="{EE16AC5E-8ADD-4B27-9CE3-EF2F44CB064D}" srcOrd="3" destOrd="0" parTransId="{18FBBFA1-C853-4821-A570-6541C0429536}" sibTransId="{AADD5CE2-2A5A-444C-BCC1-C9C47BA54FDA}"/>
    <dgm:cxn modelId="{493FE0F9-3EEB-4C54-993D-F938491AAB85}" srcId="{41471305-7EB3-4CC7-9855-201073FD9C99}" destId="{033588F6-1EBD-4B2D-9B68-D27A0701EC59}" srcOrd="0" destOrd="0" parTransId="{DB97AEA7-18E1-4099-908A-9985AF27D4CA}" sibTransId="{A65E42BA-2880-41B0-9709-6EC8FB75FC4A}"/>
    <dgm:cxn modelId="{E79F254D-1070-41EF-8788-3F9374091C88}" type="presOf" srcId="{A3987A12-77E2-45CB-A168-CCABD54B6169}" destId="{189477FA-6161-40BD-A89C-5B11CC8F6F73}" srcOrd="0" destOrd="0" presId="urn:microsoft.com/office/officeart/2005/8/layout/vList5"/>
    <dgm:cxn modelId="{7637CF31-51B4-4720-807D-0B986D90E1C8}" type="presOf" srcId="{C4F5F97C-D665-4F29-883D-CF640187907A}" destId="{8E62C241-72B6-40D7-8E73-2AE4471D7DBB}" srcOrd="0" destOrd="0" presId="urn:microsoft.com/office/officeart/2005/8/layout/vList5"/>
    <dgm:cxn modelId="{5B8B596F-BE16-4A9A-961F-E7BE753A622D}" type="presOf" srcId="{9A23337F-3829-4190-AD31-CACD98431BAA}" destId="{348AE494-BEAA-4F5D-AA36-1C42B313EDFD}" srcOrd="0" destOrd="0" presId="urn:microsoft.com/office/officeart/2005/8/layout/vList5"/>
    <dgm:cxn modelId="{ED2BBBCD-2FAE-4294-9608-AE2EC59423A6}" srcId="{EE16AC5E-8ADD-4B27-9CE3-EF2F44CB064D}" destId="{0FC22750-B4BB-4A90-88ED-8E3E43E85CB8}" srcOrd="0" destOrd="0" parTransId="{EDB1ADC0-5A71-49CD-B8CE-0E8B66FEF87E}" sibTransId="{3CBD909D-84A6-44A1-A432-FEB4BA4EC035}"/>
    <dgm:cxn modelId="{03FDC384-9906-4C27-B202-9D88FAB852FF}" type="presParOf" srcId="{189477FA-6161-40BD-A89C-5B11CC8F6F73}" destId="{7B412135-5DA5-4AF0-8206-194CAF2A82C1}" srcOrd="0" destOrd="0" presId="urn:microsoft.com/office/officeart/2005/8/layout/vList5"/>
    <dgm:cxn modelId="{2E672C5F-55DF-41F4-A723-2F0306BACA0F}" type="presParOf" srcId="{7B412135-5DA5-4AF0-8206-194CAF2A82C1}" destId="{D47827BD-D2DA-49D0-8E6C-55711A89A751}" srcOrd="0" destOrd="0" presId="urn:microsoft.com/office/officeart/2005/8/layout/vList5"/>
    <dgm:cxn modelId="{24B96138-2903-4346-94D6-DDEAFD5EA3A1}" type="presParOf" srcId="{7B412135-5DA5-4AF0-8206-194CAF2A82C1}" destId="{D2253F17-0289-48F5-B417-6F090AEE4C56}" srcOrd="1" destOrd="0" presId="urn:microsoft.com/office/officeart/2005/8/layout/vList5"/>
    <dgm:cxn modelId="{FE30E535-0F4B-489C-929C-F99C2B32F4C3}" type="presParOf" srcId="{189477FA-6161-40BD-A89C-5B11CC8F6F73}" destId="{1FE3C87A-F306-4DE8-B112-EBA4F0B8565B}" srcOrd="1" destOrd="0" presId="urn:microsoft.com/office/officeart/2005/8/layout/vList5"/>
    <dgm:cxn modelId="{49DAE27E-0275-4F1B-B772-47C9DA0F7797}" type="presParOf" srcId="{189477FA-6161-40BD-A89C-5B11CC8F6F73}" destId="{182366C2-8635-49FC-B489-E8AF77B9A73E}" srcOrd="2" destOrd="0" presId="urn:microsoft.com/office/officeart/2005/8/layout/vList5"/>
    <dgm:cxn modelId="{541FAB6B-F3D6-4EE7-8279-D8F282F2E176}" type="presParOf" srcId="{182366C2-8635-49FC-B489-E8AF77B9A73E}" destId="{8E62C241-72B6-40D7-8E73-2AE4471D7DBB}" srcOrd="0" destOrd="0" presId="urn:microsoft.com/office/officeart/2005/8/layout/vList5"/>
    <dgm:cxn modelId="{E7B0CFB7-095D-4C27-AE49-BAFA248820B2}" type="presParOf" srcId="{182366C2-8635-49FC-B489-E8AF77B9A73E}" destId="{348AE494-BEAA-4F5D-AA36-1C42B313EDFD}" srcOrd="1" destOrd="0" presId="urn:microsoft.com/office/officeart/2005/8/layout/vList5"/>
    <dgm:cxn modelId="{A2F8358F-27CB-4E8E-B804-631918F77EDA}" type="presParOf" srcId="{189477FA-6161-40BD-A89C-5B11CC8F6F73}" destId="{A95D69E6-5506-41D8-9AF5-712AD1B94600}" srcOrd="3" destOrd="0" presId="urn:microsoft.com/office/officeart/2005/8/layout/vList5"/>
    <dgm:cxn modelId="{4D257FD5-B16B-4E60-BC74-F03076BC06D7}" type="presParOf" srcId="{189477FA-6161-40BD-A89C-5B11CC8F6F73}" destId="{D08F2566-7D52-4507-AEED-FB95C024AFCE}" srcOrd="4" destOrd="0" presId="urn:microsoft.com/office/officeart/2005/8/layout/vList5"/>
    <dgm:cxn modelId="{54E212D7-D5E7-461F-AD2B-8D925D12AE59}" type="presParOf" srcId="{D08F2566-7D52-4507-AEED-FB95C024AFCE}" destId="{5DFB648B-EE6D-4694-B6AA-0D5AB3038FB1}" srcOrd="0" destOrd="0" presId="urn:microsoft.com/office/officeart/2005/8/layout/vList5"/>
    <dgm:cxn modelId="{F04D8611-D3AA-42E4-B1E4-349D918E9E7B}" type="presParOf" srcId="{D08F2566-7D52-4507-AEED-FB95C024AFCE}" destId="{0C07C026-57D0-463F-A665-D95F2AECBE93}" srcOrd="1" destOrd="0" presId="urn:microsoft.com/office/officeart/2005/8/layout/vList5"/>
    <dgm:cxn modelId="{BA4B5B0D-4144-404A-8F2F-CC9E3A3DFCF4}" type="presParOf" srcId="{189477FA-6161-40BD-A89C-5B11CC8F6F73}" destId="{EF859C6A-6FBE-4B39-959C-E7012029BCC1}" srcOrd="5" destOrd="0" presId="urn:microsoft.com/office/officeart/2005/8/layout/vList5"/>
    <dgm:cxn modelId="{D0246B7F-F0C0-4CF2-A738-A0716864171C}" type="presParOf" srcId="{189477FA-6161-40BD-A89C-5B11CC8F6F73}" destId="{EAA61D88-56D1-41C2-977B-40BA5779F69F}" srcOrd="6" destOrd="0" presId="urn:microsoft.com/office/officeart/2005/8/layout/vList5"/>
    <dgm:cxn modelId="{DAFA4A11-99D9-4C7B-BC8A-B3E051AD55B9}" type="presParOf" srcId="{EAA61D88-56D1-41C2-977B-40BA5779F69F}" destId="{D2FFBFA6-C4FC-4D24-A245-6BF06866E56E}" srcOrd="0" destOrd="0" presId="urn:microsoft.com/office/officeart/2005/8/layout/vList5"/>
    <dgm:cxn modelId="{16D26CFA-715C-4AF4-85D8-C9C6781EB2D1}" type="presParOf" srcId="{EAA61D88-56D1-41C2-977B-40BA5779F69F}" destId="{65ECDD48-178C-4006-B215-4C851616D3E3}" srcOrd="1" destOrd="0" presId="urn:microsoft.com/office/officeart/2005/8/layout/vList5"/>
    <dgm:cxn modelId="{8F7D5EB8-A21B-4F58-88AB-1B8786440BFF}" type="presParOf" srcId="{189477FA-6161-40BD-A89C-5B11CC8F6F73}" destId="{A873F00F-1FC3-4B55-A7D0-7DC096B38F2A}" srcOrd="7" destOrd="0" presId="urn:microsoft.com/office/officeart/2005/8/layout/vList5"/>
    <dgm:cxn modelId="{5B1D0066-28AD-493A-90E3-B3CA5A7D0D9B}" type="presParOf" srcId="{189477FA-6161-40BD-A89C-5B11CC8F6F73}" destId="{0E645AD1-F172-4CE0-ACAA-9C6ACBADD417}" srcOrd="8" destOrd="0" presId="urn:microsoft.com/office/officeart/2005/8/layout/vList5"/>
    <dgm:cxn modelId="{20AB8C64-4E7E-4F3B-BBF4-5205CEE60266}" type="presParOf" srcId="{0E645AD1-F172-4CE0-ACAA-9C6ACBADD417}" destId="{DAAE1ED5-64DE-41C5-BD4B-3A974CD27CDB}" srcOrd="0" destOrd="0" presId="urn:microsoft.com/office/officeart/2005/8/layout/vList5"/>
    <dgm:cxn modelId="{E1B7C3C9-DCFC-4D44-8850-0BB1787A730D}" type="presParOf" srcId="{0E645AD1-F172-4CE0-ACAA-9C6ACBADD417}" destId="{94203E16-E012-4ED6-8303-1E1CD4DF3D2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ED19CEB-31A2-4480-92FE-411AE7D95E65}" type="doc">
      <dgm:prSet loTypeId="urn:microsoft.com/office/officeart/2005/8/layout/list1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th-TH"/>
        </a:p>
      </dgm:t>
    </dgm:pt>
    <dgm:pt modelId="{C1D1AF4E-0107-4E63-8E66-7E7ADD306CC7}">
      <dgm:prSet phldrT="[Text]" custT="1"/>
      <dgm:spPr/>
      <dgm:t>
        <a:bodyPr/>
        <a:lstStyle/>
        <a:p>
          <a:r>
            <a:rPr lang="th-TH" sz="2800" b="1" dirty="0" smtClean="0">
              <a:solidFill>
                <a:schemeClr val="tx1"/>
              </a:solidFill>
            </a:rPr>
            <a:t>รูปแบบของ </a:t>
          </a:r>
          <a:r>
            <a:rPr lang="en-US" sz="2800" dirty="0" smtClean="0">
              <a:solidFill>
                <a:schemeClr val="tx1"/>
              </a:solidFill>
            </a:rPr>
            <a:t>Template</a:t>
          </a:r>
          <a:endParaRPr lang="th-TH" sz="2800" dirty="0">
            <a:solidFill>
              <a:schemeClr val="tx1"/>
            </a:solidFill>
          </a:endParaRPr>
        </a:p>
      </dgm:t>
    </dgm:pt>
    <dgm:pt modelId="{AAF8DC1E-0715-48C0-AAAA-3B9258CCA683}" type="parTrans" cxnId="{06DE98FF-A091-4554-A866-87100AA15F36}">
      <dgm:prSet/>
      <dgm:spPr/>
      <dgm:t>
        <a:bodyPr/>
        <a:lstStyle/>
        <a:p>
          <a:endParaRPr lang="th-TH">
            <a:solidFill>
              <a:schemeClr val="tx1"/>
            </a:solidFill>
          </a:endParaRPr>
        </a:p>
      </dgm:t>
    </dgm:pt>
    <dgm:pt modelId="{D3F298AF-C1A9-4FDF-807C-2FB3FA9C03F9}" type="sibTrans" cxnId="{06DE98FF-A091-4554-A866-87100AA15F36}">
      <dgm:prSet/>
      <dgm:spPr/>
      <dgm:t>
        <a:bodyPr/>
        <a:lstStyle/>
        <a:p>
          <a:endParaRPr lang="th-TH">
            <a:solidFill>
              <a:schemeClr val="tx1"/>
            </a:solidFill>
          </a:endParaRPr>
        </a:p>
      </dgm:t>
    </dgm:pt>
    <dgm:pt modelId="{733F5E77-FB34-41F9-ABD2-FCBC5F940F0F}">
      <dgm:prSet phldrT="[Text]" custT="1"/>
      <dgm:spPr/>
      <dgm:t>
        <a:bodyPr/>
        <a:lstStyle/>
        <a:p>
          <a:r>
            <a:rPr lang="th-TH" sz="2800" b="1" dirty="0" smtClean="0">
              <a:solidFill>
                <a:schemeClr val="tx1"/>
              </a:solidFill>
            </a:rPr>
            <a:t>ตัวอย่างธุรกรรมที่ใช้กรอก </a:t>
          </a:r>
          <a:r>
            <a:rPr lang="en-US" sz="2800" dirty="0" smtClean="0">
              <a:solidFill>
                <a:schemeClr val="tx1"/>
              </a:solidFill>
            </a:rPr>
            <a:t>Template</a:t>
          </a:r>
          <a:endParaRPr lang="th-TH" sz="2800" dirty="0">
            <a:solidFill>
              <a:schemeClr val="tx1"/>
            </a:solidFill>
          </a:endParaRPr>
        </a:p>
      </dgm:t>
    </dgm:pt>
    <dgm:pt modelId="{3A1A5799-B376-4A3C-A52D-4F60A911F0AF}" type="parTrans" cxnId="{9039786B-3DDE-4B86-B5C1-2E29983E7842}">
      <dgm:prSet/>
      <dgm:spPr/>
      <dgm:t>
        <a:bodyPr/>
        <a:lstStyle/>
        <a:p>
          <a:endParaRPr lang="th-TH">
            <a:solidFill>
              <a:schemeClr val="tx1"/>
            </a:solidFill>
          </a:endParaRPr>
        </a:p>
      </dgm:t>
    </dgm:pt>
    <dgm:pt modelId="{8EE4AEC9-74CB-4FF6-8353-0B3A6402C0C3}" type="sibTrans" cxnId="{9039786B-3DDE-4B86-B5C1-2E29983E7842}">
      <dgm:prSet/>
      <dgm:spPr/>
      <dgm:t>
        <a:bodyPr/>
        <a:lstStyle/>
        <a:p>
          <a:endParaRPr lang="th-TH">
            <a:solidFill>
              <a:schemeClr val="tx1"/>
            </a:solidFill>
          </a:endParaRPr>
        </a:p>
      </dgm:t>
    </dgm:pt>
    <dgm:pt modelId="{DF87EC55-FF5A-4803-9162-E617F6F4BE11}">
      <dgm:prSet phldrT="[Text]" custT="1"/>
      <dgm:spPr/>
      <dgm:t>
        <a:bodyPr/>
        <a:lstStyle/>
        <a:p>
          <a:r>
            <a:rPr lang="th-TH" sz="2800" b="1" dirty="0" smtClean="0">
              <a:solidFill>
                <a:schemeClr val="tx1"/>
              </a:solidFill>
            </a:rPr>
            <a:t>วิธีการกรอกข้อมูลลง </a:t>
          </a:r>
          <a:r>
            <a:rPr lang="en-US" sz="2800" dirty="0" smtClean="0">
              <a:solidFill>
                <a:schemeClr val="tx1"/>
              </a:solidFill>
            </a:rPr>
            <a:t>Template</a:t>
          </a:r>
          <a:endParaRPr lang="th-TH" sz="2800" b="1" dirty="0">
            <a:solidFill>
              <a:schemeClr val="tx1"/>
            </a:solidFill>
          </a:endParaRPr>
        </a:p>
      </dgm:t>
    </dgm:pt>
    <dgm:pt modelId="{D5EC1950-01CF-46ED-ACFD-D383941DD499}" type="parTrans" cxnId="{000FCA9A-7F01-4B8E-9BFD-67AD272D7557}">
      <dgm:prSet/>
      <dgm:spPr/>
      <dgm:t>
        <a:bodyPr/>
        <a:lstStyle/>
        <a:p>
          <a:endParaRPr lang="th-TH">
            <a:solidFill>
              <a:schemeClr val="tx1"/>
            </a:solidFill>
          </a:endParaRPr>
        </a:p>
      </dgm:t>
    </dgm:pt>
    <dgm:pt modelId="{92F843EF-6A6D-4F1F-98F9-88D03A26DE87}" type="sibTrans" cxnId="{000FCA9A-7F01-4B8E-9BFD-67AD272D7557}">
      <dgm:prSet/>
      <dgm:spPr/>
      <dgm:t>
        <a:bodyPr/>
        <a:lstStyle/>
        <a:p>
          <a:endParaRPr lang="th-TH">
            <a:solidFill>
              <a:schemeClr val="tx1"/>
            </a:solidFill>
          </a:endParaRPr>
        </a:p>
      </dgm:t>
    </dgm:pt>
    <dgm:pt modelId="{443F1755-9D9C-404A-9035-EDBD9E602319}" type="pres">
      <dgm:prSet presAssocID="{AED19CEB-31A2-4480-92FE-411AE7D95E6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5E17C534-164B-43C2-A002-A4C8570DE28B}" type="pres">
      <dgm:prSet presAssocID="{C1D1AF4E-0107-4E63-8E66-7E7ADD306CC7}" presName="parentLin" presStyleCnt="0"/>
      <dgm:spPr/>
    </dgm:pt>
    <dgm:pt modelId="{D5EEC3BB-B63C-45E1-A614-FB2C2881B9D1}" type="pres">
      <dgm:prSet presAssocID="{C1D1AF4E-0107-4E63-8E66-7E7ADD306CC7}" presName="parentLeftMargin" presStyleLbl="node1" presStyleIdx="0" presStyleCnt="3"/>
      <dgm:spPr/>
      <dgm:t>
        <a:bodyPr/>
        <a:lstStyle/>
        <a:p>
          <a:endParaRPr lang="th-TH"/>
        </a:p>
      </dgm:t>
    </dgm:pt>
    <dgm:pt modelId="{C86C13CE-EA78-4079-9D33-92957521AB5B}" type="pres">
      <dgm:prSet presAssocID="{C1D1AF4E-0107-4E63-8E66-7E7ADD306CC7}" presName="parentText" presStyleLbl="node1" presStyleIdx="0" presStyleCnt="3" custScaleX="130929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B3D1D74-386C-4943-9394-419AB467C6CB}" type="pres">
      <dgm:prSet presAssocID="{C1D1AF4E-0107-4E63-8E66-7E7ADD306CC7}" presName="negativeSpace" presStyleCnt="0"/>
      <dgm:spPr/>
    </dgm:pt>
    <dgm:pt modelId="{11E26F9A-B9F9-4343-8D49-412CCFB24B91}" type="pres">
      <dgm:prSet presAssocID="{C1D1AF4E-0107-4E63-8E66-7E7ADD306CC7}" presName="childText" presStyleLbl="conFgAcc1" presStyleIdx="0" presStyleCnt="3">
        <dgm:presLayoutVars>
          <dgm:bulletEnabled val="1"/>
        </dgm:presLayoutVars>
      </dgm:prSet>
      <dgm:spPr/>
    </dgm:pt>
    <dgm:pt modelId="{F91D1D4C-4A9C-448E-893A-7599C5A8F640}" type="pres">
      <dgm:prSet presAssocID="{D3F298AF-C1A9-4FDF-807C-2FB3FA9C03F9}" presName="spaceBetweenRectangles" presStyleCnt="0"/>
      <dgm:spPr/>
    </dgm:pt>
    <dgm:pt modelId="{CE300EDD-22EB-4926-9FC6-79A756EB12AD}" type="pres">
      <dgm:prSet presAssocID="{733F5E77-FB34-41F9-ABD2-FCBC5F940F0F}" presName="parentLin" presStyleCnt="0"/>
      <dgm:spPr/>
    </dgm:pt>
    <dgm:pt modelId="{F424C46C-7BB1-4E96-80DC-C1E3144DFCF6}" type="pres">
      <dgm:prSet presAssocID="{733F5E77-FB34-41F9-ABD2-FCBC5F940F0F}" presName="parentLeftMargin" presStyleLbl="node1" presStyleIdx="0" presStyleCnt="3"/>
      <dgm:spPr/>
      <dgm:t>
        <a:bodyPr/>
        <a:lstStyle/>
        <a:p>
          <a:endParaRPr lang="th-TH"/>
        </a:p>
      </dgm:t>
    </dgm:pt>
    <dgm:pt modelId="{6980B36B-1DEE-470E-B1CC-7BD1615C2BFC}" type="pres">
      <dgm:prSet presAssocID="{733F5E77-FB34-41F9-ABD2-FCBC5F940F0F}" presName="parentText" presStyleLbl="node1" presStyleIdx="1" presStyleCnt="3" custScaleX="130929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4690CEC8-B8A4-4FE9-B979-CA8EF0C713B3}" type="pres">
      <dgm:prSet presAssocID="{733F5E77-FB34-41F9-ABD2-FCBC5F940F0F}" presName="negativeSpace" presStyleCnt="0"/>
      <dgm:spPr/>
    </dgm:pt>
    <dgm:pt modelId="{1EF39274-9A9D-491C-B0BB-B8CAF7D1324A}" type="pres">
      <dgm:prSet presAssocID="{733F5E77-FB34-41F9-ABD2-FCBC5F940F0F}" presName="childText" presStyleLbl="conFgAcc1" presStyleIdx="1" presStyleCnt="3">
        <dgm:presLayoutVars>
          <dgm:bulletEnabled val="1"/>
        </dgm:presLayoutVars>
      </dgm:prSet>
      <dgm:spPr/>
    </dgm:pt>
    <dgm:pt modelId="{6EAF32D5-E6A9-4AB7-AE69-BFC2682B11FC}" type="pres">
      <dgm:prSet presAssocID="{8EE4AEC9-74CB-4FF6-8353-0B3A6402C0C3}" presName="spaceBetweenRectangles" presStyleCnt="0"/>
      <dgm:spPr/>
    </dgm:pt>
    <dgm:pt modelId="{73BF85B8-D227-4758-B452-5A13DA9D3BB5}" type="pres">
      <dgm:prSet presAssocID="{DF87EC55-FF5A-4803-9162-E617F6F4BE11}" presName="parentLin" presStyleCnt="0"/>
      <dgm:spPr/>
    </dgm:pt>
    <dgm:pt modelId="{E377047A-C835-4A94-85A4-E38B91CA7E46}" type="pres">
      <dgm:prSet presAssocID="{DF87EC55-FF5A-4803-9162-E617F6F4BE11}" presName="parentLeftMargin" presStyleLbl="node1" presStyleIdx="1" presStyleCnt="3"/>
      <dgm:spPr/>
      <dgm:t>
        <a:bodyPr/>
        <a:lstStyle/>
        <a:p>
          <a:endParaRPr lang="th-TH"/>
        </a:p>
      </dgm:t>
    </dgm:pt>
    <dgm:pt modelId="{0E0AE893-585D-43AC-AF7C-4DB77FAAAC97}" type="pres">
      <dgm:prSet presAssocID="{DF87EC55-FF5A-4803-9162-E617F6F4BE11}" presName="parentText" presStyleLbl="node1" presStyleIdx="2" presStyleCnt="3" custScaleX="130929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3E3B651-BE06-4033-A91B-177D3A13818D}" type="pres">
      <dgm:prSet presAssocID="{DF87EC55-FF5A-4803-9162-E617F6F4BE11}" presName="negativeSpace" presStyleCnt="0"/>
      <dgm:spPr/>
    </dgm:pt>
    <dgm:pt modelId="{5CF1FAF4-5A89-4F08-BD4C-BB41554A350B}" type="pres">
      <dgm:prSet presAssocID="{DF87EC55-FF5A-4803-9162-E617F6F4BE11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67715EB2-84AB-408F-A7D3-53D5BAF8CC17}" type="presOf" srcId="{C1D1AF4E-0107-4E63-8E66-7E7ADD306CC7}" destId="{C86C13CE-EA78-4079-9D33-92957521AB5B}" srcOrd="1" destOrd="0" presId="urn:microsoft.com/office/officeart/2005/8/layout/list1"/>
    <dgm:cxn modelId="{06DE98FF-A091-4554-A866-87100AA15F36}" srcId="{AED19CEB-31A2-4480-92FE-411AE7D95E65}" destId="{C1D1AF4E-0107-4E63-8E66-7E7ADD306CC7}" srcOrd="0" destOrd="0" parTransId="{AAF8DC1E-0715-48C0-AAAA-3B9258CCA683}" sibTransId="{D3F298AF-C1A9-4FDF-807C-2FB3FA9C03F9}"/>
    <dgm:cxn modelId="{9039786B-3DDE-4B86-B5C1-2E29983E7842}" srcId="{AED19CEB-31A2-4480-92FE-411AE7D95E65}" destId="{733F5E77-FB34-41F9-ABD2-FCBC5F940F0F}" srcOrd="1" destOrd="0" parTransId="{3A1A5799-B376-4A3C-A52D-4F60A911F0AF}" sibTransId="{8EE4AEC9-74CB-4FF6-8353-0B3A6402C0C3}"/>
    <dgm:cxn modelId="{054FCD21-2ADB-4C7C-98C7-56AC5A0534AB}" type="presOf" srcId="{733F5E77-FB34-41F9-ABD2-FCBC5F940F0F}" destId="{6980B36B-1DEE-470E-B1CC-7BD1615C2BFC}" srcOrd="1" destOrd="0" presId="urn:microsoft.com/office/officeart/2005/8/layout/list1"/>
    <dgm:cxn modelId="{843318EA-F16D-487E-9597-6E733CE91F30}" type="presOf" srcId="{733F5E77-FB34-41F9-ABD2-FCBC5F940F0F}" destId="{F424C46C-7BB1-4E96-80DC-C1E3144DFCF6}" srcOrd="0" destOrd="0" presId="urn:microsoft.com/office/officeart/2005/8/layout/list1"/>
    <dgm:cxn modelId="{30E70131-7070-47FB-A65E-4CAB0EDFCFEC}" type="presOf" srcId="{DF87EC55-FF5A-4803-9162-E617F6F4BE11}" destId="{0E0AE893-585D-43AC-AF7C-4DB77FAAAC97}" srcOrd="1" destOrd="0" presId="urn:microsoft.com/office/officeart/2005/8/layout/list1"/>
    <dgm:cxn modelId="{000FCA9A-7F01-4B8E-9BFD-67AD272D7557}" srcId="{AED19CEB-31A2-4480-92FE-411AE7D95E65}" destId="{DF87EC55-FF5A-4803-9162-E617F6F4BE11}" srcOrd="2" destOrd="0" parTransId="{D5EC1950-01CF-46ED-ACFD-D383941DD499}" sibTransId="{92F843EF-6A6D-4F1F-98F9-88D03A26DE87}"/>
    <dgm:cxn modelId="{5BC5C6DC-1879-4D58-9C94-D99D5FDDF7F7}" type="presOf" srcId="{DF87EC55-FF5A-4803-9162-E617F6F4BE11}" destId="{E377047A-C835-4A94-85A4-E38B91CA7E46}" srcOrd="0" destOrd="0" presId="urn:microsoft.com/office/officeart/2005/8/layout/list1"/>
    <dgm:cxn modelId="{945A7D57-5AA9-4814-9728-AE8EABC1AB1A}" type="presOf" srcId="{AED19CEB-31A2-4480-92FE-411AE7D95E65}" destId="{443F1755-9D9C-404A-9035-EDBD9E602319}" srcOrd="0" destOrd="0" presId="urn:microsoft.com/office/officeart/2005/8/layout/list1"/>
    <dgm:cxn modelId="{548FA0B4-BBB4-48EB-BF8D-58D934CBA69C}" type="presOf" srcId="{C1D1AF4E-0107-4E63-8E66-7E7ADD306CC7}" destId="{D5EEC3BB-B63C-45E1-A614-FB2C2881B9D1}" srcOrd="0" destOrd="0" presId="urn:microsoft.com/office/officeart/2005/8/layout/list1"/>
    <dgm:cxn modelId="{D42D5FC1-E865-4722-8297-7EE2C61FB76E}" type="presParOf" srcId="{443F1755-9D9C-404A-9035-EDBD9E602319}" destId="{5E17C534-164B-43C2-A002-A4C8570DE28B}" srcOrd="0" destOrd="0" presId="urn:microsoft.com/office/officeart/2005/8/layout/list1"/>
    <dgm:cxn modelId="{C5511328-6852-40EE-A925-A3B784B77900}" type="presParOf" srcId="{5E17C534-164B-43C2-A002-A4C8570DE28B}" destId="{D5EEC3BB-B63C-45E1-A614-FB2C2881B9D1}" srcOrd="0" destOrd="0" presId="urn:microsoft.com/office/officeart/2005/8/layout/list1"/>
    <dgm:cxn modelId="{213A5CB1-7ACD-45B4-A7DA-C4BCCCFA892D}" type="presParOf" srcId="{5E17C534-164B-43C2-A002-A4C8570DE28B}" destId="{C86C13CE-EA78-4079-9D33-92957521AB5B}" srcOrd="1" destOrd="0" presId="urn:microsoft.com/office/officeart/2005/8/layout/list1"/>
    <dgm:cxn modelId="{7EDC79BD-9723-4894-B87A-A91B65C4A9E6}" type="presParOf" srcId="{443F1755-9D9C-404A-9035-EDBD9E602319}" destId="{3B3D1D74-386C-4943-9394-419AB467C6CB}" srcOrd="1" destOrd="0" presId="urn:microsoft.com/office/officeart/2005/8/layout/list1"/>
    <dgm:cxn modelId="{BF0A5776-FA76-43B2-B971-10396C184745}" type="presParOf" srcId="{443F1755-9D9C-404A-9035-EDBD9E602319}" destId="{11E26F9A-B9F9-4343-8D49-412CCFB24B91}" srcOrd="2" destOrd="0" presId="urn:microsoft.com/office/officeart/2005/8/layout/list1"/>
    <dgm:cxn modelId="{C3302B0E-AD03-4A8B-8083-1446CEBCD8A8}" type="presParOf" srcId="{443F1755-9D9C-404A-9035-EDBD9E602319}" destId="{F91D1D4C-4A9C-448E-893A-7599C5A8F640}" srcOrd="3" destOrd="0" presId="urn:microsoft.com/office/officeart/2005/8/layout/list1"/>
    <dgm:cxn modelId="{0C6FF7EA-6513-4502-A1AD-61B75FC35067}" type="presParOf" srcId="{443F1755-9D9C-404A-9035-EDBD9E602319}" destId="{CE300EDD-22EB-4926-9FC6-79A756EB12AD}" srcOrd="4" destOrd="0" presId="urn:microsoft.com/office/officeart/2005/8/layout/list1"/>
    <dgm:cxn modelId="{AA4A36BC-8D50-4E95-AAF9-EEE8E3447189}" type="presParOf" srcId="{CE300EDD-22EB-4926-9FC6-79A756EB12AD}" destId="{F424C46C-7BB1-4E96-80DC-C1E3144DFCF6}" srcOrd="0" destOrd="0" presId="urn:microsoft.com/office/officeart/2005/8/layout/list1"/>
    <dgm:cxn modelId="{09D8684A-C0FD-4DDD-9B4C-6E385A966032}" type="presParOf" srcId="{CE300EDD-22EB-4926-9FC6-79A756EB12AD}" destId="{6980B36B-1DEE-470E-B1CC-7BD1615C2BFC}" srcOrd="1" destOrd="0" presId="urn:microsoft.com/office/officeart/2005/8/layout/list1"/>
    <dgm:cxn modelId="{6D8FD6B6-F291-4E8C-AFA1-2AC466598283}" type="presParOf" srcId="{443F1755-9D9C-404A-9035-EDBD9E602319}" destId="{4690CEC8-B8A4-4FE9-B979-CA8EF0C713B3}" srcOrd="5" destOrd="0" presId="urn:microsoft.com/office/officeart/2005/8/layout/list1"/>
    <dgm:cxn modelId="{45A681DA-18EE-4318-A980-DD33FC996C74}" type="presParOf" srcId="{443F1755-9D9C-404A-9035-EDBD9E602319}" destId="{1EF39274-9A9D-491C-B0BB-B8CAF7D1324A}" srcOrd="6" destOrd="0" presId="urn:microsoft.com/office/officeart/2005/8/layout/list1"/>
    <dgm:cxn modelId="{AE7F1DD8-8DD9-4A17-8878-0384415623EB}" type="presParOf" srcId="{443F1755-9D9C-404A-9035-EDBD9E602319}" destId="{6EAF32D5-E6A9-4AB7-AE69-BFC2682B11FC}" srcOrd="7" destOrd="0" presId="urn:microsoft.com/office/officeart/2005/8/layout/list1"/>
    <dgm:cxn modelId="{1AE58E32-2F0A-4AF2-9D6B-E31BD539C718}" type="presParOf" srcId="{443F1755-9D9C-404A-9035-EDBD9E602319}" destId="{73BF85B8-D227-4758-B452-5A13DA9D3BB5}" srcOrd="8" destOrd="0" presId="urn:microsoft.com/office/officeart/2005/8/layout/list1"/>
    <dgm:cxn modelId="{7FCED990-8517-408F-9DFF-3D2BAC3D6FA6}" type="presParOf" srcId="{73BF85B8-D227-4758-B452-5A13DA9D3BB5}" destId="{E377047A-C835-4A94-85A4-E38B91CA7E46}" srcOrd="0" destOrd="0" presId="urn:microsoft.com/office/officeart/2005/8/layout/list1"/>
    <dgm:cxn modelId="{49A19ACA-5F6B-4B50-A82A-354489D3DE61}" type="presParOf" srcId="{73BF85B8-D227-4758-B452-5A13DA9D3BB5}" destId="{0E0AE893-585D-43AC-AF7C-4DB77FAAAC97}" srcOrd="1" destOrd="0" presId="urn:microsoft.com/office/officeart/2005/8/layout/list1"/>
    <dgm:cxn modelId="{5B49A85C-A95C-4439-A8EC-4A381F5856B6}" type="presParOf" srcId="{443F1755-9D9C-404A-9035-EDBD9E602319}" destId="{83E3B651-BE06-4033-A91B-177D3A13818D}" srcOrd="9" destOrd="0" presId="urn:microsoft.com/office/officeart/2005/8/layout/list1"/>
    <dgm:cxn modelId="{7374BC18-8D3B-446B-B52A-E7F5D3054F82}" type="presParOf" srcId="{443F1755-9D9C-404A-9035-EDBD9E602319}" destId="{5CF1FAF4-5A89-4F08-BD4C-BB41554A350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ED19CEB-31A2-4480-92FE-411AE7D95E65}" type="doc">
      <dgm:prSet loTypeId="urn:microsoft.com/office/officeart/2005/8/layout/list1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th-TH"/>
        </a:p>
      </dgm:t>
    </dgm:pt>
    <dgm:pt modelId="{C1D1AF4E-0107-4E63-8E66-7E7ADD306CC7}">
      <dgm:prSet phldrT="[Text]" custT="1"/>
      <dgm:spPr/>
      <dgm:t>
        <a:bodyPr/>
        <a:lstStyle/>
        <a:p>
          <a:r>
            <a:rPr lang="th-TH" sz="2800" b="1" dirty="0" smtClean="0">
              <a:solidFill>
                <a:schemeClr val="tx1"/>
              </a:solidFill>
            </a:rPr>
            <a:t>รูปแบบของ </a:t>
          </a:r>
          <a:r>
            <a:rPr lang="en-US" sz="2800" dirty="0" smtClean="0">
              <a:solidFill>
                <a:schemeClr val="tx1"/>
              </a:solidFill>
            </a:rPr>
            <a:t>Template</a:t>
          </a:r>
          <a:endParaRPr lang="th-TH" sz="2800" dirty="0">
            <a:solidFill>
              <a:schemeClr val="tx1"/>
            </a:solidFill>
          </a:endParaRPr>
        </a:p>
      </dgm:t>
    </dgm:pt>
    <dgm:pt modelId="{AAF8DC1E-0715-48C0-AAAA-3B9258CCA683}" type="parTrans" cxnId="{06DE98FF-A091-4554-A866-87100AA15F36}">
      <dgm:prSet/>
      <dgm:spPr/>
      <dgm:t>
        <a:bodyPr/>
        <a:lstStyle/>
        <a:p>
          <a:endParaRPr lang="th-TH">
            <a:solidFill>
              <a:schemeClr val="tx1"/>
            </a:solidFill>
          </a:endParaRPr>
        </a:p>
      </dgm:t>
    </dgm:pt>
    <dgm:pt modelId="{D3F298AF-C1A9-4FDF-807C-2FB3FA9C03F9}" type="sibTrans" cxnId="{06DE98FF-A091-4554-A866-87100AA15F36}">
      <dgm:prSet/>
      <dgm:spPr/>
      <dgm:t>
        <a:bodyPr/>
        <a:lstStyle/>
        <a:p>
          <a:endParaRPr lang="th-TH">
            <a:solidFill>
              <a:schemeClr val="tx1"/>
            </a:solidFill>
          </a:endParaRPr>
        </a:p>
      </dgm:t>
    </dgm:pt>
    <dgm:pt modelId="{733F5E77-FB34-41F9-ABD2-FCBC5F940F0F}">
      <dgm:prSet phldrT="[Text]" custT="1"/>
      <dgm:spPr/>
      <dgm:t>
        <a:bodyPr/>
        <a:lstStyle/>
        <a:p>
          <a:r>
            <a:rPr lang="th-TH" sz="2800" b="1" dirty="0" smtClean="0">
              <a:solidFill>
                <a:schemeClr val="tx1"/>
              </a:solidFill>
            </a:rPr>
            <a:t>ตัวอย่างธุรกรรมที่ใช้กรอก </a:t>
          </a:r>
          <a:r>
            <a:rPr lang="en-US" sz="2800" dirty="0" smtClean="0">
              <a:solidFill>
                <a:schemeClr val="tx1"/>
              </a:solidFill>
            </a:rPr>
            <a:t>Template</a:t>
          </a:r>
          <a:endParaRPr lang="th-TH" sz="2800" dirty="0">
            <a:solidFill>
              <a:schemeClr val="tx1"/>
            </a:solidFill>
          </a:endParaRPr>
        </a:p>
      </dgm:t>
    </dgm:pt>
    <dgm:pt modelId="{3A1A5799-B376-4A3C-A52D-4F60A911F0AF}" type="parTrans" cxnId="{9039786B-3DDE-4B86-B5C1-2E29983E7842}">
      <dgm:prSet/>
      <dgm:spPr/>
      <dgm:t>
        <a:bodyPr/>
        <a:lstStyle/>
        <a:p>
          <a:endParaRPr lang="th-TH">
            <a:solidFill>
              <a:schemeClr val="tx1"/>
            </a:solidFill>
          </a:endParaRPr>
        </a:p>
      </dgm:t>
    </dgm:pt>
    <dgm:pt modelId="{8EE4AEC9-74CB-4FF6-8353-0B3A6402C0C3}" type="sibTrans" cxnId="{9039786B-3DDE-4B86-B5C1-2E29983E7842}">
      <dgm:prSet/>
      <dgm:spPr/>
      <dgm:t>
        <a:bodyPr/>
        <a:lstStyle/>
        <a:p>
          <a:endParaRPr lang="th-TH">
            <a:solidFill>
              <a:schemeClr val="tx1"/>
            </a:solidFill>
          </a:endParaRPr>
        </a:p>
      </dgm:t>
    </dgm:pt>
    <dgm:pt modelId="{DF87EC55-FF5A-4803-9162-E617F6F4BE11}">
      <dgm:prSet phldrT="[Text]" custT="1"/>
      <dgm:spPr/>
      <dgm:t>
        <a:bodyPr/>
        <a:lstStyle/>
        <a:p>
          <a:r>
            <a:rPr lang="th-TH" sz="2800" b="1" dirty="0" smtClean="0">
              <a:solidFill>
                <a:schemeClr val="tx1"/>
              </a:solidFill>
            </a:rPr>
            <a:t>วิธีการกรอกข้อมูลลง </a:t>
          </a:r>
          <a:r>
            <a:rPr lang="en-US" sz="2800" dirty="0" smtClean="0">
              <a:solidFill>
                <a:schemeClr val="tx1"/>
              </a:solidFill>
            </a:rPr>
            <a:t>Template </a:t>
          </a:r>
          <a:endParaRPr lang="th-TH" sz="2800" b="1" dirty="0">
            <a:solidFill>
              <a:schemeClr val="tx1"/>
            </a:solidFill>
          </a:endParaRPr>
        </a:p>
      </dgm:t>
    </dgm:pt>
    <dgm:pt modelId="{D5EC1950-01CF-46ED-ACFD-D383941DD499}" type="parTrans" cxnId="{000FCA9A-7F01-4B8E-9BFD-67AD272D7557}">
      <dgm:prSet/>
      <dgm:spPr/>
      <dgm:t>
        <a:bodyPr/>
        <a:lstStyle/>
        <a:p>
          <a:endParaRPr lang="th-TH">
            <a:solidFill>
              <a:schemeClr val="tx1"/>
            </a:solidFill>
          </a:endParaRPr>
        </a:p>
      </dgm:t>
    </dgm:pt>
    <dgm:pt modelId="{92F843EF-6A6D-4F1F-98F9-88D03A26DE87}" type="sibTrans" cxnId="{000FCA9A-7F01-4B8E-9BFD-67AD272D7557}">
      <dgm:prSet/>
      <dgm:spPr/>
      <dgm:t>
        <a:bodyPr/>
        <a:lstStyle/>
        <a:p>
          <a:endParaRPr lang="th-TH">
            <a:solidFill>
              <a:schemeClr val="tx1"/>
            </a:solidFill>
          </a:endParaRPr>
        </a:p>
      </dgm:t>
    </dgm:pt>
    <dgm:pt modelId="{443F1755-9D9C-404A-9035-EDBD9E602319}" type="pres">
      <dgm:prSet presAssocID="{AED19CEB-31A2-4480-92FE-411AE7D95E6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5E17C534-164B-43C2-A002-A4C8570DE28B}" type="pres">
      <dgm:prSet presAssocID="{C1D1AF4E-0107-4E63-8E66-7E7ADD306CC7}" presName="parentLin" presStyleCnt="0"/>
      <dgm:spPr/>
    </dgm:pt>
    <dgm:pt modelId="{D5EEC3BB-B63C-45E1-A614-FB2C2881B9D1}" type="pres">
      <dgm:prSet presAssocID="{C1D1AF4E-0107-4E63-8E66-7E7ADD306CC7}" presName="parentLeftMargin" presStyleLbl="node1" presStyleIdx="0" presStyleCnt="3"/>
      <dgm:spPr/>
      <dgm:t>
        <a:bodyPr/>
        <a:lstStyle/>
        <a:p>
          <a:endParaRPr lang="th-TH"/>
        </a:p>
      </dgm:t>
    </dgm:pt>
    <dgm:pt modelId="{C86C13CE-EA78-4079-9D33-92957521AB5B}" type="pres">
      <dgm:prSet presAssocID="{C1D1AF4E-0107-4E63-8E66-7E7ADD306CC7}" presName="parentText" presStyleLbl="node1" presStyleIdx="0" presStyleCnt="3" custScaleX="130929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B3D1D74-386C-4943-9394-419AB467C6CB}" type="pres">
      <dgm:prSet presAssocID="{C1D1AF4E-0107-4E63-8E66-7E7ADD306CC7}" presName="negativeSpace" presStyleCnt="0"/>
      <dgm:spPr/>
    </dgm:pt>
    <dgm:pt modelId="{11E26F9A-B9F9-4343-8D49-412CCFB24B91}" type="pres">
      <dgm:prSet presAssocID="{C1D1AF4E-0107-4E63-8E66-7E7ADD306CC7}" presName="childText" presStyleLbl="conFgAcc1" presStyleIdx="0" presStyleCnt="3">
        <dgm:presLayoutVars>
          <dgm:bulletEnabled val="1"/>
        </dgm:presLayoutVars>
      </dgm:prSet>
      <dgm:spPr/>
    </dgm:pt>
    <dgm:pt modelId="{F91D1D4C-4A9C-448E-893A-7599C5A8F640}" type="pres">
      <dgm:prSet presAssocID="{D3F298AF-C1A9-4FDF-807C-2FB3FA9C03F9}" presName="spaceBetweenRectangles" presStyleCnt="0"/>
      <dgm:spPr/>
    </dgm:pt>
    <dgm:pt modelId="{CE300EDD-22EB-4926-9FC6-79A756EB12AD}" type="pres">
      <dgm:prSet presAssocID="{733F5E77-FB34-41F9-ABD2-FCBC5F940F0F}" presName="parentLin" presStyleCnt="0"/>
      <dgm:spPr/>
    </dgm:pt>
    <dgm:pt modelId="{F424C46C-7BB1-4E96-80DC-C1E3144DFCF6}" type="pres">
      <dgm:prSet presAssocID="{733F5E77-FB34-41F9-ABD2-FCBC5F940F0F}" presName="parentLeftMargin" presStyleLbl="node1" presStyleIdx="0" presStyleCnt="3"/>
      <dgm:spPr/>
      <dgm:t>
        <a:bodyPr/>
        <a:lstStyle/>
        <a:p>
          <a:endParaRPr lang="th-TH"/>
        </a:p>
      </dgm:t>
    </dgm:pt>
    <dgm:pt modelId="{6980B36B-1DEE-470E-B1CC-7BD1615C2BFC}" type="pres">
      <dgm:prSet presAssocID="{733F5E77-FB34-41F9-ABD2-FCBC5F940F0F}" presName="parentText" presStyleLbl="node1" presStyleIdx="1" presStyleCnt="3" custScaleX="130929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4690CEC8-B8A4-4FE9-B979-CA8EF0C713B3}" type="pres">
      <dgm:prSet presAssocID="{733F5E77-FB34-41F9-ABD2-FCBC5F940F0F}" presName="negativeSpace" presStyleCnt="0"/>
      <dgm:spPr/>
    </dgm:pt>
    <dgm:pt modelId="{1EF39274-9A9D-491C-B0BB-B8CAF7D1324A}" type="pres">
      <dgm:prSet presAssocID="{733F5E77-FB34-41F9-ABD2-FCBC5F940F0F}" presName="childText" presStyleLbl="conFgAcc1" presStyleIdx="1" presStyleCnt="3">
        <dgm:presLayoutVars>
          <dgm:bulletEnabled val="1"/>
        </dgm:presLayoutVars>
      </dgm:prSet>
      <dgm:spPr/>
    </dgm:pt>
    <dgm:pt modelId="{6EAF32D5-E6A9-4AB7-AE69-BFC2682B11FC}" type="pres">
      <dgm:prSet presAssocID="{8EE4AEC9-74CB-4FF6-8353-0B3A6402C0C3}" presName="spaceBetweenRectangles" presStyleCnt="0"/>
      <dgm:spPr/>
    </dgm:pt>
    <dgm:pt modelId="{73BF85B8-D227-4758-B452-5A13DA9D3BB5}" type="pres">
      <dgm:prSet presAssocID="{DF87EC55-FF5A-4803-9162-E617F6F4BE11}" presName="parentLin" presStyleCnt="0"/>
      <dgm:spPr/>
    </dgm:pt>
    <dgm:pt modelId="{E377047A-C835-4A94-85A4-E38B91CA7E46}" type="pres">
      <dgm:prSet presAssocID="{DF87EC55-FF5A-4803-9162-E617F6F4BE11}" presName="parentLeftMargin" presStyleLbl="node1" presStyleIdx="1" presStyleCnt="3"/>
      <dgm:spPr/>
      <dgm:t>
        <a:bodyPr/>
        <a:lstStyle/>
        <a:p>
          <a:endParaRPr lang="th-TH"/>
        </a:p>
      </dgm:t>
    </dgm:pt>
    <dgm:pt modelId="{0E0AE893-585D-43AC-AF7C-4DB77FAAAC97}" type="pres">
      <dgm:prSet presAssocID="{DF87EC55-FF5A-4803-9162-E617F6F4BE11}" presName="parentText" presStyleLbl="node1" presStyleIdx="2" presStyleCnt="3" custScaleX="130929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3E3B651-BE06-4033-A91B-177D3A13818D}" type="pres">
      <dgm:prSet presAssocID="{DF87EC55-FF5A-4803-9162-E617F6F4BE11}" presName="negativeSpace" presStyleCnt="0"/>
      <dgm:spPr/>
    </dgm:pt>
    <dgm:pt modelId="{5CF1FAF4-5A89-4F08-BD4C-BB41554A350B}" type="pres">
      <dgm:prSet presAssocID="{DF87EC55-FF5A-4803-9162-E617F6F4BE11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342C1F27-9FD6-404D-B8D1-6D6555A79D13}" type="presOf" srcId="{AED19CEB-31A2-4480-92FE-411AE7D95E65}" destId="{443F1755-9D9C-404A-9035-EDBD9E602319}" srcOrd="0" destOrd="0" presId="urn:microsoft.com/office/officeart/2005/8/layout/list1"/>
    <dgm:cxn modelId="{15CC338E-1483-47E1-BAAF-CE9097F2B6CF}" type="presOf" srcId="{C1D1AF4E-0107-4E63-8E66-7E7ADD306CC7}" destId="{C86C13CE-EA78-4079-9D33-92957521AB5B}" srcOrd="1" destOrd="0" presId="urn:microsoft.com/office/officeart/2005/8/layout/list1"/>
    <dgm:cxn modelId="{224C14D1-E2C4-46A8-9C80-587EEECD18BC}" type="presOf" srcId="{733F5E77-FB34-41F9-ABD2-FCBC5F940F0F}" destId="{6980B36B-1DEE-470E-B1CC-7BD1615C2BFC}" srcOrd="1" destOrd="0" presId="urn:microsoft.com/office/officeart/2005/8/layout/list1"/>
    <dgm:cxn modelId="{627FB0C8-6F9D-4703-A987-3D3EA8845D71}" type="presOf" srcId="{C1D1AF4E-0107-4E63-8E66-7E7ADD306CC7}" destId="{D5EEC3BB-B63C-45E1-A614-FB2C2881B9D1}" srcOrd="0" destOrd="0" presId="urn:microsoft.com/office/officeart/2005/8/layout/list1"/>
    <dgm:cxn modelId="{13CA38E4-DFC9-4FB7-8FE8-EC8B96B95C5A}" type="presOf" srcId="{DF87EC55-FF5A-4803-9162-E617F6F4BE11}" destId="{E377047A-C835-4A94-85A4-E38B91CA7E46}" srcOrd="0" destOrd="0" presId="urn:microsoft.com/office/officeart/2005/8/layout/list1"/>
    <dgm:cxn modelId="{5CE6422E-3355-46D7-B224-9D345E2BBCDE}" type="presOf" srcId="{733F5E77-FB34-41F9-ABD2-FCBC5F940F0F}" destId="{F424C46C-7BB1-4E96-80DC-C1E3144DFCF6}" srcOrd="0" destOrd="0" presId="urn:microsoft.com/office/officeart/2005/8/layout/list1"/>
    <dgm:cxn modelId="{9039786B-3DDE-4B86-B5C1-2E29983E7842}" srcId="{AED19CEB-31A2-4480-92FE-411AE7D95E65}" destId="{733F5E77-FB34-41F9-ABD2-FCBC5F940F0F}" srcOrd="1" destOrd="0" parTransId="{3A1A5799-B376-4A3C-A52D-4F60A911F0AF}" sibTransId="{8EE4AEC9-74CB-4FF6-8353-0B3A6402C0C3}"/>
    <dgm:cxn modelId="{E3406950-D01A-46AD-96FF-0788DF12152E}" type="presOf" srcId="{DF87EC55-FF5A-4803-9162-E617F6F4BE11}" destId="{0E0AE893-585D-43AC-AF7C-4DB77FAAAC97}" srcOrd="1" destOrd="0" presId="urn:microsoft.com/office/officeart/2005/8/layout/list1"/>
    <dgm:cxn modelId="{06DE98FF-A091-4554-A866-87100AA15F36}" srcId="{AED19CEB-31A2-4480-92FE-411AE7D95E65}" destId="{C1D1AF4E-0107-4E63-8E66-7E7ADD306CC7}" srcOrd="0" destOrd="0" parTransId="{AAF8DC1E-0715-48C0-AAAA-3B9258CCA683}" sibTransId="{D3F298AF-C1A9-4FDF-807C-2FB3FA9C03F9}"/>
    <dgm:cxn modelId="{000FCA9A-7F01-4B8E-9BFD-67AD272D7557}" srcId="{AED19CEB-31A2-4480-92FE-411AE7D95E65}" destId="{DF87EC55-FF5A-4803-9162-E617F6F4BE11}" srcOrd="2" destOrd="0" parTransId="{D5EC1950-01CF-46ED-ACFD-D383941DD499}" sibTransId="{92F843EF-6A6D-4F1F-98F9-88D03A26DE87}"/>
    <dgm:cxn modelId="{63813429-9900-492F-A591-E346782C08B1}" type="presParOf" srcId="{443F1755-9D9C-404A-9035-EDBD9E602319}" destId="{5E17C534-164B-43C2-A002-A4C8570DE28B}" srcOrd="0" destOrd="0" presId="urn:microsoft.com/office/officeart/2005/8/layout/list1"/>
    <dgm:cxn modelId="{1899A7F6-99B5-4557-B764-37BA45868EEF}" type="presParOf" srcId="{5E17C534-164B-43C2-A002-A4C8570DE28B}" destId="{D5EEC3BB-B63C-45E1-A614-FB2C2881B9D1}" srcOrd="0" destOrd="0" presId="urn:microsoft.com/office/officeart/2005/8/layout/list1"/>
    <dgm:cxn modelId="{5F2AE156-AA10-4A2E-9E6A-73B8A4AC8C5F}" type="presParOf" srcId="{5E17C534-164B-43C2-A002-A4C8570DE28B}" destId="{C86C13CE-EA78-4079-9D33-92957521AB5B}" srcOrd="1" destOrd="0" presId="urn:microsoft.com/office/officeart/2005/8/layout/list1"/>
    <dgm:cxn modelId="{ACD840CC-8D0A-4DBD-9443-9B0B71CDBB06}" type="presParOf" srcId="{443F1755-9D9C-404A-9035-EDBD9E602319}" destId="{3B3D1D74-386C-4943-9394-419AB467C6CB}" srcOrd="1" destOrd="0" presId="urn:microsoft.com/office/officeart/2005/8/layout/list1"/>
    <dgm:cxn modelId="{98D7B3DC-1400-49D9-89DF-DFA3B1C2F015}" type="presParOf" srcId="{443F1755-9D9C-404A-9035-EDBD9E602319}" destId="{11E26F9A-B9F9-4343-8D49-412CCFB24B91}" srcOrd="2" destOrd="0" presId="urn:microsoft.com/office/officeart/2005/8/layout/list1"/>
    <dgm:cxn modelId="{3341EB78-02E6-4180-AAD6-A568D7F53B8C}" type="presParOf" srcId="{443F1755-9D9C-404A-9035-EDBD9E602319}" destId="{F91D1D4C-4A9C-448E-893A-7599C5A8F640}" srcOrd="3" destOrd="0" presId="urn:microsoft.com/office/officeart/2005/8/layout/list1"/>
    <dgm:cxn modelId="{C2D4AA78-354D-419D-A2FF-04811FE0965A}" type="presParOf" srcId="{443F1755-9D9C-404A-9035-EDBD9E602319}" destId="{CE300EDD-22EB-4926-9FC6-79A756EB12AD}" srcOrd="4" destOrd="0" presId="urn:microsoft.com/office/officeart/2005/8/layout/list1"/>
    <dgm:cxn modelId="{A4A6BA23-806F-4DF6-B24F-C761D3C2DF41}" type="presParOf" srcId="{CE300EDD-22EB-4926-9FC6-79A756EB12AD}" destId="{F424C46C-7BB1-4E96-80DC-C1E3144DFCF6}" srcOrd="0" destOrd="0" presId="urn:microsoft.com/office/officeart/2005/8/layout/list1"/>
    <dgm:cxn modelId="{4F2F4913-F2F9-4D41-B361-991E1D792684}" type="presParOf" srcId="{CE300EDD-22EB-4926-9FC6-79A756EB12AD}" destId="{6980B36B-1DEE-470E-B1CC-7BD1615C2BFC}" srcOrd="1" destOrd="0" presId="urn:microsoft.com/office/officeart/2005/8/layout/list1"/>
    <dgm:cxn modelId="{0A034879-9192-4235-9671-EAA6BBCC6602}" type="presParOf" srcId="{443F1755-9D9C-404A-9035-EDBD9E602319}" destId="{4690CEC8-B8A4-4FE9-B979-CA8EF0C713B3}" srcOrd="5" destOrd="0" presId="urn:microsoft.com/office/officeart/2005/8/layout/list1"/>
    <dgm:cxn modelId="{2B76E0AC-F86D-419B-BB18-AD94771BCB69}" type="presParOf" srcId="{443F1755-9D9C-404A-9035-EDBD9E602319}" destId="{1EF39274-9A9D-491C-B0BB-B8CAF7D1324A}" srcOrd="6" destOrd="0" presId="urn:microsoft.com/office/officeart/2005/8/layout/list1"/>
    <dgm:cxn modelId="{52054149-B6CA-4B54-BA68-2F3C0F1F4432}" type="presParOf" srcId="{443F1755-9D9C-404A-9035-EDBD9E602319}" destId="{6EAF32D5-E6A9-4AB7-AE69-BFC2682B11FC}" srcOrd="7" destOrd="0" presId="urn:microsoft.com/office/officeart/2005/8/layout/list1"/>
    <dgm:cxn modelId="{12D7A9DE-9F2F-4B81-9C4E-84B398712342}" type="presParOf" srcId="{443F1755-9D9C-404A-9035-EDBD9E602319}" destId="{73BF85B8-D227-4758-B452-5A13DA9D3BB5}" srcOrd="8" destOrd="0" presId="urn:microsoft.com/office/officeart/2005/8/layout/list1"/>
    <dgm:cxn modelId="{F69A460D-EF03-4111-A2FE-E3F7030D137D}" type="presParOf" srcId="{73BF85B8-D227-4758-B452-5A13DA9D3BB5}" destId="{E377047A-C835-4A94-85A4-E38B91CA7E46}" srcOrd="0" destOrd="0" presId="urn:microsoft.com/office/officeart/2005/8/layout/list1"/>
    <dgm:cxn modelId="{AB77EDF8-7E66-484D-8F54-17214FCCE9BE}" type="presParOf" srcId="{73BF85B8-D227-4758-B452-5A13DA9D3BB5}" destId="{0E0AE893-585D-43AC-AF7C-4DB77FAAAC97}" srcOrd="1" destOrd="0" presId="urn:microsoft.com/office/officeart/2005/8/layout/list1"/>
    <dgm:cxn modelId="{0B105897-E546-404A-8E5F-282B915C6148}" type="presParOf" srcId="{443F1755-9D9C-404A-9035-EDBD9E602319}" destId="{83E3B651-BE06-4033-A91B-177D3A13818D}" srcOrd="9" destOrd="0" presId="urn:microsoft.com/office/officeart/2005/8/layout/list1"/>
    <dgm:cxn modelId="{514D6639-3E28-4FDA-BF5A-1E90714A4051}" type="presParOf" srcId="{443F1755-9D9C-404A-9035-EDBD9E602319}" destId="{5CF1FAF4-5A89-4F08-BD4C-BB41554A350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1E26F9A-B9F9-4343-8D49-412CCFB24B91}">
      <dsp:nvSpPr>
        <dsp:cNvPr id="0" name=""/>
        <dsp:cNvSpPr/>
      </dsp:nvSpPr>
      <dsp:spPr>
        <a:xfrm>
          <a:off x="0" y="464019"/>
          <a:ext cx="60960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86C13CE-EA78-4079-9D33-92957521AB5B}">
      <dsp:nvSpPr>
        <dsp:cNvPr id="0" name=""/>
        <dsp:cNvSpPr/>
      </dsp:nvSpPr>
      <dsp:spPr>
        <a:xfrm>
          <a:off x="304800" y="6459"/>
          <a:ext cx="5587002" cy="9151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solidFill>
                <a:schemeClr val="tx1"/>
              </a:solidFill>
            </a:rPr>
            <a:t>รูปแบบของ </a:t>
          </a:r>
          <a:r>
            <a:rPr lang="en-US" sz="2800" kern="1200" dirty="0" smtClean="0">
              <a:solidFill>
                <a:schemeClr val="tx1"/>
              </a:solidFill>
            </a:rPr>
            <a:t>Template</a:t>
          </a:r>
          <a:endParaRPr lang="th-TH" sz="2800" kern="1200" dirty="0">
            <a:solidFill>
              <a:schemeClr val="tx1"/>
            </a:solidFill>
          </a:endParaRPr>
        </a:p>
      </dsp:txBody>
      <dsp:txXfrm>
        <a:off x="304800" y="6459"/>
        <a:ext cx="5587002" cy="915120"/>
      </dsp:txXfrm>
    </dsp:sp>
    <dsp:sp modelId="{1EF39274-9A9D-491C-B0BB-B8CAF7D1324A}">
      <dsp:nvSpPr>
        <dsp:cNvPr id="0" name=""/>
        <dsp:cNvSpPr/>
      </dsp:nvSpPr>
      <dsp:spPr>
        <a:xfrm>
          <a:off x="0" y="1870179"/>
          <a:ext cx="60960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980B36B-1DEE-470E-B1CC-7BD1615C2BFC}">
      <dsp:nvSpPr>
        <dsp:cNvPr id="0" name=""/>
        <dsp:cNvSpPr/>
      </dsp:nvSpPr>
      <dsp:spPr>
        <a:xfrm>
          <a:off x="304800" y="1412619"/>
          <a:ext cx="5587002" cy="91512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solidFill>
                <a:schemeClr val="tx1"/>
              </a:solidFill>
            </a:rPr>
            <a:t>ตัวอย่างธุรกรรมที่ใช้กรอก </a:t>
          </a:r>
          <a:r>
            <a:rPr lang="en-US" sz="2800" kern="1200" dirty="0" smtClean="0">
              <a:solidFill>
                <a:schemeClr val="tx1"/>
              </a:solidFill>
            </a:rPr>
            <a:t>Template</a:t>
          </a:r>
          <a:endParaRPr lang="th-TH" sz="2800" kern="1200" dirty="0">
            <a:solidFill>
              <a:schemeClr val="tx1"/>
            </a:solidFill>
          </a:endParaRPr>
        </a:p>
      </dsp:txBody>
      <dsp:txXfrm>
        <a:off x="304800" y="1412619"/>
        <a:ext cx="5587002" cy="915120"/>
      </dsp:txXfrm>
    </dsp:sp>
    <dsp:sp modelId="{5CF1FAF4-5A89-4F08-BD4C-BB41554A350B}">
      <dsp:nvSpPr>
        <dsp:cNvPr id="0" name=""/>
        <dsp:cNvSpPr/>
      </dsp:nvSpPr>
      <dsp:spPr>
        <a:xfrm>
          <a:off x="0" y="3276340"/>
          <a:ext cx="60960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E0AE893-585D-43AC-AF7C-4DB77FAAAC97}">
      <dsp:nvSpPr>
        <dsp:cNvPr id="0" name=""/>
        <dsp:cNvSpPr/>
      </dsp:nvSpPr>
      <dsp:spPr>
        <a:xfrm>
          <a:off x="304800" y="2818780"/>
          <a:ext cx="5587002" cy="91512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solidFill>
                <a:schemeClr val="tx1"/>
              </a:solidFill>
            </a:rPr>
            <a:t>วิธีการกรอกข้อมูลลง </a:t>
          </a:r>
          <a:r>
            <a:rPr lang="en-US" sz="2800" kern="1200" dirty="0" smtClean="0">
              <a:solidFill>
                <a:schemeClr val="tx1"/>
              </a:solidFill>
            </a:rPr>
            <a:t>Template</a:t>
          </a:r>
          <a:endParaRPr lang="th-TH" sz="2800" b="1" kern="1200" dirty="0">
            <a:solidFill>
              <a:schemeClr val="tx1"/>
            </a:solidFill>
          </a:endParaRPr>
        </a:p>
      </dsp:txBody>
      <dsp:txXfrm>
        <a:off x="304800" y="2818780"/>
        <a:ext cx="5587002" cy="91512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2253F17-0289-48F5-B417-6F090AEE4C56}">
      <dsp:nvSpPr>
        <dsp:cNvPr id="0" name=""/>
        <dsp:cNvSpPr/>
      </dsp:nvSpPr>
      <dsp:spPr>
        <a:xfrm rot="5400000">
          <a:off x="4945955" y="-2465715"/>
          <a:ext cx="641968" cy="5737561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000" kern="1200" dirty="0" smtClean="0">
              <a:solidFill>
                <a:schemeClr val="tx1"/>
              </a:solidFill>
            </a:rPr>
            <a:t>ใช้กำหนดชื่อผู้รายงาน  , งวดของข้อมูล  และ กำหนด </a:t>
          </a:r>
          <a:r>
            <a:rPr lang="en-US" sz="1600" kern="1200" dirty="0" smtClean="0">
              <a:solidFill>
                <a:schemeClr val="tx1"/>
              </a:solidFill>
            </a:rPr>
            <a:t>Path</a:t>
          </a:r>
          <a:r>
            <a:rPr lang="en-US" sz="2000" kern="1200" dirty="0" smtClean="0">
              <a:solidFill>
                <a:schemeClr val="tx1"/>
              </a:solidFill>
            </a:rPr>
            <a:t> </a:t>
          </a:r>
          <a:r>
            <a:rPr lang="en-US" sz="1600" kern="1200" dirty="0" smtClean="0">
              <a:solidFill>
                <a:schemeClr val="tx1"/>
              </a:solidFill>
            </a:rPr>
            <a:t>Directory</a:t>
          </a:r>
          <a:r>
            <a:rPr lang="en-US" sz="2000" kern="1200" dirty="0" smtClean="0">
              <a:solidFill>
                <a:schemeClr val="tx1"/>
              </a:solidFill>
            </a:rPr>
            <a:t> </a:t>
          </a:r>
          <a:r>
            <a:rPr lang="th-TH" sz="2000" kern="1200" dirty="0" smtClean="0">
              <a:solidFill>
                <a:schemeClr val="tx1"/>
              </a:solidFill>
            </a:rPr>
            <a:t>และ </a:t>
          </a:r>
          <a:r>
            <a:rPr lang="en-US" sz="1600" kern="1200" dirty="0" smtClean="0">
              <a:solidFill>
                <a:schemeClr val="tx1"/>
              </a:solidFill>
            </a:rPr>
            <a:t>Folder</a:t>
          </a:r>
          <a:r>
            <a:rPr lang="en-US" sz="2000" kern="1200" dirty="0" smtClean="0">
              <a:solidFill>
                <a:schemeClr val="tx1"/>
              </a:solidFill>
            </a:rPr>
            <a:t> </a:t>
          </a:r>
          <a:r>
            <a:rPr lang="th-TH" sz="2000" kern="1200" dirty="0" smtClean="0">
              <a:solidFill>
                <a:schemeClr val="tx1"/>
              </a:solidFill>
            </a:rPr>
            <a:t>เพื่อจัดเก็บ </a:t>
          </a:r>
          <a:r>
            <a:rPr lang="en-US" sz="1600" kern="1200" dirty="0" smtClean="0">
              <a:solidFill>
                <a:schemeClr val="tx1"/>
              </a:solidFill>
            </a:rPr>
            <a:t>File</a:t>
          </a:r>
          <a:r>
            <a:rPr lang="en-US" sz="2000" kern="1200" dirty="0" smtClean="0">
              <a:solidFill>
                <a:schemeClr val="tx1"/>
              </a:solidFill>
            </a:rPr>
            <a:t> </a:t>
          </a:r>
          <a:r>
            <a:rPr lang="th-TH" sz="2000" kern="1200" dirty="0" smtClean="0">
              <a:solidFill>
                <a:schemeClr val="tx1"/>
              </a:solidFill>
            </a:rPr>
            <a:t>รายงานธุรกรรมเงินหยวน</a:t>
          </a:r>
          <a:endParaRPr lang="th-TH" sz="2000" kern="1200" dirty="0">
            <a:solidFill>
              <a:schemeClr val="tx1"/>
            </a:solidFill>
          </a:endParaRPr>
        </a:p>
      </dsp:txBody>
      <dsp:txXfrm rot="5400000">
        <a:off x="4945955" y="-2465715"/>
        <a:ext cx="641968" cy="5737561"/>
      </dsp:txXfrm>
    </dsp:sp>
    <dsp:sp modelId="{D47827BD-D2DA-49D0-8E6C-55711A89A751}">
      <dsp:nvSpPr>
        <dsp:cNvPr id="0" name=""/>
        <dsp:cNvSpPr/>
      </dsp:nvSpPr>
      <dsp:spPr>
        <a:xfrm>
          <a:off x="1183" y="0"/>
          <a:ext cx="2396976" cy="80246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chemeClr val="tx1"/>
              </a:solidFill>
            </a:rPr>
            <a:t>Information</a:t>
          </a:r>
          <a:endParaRPr lang="th-TH" sz="2100" kern="1200" dirty="0">
            <a:solidFill>
              <a:schemeClr val="tx1"/>
            </a:solidFill>
          </a:endParaRPr>
        </a:p>
      </dsp:txBody>
      <dsp:txXfrm>
        <a:off x="1183" y="0"/>
        <a:ext cx="2396976" cy="802460"/>
      </dsp:txXfrm>
    </dsp:sp>
    <dsp:sp modelId="{348AE494-BEAA-4F5D-AA36-1C42B313EDFD}">
      <dsp:nvSpPr>
        <dsp:cNvPr id="0" name=""/>
        <dsp:cNvSpPr/>
      </dsp:nvSpPr>
      <dsp:spPr>
        <a:xfrm rot="5400000">
          <a:off x="4945955" y="-1623132"/>
          <a:ext cx="641968" cy="5737561"/>
        </a:xfrm>
        <a:prstGeom prst="round2SameRect">
          <a:avLst/>
        </a:prstGeom>
        <a:solidFill>
          <a:schemeClr val="accent5">
            <a:tint val="40000"/>
            <a:alpha val="90000"/>
            <a:hueOff val="-2685120"/>
            <a:satOff val="12063"/>
            <a:lumOff val="829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2685120"/>
              <a:satOff val="12063"/>
              <a:lumOff val="82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000" kern="1200" dirty="0" smtClean="0">
              <a:solidFill>
                <a:schemeClr val="tx1"/>
              </a:solidFill>
            </a:rPr>
            <a:t>ใช้กำหนดรายชื่อบริษัท หรือ ลูกค้าผู้ทำธุรกรรม</a:t>
          </a:r>
          <a:r>
            <a:rPr lang="th-TH" sz="2000" kern="1200" dirty="0" smtClean="0"/>
            <a:t>เงินหยวน</a:t>
          </a:r>
          <a:endParaRPr lang="th-TH" sz="2000" kern="1200" dirty="0">
            <a:solidFill>
              <a:schemeClr val="tx1"/>
            </a:solidFill>
          </a:endParaRPr>
        </a:p>
      </dsp:txBody>
      <dsp:txXfrm rot="5400000">
        <a:off x="4945955" y="-1623132"/>
        <a:ext cx="641968" cy="5737561"/>
      </dsp:txXfrm>
    </dsp:sp>
    <dsp:sp modelId="{8E62C241-72B6-40D7-8E73-2AE4471D7DBB}">
      <dsp:nvSpPr>
        <dsp:cNvPr id="0" name=""/>
        <dsp:cNvSpPr/>
      </dsp:nvSpPr>
      <dsp:spPr>
        <a:xfrm>
          <a:off x="1183" y="844418"/>
          <a:ext cx="2396976" cy="802460"/>
        </a:xfrm>
        <a:prstGeom prst="roundRect">
          <a:avLst/>
        </a:prstGeom>
        <a:gradFill rotWithShape="0">
          <a:gsLst>
            <a:gs pos="0">
              <a:schemeClr val="accent5">
                <a:hueOff val="-2483469"/>
                <a:satOff val="9953"/>
                <a:lumOff val="2157"/>
                <a:alphaOff val="0"/>
                <a:shade val="51000"/>
                <a:satMod val="130000"/>
              </a:schemeClr>
            </a:gs>
            <a:gs pos="80000">
              <a:schemeClr val="accent5">
                <a:hueOff val="-2483469"/>
                <a:satOff val="9953"/>
                <a:lumOff val="2157"/>
                <a:alphaOff val="0"/>
                <a:shade val="93000"/>
                <a:satMod val="130000"/>
              </a:schemeClr>
            </a:gs>
            <a:gs pos="100000">
              <a:schemeClr val="accent5">
                <a:hueOff val="-2483469"/>
                <a:satOff val="9953"/>
                <a:lumOff val="215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100" kern="1200" dirty="0" smtClean="0">
              <a:solidFill>
                <a:schemeClr val="tx1"/>
              </a:solidFill>
            </a:rPr>
            <a:t>ชื่อผู้ทำธุรกรรม</a:t>
          </a:r>
          <a:endParaRPr lang="th-TH" sz="2100" kern="1200" dirty="0">
            <a:solidFill>
              <a:schemeClr val="tx1"/>
            </a:solidFill>
          </a:endParaRPr>
        </a:p>
      </dsp:txBody>
      <dsp:txXfrm>
        <a:off x="1183" y="844418"/>
        <a:ext cx="2396976" cy="802460"/>
      </dsp:txXfrm>
    </dsp:sp>
    <dsp:sp modelId="{0C07C026-57D0-463F-A665-D95F2AECBE93}">
      <dsp:nvSpPr>
        <dsp:cNvPr id="0" name=""/>
        <dsp:cNvSpPr/>
      </dsp:nvSpPr>
      <dsp:spPr>
        <a:xfrm rot="5400000">
          <a:off x="4945955" y="-780548"/>
          <a:ext cx="641968" cy="5737561"/>
        </a:xfrm>
        <a:prstGeom prst="round2SameRect">
          <a:avLst/>
        </a:prstGeom>
        <a:solidFill>
          <a:schemeClr val="accent5">
            <a:tint val="40000"/>
            <a:alpha val="90000"/>
            <a:hueOff val="-5370241"/>
            <a:satOff val="24126"/>
            <a:lumOff val="1658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5370241"/>
              <a:satOff val="24126"/>
              <a:lumOff val="165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000" kern="1200" dirty="0" smtClean="0"/>
            <a:t>วิธีการกำหนดชื่อ </a:t>
          </a:r>
          <a:r>
            <a:rPr lang="en-US" sz="1800" kern="1200" dirty="0" smtClean="0"/>
            <a:t>File</a:t>
          </a:r>
          <a:r>
            <a:rPr lang="en-US" sz="2000" kern="1200" dirty="0" smtClean="0"/>
            <a:t> </a:t>
          </a:r>
          <a:r>
            <a:rPr lang="th-TH" sz="2000" kern="1200" dirty="0" smtClean="0"/>
            <a:t>รายงานการทำธุรกรรมเงินหยวนของลูกค้า</a:t>
          </a:r>
          <a:endParaRPr lang="th-TH" sz="2000" kern="1200" dirty="0">
            <a:solidFill>
              <a:schemeClr val="tx1"/>
            </a:solidFill>
          </a:endParaRPr>
        </a:p>
      </dsp:txBody>
      <dsp:txXfrm rot="5400000">
        <a:off x="4945955" y="-780548"/>
        <a:ext cx="641968" cy="5737561"/>
      </dsp:txXfrm>
    </dsp:sp>
    <dsp:sp modelId="{5DFB648B-EE6D-4694-B6AA-0D5AB3038FB1}">
      <dsp:nvSpPr>
        <dsp:cNvPr id="0" name=""/>
        <dsp:cNvSpPr/>
      </dsp:nvSpPr>
      <dsp:spPr>
        <a:xfrm>
          <a:off x="1183" y="1687001"/>
          <a:ext cx="2396976" cy="802460"/>
        </a:xfrm>
        <a:prstGeom prst="round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100" kern="1200" dirty="0" smtClean="0">
              <a:solidFill>
                <a:schemeClr val="tx1"/>
              </a:solidFill>
            </a:rPr>
            <a:t>การตั้งชื่อ </a:t>
          </a:r>
          <a:r>
            <a:rPr lang="en-US" sz="2100" kern="1200" dirty="0" smtClean="0">
              <a:solidFill>
                <a:schemeClr val="tx1"/>
              </a:solidFill>
            </a:rPr>
            <a:t>file</a:t>
          </a:r>
          <a:endParaRPr lang="th-TH" sz="2100" kern="1200" dirty="0">
            <a:solidFill>
              <a:schemeClr val="tx1"/>
            </a:solidFill>
          </a:endParaRPr>
        </a:p>
      </dsp:txBody>
      <dsp:txXfrm>
        <a:off x="1183" y="1687001"/>
        <a:ext cx="2396976" cy="802460"/>
      </dsp:txXfrm>
    </dsp:sp>
    <dsp:sp modelId="{65ECDD48-178C-4006-B215-4C851616D3E3}">
      <dsp:nvSpPr>
        <dsp:cNvPr id="0" name=""/>
        <dsp:cNvSpPr/>
      </dsp:nvSpPr>
      <dsp:spPr>
        <a:xfrm rot="5400000">
          <a:off x="4945955" y="62034"/>
          <a:ext cx="641968" cy="5737561"/>
        </a:xfrm>
        <a:prstGeom prst="round2SameRect">
          <a:avLst/>
        </a:prstGeom>
        <a:solidFill>
          <a:schemeClr val="accent5">
            <a:tint val="40000"/>
            <a:alpha val="90000"/>
            <a:hueOff val="-8055361"/>
            <a:satOff val="36190"/>
            <a:lumOff val="2488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8055361"/>
              <a:satOff val="36190"/>
              <a:lumOff val="248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000" kern="1200" dirty="0" smtClean="0"/>
            <a:t>ใช้กรอกข้อมูลรายงานการทำธุรกรรมเงินหยวนของลูกค้าที่มีจำนวนเงินตั้งแต่ 50</a:t>
          </a:r>
          <a:r>
            <a:rPr lang="en-US" sz="2000" kern="1200" dirty="0" smtClean="0"/>
            <a:t>,</a:t>
          </a:r>
          <a:r>
            <a:rPr lang="th-TH" sz="2000" kern="1200" dirty="0" smtClean="0"/>
            <a:t>000 </a:t>
          </a:r>
          <a:r>
            <a:rPr lang="en-US" sz="1600" kern="1200" dirty="0" smtClean="0"/>
            <a:t>USD</a:t>
          </a:r>
          <a:endParaRPr lang="th-TH" sz="2000" kern="1200" dirty="0">
            <a:solidFill>
              <a:schemeClr val="tx1"/>
            </a:solidFill>
          </a:endParaRPr>
        </a:p>
      </dsp:txBody>
      <dsp:txXfrm rot="5400000">
        <a:off x="4945955" y="62034"/>
        <a:ext cx="641968" cy="5737561"/>
      </dsp:txXfrm>
    </dsp:sp>
    <dsp:sp modelId="{D2FFBFA6-C4FC-4D24-A245-6BF06866E56E}">
      <dsp:nvSpPr>
        <dsp:cNvPr id="0" name=""/>
        <dsp:cNvSpPr/>
      </dsp:nvSpPr>
      <dsp:spPr>
        <a:xfrm>
          <a:off x="1183" y="2529585"/>
          <a:ext cx="2396976" cy="802460"/>
        </a:xfrm>
        <a:prstGeom prst="roundRect">
          <a:avLst/>
        </a:prstGeom>
        <a:gradFill rotWithShape="0">
          <a:gsLst>
            <a:gs pos="0">
              <a:schemeClr val="accent5">
                <a:hueOff val="-7450407"/>
                <a:satOff val="29858"/>
                <a:lumOff val="6471"/>
                <a:alphaOff val="0"/>
                <a:shade val="51000"/>
                <a:satMod val="130000"/>
              </a:schemeClr>
            </a:gs>
            <a:gs pos="80000">
              <a:schemeClr val="accent5">
                <a:hueOff val="-7450407"/>
                <a:satOff val="29858"/>
                <a:lumOff val="6471"/>
                <a:alphaOff val="0"/>
                <a:shade val="93000"/>
                <a:satMod val="130000"/>
              </a:schemeClr>
            </a:gs>
            <a:gs pos="100000">
              <a:schemeClr val="accent5">
                <a:hueOff val="-7450407"/>
                <a:satOff val="29858"/>
                <a:lumOff val="647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100" kern="1200" dirty="0" smtClean="0">
              <a:solidFill>
                <a:schemeClr val="tx1"/>
              </a:solidFill>
            </a:rPr>
            <a:t>ธุรกรรมตั้งแต่ 50</a:t>
          </a:r>
          <a:r>
            <a:rPr lang="en-US" sz="2100" kern="1200" dirty="0" smtClean="0">
              <a:solidFill>
                <a:schemeClr val="tx1"/>
              </a:solidFill>
            </a:rPr>
            <a:t>,</a:t>
          </a:r>
          <a:r>
            <a:rPr lang="th-TH" sz="2100" kern="1200" dirty="0" smtClean="0">
              <a:solidFill>
                <a:schemeClr val="tx1"/>
              </a:solidFill>
            </a:rPr>
            <a:t>000 </a:t>
          </a:r>
          <a:r>
            <a:rPr lang="en-US" sz="2100" kern="1200" dirty="0" smtClean="0">
              <a:solidFill>
                <a:schemeClr val="tx1"/>
              </a:solidFill>
            </a:rPr>
            <a:t>USD</a:t>
          </a:r>
          <a:endParaRPr lang="th-TH" sz="2100" kern="1200" dirty="0">
            <a:solidFill>
              <a:schemeClr val="tx1"/>
            </a:solidFill>
          </a:endParaRPr>
        </a:p>
      </dsp:txBody>
      <dsp:txXfrm>
        <a:off x="1183" y="2529585"/>
        <a:ext cx="2396976" cy="802460"/>
      </dsp:txXfrm>
    </dsp:sp>
    <dsp:sp modelId="{94203E16-E012-4ED6-8303-1E1CD4DF3D2C}">
      <dsp:nvSpPr>
        <dsp:cNvPr id="0" name=""/>
        <dsp:cNvSpPr/>
      </dsp:nvSpPr>
      <dsp:spPr>
        <a:xfrm rot="5400000">
          <a:off x="4945955" y="904617"/>
          <a:ext cx="641968" cy="5737561"/>
        </a:xfrm>
        <a:prstGeom prst="round2SameRect">
          <a:avLst/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000" kern="1200" dirty="0" smtClean="0"/>
            <a:t>ใช้กรอกข้อมูลรายงานการทำธุรกรรมเงินหยวนของลูกค้าที่มีจำนวนเงินต่ำกว่า 50</a:t>
          </a:r>
          <a:r>
            <a:rPr lang="en-US" sz="2000" kern="1200" dirty="0" smtClean="0"/>
            <a:t>,</a:t>
          </a:r>
          <a:r>
            <a:rPr lang="th-TH" sz="2000" kern="1200" dirty="0" smtClean="0"/>
            <a:t>000 </a:t>
          </a:r>
          <a:r>
            <a:rPr lang="en-US" sz="1600" kern="1200" dirty="0" smtClean="0"/>
            <a:t>USD</a:t>
          </a:r>
          <a:endParaRPr lang="th-TH" sz="2000" kern="1200" dirty="0">
            <a:solidFill>
              <a:schemeClr val="tx1"/>
            </a:solidFill>
          </a:endParaRPr>
        </a:p>
      </dsp:txBody>
      <dsp:txXfrm rot="5400000">
        <a:off x="4945955" y="904617"/>
        <a:ext cx="641968" cy="5737561"/>
      </dsp:txXfrm>
    </dsp:sp>
    <dsp:sp modelId="{DAAE1ED5-64DE-41C5-BD4B-3A974CD27CDB}">
      <dsp:nvSpPr>
        <dsp:cNvPr id="0" name=""/>
        <dsp:cNvSpPr/>
      </dsp:nvSpPr>
      <dsp:spPr>
        <a:xfrm>
          <a:off x="1183" y="3372168"/>
          <a:ext cx="2396976" cy="802460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kern="1200" dirty="0" smtClean="0">
              <a:solidFill>
                <a:schemeClr val="tx1"/>
              </a:solidFill>
            </a:rPr>
            <a:t>ธุรกรรมต่ำกว่า 50</a:t>
          </a:r>
          <a:r>
            <a:rPr lang="en-US" sz="2000" kern="1200" dirty="0" smtClean="0">
              <a:solidFill>
                <a:schemeClr val="tx1"/>
              </a:solidFill>
            </a:rPr>
            <a:t>,</a:t>
          </a:r>
          <a:r>
            <a:rPr lang="th-TH" sz="2000" kern="1200" dirty="0" smtClean="0">
              <a:solidFill>
                <a:schemeClr val="tx1"/>
              </a:solidFill>
            </a:rPr>
            <a:t>000 </a:t>
          </a:r>
          <a:r>
            <a:rPr lang="en-US" sz="2000" kern="1200" dirty="0" smtClean="0">
              <a:solidFill>
                <a:schemeClr val="tx1"/>
              </a:solidFill>
            </a:rPr>
            <a:t>USD</a:t>
          </a:r>
          <a:endParaRPr lang="th-TH" sz="2000" kern="1200" dirty="0">
            <a:solidFill>
              <a:schemeClr val="tx1"/>
            </a:solidFill>
          </a:endParaRPr>
        </a:p>
      </dsp:txBody>
      <dsp:txXfrm>
        <a:off x="1183" y="3372168"/>
        <a:ext cx="2396976" cy="80246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1E26F9A-B9F9-4343-8D49-412CCFB24B91}">
      <dsp:nvSpPr>
        <dsp:cNvPr id="0" name=""/>
        <dsp:cNvSpPr/>
      </dsp:nvSpPr>
      <dsp:spPr>
        <a:xfrm>
          <a:off x="0" y="464019"/>
          <a:ext cx="60960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86C13CE-EA78-4079-9D33-92957521AB5B}">
      <dsp:nvSpPr>
        <dsp:cNvPr id="0" name=""/>
        <dsp:cNvSpPr/>
      </dsp:nvSpPr>
      <dsp:spPr>
        <a:xfrm>
          <a:off x="304800" y="6459"/>
          <a:ext cx="5587002" cy="9151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solidFill>
                <a:schemeClr val="tx1"/>
              </a:solidFill>
            </a:rPr>
            <a:t>รูปแบบของ </a:t>
          </a:r>
          <a:r>
            <a:rPr lang="en-US" sz="2800" kern="1200" dirty="0" smtClean="0">
              <a:solidFill>
                <a:schemeClr val="tx1"/>
              </a:solidFill>
            </a:rPr>
            <a:t>Template</a:t>
          </a:r>
          <a:endParaRPr lang="th-TH" sz="2800" kern="1200" dirty="0">
            <a:solidFill>
              <a:schemeClr val="tx1"/>
            </a:solidFill>
          </a:endParaRPr>
        </a:p>
      </dsp:txBody>
      <dsp:txXfrm>
        <a:off x="304800" y="6459"/>
        <a:ext cx="5587002" cy="915120"/>
      </dsp:txXfrm>
    </dsp:sp>
    <dsp:sp modelId="{1EF39274-9A9D-491C-B0BB-B8CAF7D1324A}">
      <dsp:nvSpPr>
        <dsp:cNvPr id="0" name=""/>
        <dsp:cNvSpPr/>
      </dsp:nvSpPr>
      <dsp:spPr>
        <a:xfrm>
          <a:off x="0" y="1870179"/>
          <a:ext cx="60960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980B36B-1DEE-470E-B1CC-7BD1615C2BFC}">
      <dsp:nvSpPr>
        <dsp:cNvPr id="0" name=""/>
        <dsp:cNvSpPr/>
      </dsp:nvSpPr>
      <dsp:spPr>
        <a:xfrm>
          <a:off x="304800" y="1412619"/>
          <a:ext cx="5587002" cy="91512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solidFill>
                <a:schemeClr val="tx1"/>
              </a:solidFill>
            </a:rPr>
            <a:t>ตัวอย่างธุรกรรมที่ใช้กรอก </a:t>
          </a:r>
          <a:r>
            <a:rPr lang="en-US" sz="2800" kern="1200" dirty="0" smtClean="0">
              <a:solidFill>
                <a:schemeClr val="tx1"/>
              </a:solidFill>
            </a:rPr>
            <a:t>Template</a:t>
          </a:r>
          <a:endParaRPr lang="th-TH" sz="2800" kern="1200" dirty="0">
            <a:solidFill>
              <a:schemeClr val="tx1"/>
            </a:solidFill>
          </a:endParaRPr>
        </a:p>
      </dsp:txBody>
      <dsp:txXfrm>
        <a:off x="304800" y="1412619"/>
        <a:ext cx="5587002" cy="915120"/>
      </dsp:txXfrm>
    </dsp:sp>
    <dsp:sp modelId="{5CF1FAF4-5A89-4F08-BD4C-BB41554A350B}">
      <dsp:nvSpPr>
        <dsp:cNvPr id="0" name=""/>
        <dsp:cNvSpPr/>
      </dsp:nvSpPr>
      <dsp:spPr>
        <a:xfrm>
          <a:off x="0" y="3276340"/>
          <a:ext cx="60960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E0AE893-585D-43AC-AF7C-4DB77FAAAC97}">
      <dsp:nvSpPr>
        <dsp:cNvPr id="0" name=""/>
        <dsp:cNvSpPr/>
      </dsp:nvSpPr>
      <dsp:spPr>
        <a:xfrm>
          <a:off x="304800" y="2818780"/>
          <a:ext cx="5587002" cy="91512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solidFill>
                <a:schemeClr val="tx1"/>
              </a:solidFill>
            </a:rPr>
            <a:t>วิธีการกรอกข้อมูลลง </a:t>
          </a:r>
          <a:r>
            <a:rPr lang="en-US" sz="2800" kern="1200" dirty="0" smtClean="0">
              <a:solidFill>
                <a:schemeClr val="tx1"/>
              </a:solidFill>
            </a:rPr>
            <a:t>Template</a:t>
          </a:r>
          <a:endParaRPr lang="th-TH" sz="2800" b="1" kern="1200" dirty="0">
            <a:solidFill>
              <a:schemeClr val="tx1"/>
            </a:solidFill>
          </a:endParaRPr>
        </a:p>
      </dsp:txBody>
      <dsp:txXfrm>
        <a:off x="304800" y="2818780"/>
        <a:ext cx="5587002" cy="91512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1E26F9A-B9F9-4343-8D49-412CCFB24B91}">
      <dsp:nvSpPr>
        <dsp:cNvPr id="0" name=""/>
        <dsp:cNvSpPr/>
      </dsp:nvSpPr>
      <dsp:spPr>
        <a:xfrm>
          <a:off x="0" y="464019"/>
          <a:ext cx="60960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86C13CE-EA78-4079-9D33-92957521AB5B}">
      <dsp:nvSpPr>
        <dsp:cNvPr id="0" name=""/>
        <dsp:cNvSpPr/>
      </dsp:nvSpPr>
      <dsp:spPr>
        <a:xfrm>
          <a:off x="304800" y="6459"/>
          <a:ext cx="5587002" cy="9151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solidFill>
                <a:schemeClr val="tx1"/>
              </a:solidFill>
            </a:rPr>
            <a:t>รูปแบบของ </a:t>
          </a:r>
          <a:r>
            <a:rPr lang="en-US" sz="2800" kern="1200" dirty="0" smtClean="0">
              <a:solidFill>
                <a:schemeClr val="tx1"/>
              </a:solidFill>
            </a:rPr>
            <a:t>Template</a:t>
          </a:r>
          <a:endParaRPr lang="th-TH" sz="2800" kern="1200" dirty="0">
            <a:solidFill>
              <a:schemeClr val="tx1"/>
            </a:solidFill>
          </a:endParaRPr>
        </a:p>
      </dsp:txBody>
      <dsp:txXfrm>
        <a:off x="304800" y="6459"/>
        <a:ext cx="5587002" cy="915120"/>
      </dsp:txXfrm>
    </dsp:sp>
    <dsp:sp modelId="{1EF39274-9A9D-491C-B0BB-B8CAF7D1324A}">
      <dsp:nvSpPr>
        <dsp:cNvPr id="0" name=""/>
        <dsp:cNvSpPr/>
      </dsp:nvSpPr>
      <dsp:spPr>
        <a:xfrm>
          <a:off x="0" y="1870179"/>
          <a:ext cx="60960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980B36B-1DEE-470E-B1CC-7BD1615C2BFC}">
      <dsp:nvSpPr>
        <dsp:cNvPr id="0" name=""/>
        <dsp:cNvSpPr/>
      </dsp:nvSpPr>
      <dsp:spPr>
        <a:xfrm>
          <a:off x="304800" y="1412619"/>
          <a:ext cx="5587002" cy="91512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solidFill>
                <a:schemeClr val="tx1"/>
              </a:solidFill>
            </a:rPr>
            <a:t>ตัวอย่างธุรกรรมที่ใช้กรอก </a:t>
          </a:r>
          <a:r>
            <a:rPr lang="en-US" sz="2800" kern="1200" dirty="0" smtClean="0">
              <a:solidFill>
                <a:schemeClr val="tx1"/>
              </a:solidFill>
            </a:rPr>
            <a:t>Template</a:t>
          </a:r>
          <a:endParaRPr lang="th-TH" sz="2800" kern="1200" dirty="0">
            <a:solidFill>
              <a:schemeClr val="tx1"/>
            </a:solidFill>
          </a:endParaRPr>
        </a:p>
      </dsp:txBody>
      <dsp:txXfrm>
        <a:off x="304800" y="1412619"/>
        <a:ext cx="5587002" cy="915120"/>
      </dsp:txXfrm>
    </dsp:sp>
    <dsp:sp modelId="{5CF1FAF4-5A89-4F08-BD4C-BB41554A350B}">
      <dsp:nvSpPr>
        <dsp:cNvPr id="0" name=""/>
        <dsp:cNvSpPr/>
      </dsp:nvSpPr>
      <dsp:spPr>
        <a:xfrm>
          <a:off x="0" y="3276340"/>
          <a:ext cx="60960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E0AE893-585D-43AC-AF7C-4DB77FAAAC97}">
      <dsp:nvSpPr>
        <dsp:cNvPr id="0" name=""/>
        <dsp:cNvSpPr/>
      </dsp:nvSpPr>
      <dsp:spPr>
        <a:xfrm>
          <a:off x="304800" y="2818780"/>
          <a:ext cx="5587002" cy="91512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solidFill>
                <a:schemeClr val="tx1"/>
              </a:solidFill>
            </a:rPr>
            <a:t>วิธีการกรอกข้อมูลลง </a:t>
          </a:r>
          <a:r>
            <a:rPr lang="en-US" sz="2800" kern="1200" dirty="0" smtClean="0">
              <a:solidFill>
                <a:schemeClr val="tx1"/>
              </a:solidFill>
            </a:rPr>
            <a:t>Template </a:t>
          </a:r>
          <a:endParaRPr lang="th-TH" sz="2800" b="1" kern="1200" dirty="0">
            <a:solidFill>
              <a:schemeClr val="tx1"/>
            </a:solidFill>
          </a:endParaRPr>
        </a:p>
      </dsp:txBody>
      <dsp:txXfrm>
        <a:off x="304800" y="2818780"/>
        <a:ext cx="5587002" cy="915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2220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5947" y="0"/>
            <a:ext cx="2942220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338824-CC51-41B1-A9BC-A668D648C0FB}" type="datetimeFigureOut">
              <a:rPr lang="th-TH" smtClean="0"/>
              <a:pPr/>
              <a:t>20/12/55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2813" y="744538"/>
            <a:ext cx="4964112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8974" y="4716661"/>
            <a:ext cx="5431790" cy="4468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2220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5947" y="9431599"/>
            <a:ext cx="2942220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D05986-4A4A-4AC0-83AF-EE6DD58E1437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Slide</a:t>
            </a:r>
            <a:r>
              <a:rPr lang="en-US" baseline="0" dirty="0" smtClean="0"/>
              <a:t> </a:t>
            </a:r>
            <a:r>
              <a:rPr lang="th-TH" baseline="0" dirty="0" smtClean="0"/>
              <a:t>นี้เป็นการอธิบายกระบวนการทำงานของ </a:t>
            </a:r>
            <a:r>
              <a:rPr lang="en-US" baseline="0" dirty="0" smtClean="0"/>
              <a:t>Template </a:t>
            </a:r>
            <a:r>
              <a:rPr lang="th-TH" baseline="0" dirty="0" smtClean="0"/>
              <a:t>โดยเรื่มจาก</a:t>
            </a:r>
          </a:p>
          <a:p>
            <a:r>
              <a:rPr lang="th-TH" dirty="0" smtClean="0"/>
              <a:t> </a:t>
            </a:r>
            <a:r>
              <a:rPr lang="en-US" dirty="0" smtClean="0"/>
              <a:t>Download</a:t>
            </a:r>
            <a:r>
              <a:rPr lang="en-US" baseline="0" dirty="0" smtClean="0"/>
              <a:t> Template </a:t>
            </a:r>
            <a:r>
              <a:rPr lang="th-TH" baseline="0" dirty="0" smtClean="0"/>
              <a:t>จาหน้า </a:t>
            </a:r>
            <a:r>
              <a:rPr lang="en-US" baseline="0" dirty="0" smtClean="0"/>
              <a:t>BOT Website </a:t>
            </a:r>
            <a:r>
              <a:rPr lang="th-TH" baseline="0" dirty="0" smtClean="0"/>
              <a:t>และกรอกข้อมูลตามขั้นตอนที่ได้อธิบาย</a:t>
            </a:r>
          </a:p>
          <a:p>
            <a:r>
              <a:rPr lang="th-TH" baseline="0" dirty="0" smtClean="0"/>
              <a:t>จากนั้น ทำการสร้าง </a:t>
            </a:r>
            <a:r>
              <a:rPr lang="en-US" baseline="0" dirty="0" smtClean="0"/>
              <a:t>Path </a:t>
            </a:r>
            <a:r>
              <a:rPr lang="th-TH" baseline="0" dirty="0" smtClean="0"/>
              <a:t>และ </a:t>
            </a:r>
            <a:r>
              <a:rPr lang="en-US" baseline="0" dirty="0" smtClean="0"/>
              <a:t>Folder </a:t>
            </a:r>
            <a:r>
              <a:rPr lang="th-TH" baseline="0" dirty="0" smtClean="0"/>
              <a:t>เพื่อเก็บ รายงานที่</a:t>
            </a:r>
            <a:r>
              <a:rPr lang="en-US" baseline="0" dirty="0" smtClean="0"/>
              <a:t> Template </a:t>
            </a:r>
            <a:r>
              <a:rPr lang="th-TH" baseline="0" dirty="0" smtClean="0"/>
              <a:t>ได้สร้างขึ้นมา</a:t>
            </a:r>
            <a:r>
              <a:rPr lang="en-US" baseline="0" dirty="0" smtClean="0"/>
              <a:t>  </a:t>
            </a:r>
            <a:endParaRPr lang="th-TH" baseline="0" dirty="0" smtClean="0"/>
          </a:p>
          <a:p>
            <a:r>
              <a:rPr lang="th-TH" baseline="0" dirty="0" smtClean="0"/>
              <a:t>จากนั้นจึงนำ </a:t>
            </a:r>
            <a:r>
              <a:rPr lang="en-US" baseline="0" dirty="0" smtClean="0"/>
              <a:t>File </a:t>
            </a:r>
            <a:r>
              <a:rPr lang="th-TH" baseline="0" dirty="0" smtClean="0"/>
              <a:t>ตัวนีจดัส่งให้กับ ธปท</a:t>
            </a:r>
            <a:r>
              <a:rPr lang="en-US" baseline="0" smtClean="0"/>
              <a:t>.</a:t>
            </a:r>
            <a:r>
              <a:rPr lang="th-TH" baseline="0" smtClean="0"/>
              <a:t> 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05986-4A4A-4AC0-83AF-EE6DD58E1437}" type="slidenum">
              <a:rPr lang="th-TH" smtClean="0"/>
              <a:pPr/>
              <a:t>3</a:t>
            </a:fld>
            <a:endParaRPr lang="th-TH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800" dirty="0" smtClean="0"/>
              <a:t>ประกอบไปด้วย  4 </a:t>
            </a:r>
            <a:r>
              <a:rPr lang="en-US" sz="1800" dirty="0" smtClean="0"/>
              <a:t>Tab</a:t>
            </a:r>
            <a:r>
              <a:rPr lang="en-US" sz="1800" baseline="0" dirty="0" smtClean="0"/>
              <a:t>  </a:t>
            </a:r>
            <a:r>
              <a:rPr lang="th-TH" sz="1800" baseline="0" dirty="0" smtClean="0"/>
              <a:t>แบ่งแยกตามลักษณะข้อมูลที่กรอก</a:t>
            </a:r>
            <a:endParaRPr 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05986-4A4A-4AC0-83AF-EE6DD58E1437}" type="slidenum">
              <a:rPr lang="th-TH" smtClean="0"/>
              <a:pPr/>
              <a:t>4</a:t>
            </a:fld>
            <a:endParaRPr lang="th-TH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05986-4A4A-4AC0-83AF-EE6DD58E1437}" type="slidenum">
              <a:rPr lang="th-TH" smtClean="0"/>
              <a:pPr/>
              <a:t>8</a:t>
            </a:fld>
            <a:endParaRPr lang="th-TH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05986-4A4A-4AC0-83AF-EE6DD58E1437}" type="slidenum">
              <a:rPr lang="th-TH" smtClean="0"/>
              <a:pPr/>
              <a:t>16</a:t>
            </a:fld>
            <a:endParaRPr lang="th-TH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05986-4A4A-4AC0-83AF-EE6DD58E1437}" type="slidenum">
              <a:rPr lang="th-TH" smtClean="0"/>
              <a:pPr/>
              <a:t>25</a:t>
            </a:fld>
            <a:endParaRPr lang="th-T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2571744"/>
            <a:ext cx="8501122" cy="1928826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th-TH" sz="4800" b="1" kern="1200" baseline="0">
                <a:solidFill>
                  <a:srgbClr val="A7D4F5"/>
                </a:solidFill>
                <a:latin typeface="Browallia New" pitchFamily="34" charset="-34"/>
                <a:ea typeface="+mj-ea"/>
                <a:cs typeface="Browallia New" pitchFamily="34" charset="-34"/>
              </a:defRPr>
            </a:lvl1pPr>
          </a:lstStyle>
          <a:p>
            <a:r>
              <a:rPr lang="en-US" smtClean="0"/>
              <a:t>Click to edit Master title style</a:t>
            </a:r>
            <a:endParaRPr lang="th-T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20" y="4572008"/>
            <a:ext cx="8501122" cy="13573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60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defRPr>
            </a:lvl1pPr>
          </a:lstStyle>
          <a:p>
            <a:fld id="{DEF01B99-81DB-44E3-82ED-F92DC9CCDBB5}" type="datetime1">
              <a:rPr lang="th-TH" smtClean="0"/>
              <a:pPr/>
              <a:t>20/12/55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defRPr>
            </a:lvl1pPr>
          </a:lstStyle>
          <a:p>
            <a:fld id="{E6C195AF-32CA-419E-8D67-D8AA6EE22BA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7158" y="3071810"/>
            <a:ext cx="8429684" cy="1571636"/>
          </a:xfrm>
          <a:prstGeom prst="rect">
            <a:avLst/>
          </a:prstGeom>
        </p:spPr>
        <p:txBody>
          <a:bodyPr anchor="ctr" anchorCtr="1"/>
          <a:lstStyle>
            <a:lvl1pPr>
              <a:defRPr sz="4800" b="1">
                <a:solidFill>
                  <a:srgbClr val="004065"/>
                </a:solidFill>
                <a:latin typeface="Browallia New" pitchFamily="34" charset="-34"/>
                <a:cs typeface="Browallia New" pitchFamily="34" charset="-34"/>
              </a:defRPr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7158" y="4714884"/>
            <a:ext cx="8429684" cy="107157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>
                <a:solidFill>
                  <a:srgbClr val="696969"/>
                </a:solidFill>
                <a:latin typeface="Browallia New" pitchFamily="34" charset="-34"/>
                <a:cs typeface="Browallia New" pitchFamily="34" charset="-34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th-T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34031-A465-4E58-B1E7-A476A3DF14D9}" type="datetime1">
              <a:rPr lang="th-TH" smtClean="0"/>
              <a:pPr/>
              <a:t>20/12/55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53242" y="6356350"/>
            <a:ext cx="2133600" cy="365125"/>
          </a:xfrm>
        </p:spPr>
        <p:txBody>
          <a:bodyPr/>
          <a:lstStyle>
            <a:lvl1pPr>
              <a:defRPr sz="1600">
                <a:latin typeface="Browallia New" pitchFamily="34" charset="-34"/>
                <a:cs typeface="Browallia New" pitchFamily="34" charset="-34"/>
              </a:defRPr>
            </a:lvl1pPr>
          </a:lstStyle>
          <a:p>
            <a:fld id="{62B1013F-9547-4266-BBA1-A73F1CA01094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857240"/>
            <a:ext cx="8429684" cy="71437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786" y="1643050"/>
            <a:ext cx="8001056" cy="448311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>
                <a:solidFill>
                  <a:srgbClr val="696969"/>
                </a:solidFill>
              </a:defRPr>
            </a:lvl1pPr>
            <a:lvl2pPr>
              <a:spcBef>
                <a:spcPts val="0"/>
              </a:spcBef>
              <a:buClrTx/>
              <a:buFont typeface="Browallia New" pitchFamily="34" charset="-34"/>
              <a:buChar char="–"/>
              <a:defRPr b="1">
                <a:solidFill>
                  <a:schemeClr val="tx1"/>
                </a:solidFill>
              </a:defRPr>
            </a:lvl2pPr>
            <a:lvl3pPr>
              <a:buClrTx/>
              <a:defRPr b="1">
                <a:solidFill>
                  <a:schemeClr val="tx1"/>
                </a:solidFill>
              </a:defRPr>
            </a:lvl3pPr>
            <a:lvl4pPr>
              <a:buClrTx/>
              <a:defRPr b="1">
                <a:solidFill>
                  <a:schemeClr val="tx1"/>
                </a:solidFill>
              </a:defRPr>
            </a:lvl4pPr>
            <a:lvl5pPr>
              <a:buClrTx/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th-T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2D196-927B-4F0B-B22E-4ACA68CF0FA0}" type="datetime1">
              <a:rPr lang="th-TH" smtClean="0"/>
              <a:pPr/>
              <a:t>20/12/55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latin typeface="Browallia New" pitchFamily="34" charset="-34"/>
                <a:cs typeface="Browallia New" pitchFamily="34" charset="-34"/>
              </a:defRPr>
            </a:lvl1pPr>
          </a:lstStyle>
          <a:p>
            <a:fld id="{703E0645-788E-4262-9CA5-0A5CEC0D209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7158" y="1600200"/>
            <a:ext cx="4138642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696969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th-TH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38642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696969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th-TH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333EF-3A41-4087-A927-761ACADADEFE}" type="datetime1">
              <a:rPr lang="th-TH" smtClean="0"/>
              <a:pPr/>
              <a:t>20/12/55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E0645-788E-4262-9CA5-0A5CEC0D209A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57158" y="857240"/>
            <a:ext cx="8429684" cy="71437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7158" y="1535113"/>
            <a:ext cx="414023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69696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7158" y="2174875"/>
            <a:ext cx="4140230" cy="39512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th-TH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1418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69696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141817" cy="39512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 b="1">
                <a:solidFill>
                  <a:schemeClr val="tx1"/>
                </a:solidFill>
              </a:defRPr>
            </a:lvl2pPr>
            <a:lvl3pPr>
              <a:defRPr sz="1800" b="1">
                <a:solidFill>
                  <a:schemeClr val="tx1"/>
                </a:solidFill>
              </a:defRPr>
            </a:lvl3pPr>
            <a:lvl4pPr>
              <a:defRPr sz="1600" b="1">
                <a:solidFill>
                  <a:schemeClr val="tx1"/>
                </a:solidFill>
              </a:defRPr>
            </a:lvl4pPr>
            <a:lvl5pPr>
              <a:defRPr sz="1600" b="1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th-TH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9B8B7-8F78-41C8-90D2-689CB69D328C}" type="datetime1">
              <a:rPr lang="th-TH" smtClean="0"/>
              <a:pPr/>
              <a:t>20/12/55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E0645-788E-4262-9CA5-0A5CEC0D209A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57158" y="857240"/>
            <a:ext cx="8429684" cy="71437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0AD21-5750-4705-9784-2DCAF93380FA}" type="datetime1">
              <a:rPr lang="th-TH" smtClean="0"/>
              <a:pPr/>
              <a:t>20/12/55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E0645-788E-4262-9CA5-0A5CEC0D209A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57158" y="857240"/>
            <a:ext cx="8429684" cy="71437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F3B12-165B-4BC5-8F5B-523B4D6C2556}" type="datetime1">
              <a:rPr lang="th-TH" smtClean="0"/>
              <a:pPr/>
              <a:t>20/12/55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E0645-788E-4262-9CA5-0A5CEC0D209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540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Browallia New" pitchFamily="34" charset="-34"/>
                <a:cs typeface="Browallia New" pitchFamily="34" charset="-34"/>
              </a:defRPr>
            </a:lvl1pPr>
          </a:lstStyle>
          <a:p>
            <a:fld id="{051F252E-B4CE-43B7-A219-07EA183F5455}" type="datetime1">
              <a:rPr lang="th-TH" smtClean="0"/>
              <a:pPr/>
              <a:t>20/12/55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Browallia New" pitchFamily="34" charset="-34"/>
                <a:cs typeface="Browallia New" pitchFamily="34" charset="-34"/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Browallia New" pitchFamily="34" charset="-34"/>
                <a:cs typeface="Browallia New" pitchFamily="34" charset="-34"/>
              </a:defRPr>
            </a:lvl1pPr>
          </a:lstStyle>
          <a:p>
            <a:fld id="{E6C195AF-32CA-419E-8D67-D8AA6EE22BAE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1785926"/>
          </a:xfrm>
          <a:prstGeom prst="rect">
            <a:avLst/>
          </a:prstGeom>
          <a:solidFill>
            <a:srgbClr val="003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rgbClr val="ABD7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Browallia New" pitchFamily="34" charset="-34"/>
              <a:cs typeface="Browallia New" pitchFamily="34" charset="-34"/>
            </a:endParaRPr>
          </a:p>
        </p:txBody>
      </p:sp>
      <p:pic>
        <p:nvPicPr>
          <p:cNvPr id="8" name="Picture 7" descr="Logo_Eng_Device_SetA1_Slide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037"/>
            <a:ext cx="9144000" cy="685192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BDDF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Browallia New" pitchFamily="34" charset="-34"/>
                <a:cs typeface="Browallia New" pitchFamily="34" charset="-34"/>
              </a:defRPr>
            </a:lvl1pPr>
          </a:lstStyle>
          <a:p>
            <a:fld id="{20537C73-9846-4EF7-B430-F8F93FDDD610}" type="datetime1">
              <a:rPr lang="th-TH" smtClean="0"/>
              <a:pPr/>
              <a:t>20/12/55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Browallia New" pitchFamily="34" charset="-34"/>
                <a:cs typeface="Browallia New" pitchFamily="34" charset="-34"/>
              </a:defRPr>
            </a:lvl1pPr>
          </a:lstStyle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6755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Browallia New" pitchFamily="34" charset="-34"/>
                <a:cs typeface="Browallia New" pitchFamily="34" charset="-34"/>
              </a:defRPr>
            </a:lvl1pPr>
          </a:lstStyle>
          <a:p>
            <a:fld id="{62B1013F-9547-4266-BBA1-A73F1CA01094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214422"/>
          </a:xfrm>
          <a:prstGeom prst="rect">
            <a:avLst/>
          </a:prstGeom>
          <a:solidFill>
            <a:srgbClr val="154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6643734"/>
            <a:ext cx="9144000" cy="214290"/>
          </a:xfrm>
          <a:prstGeom prst="rect">
            <a:avLst/>
          </a:prstGeom>
          <a:solidFill>
            <a:srgbClr val="ABD7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" name="Picture 8" descr="Logo_Eng_Device_SetA1_Slide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037"/>
            <a:ext cx="9144000" cy="685192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7158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Browallia New" pitchFamily="34" charset="-34"/>
                <a:cs typeface="Browallia New" pitchFamily="34" charset="-34"/>
              </a:defRPr>
            </a:lvl1pPr>
          </a:lstStyle>
          <a:p>
            <a:fld id="{F1445D89-C8B8-46C8-A88D-B8026ECDD681}" type="datetime1">
              <a:rPr lang="th-TH" smtClean="0"/>
              <a:pPr/>
              <a:t>20/12/55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Browallia New" pitchFamily="34" charset="-34"/>
                <a:cs typeface="Browallia New" pitchFamily="34" charset="-34"/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2468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Browallia New" pitchFamily="34" charset="-34"/>
                <a:cs typeface="Browallia New" pitchFamily="34" charset="-34"/>
              </a:defRPr>
            </a:lvl1pPr>
          </a:lstStyle>
          <a:p>
            <a:fld id="{703E0645-788E-4262-9CA5-0A5CEC0D209A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8" name="Rectangle 7"/>
          <p:cNvSpPr/>
          <p:nvPr/>
        </p:nvSpPr>
        <p:spPr>
          <a:xfrm>
            <a:off x="0" y="6643734"/>
            <a:ext cx="9144000" cy="214290"/>
          </a:xfrm>
          <a:prstGeom prst="rect">
            <a:avLst/>
          </a:prstGeom>
          <a:solidFill>
            <a:srgbClr val="ABD7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 descr="Logo_Eng_Device_SetA1_Slide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3037"/>
            <a:ext cx="9144000" cy="685192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3" r:id="rId3"/>
    <p:sldLayoutId id="2147483654" r:id="rId4"/>
    <p:sldLayoutId id="2147483655" r:id="rId5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rgbClr val="004065"/>
          </a:solidFill>
          <a:latin typeface="Browallia New" pitchFamily="34" charset="-34"/>
          <a:ea typeface="+mj-ea"/>
          <a:cs typeface="Browallia New" pitchFamily="34" charset="-34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600" b="1" kern="1200">
          <a:solidFill>
            <a:srgbClr val="004065"/>
          </a:solidFill>
          <a:latin typeface="Browallia New" pitchFamily="34" charset="-34"/>
          <a:ea typeface="+mn-ea"/>
          <a:cs typeface="Browallia New" pitchFamily="34" charset="-34"/>
        </a:defRPr>
      </a:lvl1pPr>
      <a:lvl2pPr marL="742950" indent="-285750" algn="l" defTabSz="914400" rtl="0" eaLnBrk="1" latinLnBrk="0" hangingPunct="1">
        <a:spcBef>
          <a:spcPct val="20000"/>
        </a:spcBef>
        <a:buFont typeface="Browallia New" pitchFamily="34" charset="-34"/>
        <a:buChar char="–"/>
        <a:defRPr sz="2800" b="1" kern="1200">
          <a:solidFill>
            <a:srgbClr val="9C9B9B"/>
          </a:solidFill>
          <a:latin typeface="Browallia New" pitchFamily="34" charset="-34"/>
          <a:ea typeface="+mn-ea"/>
          <a:cs typeface="Browallia New" pitchFamily="34" charset="-34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Browallia New" pitchFamily="34" charset="-34"/>
          <a:ea typeface="+mn-ea"/>
          <a:cs typeface="Browallia New" pitchFamily="34" charset="-34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Browallia New" pitchFamily="34" charset="-34"/>
          <a:ea typeface="+mn-ea"/>
          <a:cs typeface="Browallia New" pitchFamily="34" charset="-34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Browallia New" pitchFamily="34" charset="-34"/>
          <a:ea typeface="+mn-ea"/>
          <a:cs typeface="Browallia New" pitchFamily="34" charset="-34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9.gi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gif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th-TH" sz="6000" dirty="0" smtClean="0">
                <a:latin typeface="TH SarabunPSK" pitchFamily="34" charset="-34"/>
                <a:cs typeface="TH SarabunPSK" pitchFamily="34" charset="-34"/>
              </a:rPr>
              <a:t>วิธีการรายงานข้อมูล</a:t>
            </a:r>
            <a:br>
              <a:rPr lang="th-TH" sz="6000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6000" dirty="0" smtClean="0">
                <a:latin typeface="TH SarabunPSK" pitchFamily="34" charset="-34"/>
                <a:cs typeface="TH SarabunPSK" pitchFamily="34" charset="-34"/>
              </a:rPr>
              <a:t>การทำธุรกรรมสกุลเงินหยวน</a:t>
            </a:r>
            <a:endParaRPr lang="th-TH" sz="60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5157192"/>
            <a:ext cx="8501122" cy="1357322"/>
          </a:xfrm>
        </p:spPr>
        <p:txBody>
          <a:bodyPr/>
          <a:lstStyle/>
          <a:p>
            <a:pPr algn="r"/>
            <a:endParaRPr lang="th-TH" sz="2400" dirty="0" smtClean="0">
              <a:latin typeface="TH SarabunPSK" pitchFamily="34" charset="-34"/>
              <a:cs typeface="TH SarabunPSK" pitchFamily="34" charset="-34"/>
            </a:endParaRPr>
          </a:p>
          <a:p>
            <a:pPr algn="r"/>
            <a:endParaRPr lang="th-TH" sz="2400" dirty="0" smtClean="0">
              <a:latin typeface="TH SarabunPSK" pitchFamily="34" charset="-34"/>
              <a:cs typeface="TH SarabunPSK" pitchFamily="34" charset="-34"/>
            </a:endParaRPr>
          </a:p>
          <a:p>
            <a:pPr algn="r"/>
            <a:r>
              <a:rPr lang="en-US" sz="2400" dirty="0" smtClean="0">
                <a:latin typeface="TH SarabunPSK" pitchFamily="34" charset="-34"/>
                <a:cs typeface="TH SarabunPSK" pitchFamily="34" charset="-34"/>
              </a:rPr>
              <a:t>14 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ธันวาคม 2555</a:t>
            </a:r>
            <a:endParaRPr lang="th-TH" sz="2400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1013F-9547-4266-BBA1-A73F1CA01094}" type="slidenum">
              <a:rPr lang="th-TH" smtClean="0"/>
              <a:pPr/>
              <a:t>10</a:t>
            </a:fld>
            <a:endParaRPr lang="th-TH"/>
          </a:p>
        </p:txBody>
      </p:sp>
      <p:sp>
        <p:nvSpPr>
          <p:cNvPr id="5" name="Subtitle 7"/>
          <p:cNvSpPr txBox="1">
            <a:spLocks/>
          </p:cNvSpPr>
          <p:nvPr/>
        </p:nvSpPr>
        <p:spPr>
          <a:xfrm>
            <a:off x="107504" y="188640"/>
            <a:ext cx="8429684" cy="86409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รูปแบบของ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Template</a:t>
            </a:r>
            <a:endParaRPr kumimoji="0" lang="th-TH" sz="3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H SarabunPSK" pitchFamily="34" charset="-34"/>
              <a:ea typeface="+mn-ea"/>
              <a:cs typeface="TH SarabunPSK" pitchFamily="34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008" y="1357298"/>
            <a:ext cx="8892480" cy="496855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 anchorCtr="0"/>
          <a:lstStyle/>
          <a:p>
            <a:pPr lvl="0"/>
            <a:endParaRPr lang="en-US" sz="2000" dirty="0" smtClean="0"/>
          </a:p>
          <a:p>
            <a:pPr lvl="0"/>
            <a:r>
              <a:rPr lang="en-US" sz="2000" dirty="0" smtClean="0"/>
              <a:t>	2. </a:t>
            </a:r>
            <a:r>
              <a:rPr lang="th-TH" sz="2000" dirty="0" smtClean="0"/>
              <a:t>กำหนด </a:t>
            </a:r>
            <a:r>
              <a:rPr lang="en-US" sz="2000" dirty="0" smtClean="0"/>
              <a:t>Path Directory</a:t>
            </a:r>
            <a:r>
              <a:rPr lang="th-TH" sz="2000" dirty="0" smtClean="0"/>
              <a:t>และ </a:t>
            </a:r>
            <a:r>
              <a:rPr lang="en-US" sz="2000" dirty="0" smtClean="0"/>
              <a:t>Folder </a:t>
            </a:r>
            <a:r>
              <a:rPr lang="th-TH" sz="2000" dirty="0" smtClean="0"/>
              <a:t>ที่สร้างจากขั้นตอนที่ 1 ลงใน</a:t>
            </a:r>
            <a:r>
              <a:rPr lang="en-US" sz="2000" dirty="0" smtClean="0"/>
              <a:t> Template Information </a:t>
            </a:r>
            <a:r>
              <a:rPr lang="th-TH" sz="2000" dirty="0" smtClean="0"/>
              <a:t>ตรงช่อง </a:t>
            </a:r>
            <a:r>
              <a:rPr lang="en-US" sz="2000" dirty="0" smtClean="0"/>
              <a:t>Save File In (</a:t>
            </a:r>
            <a:r>
              <a:rPr lang="th-TH" sz="2000" dirty="0" smtClean="0"/>
              <a:t>ในกรณีที่ไม่ได้กำหนด </a:t>
            </a:r>
            <a:r>
              <a:rPr lang="en-US" sz="2000" dirty="0" smtClean="0"/>
              <a:t>Path Directory </a:t>
            </a:r>
            <a:r>
              <a:rPr lang="th-TH" sz="2000" dirty="0" smtClean="0"/>
              <a:t>และ </a:t>
            </a:r>
            <a:r>
              <a:rPr lang="en-US" sz="2000" dirty="0" smtClean="0"/>
              <a:t>Folder  Template </a:t>
            </a:r>
            <a:r>
              <a:rPr lang="th-TH" sz="2000" dirty="0" smtClean="0"/>
              <a:t>จะกำหนดค่า </a:t>
            </a:r>
            <a:r>
              <a:rPr lang="en-US" sz="2000" dirty="0" smtClean="0"/>
              <a:t>Default </a:t>
            </a:r>
            <a:r>
              <a:rPr lang="th-TH" sz="2000" dirty="0" smtClean="0"/>
              <a:t>ไว้ที่ </a:t>
            </a:r>
            <a:r>
              <a:rPr lang="en-US" sz="2000" dirty="0" smtClean="0"/>
              <a:t>C:\Temp\</a:t>
            </a:r>
            <a:r>
              <a:rPr lang="th-TH" sz="2000" dirty="0" smtClean="0"/>
              <a:t> </a:t>
            </a:r>
            <a:r>
              <a:rPr lang="en-US" sz="2000" dirty="0" smtClean="0"/>
              <a:t>)</a:t>
            </a:r>
            <a:endParaRPr lang="th-TH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540" y="2636912"/>
            <a:ext cx="8757940" cy="2736303"/>
          </a:xfrm>
          <a:prstGeom prst="rect">
            <a:avLst/>
          </a:prstGeom>
          <a:noFill/>
          <a:ln w="9525" cmpd="sng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>
          <a:xfrm>
            <a:off x="1043608" y="4581128"/>
            <a:ext cx="5616624" cy="576064"/>
          </a:xfrm>
          <a:prstGeom prst="ellipse">
            <a:avLst/>
          </a:prstGeom>
          <a:solidFill>
            <a:schemeClr val="l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 l="6920" t="25048" r="43481" b="18138"/>
          <a:stretch>
            <a:fillRect/>
          </a:stretch>
        </p:blipFill>
        <p:spPr bwMode="auto">
          <a:xfrm>
            <a:off x="4644008" y="2708920"/>
            <a:ext cx="2736304" cy="1696508"/>
          </a:xfrm>
          <a:prstGeom prst="rect">
            <a:avLst/>
          </a:prstGeom>
          <a:noFill/>
          <a:ln w="9525" cmpd="sng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9" name="Oval 8"/>
          <p:cNvSpPr/>
          <p:nvPr/>
        </p:nvSpPr>
        <p:spPr>
          <a:xfrm>
            <a:off x="5868144" y="4077072"/>
            <a:ext cx="1656184" cy="361750"/>
          </a:xfrm>
          <a:prstGeom prst="ellipse">
            <a:avLst/>
          </a:prstGeom>
          <a:solidFill>
            <a:schemeClr val="l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72008" y="2348880"/>
            <a:ext cx="9036496" cy="28803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1013F-9547-4266-BBA1-A73F1CA01094}" type="slidenum">
              <a:rPr lang="th-TH" smtClean="0">
                <a:latin typeface="TH SarabunPSK" pitchFamily="34" charset="-34"/>
                <a:cs typeface="TH SarabunPSK" pitchFamily="34" charset="-34"/>
              </a:rPr>
              <a:pPr/>
              <a:t>11</a:t>
            </a:fld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Subtitle 7"/>
          <p:cNvSpPr txBox="1">
            <a:spLocks/>
          </p:cNvSpPr>
          <p:nvPr/>
        </p:nvSpPr>
        <p:spPr>
          <a:xfrm>
            <a:off x="107504" y="188640"/>
            <a:ext cx="8429684" cy="86409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รูปแบบของ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Template</a:t>
            </a:r>
            <a:endParaRPr kumimoji="0" lang="th-TH" sz="3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H SarabunPSK" pitchFamily="34" charset="-34"/>
              <a:ea typeface="+mn-ea"/>
              <a:cs typeface="TH SarabunPSK" pitchFamily="34" charset="-34"/>
            </a:endParaRPr>
          </a:p>
        </p:txBody>
      </p:sp>
      <p:grpSp>
        <p:nvGrpSpPr>
          <p:cNvPr id="2" name="Group 6"/>
          <p:cNvGrpSpPr/>
          <p:nvPr/>
        </p:nvGrpSpPr>
        <p:grpSpPr>
          <a:xfrm>
            <a:off x="2578855" y="1372041"/>
            <a:ext cx="5737561" cy="804295"/>
            <a:chOff x="2398159" y="102628"/>
            <a:chExt cx="5737561" cy="80429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2" name="Round Same Side Corner Rectangle 11"/>
            <p:cNvSpPr/>
            <p:nvPr/>
          </p:nvSpPr>
          <p:spPr>
            <a:xfrm rot="5400000">
              <a:off x="4864792" y="-2364005"/>
              <a:ext cx="804295" cy="5737561"/>
            </a:xfrm>
            <a:prstGeom prst="round2SameRect">
              <a:avLst/>
            </a:prstGeom>
            <a:sp3d extrusionH="190500" prstMaterial="dkEdge">
              <a:bevelT w="120650" h="38100" prst="relaxedInset"/>
              <a:bevelB w="120650" h="57150" prst="relaxedInset"/>
              <a:contourClr>
                <a:schemeClr val="bg1"/>
              </a:contourClr>
            </a:sp3d>
          </p:spPr>
          <p:style>
            <a:lnRef idx="1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Round Same Side Corner Rectangle 4"/>
            <p:cNvSpPr/>
            <p:nvPr/>
          </p:nvSpPr>
          <p:spPr>
            <a:xfrm>
              <a:off x="2398159" y="141890"/>
              <a:ext cx="5698299" cy="72577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228600" lvl="1" indent="-228600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th-TH" sz="2000" kern="1200" dirty="0" smtClean="0">
                  <a:solidFill>
                    <a:schemeClr val="tx1"/>
                  </a:solidFill>
                </a:rPr>
                <a:t>ใช้กำหนดชื่อผู้รายงาน  , งวดของข้อมูล  และ</a:t>
              </a:r>
              <a:r>
                <a:rPr lang="th-TH" sz="2000" dirty="0" smtClean="0">
                  <a:solidFill>
                    <a:schemeClr val="tx1"/>
                  </a:solidFill>
                </a:rPr>
                <a:t>กำหนด </a:t>
              </a:r>
              <a:r>
                <a:rPr lang="en-US" sz="1600" dirty="0" smtClean="0">
                  <a:solidFill>
                    <a:schemeClr val="tx1"/>
                  </a:solidFill>
                </a:rPr>
                <a:t>Path</a:t>
              </a:r>
              <a:r>
                <a:rPr lang="en-US" sz="2000" dirty="0" smtClean="0">
                  <a:solidFill>
                    <a:schemeClr val="tx1"/>
                  </a:solidFill>
                </a:rPr>
                <a:t> </a:t>
              </a:r>
              <a:r>
                <a:rPr lang="en-US" sz="1600" dirty="0" smtClean="0">
                  <a:solidFill>
                    <a:schemeClr val="tx1"/>
                  </a:solidFill>
                </a:rPr>
                <a:t>Directory</a:t>
              </a:r>
              <a:r>
                <a:rPr lang="en-US" sz="2000" dirty="0" smtClean="0">
                  <a:solidFill>
                    <a:schemeClr val="tx1"/>
                  </a:solidFill>
                </a:rPr>
                <a:t> </a:t>
              </a:r>
              <a:r>
                <a:rPr lang="th-TH" sz="2000" dirty="0" smtClean="0">
                  <a:solidFill>
                    <a:schemeClr val="tx1"/>
                  </a:solidFill>
                </a:rPr>
                <a:t>และ </a:t>
              </a:r>
              <a:r>
                <a:rPr lang="en-US" sz="1600" dirty="0" smtClean="0">
                  <a:solidFill>
                    <a:schemeClr val="tx1"/>
                  </a:solidFill>
                </a:rPr>
                <a:t>Folder</a:t>
              </a:r>
              <a:r>
                <a:rPr lang="en-US" sz="2000" dirty="0" smtClean="0">
                  <a:solidFill>
                    <a:schemeClr val="tx1"/>
                  </a:solidFill>
                </a:rPr>
                <a:t> </a:t>
              </a:r>
              <a:r>
                <a:rPr lang="th-TH" sz="2000" dirty="0" smtClean="0">
                  <a:solidFill>
                    <a:schemeClr val="tx1"/>
                  </a:solidFill>
                </a:rPr>
                <a:t>เพื่อจัดเก็บ </a:t>
              </a:r>
              <a:r>
                <a:rPr lang="en-US" sz="1600" dirty="0" smtClean="0">
                  <a:solidFill>
                    <a:schemeClr val="tx1"/>
                  </a:solidFill>
                </a:rPr>
                <a:t>File</a:t>
              </a:r>
              <a:r>
                <a:rPr lang="en-US" sz="2000" dirty="0" smtClean="0">
                  <a:solidFill>
                    <a:schemeClr val="tx1"/>
                  </a:solidFill>
                </a:rPr>
                <a:t> </a:t>
              </a:r>
              <a:r>
                <a:rPr lang="th-TH" sz="2000" dirty="0" smtClean="0">
                  <a:solidFill>
                    <a:schemeClr val="tx1"/>
                  </a:solidFill>
                </a:rPr>
                <a:t>รายงานธุรกรรมเงินหยวน</a:t>
              </a:r>
              <a:endParaRPr lang="th-TH" sz="2000" dirty="0" smtClean="0"/>
            </a:p>
          </p:txBody>
        </p:sp>
      </p:grpSp>
      <p:grpSp>
        <p:nvGrpSpPr>
          <p:cNvPr id="3" name="Group 8"/>
          <p:cNvGrpSpPr/>
          <p:nvPr/>
        </p:nvGrpSpPr>
        <p:grpSpPr>
          <a:xfrm>
            <a:off x="181879" y="1271503"/>
            <a:ext cx="2396976" cy="1005369"/>
            <a:chOff x="1183" y="2090"/>
            <a:chExt cx="2396976" cy="1005369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0" name="Rounded Rectangle 9"/>
            <p:cNvSpPr/>
            <p:nvPr/>
          </p:nvSpPr>
          <p:spPr>
            <a:xfrm>
              <a:off x="1183" y="2090"/>
              <a:ext cx="2396976" cy="1005369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ounded Rectangle 6"/>
            <p:cNvSpPr/>
            <p:nvPr/>
          </p:nvSpPr>
          <p:spPr>
            <a:xfrm>
              <a:off x="50261" y="51168"/>
              <a:ext cx="2298820" cy="90721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>
                  <a:solidFill>
                    <a:schemeClr val="tx1"/>
                  </a:solidFill>
                </a:rPr>
                <a:t>Information</a:t>
              </a:r>
              <a:endParaRPr lang="th-TH" sz="2400" kern="12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b="4553"/>
          <a:stretch>
            <a:fillRect/>
          </a:stretch>
        </p:blipFill>
        <p:spPr bwMode="auto">
          <a:xfrm>
            <a:off x="179512" y="2492896"/>
            <a:ext cx="8856984" cy="2520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Oval 13"/>
          <p:cNvSpPr/>
          <p:nvPr/>
        </p:nvSpPr>
        <p:spPr>
          <a:xfrm>
            <a:off x="7307288" y="3501008"/>
            <a:ext cx="1836712" cy="504056"/>
          </a:xfrm>
          <a:prstGeom prst="ellipse">
            <a:avLst/>
          </a:prstGeom>
          <a:solidFill>
            <a:schemeClr val="l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1013F-9547-4266-BBA1-A73F1CA01094}" type="slidenum">
              <a:rPr lang="th-TH" smtClean="0"/>
              <a:pPr/>
              <a:t>12</a:t>
            </a:fld>
            <a:endParaRPr lang="th-TH"/>
          </a:p>
        </p:txBody>
      </p:sp>
      <p:sp>
        <p:nvSpPr>
          <p:cNvPr id="5" name="Subtitle 7"/>
          <p:cNvSpPr txBox="1">
            <a:spLocks/>
          </p:cNvSpPr>
          <p:nvPr/>
        </p:nvSpPr>
        <p:spPr>
          <a:xfrm>
            <a:off x="107504" y="188640"/>
            <a:ext cx="8429684" cy="86409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รูปแบบของ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Template</a:t>
            </a:r>
            <a:endParaRPr kumimoji="0" lang="th-TH" sz="3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H SarabunPSK" pitchFamily="34" charset="-34"/>
              <a:ea typeface="+mn-ea"/>
              <a:cs typeface="TH SarabunPSK" pitchFamily="34" charset="-34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901707" y="1124745"/>
            <a:ext cx="5990773" cy="979584"/>
            <a:chOff x="2398159" y="1158266"/>
            <a:chExt cx="5737561" cy="80429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0" name="Round Same Side Corner Rectangle 9"/>
            <p:cNvSpPr/>
            <p:nvPr/>
          </p:nvSpPr>
          <p:spPr>
            <a:xfrm rot="5400000">
              <a:off x="4864792" y="-1308367"/>
              <a:ext cx="804295" cy="5737561"/>
            </a:xfrm>
            <a:prstGeom prst="round2SameRect">
              <a:avLst/>
            </a:prstGeom>
            <a:sp3d extrusionH="190500" prstMaterial="dkEdge">
              <a:bevelT w="120650" h="38100" prst="relaxedInset"/>
              <a:bevelB w="120650" h="57150" prst="relaxedInset"/>
              <a:contourClr>
                <a:schemeClr val="bg1"/>
              </a:contourClr>
            </a:sp3d>
          </p:spPr>
          <p:style>
            <a:lnRef idx="1">
              <a:schemeClr val="accent5">
                <a:tint val="40000"/>
                <a:alpha val="90000"/>
                <a:hueOff val="-3580161"/>
                <a:satOff val="16084"/>
                <a:lumOff val="1106"/>
                <a:alphaOff val="0"/>
              </a:schemeClr>
            </a:lnRef>
            <a:fillRef idx="1">
              <a:schemeClr val="accent5">
                <a:tint val="40000"/>
                <a:alpha val="90000"/>
                <a:hueOff val="-3580161"/>
                <a:satOff val="16084"/>
                <a:lumOff val="1106"/>
                <a:alphaOff val="0"/>
              </a:schemeClr>
            </a:fillRef>
            <a:effectRef idx="2">
              <a:schemeClr val="accent5">
                <a:tint val="40000"/>
                <a:alpha val="90000"/>
                <a:hueOff val="-3580161"/>
                <a:satOff val="16084"/>
                <a:lumOff val="1106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Round Same Side Corner Rectangle 4"/>
            <p:cNvSpPr/>
            <p:nvPr/>
          </p:nvSpPr>
          <p:spPr>
            <a:xfrm>
              <a:off x="2398159" y="1197528"/>
              <a:ext cx="5698299" cy="72577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228600" lvl="1" indent="-228600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th-TH" sz="2000" kern="1200" dirty="0" smtClean="0">
                  <a:solidFill>
                    <a:schemeClr val="tx1"/>
                  </a:solidFill>
                </a:rPr>
                <a:t>ใช้กำหนดรายชื่อบริษัท หรือ ลูกค้าผู้ทำธุรกรรม</a:t>
              </a:r>
              <a:r>
                <a:rPr lang="th-TH" sz="2000" kern="1200" dirty="0" smtClean="0"/>
                <a:t>เงินหยวน รวมถึงกำหนดวิธีการใส่ชื่อผู้ทำธุรกรรมใน </a:t>
              </a:r>
              <a:r>
                <a:rPr lang="en-US" sz="2000" dirty="0" smtClean="0"/>
                <a:t>Template </a:t>
              </a:r>
              <a:r>
                <a:rPr lang="th-TH" sz="2000" dirty="0" smtClean="0"/>
                <a:t>ธุรกรรมตั้งแต่ </a:t>
              </a:r>
              <a:r>
                <a:rPr lang="en-US" sz="2000" dirty="0" smtClean="0"/>
                <a:t>50,000 USD</a:t>
              </a:r>
              <a:endParaRPr lang="th-TH" sz="20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04731" y="1052737"/>
            <a:ext cx="2396976" cy="1152128"/>
            <a:chOff x="1183" y="1057728"/>
            <a:chExt cx="2396976" cy="1005369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8" name="Rounded Rectangle 7"/>
            <p:cNvSpPr/>
            <p:nvPr/>
          </p:nvSpPr>
          <p:spPr>
            <a:xfrm>
              <a:off x="1183" y="1057728"/>
              <a:ext cx="2396976" cy="1005369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3311292"/>
                <a:satOff val="13270"/>
                <a:lumOff val="2876"/>
                <a:alphaOff val="0"/>
              </a:schemeClr>
            </a:fillRef>
            <a:effectRef idx="2">
              <a:schemeClr val="accent5">
                <a:hueOff val="-3311292"/>
                <a:satOff val="13270"/>
                <a:lumOff val="287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6"/>
            <p:cNvSpPr/>
            <p:nvPr/>
          </p:nvSpPr>
          <p:spPr>
            <a:xfrm>
              <a:off x="50261" y="1106806"/>
              <a:ext cx="2298820" cy="90721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2400" kern="1200" dirty="0" smtClean="0">
                  <a:solidFill>
                    <a:schemeClr val="tx1"/>
                  </a:solidFill>
                </a:rPr>
                <a:t>ชื่อผู้ทำธุรกรรม</a:t>
              </a:r>
              <a:endParaRPr lang="th-TH" sz="2400" kern="12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 t="2996" b="4711"/>
          <a:stretch>
            <a:fillRect/>
          </a:stretch>
        </p:blipFill>
        <p:spPr bwMode="auto">
          <a:xfrm>
            <a:off x="1547664" y="2276872"/>
            <a:ext cx="6823720" cy="4437112"/>
          </a:xfrm>
          <a:prstGeom prst="rect">
            <a:avLst/>
          </a:prstGeom>
          <a:noFill/>
          <a:ln w="12700" cmpd="dbl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" name="Oval 13"/>
          <p:cNvSpPr/>
          <p:nvPr/>
        </p:nvSpPr>
        <p:spPr>
          <a:xfrm>
            <a:off x="2123728" y="2348880"/>
            <a:ext cx="2520280" cy="576064"/>
          </a:xfrm>
          <a:prstGeom prst="ellipse">
            <a:avLst/>
          </a:prstGeom>
          <a:solidFill>
            <a:schemeClr val="l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Oval 14"/>
          <p:cNvSpPr/>
          <p:nvPr/>
        </p:nvSpPr>
        <p:spPr>
          <a:xfrm>
            <a:off x="5148064" y="2348880"/>
            <a:ext cx="2520280" cy="576064"/>
          </a:xfrm>
          <a:prstGeom prst="ellipse">
            <a:avLst/>
          </a:prstGeom>
          <a:solidFill>
            <a:schemeClr val="lt1">
              <a:alpha val="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Rectangle 16"/>
          <p:cNvSpPr/>
          <p:nvPr/>
        </p:nvSpPr>
        <p:spPr>
          <a:xfrm>
            <a:off x="1907704" y="3068960"/>
            <a:ext cx="5976664" cy="3672408"/>
          </a:xfrm>
          <a:prstGeom prst="rect">
            <a:avLst/>
          </a:prstGeom>
          <a:solidFill>
            <a:srgbClr val="00B050">
              <a:alpha val="0"/>
            </a:srgbClr>
          </a:solidFill>
          <a:ln w="3810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Rounded Rectangular Callout 15"/>
          <p:cNvSpPr/>
          <p:nvPr/>
        </p:nvSpPr>
        <p:spPr>
          <a:xfrm>
            <a:off x="7344816" y="2204864"/>
            <a:ext cx="1691680" cy="1368152"/>
          </a:xfrm>
          <a:prstGeom prst="wedgeRoundRectCallout">
            <a:avLst>
              <a:gd name="adj1" fmla="val -88727"/>
              <a:gd name="adj2" fmla="val 1160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sz="1600" dirty="0" smtClean="0"/>
              <a:t>เลือกกรอกชื่อผู้ทำธุรกรรมโดยการ </a:t>
            </a:r>
            <a:r>
              <a:rPr lang="en-US" sz="1600" dirty="0" smtClean="0"/>
              <a:t>Key In </a:t>
            </a:r>
            <a:r>
              <a:rPr lang="th-TH" sz="1600" dirty="0" smtClean="0"/>
              <a:t> ในส่วนของ </a:t>
            </a:r>
            <a:r>
              <a:rPr lang="en-US" sz="1600" dirty="0" smtClean="0"/>
              <a:t>Sheet</a:t>
            </a:r>
            <a:r>
              <a:rPr lang="th-TH" sz="1600" dirty="0" smtClean="0">
                <a:solidFill>
                  <a:schemeClr val="tx1"/>
                </a:solidFill>
              </a:rPr>
              <a:t>ธุรกรรมตั้งแต่ 50</a:t>
            </a:r>
            <a:r>
              <a:rPr lang="en-US" sz="1600" dirty="0" smtClean="0">
                <a:solidFill>
                  <a:schemeClr val="tx1"/>
                </a:solidFill>
              </a:rPr>
              <a:t>,</a:t>
            </a:r>
            <a:r>
              <a:rPr lang="th-TH" sz="1600" dirty="0" smtClean="0">
                <a:solidFill>
                  <a:schemeClr val="tx1"/>
                </a:solidFill>
              </a:rPr>
              <a:t>000 </a:t>
            </a:r>
            <a:r>
              <a:rPr lang="en-US" sz="1600" dirty="0" smtClean="0">
                <a:solidFill>
                  <a:schemeClr val="tx1"/>
                </a:solidFill>
              </a:rPr>
              <a:t>USD</a:t>
            </a:r>
            <a:endParaRPr lang="th-TH" sz="1600" dirty="0"/>
          </a:p>
        </p:txBody>
      </p:sp>
      <p:sp>
        <p:nvSpPr>
          <p:cNvPr id="13" name="Rounded Rectangular Callout 12"/>
          <p:cNvSpPr/>
          <p:nvPr/>
        </p:nvSpPr>
        <p:spPr>
          <a:xfrm>
            <a:off x="0" y="2132856"/>
            <a:ext cx="1835696" cy="1440160"/>
          </a:xfrm>
          <a:prstGeom prst="wedgeRoundRectCallout">
            <a:avLst>
              <a:gd name="adj1" fmla="val 87735"/>
              <a:gd name="adj2" fmla="val 3494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th-TH" sz="1600" dirty="0" smtClean="0"/>
              <a:t>เลือกกำหนดชื่อผู้ทำธุรกรรมเป็น </a:t>
            </a:r>
            <a:r>
              <a:rPr lang="en-US" sz="1600" dirty="0" smtClean="0"/>
              <a:t>Drop Down List </a:t>
            </a:r>
            <a:r>
              <a:rPr lang="th-TH" sz="1600" dirty="0" smtClean="0"/>
              <a:t>ในส่วนของ </a:t>
            </a:r>
            <a:r>
              <a:rPr lang="en-US" sz="1600" dirty="0" smtClean="0"/>
              <a:t>Sheet</a:t>
            </a:r>
            <a:r>
              <a:rPr lang="th-TH" sz="1600" dirty="0" smtClean="0">
                <a:solidFill>
                  <a:schemeClr val="tx1"/>
                </a:solidFill>
              </a:rPr>
              <a:t>ธุรกรรมตั้งแต่ 50</a:t>
            </a:r>
            <a:r>
              <a:rPr lang="en-US" sz="1600" dirty="0" smtClean="0">
                <a:solidFill>
                  <a:schemeClr val="tx1"/>
                </a:solidFill>
              </a:rPr>
              <a:t>,</a:t>
            </a:r>
            <a:r>
              <a:rPr lang="th-TH" sz="1600" dirty="0" smtClean="0">
                <a:solidFill>
                  <a:schemeClr val="tx1"/>
                </a:solidFill>
              </a:rPr>
              <a:t>000 </a:t>
            </a:r>
            <a:r>
              <a:rPr lang="en-US" sz="1600" dirty="0" smtClean="0">
                <a:solidFill>
                  <a:schemeClr val="tx1"/>
                </a:solidFill>
              </a:rPr>
              <a:t>USD</a:t>
            </a:r>
            <a:endParaRPr lang="th-TH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 animBg="1"/>
      <p:bldP spid="16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72008" y="2348880"/>
            <a:ext cx="9036496" cy="28803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1013F-9547-4266-BBA1-A73F1CA01094}" type="slidenum">
              <a:rPr lang="th-TH" smtClean="0">
                <a:latin typeface="TH SarabunPSK" pitchFamily="34" charset="-34"/>
                <a:cs typeface="TH SarabunPSK" pitchFamily="34" charset="-34"/>
              </a:rPr>
              <a:pPr/>
              <a:t>13</a:t>
            </a:fld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Subtitle 7"/>
          <p:cNvSpPr txBox="1">
            <a:spLocks/>
          </p:cNvSpPr>
          <p:nvPr/>
        </p:nvSpPr>
        <p:spPr>
          <a:xfrm>
            <a:off x="107504" y="188640"/>
            <a:ext cx="8429684" cy="86409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รูปแบบของ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Template</a:t>
            </a:r>
            <a:endParaRPr kumimoji="0" lang="th-TH" sz="3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H SarabunPSK" pitchFamily="34" charset="-34"/>
              <a:ea typeface="+mn-ea"/>
              <a:cs typeface="TH SarabunPSK" pitchFamily="34" charset="-34"/>
            </a:endParaRPr>
          </a:p>
        </p:txBody>
      </p:sp>
      <p:grpSp>
        <p:nvGrpSpPr>
          <p:cNvPr id="2" name="Group 6"/>
          <p:cNvGrpSpPr/>
          <p:nvPr/>
        </p:nvGrpSpPr>
        <p:grpSpPr>
          <a:xfrm>
            <a:off x="2578855" y="1372041"/>
            <a:ext cx="5737561" cy="804295"/>
            <a:chOff x="2398159" y="102628"/>
            <a:chExt cx="5737561" cy="80429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2" name="Round Same Side Corner Rectangle 11"/>
            <p:cNvSpPr/>
            <p:nvPr/>
          </p:nvSpPr>
          <p:spPr>
            <a:xfrm rot="5400000">
              <a:off x="4864792" y="-2364005"/>
              <a:ext cx="804295" cy="5737561"/>
            </a:xfrm>
            <a:prstGeom prst="round2SameRect">
              <a:avLst/>
            </a:prstGeom>
            <a:sp3d extrusionH="190500" prstMaterial="dkEdge">
              <a:bevelT w="120650" h="38100" prst="relaxedInset"/>
              <a:bevelB w="120650" h="57150" prst="relaxedInset"/>
              <a:contourClr>
                <a:schemeClr val="bg1"/>
              </a:contourClr>
            </a:sp3d>
          </p:spPr>
          <p:style>
            <a:lnRef idx="1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Round Same Side Corner Rectangle 4"/>
            <p:cNvSpPr/>
            <p:nvPr/>
          </p:nvSpPr>
          <p:spPr>
            <a:xfrm>
              <a:off x="2398159" y="141890"/>
              <a:ext cx="5698299" cy="72577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228600" lvl="1" indent="-228600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th-TH" sz="2000" kern="1200" dirty="0" smtClean="0">
                  <a:solidFill>
                    <a:schemeClr val="tx1"/>
                  </a:solidFill>
                </a:rPr>
                <a:t>ใช้กำหนดชื่อผู้รายงาน  , งวดของข้อมูล  และ</a:t>
              </a:r>
              <a:r>
                <a:rPr lang="th-TH" sz="2000" dirty="0" smtClean="0">
                  <a:solidFill>
                    <a:schemeClr val="tx1"/>
                  </a:solidFill>
                </a:rPr>
                <a:t>กำหนด </a:t>
              </a:r>
              <a:r>
                <a:rPr lang="en-US" sz="1600" dirty="0" smtClean="0">
                  <a:solidFill>
                    <a:schemeClr val="tx1"/>
                  </a:solidFill>
                </a:rPr>
                <a:t>Path</a:t>
              </a:r>
              <a:r>
                <a:rPr lang="en-US" sz="2000" dirty="0" smtClean="0">
                  <a:solidFill>
                    <a:schemeClr val="tx1"/>
                  </a:solidFill>
                </a:rPr>
                <a:t> </a:t>
              </a:r>
              <a:r>
                <a:rPr lang="en-US" sz="1600" dirty="0" smtClean="0">
                  <a:solidFill>
                    <a:schemeClr val="tx1"/>
                  </a:solidFill>
                </a:rPr>
                <a:t>Directory</a:t>
              </a:r>
              <a:r>
                <a:rPr lang="en-US" sz="2000" dirty="0" smtClean="0">
                  <a:solidFill>
                    <a:schemeClr val="tx1"/>
                  </a:solidFill>
                </a:rPr>
                <a:t> </a:t>
              </a:r>
              <a:r>
                <a:rPr lang="th-TH" sz="2000" dirty="0" smtClean="0">
                  <a:solidFill>
                    <a:schemeClr val="tx1"/>
                  </a:solidFill>
                </a:rPr>
                <a:t>และ </a:t>
              </a:r>
              <a:r>
                <a:rPr lang="en-US" sz="1600" dirty="0" smtClean="0">
                  <a:solidFill>
                    <a:schemeClr val="tx1"/>
                  </a:solidFill>
                </a:rPr>
                <a:t>Folder</a:t>
              </a:r>
              <a:r>
                <a:rPr lang="en-US" sz="2000" dirty="0" smtClean="0">
                  <a:solidFill>
                    <a:schemeClr val="tx1"/>
                  </a:solidFill>
                </a:rPr>
                <a:t> </a:t>
              </a:r>
              <a:r>
                <a:rPr lang="th-TH" sz="2000" dirty="0" smtClean="0">
                  <a:solidFill>
                    <a:schemeClr val="tx1"/>
                  </a:solidFill>
                </a:rPr>
                <a:t>เพื่อจัดเก็บ </a:t>
              </a:r>
              <a:r>
                <a:rPr lang="en-US" sz="1600" dirty="0" smtClean="0">
                  <a:solidFill>
                    <a:schemeClr val="tx1"/>
                  </a:solidFill>
                </a:rPr>
                <a:t>File</a:t>
              </a:r>
              <a:r>
                <a:rPr lang="en-US" sz="2000" dirty="0" smtClean="0">
                  <a:solidFill>
                    <a:schemeClr val="tx1"/>
                  </a:solidFill>
                </a:rPr>
                <a:t> </a:t>
              </a:r>
              <a:r>
                <a:rPr lang="th-TH" sz="2000" dirty="0" smtClean="0">
                  <a:solidFill>
                    <a:schemeClr val="tx1"/>
                  </a:solidFill>
                </a:rPr>
                <a:t>รายงานธุรกรรมเงินหยวน</a:t>
              </a:r>
              <a:endParaRPr lang="th-TH" sz="2000" dirty="0" smtClean="0"/>
            </a:p>
          </p:txBody>
        </p:sp>
      </p:grpSp>
      <p:grpSp>
        <p:nvGrpSpPr>
          <p:cNvPr id="3" name="Group 8"/>
          <p:cNvGrpSpPr/>
          <p:nvPr/>
        </p:nvGrpSpPr>
        <p:grpSpPr>
          <a:xfrm>
            <a:off x="181879" y="1271503"/>
            <a:ext cx="2396976" cy="1005369"/>
            <a:chOff x="1183" y="2090"/>
            <a:chExt cx="2396976" cy="1005369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0" name="Rounded Rectangle 9"/>
            <p:cNvSpPr/>
            <p:nvPr/>
          </p:nvSpPr>
          <p:spPr>
            <a:xfrm>
              <a:off x="1183" y="2090"/>
              <a:ext cx="2396976" cy="1005369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ounded Rectangle 6"/>
            <p:cNvSpPr/>
            <p:nvPr/>
          </p:nvSpPr>
          <p:spPr>
            <a:xfrm>
              <a:off x="50261" y="51168"/>
              <a:ext cx="2298820" cy="90721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>
                  <a:solidFill>
                    <a:schemeClr val="tx1"/>
                  </a:solidFill>
                </a:rPr>
                <a:t>Information</a:t>
              </a:r>
              <a:endParaRPr lang="th-TH" sz="2400" kern="12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b="4553"/>
          <a:stretch>
            <a:fillRect/>
          </a:stretch>
        </p:blipFill>
        <p:spPr bwMode="auto">
          <a:xfrm>
            <a:off x="179512" y="2492896"/>
            <a:ext cx="8856984" cy="2520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Oval 13"/>
          <p:cNvSpPr/>
          <p:nvPr/>
        </p:nvSpPr>
        <p:spPr>
          <a:xfrm>
            <a:off x="7307288" y="4005064"/>
            <a:ext cx="1836712" cy="504056"/>
          </a:xfrm>
          <a:prstGeom prst="ellipse">
            <a:avLst/>
          </a:prstGeom>
          <a:solidFill>
            <a:schemeClr val="l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02896" y="6520259"/>
            <a:ext cx="2133600" cy="365125"/>
          </a:xfrm>
        </p:spPr>
        <p:txBody>
          <a:bodyPr/>
          <a:lstStyle/>
          <a:p>
            <a:fld id="{62B1013F-9547-4266-BBA1-A73F1CA01094}" type="slidenum">
              <a:rPr lang="th-TH" smtClean="0"/>
              <a:pPr/>
              <a:t>14</a:t>
            </a:fld>
            <a:endParaRPr lang="th-TH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641" y="2348880"/>
            <a:ext cx="8867421" cy="4176464"/>
          </a:xfrm>
          <a:prstGeom prst="rect">
            <a:avLst/>
          </a:prstGeom>
          <a:noFill/>
          <a:ln w="12700" cmpd="sng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Subtitle 7"/>
          <p:cNvSpPr txBox="1">
            <a:spLocks/>
          </p:cNvSpPr>
          <p:nvPr/>
        </p:nvSpPr>
        <p:spPr>
          <a:xfrm>
            <a:off x="107504" y="188640"/>
            <a:ext cx="8429684" cy="86409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รูปแบบของ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Template</a:t>
            </a:r>
            <a:endParaRPr kumimoji="0" lang="th-TH" sz="3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H SarabunPSK" pitchFamily="34" charset="-34"/>
              <a:ea typeface="+mn-ea"/>
              <a:cs typeface="TH SarabunPSK" pitchFamily="34" charset="-34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792512" y="1300033"/>
            <a:ext cx="5737561" cy="804295"/>
            <a:chOff x="2398159" y="2213904"/>
            <a:chExt cx="5737561" cy="80429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1" name="Round Same Side Corner Rectangle 10"/>
            <p:cNvSpPr/>
            <p:nvPr/>
          </p:nvSpPr>
          <p:spPr>
            <a:xfrm rot="5400000">
              <a:off x="4864792" y="-252729"/>
              <a:ext cx="804295" cy="5737561"/>
            </a:xfrm>
            <a:prstGeom prst="round2SameRect">
              <a:avLst/>
            </a:prstGeom>
            <a:sp3d extrusionH="190500" prstMaterial="dkEdge">
              <a:bevelT w="120650" h="38100" prst="relaxedInset"/>
              <a:bevelB w="120650" h="57150" prst="relaxedInset"/>
              <a:contourClr>
                <a:schemeClr val="bg1"/>
              </a:contourClr>
            </a:sp3d>
          </p:spPr>
          <p:style>
            <a:lnRef idx="1">
              <a:schemeClr val="accent5">
                <a:tint val="40000"/>
                <a:alpha val="90000"/>
                <a:hueOff val="-7160321"/>
                <a:satOff val="32169"/>
                <a:lumOff val="2211"/>
                <a:alphaOff val="0"/>
              </a:schemeClr>
            </a:lnRef>
            <a:fillRef idx="1">
              <a:schemeClr val="accent5">
                <a:tint val="40000"/>
                <a:alpha val="90000"/>
                <a:hueOff val="-7160321"/>
                <a:satOff val="32169"/>
                <a:lumOff val="2211"/>
                <a:alphaOff val="0"/>
              </a:schemeClr>
            </a:fillRef>
            <a:effectRef idx="2">
              <a:schemeClr val="accent5">
                <a:tint val="40000"/>
                <a:alpha val="90000"/>
                <a:hueOff val="-7160321"/>
                <a:satOff val="32169"/>
                <a:lumOff val="2211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Round Same Side Corner Rectangle 4"/>
            <p:cNvSpPr/>
            <p:nvPr/>
          </p:nvSpPr>
          <p:spPr>
            <a:xfrm>
              <a:off x="2398159" y="2253166"/>
              <a:ext cx="5698299" cy="72577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th-TH" sz="2000" kern="1200" dirty="0" smtClean="0"/>
                <a:t>วิธีการกำหนดชื่อ </a:t>
              </a:r>
              <a:r>
                <a:rPr lang="en-US" sz="2000" kern="1200" dirty="0" smtClean="0"/>
                <a:t>File </a:t>
              </a:r>
              <a:r>
                <a:rPr lang="th-TH" sz="2000" kern="1200" dirty="0" smtClean="0"/>
                <a:t>รายงานการทำธุรกรรมเงินหยวนของลูกค้า</a:t>
              </a:r>
              <a:endParaRPr lang="th-TH" sz="20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95536" y="1199495"/>
            <a:ext cx="2396976" cy="1005369"/>
            <a:chOff x="1183" y="2113366"/>
            <a:chExt cx="2396976" cy="1005369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9" name="Rounded Rectangle 8"/>
            <p:cNvSpPr/>
            <p:nvPr/>
          </p:nvSpPr>
          <p:spPr>
            <a:xfrm>
              <a:off x="1183" y="2113366"/>
              <a:ext cx="2396976" cy="1005369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6622584"/>
                <a:satOff val="26541"/>
                <a:lumOff val="5752"/>
                <a:alphaOff val="0"/>
              </a:schemeClr>
            </a:fillRef>
            <a:effectRef idx="2">
              <a:schemeClr val="accent5">
                <a:hueOff val="-6622584"/>
                <a:satOff val="26541"/>
                <a:lumOff val="575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ounded Rectangle 6"/>
            <p:cNvSpPr/>
            <p:nvPr/>
          </p:nvSpPr>
          <p:spPr>
            <a:xfrm>
              <a:off x="50261" y="2162444"/>
              <a:ext cx="2298820" cy="90721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2400" kern="1200" dirty="0" smtClean="0">
                  <a:solidFill>
                    <a:schemeClr val="tx1"/>
                  </a:solidFill>
                </a:rPr>
                <a:t>การตั้งชื่อ </a:t>
              </a:r>
              <a:r>
                <a:rPr lang="en-US" sz="2400" kern="1200" dirty="0" smtClean="0">
                  <a:solidFill>
                    <a:schemeClr val="tx1"/>
                  </a:solidFill>
                </a:rPr>
                <a:t>file</a:t>
              </a:r>
              <a:endParaRPr lang="th-TH" sz="24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5436096" y="4149080"/>
            <a:ext cx="2592288" cy="3600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1013F-9547-4266-BBA1-A73F1CA01094}" type="slidenum">
              <a:rPr lang="th-TH" smtClean="0"/>
              <a:pPr/>
              <a:t>15</a:t>
            </a:fld>
            <a:endParaRPr lang="th-TH"/>
          </a:p>
        </p:txBody>
      </p:sp>
      <p:grpSp>
        <p:nvGrpSpPr>
          <p:cNvPr id="5" name="Group 4"/>
          <p:cNvGrpSpPr/>
          <p:nvPr/>
        </p:nvGrpSpPr>
        <p:grpSpPr>
          <a:xfrm>
            <a:off x="683568" y="1196752"/>
            <a:ext cx="8134536" cy="802460"/>
            <a:chOff x="504732" y="3027770"/>
            <a:chExt cx="8134536" cy="802460"/>
          </a:xfrm>
        </p:grpSpPr>
        <p:grpSp>
          <p:nvGrpSpPr>
            <p:cNvPr id="6" name="Group 29"/>
            <p:cNvGrpSpPr/>
            <p:nvPr/>
          </p:nvGrpSpPr>
          <p:grpSpPr>
            <a:xfrm>
              <a:off x="2901707" y="3108016"/>
              <a:ext cx="5737561" cy="641968"/>
              <a:chOff x="2398158" y="2609831"/>
              <a:chExt cx="5737561" cy="641968"/>
            </a:xfrm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10" name="Round Same Side Corner Rectangle 9"/>
              <p:cNvSpPr/>
              <p:nvPr/>
            </p:nvSpPr>
            <p:spPr>
              <a:xfrm rot="5400000">
                <a:off x="4945955" y="62034"/>
                <a:ext cx="641968" cy="5737561"/>
              </a:xfrm>
              <a:prstGeom prst="round2SameRect">
                <a:avLst/>
              </a:prstGeom>
              <a:sp3d extrusionH="190500" prstMaterial="dkEdge">
                <a:bevelT w="120650" h="38100" prst="relaxedInset"/>
                <a:bevelB w="120650" h="57150" prst="relaxedInset"/>
                <a:contourClr>
                  <a:schemeClr val="bg1"/>
                </a:contourClr>
              </a:sp3d>
            </p:spPr>
            <p:style>
              <a:lnRef idx="1">
                <a:schemeClr val="accent5">
                  <a:tint val="40000"/>
                  <a:alpha val="90000"/>
                  <a:hueOff val="-8055361"/>
                  <a:satOff val="36190"/>
                  <a:lumOff val="2488"/>
                  <a:alphaOff val="0"/>
                </a:schemeClr>
              </a:lnRef>
              <a:fillRef idx="1">
                <a:schemeClr val="accent5">
                  <a:tint val="40000"/>
                  <a:alpha val="90000"/>
                  <a:hueOff val="-8055361"/>
                  <a:satOff val="36190"/>
                  <a:lumOff val="2488"/>
                  <a:alphaOff val="0"/>
                </a:schemeClr>
              </a:fillRef>
              <a:effectRef idx="2">
                <a:schemeClr val="accent5">
                  <a:tint val="40000"/>
                  <a:alpha val="90000"/>
                  <a:hueOff val="-8055361"/>
                  <a:satOff val="36190"/>
                  <a:lumOff val="2488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1" name="Round Same Side Corner Rectangle 4"/>
              <p:cNvSpPr/>
              <p:nvPr/>
            </p:nvSpPr>
            <p:spPr>
              <a:xfrm>
                <a:off x="2398159" y="2641168"/>
                <a:ext cx="5706223" cy="579292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47650" tIns="123825" rIns="247650" bIns="123825" numCol="1" spcCol="1270" anchor="ctr" anchorCtr="0">
                <a:noAutofit/>
              </a:bodyPr>
              <a:lstStyle/>
              <a:p>
                <a:pPr marL="228600" lvl="1" indent="-228600" algn="l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th-TH" sz="2000" kern="1200" dirty="0" smtClean="0"/>
                  <a:t>ใช้กรอกข้อมูลรายงานการทำธุรกรรมเงินหยวนของลูกค้าที่มีจำนวนเงินตั้งแต่ 50</a:t>
                </a:r>
                <a:r>
                  <a:rPr lang="en-US" sz="2000" kern="1200" dirty="0" smtClean="0"/>
                  <a:t>,</a:t>
                </a:r>
                <a:r>
                  <a:rPr lang="th-TH" sz="2000" kern="1200" dirty="0" smtClean="0"/>
                  <a:t>000 </a:t>
                </a:r>
                <a:r>
                  <a:rPr lang="en-US" sz="2000" kern="1200" dirty="0" smtClean="0"/>
                  <a:t>USD</a:t>
                </a:r>
                <a:endParaRPr lang="th-TH" sz="2000" kern="12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" name="Group 30"/>
            <p:cNvGrpSpPr/>
            <p:nvPr/>
          </p:nvGrpSpPr>
          <p:grpSpPr>
            <a:xfrm>
              <a:off x="504732" y="3027770"/>
              <a:ext cx="2396976" cy="802460"/>
              <a:chOff x="1183" y="2529585"/>
              <a:chExt cx="2396976" cy="802460"/>
            </a:xfrm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8" name="Rounded Rectangle 7"/>
              <p:cNvSpPr/>
              <p:nvPr/>
            </p:nvSpPr>
            <p:spPr>
              <a:xfrm>
                <a:off x="1183" y="2529585"/>
                <a:ext cx="2396976" cy="802460"/>
              </a:xfrm>
              <a:prstGeom prst="roundRect">
                <a:avLst/>
              </a:prstGeom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5">
                  <a:hueOff val="-7450407"/>
                  <a:satOff val="29858"/>
                  <a:lumOff val="6471"/>
                  <a:alphaOff val="0"/>
                </a:schemeClr>
              </a:fillRef>
              <a:effectRef idx="2">
                <a:schemeClr val="accent5">
                  <a:hueOff val="-7450407"/>
                  <a:satOff val="29858"/>
                  <a:lumOff val="6471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9" name="Rounded Rectangle 6"/>
              <p:cNvSpPr/>
              <p:nvPr/>
            </p:nvSpPr>
            <p:spPr>
              <a:xfrm>
                <a:off x="40356" y="2568758"/>
                <a:ext cx="2318630" cy="724114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0010" tIns="40005" rIns="80010" bIns="40005" numCol="1" spcCol="1270" anchor="ctr" anchorCtr="0">
                <a:noAutofit/>
              </a:bodyPr>
              <a:lstStyle/>
              <a:p>
                <a:pPr lvl="0" algn="ctr" defTabSz="9334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th-TH" sz="2100" kern="1200" dirty="0" smtClean="0">
                    <a:solidFill>
                      <a:schemeClr val="tx1"/>
                    </a:solidFill>
                  </a:rPr>
                  <a:t>ธุรกรรมตั้งแต่ 50</a:t>
                </a:r>
                <a:r>
                  <a:rPr lang="en-US" sz="2100" kern="1200" dirty="0" smtClean="0">
                    <a:solidFill>
                      <a:schemeClr val="tx1"/>
                    </a:solidFill>
                  </a:rPr>
                  <a:t>,</a:t>
                </a:r>
                <a:r>
                  <a:rPr lang="th-TH" sz="2100" kern="1200" dirty="0" smtClean="0">
                    <a:solidFill>
                      <a:schemeClr val="tx1"/>
                    </a:solidFill>
                  </a:rPr>
                  <a:t>000 </a:t>
                </a:r>
                <a:r>
                  <a:rPr lang="en-US" sz="2100" kern="1200" dirty="0" smtClean="0">
                    <a:solidFill>
                      <a:schemeClr val="tx1"/>
                    </a:solidFill>
                  </a:rPr>
                  <a:t>USD</a:t>
                </a:r>
                <a:endParaRPr lang="th-TH" sz="2100" kern="1200" dirty="0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204864"/>
            <a:ext cx="8712968" cy="317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2453270"/>
            <a:ext cx="1465709" cy="329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Oval 14"/>
          <p:cNvSpPr/>
          <p:nvPr/>
        </p:nvSpPr>
        <p:spPr>
          <a:xfrm>
            <a:off x="6732240" y="2348880"/>
            <a:ext cx="2088232" cy="504056"/>
          </a:xfrm>
          <a:prstGeom prst="ellipse">
            <a:avLst/>
          </a:prstGeom>
          <a:solidFill>
            <a:schemeClr val="l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Rectangle 16"/>
          <p:cNvSpPr/>
          <p:nvPr/>
        </p:nvSpPr>
        <p:spPr>
          <a:xfrm>
            <a:off x="179512" y="2996952"/>
            <a:ext cx="8712968" cy="2376264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8" name="Rectangle 17"/>
          <p:cNvSpPr/>
          <p:nvPr/>
        </p:nvSpPr>
        <p:spPr>
          <a:xfrm>
            <a:off x="179512" y="2204864"/>
            <a:ext cx="8712968" cy="792088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" name="Rectangle 18"/>
          <p:cNvSpPr/>
          <p:nvPr/>
        </p:nvSpPr>
        <p:spPr>
          <a:xfrm>
            <a:off x="4860032" y="2447177"/>
            <a:ext cx="1368152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1013F-9547-4266-BBA1-A73F1CA01094}" type="slidenum">
              <a:rPr lang="th-TH" smtClean="0"/>
              <a:pPr/>
              <a:t>16</a:t>
            </a:fld>
            <a:endParaRPr lang="th-TH"/>
          </a:p>
        </p:txBody>
      </p:sp>
      <p:sp>
        <p:nvSpPr>
          <p:cNvPr id="5" name="Subtitle 7"/>
          <p:cNvSpPr txBox="1">
            <a:spLocks/>
          </p:cNvSpPr>
          <p:nvPr/>
        </p:nvSpPr>
        <p:spPr>
          <a:xfrm>
            <a:off x="107504" y="188640"/>
            <a:ext cx="8429684" cy="86409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รูปแบบของ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Template</a:t>
            </a:r>
            <a:endParaRPr kumimoji="0" lang="th-TH" sz="3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H SarabunPSK" pitchFamily="34" charset="-34"/>
              <a:ea typeface="+mn-ea"/>
              <a:cs typeface="TH SarabunPSK" pitchFamily="34" charset="-34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348880"/>
            <a:ext cx="3790950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5076056" y="2348880"/>
            <a:ext cx="3672408" cy="38164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514350" indent="-514350"/>
            <a:endParaRPr lang="th-TH" sz="2400" dirty="0" smtClean="0"/>
          </a:p>
          <a:p>
            <a:pPr marL="514350" indent="-514350"/>
            <a:endParaRPr lang="th-TH" sz="2400" dirty="0" smtClean="0"/>
          </a:p>
          <a:p>
            <a:pPr marL="514350" indent="-514350"/>
            <a:endParaRPr lang="th-TH" sz="2000" dirty="0" smtClean="0"/>
          </a:p>
          <a:p>
            <a:pPr marL="514350" indent="-514350">
              <a:buAutoNum type="arabicPeriod"/>
            </a:pPr>
            <a:r>
              <a:rPr lang="th-TH" sz="2000" dirty="0" smtClean="0"/>
              <a:t>เลือกจาก </a:t>
            </a:r>
            <a:r>
              <a:rPr lang="en-US" sz="2000" dirty="0" smtClean="0"/>
              <a:t>Drop Down List </a:t>
            </a:r>
          </a:p>
          <a:p>
            <a:pPr marL="514350" indent="-514350">
              <a:buAutoNum type="arabicPeriod"/>
            </a:pPr>
            <a:r>
              <a:rPr lang="th-TH" sz="2000" dirty="0" smtClean="0"/>
              <a:t>กรอกชื่อผู้ทำธุรกรรมเองจากการ </a:t>
            </a:r>
            <a:r>
              <a:rPr lang="en-US" sz="2000" dirty="0" smtClean="0"/>
              <a:t>Key In</a:t>
            </a:r>
            <a:endParaRPr lang="th-TH" sz="2000" dirty="0" smtClean="0"/>
          </a:p>
          <a:p>
            <a:pPr marL="514350" indent="-514350"/>
            <a:endParaRPr lang="th-TH" sz="2000" dirty="0" smtClean="0"/>
          </a:p>
          <a:p>
            <a:r>
              <a:rPr lang="th-TH" sz="2000" b="1" dirty="0" smtClean="0">
                <a:solidFill>
                  <a:srgbClr val="C00000"/>
                </a:solidFill>
              </a:rPr>
              <a:t>โดย </a:t>
            </a:r>
            <a:r>
              <a:rPr lang="en-US" sz="2000" b="1" dirty="0" smtClean="0">
                <a:solidFill>
                  <a:srgbClr val="C00000"/>
                </a:solidFill>
              </a:rPr>
              <a:t>Default </a:t>
            </a:r>
            <a:r>
              <a:rPr lang="th-TH" sz="2000" b="1" dirty="0" smtClean="0">
                <a:solidFill>
                  <a:srgbClr val="C00000"/>
                </a:solidFill>
              </a:rPr>
              <a:t>ของ </a:t>
            </a:r>
            <a:r>
              <a:rPr lang="en-US" sz="2000" b="1" dirty="0" smtClean="0">
                <a:solidFill>
                  <a:srgbClr val="C00000"/>
                </a:solidFill>
              </a:rPr>
              <a:t>Template </a:t>
            </a:r>
            <a:r>
              <a:rPr lang="th-TH" sz="2000" b="1" dirty="0" smtClean="0">
                <a:solidFill>
                  <a:srgbClr val="C00000"/>
                </a:solidFill>
              </a:rPr>
              <a:t>จะเป็นแบบที่ 2 คือ </a:t>
            </a:r>
            <a:r>
              <a:rPr lang="en-US" sz="2000" b="1" dirty="0" smtClean="0">
                <a:solidFill>
                  <a:srgbClr val="C00000"/>
                </a:solidFill>
              </a:rPr>
              <a:t>Set </a:t>
            </a:r>
            <a:r>
              <a:rPr lang="th-TH" sz="2000" b="1" dirty="0" smtClean="0">
                <a:solidFill>
                  <a:srgbClr val="C00000"/>
                </a:solidFill>
              </a:rPr>
              <a:t>ให้กรอกชื่อผู้ทำธุรกรรมเอง</a:t>
            </a:r>
            <a:endParaRPr lang="th-TH" sz="2000" b="1" dirty="0">
              <a:solidFill>
                <a:srgbClr val="C00000"/>
              </a:solidFill>
            </a:endParaRPr>
          </a:p>
        </p:txBody>
      </p:sp>
      <p:sp>
        <p:nvSpPr>
          <p:cNvPr id="15" name="Striped Right Arrow 14"/>
          <p:cNvSpPr/>
          <p:nvPr/>
        </p:nvSpPr>
        <p:spPr>
          <a:xfrm>
            <a:off x="4211960" y="3645024"/>
            <a:ext cx="648072" cy="432048"/>
          </a:xfrm>
          <a:prstGeom prst="strip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Rectangle 15"/>
          <p:cNvSpPr/>
          <p:nvPr/>
        </p:nvSpPr>
        <p:spPr>
          <a:xfrm>
            <a:off x="5076056" y="2348880"/>
            <a:ext cx="3672408" cy="100811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sz="2000" b="1" dirty="0" smtClean="0">
                <a:solidFill>
                  <a:schemeClr val="tx1"/>
                </a:solidFill>
              </a:rPr>
              <a:t>วิธีการใส่ชื่อผู้ทำธุรกรรม สามารถทำได้ 2 วิธี อย่างใดอย่างหนึ่ง โดยเลือกกำหนดที่ </a:t>
            </a:r>
            <a:r>
              <a:rPr lang="en-US" sz="2000" b="1" dirty="0" smtClean="0">
                <a:solidFill>
                  <a:schemeClr val="tx1"/>
                </a:solidFill>
              </a:rPr>
              <a:t>Tab </a:t>
            </a:r>
            <a:r>
              <a:rPr lang="th-TH" sz="2000" b="1" dirty="0" smtClean="0">
                <a:solidFill>
                  <a:srgbClr val="0000FF"/>
                </a:solidFill>
              </a:rPr>
              <a:t>ชื่อผู้ทำธุรกรรม</a:t>
            </a:r>
            <a:endParaRPr lang="th-TH" sz="2000" b="1" dirty="0">
              <a:solidFill>
                <a:srgbClr val="0000FF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683568" y="1196752"/>
            <a:ext cx="8134536" cy="802460"/>
            <a:chOff x="504732" y="3027770"/>
            <a:chExt cx="8134536" cy="802460"/>
          </a:xfrm>
        </p:grpSpPr>
        <p:grpSp>
          <p:nvGrpSpPr>
            <p:cNvPr id="25" name="Group 29"/>
            <p:cNvGrpSpPr/>
            <p:nvPr/>
          </p:nvGrpSpPr>
          <p:grpSpPr>
            <a:xfrm>
              <a:off x="2901707" y="3108016"/>
              <a:ext cx="5737561" cy="641968"/>
              <a:chOff x="2398158" y="2609831"/>
              <a:chExt cx="5737561" cy="641968"/>
            </a:xfrm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29" name="Round Same Side Corner Rectangle 28"/>
              <p:cNvSpPr/>
              <p:nvPr/>
            </p:nvSpPr>
            <p:spPr>
              <a:xfrm rot="5400000">
                <a:off x="4945955" y="62034"/>
                <a:ext cx="641968" cy="5737561"/>
              </a:xfrm>
              <a:prstGeom prst="round2SameRect">
                <a:avLst/>
              </a:prstGeom>
              <a:sp3d extrusionH="190500" prstMaterial="dkEdge">
                <a:bevelT w="120650" h="38100" prst="relaxedInset"/>
                <a:bevelB w="120650" h="57150" prst="relaxedInset"/>
                <a:contourClr>
                  <a:schemeClr val="bg1"/>
                </a:contourClr>
              </a:sp3d>
            </p:spPr>
            <p:style>
              <a:lnRef idx="1">
                <a:schemeClr val="accent5">
                  <a:tint val="40000"/>
                  <a:alpha val="90000"/>
                  <a:hueOff val="-8055361"/>
                  <a:satOff val="36190"/>
                  <a:lumOff val="2488"/>
                  <a:alphaOff val="0"/>
                </a:schemeClr>
              </a:lnRef>
              <a:fillRef idx="1">
                <a:schemeClr val="accent5">
                  <a:tint val="40000"/>
                  <a:alpha val="90000"/>
                  <a:hueOff val="-8055361"/>
                  <a:satOff val="36190"/>
                  <a:lumOff val="2488"/>
                  <a:alphaOff val="0"/>
                </a:schemeClr>
              </a:fillRef>
              <a:effectRef idx="2">
                <a:schemeClr val="accent5">
                  <a:tint val="40000"/>
                  <a:alpha val="90000"/>
                  <a:hueOff val="-8055361"/>
                  <a:satOff val="36190"/>
                  <a:lumOff val="2488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0" name="Round Same Side Corner Rectangle 4"/>
              <p:cNvSpPr/>
              <p:nvPr/>
            </p:nvSpPr>
            <p:spPr>
              <a:xfrm>
                <a:off x="2398159" y="2641168"/>
                <a:ext cx="5706223" cy="579292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47650" tIns="123825" rIns="247650" bIns="123825" numCol="1" spcCol="1270" anchor="ctr" anchorCtr="0">
                <a:noAutofit/>
              </a:bodyPr>
              <a:lstStyle/>
              <a:p>
                <a:pPr marL="228600" lvl="1" indent="-228600" algn="l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th-TH" sz="2000" kern="1200" dirty="0" smtClean="0"/>
                  <a:t>ใช้กรอกข้อมูลรายงานการทำธุรกรรมเงินหยวนของลูกค้าที่มีจำนวนเงินตั้งแต่ 50</a:t>
                </a:r>
                <a:r>
                  <a:rPr lang="en-US" sz="2000" kern="1200" dirty="0" smtClean="0"/>
                  <a:t>,</a:t>
                </a:r>
                <a:r>
                  <a:rPr lang="th-TH" sz="2000" kern="1200" dirty="0" smtClean="0"/>
                  <a:t>000 </a:t>
                </a:r>
                <a:r>
                  <a:rPr lang="en-US" sz="2000" kern="1200" dirty="0" smtClean="0"/>
                  <a:t>USD</a:t>
                </a:r>
                <a:endParaRPr lang="th-TH" sz="2000" kern="12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6" name="Group 30"/>
            <p:cNvGrpSpPr/>
            <p:nvPr/>
          </p:nvGrpSpPr>
          <p:grpSpPr>
            <a:xfrm>
              <a:off x="504732" y="3027770"/>
              <a:ext cx="2396976" cy="802460"/>
              <a:chOff x="1183" y="2529585"/>
              <a:chExt cx="2396976" cy="802460"/>
            </a:xfrm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27" name="Rounded Rectangle 26"/>
              <p:cNvSpPr/>
              <p:nvPr/>
            </p:nvSpPr>
            <p:spPr>
              <a:xfrm>
                <a:off x="1183" y="2529585"/>
                <a:ext cx="2396976" cy="802460"/>
              </a:xfrm>
              <a:prstGeom prst="roundRect">
                <a:avLst/>
              </a:prstGeom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5">
                  <a:hueOff val="-7450407"/>
                  <a:satOff val="29858"/>
                  <a:lumOff val="6471"/>
                  <a:alphaOff val="0"/>
                </a:schemeClr>
              </a:fillRef>
              <a:effectRef idx="2">
                <a:schemeClr val="accent5">
                  <a:hueOff val="-7450407"/>
                  <a:satOff val="29858"/>
                  <a:lumOff val="6471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8" name="Rounded Rectangle 6"/>
              <p:cNvSpPr/>
              <p:nvPr/>
            </p:nvSpPr>
            <p:spPr>
              <a:xfrm>
                <a:off x="40356" y="2568758"/>
                <a:ext cx="2318630" cy="724114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0010" tIns="40005" rIns="80010" bIns="40005" numCol="1" spcCol="1270" anchor="ctr" anchorCtr="0">
                <a:noAutofit/>
              </a:bodyPr>
              <a:lstStyle/>
              <a:p>
                <a:pPr lvl="0" algn="ctr" defTabSz="9334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th-TH" sz="2100" kern="1200" dirty="0" smtClean="0">
                    <a:solidFill>
                      <a:schemeClr val="tx1"/>
                    </a:solidFill>
                  </a:rPr>
                  <a:t>ธุรกรรมตั้งแต่ 50</a:t>
                </a:r>
                <a:r>
                  <a:rPr lang="en-US" sz="2100" kern="1200" dirty="0" smtClean="0">
                    <a:solidFill>
                      <a:schemeClr val="tx1"/>
                    </a:solidFill>
                  </a:rPr>
                  <a:t>,</a:t>
                </a:r>
                <a:r>
                  <a:rPr lang="th-TH" sz="2100" kern="1200" dirty="0" smtClean="0">
                    <a:solidFill>
                      <a:schemeClr val="tx1"/>
                    </a:solidFill>
                  </a:rPr>
                  <a:t>000 </a:t>
                </a:r>
                <a:r>
                  <a:rPr lang="en-US" sz="2100" kern="1200" dirty="0" smtClean="0">
                    <a:solidFill>
                      <a:schemeClr val="tx1"/>
                    </a:solidFill>
                  </a:rPr>
                  <a:t>USD</a:t>
                </a:r>
                <a:endParaRPr lang="th-TH" sz="2100" kern="1200" dirty="0">
                  <a:solidFill>
                    <a:schemeClr val="tx1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1013F-9547-4266-BBA1-A73F1CA01094}" type="slidenum">
              <a:rPr lang="th-TH" smtClean="0"/>
              <a:pPr/>
              <a:t>17</a:t>
            </a:fld>
            <a:endParaRPr lang="th-TH"/>
          </a:p>
        </p:txBody>
      </p:sp>
      <p:sp>
        <p:nvSpPr>
          <p:cNvPr id="5" name="Subtitle 7"/>
          <p:cNvSpPr txBox="1">
            <a:spLocks/>
          </p:cNvSpPr>
          <p:nvPr/>
        </p:nvSpPr>
        <p:spPr>
          <a:xfrm>
            <a:off x="107504" y="188640"/>
            <a:ext cx="8429684" cy="86409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รูปแบบของ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Template</a:t>
            </a:r>
            <a:endParaRPr kumimoji="0" lang="th-TH" sz="3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H SarabunPSK" pitchFamily="34" charset="-34"/>
              <a:ea typeface="+mn-ea"/>
              <a:cs typeface="TH SarabunPSK" pitchFamily="34" charset="-34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652120" y="2204864"/>
            <a:ext cx="3384376" cy="25922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th-TH" sz="1800" u="sng" dirty="0" smtClean="0"/>
              <a:t>รูปแบบการใส่วันที่ </a:t>
            </a:r>
            <a:r>
              <a:rPr lang="en-US" sz="1800" u="sng" dirty="0" smtClean="0"/>
              <a:t> Trade date / value  date/maturity date</a:t>
            </a:r>
          </a:p>
          <a:p>
            <a:endParaRPr lang="en-US" sz="1800" dirty="0" smtClean="0"/>
          </a:p>
          <a:p>
            <a:r>
              <a:rPr lang="th-TH" sz="1800" b="1" dirty="0" smtClean="0">
                <a:solidFill>
                  <a:srgbClr val="0000FF"/>
                </a:solidFill>
              </a:rPr>
              <a:t>เช่น ต้องการใส่วันที่  1 มกราคม พ.ศ. 2556 </a:t>
            </a:r>
          </a:p>
          <a:p>
            <a:endParaRPr lang="en-US" sz="1800" dirty="0" smtClean="0"/>
          </a:p>
          <a:p>
            <a:r>
              <a:rPr lang="en-US" sz="1800" dirty="0" smtClean="0"/>
              <a:t>  </a:t>
            </a:r>
            <a:r>
              <a:rPr lang="th-TH" sz="1800" u="sng" dirty="0" smtClean="0"/>
              <a:t>รูปแบบการกรอก </a:t>
            </a:r>
          </a:p>
          <a:p>
            <a:r>
              <a:rPr lang="en-US" sz="1800" dirty="0" smtClean="0">
                <a:solidFill>
                  <a:srgbClr val="FF0000"/>
                </a:solidFill>
              </a:rPr>
              <a:t>           YYYYMMDD  :  25560101  </a:t>
            </a:r>
          </a:p>
          <a:p>
            <a:r>
              <a:rPr lang="th-TH" sz="1800" dirty="0" smtClean="0">
                <a:solidFill>
                  <a:schemeClr val="tx1"/>
                </a:solidFill>
              </a:rPr>
              <a:t>   </a:t>
            </a:r>
            <a:r>
              <a:rPr lang="th-TH" sz="1800" u="sng" dirty="0" smtClean="0">
                <a:solidFill>
                  <a:schemeClr val="tx1"/>
                </a:solidFill>
              </a:rPr>
              <a:t>รูปแบบการแสดงผล</a:t>
            </a:r>
          </a:p>
          <a:p>
            <a:r>
              <a:rPr lang="en-US" sz="1800" dirty="0" smtClean="0">
                <a:solidFill>
                  <a:srgbClr val="FF0000"/>
                </a:solidFill>
              </a:rPr>
              <a:t>        YYYY-MM-DD</a:t>
            </a:r>
            <a:r>
              <a:rPr lang="th-TH" sz="1800" dirty="0" smtClean="0">
                <a:solidFill>
                  <a:srgbClr val="FF0000"/>
                </a:solidFill>
              </a:rPr>
              <a:t>	</a:t>
            </a:r>
            <a:r>
              <a:rPr lang="en-US" sz="1800" dirty="0" smtClean="0">
                <a:solidFill>
                  <a:srgbClr val="FF0000"/>
                </a:solidFill>
              </a:rPr>
              <a:t>: 2556-01-01</a:t>
            </a:r>
          </a:p>
          <a:p>
            <a:r>
              <a:rPr lang="en-US" sz="1800" dirty="0" smtClean="0"/>
              <a:t>      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395536" y="2204864"/>
            <a:ext cx="4680520" cy="1728192"/>
            <a:chOff x="395536" y="2204864"/>
            <a:chExt cx="4680520" cy="1728192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b="50155"/>
            <a:stretch>
              <a:fillRect/>
            </a:stretch>
          </p:blipFill>
          <p:spPr bwMode="auto">
            <a:xfrm>
              <a:off x="395536" y="2204864"/>
              <a:ext cx="4676775" cy="1728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</p:pic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88024" y="2723322"/>
              <a:ext cx="288032" cy="273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" name="Rectangle 20"/>
          <p:cNvSpPr/>
          <p:nvPr/>
        </p:nvSpPr>
        <p:spPr>
          <a:xfrm>
            <a:off x="5652120" y="4797152"/>
            <a:ext cx="3384376" cy="11521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sz="1800" dirty="0" smtClean="0"/>
              <a:t>ประเภทธุรกรรมเลือกจาก </a:t>
            </a:r>
            <a:r>
              <a:rPr lang="en-US" sz="1800" dirty="0" smtClean="0"/>
              <a:t>Drop Down List </a:t>
            </a:r>
            <a:r>
              <a:rPr lang="th-TH" sz="1800" dirty="0" smtClean="0"/>
              <a:t>ที่กำหนดให้</a:t>
            </a:r>
            <a:endParaRPr lang="th-TH" sz="1800" dirty="0"/>
          </a:p>
        </p:txBody>
      </p:sp>
      <p:grpSp>
        <p:nvGrpSpPr>
          <p:cNvPr id="30" name="Group 29"/>
          <p:cNvGrpSpPr/>
          <p:nvPr/>
        </p:nvGrpSpPr>
        <p:grpSpPr>
          <a:xfrm>
            <a:off x="683568" y="1196752"/>
            <a:ext cx="8134536" cy="802460"/>
            <a:chOff x="504732" y="3027770"/>
            <a:chExt cx="8134536" cy="802460"/>
          </a:xfrm>
        </p:grpSpPr>
        <p:grpSp>
          <p:nvGrpSpPr>
            <p:cNvPr id="31" name="Group 29"/>
            <p:cNvGrpSpPr/>
            <p:nvPr/>
          </p:nvGrpSpPr>
          <p:grpSpPr>
            <a:xfrm>
              <a:off x="2901707" y="3108016"/>
              <a:ext cx="5737561" cy="641968"/>
              <a:chOff x="2398158" y="2609831"/>
              <a:chExt cx="5737561" cy="641968"/>
            </a:xfrm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35" name="Round Same Side Corner Rectangle 34"/>
              <p:cNvSpPr/>
              <p:nvPr/>
            </p:nvSpPr>
            <p:spPr>
              <a:xfrm rot="5400000">
                <a:off x="4945955" y="62034"/>
                <a:ext cx="641968" cy="5737561"/>
              </a:xfrm>
              <a:prstGeom prst="round2SameRect">
                <a:avLst/>
              </a:prstGeom>
              <a:sp3d extrusionH="190500" prstMaterial="dkEdge">
                <a:bevelT w="120650" h="38100" prst="relaxedInset"/>
                <a:bevelB w="120650" h="57150" prst="relaxedInset"/>
                <a:contourClr>
                  <a:schemeClr val="bg1"/>
                </a:contourClr>
              </a:sp3d>
            </p:spPr>
            <p:style>
              <a:lnRef idx="1">
                <a:schemeClr val="accent5">
                  <a:tint val="40000"/>
                  <a:alpha val="90000"/>
                  <a:hueOff val="-8055361"/>
                  <a:satOff val="36190"/>
                  <a:lumOff val="2488"/>
                  <a:alphaOff val="0"/>
                </a:schemeClr>
              </a:lnRef>
              <a:fillRef idx="1">
                <a:schemeClr val="accent5">
                  <a:tint val="40000"/>
                  <a:alpha val="90000"/>
                  <a:hueOff val="-8055361"/>
                  <a:satOff val="36190"/>
                  <a:lumOff val="2488"/>
                  <a:alphaOff val="0"/>
                </a:schemeClr>
              </a:fillRef>
              <a:effectRef idx="2">
                <a:schemeClr val="accent5">
                  <a:tint val="40000"/>
                  <a:alpha val="90000"/>
                  <a:hueOff val="-8055361"/>
                  <a:satOff val="36190"/>
                  <a:lumOff val="2488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6" name="Round Same Side Corner Rectangle 4"/>
              <p:cNvSpPr/>
              <p:nvPr/>
            </p:nvSpPr>
            <p:spPr>
              <a:xfrm>
                <a:off x="2398159" y="2641168"/>
                <a:ext cx="5706223" cy="579292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47650" tIns="123825" rIns="247650" bIns="123825" numCol="1" spcCol="1270" anchor="ctr" anchorCtr="0">
                <a:noAutofit/>
              </a:bodyPr>
              <a:lstStyle/>
              <a:p>
                <a:pPr marL="228600" lvl="1" indent="-228600" algn="l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th-TH" sz="2000" kern="1200" dirty="0" smtClean="0"/>
                  <a:t>ใช้กรอกข้อมูลรายงานการทำธุรกรรมเงินหยวนของลูกค้าที่มีจำนวนเงินตั้งแต่ 50</a:t>
                </a:r>
                <a:r>
                  <a:rPr lang="en-US" sz="2000" kern="1200" dirty="0" smtClean="0"/>
                  <a:t>,</a:t>
                </a:r>
                <a:r>
                  <a:rPr lang="th-TH" sz="2000" kern="1200" dirty="0" smtClean="0"/>
                  <a:t>000 </a:t>
                </a:r>
                <a:r>
                  <a:rPr lang="en-US" sz="2000" kern="1200" dirty="0" smtClean="0"/>
                  <a:t>USD</a:t>
                </a:r>
                <a:endParaRPr lang="th-TH" sz="2000" kern="12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2" name="Group 30"/>
            <p:cNvGrpSpPr/>
            <p:nvPr/>
          </p:nvGrpSpPr>
          <p:grpSpPr>
            <a:xfrm>
              <a:off x="504732" y="3027770"/>
              <a:ext cx="2396976" cy="802460"/>
              <a:chOff x="1183" y="2529585"/>
              <a:chExt cx="2396976" cy="802460"/>
            </a:xfrm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33" name="Rounded Rectangle 32"/>
              <p:cNvSpPr/>
              <p:nvPr/>
            </p:nvSpPr>
            <p:spPr>
              <a:xfrm>
                <a:off x="1183" y="2529585"/>
                <a:ext cx="2396976" cy="802460"/>
              </a:xfrm>
              <a:prstGeom prst="roundRect">
                <a:avLst/>
              </a:prstGeom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5">
                  <a:hueOff val="-7450407"/>
                  <a:satOff val="29858"/>
                  <a:lumOff val="6471"/>
                  <a:alphaOff val="0"/>
                </a:schemeClr>
              </a:fillRef>
              <a:effectRef idx="2">
                <a:schemeClr val="accent5">
                  <a:hueOff val="-7450407"/>
                  <a:satOff val="29858"/>
                  <a:lumOff val="6471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4" name="Rounded Rectangle 6"/>
              <p:cNvSpPr/>
              <p:nvPr/>
            </p:nvSpPr>
            <p:spPr>
              <a:xfrm>
                <a:off x="40356" y="2568758"/>
                <a:ext cx="2318630" cy="724114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0010" tIns="40005" rIns="80010" bIns="40005" numCol="1" spcCol="1270" anchor="ctr" anchorCtr="0">
                <a:noAutofit/>
              </a:bodyPr>
              <a:lstStyle/>
              <a:p>
                <a:pPr lvl="0" algn="ctr" defTabSz="9334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th-TH" sz="2100" kern="1200" dirty="0" smtClean="0">
                    <a:solidFill>
                      <a:schemeClr val="tx1"/>
                    </a:solidFill>
                  </a:rPr>
                  <a:t>ธุรกรรมตั้งแต่ 50</a:t>
                </a:r>
                <a:r>
                  <a:rPr lang="en-US" sz="2100" kern="1200" dirty="0" smtClean="0">
                    <a:solidFill>
                      <a:schemeClr val="tx1"/>
                    </a:solidFill>
                  </a:rPr>
                  <a:t>,</a:t>
                </a:r>
                <a:r>
                  <a:rPr lang="th-TH" sz="2100" kern="1200" dirty="0" smtClean="0">
                    <a:solidFill>
                      <a:schemeClr val="tx1"/>
                    </a:solidFill>
                  </a:rPr>
                  <a:t>000 </a:t>
                </a:r>
                <a:r>
                  <a:rPr lang="en-US" sz="2100" kern="1200" dirty="0" smtClean="0">
                    <a:solidFill>
                      <a:schemeClr val="tx1"/>
                    </a:solidFill>
                  </a:rPr>
                  <a:t>USD</a:t>
                </a:r>
                <a:endParaRPr lang="th-TH" sz="2100" kern="1200" dirty="0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2996952"/>
            <a:ext cx="2551062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4" name="Group 23"/>
          <p:cNvGrpSpPr/>
          <p:nvPr/>
        </p:nvGrpSpPr>
        <p:grpSpPr>
          <a:xfrm>
            <a:off x="323528" y="4581128"/>
            <a:ext cx="4608512" cy="2067296"/>
            <a:chOff x="323528" y="4581128"/>
            <a:chExt cx="4608512" cy="2067296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8708" y="4941168"/>
              <a:ext cx="4593332" cy="1707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Rectangle 21"/>
            <p:cNvSpPr/>
            <p:nvPr/>
          </p:nvSpPr>
          <p:spPr>
            <a:xfrm>
              <a:off x="323528" y="4581128"/>
              <a:ext cx="1872208" cy="360040"/>
            </a:xfrm>
            <a:prstGeom prst="rect">
              <a:avLst/>
            </a:prstGeom>
            <a:solidFill>
              <a:srgbClr val="15406A"/>
            </a:solidFill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800" b="1" dirty="0" smtClean="0"/>
                <a:t>ตัวอย่างการกรอกข้อมูล</a:t>
              </a:r>
              <a:endParaRPr lang="th-TH" sz="18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1013F-9547-4266-BBA1-A73F1CA01094}" type="slidenum">
              <a:rPr lang="th-TH" smtClean="0"/>
              <a:pPr/>
              <a:t>18</a:t>
            </a:fld>
            <a:endParaRPr lang="th-TH"/>
          </a:p>
        </p:txBody>
      </p:sp>
      <p:sp>
        <p:nvSpPr>
          <p:cNvPr id="5" name="Subtitle 7"/>
          <p:cNvSpPr txBox="1">
            <a:spLocks/>
          </p:cNvSpPr>
          <p:nvPr/>
        </p:nvSpPr>
        <p:spPr>
          <a:xfrm>
            <a:off x="107504" y="188640"/>
            <a:ext cx="8429684" cy="86409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รูปแบบของ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Template</a:t>
            </a:r>
            <a:endParaRPr kumimoji="0" lang="th-TH" sz="3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H SarabunPSK" pitchFamily="34" charset="-34"/>
              <a:ea typeface="+mn-ea"/>
              <a:cs typeface="TH SarabunPSK" pitchFamily="34" charset="-34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148064" y="2492896"/>
            <a:ext cx="3528392" cy="17281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th-TH" sz="2000" dirty="0" smtClean="0"/>
              <a:t>สกุลเงินซื้อ และ สกุลเงินขาย เลือกได้จาก </a:t>
            </a:r>
            <a:r>
              <a:rPr lang="en-US" sz="1800" dirty="0" smtClean="0"/>
              <a:t>Drop Down List  </a:t>
            </a:r>
            <a:r>
              <a:rPr lang="th-TH" sz="1800" dirty="0" smtClean="0"/>
              <a:t>โดยมีเงื่อนไข คือ</a:t>
            </a:r>
          </a:p>
          <a:p>
            <a:pPr marL="342900" indent="-342900">
              <a:buAutoNum type="arabicPeriod"/>
            </a:pPr>
            <a:r>
              <a:rPr lang="th-TH" sz="1800" b="1" dirty="0" smtClean="0">
                <a:solidFill>
                  <a:srgbClr val="FF0000"/>
                </a:solidFill>
              </a:rPr>
              <a:t>สกุลเงินซื้อ  ต้องไม่เท่ากับ สกุลเงินขาย</a:t>
            </a:r>
          </a:p>
          <a:p>
            <a:pPr marL="342900" indent="-342900">
              <a:buAutoNum type="arabicPeriod"/>
            </a:pPr>
            <a:r>
              <a:rPr lang="th-TH" sz="1800" b="1" dirty="0" smtClean="0">
                <a:solidFill>
                  <a:srgbClr val="FF0000"/>
                </a:solidFill>
              </a:rPr>
              <a:t>สกุลเงินซื้อและสกุลเงินขายต้องมีด้านใดด้านหนึ่งมีค่าเป็น </a:t>
            </a:r>
            <a:r>
              <a:rPr lang="en-US" sz="1800" b="1" dirty="0" smtClean="0">
                <a:solidFill>
                  <a:srgbClr val="FF0000"/>
                </a:solidFill>
              </a:rPr>
              <a:t>CNH </a:t>
            </a:r>
            <a:r>
              <a:rPr lang="th-TH" sz="1800" b="1" dirty="0" smtClean="0">
                <a:solidFill>
                  <a:srgbClr val="FF0000"/>
                </a:solidFill>
              </a:rPr>
              <a:t>หรือ </a:t>
            </a:r>
            <a:r>
              <a:rPr lang="en-US" sz="1800" b="1" dirty="0" smtClean="0">
                <a:solidFill>
                  <a:srgbClr val="FF0000"/>
                </a:solidFill>
              </a:rPr>
              <a:t>CNY</a:t>
            </a:r>
            <a:endParaRPr lang="th-TH" sz="1800" b="1" dirty="0" smtClean="0">
              <a:solidFill>
                <a:srgbClr val="FF0000"/>
              </a:solidFill>
            </a:endParaRPr>
          </a:p>
          <a:p>
            <a:pPr marL="457200" indent="-457200">
              <a:buAutoNum type="arabicPeriod"/>
            </a:pPr>
            <a:endParaRPr lang="th-TH" sz="24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385192" y="2492896"/>
            <a:ext cx="4114800" cy="1609725"/>
            <a:chOff x="385192" y="2276872"/>
            <a:chExt cx="4114800" cy="1609725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5192" y="2276872"/>
              <a:ext cx="4114800" cy="1609725"/>
            </a:xfrm>
            <a:prstGeom prst="rect">
              <a:avLst/>
            </a:prstGeom>
            <a:noFill/>
            <a:ln w="9525" cmpd="sng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59832" y="3041526"/>
              <a:ext cx="171450" cy="171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429000"/>
            <a:ext cx="1656184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3429000"/>
            <a:ext cx="1656184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5" name="Group 24"/>
          <p:cNvGrpSpPr/>
          <p:nvPr/>
        </p:nvGrpSpPr>
        <p:grpSpPr>
          <a:xfrm>
            <a:off x="683568" y="1196752"/>
            <a:ext cx="8134536" cy="802460"/>
            <a:chOff x="504732" y="3027770"/>
            <a:chExt cx="8134536" cy="802460"/>
          </a:xfrm>
        </p:grpSpPr>
        <p:grpSp>
          <p:nvGrpSpPr>
            <p:cNvPr id="26" name="Group 29"/>
            <p:cNvGrpSpPr/>
            <p:nvPr/>
          </p:nvGrpSpPr>
          <p:grpSpPr>
            <a:xfrm>
              <a:off x="2901707" y="3108016"/>
              <a:ext cx="5737561" cy="641968"/>
              <a:chOff x="2398158" y="2609831"/>
              <a:chExt cx="5737561" cy="641968"/>
            </a:xfrm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30" name="Round Same Side Corner Rectangle 29"/>
              <p:cNvSpPr/>
              <p:nvPr/>
            </p:nvSpPr>
            <p:spPr>
              <a:xfrm rot="5400000">
                <a:off x="4945955" y="62034"/>
                <a:ext cx="641968" cy="5737561"/>
              </a:xfrm>
              <a:prstGeom prst="round2SameRect">
                <a:avLst/>
              </a:prstGeom>
              <a:sp3d extrusionH="190500" prstMaterial="dkEdge">
                <a:bevelT w="120650" h="38100" prst="relaxedInset"/>
                <a:bevelB w="120650" h="57150" prst="relaxedInset"/>
                <a:contourClr>
                  <a:schemeClr val="bg1"/>
                </a:contourClr>
              </a:sp3d>
            </p:spPr>
            <p:style>
              <a:lnRef idx="1">
                <a:schemeClr val="accent5">
                  <a:tint val="40000"/>
                  <a:alpha val="90000"/>
                  <a:hueOff val="-8055361"/>
                  <a:satOff val="36190"/>
                  <a:lumOff val="2488"/>
                  <a:alphaOff val="0"/>
                </a:schemeClr>
              </a:lnRef>
              <a:fillRef idx="1">
                <a:schemeClr val="accent5">
                  <a:tint val="40000"/>
                  <a:alpha val="90000"/>
                  <a:hueOff val="-8055361"/>
                  <a:satOff val="36190"/>
                  <a:lumOff val="2488"/>
                  <a:alphaOff val="0"/>
                </a:schemeClr>
              </a:fillRef>
              <a:effectRef idx="2">
                <a:schemeClr val="accent5">
                  <a:tint val="40000"/>
                  <a:alpha val="90000"/>
                  <a:hueOff val="-8055361"/>
                  <a:satOff val="36190"/>
                  <a:lumOff val="2488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1" name="Round Same Side Corner Rectangle 4"/>
              <p:cNvSpPr/>
              <p:nvPr/>
            </p:nvSpPr>
            <p:spPr>
              <a:xfrm>
                <a:off x="2398159" y="2641168"/>
                <a:ext cx="5706223" cy="579292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47650" tIns="123825" rIns="247650" bIns="123825" numCol="1" spcCol="1270" anchor="ctr" anchorCtr="0">
                <a:noAutofit/>
              </a:bodyPr>
              <a:lstStyle/>
              <a:p>
                <a:pPr marL="228600" lvl="1" indent="-228600" algn="l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th-TH" sz="2000" kern="1200" dirty="0" smtClean="0"/>
                  <a:t>ใช้กรอกข้อมูลรายงานการทำธุรกรรมเงินหยวนของลูกค้าที่มีจำนวนเงินตั้งแต่ 50</a:t>
                </a:r>
                <a:r>
                  <a:rPr lang="en-US" sz="2000" kern="1200" dirty="0" smtClean="0"/>
                  <a:t>,</a:t>
                </a:r>
                <a:r>
                  <a:rPr lang="th-TH" sz="2000" kern="1200" dirty="0" smtClean="0"/>
                  <a:t>000 </a:t>
                </a:r>
                <a:r>
                  <a:rPr lang="en-US" sz="2000" kern="1200" dirty="0" smtClean="0"/>
                  <a:t>USD</a:t>
                </a:r>
                <a:endParaRPr lang="th-TH" sz="2000" kern="12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7" name="Group 30"/>
            <p:cNvGrpSpPr/>
            <p:nvPr/>
          </p:nvGrpSpPr>
          <p:grpSpPr>
            <a:xfrm>
              <a:off x="504732" y="3027770"/>
              <a:ext cx="2396976" cy="802460"/>
              <a:chOff x="1183" y="2529585"/>
              <a:chExt cx="2396976" cy="802460"/>
            </a:xfrm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28" name="Rounded Rectangle 27"/>
              <p:cNvSpPr/>
              <p:nvPr/>
            </p:nvSpPr>
            <p:spPr>
              <a:xfrm>
                <a:off x="1183" y="2529585"/>
                <a:ext cx="2396976" cy="802460"/>
              </a:xfrm>
              <a:prstGeom prst="roundRect">
                <a:avLst/>
              </a:prstGeom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5">
                  <a:hueOff val="-7450407"/>
                  <a:satOff val="29858"/>
                  <a:lumOff val="6471"/>
                  <a:alphaOff val="0"/>
                </a:schemeClr>
              </a:fillRef>
              <a:effectRef idx="2">
                <a:schemeClr val="accent5">
                  <a:hueOff val="-7450407"/>
                  <a:satOff val="29858"/>
                  <a:lumOff val="6471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9" name="Rounded Rectangle 6"/>
              <p:cNvSpPr/>
              <p:nvPr/>
            </p:nvSpPr>
            <p:spPr>
              <a:xfrm>
                <a:off x="40356" y="2568758"/>
                <a:ext cx="2318630" cy="724114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0010" tIns="40005" rIns="80010" bIns="40005" numCol="1" spcCol="1270" anchor="ctr" anchorCtr="0">
                <a:noAutofit/>
              </a:bodyPr>
              <a:lstStyle/>
              <a:p>
                <a:pPr lvl="0" algn="ctr" defTabSz="9334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th-TH" sz="2100" kern="1200" dirty="0" smtClean="0">
                    <a:solidFill>
                      <a:schemeClr val="tx1"/>
                    </a:solidFill>
                  </a:rPr>
                  <a:t>ธุรกรรมตั้งแต่ 50</a:t>
                </a:r>
                <a:r>
                  <a:rPr lang="en-US" sz="2100" kern="1200" dirty="0" smtClean="0">
                    <a:solidFill>
                      <a:schemeClr val="tx1"/>
                    </a:solidFill>
                  </a:rPr>
                  <a:t>,</a:t>
                </a:r>
                <a:r>
                  <a:rPr lang="th-TH" sz="2100" kern="1200" dirty="0" smtClean="0">
                    <a:solidFill>
                      <a:schemeClr val="tx1"/>
                    </a:solidFill>
                  </a:rPr>
                  <a:t>000 </a:t>
                </a:r>
                <a:r>
                  <a:rPr lang="en-US" sz="2100" kern="1200" dirty="0" smtClean="0">
                    <a:solidFill>
                      <a:schemeClr val="tx1"/>
                    </a:solidFill>
                  </a:rPr>
                  <a:t>USD</a:t>
                </a:r>
                <a:endParaRPr lang="th-TH" sz="2100" kern="1200" dirty="0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2531" y="5013176"/>
            <a:ext cx="4355493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1013F-9547-4266-BBA1-A73F1CA01094}" type="slidenum">
              <a:rPr lang="th-TH" smtClean="0"/>
              <a:pPr/>
              <a:t>19</a:t>
            </a:fld>
            <a:endParaRPr lang="th-TH"/>
          </a:p>
        </p:txBody>
      </p:sp>
      <p:sp>
        <p:nvSpPr>
          <p:cNvPr id="5" name="Subtitle 7"/>
          <p:cNvSpPr txBox="1">
            <a:spLocks/>
          </p:cNvSpPr>
          <p:nvPr/>
        </p:nvSpPr>
        <p:spPr>
          <a:xfrm>
            <a:off x="174764" y="188640"/>
            <a:ext cx="8429684" cy="86409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รูปแบบของ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Template</a:t>
            </a:r>
            <a:endParaRPr kumimoji="0" lang="th-TH" sz="3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H SarabunPSK" pitchFamily="34" charset="-34"/>
              <a:ea typeface="+mn-ea"/>
              <a:cs typeface="TH SarabunPSK" pitchFamily="34" charset="-34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b="34071"/>
          <a:stretch>
            <a:fillRect/>
          </a:stretch>
        </p:blipFill>
        <p:spPr bwMode="auto">
          <a:xfrm>
            <a:off x="688851" y="2204864"/>
            <a:ext cx="3667125" cy="2160240"/>
          </a:xfrm>
          <a:prstGeom prst="rect">
            <a:avLst/>
          </a:prstGeom>
          <a:noFill/>
          <a:ln w="9525" cmpd="sng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7" name="Group 6"/>
          <p:cNvGrpSpPr/>
          <p:nvPr/>
        </p:nvGrpSpPr>
        <p:grpSpPr>
          <a:xfrm>
            <a:off x="683568" y="1196752"/>
            <a:ext cx="8134536" cy="802460"/>
            <a:chOff x="504732" y="3027770"/>
            <a:chExt cx="8134536" cy="802460"/>
          </a:xfrm>
        </p:grpSpPr>
        <p:grpSp>
          <p:nvGrpSpPr>
            <p:cNvPr id="8" name="Group 29"/>
            <p:cNvGrpSpPr/>
            <p:nvPr/>
          </p:nvGrpSpPr>
          <p:grpSpPr>
            <a:xfrm>
              <a:off x="2901707" y="3108016"/>
              <a:ext cx="5737561" cy="641968"/>
              <a:chOff x="2398158" y="2609831"/>
              <a:chExt cx="5737561" cy="641968"/>
            </a:xfrm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12" name="Round Same Side Corner Rectangle 11"/>
              <p:cNvSpPr/>
              <p:nvPr/>
            </p:nvSpPr>
            <p:spPr>
              <a:xfrm rot="5400000">
                <a:off x="4945955" y="62034"/>
                <a:ext cx="641968" cy="5737561"/>
              </a:xfrm>
              <a:prstGeom prst="round2SameRect">
                <a:avLst/>
              </a:prstGeom>
              <a:sp3d extrusionH="190500" prstMaterial="dkEdge">
                <a:bevelT w="120650" h="38100" prst="relaxedInset"/>
                <a:bevelB w="120650" h="57150" prst="relaxedInset"/>
                <a:contourClr>
                  <a:schemeClr val="bg1"/>
                </a:contourClr>
              </a:sp3d>
            </p:spPr>
            <p:style>
              <a:lnRef idx="1">
                <a:schemeClr val="accent5">
                  <a:tint val="40000"/>
                  <a:alpha val="90000"/>
                  <a:hueOff val="-8055361"/>
                  <a:satOff val="36190"/>
                  <a:lumOff val="2488"/>
                  <a:alphaOff val="0"/>
                </a:schemeClr>
              </a:lnRef>
              <a:fillRef idx="1">
                <a:schemeClr val="accent5">
                  <a:tint val="40000"/>
                  <a:alpha val="90000"/>
                  <a:hueOff val="-8055361"/>
                  <a:satOff val="36190"/>
                  <a:lumOff val="2488"/>
                  <a:alphaOff val="0"/>
                </a:schemeClr>
              </a:fillRef>
              <a:effectRef idx="2">
                <a:schemeClr val="accent5">
                  <a:tint val="40000"/>
                  <a:alpha val="90000"/>
                  <a:hueOff val="-8055361"/>
                  <a:satOff val="36190"/>
                  <a:lumOff val="2488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3" name="Round Same Side Corner Rectangle 4"/>
              <p:cNvSpPr/>
              <p:nvPr/>
            </p:nvSpPr>
            <p:spPr>
              <a:xfrm>
                <a:off x="2398159" y="2641168"/>
                <a:ext cx="5706223" cy="579292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47650" tIns="123825" rIns="247650" bIns="123825" numCol="1" spcCol="1270" anchor="ctr" anchorCtr="0">
                <a:noAutofit/>
              </a:bodyPr>
              <a:lstStyle/>
              <a:p>
                <a:pPr marL="228600" lvl="1" indent="-228600" algn="l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th-TH" sz="2000" kern="1200" dirty="0" smtClean="0"/>
                  <a:t>ใช้กรอกข้อมูลรายงานการทำธุรกรรมเงินหยวนของลูกค้าที่มีจำนวนเงินตั้งแต่ 50</a:t>
                </a:r>
                <a:r>
                  <a:rPr lang="en-US" sz="2000" kern="1200" dirty="0" smtClean="0"/>
                  <a:t>,</a:t>
                </a:r>
                <a:r>
                  <a:rPr lang="th-TH" sz="2000" kern="1200" dirty="0" smtClean="0"/>
                  <a:t>000 </a:t>
                </a:r>
                <a:r>
                  <a:rPr lang="en-US" sz="2000" kern="1200" dirty="0" smtClean="0"/>
                  <a:t>USD</a:t>
                </a:r>
                <a:endParaRPr lang="th-TH" sz="2000" kern="12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" name="Group 30"/>
            <p:cNvGrpSpPr/>
            <p:nvPr/>
          </p:nvGrpSpPr>
          <p:grpSpPr>
            <a:xfrm>
              <a:off x="504732" y="3027770"/>
              <a:ext cx="2396976" cy="802460"/>
              <a:chOff x="1183" y="2529585"/>
              <a:chExt cx="2396976" cy="802460"/>
            </a:xfrm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10" name="Rounded Rectangle 9"/>
              <p:cNvSpPr/>
              <p:nvPr/>
            </p:nvSpPr>
            <p:spPr>
              <a:xfrm>
                <a:off x="1183" y="2529585"/>
                <a:ext cx="2396976" cy="802460"/>
              </a:xfrm>
              <a:prstGeom prst="roundRect">
                <a:avLst/>
              </a:prstGeom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5">
                  <a:hueOff val="-7450407"/>
                  <a:satOff val="29858"/>
                  <a:lumOff val="6471"/>
                  <a:alphaOff val="0"/>
                </a:schemeClr>
              </a:fillRef>
              <a:effectRef idx="2">
                <a:schemeClr val="accent5">
                  <a:hueOff val="-7450407"/>
                  <a:satOff val="29858"/>
                  <a:lumOff val="6471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1" name="Rounded Rectangle 6"/>
              <p:cNvSpPr/>
              <p:nvPr/>
            </p:nvSpPr>
            <p:spPr>
              <a:xfrm>
                <a:off x="40356" y="2568758"/>
                <a:ext cx="2318630" cy="724114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0010" tIns="40005" rIns="80010" bIns="40005" numCol="1" spcCol="1270" anchor="ctr" anchorCtr="0">
                <a:noAutofit/>
              </a:bodyPr>
              <a:lstStyle/>
              <a:p>
                <a:pPr lvl="0" algn="ctr" defTabSz="9334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th-TH" sz="2100" kern="1200" dirty="0" smtClean="0">
                    <a:solidFill>
                      <a:schemeClr val="tx1"/>
                    </a:solidFill>
                  </a:rPr>
                  <a:t>ธุรกรรมตั้งแต่ 50</a:t>
                </a:r>
                <a:r>
                  <a:rPr lang="en-US" sz="2100" kern="1200" dirty="0" smtClean="0">
                    <a:solidFill>
                      <a:schemeClr val="tx1"/>
                    </a:solidFill>
                  </a:rPr>
                  <a:t>,</a:t>
                </a:r>
                <a:r>
                  <a:rPr lang="th-TH" sz="2100" kern="1200" dirty="0" smtClean="0">
                    <a:solidFill>
                      <a:schemeClr val="tx1"/>
                    </a:solidFill>
                  </a:rPr>
                  <a:t>000 </a:t>
                </a:r>
                <a:r>
                  <a:rPr lang="en-US" sz="2100" kern="1200" dirty="0" smtClean="0">
                    <a:solidFill>
                      <a:schemeClr val="tx1"/>
                    </a:solidFill>
                  </a:rPr>
                  <a:t>USD</a:t>
                </a:r>
                <a:endParaRPr lang="th-TH" sz="2100" kern="1200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5" name="Rectangle 14"/>
          <p:cNvSpPr/>
          <p:nvPr/>
        </p:nvSpPr>
        <p:spPr>
          <a:xfrm>
            <a:off x="5508104" y="2204864"/>
            <a:ext cx="3024336" cy="129614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smtClean="0"/>
              <a:t>Swap point : </a:t>
            </a:r>
            <a:r>
              <a:rPr lang="th-TH" sz="2000" dirty="0" smtClean="0"/>
              <a:t>สามารถกรอกค่าได้ก็ต่อเมื่อ ประเภทธุรกรรมมีค่าเป็น </a:t>
            </a:r>
            <a:r>
              <a:rPr lang="en-US" sz="2000" dirty="0" smtClean="0"/>
              <a:t>Sell Swap , Buy Swap , Cross Currency Swap</a:t>
            </a:r>
            <a:r>
              <a:rPr lang="th-TH" sz="2000" dirty="0" smtClean="0"/>
              <a:t> </a:t>
            </a:r>
            <a:r>
              <a:rPr lang="en-US" sz="2000" dirty="0" smtClean="0"/>
              <a:t> </a:t>
            </a:r>
            <a:endParaRPr lang="th-TH" sz="2000" dirty="0"/>
          </a:p>
        </p:txBody>
      </p:sp>
      <p:sp>
        <p:nvSpPr>
          <p:cNvPr id="16" name="Rectangle 15"/>
          <p:cNvSpPr/>
          <p:nvPr/>
        </p:nvSpPr>
        <p:spPr>
          <a:xfrm>
            <a:off x="5508104" y="3645024"/>
            <a:ext cx="3024336" cy="8640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sz="2000" dirty="0" smtClean="0"/>
              <a:t>วัตถุประสงค์ ให้เลือกจาก </a:t>
            </a:r>
            <a:r>
              <a:rPr lang="en-US" sz="2000" dirty="0" smtClean="0"/>
              <a:t>Drop Down List</a:t>
            </a:r>
            <a:endParaRPr lang="th-TH" sz="2000" dirty="0"/>
          </a:p>
        </p:txBody>
      </p:sp>
      <p:sp>
        <p:nvSpPr>
          <p:cNvPr id="17" name="Rectangle 16"/>
          <p:cNvSpPr/>
          <p:nvPr/>
        </p:nvSpPr>
        <p:spPr>
          <a:xfrm>
            <a:off x="683568" y="2204864"/>
            <a:ext cx="1080120" cy="216024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8" name="Rectangle 17"/>
          <p:cNvSpPr/>
          <p:nvPr/>
        </p:nvSpPr>
        <p:spPr>
          <a:xfrm>
            <a:off x="1763688" y="2204864"/>
            <a:ext cx="1440160" cy="216024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" name="Rectangle 18"/>
          <p:cNvSpPr/>
          <p:nvPr/>
        </p:nvSpPr>
        <p:spPr>
          <a:xfrm>
            <a:off x="3203848" y="2204864"/>
            <a:ext cx="1152128" cy="216024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3084192"/>
            <a:ext cx="3058776" cy="1352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2795330"/>
            <a:ext cx="288032" cy="273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E0645-788E-4262-9CA5-0A5CEC0D209A}" type="slidenum">
              <a:rPr lang="th-TH" smtClean="0"/>
              <a:pPr/>
              <a:t>2</a:t>
            </a:fld>
            <a:endParaRPr lang="th-TH"/>
          </a:p>
        </p:txBody>
      </p:sp>
      <p:sp>
        <p:nvSpPr>
          <p:cNvPr id="7" name="Up Ribbon 6"/>
          <p:cNvSpPr/>
          <p:nvPr/>
        </p:nvSpPr>
        <p:spPr>
          <a:xfrm>
            <a:off x="1043608" y="764704"/>
            <a:ext cx="6840760" cy="936104"/>
          </a:xfrm>
          <a:prstGeom prst="ribbon2">
            <a:avLst>
              <a:gd name="adj1" fmla="val 19576"/>
              <a:gd name="adj2" fmla="val 75000"/>
            </a:avLst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 smtClean="0"/>
              <a:t>วิธีการรายงานข้อมูล</a:t>
            </a:r>
          </a:p>
          <a:p>
            <a:pPr algn="ctr"/>
            <a:r>
              <a:rPr lang="th-TH" sz="2400" b="1" dirty="0" smtClean="0"/>
              <a:t>รายละเอียด </a:t>
            </a:r>
            <a:r>
              <a:rPr lang="en-US" sz="2400" b="1" dirty="0" smtClean="0"/>
              <a:t>Template </a:t>
            </a:r>
            <a:r>
              <a:rPr lang="th-TH" sz="2400" b="1" dirty="0" smtClean="0"/>
              <a:t>รายงาน</a:t>
            </a:r>
            <a:endParaRPr lang="th-TH" sz="2400" b="1" dirty="0"/>
          </a:p>
        </p:txBody>
      </p:sp>
      <p:graphicFrame>
        <p:nvGraphicFramePr>
          <p:cNvPr id="9" name="Diagram 8"/>
          <p:cNvGraphicFramePr/>
          <p:nvPr/>
        </p:nvGraphicFramePr>
        <p:xfrm>
          <a:off x="1403648" y="220486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Right Arrow 9"/>
          <p:cNvSpPr/>
          <p:nvPr/>
        </p:nvSpPr>
        <p:spPr>
          <a:xfrm>
            <a:off x="179512" y="2348880"/>
            <a:ext cx="1080120" cy="72008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30906" b="17347"/>
          <a:stretch>
            <a:fillRect/>
          </a:stretch>
        </p:blipFill>
        <p:spPr bwMode="auto">
          <a:xfrm>
            <a:off x="611560" y="1844824"/>
            <a:ext cx="7544922" cy="182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1013F-9547-4266-BBA1-A73F1CA01094}" type="slidenum">
              <a:rPr lang="th-TH" smtClean="0"/>
              <a:pPr/>
              <a:t>20</a:t>
            </a:fld>
            <a:endParaRPr lang="th-TH"/>
          </a:p>
        </p:txBody>
      </p:sp>
      <p:sp>
        <p:nvSpPr>
          <p:cNvPr id="11" name="Subtitle 7"/>
          <p:cNvSpPr txBox="1">
            <a:spLocks/>
          </p:cNvSpPr>
          <p:nvPr/>
        </p:nvSpPr>
        <p:spPr>
          <a:xfrm>
            <a:off x="107504" y="188640"/>
            <a:ext cx="8429684" cy="86409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รูปแบบของ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Template</a:t>
            </a:r>
            <a:endParaRPr kumimoji="0" lang="th-TH" sz="3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H SarabunPSK" pitchFamily="34" charset="-34"/>
              <a:ea typeface="+mn-ea"/>
              <a:cs typeface="TH SarabunPSK" pitchFamily="34" charset="-34"/>
            </a:endParaRPr>
          </a:p>
        </p:txBody>
      </p:sp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3" cstate="print"/>
          <a:srcRect r="64577" b="42880"/>
          <a:stretch>
            <a:fillRect/>
          </a:stretch>
        </p:blipFill>
        <p:spPr bwMode="auto">
          <a:xfrm>
            <a:off x="3071802" y="4643446"/>
            <a:ext cx="3286180" cy="1714512"/>
          </a:xfrm>
          <a:prstGeom prst="rect">
            <a:avLst/>
          </a:prstGeom>
          <a:noFill/>
          <a:ln w="9525" cmpd="sng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3" name="Rectangle 22"/>
          <p:cNvSpPr/>
          <p:nvPr/>
        </p:nvSpPr>
        <p:spPr>
          <a:xfrm>
            <a:off x="0" y="3929066"/>
            <a:ext cx="9144000" cy="7143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26" name="Group 35"/>
          <p:cNvGrpSpPr/>
          <p:nvPr/>
        </p:nvGrpSpPr>
        <p:grpSpPr>
          <a:xfrm>
            <a:off x="214282" y="5357826"/>
            <a:ext cx="2214578" cy="1240359"/>
            <a:chOff x="4177768" y="2428868"/>
            <a:chExt cx="2214578" cy="1240359"/>
          </a:xfrm>
        </p:grpSpPr>
        <p:pic>
          <p:nvPicPr>
            <p:cNvPr id="29" name="Picture 2" descr="C:\Documents and Settings\Siwaporn\My Documents\My Pictures\Icon\Excel-icon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14876" y="2428868"/>
              <a:ext cx="677338" cy="644940"/>
            </a:xfrm>
            <a:prstGeom prst="rect">
              <a:avLst/>
            </a:prstGeom>
            <a:noFill/>
          </p:spPr>
        </p:pic>
        <p:sp>
          <p:nvSpPr>
            <p:cNvPr id="30" name="TextBox 29"/>
            <p:cNvSpPr txBox="1"/>
            <p:nvPr/>
          </p:nvSpPr>
          <p:spPr>
            <a:xfrm>
              <a:off x="4177768" y="3022896"/>
              <a:ext cx="22145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800" b="1" dirty="0" smtClean="0"/>
                <a:t>รายงานการทำธุรกรรมเงินหยวนของลูกค้า.</a:t>
              </a:r>
              <a:r>
                <a:rPr lang="en-US" sz="1800" b="1" dirty="0" smtClean="0"/>
                <a:t>XLS</a:t>
              </a:r>
              <a:endParaRPr lang="th-TH" sz="1800" b="1" dirty="0"/>
            </a:p>
          </p:txBody>
        </p:sp>
      </p:grpSp>
      <p:sp>
        <p:nvSpPr>
          <p:cNvPr id="31" name="Oval 30"/>
          <p:cNvSpPr/>
          <p:nvPr/>
        </p:nvSpPr>
        <p:spPr>
          <a:xfrm>
            <a:off x="6300192" y="2132856"/>
            <a:ext cx="1857388" cy="504056"/>
          </a:xfrm>
          <a:prstGeom prst="ellipse">
            <a:avLst/>
          </a:prstGeom>
          <a:solidFill>
            <a:schemeClr val="l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3" name="Curved Down Arrow 32"/>
          <p:cNvSpPr/>
          <p:nvPr/>
        </p:nvSpPr>
        <p:spPr>
          <a:xfrm rot="5831758">
            <a:off x="6718951" y="2793535"/>
            <a:ext cx="2130791" cy="2032836"/>
          </a:xfrm>
          <a:prstGeom prst="curvedDownArrow">
            <a:avLst>
              <a:gd name="adj1" fmla="val 25000"/>
              <a:gd name="adj2" fmla="val 46689"/>
              <a:gd name="adj3" fmla="val 23355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1643042" y="5715016"/>
            <a:ext cx="2643206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8"/>
          <p:cNvGrpSpPr/>
          <p:nvPr/>
        </p:nvGrpSpPr>
        <p:grpSpPr>
          <a:xfrm>
            <a:off x="7786678" y="5214950"/>
            <a:ext cx="1357322" cy="1124372"/>
            <a:chOff x="142844" y="3500438"/>
            <a:chExt cx="1357322" cy="1124372"/>
          </a:xfrm>
        </p:grpSpPr>
        <p:pic>
          <p:nvPicPr>
            <p:cNvPr id="38" name="Picture 5" descr="C:\Documents and Settings\Siwaporn\My Documents\My Pictures\Icon\Bank\BOT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57158" y="3500438"/>
              <a:ext cx="857256" cy="857256"/>
            </a:xfrm>
            <a:prstGeom prst="rect">
              <a:avLst/>
            </a:prstGeom>
            <a:noFill/>
          </p:spPr>
        </p:pic>
        <p:pic>
          <p:nvPicPr>
            <p:cNvPr id="39" name="Picture 7" descr="C:\Documents and Settings\Siwaporn\My Documents\My Pictures\Icon\ie-icon-small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071538" y="4000504"/>
              <a:ext cx="428628" cy="428628"/>
            </a:xfrm>
            <a:prstGeom prst="rect">
              <a:avLst/>
            </a:prstGeom>
            <a:noFill/>
          </p:spPr>
        </p:pic>
        <p:sp>
          <p:nvSpPr>
            <p:cNvPr id="40" name="TextBox 39"/>
            <p:cNvSpPr txBox="1"/>
            <p:nvPr/>
          </p:nvSpPr>
          <p:spPr>
            <a:xfrm>
              <a:off x="142844" y="4286256"/>
              <a:ext cx="128588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BOT Website</a:t>
              </a:r>
              <a:endParaRPr lang="th-TH" sz="1600" b="1" dirty="0"/>
            </a:p>
          </p:txBody>
        </p:sp>
      </p:grpSp>
      <p:cxnSp>
        <p:nvCxnSpPr>
          <p:cNvPr id="41" name="Straight Arrow Connector 40"/>
          <p:cNvCxnSpPr/>
          <p:nvPr/>
        </p:nvCxnSpPr>
        <p:spPr>
          <a:xfrm>
            <a:off x="5572132" y="5715016"/>
            <a:ext cx="2214578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20"/>
          <p:cNvGrpSpPr/>
          <p:nvPr/>
        </p:nvGrpSpPr>
        <p:grpSpPr>
          <a:xfrm>
            <a:off x="3714744" y="5357826"/>
            <a:ext cx="2808312" cy="1058634"/>
            <a:chOff x="4644008" y="3284984"/>
            <a:chExt cx="1944216" cy="1058634"/>
          </a:xfrm>
        </p:grpSpPr>
        <p:pic>
          <p:nvPicPr>
            <p:cNvPr id="21" name="Picture 3" descr="C:\Documents and Settings\siwapors\My Documents\My Pictures\ICON\excel_icon1.gif"/>
            <p:cNvPicPr>
              <a:picLocks noChangeAspect="1" noChangeArrowheads="1"/>
            </p:cNvPicPr>
            <p:nvPr/>
          </p:nvPicPr>
          <p:blipFill>
            <a:blip r:embed="rId7" cstate="print"/>
            <a:srcRect t="10080" r="9281" b="14321"/>
            <a:stretch>
              <a:fillRect/>
            </a:stretch>
          </p:blipFill>
          <p:spPr bwMode="auto">
            <a:xfrm>
              <a:off x="5076056" y="3284984"/>
              <a:ext cx="614838" cy="720080"/>
            </a:xfrm>
            <a:prstGeom prst="rect">
              <a:avLst/>
            </a:prstGeom>
            <a:noFill/>
          </p:spPr>
        </p:pic>
        <p:sp>
          <p:nvSpPr>
            <p:cNvPr id="22" name="TextBox 21"/>
            <p:cNvSpPr txBox="1"/>
            <p:nvPr/>
          </p:nvSpPr>
          <p:spPr>
            <a:xfrm>
              <a:off x="4644008" y="4005064"/>
              <a:ext cx="19442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MDMS001_20130131_RMB</a:t>
              </a:r>
              <a:r>
                <a:rPr lang="th-TH" sz="1600" b="1" dirty="0" smtClean="0"/>
                <a:t>.</a:t>
              </a:r>
              <a:r>
                <a:rPr lang="en-US" sz="1600" b="1" dirty="0" smtClean="0"/>
                <a:t>XLS</a:t>
              </a:r>
              <a:endParaRPr lang="th-TH" sz="1600" b="1" dirty="0"/>
            </a:p>
          </p:txBody>
        </p:sp>
      </p:grpSp>
      <p:sp>
        <p:nvSpPr>
          <p:cNvPr id="43" name="Rectangle 42"/>
          <p:cNvSpPr/>
          <p:nvPr/>
        </p:nvSpPr>
        <p:spPr>
          <a:xfrm>
            <a:off x="0" y="4000504"/>
            <a:ext cx="4071934" cy="42862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chemeClr val="tx1"/>
                </a:solidFill>
              </a:rPr>
              <a:t>ภายหลังจากกดปุ่ม </a:t>
            </a:r>
            <a:r>
              <a:rPr lang="en-US" sz="2000" b="1" dirty="0" smtClean="0">
                <a:solidFill>
                  <a:schemeClr val="tx1"/>
                </a:solidFill>
              </a:rPr>
              <a:t>Check and Save File</a:t>
            </a:r>
            <a:endParaRPr lang="th-TH" sz="2400" b="1" dirty="0">
              <a:solidFill>
                <a:schemeClr val="tx1"/>
              </a:solidFill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539552" y="908720"/>
            <a:ext cx="8134536" cy="802460"/>
            <a:chOff x="504732" y="3027770"/>
            <a:chExt cx="8134536" cy="802460"/>
          </a:xfrm>
        </p:grpSpPr>
        <p:grpSp>
          <p:nvGrpSpPr>
            <p:cNvPr id="47" name="Group 29"/>
            <p:cNvGrpSpPr/>
            <p:nvPr/>
          </p:nvGrpSpPr>
          <p:grpSpPr>
            <a:xfrm>
              <a:off x="2901707" y="3108016"/>
              <a:ext cx="5737561" cy="641968"/>
              <a:chOff x="2398158" y="2609831"/>
              <a:chExt cx="5737561" cy="641968"/>
            </a:xfrm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51" name="Round Same Side Corner Rectangle 50"/>
              <p:cNvSpPr/>
              <p:nvPr/>
            </p:nvSpPr>
            <p:spPr>
              <a:xfrm rot="5400000">
                <a:off x="4945955" y="62034"/>
                <a:ext cx="641968" cy="5737561"/>
              </a:xfrm>
              <a:prstGeom prst="round2SameRect">
                <a:avLst/>
              </a:prstGeom>
              <a:sp3d extrusionH="190500" prstMaterial="dkEdge">
                <a:bevelT w="120650" h="38100" prst="relaxedInset"/>
                <a:bevelB w="120650" h="57150" prst="relaxedInset"/>
                <a:contourClr>
                  <a:schemeClr val="bg1"/>
                </a:contourClr>
              </a:sp3d>
            </p:spPr>
            <p:style>
              <a:lnRef idx="1">
                <a:schemeClr val="accent5">
                  <a:tint val="40000"/>
                  <a:alpha val="90000"/>
                  <a:hueOff val="-8055361"/>
                  <a:satOff val="36190"/>
                  <a:lumOff val="2488"/>
                  <a:alphaOff val="0"/>
                </a:schemeClr>
              </a:lnRef>
              <a:fillRef idx="1">
                <a:schemeClr val="accent5">
                  <a:tint val="40000"/>
                  <a:alpha val="90000"/>
                  <a:hueOff val="-8055361"/>
                  <a:satOff val="36190"/>
                  <a:lumOff val="2488"/>
                  <a:alphaOff val="0"/>
                </a:schemeClr>
              </a:fillRef>
              <a:effectRef idx="2">
                <a:schemeClr val="accent5">
                  <a:tint val="40000"/>
                  <a:alpha val="90000"/>
                  <a:hueOff val="-8055361"/>
                  <a:satOff val="36190"/>
                  <a:lumOff val="2488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2" name="Round Same Side Corner Rectangle 4"/>
              <p:cNvSpPr/>
              <p:nvPr/>
            </p:nvSpPr>
            <p:spPr>
              <a:xfrm>
                <a:off x="2398159" y="2641168"/>
                <a:ext cx="5706223" cy="579292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47650" tIns="123825" rIns="247650" bIns="123825" numCol="1" spcCol="1270" anchor="ctr" anchorCtr="0">
                <a:noAutofit/>
              </a:bodyPr>
              <a:lstStyle/>
              <a:p>
                <a:pPr marL="228600" lvl="1" indent="-228600" algn="l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th-TH" sz="2000" kern="1200" dirty="0" smtClean="0"/>
                  <a:t>ใช้กรอกข้อมูลรายงานการทำธุรกรรมเงินหยวนของลูกค้าที่มีจำนวนเงินตั้งแต่ 50</a:t>
                </a:r>
                <a:r>
                  <a:rPr lang="en-US" sz="2000" kern="1200" dirty="0" smtClean="0"/>
                  <a:t>,</a:t>
                </a:r>
                <a:r>
                  <a:rPr lang="th-TH" sz="2000" kern="1200" dirty="0" smtClean="0"/>
                  <a:t>000 </a:t>
                </a:r>
                <a:r>
                  <a:rPr lang="en-US" sz="2000" kern="1200" dirty="0" smtClean="0"/>
                  <a:t>USD</a:t>
                </a:r>
                <a:endParaRPr lang="th-TH" sz="2000" kern="12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8" name="Group 30"/>
            <p:cNvGrpSpPr/>
            <p:nvPr/>
          </p:nvGrpSpPr>
          <p:grpSpPr>
            <a:xfrm>
              <a:off x="504732" y="3027770"/>
              <a:ext cx="2396976" cy="802460"/>
              <a:chOff x="1183" y="2529585"/>
              <a:chExt cx="2396976" cy="802460"/>
            </a:xfrm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49" name="Rounded Rectangle 48"/>
              <p:cNvSpPr/>
              <p:nvPr/>
            </p:nvSpPr>
            <p:spPr>
              <a:xfrm>
                <a:off x="1183" y="2529585"/>
                <a:ext cx="2396976" cy="802460"/>
              </a:xfrm>
              <a:prstGeom prst="roundRect">
                <a:avLst/>
              </a:prstGeom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5">
                  <a:hueOff val="-7450407"/>
                  <a:satOff val="29858"/>
                  <a:lumOff val="6471"/>
                  <a:alphaOff val="0"/>
                </a:schemeClr>
              </a:fillRef>
              <a:effectRef idx="2">
                <a:schemeClr val="accent5">
                  <a:hueOff val="-7450407"/>
                  <a:satOff val="29858"/>
                  <a:lumOff val="6471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0" name="Rounded Rectangle 6"/>
              <p:cNvSpPr/>
              <p:nvPr/>
            </p:nvSpPr>
            <p:spPr>
              <a:xfrm>
                <a:off x="40356" y="2568758"/>
                <a:ext cx="2318630" cy="724114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0010" tIns="40005" rIns="80010" bIns="40005" numCol="1" spcCol="1270" anchor="ctr" anchorCtr="0">
                <a:noAutofit/>
              </a:bodyPr>
              <a:lstStyle/>
              <a:p>
                <a:pPr lvl="0" algn="ctr" defTabSz="9334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th-TH" sz="2100" kern="1200" dirty="0" smtClean="0">
                    <a:solidFill>
                      <a:schemeClr val="tx1"/>
                    </a:solidFill>
                  </a:rPr>
                  <a:t>ธุรกรรมตั้งแต่ 50</a:t>
                </a:r>
                <a:r>
                  <a:rPr lang="en-US" sz="2100" kern="1200" dirty="0" smtClean="0">
                    <a:solidFill>
                      <a:schemeClr val="tx1"/>
                    </a:solidFill>
                  </a:rPr>
                  <a:t>,</a:t>
                </a:r>
                <a:r>
                  <a:rPr lang="th-TH" sz="2100" kern="1200" dirty="0" smtClean="0">
                    <a:solidFill>
                      <a:schemeClr val="tx1"/>
                    </a:solidFill>
                  </a:rPr>
                  <a:t>000 </a:t>
                </a:r>
                <a:r>
                  <a:rPr lang="en-US" sz="2100" kern="1200" dirty="0" smtClean="0">
                    <a:solidFill>
                      <a:schemeClr val="tx1"/>
                    </a:solidFill>
                  </a:rPr>
                  <a:t>USD</a:t>
                </a:r>
                <a:endParaRPr lang="th-TH" sz="2100" kern="1200" dirty="0">
                  <a:solidFill>
                    <a:schemeClr val="tx1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2205 -0.00139 L -2.22222E-6 6.84551E-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71138E-6 L 0.36025 -1.71138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88840"/>
            <a:ext cx="8677481" cy="3505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1013F-9547-4266-BBA1-A73F1CA01094}" type="slidenum">
              <a:rPr lang="th-TH" smtClean="0"/>
              <a:pPr/>
              <a:t>21</a:t>
            </a:fld>
            <a:endParaRPr lang="th-TH"/>
          </a:p>
        </p:txBody>
      </p:sp>
      <p:sp>
        <p:nvSpPr>
          <p:cNvPr id="6" name="Subtitle 7"/>
          <p:cNvSpPr txBox="1">
            <a:spLocks/>
          </p:cNvSpPr>
          <p:nvPr/>
        </p:nvSpPr>
        <p:spPr>
          <a:xfrm>
            <a:off x="107504" y="188640"/>
            <a:ext cx="8429684" cy="86409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รูปแบบของ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Template</a:t>
            </a:r>
            <a:endParaRPr kumimoji="0" lang="th-TH" sz="3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H SarabunPSK" pitchFamily="34" charset="-34"/>
              <a:ea typeface="+mn-ea"/>
              <a:cs typeface="TH SarabunPSK" pitchFamily="34" charset="-34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67544" y="1052736"/>
            <a:ext cx="8113825" cy="802460"/>
            <a:chOff x="395536" y="1402404"/>
            <a:chExt cx="8113825" cy="802460"/>
          </a:xfrm>
        </p:grpSpPr>
        <p:grpSp>
          <p:nvGrpSpPr>
            <p:cNvPr id="8" name="Group 16"/>
            <p:cNvGrpSpPr/>
            <p:nvPr/>
          </p:nvGrpSpPr>
          <p:grpSpPr>
            <a:xfrm>
              <a:off x="2771800" y="1484784"/>
              <a:ext cx="5737561" cy="641968"/>
              <a:chOff x="2398158" y="3452414"/>
              <a:chExt cx="5737561" cy="641968"/>
            </a:xfrm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12" name="Round Same Side Corner Rectangle 11"/>
              <p:cNvSpPr/>
              <p:nvPr/>
            </p:nvSpPr>
            <p:spPr>
              <a:xfrm rot="5400000">
                <a:off x="4945955" y="904617"/>
                <a:ext cx="641968" cy="5737561"/>
              </a:xfrm>
              <a:prstGeom prst="round2SameRect">
                <a:avLst/>
              </a:prstGeom>
              <a:sp3d extrusionH="190500" prstMaterial="dkEdge">
                <a:bevelT w="120650" h="38100" prst="relaxedInset"/>
                <a:bevelB w="120650" h="57150" prst="relaxedInset"/>
                <a:contourClr>
                  <a:schemeClr val="bg1"/>
                </a:contourClr>
              </a:sp3d>
            </p:spPr>
            <p:style>
              <a:lnRef idx="1">
                <a:schemeClr val="accent5">
                  <a:tint val="40000"/>
                  <a:alpha val="90000"/>
                  <a:hueOff val="-10740482"/>
                  <a:satOff val="48253"/>
                  <a:lumOff val="3317"/>
                  <a:alphaOff val="0"/>
                </a:schemeClr>
              </a:lnRef>
              <a:fillRef idx="1">
                <a:schemeClr val="accent5">
                  <a:tint val="40000"/>
                  <a:alpha val="90000"/>
                  <a:hueOff val="-10740482"/>
                  <a:satOff val="48253"/>
                  <a:lumOff val="3317"/>
                  <a:alphaOff val="0"/>
                </a:schemeClr>
              </a:fillRef>
              <a:effectRef idx="2">
                <a:schemeClr val="accent5">
                  <a:tint val="40000"/>
                  <a:alpha val="90000"/>
                  <a:hueOff val="-10740482"/>
                  <a:satOff val="48253"/>
                  <a:lumOff val="3317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3" name="Round Same Side Corner Rectangle 4"/>
              <p:cNvSpPr/>
              <p:nvPr/>
            </p:nvSpPr>
            <p:spPr>
              <a:xfrm>
                <a:off x="2398159" y="3483751"/>
                <a:ext cx="5706223" cy="579292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47650" tIns="123825" rIns="247650" bIns="123825" numCol="1" spcCol="1270" anchor="ctr" anchorCtr="0">
                <a:noAutofit/>
              </a:bodyPr>
              <a:lstStyle/>
              <a:p>
                <a:pPr marL="228600" lvl="1" indent="-228600" algn="l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th-TH" sz="2000" kern="1200" dirty="0" smtClean="0"/>
                  <a:t>ใช้กรอกข้อมูลรายงานการทำธุรกรรมเงินหยวนของลูกค้าที่มีจำนวนเงินต่ำกว่า 50</a:t>
                </a:r>
                <a:r>
                  <a:rPr lang="en-US" sz="2000" kern="1200" dirty="0" smtClean="0"/>
                  <a:t>,</a:t>
                </a:r>
                <a:r>
                  <a:rPr lang="th-TH" sz="2000" kern="1200" dirty="0" smtClean="0"/>
                  <a:t>000 </a:t>
                </a:r>
                <a:r>
                  <a:rPr lang="en-US" sz="2000" kern="1200" dirty="0" smtClean="0"/>
                  <a:t>USD</a:t>
                </a:r>
                <a:endParaRPr lang="th-TH" sz="2000" kern="12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" name="Group 17"/>
            <p:cNvGrpSpPr/>
            <p:nvPr/>
          </p:nvGrpSpPr>
          <p:grpSpPr>
            <a:xfrm>
              <a:off x="395536" y="1402404"/>
              <a:ext cx="2396976" cy="802460"/>
              <a:chOff x="1183" y="3372168"/>
              <a:chExt cx="2396976" cy="802460"/>
            </a:xfrm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10" name="Rounded Rectangle 9"/>
              <p:cNvSpPr/>
              <p:nvPr/>
            </p:nvSpPr>
            <p:spPr>
              <a:xfrm>
                <a:off x="1183" y="3372168"/>
                <a:ext cx="2396976" cy="802460"/>
              </a:xfrm>
              <a:prstGeom prst="roundRect">
                <a:avLst/>
              </a:prstGeom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5">
                  <a:hueOff val="-9933876"/>
                  <a:satOff val="39811"/>
                  <a:lumOff val="8628"/>
                  <a:alphaOff val="0"/>
                </a:schemeClr>
              </a:fillRef>
              <a:effectRef idx="2">
                <a:schemeClr val="accent5">
                  <a:hueOff val="-9933876"/>
                  <a:satOff val="39811"/>
                  <a:lumOff val="8628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1" name="Rounded Rectangle 6"/>
              <p:cNvSpPr/>
              <p:nvPr/>
            </p:nvSpPr>
            <p:spPr>
              <a:xfrm>
                <a:off x="40356" y="3411341"/>
                <a:ext cx="2318630" cy="724114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6200" tIns="38100" rIns="76200" bIns="3810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th-TH" sz="2000" kern="1200" dirty="0" smtClean="0">
                    <a:solidFill>
                      <a:schemeClr val="tx1"/>
                    </a:solidFill>
                  </a:rPr>
                  <a:t>ธุรกรรมต่ำกว่า 50</a:t>
                </a:r>
                <a:r>
                  <a:rPr lang="en-US" sz="2000" kern="1200" dirty="0" smtClean="0">
                    <a:solidFill>
                      <a:schemeClr val="tx1"/>
                    </a:solidFill>
                  </a:rPr>
                  <a:t>,</a:t>
                </a:r>
                <a:r>
                  <a:rPr lang="th-TH" sz="2000" kern="1200" dirty="0" smtClean="0">
                    <a:solidFill>
                      <a:schemeClr val="tx1"/>
                    </a:solidFill>
                  </a:rPr>
                  <a:t>000 </a:t>
                </a:r>
                <a:r>
                  <a:rPr lang="en-US" sz="2000" kern="1200" dirty="0" smtClean="0">
                    <a:solidFill>
                      <a:schemeClr val="tx1"/>
                    </a:solidFill>
                  </a:rPr>
                  <a:t>USD</a:t>
                </a:r>
                <a:endParaRPr lang="th-TH" sz="2000" kern="1200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6" name="Rectangle 15"/>
          <p:cNvSpPr/>
          <p:nvPr/>
        </p:nvSpPr>
        <p:spPr>
          <a:xfrm>
            <a:off x="323528" y="3284984"/>
            <a:ext cx="8640960" cy="2232248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0000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Rectangle 16"/>
          <p:cNvSpPr/>
          <p:nvPr/>
        </p:nvSpPr>
        <p:spPr>
          <a:xfrm>
            <a:off x="323528" y="1988840"/>
            <a:ext cx="8640960" cy="1296144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0000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8" name="Oval 17"/>
          <p:cNvSpPr/>
          <p:nvPr/>
        </p:nvSpPr>
        <p:spPr>
          <a:xfrm>
            <a:off x="6876256" y="2420888"/>
            <a:ext cx="2088232" cy="504056"/>
          </a:xfrm>
          <a:prstGeom prst="ellipse">
            <a:avLst/>
          </a:prstGeom>
          <a:solidFill>
            <a:schemeClr val="l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" name="Rectangle 18"/>
          <p:cNvSpPr/>
          <p:nvPr/>
        </p:nvSpPr>
        <p:spPr>
          <a:xfrm>
            <a:off x="4932040" y="2492896"/>
            <a:ext cx="1368152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1013F-9547-4266-BBA1-A73F1CA01094}" type="slidenum">
              <a:rPr lang="th-TH" smtClean="0"/>
              <a:pPr/>
              <a:t>22</a:t>
            </a:fld>
            <a:endParaRPr lang="th-TH"/>
          </a:p>
        </p:txBody>
      </p:sp>
      <p:sp>
        <p:nvSpPr>
          <p:cNvPr id="5" name="Subtitle 7"/>
          <p:cNvSpPr txBox="1">
            <a:spLocks/>
          </p:cNvSpPr>
          <p:nvPr/>
        </p:nvSpPr>
        <p:spPr>
          <a:xfrm>
            <a:off x="107504" y="188640"/>
            <a:ext cx="8429684" cy="86409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รูปแบบของ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Template</a:t>
            </a:r>
            <a:endParaRPr kumimoji="0" lang="th-TH" sz="3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H SarabunPSK" pitchFamily="34" charset="-34"/>
              <a:ea typeface="+mn-ea"/>
              <a:cs typeface="TH SarabunPSK" pitchFamily="34" charset="-34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67544" y="1052736"/>
            <a:ext cx="8113825" cy="802460"/>
            <a:chOff x="395536" y="1402404"/>
            <a:chExt cx="8113825" cy="802460"/>
          </a:xfrm>
        </p:grpSpPr>
        <p:grpSp>
          <p:nvGrpSpPr>
            <p:cNvPr id="7" name="Group 16"/>
            <p:cNvGrpSpPr/>
            <p:nvPr/>
          </p:nvGrpSpPr>
          <p:grpSpPr>
            <a:xfrm>
              <a:off x="2771800" y="1484784"/>
              <a:ext cx="5737561" cy="641968"/>
              <a:chOff x="2398158" y="3452414"/>
              <a:chExt cx="5737561" cy="641968"/>
            </a:xfrm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11" name="Round Same Side Corner Rectangle 10"/>
              <p:cNvSpPr/>
              <p:nvPr/>
            </p:nvSpPr>
            <p:spPr>
              <a:xfrm rot="5400000">
                <a:off x="4945955" y="904617"/>
                <a:ext cx="641968" cy="5737561"/>
              </a:xfrm>
              <a:prstGeom prst="round2SameRect">
                <a:avLst/>
              </a:prstGeom>
              <a:sp3d extrusionH="190500" prstMaterial="dkEdge">
                <a:bevelT w="120650" h="38100" prst="relaxedInset"/>
                <a:bevelB w="120650" h="57150" prst="relaxedInset"/>
                <a:contourClr>
                  <a:schemeClr val="bg1"/>
                </a:contourClr>
              </a:sp3d>
            </p:spPr>
            <p:style>
              <a:lnRef idx="1">
                <a:schemeClr val="accent5">
                  <a:tint val="40000"/>
                  <a:alpha val="90000"/>
                  <a:hueOff val="-10740482"/>
                  <a:satOff val="48253"/>
                  <a:lumOff val="3317"/>
                  <a:alphaOff val="0"/>
                </a:schemeClr>
              </a:lnRef>
              <a:fillRef idx="1">
                <a:schemeClr val="accent5">
                  <a:tint val="40000"/>
                  <a:alpha val="90000"/>
                  <a:hueOff val="-10740482"/>
                  <a:satOff val="48253"/>
                  <a:lumOff val="3317"/>
                  <a:alphaOff val="0"/>
                </a:schemeClr>
              </a:fillRef>
              <a:effectRef idx="2">
                <a:schemeClr val="accent5">
                  <a:tint val="40000"/>
                  <a:alpha val="90000"/>
                  <a:hueOff val="-10740482"/>
                  <a:satOff val="48253"/>
                  <a:lumOff val="3317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2" name="Round Same Side Corner Rectangle 4"/>
              <p:cNvSpPr/>
              <p:nvPr/>
            </p:nvSpPr>
            <p:spPr>
              <a:xfrm>
                <a:off x="2398159" y="3483751"/>
                <a:ext cx="5706223" cy="579292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47650" tIns="123825" rIns="247650" bIns="123825" numCol="1" spcCol="1270" anchor="ctr" anchorCtr="0">
                <a:noAutofit/>
              </a:bodyPr>
              <a:lstStyle/>
              <a:p>
                <a:pPr marL="228600" lvl="1" indent="-228600" algn="l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th-TH" sz="2000" kern="1200" dirty="0" smtClean="0"/>
                  <a:t>ใช้กรอกข้อมูลรายงานการทำธุรกรรมเงินหยวนของลูกค้าที่มีจำนวนเงินต่ำกว่า 50</a:t>
                </a:r>
                <a:r>
                  <a:rPr lang="en-US" sz="2000" kern="1200" dirty="0" smtClean="0"/>
                  <a:t>,</a:t>
                </a:r>
                <a:r>
                  <a:rPr lang="th-TH" sz="2000" kern="1200" dirty="0" smtClean="0"/>
                  <a:t>000 </a:t>
                </a:r>
                <a:r>
                  <a:rPr lang="en-US" sz="2000" kern="1200" dirty="0" smtClean="0"/>
                  <a:t>USD</a:t>
                </a:r>
                <a:endParaRPr lang="th-TH" sz="2000" kern="12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" name="Group 17"/>
            <p:cNvGrpSpPr/>
            <p:nvPr/>
          </p:nvGrpSpPr>
          <p:grpSpPr>
            <a:xfrm>
              <a:off x="395536" y="1402404"/>
              <a:ext cx="2396976" cy="802460"/>
              <a:chOff x="1183" y="3372168"/>
              <a:chExt cx="2396976" cy="802460"/>
            </a:xfrm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9" name="Rounded Rectangle 8"/>
              <p:cNvSpPr/>
              <p:nvPr/>
            </p:nvSpPr>
            <p:spPr>
              <a:xfrm>
                <a:off x="1183" y="3372168"/>
                <a:ext cx="2396976" cy="802460"/>
              </a:xfrm>
              <a:prstGeom prst="roundRect">
                <a:avLst/>
              </a:prstGeom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5">
                  <a:hueOff val="-9933876"/>
                  <a:satOff val="39811"/>
                  <a:lumOff val="8628"/>
                  <a:alphaOff val="0"/>
                </a:schemeClr>
              </a:fillRef>
              <a:effectRef idx="2">
                <a:schemeClr val="accent5">
                  <a:hueOff val="-9933876"/>
                  <a:satOff val="39811"/>
                  <a:lumOff val="8628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0" name="Rounded Rectangle 6"/>
              <p:cNvSpPr/>
              <p:nvPr/>
            </p:nvSpPr>
            <p:spPr>
              <a:xfrm>
                <a:off x="40356" y="3411341"/>
                <a:ext cx="2318630" cy="724114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6200" tIns="38100" rIns="76200" bIns="3810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th-TH" sz="2000" kern="1200" dirty="0" smtClean="0">
                    <a:solidFill>
                      <a:schemeClr val="tx1"/>
                    </a:solidFill>
                  </a:rPr>
                  <a:t>ธุรกรรมต่ำกว่า 50</a:t>
                </a:r>
                <a:r>
                  <a:rPr lang="en-US" sz="2000" kern="1200" dirty="0" smtClean="0">
                    <a:solidFill>
                      <a:schemeClr val="tx1"/>
                    </a:solidFill>
                  </a:rPr>
                  <a:t>,</a:t>
                </a:r>
                <a:r>
                  <a:rPr lang="th-TH" sz="2000" kern="1200" dirty="0" smtClean="0">
                    <a:solidFill>
                      <a:schemeClr val="tx1"/>
                    </a:solidFill>
                  </a:rPr>
                  <a:t>000 </a:t>
                </a:r>
                <a:r>
                  <a:rPr lang="en-US" sz="2000" kern="1200" dirty="0" smtClean="0">
                    <a:solidFill>
                      <a:schemeClr val="tx1"/>
                    </a:solidFill>
                  </a:rPr>
                  <a:t>USD</a:t>
                </a:r>
                <a:endParaRPr lang="th-TH" sz="2000" kern="1200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8" name="Rectangle 17"/>
          <p:cNvSpPr/>
          <p:nvPr/>
        </p:nvSpPr>
        <p:spPr>
          <a:xfrm>
            <a:off x="5508104" y="2492896"/>
            <a:ext cx="2952328" cy="20162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th-TH" sz="2000" dirty="0" smtClean="0"/>
              <a:t>วัตถุประสงค์ ให้เลือกจาก </a:t>
            </a:r>
            <a:r>
              <a:rPr lang="en-US" sz="2000" dirty="0" smtClean="0"/>
              <a:t>Drop Down List </a:t>
            </a:r>
            <a:r>
              <a:rPr lang="th-TH" sz="2000" dirty="0" smtClean="0"/>
              <a:t>โดยมีค่า </a:t>
            </a:r>
            <a:r>
              <a:rPr lang="en-US" sz="2000" dirty="0" smtClean="0"/>
              <a:t>Possible Value List </a:t>
            </a:r>
            <a:r>
              <a:rPr lang="th-TH" sz="2000" dirty="0" smtClean="0"/>
              <a:t>เหมือนกับ </a:t>
            </a:r>
            <a:r>
              <a:rPr lang="en-US" sz="2000" dirty="0" smtClean="0"/>
              <a:t>Sheet </a:t>
            </a:r>
            <a:r>
              <a:rPr lang="th-TH" sz="2000" dirty="0" smtClean="0">
                <a:solidFill>
                  <a:schemeClr val="tx1"/>
                </a:solidFill>
              </a:rPr>
              <a:t>ธุรกรรมตั้งแต่ 50</a:t>
            </a:r>
            <a:r>
              <a:rPr lang="en-US" sz="2000" dirty="0" smtClean="0">
                <a:solidFill>
                  <a:schemeClr val="tx1"/>
                </a:solidFill>
              </a:rPr>
              <a:t>,</a:t>
            </a:r>
            <a:r>
              <a:rPr lang="th-TH" sz="2000" dirty="0" smtClean="0">
                <a:solidFill>
                  <a:schemeClr val="tx1"/>
                </a:solidFill>
              </a:rPr>
              <a:t>000 </a:t>
            </a:r>
            <a:r>
              <a:rPr lang="en-US" sz="2000" dirty="0" smtClean="0">
                <a:solidFill>
                  <a:schemeClr val="tx1"/>
                </a:solidFill>
              </a:rPr>
              <a:t>USD</a:t>
            </a:r>
            <a:endParaRPr lang="th-TH" sz="2000" dirty="0" smtClean="0">
              <a:solidFill>
                <a:schemeClr val="tx1"/>
              </a:solidFill>
            </a:endParaRPr>
          </a:p>
          <a:p>
            <a:pPr algn="ctr"/>
            <a:r>
              <a:rPr lang="en-US" sz="1600" dirty="0" smtClean="0"/>
              <a:t> </a:t>
            </a:r>
            <a:endParaRPr lang="th-TH" sz="16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420888"/>
            <a:ext cx="434545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284984"/>
            <a:ext cx="3418816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1013F-9547-4266-BBA1-A73F1CA01094}" type="slidenum">
              <a:rPr lang="th-TH" smtClean="0"/>
              <a:pPr/>
              <a:t>23</a:t>
            </a:fld>
            <a:endParaRPr lang="th-TH"/>
          </a:p>
        </p:txBody>
      </p:sp>
      <p:grpSp>
        <p:nvGrpSpPr>
          <p:cNvPr id="5" name="Group 4"/>
          <p:cNvGrpSpPr/>
          <p:nvPr/>
        </p:nvGrpSpPr>
        <p:grpSpPr>
          <a:xfrm>
            <a:off x="467544" y="1196752"/>
            <a:ext cx="8113825" cy="802460"/>
            <a:chOff x="395536" y="1402404"/>
            <a:chExt cx="8113825" cy="802460"/>
          </a:xfrm>
        </p:grpSpPr>
        <p:grpSp>
          <p:nvGrpSpPr>
            <p:cNvPr id="6" name="Group 16"/>
            <p:cNvGrpSpPr/>
            <p:nvPr/>
          </p:nvGrpSpPr>
          <p:grpSpPr>
            <a:xfrm>
              <a:off x="2771800" y="1484784"/>
              <a:ext cx="5737561" cy="641968"/>
              <a:chOff x="2398158" y="3452414"/>
              <a:chExt cx="5737561" cy="641968"/>
            </a:xfrm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10" name="Round Same Side Corner Rectangle 9"/>
              <p:cNvSpPr/>
              <p:nvPr/>
            </p:nvSpPr>
            <p:spPr>
              <a:xfrm rot="5400000">
                <a:off x="4945955" y="904617"/>
                <a:ext cx="641968" cy="5737561"/>
              </a:xfrm>
              <a:prstGeom prst="round2SameRect">
                <a:avLst/>
              </a:prstGeom>
              <a:sp3d extrusionH="190500" prstMaterial="dkEdge">
                <a:bevelT w="120650" h="38100" prst="relaxedInset"/>
                <a:bevelB w="120650" h="57150" prst="relaxedInset"/>
                <a:contourClr>
                  <a:schemeClr val="bg1"/>
                </a:contourClr>
              </a:sp3d>
            </p:spPr>
            <p:style>
              <a:lnRef idx="1">
                <a:schemeClr val="accent5">
                  <a:tint val="40000"/>
                  <a:alpha val="90000"/>
                  <a:hueOff val="-10740482"/>
                  <a:satOff val="48253"/>
                  <a:lumOff val="3317"/>
                  <a:alphaOff val="0"/>
                </a:schemeClr>
              </a:lnRef>
              <a:fillRef idx="1">
                <a:schemeClr val="accent5">
                  <a:tint val="40000"/>
                  <a:alpha val="90000"/>
                  <a:hueOff val="-10740482"/>
                  <a:satOff val="48253"/>
                  <a:lumOff val="3317"/>
                  <a:alphaOff val="0"/>
                </a:schemeClr>
              </a:fillRef>
              <a:effectRef idx="2">
                <a:schemeClr val="accent5">
                  <a:tint val="40000"/>
                  <a:alpha val="90000"/>
                  <a:hueOff val="-10740482"/>
                  <a:satOff val="48253"/>
                  <a:lumOff val="3317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1" name="Round Same Side Corner Rectangle 4"/>
              <p:cNvSpPr/>
              <p:nvPr/>
            </p:nvSpPr>
            <p:spPr>
              <a:xfrm>
                <a:off x="2398159" y="3483751"/>
                <a:ext cx="5706223" cy="579292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47650" tIns="123825" rIns="247650" bIns="123825" numCol="1" spcCol="1270" anchor="ctr" anchorCtr="0">
                <a:noAutofit/>
              </a:bodyPr>
              <a:lstStyle/>
              <a:p>
                <a:pPr marL="228600" lvl="1" indent="-228600" algn="l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th-TH" sz="2000" kern="1200" dirty="0" smtClean="0"/>
                  <a:t>ใช้กรอกข้อมูลรายงานการทำธุรกรรมเงินหยวนของลูกค้าที่มีจำนวนเงินต่ำกว่า 50</a:t>
                </a:r>
                <a:r>
                  <a:rPr lang="en-US" sz="2000" kern="1200" dirty="0" smtClean="0"/>
                  <a:t>,</a:t>
                </a:r>
                <a:r>
                  <a:rPr lang="th-TH" sz="2000" kern="1200" dirty="0" smtClean="0"/>
                  <a:t>000 </a:t>
                </a:r>
                <a:r>
                  <a:rPr lang="en-US" sz="2000" kern="1200" dirty="0" smtClean="0"/>
                  <a:t>USD</a:t>
                </a:r>
                <a:endParaRPr lang="th-TH" sz="2000" kern="12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" name="Group 17"/>
            <p:cNvGrpSpPr/>
            <p:nvPr/>
          </p:nvGrpSpPr>
          <p:grpSpPr>
            <a:xfrm>
              <a:off x="395536" y="1402404"/>
              <a:ext cx="2396976" cy="802460"/>
              <a:chOff x="1183" y="3372168"/>
              <a:chExt cx="2396976" cy="802460"/>
            </a:xfrm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8" name="Rounded Rectangle 7"/>
              <p:cNvSpPr/>
              <p:nvPr/>
            </p:nvSpPr>
            <p:spPr>
              <a:xfrm>
                <a:off x="1183" y="3372168"/>
                <a:ext cx="2396976" cy="802460"/>
              </a:xfrm>
              <a:prstGeom prst="roundRect">
                <a:avLst/>
              </a:prstGeom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5">
                  <a:hueOff val="-9933876"/>
                  <a:satOff val="39811"/>
                  <a:lumOff val="8628"/>
                  <a:alphaOff val="0"/>
                </a:schemeClr>
              </a:fillRef>
              <a:effectRef idx="2">
                <a:schemeClr val="accent5">
                  <a:hueOff val="-9933876"/>
                  <a:satOff val="39811"/>
                  <a:lumOff val="8628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9" name="Rounded Rectangle 6"/>
              <p:cNvSpPr/>
              <p:nvPr/>
            </p:nvSpPr>
            <p:spPr>
              <a:xfrm>
                <a:off x="40356" y="3411341"/>
                <a:ext cx="2318630" cy="724114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6200" tIns="38100" rIns="76200" bIns="3810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th-TH" sz="2000" kern="1200" dirty="0" smtClean="0">
                    <a:solidFill>
                      <a:schemeClr val="tx1"/>
                    </a:solidFill>
                  </a:rPr>
                  <a:t>ธุรกรรมต่ำกว่า 50</a:t>
                </a:r>
                <a:r>
                  <a:rPr lang="en-US" sz="2000" kern="1200" dirty="0" smtClean="0">
                    <a:solidFill>
                      <a:schemeClr val="tx1"/>
                    </a:solidFill>
                  </a:rPr>
                  <a:t>,</a:t>
                </a:r>
                <a:r>
                  <a:rPr lang="th-TH" sz="2000" kern="1200" dirty="0" smtClean="0">
                    <a:solidFill>
                      <a:schemeClr val="tx1"/>
                    </a:solidFill>
                  </a:rPr>
                  <a:t>000 </a:t>
                </a:r>
                <a:r>
                  <a:rPr lang="en-US" sz="2000" kern="1200" dirty="0" smtClean="0">
                    <a:solidFill>
                      <a:schemeClr val="tx1"/>
                    </a:solidFill>
                  </a:rPr>
                  <a:t>USD</a:t>
                </a:r>
                <a:endParaRPr lang="th-TH" sz="2000" kern="1200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9" name="Rectangle 18"/>
          <p:cNvSpPr/>
          <p:nvPr/>
        </p:nvSpPr>
        <p:spPr>
          <a:xfrm>
            <a:off x="5508104" y="2204864"/>
            <a:ext cx="3528392" cy="17281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th-TH" sz="2000" dirty="0" smtClean="0"/>
              <a:t>สกุลเงินซื้อ และ สกุลเงินขาย เลือกได้จาก </a:t>
            </a:r>
            <a:r>
              <a:rPr lang="en-US" sz="1800" dirty="0" smtClean="0"/>
              <a:t>Drop Down List  </a:t>
            </a:r>
            <a:r>
              <a:rPr lang="th-TH" sz="1800" dirty="0" smtClean="0"/>
              <a:t>โดยมีเงื่อนไข คือ</a:t>
            </a:r>
          </a:p>
          <a:p>
            <a:pPr marL="342900" indent="-342900">
              <a:buAutoNum type="arabicPeriod"/>
            </a:pPr>
            <a:r>
              <a:rPr lang="th-TH" sz="1800" b="1" dirty="0" smtClean="0">
                <a:solidFill>
                  <a:srgbClr val="FF0000"/>
                </a:solidFill>
              </a:rPr>
              <a:t>สกุลเงินซื้อ  ต้องไม่เท่ากับ สกุลเงินขาย</a:t>
            </a:r>
          </a:p>
          <a:p>
            <a:pPr marL="342900" indent="-342900">
              <a:buAutoNum type="arabicPeriod"/>
            </a:pPr>
            <a:r>
              <a:rPr lang="th-TH" sz="1800" b="1" dirty="0" smtClean="0">
                <a:solidFill>
                  <a:srgbClr val="FF0000"/>
                </a:solidFill>
              </a:rPr>
              <a:t>สกุลเงินซื้อและสกุลเงินขายต้องมีด้านใดด้านหนึ่งมีค่าเป็น </a:t>
            </a:r>
            <a:r>
              <a:rPr lang="en-US" sz="1800" b="1" dirty="0" smtClean="0">
                <a:solidFill>
                  <a:srgbClr val="FF0000"/>
                </a:solidFill>
              </a:rPr>
              <a:t>CNH </a:t>
            </a:r>
            <a:r>
              <a:rPr lang="th-TH" sz="1800" b="1" dirty="0" smtClean="0">
                <a:solidFill>
                  <a:srgbClr val="FF0000"/>
                </a:solidFill>
              </a:rPr>
              <a:t>หรือ </a:t>
            </a:r>
            <a:r>
              <a:rPr lang="en-US" sz="1800" b="1" dirty="0" smtClean="0">
                <a:solidFill>
                  <a:srgbClr val="FF0000"/>
                </a:solidFill>
              </a:rPr>
              <a:t>CNY</a:t>
            </a:r>
            <a:endParaRPr lang="th-TH" sz="1800" b="1" dirty="0" smtClean="0">
              <a:solidFill>
                <a:srgbClr val="FF0000"/>
              </a:solidFill>
            </a:endParaRPr>
          </a:p>
          <a:p>
            <a:pPr marL="457200" indent="-457200">
              <a:buAutoNum type="arabicPeriod"/>
            </a:pPr>
            <a:endParaRPr lang="th-TH" sz="2400" dirty="0"/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094731"/>
            <a:ext cx="5029200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924944"/>
            <a:ext cx="1656184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581128"/>
            <a:ext cx="50387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2924944"/>
            <a:ext cx="1656184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E0645-788E-4262-9CA5-0A5CEC0D209A}" type="slidenum">
              <a:rPr lang="th-TH" smtClean="0"/>
              <a:pPr/>
              <a:t>24</a:t>
            </a:fld>
            <a:endParaRPr lang="th-TH"/>
          </a:p>
        </p:txBody>
      </p:sp>
      <p:sp>
        <p:nvSpPr>
          <p:cNvPr id="7" name="Up Ribbon 6"/>
          <p:cNvSpPr/>
          <p:nvPr/>
        </p:nvSpPr>
        <p:spPr>
          <a:xfrm>
            <a:off x="1043608" y="764704"/>
            <a:ext cx="6840760" cy="936104"/>
          </a:xfrm>
          <a:prstGeom prst="ribbon2">
            <a:avLst>
              <a:gd name="adj1" fmla="val 19576"/>
              <a:gd name="adj2" fmla="val 75000"/>
            </a:avLst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 smtClean="0"/>
              <a:t>วิธีการรายงานข้อมูล</a:t>
            </a:r>
          </a:p>
          <a:p>
            <a:pPr algn="ctr"/>
            <a:r>
              <a:rPr lang="th-TH" sz="2400" b="1" dirty="0" smtClean="0"/>
              <a:t>รายละเอียด </a:t>
            </a:r>
            <a:r>
              <a:rPr lang="en-US" sz="2400" b="1" dirty="0" smtClean="0"/>
              <a:t>Template </a:t>
            </a:r>
            <a:r>
              <a:rPr lang="th-TH" sz="2400" b="1" dirty="0" smtClean="0"/>
              <a:t>รายงาน</a:t>
            </a:r>
            <a:endParaRPr lang="th-TH" sz="2400" b="1" dirty="0"/>
          </a:p>
        </p:txBody>
      </p:sp>
      <p:graphicFrame>
        <p:nvGraphicFramePr>
          <p:cNvPr id="9" name="Diagram 8"/>
          <p:cNvGraphicFramePr/>
          <p:nvPr/>
        </p:nvGraphicFramePr>
        <p:xfrm>
          <a:off x="1403648" y="220486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Right Arrow 9"/>
          <p:cNvSpPr/>
          <p:nvPr/>
        </p:nvSpPr>
        <p:spPr>
          <a:xfrm>
            <a:off x="179512" y="3717032"/>
            <a:ext cx="1080120" cy="72008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902896" y="6520259"/>
            <a:ext cx="2133600" cy="365125"/>
          </a:xfrm>
        </p:spPr>
        <p:txBody>
          <a:bodyPr/>
          <a:lstStyle/>
          <a:p>
            <a:fld id="{703E0645-788E-4262-9CA5-0A5CEC0D209A}" type="slidenum">
              <a:rPr lang="th-TH" smtClean="0"/>
              <a:pPr/>
              <a:t>25</a:t>
            </a:fld>
            <a:endParaRPr lang="th-TH" dirty="0"/>
          </a:p>
        </p:txBody>
      </p:sp>
      <p:sp>
        <p:nvSpPr>
          <p:cNvPr id="5" name="Subtitle 7"/>
          <p:cNvSpPr txBox="1">
            <a:spLocks/>
          </p:cNvSpPr>
          <p:nvPr/>
        </p:nvSpPr>
        <p:spPr>
          <a:xfrm>
            <a:off x="179512" y="620688"/>
            <a:ext cx="8964488" cy="864096"/>
          </a:xfrm>
          <a:prstGeom prst="rect">
            <a:avLst/>
          </a:prstGeom>
        </p:spPr>
        <p:txBody>
          <a:bodyPr/>
          <a:lstStyle/>
          <a:p>
            <a:pPr lvl="0" algn="ctr"/>
            <a:r>
              <a:rPr lang="th-TH" sz="3200" b="1" dirty="0" smtClean="0">
                <a:solidFill>
                  <a:schemeClr val="bg1"/>
                </a:solidFill>
              </a:rPr>
              <a:t>ตัวอย่างธุรกรรมที่ใช้กรอก </a:t>
            </a:r>
            <a:r>
              <a:rPr lang="en-US" dirty="0" smtClean="0">
                <a:solidFill>
                  <a:schemeClr val="bg1"/>
                </a:solidFill>
              </a:rPr>
              <a:t>Template </a:t>
            </a:r>
            <a:r>
              <a:rPr lang="th-TH" sz="3200" b="1" dirty="0" smtClean="0">
                <a:solidFill>
                  <a:schemeClr val="bg1"/>
                </a:solidFill>
              </a:rPr>
              <a:t>ธุรกรรมตั้งแต่ 50</a:t>
            </a:r>
            <a:r>
              <a:rPr lang="en-US" sz="3200" b="1" dirty="0" smtClean="0">
                <a:solidFill>
                  <a:schemeClr val="bg1"/>
                </a:solidFill>
              </a:rPr>
              <a:t>,</a:t>
            </a:r>
            <a:r>
              <a:rPr lang="th-TH" sz="3200" b="1" dirty="0" smtClean="0">
                <a:solidFill>
                  <a:schemeClr val="bg1"/>
                </a:solidFill>
              </a:rPr>
              <a:t>000 </a:t>
            </a:r>
            <a:r>
              <a:rPr lang="en-US" dirty="0" smtClean="0">
                <a:solidFill>
                  <a:schemeClr val="bg1"/>
                </a:solidFill>
              </a:rPr>
              <a:t>USD</a:t>
            </a:r>
            <a:endParaRPr lang="th-TH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9512" y="1484784"/>
            <a:ext cx="8712968" cy="108012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th-TH" sz="2000" b="1" u="sng" dirty="0" smtClean="0">
                <a:latin typeface="Cordia New" pitchFamily="34" charset="-34"/>
                <a:cs typeface="Cordia New" pitchFamily="34" charset="-34"/>
              </a:rPr>
              <a:t>ตัวอย่างที่ 1 </a:t>
            </a:r>
            <a:r>
              <a:rPr lang="en-US" sz="2000" dirty="0" smtClean="0">
                <a:latin typeface="Cordia New" pitchFamily="34" charset="-34"/>
                <a:cs typeface="Cordia New" pitchFamily="34" charset="-34"/>
              </a:rPr>
              <a:t>:</a:t>
            </a:r>
            <a:endParaRPr lang="th-TH" sz="2000" dirty="0" smtClean="0">
              <a:latin typeface="Cordia New" pitchFamily="34" charset="-34"/>
              <a:cs typeface="Cordia New" pitchFamily="34" charset="-34"/>
            </a:endParaRPr>
          </a:p>
          <a:p>
            <a:r>
              <a:rPr lang="th-TH" sz="2000" dirty="0" smtClean="0">
                <a:latin typeface="Cordia New" pitchFamily="34" charset="-34"/>
                <a:cs typeface="Cordia New" pitchFamily="34" charset="-34"/>
              </a:rPr>
              <a:t>ธพ. ทำธุรกรรมซื้อ </a:t>
            </a:r>
            <a:r>
              <a:rPr lang="en-US" sz="2000" dirty="0" smtClean="0">
                <a:latin typeface="Cordia New" pitchFamily="34" charset="-34"/>
                <a:cs typeface="Cordia New" pitchFamily="34" charset="-34"/>
              </a:rPr>
              <a:t>Spot (Today)</a:t>
            </a:r>
            <a:r>
              <a:rPr lang="th-TH" sz="2000" dirty="0" smtClean="0">
                <a:latin typeface="Cordia New" pitchFamily="34" charset="-34"/>
                <a:cs typeface="Cordia New" pitchFamily="34" charset="-34"/>
              </a:rPr>
              <a:t> กับบริษัท </a:t>
            </a:r>
            <a:r>
              <a:rPr lang="en-US" sz="2000" dirty="0" smtClean="0">
                <a:latin typeface="Cordia New" pitchFamily="34" charset="-34"/>
                <a:cs typeface="Cordia New" pitchFamily="34" charset="-34"/>
              </a:rPr>
              <a:t>A </a:t>
            </a:r>
            <a:r>
              <a:rPr lang="th-TH" sz="2000" dirty="0" smtClean="0">
                <a:latin typeface="Cordia New" pitchFamily="34" charset="-34"/>
                <a:cs typeface="Cordia New" pitchFamily="34" charset="-34"/>
              </a:rPr>
              <a:t>จำนวน </a:t>
            </a:r>
            <a:r>
              <a:rPr lang="en-US" sz="2000" dirty="0" smtClean="0">
                <a:latin typeface="Cordia New" pitchFamily="34" charset="-34"/>
                <a:cs typeface="Cordia New" pitchFamily="34" charset="-34"/>
              </a:rPr>
              <a:t>2</a:t>
            </a:r>
            <a:r>
              <a:rPr lang="th-TH" sz="2000" dirty="0" smtClean="0">
                <a:latin typeface="Cordia New" pitchFamily="34" charset="-34"/>
                <a:cs typeface="Cordia New" pitchFamily="34" charset="-34"/>
              </a:rPr>
              <a:t> ล้าน</a:t>
            </a:r>
            <a:r>
              <a:rPr lang="en-US" sz="2000" dirty="0" smtClean="0">
                <a:latin typeface="Cordia New" pitchFamily="34" charset="-34"/>
                <a:cs typeface="Cordia New" pitchFamily="34" charset="-34"/>
              </a:rPr>
              <a:t> CNY </a:t>
            </a:r>
            <a:r>
              <a:rPr lang="th-TH" sz="2000" dirty="0" smtClean="0">
                <a:latin typeface="Cordia New" pitchFamily="34" charset="-34"/>
                <a:cs typeface="Cordia New" pitchFamily="34" charset="-34"/>
              </a:rPr>
              <a:t>แลก</a:t>
            </a:r>
            <a:r>
              <a:rPr lang="en-US" sz="2000" dirty="0" smtClean="0">
                <a:latin typeface="Cordia New" pitchFamily="34" charset="-34"/>
                <a:cs typeface="Cordia New" pitchFamily="34" charset="-34"/>
              </a:rPr>
              <a:t> 9.85</a:t>
            </a:r>
            <a:r>
              <a:rPr lang="th-TH" sz="2000" dirty="0" smtClean="0">
                <a:latin typeface="Cordia New" pitchFamily="34" charset="-34"/>
                <a:cs typeface="Cordia New" pitchFamily="34" charset="-34"/>
              </a:rPr>
              <a:t> ล้าน</a:t>
            </a:r>
            <a:r>
              <a:rPr lang="en-US" sz="2000" dirty="0" smtClean="0">
                <a:latin typeface="Cordia New" pitchFamily="34" charset="-34"/>
                <a:cs typeface="Cordia New" pitchFamily="34" charset="-34"/>
              </a:rPr>
              <a:t> THB </a:t>
            </a:r>
            <a:r>
              <a:rPr lang="th-TH" sz="2000" dirty="0" smtClean="0">
                <a:latin typeface="Cordia New" pitchFamily="34" charset="-34"/>
                <a:cs typeface="Cordia New" pitchFamily="34" charset="-34"/>
              </a:rPr>
              <a:t>โดยทำธุรกรรมวันที่  5 มกราคม 2556  และมีวัตถุประสงค์เพื่อชำระค่าสินค้า</a:t>
            </a:r>
            <a:endParaRPr lang="en-US" sz="2000" dirty="0" smtClean="0">
              <a:latin typeface="Cordia New" pitchFamily="34" charset="-34"/>
              <a:cs typeface="Cordia New" pitchFamily="34" charset="-34"/>
            </a:endParaRPr>
          </a:p>
          <a:p>
            <a:endParaRPr lang="th-TH" sz="2000" dirty="0"/>
          </a:p>
        </p:txBody>
      </p:sp>
      <p:sp>
        <p:nvSpPr>
          <p:cNvPr id="9" name="Rectangle 8"/>
          <p:cNvSpPr/>
          <p:nvPr/>
        </p:nvSpPr>
        <p:spPr>
          <a:xfrm>
            <a:off x="179512" y="3284984"/>
            <a:ext cx="8712968" cy="11521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th-TH" sz="2000" b="1" u="sng" dirty="0" smtClean="0">
                <a:latin typeface="Cordia New" pitchFamily="34" charset="-34"/>
                <a:cs typeface="Cordia New" pitchFamily="34" charset="-34"/>
              </a:rPr>
              <a:t>ตัวอย่างที่ 2 </a:t>
            </a:r>
            <a:r>
              <a:rPr lang="en-US" sz="2000" dirty="0" smtClean="0">
                <a:latin typeface="Cordia New" pitchFamily="34" charset="-34"/>
                <a:cs typeface="Cordia New" pitchFamily="34" charset="-34"/>
              </a:rPr>
              <a:t>: </a:t>
            </a:r>
            <a:endParaRPr lang="th-TH" sz="2000" dirty="0" smtClean="0">
              <a:latin typeface="Cordia New" pitchFamily="34" charset="-34"/>
              <a:cs typeface="Cordia New" pitchFamily="34" charset="-34"/>
            </a:endParaRPr>
          </a:p>
          <a:p>
            <a:r>
              <a:rPr lang="th-TH" sz="2000" dirty="0" smtClean="0">
                <a:latin typeface="Cordia New" pitchFamily="34" charset="-34"/>
                <a:cs typeface="Cordia New" pitchFamily="34" charset="-34"/>
              </a:rPr>
              <a:t>ธพ. ทำธุรกรรมซื้อ </a:t>
            </a:r>
            <a:r>
              <a:rPr lang="en-US" sz="2000" dirty="0" smtClean="0">
                <a:latin typeface="Cordia New" pitchFamily="34" charset="-34"/>
                <a:cs typeface="Cordia New" pitchFamily="34" charset="-34"/>
              </a:rPr>
              <a:t>Forward </a:t>
            </a:r>
            <a:r>
              <a:rPr lang="th-TH" sz="2000" dirty="0" smtClean="0">
                <a:latin typeface="Cordia New" pitchFamily="34" charset="-34"/>
                <a:cs typeface="Cordia New" pitchFamily="34" charset="-34"/>
              </a:rPr>
              <a:t>กับบริษัท </a:t>
            </a:r>
            <a:r>
              <a:rPr lang="en-US" sz="2000" dirty="0" smtClean="0">
                <a:latin typeface="Cordia New" pitchFamily="34" charset="-34"/>
                <a:cs typeface="Cordia New" pitchFamily="34" charset="-34"/>
              </a:rPr>
              <a:t>B </a:t>
            </a:r>
            <a:r>
              <a:rPr lang="th-TH" sz="2000" dirty="0" smtClean="0">
                <a:latin typeface="Cordia New" pitchFamily="34" charset="-34"/>
                <a:cs typeface="Cordia New" pitchFamily="34" charset="-34"/>
              </a:rPr>
              <a:t>จำนวน </a:t>
            </a:r>
            <a:r>
              <a:rPr lang="en-US" sz="2000" dirty="0" smtClean="0">
                <a:latin typeface="Cordia New" pitchFamily="34" charset="-34"/>
                <a:cs typeface="Cordia New" pitchFamily="34" charset="-34"/>
              </a:rPr>
              <a:t>1</a:t>
            </a:r>
            <a:r>
              <a:rPr lang="th-TH" sz="2000" dirty="0" smtClean="0">
                <a:latin typeface="Cordia New" pitchFamily="34" charset="-34"/>
                <a:cs typeface="Cordia New" pitchFamily="34" charset="-34"/>
              </a:rPr>
              <a:t> ล้าน</a:t>
            </a:r>
            <a:r>
              <a:rPr lang="en-US" sz="2000" dirty="0" smtClean="0">
                <a:latin typeface="Cordia New" pitchFamily="34" charset="-34"/>
                <a:cs typeface="Cordia New" pitchFamily="34" charset="-34"/>
              </a:rPr>
              <a:t> CNH </a:t>
            </a:r>
            <a:r>
              <a:rPr lang="th-TH" sz="2000" dirty="0" smtClean="0">
                <a:latin typeface="Cordia New" pitchFamily="34" charset="-34"/>
                <a:cs typeface="Cordia New" pitchFamily="34" charset="-34"/>
              </a:rPr>
              <a:t>แลก </a:t>
            </a:r>
            <a:r>
              <a:rPr lang="en-US" sz="2000" dirty="0" smtClean="0">
                <a:latin typeface="Cordia New" pitchFamily="34" charset="-34"/>
                <a:cs typeface="Cordia New" pitchFamily="34" charset="-34"/>
              </a:rPr>
              <a:t>13.26</a:t>
            </a:r>
            <a:r>
              <a:rPr lang="th-TH" sz="2000" dirty="0" smtClean="0">
                <a:latin typeface="Cordia New" pitchFamily="34" charset="-34"/>
                <a:cs typeface="Cordia New" pitchFamily="34" charset="-34"/>
              </a:rPr>
              <a:t> ล้าน</a:t>
            </a:r>
            <a:r>
              <a:rPr lang="en-US" sz="2000" dirty="0" smtClean="0">
                <a:latin typeface="Cordia New" pitchFamily="34" charset="-34"/>
                <a:cs typeface="Cordia New" pitchFamily="34" charset="-34"/>
              </a:rPr>
              <a:t> JPY </a:t>
            </a:r>
            <a:r>
              <a:rPr lang="th-TH" sz="2000" dirty="0" smtClean="0">
                <a:latin typeface="Cordia New" pitchFamily="34" charset="-34"/>
                <a:cs typeface="Cordia New" pitchFamily="34" charset="-34"/>
              </a:rPr>
              <a:t>โดยทำธุรกรรมวันที่ 1 มกราคม 2556 และกำหนดส่งมอบวันที่ 1 กุมภาพันธ์ 2556 โดยมีวัตถุประสงค์เพื่อนำเงินไปลงทุนในหลักทรัพย์</a:t>
            </a:r>
            <a:endParaRPr lang="en-US" sz="20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9512" y="4941168"/>
            <a:ext cx="8712968" cy="165618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th-TH" sz="2000" b="1" u="sng" dirty="0" smtClean="0">
                <a:latin typeface="Cordia New" pitchFamily="34" charset="-34"/>
                <a:cs typeface="Cordia New" pitchFamily="34" charset="-34"/>
              </a:rPr>
              <a:t>ตัวอย่างที่ 3 </a:t>
            </a:r>
            <a:r>
              <a:rPr lang="en-US" sz="2000" dirty="0" smtClean="0">
                <a:latin typeface="Cordia New" pitchFamily="34" charset="-34"/>
                <a:cs typeface="Cordia New" pitchFamily="34" charset="-34"/>
              </a:rPr>
              <a:t>: </a:t>
            </a:r>
            <a:endParaRPr lang="th-TH" sz="2000" dirty="0" smtClean="0">
              <a:latin typeface="Cordia New" pitchFamily="34" charset="-34"/>
              <a:cs typeface="Cordia New" pitchFamily="34" charset="-34"/>
            </a:endParaRPr>
          </a:p>
          <a:p>
            <a:r>
              <a:rPr lang="th-TH" sz="2000" dirty="0" smtClean="0">
                <a:latin typeface="Cordia New" pitchFamily="34" charset="-34"/>
                <a:cs typeface="Cordia New" pitchFamily="34" charset="-34"/>
              </a:rPr>
              <a:t>ธพ. ทำธุรกรรม </a:t>
            </a:r>
            <a:r>
              <a:rPr lang="en-US" sz="2000" dirty="0" smtClean="0">
                <a:latin typeface="Cordia New" pitchFamily="34" charset="-34"/>
                <a:cs typeface="Cordia New" pitchFamily="34" charset="-34"/>
              </a:rPr>
              <a:t>Sell-Buy Swap </a:t>
            </a:r>
            <a:r>
              <a:rPr lang="th-TH" sz="2000" dirty="0" smtClean="0">
                <a:latin typeface="Cordia New" pitchFamily="34" charset="-34"/>
                <a:cs typeface="Cordia New" pitchFamily="34" charset="-34"/>
              </a:rPr>
              <a:t>กับบริษัท </a:t>
            </a:r>
            <a:r>
              <a:rPr lang="en-US" sz="2000" dirty="0" smtClean="0">
                <a:latin typeface="Cordia New" pitchFamily="34" charset="-34"/>
                <a:cs typeface="Cordia New" pitchFamily="34" charset="-34"/>
              </a:rPr>
              <a:t>C </a:t>
            </a:r>
            <a:r>
              <a:rPr lang="th-TH" sz="2000" dirty="0" smtClean="0">
                <a:latin typeface="Cordia New" pitchFamily="34" charset="-34"/>
                <a:cs typeface="Cordia New" pitchFamily="34" charset="-34"/>
              </a:rPr>
              <a:t>จำนวน </a:t>
            </a:r>
            <a:r>
              <a:rPr lang="en-US" sz="2000" dirty="0" smtClean="0">
                <a:latin typeface="Cordia New" pitchFamily="34" charset="-34"/>
                <a:cs typeface="Cordia New" pitchFamily="34" charset="-34"/>
              </a:rPr>
              <a:t>2.50 </a:t>
            </a:r>
            <a:r>
              <a:rPr lang="th-TH" sz="2000" dirty="0" smtClean="0">
                <a:latin typeface="Cordia New" pitchFamily="34" charset="-34"/>
                <a:cs typeface="Cordia New" pitchFamily="34" charset="-34"/>
              </a:rPr>
              <a:t>ล้าน </a:t>
            </a:r>
            <a:r>
              <a:rPr lang="en-US" sz="2000" dirty="0" smtClean="0">
                <a:latin typeface="Cordia New" pitchFamily="34" charset="-34"/>
                <a:cs typeface="Cordia New" pitchFamily="34" charset="-34"/>
              </a:rPr>
              <a:t>CNH </a:t>
            </a:r>
            <a:r>
              <a:rPr lang="th-TH" sz="2000" dirty="0" smtClean="0">
                <a:latin typeface="Cordia New" pitchFamily="34" charset="-34"/>
                <a:cs typeface="Cordia New" pitchFamily="34" charset="-34"/>
              </a:rPr>
              <a:t>แลก</a:t>
            </a:r>
            <a:r>
              <a:rPr lang="en-US" sz="2000" dirty="0" smtClean="0">
                <a:latin typeface="Cordia New" pitchFamily="34" charset="-34"/>
                <a:cs typeface="Cordia New" pitchFamily="34" charset="-34"/>
              </a:rPr>
              <a:t> 11.25</a:t>
            </a:r>
            <a:r>
              <a:rPr lang="th-TH" sz="2000" dirty="0" smtClean="0">
                <a:latin typeface="Cordia New" pitchFamily="34" charset="-34"/>
                <a:cs typeface="Cordia New" pitchFamily="34" charset="-34"/>
              </a:rPr>
              <a:t> ล้าน</a:t>
            </a:r>
            <a:r>
              <a:rPr lang="en-US" sz="2000" dirty="0" smtClean="0">
                <a:latin typeface="Cordia New" pitchFamily="34" charset="-34"/>
                <a:cs typeface="Cordia New" pitchFamily="34" charset="-34"/>
              </a:rPr>
              <a:t> THB </a:t>
            </a:r>
            <a:r>
              <a:rPr lang="th-TH" sz="2000" dirty="0" smtClean="0">
                <a:latin typeface="Cordia New" pitchFamily="34" charset="-34"/>
                <a:cs typeface="Cordia New" pitchFamily="34" charset="-34"/>
              </a:rPr>
              <a:t>โดยทำธุรกรรมซื้อขายและส่งมอบขาแรกวันที่ 10 มกราคม 2556 </a:t>
            </a:r>
            <a:r>
              <a:rPr lang="en-US" sz="2000" dirty="0" smtClean="0">
                <a:latin typeface="Cordia New" pitchFamily="34" charset="-34"/>
                <a:cs typeface="Cordia New" pitchFamily="34" charset="-34"/>
              </a:rPr>
              <a:t>(</a:t>
            </a:r>
            <a:r>
              <a:rPr lang="th-TH" sz="2000" dirty="0" smtClean="0">
                <a:latin typeface="Cordia New" pitchFamily="34" charset="-34"/>
                <a:cs typeface="Cordia New" pitchFamily="34" charset="-34"/>
              </a:rPr>
              <a:t>เท่ากับวันที่สัญญาขาหลังเริ่มมีผลบังคับใช้</a:t>
            </a:r>
            <a:r>
              <a:rPr lang="en-US" sz="2000" dirty="0" smtClean="0">
                <a:latin typeface="Cordia New" pitchFamily="34" charset="-34"/>
                <a:cs typeface="Cordia New" pitchFamily="34" charset="-34"/>
              </a:rPr>
              <a:t>,spot rate=4.5)</a:t>
            </a:r>
            <a:r>
              <a:rPr lang="th-TH" sz="2000" dirty="0" smtClean="0">
                <a:latin typeface="Cordia New" pitchFamily="34" charset="-34"/>
                <a:cs typeface="Cordia New" pitchFamily="34" charset="-34"/>
              </a:rPr>
              <a:t> และกำหนดวันส่งมอบของขาหลังคือวันที่ 1</a:t>
            </a:r>
            <a:r>
              <a:rPr lang="en-US" sz="2000" dirty="0" smtClean="0">
                <a:latin typeface="Cordia New" pitchFamily="34" charset="-34"/>
                <a:cs typeface="Cordia New" pitchFamily="34" charset="-34"/>
              </a:rPr>
              <a:t>0</a:t>
            </a:r>
            <a:r>
              <a:rPr lang="th-TH" sz="2000" dirty="0" smtClean="0">
                <a:latin typeface="Cordia New" pitchFamily="34" charset="-34"/>
                <a:cs typeface="Cordia New" pitchFamily="34" charset="-34"/>
              </a:rPr>
              <a:t> กุมภาพันธ์ 2556</a:t>
            </a:r>
            <a:r>
              <a:rPr lang="en-US" sz="2000" dirty="0" smtClean="0">
                <a:latin typeface="Cordia New" pitchFamily="34" charset="-34"/>
                <a:cs typeface="Cordia New" pitchFamily="34" charset="-34"/>
              </a:rPr>
              <a:t> (fwd rate=4.55)</a:t>
            </a:r>
            <a:r>
              <a:rPr lang="th-TH" sz="2000" dirty="0" smtClean="0">
                <a:latin typeface="Cordia New" pitchFamily="34" charset="-34"/>
                <a:cs typeface="Cordia New" pitchFamily="34" charset="-34"/>
              </a:rPr>
              <a:t> โดยมีวัตถุประสงค์เพื่อนำเงินไปลงทุนในหลักทรัพย์</a:t>
            </a:r>
          </a:p>
          <a:p>
            <a:endParaRPr lang="en-US" sz="2000" dirty="0"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1013F-9547-4266-BBA1-A73F1CA01094}" type="slidenum">
              <a:rPr lang="th-TH" smtClean="0"/>
              <a:pPr/>
              <a:t>26</a:t>
            </a:fld>
            <a:endParaRPr lang="th-TH"/>
          </a:p>
        </p:txBody>
      </p:sp>
      <p:sp>
        <p:nvSpPr>
          <p:cNvPr id="6" name="Subtitle 7"/>
          <p:cNvSpPr txBox="1">
            <a:spLocks/>
          </p:cNvSpPr>
          <p:nvPr/>
        </p:nvSpPr>
        <p:spPr>
          <a:xfrm>
            <a:off x="179512" y="692696"/>
            <a:ext cx="8964488" cy="864096"/>
          </a:xfrm>
          <a:prstGeom prst="rect">
            <a:avLst/>
          </a:prstGeom>
        </p:spPr>
        <p:txBody>
          <a:bodyPr/>
          <a:lstStyle/>
          <a:p>
            <a:pPr lvl="0" algn="ctr"/>
            <a:r>
              <a:rPr lang="th-TH" sz="3200" b="1" dirty="0" smtClean="0">
                <a:solidFill>
                  <a:schemeClr val="bg1"/>
                </a:solidFill>
              </a:rPr>
              <a:t>ตัวอย่างธุรกรรมที่ใช้กรอก </a:t>
            </a:r>
            <a:r>
              <a:rPr lang="en-US" dirty="0" smtClean="0">
                <a:solidFill>
                  <a:schemeClr val="bg1"/>
                </a:solidFill>
              </a:rPr>
              <a:t>Template </a:t>
            </a:r>
            <a:r>
              <a:rPr lang="th-TH" sz="3200" b="1" dirty="0" smtClean="0">
                <a:solidFill>
                  <a:schemeClr val="bg1"/>
                </a:solidFill>
              </a:rPr>
              <a:t>ธุรกรรมตั้งแต่ 50</a:t>
            </a:r>
            <a:r>
              <a:rPr lang="en-US" sz="3200" b="1" dirty="0" smtClean="0">
                <a:solidFill>
                  <a:schemeClr val="bg1"/>
                </a:solidFill>
              </a:rPr>
              <a:t>,</a:t>
            </a:r>
            <a:r>
              <a:rPr lang="th-TH" sz="3200" b="1" dirty="0" smtClean="0">
                <a:solidFill>
                  <a:schemeClr val="bg1"/>
                </a:solidFill>
              </a:rPr>
              <a:t>000 </a:t>
            </a:r>
            <a:r>
              <a:rPr lang="en-US" sz="2400" dirty="0" smtClean="0">
                <a:solidFill>
                  <a:schemeClr val="bg1"/>
                </a:solidFill>
              </a:rPr>
              <a:t>USD</a:t>
            </a:r>
            <a:endParaRPr lang="th-TH" sz="3200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88840"/>
            <a:ext cx="8293588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1013F-9547-4266-BBA1-A73F1CA01094}" type="slidenum">
              <a:rPr lang="th-TH" smtClean="0"/>
              <a:pPr/>
              <a:t>27</a:t>
            </a:fld>
            <a:endParaRPr lang="th-TH"/>
          </a:p>
        </p:txBody>
      </p:sp>
      <p:sp>
        <p:nvSpPr>
          <p:cNvPr id="6" name="Subtitle 7"/>
          <p:cNvSpPr txBox="1">
            <a:spLocks/>
          </p:cNvSpPr>
          <p:nvPr/>
        </p:nvSpPr>
        <p:spPr>
          <a:xfrm>
            <a:off x="-36512" y="692696"/>
            <a:ext cx="8964488" cy="864096"/>
          </a:xfrm>
          <a:prstGeom prst="rect">
            <a:avLst/>
          </a:prstGeom>
        </p:spPr>
        <p:txBody>
          <a:bodyPr/>
          <a:lstStyle/>
          <a:p>
            <a:pPr lvl="0" algn="ctr"/>
            <a:r>
              <a:rPr lang="th-TH" sz="3200" b="1" dirty="0" smtClean="0">
                <a:solidFill>
                  <a:schemeClr val="bg1"/>
                </a:solidFill>
              </a:rPr>
              <a:t>ตัวอย่างธุรกรรมที่ใช้กรอก </a:t>
            </a:r>
            <a:r>
              <a:rPr lang="en-US" dirty="0" smtClean="0">
                <a:solidFill>
                  <a:schemeClr val="bg1"/>
                </a:solidFill>
              </a:rPr>
              <a:t>Template </a:t>
            </a:r>
            <a:r>
              <a:rPr lang="th-TH" sz="3200" b="1" dirty="0" smtClean="0">
                <a:solidFill>
                  <a:schemeClr val="bg1"/>
                </a:solidFill>
              </a:rPr>
              <a:t>ธุรกรรมต่ำกว่า 50</a:t>
            </a:r>
            <a:r>
              <a:rPr lang="en-US" sz="3200" b="1" dirty="0" smtClean="0">
                <a:solidFill>
                  <a:schemeClr val="bg1"/>
                </a:solidFill>
              </a:rPr>
              <a:t>,</a:t>
            </a:r>
            <a:r>
              <a:rPr lang="th-TH" sz="3200" b="1" dirty="0" smtClean="0">
                <a:solidFill>
                  <a:schemeClr val="bg1"/>
                </a:solidFill>
              </a:rPr>
              <a:t>000 </a:t>
            </a:r>
            <a:r>
              <a:rPr lang="en-US" sz="2400" dirty="0" smtClean="0">
                <a:solidFill>
                  <a:schemeClr val="bg1"/>
                </a:solidFill>
              </a:rPr>
              <a:t>USD</a:t>
            </a:r>
            <a:endParaRPr lang="th-TH" sz="32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1520" y="2276872"/>
            <a:ext cx="8712968" cy="108012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th-TH" sz="2000" b="1" u="sng" dirty="0" smtClean="0"/>
              <a:t>ตัวอย่างที่ 1 </a:t>
            </a:r>
            <a:r>
              <a:rPr lang="en-US" sz="2000" dirty="0" smtClean="0"/>
              <a:t>:</a:t>
            </a:r>
            <a:endParaRPr lang="th-TH" sz="2000" dirty="0" smtClean="0"/>
          </a:p>
          <a:p>
            <a:r>
              <a:rPr lang="th-TH" sz="2000" dirty="0" smtClean="0"/>
              <a:t>ธนาคารพาณิชย์ทำธุรกรรมซื้อขายเงินหยวนกับลูกค้าในเดือน มกราคม 2556  เป็นจำนวนเงินทั้งหมด 20</a:t>
            </a:r>
            <a:r>
              <a:rPr lang="en-US" sz="2000" dirty="0" smtClean="0"/>
              <a:t>,</a:t>
            </a:r>
            <a:r>
              <a:rPr lang="th-TH" sz="2000" dirty="0" smtClean="0"/>
              <a:t>000 </a:t>
            </a:r>
            <a:r>
              <a:rPr lang="en-US" sz="1400" dirty="0" smtClean="0"/>
              <a:t>CNY</a:t>
            </a:r>
            <a:r>
              <a:rPr lang="en-US" sz="1800" dirty="0" smtClean="0"/>
              <a:t> </a:t>
            </a:r>
            <a:r>
              <a:rPr lang="th-TH" sz="2000" dirty="0" smtClean="0"/>
              <a:t>แลก 98</a:t>
            </a:r>
            <a:r>
              <a:rPr lang="en-US" sz="2000" dirty="0" smtClean="0"/>
              <a:t>,</a:t>
            </a:r>
            <a:r>
              <a:rPr lang="th-TH" sz="2000" dirty="0" smtClean="0"/>
              <a:t>470 </a:t>
            </a:r>
            <a:r>
              <a:rPr lang="en-US" sz="1400" dirty="0" smtClean="0"/>
              <a:t>THB</a:t>
            </a:r>
            <a:r>
              <a:rPr lang="en-US" sz="2000" dirty="0" smtClean="0"/>
              <a:t> </a:t>
            </a:r>
            <a:r>
              <a:rPr lang="th-TH" sz="2000" dirty="0" smtClean="0"/>
              <a:t>เพื่อวัตถุประสงค์การบริการ โอนเงิน และบริจาค</a:t>
            </a:r>
            <a:endParaRPr lang="th-TH" sz="2000" dirty="0"/>
          </a:p>
        </p:txBody>
      </p:sp>
      <p:sp>
        <p:nvSpPr>
          <p:cNvPr id="10" name="Rectangle 9"/>
          <p:cNvSpPr/>
          <p:nvPr/>
        </p:nvSpPr>
        <p:spPr>
          <a:xfrm>
            <a:off x="251520" y="3573016"/>
            <a:ext cx="8712968" cy="108012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th-TH" sz="2000" b="1" u="sng" dirty="0" smtClean="0"/>
              <a:t>ตัวอย่างที่ 2 </a:t>
            </a:r>
            <a:r>
              <a:rPr lang="en-US" sz="2000" dirty="0" smtClean="0"/>
              <a:t>:</a:t>
            </a:r>
            <a:endParaRPr lang="th-TH" sz="2000" dirty="0" smtClean="0"/>
          </a:p>
          <a:p>
            <a:r>
              <a:rPr lang="th-TH" sz="2000" dirty="0" smtClean="0"/>
              <a:t>ธนาคารพาณิชย์ทำธุรกรรมซื้อขายเงินหยวนกับลูกค้ามาในเดือนมกราคม 2556 เป็นจำนวนเงินทั้งหมด </a:t>
            </a:r>
            <a:r>
              <a:rPr lang="en-US" sz="1400" dirty="0" smtClean="0"/>
              <a:t>200,000 CNH </a:t>
            </a:r>
            <a:r>
              <a:rPr lang="th-TH" sz="2000" dirty="0" smtClean="0"/>
              <a:t>แลก 32</a:t>
            </a:r>
            <a:r>
              <a:rPr lang="en-US" sz="2000" dirty="0" smtClean="0"/>
              <a:t>,</a:t>
            </a:r>
            <a:r>
              <a:rPr lang="th-TH" sz="2000" dirty="0" smtClean="0"/>
              <a:t>112 </a:t>
            </a:r>
            <a:r>
              <a:rPr lang="en-US" sz="1400" dirty="0" smtClean="0"/>
              <a:t>USD</a:t>
            </a:r>
            <a:r>
              <a:rPr lang="en-US" sz="2000" dirty="0" smtClean="0"/>
              <a:t> </a:t>
            </a:r>
            <a:r>
              <a:rPr lang="th-TH" sz="2000" dirty="0" smtClean="0"/>
              <a:t>เพื่อวัตถุประสงค์ค่าสินค้า</a:t>
            </a:r>
            <a:endParaRPr lang="th-TH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1013F-9547-4266-BBA1-A73F1CA01094}" type="slidenum">
              <a:rPr lang="th-TH" smtClean="0"/>
              <a:pPr/>
              <a:t>28</a:t>
            </a:fld>
            <a:endParaRPr lang="th-TH"/>
          </a:p>
        </p:txBody>
      </p:sp>
      <p:sp>
        <p:nvSpPr>
          <p:cNvPr id="5" name="Subtitle 7"/>
          <p:cNvSpPr txBox="1">
            <a:spLocks/>
          </p:cNvSpPr>
          <p:nvPr/>
        </p:nvSpPr>
        <p:spPr>
          <a:xfrm>
            <a:off x="216024" y="692696"/>
            <a:ext cx="8964488" cy="864096"/>
          </a:xfrm>
          <a:prstGeom prst="rect">
            <a:avLst/>
          </a:prstGeom>
        </p:spPr>
        <p:txBody>
          <a:bodyPr/>
          <a:lstStyle/>
          <a:p>
            <a:pPr lvl="0" algn="ctr"/>
            <a:r>
              <a:rPr lang="th-TH" sz="3200" b="1" dirty="0" smtClean="0">
                <a:solidFill>
                  <a:schemeClr val="bg1"/>
                </a:solidFill>
              </a:rPr>
              <a:t>ตัวอย่างธุรกรรมที่ใช้กรอก </a:t>
            </a:r>
            <a:r>
              <a:rPr lang="en-US" dirty="0" smtClean="0">
                <a:solidFill>
                  <a:schemeClr val="bg1"/>
                </a:solidFill>
              </a:rPr>
              <a:t>Template </a:t>
            </a:r>
            <a:r>
              <a:rPr lang="th-TH" sz="3200" b="1" dirty="0" smtClean="0">
                <a:solidFill>
                  <a:schemeClr val="bg1"/>
                </a:solidFill>
              </a:rPr>
              <a:t>ธุรกรรมต่ำกว่า 50</a:t>
            </a:r>
            <a:r>
              <a:rPr lang="en-US" sz="3200" b="1" dirty="0" smtClean="0">
                <a:solidFill>
                  <a:schemeClr val="bg1"/>
                </a:solidFill>
              </a:rPr>
              <a:t>,</a:t>
            </a:r>
            <a:r>
              <a:rPr lang="th-TH" sz="3200" b="1" dirty="0" smtClean="0">
                <a:solidFill>
                  <a:schemeClr val="bg1"/>
                </a:solidFill>
              </a:rPr>
              <a:t>000 </a:t>
            </a:r>
            <a:r>
              <a:rPr lang="en-US" sz="2400" dirty="0" smtClean="0">
                <a:solidFill>
                  <a:schemeClr val="bg1"/>
                </a:solidFill>
              </a:rPr>
              <a:t>USD</a:t>
            </a:r>
            <a:endParaRPr lang="th-TH" sz="3200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988840"/>
            <a:ext cx="8785126" cy="276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E0645-788E-4262-9CA5-0A5CEC0D209A}" type="slidenum">
              <a:rPr lang="th-TH" smtClean="0"/>
              <a:pPr/>
              <a:t>29</a:t>
            </a:fld>
            <a:endParaRPr lang="th-TH"/>
          </a:p>
        </p:txBody>
      </p:sp>
      <p:sp>
        <p:nvSpPr>
          <p:cNvPr id="7" name="Up Ribbon 6"/>
          <p:cNvSpPr/>
          <p:nvPr/>
        </p:nvSpPr>
        <p:spPr>
          <a:xfrm>
            <a:off x="1043608" y="764704"/>
            <a:ext cx="6840760" cy="936104"/>
          </a:xfrm>
          <a:prstGeom prst="ribbon2">
            <a:avLst>
              <a:gd name="adj1" fmla="val 19576"/>
              <a:gd name="adj2" fmla="val 75000"/>
            </a:avLst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 smtClean="0"/>
              <a:t>วิธีการรายงานข้อมูล</a:t>
            </a:r>
          </a:p>
          <a:p>
            <a:pPr algn="ctr"/>
            <a:r>
              <a:rPr lang="th-TH" sz="2400" b="1" dirty="0" smtClean="0"/>
              <a:t>รายละเอียด </a:t>
            </a:r>
            <a:r>
              <a:rPr lang="en-US" sz="2400" b="1" dirty="0" smtClean="0"/>
              <a:t>Template </a:t>
            </a:r>
            <a:r>
              <a:rPr lang="th-TH" sz="2400" b="1" dirty="0" smtClean="0"/>
              <a:t>รายงาน</a:t>
            </a:r>
            <a:endParaRPr lang="th-TH" sz="2400" b="1" dirty="0"/>
          </a:p>
        </p:txBody>
      </p:sp>
      <p:graphicFrame>
        <p:nvGraphicFramePr>
          <p:cNvPr id="9" name="Diagram 8"/>
          <p:cNvGraphicFramePr/>
          <p:nvPr/>
        </p:nvGraphicFramePr>
        <p:xfrm>
          <a:off x="1403648" y="220486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Right Arrow 9"/>
          <p:cNvSpPr/>
          <p:nvPr/>
        </p:nvSpPr>
        <p:spPr>
          <a:xfrm>
            <a:off x="179512" y="5157192"/>
            <a:ext cx="1080120" cy="72008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8994" y="6564337"/>
            <a:ext cx="2133600" cy="365125"/>
          </a:xfrm>
        </p:spPr>
        <p:txBody>
          <a:bodyPr/>
          <a:lstStyle/>
          <a:p>
            <a:fld id="{62B1013F-9547-4266-BBA1-A73F1CA01094}" type="slidenum">
              <a:rPr lang="th-TH" smtClean="0"/>
              <a:pPr/>
              <a:t>3</a:t>
            </a:fld>
            <a:endParaRPr lang="th-TH"/>
          </a:p>
        </p:txBody>
      </p:sp>
      <p:sp>
        <p:nvSpPr>
          <p:cNvPr id="5" name="Subtitle 7"/>
          <p:cNvSpPr txBox="1">
            <a:spLocks/>
          </p:cNvSpPr>
          <p:nvPr/>
        </p:nvSpPr>
        <p:spPr>
          <a:xfrm>
            <a:off x="714348" y="-24"/>
            <a:ext cx="8429684" cy="86409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รูปแบบของ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Template</a:t>
            </a:r>
            <a:endParaRPr kumimoji="0" lang="th-TH" sz="3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H SarabunPSK" pitchFamily="34" charset="-34"/>
              <a:ea typeface="+mn-ea"/>
              <a:cs typeface="TH SarabunPSK" pitchFamily="34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285860"/>
            <a:ext cx="9144000" cy="528641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457200" indent="-457200"/>
            <a:r>
              <a:rPr lang="en-US" sz="2000" b="1" dirty="0" smtClean="0">
                <a:solidFill>
                  <a:srgbClr val="C00000"/>
                </a:solidFill>
              </a:rPr>
              <a:t>2.     </a:t>
            </a:r>
            <a:r>
              <a:rPr lang="th-TH" sz="2000" b="1" dirty="0" smtClean="0">
                <a:solidFill>
                  <a:srgbClr val="C00000"/>
                </a:solidFill>
              </a:rPr>
              <a:t>กระบวนการทำงานของ </a:t>
            </a:r>
            <a:r>
              <a:rPr lang="en-US" sz="2000" dirty="0" smtClean="0">
                <a:solidFill>
                  <a:srgbClr val="C00000"/>
                </a:solidFill>
              </a:rPr>
              <a:t>Template</a:t>
            </a:r>
          </a:p>
          <a:p>
            <a:pPr marL="725488" indent="-284163"/>
            <a:r>
              <a:rPr lang="en-US" sz="2000" dirty="0" smtClean="0">
                <a:solidFill>
                  <a:srgbClr val="C00000"/>
                </a:solidFill>
              </a:rPr>
              <a:t> </a:t>
            </a:r>
          </a:p>
          <a:p>
            <a:pPr marL="457200" indent="-457200"/>
            <a:endParaRPr lang="th-TH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r="39320" b="28571"/>
          <a:stretch>
            <a:fillRect/>
          </a:stretch>
        </p:blipFill>
        <p:spPr bwMode="auto">
          <a:xfrm>
            <a:off x="2928926" y="2000240"/>
            <a:ext cx="4214842" cy="1714512"/>
          </a:xfrm>
          <a:prstGeom prst="rect">
            <a:avLst/>
          </a:prstGeom>
          <a:noFill/>
          <a:ln w="9525" cmpd="sng">
            <a:solidFill>
              <a:schemeClr val="tx1"/>
            </a:solidFill>
            <a:miter lim="800000"/>
            <a:headEnd/>
            <a:tailEnd/>
          </a:ln>
          <a:effectLst/>
        </p:spPr>
      </p:pic>
      <p:grpSp>
        <p:nvGrpSpPr>
          <p:cNvPr id="2" name="Group 38"/>
          <p:cNvGrpSpPr/>
          <p:nvPr/>
        </p:nvGrpSpPr>
        <p:grpSpPr>
          <a:xfrm>
            <a:off x="142844" y="3643314"/>
            <a:ext cx="1357322" cy="1124372"/>
            <a:chOff x="142844" y="3500438"/>
            <a:chExt cx="1357322" cy="1124372"/>
          </a:xfrm>
        </p:grpSpPr>
        <p:pic>
          <p:nvPicPr>
            <p:cNvPr id="26" name="Picture 5" descr="C:\Documents and Settings\Siwaporn\My Documents\My Pictures\Icon\Bank\BOT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7158" y="3500438"/>
              <a:ext cx="857256" cy="857256"/>
            </a:xfrm>
            <a:prstGeom prst="rect">
              <a:avLst/>
            </a:prstGeom>
            <a:noFill/>
          </p:spPr>
        </p:pic>
        <p:pic>
          <p:nvPicPr>
            <p:cNvPr id="37" name="Picture 7" descr="C:\Documents and Settings\Siwaporn\My Documents\My Pictures\Icon\ie-icon-small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71538" y="4000504"/>
              <a:ext cx="428628" cy="428628"/>
            </a:xfrm>
            <a:prstGeom prst="rect">
              <a:avLst/>
            </a:prstGeom>
            <a:noFill/>
          </p:spPr>
        </p:pic>
        <p:sp>
          <p:nvSpPr>
            <p:cNvPr id="38" name="TextBox 37"/>
            <p:cNvSpPr txBox="1"/>
            <p:nvPr/>
          </p:nvSpPr>
          <p:spPr>
            <a:xfrm>
              <a:off x="142844" y="4286256"/>
              <a:ext cx="128588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BOT Website</a:t>
              </a:r>
              <a:endParaRPr lang="th-TH" sz="1600" b="1" dirty="0"/>
            </a:p>
          </p:txBody>
        </p:sp>
      </p:grpSp>
      <p:grpSp>
        <p:nvGrpSpPr>
          <p:cNvPr id="3" name="Group 53"/>
          <p:cNvGrpSpPr/>
          <p:nvPr/>
        </p:nvGrpSpPr>
        <p:grpSpPr>
          <a:xfrm>
            <a:off x="428596" y="2416726"/>
            <a:ext cx="5929354" cy="1369464"/>
            <a:chOff x="428596" y="2273850"/>
            <a:chExt cx="5929354" cy="1369464"/>
          </a:xfrm>
        </p:grpSpPr>
        <p:grpSp>
          <p:nvGrpSpPr>
            <p:cNvPr id="7" name="Group 35"/>
            <p:cNvGrpSpPr/>
            <p:nvPr/>
          </p:nvGrpSpPr>
          <p:grpSpPr>
            <a:xfrm>
              <a:off x="4143372" y="2402955"/>
              <a:ext cx="2214578" cy="1240359"/>
              <a:chOff x="4177768" y="2428868"/>
              <a:chExt cx="2214578" cy="1240359"/>
            </a:xfrm>
          </p:grpSpPr>
          <p:pic>
            <p:nvPicPr>
              <p:cNvPr id="24" name="Picture 2" descr="C:\Documents and Settings\Siwaporn\My Documents\My Pictures\Icon\Excel-icon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4714876" y="2428868"/>
                <a:ext cx="677338" cy="644940"/>
              </a:xfrm>
              <a:prstGeom prst="rect">
                <a:avLst/>
              </a:prstGeom>
              <a:noFill/>
            </p:spPr>
          </p:pic>
          <p:sp>
            <p:nvSpPr>
              <p:cNvPr id="25" name="TextBox 24"/>
              <p:cNvSpPr txBox="1"/>
              <p:nvPr/>
            </p:nvSpPr>
            <p:spPr>
              <a:xfrm>
                <a:off x="4177768" y="3022896"/>
                <a:ext cx="221457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1800" b="1" dirty="0" smtClean="0"/>
                  <a:t>รายงานการทำธุรกรรมเงินหยวนของลูกค้า.</a:t>
                </a:r>
                <a:r>
                  <a:rPr lang="en-US" sz="1800" b="1" dirty="0" smtClean="0"/>
                  <a:t>XLS</a:t>
                </a:r>
                <a:endParaRPr lang="th-TH" sz="1800" b="1" dirty="0"/>
              </a:p>
            </p:txBody>
          </p:sp>
        </p:grpSp>
        <p:cxnSp>
          <p:nvCxnSpPr>
            <p:cNvPr id="44" name="Shape 43"/>
            <p:cNvCxnSpPr>
              <a:stCxn id="26" idx="0"/>
            </p:cNvCxnSpPr>
            <p:nvPr/>
          </p:nvCxnSpPr>
          <p:spPr>
            <a:xfrm rot="5400000" flipH="1" flipV="1">
              <a:off x="2071670" y="1571612"/>
              <a:ext cx="785818" cy="3357586"/>
            </a:xfrm>
            <a:prstGeom prst="bentConnector2">
              <a:avLst/>
            </a:prstGeom>
            <a:ln w="381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428596" y="2273850"/>
              <a:ext cx="26432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smtClean="0">
                  <a:solidFill>
                    <a:srgbClr val="0000FF"/>
                  </a:solidFill>
                </a:rPr>
                <a:t>1. Download Template </a:t>
              </a:r>
              <a:endParaRPr lang="th-TH" sz="1800" b="1" dirty="0">
                <a:solidFill>
                  <a:srgbClr val="0000FF"/>
                </a:solidFill>
              </a:endParaRPr>
            </a:p>
          </p:txBody>
        </p:sp>
      </p:grpSp>
      <p:pic>
        <p:nvPicPr>
          <p:cNvPr id="32" name="Picture 5"/>
          <p:cNvPicPr>
            <a:picLocks noChangeAspect="1" noChangeArrowheads="1"/>
          </p:cNvPicPr>
          <p:nvPr/>
        </p:nvPicPr>
        <p:blipFill>
          <a:blip r:embed="rId7" cstate="print"/>
          <a:srcRect r="54567" b="42880"/>
          <a:stretch>
            <a:fillRect/>
          </a:stretch>
        </p:blipFill>
        <p:spPr bwMode="auto">
          <a:xfrm>
            <a:off x="2928926" y="4429132"/>
            <a:ext cx="4214842" cy="1714512"/>
          </a:xfrm>
          <a:prstGeom prst="rect">
            <a:avLst/>
          </a:prstGeom>
          <a:noFill/>
          <a:ln w="9525" cmpd="sng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1" name="TextBox 50"/>
          <p:cNvSpPr txBox="1"/>
          <p:nvPr/>
        </p:nvSpPr>
        <p:spPr>
          <a:xfrm>
            <a:off x="5677834" y="2643182"/>
            <a:ext cx="32146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1325" indent="-441325"/>
            <a:r>
              <a:rPr lang="en-US" sz="1800" b="1" dirty="0" smtClean="0">
                <a:solidFill>
                  <a:srgbClr val="0000FF"/>
                </a:solidFill>
              </a:rPr>
              <a:t>2. </a:t>
            </a:r>
            <a:r>
              <a:rPr lang="th-TH" sz="1800" b="1" dirty="0" smtClean="0">
                <a:solidFill>
                  <a:srgbClr val="0000FF"/>
                </a:solidFill>
              </a:rPr>
              <a:t> </a:t>
            </a:r>
            <a:r>
              <a:rPr lang="en-US" sz="1800" b="1" dirty="0" smtClean="0">
                <a:solidFill>
                  <a:srgbClr val="0000FF"/>
                </a:solidFill>
              </a:rPr>
              <a:t> - </a:t>
            </a:r>
            <a:r>
              <a:rPr lang="th-TH" sz="1800" b="1" dirty="0" smtClean="0">
                <a:solidFill>
                  <a:srgbClr val="0000FF"/>
                </a:solidFill>
              </a:rPr>
              <a:t>กรอกข้อมูลธุรกรรมลง </a:t>
            </a:r>
            <a:r>
              <a:rPr lang="en-US" sz="1800" b="1" dirty="0" smtClean="0">
                <a:solidFill>
                  <a:srgbClr val="0000FF"/>
                </a:solidFill>
              </a:rPr>
              <a:t>Template</a:t>
            </a:r>
            <a:endParaRPr lang="th-TH" sz="1800" b="1" dirty="0" smtClean="0">
              <a:solidFill>
                <a:srgbClr val="0000FF"/>
              </a:solidFill>
            </a:endParaRPr>
          </a:p>
          <a:p>
            <a:pPr marL="441325" indent="-441325"/>
            <a:r>
              <a:rPr lang="th-TH" sz="1800" b="1" dirty="0" smtClean="0">
                <a:solidFill>
                  <a:srgbClr val="0000FF"/>
                </a:solidFill>
              </a:rPr>
              <a:t>      </a:t>
            </a:r>
            <a:r>
              <a:rPr lang="en-US" sz="1800" b="1" dirty="0" smtClean="0">
                <a:solidFill>
                  <a:srgbClr val="0000FF"/>
                </a:solidFill>
              </a:rPr>
              <a:t>- Execute template </a:t>
            </a:r>
            <a:r>
              <a:rPr lang="th-TH" sz="1800" b="1" dirty="0" smtClean="0">
                <a:solidFill>
                  <a:srgbClr val="0000FF"/>
                </a:solidFill>
              </a:rPr>
              <a:t>เพื่อสร้าง </a:t>
            </a:r>
            <a:r>
              <a:rPr lang="en-US" sz="1800" b="1" dirty="0" smtClean="0">
                <a:solidFill>
                  <a:srgbClr val="0000FF"/>
                </a:solidFill>
              </a:rPr>
              <a:t>File </a:t>
            </a:r>
            <a:r>
              <a:rPr lang="th-TH" sz="1800" b="1" dirty="0" smtClean="0">
                <a:solidFill>
                  <a:srgbClr val="0000FF"/>
                </a:solidFill>
              </a:rPr>
              <a:t>รายงาน เพื่อใช้จัดส่งให้ ธปท</a:t>
            </a:r>
            <a:r>
              <a:rPr lang="en-US" sz="1800" b="1" dirty="0" smtClean="0">
                <a:solidFill>
                  <a:srgbClr val="0000FF"/>
                </a:solidFill>
              </a:rPr>
              <a:t>. </a:t>
            </a:r>
            <a:endParaRPr lang="th-TH" sz="1800" b="1" dirty="0">
              <a:solidFill>
                <a:srgbClr val="0000FF"/>
              </a:solidFill>
            </a:endParaRPr>
          </a:p>
        </p:txBody>
      </p:sp>
      <p:grpSp>
        <p:nvGrpSpPr>
          <p:cNvPr id="9" name="Group 60"/>
          <p:cNvGrpSpPr/>
          <p:nvPr/>
        </p:nvGrpSpPr>
        <p:grpSpPr>
          <a:xfrm>
            <a:off x="214282" y="4910562"/>
            <a:ext cx="3929090" cy="1161644"/>
            <a:chOff x="214282" y="4767686"/>
            <a:chExt cx="3929090" cy="1161644"/>
          </a:xfrm>
        </p:grpSpPr>
        <p:cxnSp>
          <p:nvCxnSpPr>
            <p:cNvPr id="46" name="Shape 45"/>
            <p:cNvCxnSpPr>
              <a:endCxn id="38" idx="2"/>
            </p:cNvCxnSpPr>
            <p:nvPr/>
          </p:nvCxnSpPr>
          <p:spPr>
            <a:xfrm rot="10800000">
              <a:off x="785786" y="4767686"/>
              <a:ext cx="3357586" cy="804454"/>
            </a:xfrm>
            <a:prstGeom prst="bentConnector2">
              <a:avLst/>
            </a:prstGeom>
            <a:ln w="381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>
              <a:off x="214282" y="5559998"/>
              <a:ext cx="29289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smtClean="0">
                  <a:solidFill>
                    <a:srgbClr val="0000FF"/>
                  </a:solidFill>
                </a:rPr>
                <a:t>4. </a:t>
              </a:r>
              <a:r>
                <a:rPr lang="th-TH" sz="1800" b="1" dirty="0" smtClean="0">
                  <a:solidFill>
                    <a:srgbClr val="0000FF"/>
                  </a:solidFill>
                </a:rPr>
                <a:t>นำ</a:t>
              </a:r>
              <a:r>
                <a:rPr lang="en-US" sz="1800" b="1" dirty="0" smtClean="0">
                  <a:solidFill>
                    <a:srgbClr val="0000FF"/>
                  </a:solidFill>
                </a:rPr>
                <a:t> File </a:t>
              </a:r>
              <a:r>
                <a:rPr lang="th-TH" sz="1800" b="1" dirty="0" smtClean="0">
                  <a:solidFill>
                    <a:srgbClr val="0000FF"/>
                  </a:solidFill>
                </a:rPr>
                <a:t>รายงานที่ได้จัดส่ง</a:t>
              </a:r>
              <a:r>
                <a:rPr lang="en-US" sz="1800" b="1" dirty="0" smtClean="0">
                  <a:solidFill>
                    <a:srgbClr val="0000FF"/>
                  </a:solidFill>
                </a:rPr>
                <a:t> </a:t>
              </a:r>
              <a:r>
                <a:rPr lang="th-TH" sz="1800" b="1" dirty="0" smtClean="0">
                  <a:solidFill>
                    <a:srgbClr val="0000FF"/>
                  </a:solidFill>
                </a:rPr>
                <a:t>ธปท</a:t>
              </a:r>
              <a:r>
                <a:rPr lang="en-US" sz="1800" b="1" dirty="0" smtClean="0">
                  <a:solidFill>
                    <a:srgbClr val="0000FF"/>
                  </a:solidFill>
                </a:rPr>
                <a:t>. </a:t>
              </a:r>
              <a:endParaRPr lang="th-TH" sz="1800" b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10" name="Group 20"/>
          <p:cNvGrpSpPr/>
          <p:nvPr/>
        </p:nvGrpSpPr>
        <p:grpSpPr>
          <a:xfrm>
            <a:off x="3692514" y="5190808"/>
            <a:ext cx="2808312" cy="1058634"/>
            <a:chOff x="4644008" y="3284984"/>
            <a:chExt cx="1944216" cy="1058634"/>
          </a:xfrm>
        </p:grpSpPr>
        <p:pic>
          <p:nvPicPr>
            <p:cNvPr id="41" name="Picture 3" descr="C:\Documents and Settings\siwapors\My Documents\My Pictures\ICON\excel_icon1.gif"/>
            <p:cNvPicPr>
              <a:picLocks noChangeAspect="1" noChangeArrowheads="1"/>
            </p:cNvPicPr>
            <p:nvPr/>
          </p:nvPicPr>
          <p:blipFill>
            <a:blip r:embed="rId8" cstate="print"/>
            <a:srcRect t="10080" r="9281" b="14321"/>
            <a:stretch>
              <a:fillRect/>
            </a:stretch>
          </p:blipFill>
          <p:spPr bwMode="auto">
            <a:xfrm>
              <a:off x="5076056" y="3284984"/>
              <a:ext cx="614838" cy="720080"/>
            </a:xfrm>
            <a:prstGeom prst="rect">
              <a:avLst/>
            </a:prstGeom>
            <a:noFill/>
          </p:spPr>
        </p:pic>
        <p:sp>
          <p:nvSpPr>
            <p:cNvPr id="42" name="TextBox 41"/>
            <p:cNvSpPr txBox="1"/>
            <p:nvPr/>
          </p:nvSpPr>
          <p:spPr>
            <a:xfrm>
              <a:off x="4644008" y="4005064"/>
              <a:ext cx="19442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MDMS001_20130131_RMB</a:t>
              </a:r>
              <a:r>
                <a:rPr lang="th-TH" sz="1600" b="1" dirty="0" smtClean="0"/>
                <a:t>.</a:t>
              </a:r>
              <a:r>
                <a:rPr lang="en-US" sz="1600" b="1" dirty="0" smtClean="0"/>
                <a:t>XLS</a:t>
              </a:r>
              <a:endParaRPr lang="th-TH" sz="1600" b="1" dirty="0"/>
            </a:p>
          </p:txBody>
        </p:sp>
      </p:grpSp>
      <p:pic>
        <p:nvPicPr>
          <p:cNvPr id="33" name="Picture 32" descr="http://www.iconhot.com/icon/png/flash-black-edition/128/my-computer-12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33003" y="3286124"/>
            <a:ext cx="1996055" cy="1338264"/>
          </a:xfrm>
          <a:prstGeom prst="rect">
            <a:avLst/>
          </a:prstGeom>
          <a:noFill/>
        </p:spPr>
      </p:pic>
      <p:cxnSp>
        <p:nvCxnSpPr>
          <p:cNvPr id="58" name="Straight Arrow Connector 57"/>
          <p:cNvCxnSpPr/>
          <p:nvPr/>
        </p:nvCxnSpPr>
        <p:spPr>
          <a:xfrm rot="5400000">
            <a:off x="4036215" y="4107661"/>
            <a:ext cx="1785950" cy="1588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/>
          <p:cNvSpPr/>
          <p:nvPr/>
        </p:nvSpPr>
        <p:spPr>
          <a:xfrm>
            <a:off x="0" y="928670"/>
            <a:ext cx="9144000" cy="36004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457200" indent="-457200">
              <a:buAutoNum type="arabicPeriod"/>
            </a:pPr>
            <a:r>
              <a:rPr lang="th-TH" sz="2000" b="1" dirty="0" smtClean="0">
                <a:solidFill>
                  <a:srgbClr val="C00000"/>
                </a:solidFill>
              </a:rPr>
              <a:t>ลักษณะของ </a:t>
            </a:r>
            <a:r>
              <a:rPr lang="en-US" sz="2000" dirty="0" smtClean="0">
                <a:solidFill>
                  <a:srgbClr val="C00000"/>
                </a:solidFill>
              </a:rPr>
              <a:t>Template </a:t>
            </a:r>
            <a:r>
              <a:rPr lang="th-TH" sz="2000" b="1" dirty="0" smtClean="0">
                <a:solidFill>
                  <a:srgbClr val="C00000"/>
                </a:solidFill>
              </a:rPr>
              <a:t>เป็น</a:t>
            </a:r>
            <a:r>
              <a:rPr lang="th-TH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smtClean="0">
                <a:solidFill>
                  <a:srgbClr val="C00000"/>
                </a:solidFill>
              </a:rPr>
              <a:t>Excel File  </a:t>
            </a:r>
          </a:p>
          <a:p>
            <a:pPr marL="457200" indent="-457200"/>
            <a:endParaRPr lang="th-TH" sz="2000" dirty="0"/>
          </a:p>
        </p:txBody>
      </p:sp>
      <p:sp>
        <p:nvSpPr>
          <p:cNvPr id="30" name="TextBox 29"/>
          <p:cNvSpPr txBox="1"/>
          <p:nvPr/>
        </p:nvSpPr>
        <p:spPr>
          <a:xfrm>
            <a:off x="5796136" y="4437112"/>
            <a:ext cx="292892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1325" indent="-441325">
              <a:buAutoNum type="arabicPeriod" startAt="3"/>
            </a:pPr>
            <a:r>
              <a:rPr lang="en-US" sz="1800" b="1" dirty="0" smtClean="0">
                <a:solidFill>
                  <a:srgbClr val="0000FF"/>
                </a:solidFill>
              </a:rPr>
              <a:t>- File </a:t>
            </a:r>
            <a:r>
              <a:rPr lang="th-TH" sz="1800" b="1" dirty="0" smtClean="0">
                <a:solidFill>
                  <a:srgbClr val="0000FF"/>
                </a:solidFill>
              </a:rPr>
              <a:t>รายงานถูกจัดเก็บตาม </a:t>
            </a:r>
            <a:r>
              <a:rPr lang="en-US" sz="1800" b="1" dirty="0" smtClean="0">
                <a:solidFill>
                  <a:srgbClr val="0000FF"/>
                </a:solidFill>
              </a:rPr>
              <a:t>Path Directory </a:t>
            </a:r>
            <a:r>
              <a:rPr lang="th-TH" sz="1800" b="1" dirty="0" smtClean="0">
                <a:solidFill>
                  <a:srgbClr val="0000FF"/>
                </a:solidFill>
              </a:rPr>
              <a:t>และ </a:t>
            </a:r>
            <a:r>
              <a:rPr lang="en-US" sz="1800" b="1" dirty="0" smtClean="0">
                <a:solidFill>
                  <a:srgbClr val="0000FF"/>
                </a:solidFill>
              </a:rPr>
              <a:t>Folder </a:t>
            </a:r>
            <a:r>
              <a:rPr lang="th-TH" sz="1800" b="1" dirty="0" smtClean="0">
                <a:solidFill>
                  <a:srgbClr val="0000FF"/>
                </a:solidFill>
              </a:rPr>
              <a:t>ตามที่กำหนด </a:t>
            </a:r>
          </a:p>
          <a:p>
            <a:pPr marL="441325" indent="-441325"/>
            <a:r>
              <a:rPr lang="en-US" sz="1800" b="1" dirty="0" smtClean="0">
                <a:solidFill>
                  <a:srgbClr val="0000FF"/>
                </a:solidFill>
              </a:rPr>
              <a:t>         -</a:t>
            </a:r>
            <a:r>
              <a:rPr lang="th-TH" sz="1800" b="1" dirty="0" smtClean="0">
                <a:solidFill>
                  <a:srgbClr val="0000FF"/>
                </a:solidFill>
              </a:rPr>
              <a:t> หากไม่ได้กำหนด </a:t>
            </a:r>
            <a:r>
              <a:rPr lang="en-US" sz="1800" b="1" dirty="0" smtClean="0">
                <a:solidFill>
                  <a:srgbClr val="0000FF"/>
                </a:solidFill>
              </a:rPr>
              <a:t>Path Directory </a:t>
            </a:r>
            <a:r>
              <a:rPr lang="th-TH" sz="1800" b="1" dirty="0" smtClean="0">
                <a:solidFill>
                  <a:srgbClr val="0000FF"/>
                </a:solidFill>
              </a:rPr>
              <a:t>และ </a:t>
            </a:r>
            <a:r>
              <a:rPr lang="en-US" sz="1800" b="1" dirty="0" smtClean="0">
                <a:solidFill>
                  <a:srgbClr val="0000FF"/>
                </a:solidFill>
              </a:rPr>
              <a:t>Folder Template </a:t>
            </a:r>
            <a:r>
              <a:rPr lang="th-TH" sz="1800" b="1" dirty="0" smtClean="0">
                <a:solidFill>
                  <a:srgbClr val="0000FF"/>
                </a:solidFill>
              </a:rPr>
              <a:t>จะเก็บ </a:t>
            </a:r>
            <a:r>
              <a:rPr lang="en-US" sz="1800" b="1" dirty="0" smtClean="0">
                <a:solidFill>
                  <a:srgbClr val="0000FF"/>
                </a:solidFill>
              </a:rPr>
              <a:t>File </a:t>
            </a:r>
            <a:r>
              <a:rPr lang="th-TH" sz="1800" b="1" dirty="0" smtClean="0">
                <a:solidFill>
                  <a:srgbClr val="0000FF"/>
                </a:solidFill>
              </a:rPr>
              <a:t>รายานที่ </a:t>
            </a:r>
            <a:r>
              <a:rPr lang="en-US" sz="1800" b="1" dirty="0" smtClean="0">
                <a:solidFill>
                  <a:srgbClr val="0000FF"/>
                </a:solidFill>
              </a:rPr>
              <a:t>C:/ Temp </a:t>
            </a:r>
            <a:endParaRPr lang="th-TH" sz="1800" b="1" dirty="0" smtClean="0">
              <a:solidFill>
                <a:srgbClr val="0000FF"/>
              </a:solidFill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1331640" y="4683224"/>
            <a:ext cx="1368152" cy="1090102"/>
            <a:chOff x="1331640" y="4683224"/>
            <a:chExt cx="1368152" cy="1090102"/>
          </a:xfrm>
        </p:grpSpPr>
        <p:pic>
          <p:nvPicPr>
            <p:cNvPr id="28" name="Picture 27" descr="sc_reader.gif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763688" y="4683224"/>
              <a:ext cx="257175" cy="762000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1331640" y="5373216"/>
              <a:ext cx="13681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accent1">
                      <a:lumMod val="75000"/>
                    </a:schemeClr>
                  </a:solidFill>
                  <a:latin typeface="BrowalliaUPC" pitchFamily="34" charset="-34"/>
                  <a:cs typeface="BrowalliaUPC" pitchFamily="34" charset="-34"/>
                </a:rPr>
                <a:t>[DA Extranet]</a:t>
              </a:r>
              <a:endParaRPr lang="th-TH" sz="2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3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E0645-788E-4262-9CA5-0A5CEC0D209A}" type="slidenum">
              <a:rPr lang="th-TH" smtClean="0"/>
              <a:pPr/>
              <a:t>30</a:t>
            </a:fld>
            <a:endParaRPr lang="th-TH"/>
          </a:p>
        </p:txBody>
      </p:sp>
      <p:sp>
        <p:nvSpPr>
          <p:cNvPr id="3" name="Rectangle 2"/>
          <p:cNvSpPr/>
          <p:nvPr/>
        </p:nvSpPr>
        <p:spPr>
          <a:xfrm>
            <a:off x="1691680" y="1772816"/>
            <a:ext cx="5976664" cy="20882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 smtClean="0"/>
              <a:t>วิธีการกรอกข้อมูลลง</a:t>
            </a:r>
            <a:r>
              <a:rPr lang="th-TH" dirty="0" smtClean="0"/>
              <a:t> </a:t>
            </a:r>
            <a:r>
              <a:rPr lang="en-US" dirty="0" smtClean="0"/>
              <a:t>Template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79512" y="1196752"/>
            <a:ext cx="8748464" cy="5400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457200" indent="-457200"/>
            <a:r>
              <a:rPr lang="en-US" sz="2000" b="1" dirty="0" smtClean="0">
                <a:solidFill>
                  <a:srgbClr val="C00000"/>
                </a:solidFill>
              </a:rPr>
              <a:t>3</a:t>
            </a:r>
            <a:r>
              <a:rPr lang="en-US" sz="2000" dirty="0" smtClean="0">
                <a:solidFill>
                  <a:srgbClr val="C00000"/>
                </a:solidFill>
              </a:rPr>
              <a:t>.     Template </a:t>
            </a:r>
            <a:r>
              <a:rPr lang="th-TH" sz="2000" b="1" dirty="0" smtClean="0">
                <a:solidFill>
                  <a:srgbClr val="C00000"/>
                </a:solidFill>
              </a:rPr>
              <a:t>ประกอบไปด้วย  5 ส่วน</a:t>
            </a:r>
            <a:endParaRPr lang="en-US" sz="2000" b="1" dirty="0" smtClean="0">
              <a:solidFill>
                <a:srgbClr val="C00000"/>
              </a:solidFill>
            </a:endParaRPr>
          </a:p>
          <a:p>
            <a:pPr marL="457200" indent="-457200"/>
            <a:endParaRPr lang="th-TH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02896" y="6453336"/>
            <a:ext cx="2133600" cy="365125"/>
          </a:xfrm>
        </p:spPr>
        <p:txBody>
          <a:bodyPr/>
          <a:lstStyle/>
          <a:p>
            <a:fld id="{62B1013F-9547-4266-BBA1-A73F1CA01094}" type="slidenum">
              <a:rPr lang="th-TH" smtClean="0">
                <a:latin typeface="TH SarabunPSK" pitchFamily="34" charset="-34"/>
                <a:cs typeface="TH SarabunPSK" pitchFamily="34" charset="-34"/>
              </a:rPr>
              <a:pPr/>
              <a:t>4</a:t>
            </a:fld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107504" y="188640"/>
            <a:ext cx="8429684" cy="864096"/>
          </a:xfrm>
        </p:spPr>
        <p:txBody>
          <a:bodyPr/>
          <a:lstStyle/>
          <a:p>
            <a:r>
              <a:rPr lang="th-TH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รูปแบบของ </a:t>
            </a:r>
            <a:r>
              <a:rPr lang="en-US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Template</a:t>
            </a:r>
            <a:endParaRPr lang="th-TH" dirty="0" smtClean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14" name="Diagram 13"/>
          <p:cNvGraphicFramePr/>
          <p:nvPr/>
        </p:nvGraphicFramePr>
        <p:xfrm>
          <a:off x="539552" y="1628800"/>
          <a:ext cx="8136904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1013F-9547-4266-BBA1-A73F1CA01094}" type="slidenum">
              <a:rPr lang="th-TH" smtClean="0"/>
              <a:pPr/>
              <a:t>5</a:t>
            </a:fld>
            <a:endParaRPr lang="th-TH"/>
          </a:p>
        </p:txBody>
      </p:sp>
      <p:grpSp>
        <p:nvGrpSpPr>
          <p:cNvPr id="8" name="Group 7"/>
          <p:cNvGrpSpPr/>
          <p:nvPr/>
        </p:nvGrpSpPr>
        <p:grpSpPr>
          <a:xfrm>
            <a:off x="72008" y="2348880"/>
            <a:ext cx="9036496" cy="2880320"/>
            <a:chOff x="72008" y="2348880"/>
            <a:chExt cx="9036496" cy="2880320"/>
          </a:xfrm>
        </p:grpSpPr>
        <p:sp>
          <p:nvSpPr>
            <p:cNvPr id="7" name="Rectangle 6"/>
            <p:cNvSpPr/>
            <p:nvPr/>
          </p:nvSpPr>
          <p:spPr>
            <a:xfrm>
              <a:off x="72008" y="2348880"/>
              <a:ext cx="9036496" cy="288032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9512" y="2490867"/>
              <a:ext cx="8856984" cy="2594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Group 6"/>
          <p:cNvGrpSpPr/>
          <p:nvPr/>
        </p:nvGrpSpPr>
        <p:grpSpPr>
          <a:xfrm>
            <a:off x="2578855" y="1372041"/>
            <a:ext cx="5737561" cy="804295"/>
            <a:chOff x="2398159" y="102628"/>
            <a:chExt cx="5737561" cy="80429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0" name="Round Same Side Corner Rectangle 9"/>
            <p:cNvSpPr/>
            <p:nvPr/>
          </p:nvSpPr>
          <p:spPr>
            <a:xfrm rot="5400000">
              <a:off x="4864792" y="-2364005"/>
              <a:ext cx="804295" cy="5737561"/>
            </a:xfrm>
            <a:prstGeom prst="round2SameRect">
              <a:avLst/>
            </a:prstGeom>
            <a:sp3d extrusionH="190500" prstMaterial="dkEdge">
              <a:bevelT w="120650" h="38100" prst="relaxedInset"/>
              <a:bevelB w="120650" h="57150" prst="relaxedInset"/>
              <a:contourClr>
                <a:schemeClr val="bg1"/>
              </a:contourClr>
            </a:sp3d>
          </p:spPr>
          <p:style>
            <a:lnRef idx="1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Round Same Side Corner Rectangle 4"/>
            <p:cNvSpPr/>
            <p:nvPr/>
          </p:nvSpPr>
          <p:spPr>
            <a:xfrm>
              <a:off x="2398159" y="141890"/>
              <a:ext cx="5698299" cy="72577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228600" lvl="1" indent="-228600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th-TH" sz="2000" kern="1200" dirty="0" smtClean="0">
                  <a:solidFill>
                    <a:schemeClr val="tx1"/>
                  </a:solidFill>
                </a:rPr>
                <a:t>ใช้กำหนดชื่อผู้รายงาน  , งวดของข้อมูล  และ</a:t>
              </a:r>
              <a:r>
                <a:rPr lang="th-TH" sz="2000" dirty="0" smtClean="0">
                  <a:solidFill>
                    <a:schemeClr val="tx1"/>
                  </a:solidFill>
                </a:rPr>
                <a:t>กำหนด </a:t>
              </a:r>
              <a:r>
                <a:rPr lang="en-US" sz="1600" dirty="0" smtClean="0">
                  <a:solidFill>
                    <a:schemeClr val="tx1"/>
                  </a:solidFill>
                </a:rPr>
                <a:t>Path</a:t>
              </a:r>
              <a:r>
                <a:rPr lang="en-US" sz="2000" dirty="0" smtClean="0">
                  <a:solidFill>
                    <a:schemeClr val="tx1"/>
                  </a:solidFill>
                </a:rPr>
                <a:t> </a:t>
              </a:r>
              <a:r>
                <a:rPr lang="en-US" sz="1600" dirty="0" smtClean="0">
                  <a:solidFill>
                    <a:schemeClr val="tx1"/>
                  </a:solidFill>
                </a:rPr>
                <a:t>Directory</a:t>
              </a:r>
              <a:r>
                <a:rPr lang="en-US" sz="2000" dirty="0" smtClean="0">
                  <a:solidFill>
                    <a:schemeClr val="tx1"/>
                  </a:solidFill>
                </a:rPr>
                <a:t> </a:t>
              </a:r>
              <a:r>
                <a:rPr lang="th-TH" sz="2000" dirty="0" smtClean="0">
                  <a:solidFill>
                    <a:schemeClr val="tx1"/>
                  </a:solidFill>
                </a:rPr>
                <a:t>และ </a:t>
              </a:r>
              <a:r>
                <a:rPr lang="en-US" sz="1600" dirty="0" smtClean="0">
                  <a:solidFill>
                    <a:schemeClr val="tx1"/>
                  </a:solidFill>
                </a:rPr>
                <a:t>Folder</a:t>
              </a:r>
              <a:r>
                <a:rPr lang="en-US" sz="2000" dirty="0" smtClean="0">
                  <a:solidFill>
                    <a:schemeClr val="tx1"/>
                  </a:solidFill>
                </a:rPr>
                <a:t> </a:t>
              </a:r>
              <a:r>
                <a:rPr lang="th-TH" sz="2000" dirty="0" smtClean="0">
                  <a:solidFill>
                    <a:schemeClr val="tx1"/>
                  </a:solidFill>
                </a:rPr>
                <a:t>เพื่อจัดเก็บ </a:t>
              </a:r>
              <a:r>
                <a:rPr lang="en-US" sz="1600" dirty="0" smtClean="0">
                  <a:solidFill>
                    <a:schemeClr val="tx1"/>
                  </a:solidFill>
                </a:rPr>
                <a:t>File</a:t>
              </a:r>
              <a:r>
                <a:rPr lang="en-US" sz="2000" dirty="0" smtClean="0">
                  <a:solidFill>
                    <a:schemeClr val="tx1"/>
                  </a:solidFill>
                </a:rPr>
                <a:t> </a:t>
              </a:r>
              <a:r>
                <a:rPr lang="th-TH" sz="2000" dirty="0" smtClean="0">
                  <a:solidFill>
                    <a:schemeClr val="tx1"/>
                  </a:solidFill>
                </a:rPr>
                <a:t>รายงานธุรกรรมเงินหยวน</a:t>
              </a:r>
              <a:endParaRPr lang="th-TH" sz="2000" dirty="0" smtClean="0"/>
            </a:p>
          </p:txBody>
        </p:sp>
      </p:grpSp>
      <p:grpSp>
        <p:nvGrpSpPr>
          <p:cNvPr id="12" name="Group 8"/>
          <p:cNvGrpSpPr/>
          <p:nvPr/>
        </p:nvGrpSpPr>
        <p:grpSpPr>
          <a:xfrm>
            <a:off x="181879" y="1271503"/>
            <a:ext cx="2396976" cy="1005369"/>
            <a:chOff x="1183" y="2090"/>
            <a:chExt cx="2396976" cy="1005369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3" name="Rounded Rectangle 12"/>
            <p:cNvSpPr/>
            <p:nvPr/>
          </p:nvSpPr>
          <p:spPr>
            <a:xfrm>
              <a:off x="1183" y="2090"/>
              <a:ext cx="2396976" cy="1005369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ounded Rectangle 6"/>
            <p:cNvSpPr/>
            <p:nvPr/>
          </p:nvSpPr>
          <p:spPr>
            <a:xfrm>
              <a:off x="50261" y="51168"/>
              <a:ext cx="2298820" cy="90721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>
                  <a:solidFill>
                    <a:schemeClr val="tx1"/>
                  </a:solidFill>
                </a:rPr>
                <a:t>Information</a:t>
              </a:r>
              <a:endParaRPr lang="th-TH" sz="24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15" name="Subtitle 7"/>
          <p:cNvSpPr txBox="1">
            <a:spLocks/>
          </p:cNvSpPr>
          <p:nvPr/>
        </p:nvSpPr>
        <p:spPr>
          <a:xfrm>
            <a:off x="107504" y="188640"/>
            <a:ext cx="8429684" cy="86409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รูปแบบของ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Template</a:t>
            </a:r>
            <a:endParaRPr kumimoji="0" lang="th-TH" sz="3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H SarabunPSK" pitchFamily="34" charset="-34"/>
              <a:ea typeface="+mn-ea"/>
              <a:cs typeface="TH SarabunPSK" pitchFamily="34" charset="-34"/>
            </a:endParaRPr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3789040"/>
            <a:ext cx="5546045" cy="1427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72008" y="2348880"/>
            <a:ext cx="9036496" cy="28803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1013F-9547-4266-BBA1-A73F1CA01094}" type="slidenum">
              <a:rPr lang="th-TH" smtClean="0">
                <a:latin typeface="TH SarabunPSK" pitchFamily="34" charset="-34"/>
                <a:cs typeface="TH SarabunPSK" pitchFamily="34" charset="-34"/>
              </a:rPr>
              <a:pPr/>
              <a:t>6</a:t>
            </a:fld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Subtitle 7"/>
          <p:cNvSpPr txBox="1">
            <a:spLocks/>
          </p:cNvSpPr>
          <p:nvPr/>
        </p:nvSpPr>
        <p:spPr>
          <a:xfrm>
            <a:off x="107504" y="188640"/>
            <a:ext cx="8429684" cy="86409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รูปแบบของ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Template</a:t>
            </a:r>
            <a:endParaRPr kumimoji="0" lang="th-TH" sz="3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H SarabunPSK" pitchFamily="34" charset="-34"/>
              <a:ea typeface="+mn-ea"/>
              <a:cs typeface="TH SarabunPSK" pitchFamily="34" charset="-34"/>
            </a:endParaRPr>
          </a:p>
        </p:txBody>
      </p:sp>
      <p:grpSp>
        <p:nvGrpSpPr>
          <p:cNvPr id="2" name="Group 6"/>
          <p:cNvGrpSpPr/>
          <p:nvPr/>
        </p:nvGrpSpPr>
        <p:grpSpPr>
          <a:xfrm>
            <a:off x="2578855" y="1372041"/>
            <a:ext cx="5737561" cy="804295"/>
            <a:chOff x="2398159" y="102628"/>
            <a:chExt cx="5737561" cy="80429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2" name="Round Same Side Corner Rectangle 11"/>
            <p:cNvSpPr/>
            <p:nvPr/>
          </p:nvSpPr>
          <p:spPr>
            <a:xfrm rot="5400000">
              <a:off x="4864792" y="-2364005"/>
              <a:ext cx="804295" cy="5737561"/>
            </a:xfrm>
            <a:prstGeom prst="round2SameRect">
              <a:avLst/>
            </a:prstGeom>
            <a:sp3d extrusionH="190500" prstMaterial="dkEdge">
              <a:bevelT w="120650" h="38100" prst="relaxedInset"/>
              <a:bevelB w="120650" h="57150" prst="relaxedInset"/>
              <a:contourClr>
                <a:schemeClr val="bg1"/>
              </a:contourClr>
            </a:sp3d>
          </p:spPr>
          <p:style>
            <a:lnRef idx="1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Round Same Side Corner Rectangle 4"/>
            <p:cNvSpPr/>
            <p:nvPr/>
          </p:nvSpPr>
          <p:spPr>
            <a:xfrm>
              <a:off x="2398159" y="141890"/>
              <a:ext cx="5698299" cy="72577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228600" lvl="1" indent="-228600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th-TH" sz="2000" kern="1200" dirty="0" smtClean="0">
                  <a:solidFill>
                    <a:schemeClr val="tx1"/>
                  </a:solidFill>
                </a:rPr>
                <a:t>ใช้กำหนดชื่อผู้รายงาน  , งวดของข้อมูล  และ</a:t>
              </a:r>
              <a:r>
                <a:rPr lang="th-TH" sz="2000" dirty="0" smtClean="0">
                  <a:solidFill>
                    <a:schemeClr val="tx1"/>
                  </a:solidFill>
                </a:rPr>
                <a:t>กำหนด </a:t>
              </a:r>
              <a:r>
                <a:rPr lang="en-US" sz="1600" dirty="0" smtClean="0">
                  <a:solidFill>
                    <a:schemeClr val="tx1"/>
                  </a:solidFill>
                </a:rPr>
                <a:t>Path</a:t>
              </a:r>
              <a:r>
                <a:rPr lang="en-US" sz="2000" dirty="0" smtClean="0">
                  <a:solidFill>
                    <a:schemeClr val="tx1"/>
                  </a:solidFill>
                </a:rPr>
                <a:t> </a:t>
              </a:r>
              <a:r>
                <a:rPr lang="en-US" sz="1600" dirty="0" smtClean="0">
                  <a:solidFill>
                    <a:schemeClr val="tx1"/>
                  </a:solidFill>
                </a:rPr>
                <a:t>Directory</a:t>
              </a:r>
              <a:r>
                <a:rPr lang="en-US" sz="2000" dirty="0" smtClean="0">
                  <a:solidFill>
                    <a:schemeClr val="tx1"/>
                  </a:solidFill>
                </a:rPr>
                <a:t> </a:t>
              </a:r>
              <a:r>
                <a:rPr lang="th-TH" sz="2000" dirty="0" smtClean="0">
                  <a:solidFill>
                    <a:schemeClr val="tx1"/>
                  </a:solidFill>
                </a:rPr>
                <a:t>และ </a:t>
              </a:r>
              <a:r>
                <a:rPr lang="en-US" sz="1600" dirty="0" smtClean="0">
                  <a:solidFill>
                    <a:schemeClr val="tx1"/>
                  </a:solidFill>
                </a:rPr>
                <a:t>Folder</a:t>
              </a:r>
              <a:r>
                <a:rPr lang="en-US" sz="2000" dirty="0" smtClean="0">
                  <a:solidFill>
                    <a:schemeClr val="tx1"/>
                  </a:solidFill>
                </a:rPr>
                <a:t> </a:t>
              </a:r>
              <a:r>
                <a:rPr lang="th-TH" sz="2000" dirty="0" smtClean="0">
                  <a:solidFill>
                    <a:schemeClr val="tx1"/>
                  </a:solidFill>
                </a:rPr>
                <a:t>เพื่อจัดเก็บ </a:t>
              </a:r>
              <a:r>
                <a:rPr lang="en-US" sz="1600" dirty="0" smtClean="0">
                  <a:solidFill>
                    <a:schemeClr val="tx1"/>
                  </a:solidFill>
                </a:rPr>
                <a:t>File</a:t>
              </a:r>
              <a:r>
                <a:rPr lang="en-US" sz="2000" dirty="0" smtClean="0">
                  <a:solidFill>
                    <a:schemeClr val="tx1"/>
                  </a:solidFill>
                </a:rPr>
                <a:t> </a:t>
              </a:r>
              <a:r>
                <a:rPr lang="th-TH" sz="2000" dirty="0" smtClean="0">
                  <a:solidFill>
                    <a:schemeClr val="tx1"/>
                  </a:solidFill>
                </a:rPr>
                <a:t>รายงานธุรกรรมเงินหยวน</a:t>
              </a:r>
              <a:endParaRPr lang="th-TH" sz="2000" dirty="0" smtClean="0"/>
            </a:p>
          </p:txBody>
        </p:sp>
      </p:grpSp>
      <p:grpSp>
        <p:nvGrpSpPr>
          <p:cNvPr id="3" name="Group 8"/>
          <p:cNvGrpSpPr/>
          <p:nvPr/>
        </p:nvGrpSpPr>
        <p:grpSpPr>
          <a:xfrm>
            <a:off x="181879" y="1271503"/>
            <a:ext cx="2396976" cy="1005369"/>
            <a:chOff x="1183" y="2090"/>
            <a:chExt cx="2396976" cy="1005369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0" name="Rounded Rectangle 9"/>
            <p:cNvSpPr/>
            <p:nvPr/>
          </p:nvSpPr>
          <p:spPr>
            <a:xfrm>
              <a:off x="1183" y="2090"/>
              <a:ext cx="2396976" cy="1005369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ounded Rectangle 6"/>
            <p:cNvSpPr/>
            <p:nvPr/>
          </p:nvSpPr>
          <p:spPr>
            <a:xfrm>
              <a:off x="50261" y="51168"/>
              <a:ext cx="2298820" cy="90721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>
                  <a:solidFill>
                    <a:schemeClr val="tx1"/>
                  </a:solidFill>
                </a:rPr>
                <a:t>Information</a:t>
              </a:r>
              <a:endParaRPr lang="th-TH" sz="2400" kern="12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492896"/>
            <a:ext cx="8839321" cy="25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65945" y="4005064"/>
            <a:ext cx="52863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72008" y="2348880"/>
            <a:ext cx="9036496" cy="28803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1013F-9547-4266-BBA1-A73F1CA01094}" type="slidenum">
              <a:rPr lang="th-TH" smtClean="0">
                <a:latin typeface="TH SarabunPSK" pitchFamily="34" charset="-34"/>
                <a:cs typeface="TH SarabunPSK" pitchFamily="34" charset="-34"/>
              </a:rPr>
              <a:pPr/>
              <a:t>7</a:t>
            </a:fld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Subtitle 7"/>
          <p:cNvSpPr txBox="1">
            <a:spLocks/>
          </p:cNvSpPr>
          <p:nvPr/>
        </p:nvSpPr>
        <p:spPr>
          <a:xfrm>
            <a:off x="107504" y="188640"/>
            <a:ext cx="8429684" cy="86409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รูปแบบของ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Template</a:t>
            </a:r>
            <a:endParaRPr kumimoji="0" lang="th-TH" sz="3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H SarabunPSK" pitchFamily="34" charset="-34"/>
              <a:ea typeface="+mn-ea"/>
              <a:cs typeface="TH SarabunPSK" pitchFamily="34" charset="-34"/>
            </a:endParaRPr>
          </a:p>
        </p:txBody>
      </p:sp>
      <p:grpSp>
        <p:nvGrpSpPr>
          <p:cNvPr id="2" name="Group 6"/>
          <p:cNvGrpSpPr/>
          <p:nvPr/>
        </p:nvGrpSpPr>
        <p:grpSpPr>
          <a:xfrm>
            <a:off x="2578855" y="1372041"/>
            <a:ext cx="5737561" cy="804295"/>
            <a:chOff x="2398159" y="102628"/>
            <a:chExt cx="5737561" cy="80429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2" name="Round Same Side Corner Rectangle 11"/>
            <p:cNvSpPr/>
            <p:nvPr/>
          </p:nvSpPr>
          <p:spPr>
            <a:xfrm rot="5400000">
              <a:off x="4864792" y="-2364005"/>
              <a:ext cx="804295" cy="5737561"/>
            </a:xfrm>
            <a:prstGeom prst="round2SameRect">
              <a:avLst/>
            </a:prstGeom>
            <a:sp3d extrusionH="190500" prstMaterial="dkEdge">
              <a:bevelT w="120650" h="38100" prst="relaxedInset"/>
              <a:bevelB w="120650" h="57150" prst="relaxedInset"/>
              <a:contourClr>
                <a:schemeClr val="bg1"/>
              </a:contourClr>
            </a:sp3d>
          </p:spPr>
          <p:style>
            <a:lnRef idx="1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Round Same Side Corner Rectangle 4"/>
            <p:cNvSpPr/>
            <p:nvPr/>
          </p:nvSpPr>
          <p:spPr>
            <a:xfrm>
              <a:off x="2398159" y="141890"/>
              <a:ext cx="5698299" cy="72577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228600" lvl="1" indent="-228600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th-TH" sz="2000" kern="1200" dirty="0" smtClean="0">
                  <a:solidFill>
                    <a:schemeClr val="tx1"/>
                  </a:solidFill>
                </a:rPr>
                <a:t>ใช้กำหนดชื่อผู้รายงาน  , งวดของข้อมูล  และ</a:t>
              </a:r>
              <a:r>
                <a:rPr lang="th-TH" sz="2000" dirty="0" smtClean="0">
                  <a:solidFill>
                    <a:schemeClr val="tx1"/>
                  </a:solidFill>
                </a:rPr>
                <a:t>กำหนด </a:t>
              </a:r>
              <a:r>
                <a:rPr lang="en-US" sz="1600" dirty="0" smtClean="0">
                  <a:solidFill>
                    <a:schemeClr val="tx1"/>
                  </a:solidFill>
                </a:rPr>
                <a:t>Path</a:t>
              </a:r>
              <a:r>
                <a:rPr lang="en-US" sz="2000" dirty="0" smtClean="0">
                  <a:solidFill>
                    <a:schemeClr val="tx1"/>
                  </a:solidFill>
                </a:rPr>
                <a:t> </a:t>
              </a:r>
              <a:r>
                <a:rPr lang="en-US" sz="1600" dirty="0" smtClean="0">
                  <a:solidFill>
                    <a:schemeClr val="tx1"/>
                  </a:solidFill>
                </a:rPr>
                <a:t>Directory</a:t>
              </a:r>
              <a:r>
                <a:rPr lang="en-US" sz="2000" dirty="0" smtClean="0">
                  <a:solidFill>
                    <a:schemeClr val="tx1"/>
                  </a:solidFill>
                </a:rPr>
                <a:t> </a:t>
              </a:r>
              <a:r>
                <a:rPr lang="th-TH" sz="2000" dirty="0" smtClean="0">
                  <a:solidFill>
                    <a:schemeClr val="tx1"/>
                  </a:solidFill>
                </a:rPr>
                <a:t>และ </a:t>
              </a:r>
              <a:r>
                <a:rPr lang="en-US" sz="1600" dirty="0" smtClean="0">
                  <a:solidFill>
                    <a:schemeClr val="tx1"/>
                  </a:solidFill>
                </a:rPr>
                <a:t>Folder</a:t>
              </a:r>
              <a:r>
                <a:rPr lang="en-US" sz="2000" dirty="0" smtClean="0">
                  <a:solidFill>
                    <a:schemeClr val="tx1"/>
                  </a:solidFill>
                </a:rPr>
                <a:t> </a:t>
              </a:r>
              <a:r>
                <a:rPr lang="th-TH" sz="2000" dirty="0" smtClean="0">
                  <a:solidFill>
                    <a:schemeClr val="tx1"/>
                  </a:solidFill>
                </a:rPr>
                <a:t>เพื่อจัดเก็บ </a:t>
              </a:r>
              <a:r>
                <a:rPr lang="en-US" sz="1600" dirty="0" smtClean="0">
                  <a:solidFill>
                    <a:schemeClr val="tx1"/>
                  </a:solidFill>
                </a:rPr>
                <a:t>File</a:t>
              </a:r>
              <a:r>
                <a:rPr lang="en-US" sz="2000" dirty="0" smtClean="0">
                  <a:solidFill>
                    <a:schemeClr val="tx1"/>
                  </a:solidFill>
                </a:rPr>
                <a:t> </a:t>
              </a:r>
              <a:r>
                <a:rPr lang="th-TH" sz="2000" dirty="0" smtClean="0">
                  <a:solidFill>
                    <a:schemeClr val="tx1"/>
                  </a:solidFill>
                </a:rPr>
                <a:t>รายงานธุรกรรมเงินหยวน</a:t>
              </a:r>
              <a:endParaRPr lang="th-TH" sz="2000" dirty="0" smtClean="0"/>
            </a:p>
          </p:txBody>
        </p:sp>
      </p:grpSp>
      <p:grpSp>
        <p:nvGrpSpPr>
          <p:cNvPr id="3" name="Group 8"/>
          <p:cNvGrpSpPr/>
          <p:nvPr/>
        </p:nvGrpSpPr>
        <p:grpSpPr>
          <a:xfrm>
            <a:off x="181879" y="1271503"/>
            <a:ext cx="2396976" cy="1005369"/>
            <a:chOff x="1183" y="2090"/>
            <a:chExt cx="2396976" cy="1005369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0" name="Rounded Rectangle 9"/>
            <p:cNvSpPr/>
            <p:nvPr/>
          </p:nvSpPr>
          <p:spPr>
            <a:xfrm>
              <a:off x="1183" y="2090"/>
              <a:ext cx="2396976" cy="1005369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ounded Rectangle 6"/>
            <p:cNvSpPr/>
            <p:nvPr/>
          </p:nvSpPr>
          <p:spPr>
            <a:xfrm>
              <a:off x="50261" y="51168"/>
              <a:ext cx="2298820" cy="90721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>
                  <a:solidFill>
                    <a:schemeClr val="tx1"/>
                  </a:solidFill>
                </a:rPr>
                <a:t>Information</a:t>
              </a:r>
              <a:endParaRPr lang="th-TH" sz="2400" kern="12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 cstate="print"/>
          <a:srcRect b="5525"/>
          <a:stretch>
            <a:fillRect/>
          </a:stretch>
        </p:blipFill>
        <p:spPr bwMode="auto">
          <a:xfrm>
            <a:off x="179511" y="2492896"/>
            <a:ext cx="8856985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4293096"/>
            <a:ext cx="528637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Oval 17"/>
          <p:cNvSpPr/>
          <p:nvPr/>
        </p:nvSpPr>
        <p:spPr>
          <a:xfrm>
            <a:off x="5652120" y="3933056"/>
            <a:ext cx="1944216" cy="432048"/>
          </a:xfrm>
          <a:prstGeom prst="ellipse">
            <a:avLst/>
          </a:prstGeom>
          <a:solidFill>
            <a:schemeClr val="l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72008" y="2348880"/>
            <a:ext cx="9036496" cy="28803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1013F-9547-4266-BBA1-A73F1CA01094}" type="slidenum">
              <a:rPr lang="th-TH" smtClean="0">
                <a:latin typeface="TH SarabunPSK" pitchFamily="34" charset="-34"/>
                <a:cs typeface="TH SarabunPSK" pitchFamily="34" charset="-34"/>
              </a:rPr>
              <a:pPr/>
              <a:t>8</a:t>
            </a:fld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Subtitle 7"/>
          <p:cNvSpPr txBox="1">
            <a:spLocks/>
          </p:cNvSpPr>
          <p:nvPr/>
        </p:nvSpPr>
        <p:spPr>
          <a:xfrm>
            <a:off x="107504" y="188640"/>
            <a:ext cx="8429684" cy="86409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รูปแบบของ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Template</a:t>
            </a:r>
            <a:endParaRPr kumimoji="0" lang="th-TH" sz="3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H SarabunPSK" pitchFamily="34" charset="-34"/>
              <a:ea typeface="+mn-ea"/>
              <a:cs typeface="TH SarabunPSK" pitchFamily="34" charset="-34"/>
            </a:endParaRPr>
          </a:p>
        </p:txBody>
      </p:sp>
      <p:grpSp>
        <p:nvGrpSpPr>
          <p:cNvPr id="2" name="Group 6"/>
          <p:cNvGrpSpPr/>
          <p:nvPr/>
        </p:nvGrpSpPr>
        <p:grpSpPr>
          <a:xfrm>
            <a:off x="2578855" y="1372041"/>
            <a:ext cx="5737561" cy="804295"/>
            <a:chOff x="2398159" y="102628"/>
            <a:chExt cx="5737561" cy="80429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2" name="Round Same Side Corner Rectangle 11"/>
            <p:cNvSpPr/>
            <p:nvPr/>
          </p:nvSpPr>
          <p:spPr>
            <a:xfrm rot="5400000">
              <a:off x="4864792" y="-2364005"/>
              <a:ext cx="804295" cy="5737561"/>
            </a:xfrm>
            <a:prstGeom prst="round2SameRect">
              <a:avLst/>
            </a:prstGeom>
            <a:sp3d extrusionH="190500" prstMaterial="dkEdge">
              <a:bevelT w="120650" h="38100" prst="relaxedInset"/>
              <a:bevelB w="120650" h="57150" prst="relaxedInset"/>
              <a:contourClr>
                <a:schemeClr val="bg1"/>
              </a:contourClr>
            </a:sp3d>
          </p:spPr>
          <p:style>
            <a:lnRef idx="1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Round Same Side Corner Rectangle 4"/>
            <p:cNvSpPr/>
            <p:nvPr/>
          </p:nvSpPr>
          <p:spPr>
            <a:xfrm>
              <a:off x="2398159" y="141890"/>
              <a:ext cx="5698299" cy="72577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228600" lvl="1" indent="-228600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th-TH" sz="2000" kern="1200" dirty="0" smtClean="0">
                  <a:solidFill>
                    <a:schemeClr val="tx1"/>
                  </a:solidFill>
                </a:rPr>
                <a:t>ใช้กำหนดชื่อผู้รายงาน  , งวดของข้อมูล  และ</a:t>
              </a:r>
              <a:r>
                <a:rPr lang="th-TH" sz="2000" dirty="0" smtClean="0">
                  <a:solidFill>
                    <a:schemeClr val="tx1"/>
                  </a:solidFill>
                </a:rPr>
                <a:t>กำหนด </a:t>
              </a:r>
              <a:r>
                <a:rPr lang="en-US" sz="1600" dirty="0" smtClean="0">
                  <a:solidFill>
                    <a:schemeClr val="tx1"/>
                  </a:solidFill>
                </a:rPr>
                <a:t>Path</a:t>
              </a:r>
              <a:r>
                <a:rPr lang="en-US" sz="2000" dirty="0" smtClean="0">
                  <a:solidFill>
                    <a:schemeClr val="tx1"/>
                  </a:solidFill>
                </a:rPr>
                <a:t> </a:t>
              </a:r>
              <a:r>
                <a:rPr lang="en-US" sz="1600" dirty="0" smtClean="0">
                  <a:solidFill>
                    <a:schemeClr val="tx1"/>
                  </a:solidFill>
                </a:rPr>
                <a:t>Directory</a:t>
              </a:r>
              <a:r>
                <a:rPr lang="en-US" sz="2000" dirty="0" smtClean="0">
                  <a:solidFill>
                    <a:schemeClr val="tx1"/>
                  </a:solidFill>
                </a:rPr>
                <a:t> </a:t>
              </a:r>
              <a:r>
                <a:rPr lang="th-TH" sz="2000" dirty="0" smtClean="0">
                  <a:solidFill>
                    <a:schemeClr val="tx1"/>
                  </a:solidFill>
                </a:rPr>
                <a:t>และ </a:t>
              </a:r>
              <a:r>
                <a:rPr lang="en-US" sz="1600" dirty="0" smtClean="0">
                  <a:solidFill>
                    <a:schemeClr val="tx1"/>
                  </a:solidFill>
                </a:rPr>
                <a:t>Folder</a:t>
              </a:r>
              <a:r>
                <a:rPr lang="en-US" sz="2000" dirty="0" smtClean="0">
                  <a:solidFill>
                    <a:schemeClr val="tx1"/>
                  </a:solidFill>
                </a:rPr>
                <a:t> </a:t>
              </a:r>
              <a:r>
                <a:rPr lang="th-TH" sz="2000" dirty="0" smtClean="0">
                  <a:solidFill>
                    <a:schemeClr val="tx1"/>
                  </a:solidFill>
                </a:rPr>
                <a:t>เพื่อจัดเก็บ </a:t>
              </a:r>
              <a:r>
                <a:rPr lang="en-US" sz="1600" dirty="0" smtClean="0">
                  <a:solidFill>
                    <a:schemeClr val="tx1"/>
                  </a:solidFill>
                </a:rPr>
                <a:t>File</a:t>
              </a:r>
              <a:r>
                <a:rPr lang="en-US" sz="2000" dirty="0" smtClean="0">
                  <a:solidFill>
                    <a:schemeClr val="tx1"/>
                  </a:solidFill>
                </a:rPr>
                <a:t> </a:t>
              </a:r>
              <a:r>
                <a:rPr lang="th-TH" sz="2000" dirty="0" smtClean="0">
                  <a:solidFill>
                    <a:schemeClr val="tx1"/>
                  </a:solidFill>
                </a:rPr>
                <a:t>รายงานธุรกรรมเงินหยวน</a:t>
              </a:r>
              <a:endParaRPr lang="th-TH" sz="2000" dirty="0" smtClean="0"/>
            </a:p>
          </p:txBody>
        </p:sp>
      </p:grpSp>
      <p:grpSp>
        <p:nvGrpSpPr>
          <p:cNvPr id="3" name="Group 8"/>
          <p:cNvGrpSpPr/>
          <p:nvPr/>
        </p:nvGrpSpPr>
        <p:grpSpPr>
          <a:xfrm>
            <a:off x="181879" y="1271503"/>
            <a:ext cx="2396976" cy="1005369"/>
            <a:chOff x="1183" y="2090"/>
            <a:chExt cx="2396976" cy="1005369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0" name="Rounded Rectangle 9"/>
            <p:cNvSpPr/>
            <p:nvPr/>
          </p:nvSpPr>
          <p:spPr>
            <a:xfrm>
              <a:off x="1183" y="2090"/>
              <a:ext cx="2396976" cy="1005369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ounded Rectangle 6"/>
            <p:cNvSpPr/>
            <p:nvPr/>
          </p:nvSpPr>
          <p:spPr>
            <a:xfrm>
              <a:off x="50261" y="51168"/>
              <a:ext cx="2298820" cy="90721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>
                  <a:solidFill>
                    <a:schemeClr val="tx1"/>
                  </a:solidFill>
                </a:rPr>
                <a:t>Information</a:t>
              </a:r>
              <a:endParaRPr lang="th-TH" sz="2400" kern="12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 b="4553"/>
          <a:stretch>
            <a:fillRect/>
          </a:stretch>
        </p:blipFill>
        <p:spPr bwMode="auto">
          <a:xfrm>
            <a:off x="179512" y="2492896"/>
            <a:ext cx="8856984" cy="2520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ular Callout 13"/>
          <p:cNvSpPr/>
          <p:nvPr/>
        </p:nvSpPr>
        <p:spPr>
          <a:xfrm>
            <a:off x="285720" y="5286388"/>
            <a:ext cx="8072494" cy="1214446"/>
          </a:xfrm>
          <a:prstGeom prst="wedgeRectCallout">
            <a:avLst>
              <a:gd name="adj1" fmla="val -3008"/>
              <a:gd name="adj2" fmla="val -9637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smtClean="0"/>
              <a:t>Location </a:t>
            </a:r>
            <a:r>
              <a:rPr lang="th-TH" sz="2000" dirty="0" smtClean="0"/>
              <a:t>ที่ใช้จัดเก็บ </a:t>
            </a:r>
            <a:r>
              <a:rPr lang="en-US" sz="2000" dirty="0" smtClean="0"/>
              <a:t>File </a:t>
            </a:r>
            <a:r>
              <a:rPr lang="th-TH" sz="2000" dirty="0" smtClean="0"/>
              <a:t>รายงานธุรกรรมเงินหยวนเพื่อจัดส่งให้ ธปท</a:t>
            </a:r>
            <a:r>
              <a:rPr lang="en-US" sz="2000" dirty="0" smtClean="0"/>
              <a:t>.</a:t>
            </a:r>
            <a:endParaRPr lang="th-TH" sz="2000" dirty="0" smtClean="0"/>
          </a:p>
          <a:p>
            <a:r>
              <a:rPr lang="en-US" sz="2000" dirty="0" smtClean="0"/>
              <a:t>-  </a:t>
            </a:r>
            <a:r>
              <a:rPr lang="th-TH" sz="2000" dirty="0" smtClean="0"/>
              <a:t>กำหนด </a:t>
            </a:r>
            <a:r>
              <a:rPr lang="en-US" sz="2000" dirty="0" smtClean="0"/>
              <a:t>Path Directory </a:t>
            </a:r>
            <a:r>
              <a:rPr lang="th-TH" sz="2000" dirty="0" smtClean="0"/>
              <a:t>และ </a:t>
            </a:r>
            <a:r>
              <a:rPr lang="en-US" sz="2000" dirty="0" smtClean="0"/>
              <a:t>Folder </a:t>
            </a:r>
            <a:r>
              <a:rPr lang="th-TH" sz="2000" dirty="0" smtClean="0"/>
              <a:t>ตามที่ต้องการเพื่อใช้จัดเก็บ </a:t>
            </a:r>
            <a:r>
              <a:rPr lang="en-US" sz="2000" dirty="0" smtClean="0"/>
              <a:t>File </a:t>
            </a:r>
            <a:r>
              <a:rPr lang="th-TH" sz="2000" dirty="0" smtClean="0"/>
              <a:t>รายงานธุรกรรมเงินหยวน เพื่อใช้จัดส่งให้ ธปท</a:t>
            </a:r>
            <a:r>
              <a:rPr lang="en-US" sz="2000" dirty="0" smtClean="0"/>
              <a:t>.   </a:t>
            </a:r>
          </a:p>
          <a:p>
            <a:r>
              <a:rPr lang="en-US" sz="2000" dirty="0" smtClean="0"/>
              <a:t>-  </a:t>
            </a:r>
            <a:r>
              <a:rPr lang="th-TH" sz="2000" dirty="0" smtClean="0"/>
              <a:t>หากไม่กำหนด </a:t>
            </a:r>
            <a:r>
              <a:rPr lang="en-US" sz="2000" dirty="0" smtClean="0"/>
              <a:t>Template </a:t>
            </a:r>
            <a:r>
              <a:rPr lang="th-TH" sz="2000" dirty="0" smtClean="0"/>
              <a:t>จะบันทึก</a:t>
            </a:r>
            <a:r>
              <a:rPr lang="en-US" sz="2000" dirty="0" smtClean="0"/>
              <a:t> File </a:t>
            </a:r>
            <a:r>
              <a:rPr lang="th-TH" sz="2000" dirty="0" smtClean="0"/>
              <a:t>รายงานที่ใช้จัดส่งให้ ธปท</a:t>
            </a:r>
            <a:r>
              <a:rPr lang="en-US" sz="2000" dirty="0" smtClean="0"/>
              <a:t>. </a:t>
            </a:r>
            <a:r>
              <a:rPr lang="th-TH" sz="2000" dirty="0" smtClean="0"/>
              <a:t>ไว้ที่ </a:t>
            </a:r>
            <a:r>
              <a:rPr lang="en-US" sz="2000" dirty="0" smtClean="0"/>
              <a:t>C:\Temp\ </a:t>
            </a:r>
            <a:endParaRPr lang="th-TH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1013F-9547-4266-BBA1-A73F1CA01094}" type="slidenum">
              <a:rPr lang="th-TH" smtClean="0"/>
              <a:pPr/>
              <a:t>9</a:t>
            </a:fld>
            <a:endParaRPr lang="th-TH"/>
          </a:p>
        </p:txBody>
      </p:sp>
      <p:sp>
        <p:nvSpPr>
          <p:cNvPr id="5" name="Subtitle 7"/>
          <p:cNvSpPr txBox="1">
            <a:spLocks/>
          </p:cNvSpPr>
          <p:nvPr/>
        </p:nvSpPr>
        <p:spPr>
          <a:xfrm>
            <a:off x="107504" y="188640"/>
            <a:ext cx="8429684" cy="86409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รูปแบบของ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Template</a:t>
            </a:r>
            <a:endParaRPr kumimoji="0" lang="th-TH" sz="3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H SarabunPSK" pitchFamily="34" charset="-34"/>
              <a:ea typeface="+mn-ea"/>
              <a:cs typeface="TH SarabunPSK" pitchFamily="34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008" y="1988840"/>
            <a:ext cx="8892480" cy="446449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 anchorCtr="0"/>
          <a:lstStyle/>
          <a:p>
            <a:pPr lvl="0"/>
            <a:r>
              <a:rPr lang="th-TH" sz="2000" dirty="0" smtClean="0"/>
              <a:t>	</a:t>
            </a:r>
            <a:r>
              <a:rPr lang="th-TH" sz="2000" b="1" dirty="0" smtClean="0"/>
              <a:t>1</a:t>
            </a:r>
            <a:r>
              <a:rPr lang="th-TH" sz="2000" dirty="0" smtClean="0"/>
              <a:t>.  สร้าง </a:t>
            </a:r>
            <a:r>
              <a:rPr lang="en-US" sz="2000" dirty="0" smtClean="0"/>
              <a:t>Path Directory</a:t>
            </a:r>
            <a:r>
              <a:rPr lang="th-TH" sz="2000" dirty="0" smtClean="0"/>
              <a:t>และ </a:t>
            </a:r>
            <a:r>
              <a:rPr lang="en-US" sz="2000" dirty="0" smtClean="0"/>
              <a:t>Folder </a:t>
            </a:r>
            <a:r>
              <a:rPr lang="th-TH" sz="2000" dirty="0" smtClean="0"/>
              <a:t>ที่ต้องการจัดเก็บ </a:t>
            </a:r>
            <a:r>
              <a:rPr lang="en-US" sz="2000" dirty="0" smtClean="0"/>
              <a:t>File </a:t>
            </a:r>
            <a:r>
              <a:rPr lang="th-TH" sz="2000" dirty="0" smtClean="0"/>
              <a:t>รายงานในเครื่อง </a:t>
            </a:r>
            <a:r>
              <a:rPr lang="en-US" sz="2000" dirty="0" smtClean="0"/>
              <a:t>PC </a:t>
            </a:r>
          </a:p>
          <a:p>
            <a:pPr lvl="0"/>
            <a:endParaRPr lang="en-US" sz="2000" dirty="0" smtClean="0"/>
          </a:p>
          <a:p>
            <a:pPr lvl="0"/>
            <a:endParaRPr lang="en-US" sz="2000" dirty="0" smtClean="0"/>
          </a:p>
          <a:p>
            <a:pPr lvl="0"/>
            <a:endParaRPr lang="en-US" sz="2000" dirty="0" smtClean="0"/>
          </a:p>
          <a:p>
            <a:pPr lvl="0"/>
            <a:endParaRPr lang="en-US" sz="2000" dirty="0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 b="13864"/>
          <a:stretch>
            <a:fillRect/>
          </a:stretch>
        </p:blipFill>
        <p:spPr bwMode="auto">
          <a:xfrm>
            <a:off x="1273418" y="2636912"/>
            <a:ext cx="7259022" cy="3384376"/>
          </a:xfrm>
          <a:prstGeom prst="rect">
            <a:avLst/>
          </a:prstGeom>
          <a:noFill/>
          <a:ln w="9525" cmpd="sng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7" name="Oval 6"/>
          <p:cNvSpPr/>
          <p:nvPr/>
        </p:nvSpPr>
        <p:spPr>
          <a:xfrm>
            <a:off x="3491880" y="5373216"/>
            <a:ext cx="1944216" cy="432048"/>
          </a:xfrm>
          <a:prstGeom prst="ellipse">
            <a:avLst/>
          </a:prstGeom>
          <a:solidFill>
            <a:schemeClr val="l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Rectangle 7"/>
          <p:cNvSpPr/>
          <p:nvPr/>
        </p:nvSpPr>
        <p:spPr>
          <a:xfrm>
            <a:off x="107504" y="1268760"/>
            <a:ext cx="8856984" cy="64807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000" b="1" dirty="0" smtClean="0">
                <a:solidFill>
                  <a:schemeClr val="tx1"/>
                </a:solidFill>
              </a:rPr>
              <a:t>วิธีการกำหนด </a:t>
            </a:r>
            <a:r>
              <a:rPr lang="en-US" sz="2000" b="1" dirty="0" smtClean="0">
                <a:solidFill>
                  <a:schemeClr val="tx1"/>
                </a:solidFill>
              </a:rPr>
              <a:t>Path Directory </a:t>
            </a:r>
            <a:r>
              <a:rPr lang="th-TH" sz="2000" b="1" dirty="0" smtClean="0">
                <a:solidFill>
                  <a:schemeClr val="tx1"/>
                </a:solidFill>
              </a:rPr>
              <a:t>และ </a:t>
            </a:r>
            <a:r>
              <a:rPr lang="en-US" sz="2000" b="1" dirty="0" smtClean="0">
                <a:solidFill>
                  <a:schemeClr val="tx1"/>
                </a:solidFill>
              </a:rPr>
              <a:t>Folder </a:t>
            </a:r>
            <a:r>
              <a:rPr lang="th-TH" sz="2000" b="1" dirty="0" smtClean="0">
                <a:solidFill>
                  <a:schemeClr val="tx1"/>
                </a:solidFill>
              </a:rPr>
              <a:t>ที่ใช้ </a:t>
            </a:r>
            <a:r>
              <a:rPr lang="en-US" sz="2000" b="1" dirty="0" smtClean="0">
                <a:solidFill>
                  <a:schemeClr val="tx1"/>
                </a:solidFill>
              </a:rPr>
              <a:t>Save File </a:t>
            </a:r>
            <a:r>
              <a:rPr lang="th-TH" sz="2000" b="1" dirty="0" smtClean="0">
                <a:solidFill>
                  <a:schemeClr val="tx1"/>
                </a:solidFill>
              </a:rPr>
              <a:t>รายงานหลังจากกรอกธุรกรรม เพื่อจัดส่งให้ธนาคารแห่งประเทศ</a:t>
            </a:r>
            <a:endParaRPr lang="th-TH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BOT_Template_Eng_A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DB2B75AC60504398D6A46DBD7932D0" ma:contentTypeVersion="1" ma:contentTypeDescription="Create a new document." ma:contentTypeScope="" ma:versionID="7b00dff558ceca7044888fc2f830235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885C64D-CEA7-4393-8EF3-8B675FFEEB95}"/>
</file>

<file path=customXml/itemProps2.xml><?xml version="1.0" encoding="utf-8"?>
<ds:datastoreItem xmlns:ds="http://schemas.openxmlformats.org/officeDocument/2006/customXml" ds:itemID="{85696EBE-2D7C-4CE5-9333-14F18A050865}"/>
</file>

<file path=customXml/itemProps3.xml><?xml version="1.0" encoding="utf-8"?>
<ds:datastoreItem xmlns:ds="http://schemas.openxmlformats.org/officeDocument/2006/customXml" ds:itemID="{F18FEA92-A09E-40EE-A203-C5D10C2A7DCF}"/>
</file>

<file path=docProps/app.xml><?xml version="1.0" encoding="utf-8"?>
<Properties xmlns="http://schemas.openxmlformats.org/officeDocument/2006/extended-properties" xmlns:vt="http://schemas.openxmlformats.org/officeDocument/2006/docPropsVTypes">
  <Template>BOT_Template_Eng_A1</Template>
  <TotalTime>3480</TotalTime>
  <Words>1508</Words>
  <Application>Microsoft Office PowerPoint</Application>
  <PresentationFormat>On-screen Show (4:3)</PresentationFormat>
  <Paragraphs>194</Paragraphs>
  <Slides>30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BOT_Template_Eng_A1</vt:lpstr>
      <vt:lpstr>2_Custom Design</vt:lpstr>
      <vt:lpstr>Office Theme</vt:lpstr>
      <vt:lpstr>วิธีการรายงานข้อมูล การทำธุรกรรมสกุลเงินหยวน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</vt:vector>
  </TitlesOfParts>
  <Company>Bank of Thailand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วิธีการรายงานข้อมูลการทำธุรกรรมสกุลเงินหยวน  14 ธันวาคม 2555</dc:title>
  <dc:creator>ธัญธร คุณประเสริฐ</dc:creator>
  <cp:lastModifiedBy>solomon</cp:lastModifiedBy>
  <cp:revision>392</cp:revision>
  <dcterms:created xsi:type="dcterms:W3CDTF">2012-11-05T04:28:55Z</dcterms:created>
  <dcterms:modified xsi:type="dcterms:W3CDTF">2012-12-20T11:09:31Z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0x0101003EDB2B75AC60504398D6A46DBD7932D0</vt:lpwstr>
  </property>
  <property fmtid="{D5CDD505-2E9C-101B-9397-08002B2CF9AE}" pid="3" name="Order">
    <vt:r8>200</vt:r8>
  </property>
  <property fmtid="{D5CDD505-2E9C-101B-9397-08002B2CF9AE}" pid="4" name="TemplateUrl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xd_Signature">
    <vt:bool>false</vt:bool>
  </property>
  <property fmtid="{D5CDD505-2E9C-101B-9397-08002B2CF9AE}" pid="8" name="xd_ProgID">
    <vt:lpwstr/>
  </property>
</Properties>
</file>