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6" r:id="rId2"/>
    <p:sldMasterId id="2147483648" r:id="rId3"/>
  </p:sldMasterIdLst>
  <p:notesMasterIdLst>
    <p:notesMasterId r:id="rId17"/>
  </p:notesMasterIdLst>
  <p:sldIdLst>
    <p:sldId id="257" r:id="rId4"/>
    <p:sldId id="256" r:id="rId5"/>
    <p:sldId id="263" r:id="rId6"/>
    <p:sldId id="269" r:id="rId7"/>
    <p:sldId id="266" r:id="rId8"/>
    <p:sldId id="271" r:id="rId9"/>
    <p:sldId id="280" r:id="rId10"/>
    <p:sldId id="274" r:id="rId11"/>
    <p:sldId id="275" r:id="rId12"/>
    <p:sldId id="276" r:id="rId13"/>
    <p:sldId id="278" r:id="rId14"/>
    <p:sldId id="279" r:id="rId15"/>
    <p:sldId id="268" r:id="rId16"/>
  </p:sldIdLst>
  <p:sldSz cx="9144000" cy="6858000" type="screen4x3"/>
  <p:notesSz cx="6789738" cy="99298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5406A"/>
    <a:srgbClr val="696969"/>
    <a:srgbClr val="BDDFFD"/>
    <a:srgbClr val="ABD7FD"/>
    <a:srgbClr val="00335B"/>
    <a:srgbClr val="717171"/>
    <a:srgbClr val="004065"/>
    <a:srgbClr val="9C9B9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2" autoAdjust="0"/>
    <p:restoredTop sz="94660"/>
  </p:normalViewPr>
  <p:slideViewPr>
    <p:cSldViewPr>
      <p:cViewPr varScale="1">
        <p:scale>
          <a:sx n="74" d="100"/>
          <a:sy n="74" d="100"/>
        </p:scale>
        <p:origin x="-10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customXml" Target="../customXml/item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38824-CC51-41B1-A9BC-A668D648C0FB}" type="datetimeFigureOut">
              <a:rPr lang="th-TH" smtClean="0"/>
              <a:pPr/>
              <a:t>20/12/55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05986-4A4A-4AC0-83AF-EE6DD58E1437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4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05986-4A4A-4AC0-83AF-EE6DD58E1437}" type="slidenum">
              <a:rPr lang="th-TH" smtClean="0"/>
              <a:pPr/>
              <a:t>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01122" cy="1928826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th-TH" sz="4800" b="1" kern="1200" baseline="0">
                <a:solidFill>
                  <a:srgbClr val="A7D4F5"/>
                </a:solidFill>
                <a:latin typeface="Browallia New" pitchFamily="34" charset="-34"/>
                <a:ea typeface="+mj-ea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20" y="4572008"/>
            <a:ext cx="8501122" cy="13573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DEF01B99-81DB-44E3-82ED-F92DC9CCDBB5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7158" y="3071810"/>
            <a:ext cx="8429684" cy="1571636"/>
          </a:xfrm>
          <a:prstGeom prst="rect">
            <a:avLst/>
          </a:prstGeom>
        </p:spPr>
        <p:txBody>
          <a:bodyPr anchor="ctr" anchorCtr="1"/>
          <a:lstStyle>
            <a:lvl1pPr>
              <a:defRPr sz="4800" b="1">
                <a:solidFill>
                  <a:srgbClr val="004065"/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4714884"/>
            <a:ext cx="8429684" cy="107157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696969"/>
                </a:solidFill>
                <a:latin typeface="Browallia New" pitchFamily="34" charset="-34"/>
                <a:cs typeface="Browallia New" pitchFamily="34" charset="-34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34031-A465-4E58-B1E7-A476A3DF14D9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3242" y="6356350"/>
            <a:ext cx="2133600" cy="365125"/>
          </a:xfrm>
        </p:spPr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001056" cy="4483113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>
                <a:solidFill>
                  <a:srgbClr val="696969"/>
                </a:solidFill>
              </a:defRPr>
            </a:lvl1pPr>
            <a:lvl2pPr>
              <a:spcBef>
                <a:spcPts val="0"/>
              </a:spcBef>
              <a:buClrTx/>
              <a:buFont typeface="Browallia New" pitchFamily="34" charset="-34"/>
              <a:buChar char="–"/>
              <a:defRPr b="1">
                <a:solidFill>
                  <a:schemeClr val="tx1"/>
                </a:solidFill>
              </a:defRPr>
            </a:lvl2pPr>
            <a:lvl3pPr>
              <a:buClrTx/>
              <a:defRPr b="1">
                <a:solidFill>
                  <a:schemeClr val="tx1"/>
                </a:solidFill>
              </a:defRPr>
            </a:lvl3pPr>
            <a:lvl4pPr>
              <a:buClrTx/>
              <a:defRPr b="1">
                <a:solidFill>
                  <a:schemeClr val="tx1"/>
                </a:solidFill>
              </a:defRPr>
            </a:lvl4pPr>
            <a:lvl5pPr>
              <a:buClrTx/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D196-927B-4F0B-B22E-4ACA68CF0FA0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38642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696969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333EF-3A41-4087-A927-761ACADADEFE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1402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140230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1418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6969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1418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 b="1">
                <a:solidFill>
                  <a:schemeClr val="tx1"/>
                </a:solidFill>
              </a:defRPr>
            </a:lvl2pPr>
            <a:lvl3pPr>
              <a:defRPr sz="1800" b="1">
                <a:solidFill>
                  <a:schemeClr val="tx1"/>
                </a:solidFill>
              </a:defRPr>
            </a:lvl3pPr>
            <a:lvl4pPr>
              <a:defRPr sz="1600" b="1">
                <a:solidFill>
                  <a:schemeClr val="tx1"/>
                </a:solidFill>
              </a:defRPr>
            </a:lvl4pPr>
            <a:lvl5pPr>
              <a:defRPr sz="1600" b="1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th-T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9B8B7-8F78-41C8-90D2-689CB69D328C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0AD21-5750-4705-9784-2DCAF93380FA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7158" y="857240"/>
            <a:ext cx="8429684" cy="71437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F3B12-165B-4BC5-8F5B-523B4D6C2556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540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051F252E-B4CE-43B7-A219-07EA183F5455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E6C195AF-32CA-419E-8D67-D8AA6EE22BAE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85926"/>
          </a:xfrm>
          <a:prstGeom prst="rect">
            <a:avLst/>
          </a:prstGeom>
          <a:solidFill>
            <a:srgbClr val="003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Browallia New" pitchFamily="34" charset="-34"/>
              <a:cs typeface="Browallia New" pitchFamily="34" charset="-34"/>
            </a:endParaRPr>
          </a:p>
        </p:txBody>
      </p:sp>
      <p:pic>
        <p:nvPicPr>
          <p:cNvPr id="8" name="Picture 7" descr="Logo_Eng_Device_SetA1_Slid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BDD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20537C73-9846-4EF7-B430-F8F93FDDD610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75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62B1013F-9547-4266-BBA1-A73F1CA01094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14422"/>
          </a:xfrm>
          <a:prstGeom prst="rect">
            <a:avLst/>
          </a:prstGeom>
          <a:solidFill>
            <a:srgbClr val="154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Picture 8" descr="Logo_Eng_Device_SetA1_Slid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7158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F1445D89-C8B8-46C8-A88D-B8026ECDD681}" type="datetime1">
              <a:rPr lang="th-TH" smtClean="0"/>
              <a:pPr/>
              <a:t>20/12/55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468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Browallia New" pitchFamily="34" charset="-34"/>
                <a:cs typeface="Browallia New" pitchFamily="34" charset="-34"/>
              </a:defRPr>
            </a:lvl1pPr>
          </a:lstStyle>
          <a:p>
            <a:fld id="{703E0645-788E-4262-9CA5-0A5CEC0D209A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6643734"/>
            <a:ext cx="9144000" cy="214290"/>
          </a:xfrm>
          <a:prstGeom prst="rect">
            <a:avLst/>
          </a:prstGeom>
          <a:solidFill>
            <a:srgbClr val="ABD7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th-TH"/>
            </a:defPPr>
            <a:lvl1pPr marL="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Logo_Eng_Device_SetA1_Slide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037"/>
            <a:ext cx="9144000" cy="68519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rgbClr val="004065"/>
          </a:solidFill>
          <a:latin typeface="Browallia New" pitchFamily="34" charset="-34"/>
          <a:ea typeface="+mj-ea"/>
          <a:cs typeface="Browallia New" pitchFamily="34" charset="-34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b="1" kern="1200">
          <a:solidFill>
            <a:srgbClr val="004065"/>
          </a:solidFill>
          <a:latin typeface="Browallia New" pitchFamily="34" charset="-34"/>
          <a:ea typeface="+mn-ea"/>
          <a:cs typeface="Browallia New" pitchFamily="34" charset="-34"/>
        </a:defRPr>
      </a:lvl1pPr>
      <a:lvl2pPr marL="742950" indent="-285750" algn="l" defTabSz="914400" rtl="0" eaLnBrk="1" latinLnBrk="0" hangingPunct="1">
        <a:spcBef>
          <a:spcPct val="20000"/>
        </a:spcBef>
        <a:buFont typeface="Browallia New" pitchFamily="34" charset="-34"/>
        <a:buChar char="–"/>
        <a:defRPr sz="2800" b="1" kern="1200">
          <a:solidFill>
            <a:srgbClr val="9C9B9B"/>
          </a:solidFill>
          <a:latin typeface="Browallia New" pitchFamily="34" charset="-34"/>
          <a:ea typeface="+mn-ea"/>
          <a:cs typeface="Browallia New" pitchFamily="34" charset="-34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Browallia New" pitchFamily="34" charset="-34"/>
          <a:ea typeface="+mn-ea"/>
          <a:cs typeface="Browallia New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file:///E:/&#3592;&#3637;&#3609;1/&#3619;&#3634;&#3618;&#3591;&#3634;&#3609;%20CNH_FOGRR/Transaction%20Purpose%20Code.docx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FOG_RR@bot.or.th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E:/&#3592;&#3637;&#3609;1/&#3619;&#3634;&#3618;&#3591;&#3634;&#3609;%20CNH_FOGRR/&#3611;&#3619;&#3632;&#3648;&#3616;&#3607;&#3608;&#3640;&#3619;&#3585;&#3619;&#3619;&#3617;.docx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หลักเกณฑ์การรายงาน</a:t>
            </a:r>
            <a:br>
              <a:rPr lang="th-TH" sz="6000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6000" dirty="0" smtClean="0">
                <a:latin typeface="TH SarabunPSK" pitchFamily="34" charset="-34"/>
                <a:cs typeface="TH SarabunPSK" pitchFamily="34" charset="-34"/>
              </a:rPr>
              <a:t>การทำธุรรรมเงินสกุลหยวน</a:t>
            </a:r>
            <a:endParaRPr lang="th-TH" sz="6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5157192"/>
            <a:ext cx="8501122" cy="1357322"/>
          </a:xfrm>
        </p:spPr>
        <p:txBody>
          <a:bodyPr/>
          <a:lstStyle/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  <a:p>
            <a:pPr algn="r"/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14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ธันวาคม 2555</a:t>
            </a:r>
            <a:endParaRPr lang="th-TH" sz="2400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83525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10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20" name="Oval 19"/>
          <p:cNvSpPr/>
          <p:nvPr/>
        </p:nvSpPr>
        <p:spPr>
          <a:xfrm>
            <a:off x="5292080" y="21328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10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3568" y="2780928"/>
            <a:ext cx="806489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Swap Point</a:t>
            </a:r>
            <a:r>
              <a:rPr lang="th-TH" sz="2400" dirty="0" smtClean="0"/>
              <a:t> ผลต่างระหว่างอัตราซื้อขายทันทีกับอัตราซื้อขายล่วงหน้า </a:t>
            </a:r>
          </a:p>
          <a:p>
            <a:r>
              <a:rPr lang="th-TH" sz="2400" dirty="0" smtClean="0"/>
              <a:t>                         </a:t>
            </a:r>
            <a:r>
              <a:rPr lang="th-TH" sz="2000" dirty="0" smtClean="0"/>
              <a:t>(</a:t>
            </a:r>
            <a:r>
              <a:rPr lang="en-US" sz="2000" dirty="0" smtClean="0"/>
              <a:t>Forward Rate - Spot Rate</a:t>
            </a:r>
            <a:r>
              <a:rPr lang="th-TH" sz="2000" dirty="0" smtClean="0"/>
              <a:t>)</a:t>
            </a:r>
            <a:r>
              <a:rPr lang="th-TH" sz="2000" b="1" dirty="0" smtClean="0"/>
              <a:t>  </a:t>
            </a:r>
            <a:endParaRPr lang="en-US" sz="2000" b="1" dirty="0" smtClean="0"/>
          </a:p>
          <a:p>
            <a:r>
              <a:rPr lang="th-TH" sz="2600" b="1" dirty="0" smtClean="0"/>
              <a:t>วัตถุประสงค์</a:t>
            </a:r>
          </a:p>
          <a:p>
            <a:r>
              <a:rPr lang="th-TH" b="1" dirty="0" smtClean="0"/>
              <a:t>	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318132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 ค่าสินค้า (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Goods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)		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 318089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เงินให้กู้ยืม (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Lending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)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318075 เงินลงทุนในหลักทรัพย์		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 318096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ปรับฐานะเงินตราต่างประเทศ</a:t>
            </a:r>
          </a:p>
          <a:p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	318061 เงินลงทุนในธุรกิจในเครือ/สาขา	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 318111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เงินทุนอื่นๆ</a:t>
            </a:r>
            <a:endParaRPr lang="en-US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	318082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เงินกู้ (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Borrowing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)		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 318141 </a:t>
            </a:r>
            <a:r>
              <a:rPr lang="th-TH" sz="2200" dirty="0" smtClean="0">
                <a:latin typeface="Browallia New" pitchFamily="34" charset="-34"/>
                <a:cs typeface="Browallia New" pitchFamily="34" charset="-34"/>
              </a:rPr>
              <a:t>อื่น ๆ</a:t>
            </a:r>
            <a:r>
              <a:rPr lang="en-US" sz="2200" dirty="0" smtClean="0">
                <a:latin typeface="Browallia New" pitchFamily="34" charset="-34"/>
                <a:cs typeface="Browallia New" pitchFamily="34" charset="-34"/>
              </a:rPr>
              <a:t> </a:t>
            </a:r>
            <a:endParaRPr lang="th-TH" sz="22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รายละเอียดตามเอกสารแนบ</a:t>
            </a:r>
          </a:p>
          <a:p>
            <a:r>
              <a:rPr lang="th-TH" sz="20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600" b="1" dirty="0" smtClean="0"/>
              <a:t>หมายเหตุ  </a:t>
            </a:r>
            <a:r>
              <a:rPr lang="th-TH" sz="2400" dirty="0" smtClean="0"/>
              <a:t>หมายเหตุอื่น ๆ เพิ่มเติม(ถ้ามี)</a:t>
            </a:r>
            <a:endParaRPr lang="th-TH" sz="2400" dirty="0"/>
          </a:p>
        </p:txBody>
      </p:sp>
      <p:sp>
        <p:nvSpPr>
          <p:cNvPr id="11" name="Oval 10"/>
          <p:cNvSpPr/>
          <p:nvPr/>
        </p:nvSpPr>
        <p:spPr>
          <a:xfrm>
            <a:off x="179512" y="3573016"/>
            <a:ext cx="504056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11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68344" y="21328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79512" y="57332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72200" y="2132856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11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9512" y="2852936"/>
            <a:ext cx="504056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10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3" name="Action Button: Forward or Next 12">
            <a:hlinkClick r:id="rId3" action="ppaction://hlinkfile" highlightClick="1"/>
          </p:cNvPr>
          <p:cNvSpPr/>
          <p:nvPr/>
        </p:nvSpPr>
        <p:spPr>
          <a:xfrm>
            <a:off x="2987824" y="5445224"/>
            <a:ext cx="360040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4761508" cy="1344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11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5689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2. รายงานการทำธุรกรรมเงินหยวนของลูกค้า ต่ำกว่า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USD 50,000</a:t>
            </a:r>
            <a:endParaRPr lang="th-TH" b="1" dirty="0" smtClean="0">
              <a:solidFill>
                <a:schemeClr val="accent6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sz="2600" b="1" dirty="0" smtClean="0">
                <a:latin typeface="BrowalliaUPC" pitchFamily="34" charset="-34"/>
                <a:cs typeface="BrowalliaUPC" pitchFamily="34" charset="-34"/>
              </a:rPr>
              <a:t>1) หัวตาราง</a:t>
            </a:r>
            <a:endParaRPr lang="en-US" sz="2600" b="1" dirty="0" smtClean="0">
              <a:latin typeface="BrowalliaUPC" pitchFamily="34" charset="-34"/>
              <a:cs typeface="BrowalliaUPC" pitchFamily="34" charset="-34"/>
            </a:endParaRPr>
          </a:p>
          <a:p>
            <a:endParaRPr lang="en-US" sz="2600" dirty="0" smtClean="0">
              <a:latin typeface="BrowalliaUPC" pitchFamily="34" charset="-34"/>
              <a:cs typeface="BrowalliaUPC" pitchFamily="34" charset="-34"/>
            </a:endParaRPr>
          </a:p>
          <a:p>
            <a:endParaRPr lang="en-US" sz="2600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861048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</a:t>
            </a:r>
            <a:r>
              <a:rPr lang="th-TH" b="1" dirty="0" smtClean="0"/>
              <a:t>ธนาคาร</a:t>
            </a:r>
            <a:r>
              <a:rPr lang="th-TH" dirty="0" smtClean="0"/>
              <a:t>   ให้ ระบุชื่อธนาคาร ตาม </a:t>
            </a:r>
            <a:r>
              <a:rPr lang="en-US" sz="2000" dirty="0" smtClean="0"/>
              <a:t>Template</a:t>
            </a:r>
            <a:endParaRPr lang="th-TH" sz="2000" dirty="0" smtClean="0"/>
          </a:p>
          <a:p>
            <a:r>
              <a:rPr lang="th-TH" dirty="0" smtClean="0"/>
              <a:t>       </a:t>
            </a:r>
            <a:r>
              <a:rPr lang="th-TH" b="1" dirty="0" smtClean="0"/>
              <a:t>ณ วันที่ </a:t>
            </a:r>
            <a:r>
              <a:rPr lang="th-TH" dirty="0" smtClean="0"/>
              <a:t>   ให้ระบุเดือน และ ปี พ.ศ.ทำธุรกรรม ตาม</a:t>
            </a:r>
            <a:r>
              <a:rPr lang="en-US" dirty="0" smtClean="0"/>
              <a:t> </a:t>
            </a:r>
            <a:r>
              <a:rPr lang="en-US" sz="2000" dirty="0" smtClean="0"/>
              <a:t>Template</a:t>
            </a:r>
            <a:endParaRPr lang="th-TH" sz="2000" dirty="0" smtClean="0"/>
          </a:p>
          <a:p>
            <a:r>
              <a:rPr lang="th-TH" dirty="0" smtClean="0"/>
              <a:t>       </a:t>
            </a:r>
            <a:endParaRPr lang="th-TH" sz="2400" dirty="0"/>
          </a:p>
        </p:txBody>
      </p:sp>
      <p:sp>
        <p:nvSpPr>
          <p:cNvPr id="29" name="Oval 28"/>
          <p:cNvSpPr/>
          <p:nvPr/>
        </p:nvSpPr>
        <p:spPr>
          <a:xfrm>
            <a:off x="971600" y="3933056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71600" y="4365104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3203848" y="2996952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03848" y="2636912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</a:t>
            </a:r>
            <a:endParaRPr lang="th-TH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5708476" cy="153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12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2274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Browallia New" pitchFamily="34" charset="-34"/>
                <a:cs typeface="Browallia New" pitchFamily="34" charset="-34"/>
              </a:rPr>
              <a:t>2) รายละเอียดตาราง</a:t>
            </a:r>
            <a:endParaRPr lang="th-TH" sz="2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95536" y="3356992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</a:t>
            </a:r>
            <a:r>
              <a:rPr lang="th-TH" b="1" dirty="0" smtClean="0"/>
              <a:t>  </a:t>
            </a:r>
            <a:r>
              <a:rPr lang="th-TH" sz="2400" b="1" dirty="0" smtClean="0"/>
              <a:t>ที่ </a:t>
            </a:r>
            <a:r>
              <a:rPr lang="th-TH" b="1" dirty="0" smtClean="0"/>
              <a:t>		    	</a:t>
            </a:r>
            <a:r>
              <a:rPr lang="th-TH" dirty="0" smtClean="0"/>
              <a:t>ลำดับที่การทำธุรกรรม</a:t>
            </a:r>
          </a:p>
          <a:p>
            <a:r>
              <a:rPr lang="th-TH" dirty="0" smtClean="0"/>
              <a:t>      </a:t>
            </a:r>
            <a:r>
              <a:rPr lang="th-TH" sz="2400" b="1" dirty="0" smtClean="0"/>
              <a:t>วัตถุประสงค์ 	</a:t>
            </a:r>
            <a:r>
              <a:rPr lang="th-TH" b="1" dirty="0" smtClean="0"/>
              <a:t>	</a:t>
            </a:r>
            <a:r>
              <a:rPr lang="th-TH" dirty="0" smtClean="0"/>
              <a:t>ตาม </a:t>
            </a:r>
            <a:r>
              <a:rPr lang="en-US" sz="1600" dirty="0" smtClean="0"/>
              <a:t>Template</a:t>
            </a:r>
            <a:r>
              <a:rPr lang="th-TH" sz="1600" dirty="0" smtClean="0"/>
              <a:t> </a:t>
            </a:r>
            <a:r>
              <a:rPr lang="th-TH" dirty="0" smtClean="0"/>
              <a:t>ที่กำหนด</a:t>
            </a:r>
            <a:endParaRPr lang="en-US" sz="1600" dirty="0" smtClean="0"/>
          </a:p>
          <a:p>
            <a:r>
              <a:rPr lang="th-TH" sz="2400" b="1" dirty="0" smtClean="0"/>
              <a:t>      สกุลเงิน จำนวนเงิน </a:t>
            </a:r>
            <a:r>
              <a:rPr lang="en-US" b="1" dirty="0" smtClean="0"/>
              <a:t>	</a:t>
            </a:r>
            <a:r>
              <a:rPr lang="th-TH" dirty="0" smtClean="0"/>
              <a:t>จำนวนเงิน สกุลเงิน ซื้อ ขาย</a:t>
            </a:r>
            <a:r>
              <a:rPr lang="th-TH" b="1" dirty="0" smtClean="0"/>
              <a:t> </a:t>
            </a:r>
            <a:r>
              <a:rPr lang="en-US" sz="1600" dirty="0" smtClean="0"/>
              <a:t>Group </a:t>
            </a:r>
            <a:r>
              <a:rPr lang="th-TH" dirty="0" smtClean="0"/>
              <a:t>ตามวัตถุประสงค์</a:t>
            </a:r>
          </a:p>
        </p:txBody>
      </p:sp>
      <p:sp>
        <p:nvSpPr>
          <p:cNvPr id="39" name="Oval 38"/>
          <p:cNvSpPr/>
          <p:nvPr/>
        </p:nvSpPr>
        <p:spPr>
          <a:xfrm>
            <a:off x="395536" y="3356992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395536" y="386104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4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395536" y="4365104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5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331640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2" name="Oval 21"/>
          <p:cNvSpPr/>
          <p:nvPr/>
        </p:nvSpPr>
        <p:spPr>
          <a:xfrm>
            <a:off x="2051720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4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27984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5</a:t>
            </a:r>
            <a:endParaRPr lang="th-TH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7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รายละเอียดการรายงาน </a:t>
            </a:r>
            <a:endParaRPr lang="en-US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Trade Value 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Maturity Date</a:t>
            </a:r>
            <a:endParaRPr lang="th-TH" dirty="0" smtClean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547260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Action Button: Back or Previous 7">
            <a:hlinkClick r:id="rId3" action="ppaction://hlinksldjump" highlightClick="1"/>
          </p:cNvPr>
          <p:cNvSpPr/>
          <p:nvPr/>
        </p:nvSpPr>
        <p:spPr>
          <a:xfrm>
            <a:off x="7524328" y="5949280"/>
            <a:ext cx="504056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หัวข้อในการบรรยาย</a:t>
            </a:r>
            <a:endParaRPr lang="th-TH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ความเป็นมาและวัตถุประสงค์ของรายงาน</a:t>
            </a:r>
          </a:p>
          <a:p>
            <a:pPr>
              <a:lnSpc>
                <a:spcPct val="150000"/>
              </a:lnSpc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วิธีการนำส่งรายงาน</a:t>
            </a:r>
            <a:endParaRPr lang="en-US" sz="3200" dirty="0" smtClean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  <a:p>
            <a:pPr>
              <a:lnSpc>
                <a:spcPct val="150000"/>
              </a:lnSpc>
              <a:spcBef>
                <a:spcPct val="20000"/>
              </a:spcBef>
            </a:pPr>
            <a:r>
              <a:rPr lang="th-TH" sz="3200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ขอบเขตของการรายงาน</a:t>
            </a:r>
          </a:p>
          <a:p>
            <a:pPr lvl="1">
              <a:lnSpc>
                <a:spcPct val="150000"/>
              </a:lnSpc>
              <a:spcBef>
                <a:spcPct val="20000"/>
              </a:spcBef>
            </a:pP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รายละเอียดใน 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Template </a:t>
            </a:r>
            <a:r>
              <a:rPr lang="th-TH" sz="2400" dirty="0" smtClean="0">
                <a:latin typeface="TH SarabunPSK" pitchFamily="34" charset="-34"/>
                <a:cs typeface="TH SarabunPSK" pitchFamily="34" charset="-34"/>
              </a:rPr>
              <a:t>รายงาน</a:t>
            </a:r>
            <a:r>
              <a:rPr lang="en-US" sz="2400" dirty="0" smtClean="0">
                <a:latin typeface="TH SarabunPSK" pitchFamily="34" charset="-34"/>
                <a:cs typeface="TH SarabunPSK" pitchFamily="34" charset="-34"/>
              </a:rPr>
              <a:t> </a:t>
            </a:r>
            <a:endParaRPr lang="th-TH" sz="2400" dirty="0" smtClean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E0645-788E-4262-9CA5-0A5CEC0D209A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2</a:t>
            </a:fld>
            <a:endParaRPr lang="th-TH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3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95536" y="188640"/>
            <a:ext cx="8429684" cy="864096"/>
          </a:xfrm>
        </p:spPr>
        <p:txBody>
          <a:bodyPr/>
          <a:lstStyle/>
          <a:p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ความเป็นมาและวัตถุประสงค์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1340769"/>
            <a:ext cx="871296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ความเป็นมา</a:t>
            </a:r>
          </a:p>
          <a:p>
            <a:pPr marL="514350" indent="-514350">
              <a:buAutoNum type="arabicParenR"/>
            </a:pP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จีนมีการผ่อนคลายระเบียบโด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ยอนุญาต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ให้มีการซื้อขายเงินหยวนที่ตลาดฮ่องกง (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Offshore CNY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หรือมีรหัสสกุลเงินเป็น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CNH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) เมื่อ ก.ค.ปีพ.ศ. 2553</a:t>
            </a:r>
            <a:endParaRPr lang="th-TH" sz="2400" b="1" dirty="0" smtClean="0">
              <a:latin typeface="BrowalliaUPC" pitchFamily="34" charset="-34"/>
              <a:cs typeface="BrowalliaUPC" pitchFamily="34" charset="-34"/>
            </a:endParaRPr>
          </a:p>
          <a:p>
            <a:pPr lvl="0"/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2)    การรายงานธุรกรรมเงินตราต่างประเทศในปัจจุบัน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ผ่านระบบบริหารข้อมูล (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Data Management    </a:t>
            </a:r>
          </a:p>
          <a:p>
            <a:pPr lvl="0"/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      System;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DMS)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รองรับเฉพาะรหัสสกุลเงิน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CNY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และไม่สามารถแยกธุรกรรม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CNH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และ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CNY </a:t>
            </a:r>
            <a:endParaRPr lang="th-TH" sz="2400" dirty="0" smtClean="0">
              <a:latin typeface="BrowalliaUPC" pitchFamily="34" charset="-34"/>
              <a:cs typeface="BrowalliaUPC" pitchFamily="34" charset="-34"/>
            </a:endParaRPr>
          </a:p>
          <a:p>
            <a:pPr lvl="0"/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      ออกจากกันได้ </a:t>
            </a:r>
          </a:p>
          <a:p>
            <a:pPr marL="514350" lvl="0" indent="-514350">
              <a:buAutoNum type="arabicParenR" startAt="3"/>
            </a:pP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ธปท. ได้มีหนังสือเวียนลงวันที่ 28 มิถุนายน 2554 เรื่องรายงานการทำธุรกรรมเงินหยวน เพิ่มเติมจากระบบ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DMS</a:t>
            </a:r>
          </a:p>
          <a:p>
            <a:pPr lvl="0" indent="-514350"/>
            <a:endParaRPr lang="th-TH" b="1" dirty="0" smtClean="0">
              <a:latin typeface="BrowalliaUPC" pitchFamily="34" charset="-34"/>
              <a:cs typeface="BrowalliaUPC" pitchFamily="34" charset="-34"/>
            </a:endParaRPr>
          </a:p>
          <a:p>
            <a:pPr lvl="0" indent="-514350"/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วัตถุประสงค์</a:t>
            </a:r>
          </a:p>
          <a:p>
            <a:pPr marL="514350" indent="-514350"/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400" dirty="0" smtClean="0"/>
              <a:t>ปรับวิธีการส่งรายงาน และปรับรูปแบบรายงานให้เป็นไปตามมาตรฐาน ธปท. เพื่อให้ได้ข้อมูลที่ครบถ้วน ถูกต้อง เพื่อประโยชน์ในการใช้ข้อมูลทั้งทางด้านการวิเคราะห์ ติดตามข้อมูล หรือการกำหนดนโยบายในภาพรวมของประเทศต่อไป</a:t>
            </a:r>
            <a:endParaRPr lang="th-TH" sz="2400" dirty="0" smtClean="0">
              <a:latin typeface="BrowalliaUPC" pitchFamily="34" charset="-34"/>
              <a:cs typeface="BrowalliaUPC" pitchFamily="34" charset="-34"/>
            </a:endParaRPr>
          </a:p>
          <a:p>
            <a:pPr marL="514350" lvl="0" indent="-514350"/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4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340768"/>
            <a:ext cx="85689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การจัดส่งรายงาน</a:t>
            </a:r>
          </a:p>
          <a:p>
            <a:pPr>
              <a:spcBef>
                <a:spcPts val="600"/>
              </a:spcBef>
            </a:pPr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1) รายงานรายเดือน จัดส่งภายใน 7 วันทำการนับจากวันสิ้นเดือน</a:t>
            </a:r>
          </a:p>
          <a:p>
            <a:pPr>
              <a:spcBef>
                <a:spcPts val="600"/>
              </a:spcBef>
            </a:pP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       2) กรณีที่ยังไม่เปิดให้บริการธุรกรรมเงินหยวน ให้</a:t>
            </a:r>
          </a:p>
          <a:p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	- 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ส่ง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e-mail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ขอผ่อนผันไม่ต้องจัดส่งรายงาน ทั้งนี้ ให้ส่ง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e-mail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มายัง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                         </a:t>
            </a:r>
          </a:p>
          <a:p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                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  <a:hlinkClick r:id="rId3"/>
              </a:rPr>
              <a:t>FOG_RR@bot.or.th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แจ้งเพื่อทราบด้วย (โดย ให้ส่ง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e-mail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แจ้งเพื่อทราบ</a:t>
            </a: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                 ภายในวันที่ </a:t>
            </a:r>
            <a:r>
              <a:rPr lang="th-TH" sz="2400" b="1" i="1" dirty="0" smtClean="0">
                <a:latin typeface="BrowalliaUPC" pitchFamily="34" charset="-34"/>
                <a:cs typeface="BrowalliaUPC" pitchFamily="34" charset="-34"/>
              </a:rPr>
              <a:t>11 ก.พ. 2556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)</a:t>
            </a:r>
          </a:p>
          <a:p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       3) กรณีให้บริการเงินหยวน แต่ไม่มีธุรกรรมในเดือนที่รายงาน</a:t>
            </a: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           ให้ส่ง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File Template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(ว่าง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;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ระบุเฉพาะชื่อธนาคาร เดือน ปี พ.ศ.) มายังช่องทาง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 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BrowalliaUPC" pitchFamily="34" charset="-34"/>
                <a:cs typeface="BrowalliaUPC" pitchFamily="34" charset="-34"/>
              </a:rPr>
              <a:t>            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DA Extranet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ทุกครั้งที่ไม่มีธุรกรรม</a:t>
            </a:r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5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412776"/>
            <a:ext cx="8712968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ภาพรวมรายงาน</a:t>
            </a:r>
          </a:p>
          <a:p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      1) จัดทำรายงานเป็นรูปแบบ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excel file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 ตาม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Template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ที่กำหนด</a:t>
            </a:r>
          </a:p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      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2) รายงานข้อมูลการทำธุรกรรมสกุลเงินหยวนกับลูกค้าทั้ง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Resident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และ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Non-Resident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โดยแยกสกุลเงินหยวนเป็น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CNY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และ </a:t>
            </a:r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CNH </a:t>
            </a:r>
          </a:p>
          <a:p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CNY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หมายถึง ธุรกรรมสกุลเงินหยวนใน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mainland</a:t>
            </a:r>
            <a:endParaRPr lang="th-TH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CNH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หมายถึง ธุรกรรมสกุลเงินหยวน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offshore</a:t>
            </a:r>
          </a:p>
          <a:p>
            <a:r>
              <a:rPr lang="en-US" sz="2600" dirty="0" smtClean="0">
                <a:latin typeface="BrowalliaUPC" pitchFamily="34" charset="-34"/>
                <a:cs typeface="BrowalliaUPC" pitchFamily="34" charset="-34"/>
              </a:rPr>
              <a:t>       3) </a:t>
            </a:r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แบ่งรายงานออกเป็น 2 รายงาน ได้แก่</a:t>
            </a:r>
          </a:p>
          <a:p>
            <a:r>
              <a:rPr lang="th-TH" sz="26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400" b="1" dirty="0" smtClean="0">
                <a:latin typeface="BrowalliaUPC" pitchFamily="34" charset="-34"/>
                <a:cs typeface="BrowalliaUPC" pitchFamily="34" charset="-34"/>
              </a:rPr>
              <a:t>รายงานที่ 1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รายงานการทำธุรกรรมเงินหยวนของลูกค้า ตั้งแต่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USD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50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,000 </a:t>
            </a:r>
            <a:endParaRPr lang="th-TH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            		  - รายงานธุรกรรมเงินหยวน ตั้งแต่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USD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50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,000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(หรือเทียบเท่า) ขึ้นไป </a:t>
            </a:r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	</a:t>
            </a:r>
            <a:r>
              <a:rPr lang="th-TH" sz="2400" b="1" dirty="0" smtClean="0">
                <a:latin typeface="BrowalliaUPC" pitchFamily="34" charset="-34"/>
                <a:cs typeface="BrowalliaUPC" pitchFamily="34" charset="-34"/>
              </a:rPr>
              <a:t>รายงานที่ 2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รายงานการทำธุรกรรมเงินหยวน ต่ำกว่า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USD 50,000</a:t>
            </a:r>
            <a:endParaRPr lang="th-TH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		  - รายงานธุรกรรมเงินหยวน มากกว่า 0 และน้อยกว่า 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USD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50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,000 (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หรือ</a:t>
            </a:r>
          </a:p>
          <a:p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                           เทียบเท่า)</a:t>
            </a:r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  <a:p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                          -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ธุรกรรมซื้อและขาย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Group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 รวมตามสกุลเงิน</a:t>
            </a:r>
            <a:r>
              <a:rPr lang="en-US" sz="2400" dirty="0" smtClean="0">
                <a:latin typeface="BrowalliaUPC" pitchFamily="34" charset="-34"/>
                <a:cs typeface="BrowalliaUPC" pitchFamily="34" charset="-34"/>
              </a:rPr>
              <a:t> </a:t>
            </a:r>
            <a:r>
              <a:rPr lang="th-TH" sz="2400" dirty="0" smtClean="0">
                <a:latin typeface="BrowalliaUPC" pitchFamily="34" charset="-34"/>
                <a:cs typeface="BrowalliaUPC" pitchFamily="34" charset="-34"/>
              </a:rPr>
              <a:t>และวัตถุประสงค์    </a:t>
            </a:r>
            <a:endParaRPr lang="en-US" sz="2400" dirty="0" smtClean="0">
              <a:latin typeface="BrowalliaUPC" pitchFamily="34" charset="-34"/>
              <a:cs typeface="Browall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6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8568952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BrowalliaUPC" pitchFamily="34" charset="-34"/>
                <a:cs typeface="BrowalliaUPC" pitchFamily="34" charset="-34"/>
              </a:rPr>
              <a:t>รายละเอียดการรายงาน</a:t>
            </a:r>
          </a:p>
          <a:p>
            <a:r>
              <a:rPr lang="th-TH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1. รายงานการทำธุรกรรมเงินหยวนของลูกค้า ตั้งแต่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BrowalliaUPC" pitchFamily="34" charset="-34"/>
                <a:cs typeface="BrowalliaUPC" pitchFamily="34" charset="-34"/>
              </a:rPr>
              <a:t>USD 50,000</a:t>
            </a:r>
            <a:endParaRPr lang="th-TH" b="1" dirty="0" smtClean="0">
              <a:solidFill>
                <a:schemeClr val="accent6">
                  <a:lumMod val="75000"/>
                </a:schemeClr>
              </a:solidFill>
              <a:latin typeface="BrowalliaUPC" pitchFamily="34" charset="-34"/>
              <a:cs typeface="BrowalliaUPC" pitchFamily="34" charset="-34"/>
            </a:endParaRPr>
          </a:p>
          <a:p>
            <a:r>
              <a:rPr lang="th-TH" sz="2600" b="1" dirty="0" smtClean="0">
                <a:latin typeface="BrowalliaUPC" pitchFamily="34" charset="-34"/>
                <a:cs typeface="BrowalliaUPC" pitchFamily="34" charset="-34"/>
              </a:rPr>
              <a:t>1) หัวตาราง</a:t>
            </a:r>
            <a:endParaRPr lang="en-US" sz="2600" b="1" dirty="0" smtClean="0">
              <a:latin typeface="BrowalliaUPC" pitchFamily="34" charset="-34"/>
              <a:cs typeface="BrowalliaUPC" pitchFamily="34" charset="-34"/>
            </a:endParaRPr>
          </a:p>
          <a:p>
            <a:endParaRPr lang="en-US" sz="2600" dirty="0" smtClean="0">
              <a:latin typeface="BrowalliaUPC" pitchFamily="34" charset="-34"/>
              <a:cs typeface="BrowalliaUPC" pitchFamily="34" charset="-34"/>
            </a:endParaRPr>
          </a:p>
          <a:p>
            <a:endParaRPr lang="en-US" sz="2600" dirty="0" smtClean="0">
              <a:latin typeface="BrowalliaUPC" pitchFamily="34" charset="-34"/>
              <a:cs typeface="Browall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4365104"/>
            <a:ext cx="72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   </a:t>
            </a:r>
            <a:r>
              <a:rPr lang="th-TH" b="1" dirty="0" smtClean="0"/>
              <a:t>ธนาคาร</a:t>
            </a:r>
            <a:r>
              <a:rPr lang="th-TH" dirty="0" smtClean="0"/>
              <a:t>   ให้ ระบุชื่อธนาคาร ตาม </a:t>
            </a:r>
            <a:r>
              <a:rPr lang="en-US" sz="2000" dirty="0" smtClean="0"/>
              <a:t>Template</a:t>
            </a:r>
            <a:endParaRPr lang="th-TH" sz="2000" dirty="0" smtClean="0"/>
          </a:p>
          <a:p>
            <a:r>
              <a:rPr lang="th-TH" dirty="0" smtClean="0"/>
              <a:t>       </a:t>
            </a:r>
            <a:r>
              <a:rPr lang="th-TH" b="1" dirty="0" smtClean="0"/>
              <a:t>ณ วันที่ </a:t>
            </a:r>
            <a:r>
              <a:rPr lang="th-TH" dirty="0" smtClean="0"/>
              <a:t>   ให้ระบุเดือน และ ปี พ.ศ.ทำธุรกรรม ตาม</a:t>
            </a:r>
            <a:r>
              <a:rPr lang="en-US" dirty="0" smtClean="0"/>
              <a:t> </a:t>
            </a:r>
            <a:r>
              <a:rPr lang="en-US" sz="2000" dirty="0" smtClean="0"/>
              <a:t>Template</a:t>
            </a:r>
            <a:endParaRPr lang="th-TH" sz="2000" dirty="0" smtClean="0"/>
          </a:p>
          <a:p>
            <a:r>
              <a:rPr lang="th-TH" dirty="0" smtClean="0"/>
              <a:t>       </a:t>
            </a:r>
            <a:endParaRPr lang="th-TH" sz="2400" dirty="0"/>
          </a:p>
        </p:txBody>
      </p:sp>
      <p:sp>
        <p:nvSpPr>
          <p:cNvPr id="29" name="Oval 28"/>
          <p:cNvSpPr/>
          <p:nvPr/>
        </p:nvSpPr>
        <p:spPr>
          <a:xfrm>
            <a:off x="971600" y="4509120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71600" y="494116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708920"/>
            <a:ext cx="376237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Oval 27"/>
          <p:cNvSpPr/>
          <p:nvPr/>
        </p:nvSpPr>
        <p:spPr>
          <a:xfrm>
            <a:off x="3203848" y="3429000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2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203848" y="2996952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1</a:t>
            </a:r>
            <a:endParaRPr lang="th-TH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7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1268760"/>
            <a:ext cx="227498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2600" b="1" dirty="0" smtClean="0">
                <a:latin typeface="Browallia New" pitchFamily="34" charset="-34"/>
                <a:cs typeface="Browallia New" pitchFamily="34" charset="-34"/>
              </a:rPr>
              <a:t>2) รายละเอียดตาราง</a:t>
            </a:r>
            <a:endParaRPr lang="th-TH" sz="2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576" y="3140968"/>
            <a:ext cx="83884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</a:t>
            </a:r>
            <a:r>
              <a:rPr lang="th-TH" b="1" dirty="0" smtClean="0"/>
              <a:t>  ที่ 		    </a:t>
            </a:r>
            <a:r>
              <a:rPr lang="th-TH" dirty="0" smtClean="0"/>
              <a:t>ลำดับที่การทำธุรกรรม</a:t>
            </a:r>
          </a:p>
          <a:p>
            <a:r>
              <a:rPr lang="th-TH" dirty="0" smtClean="0"/>
              <a:t>      </a:t>
            </a:r>
            <a:r>
              <a:rPr lang="th-TH" b="1" dirty="0" smtClean="0"/>
              <a:t>ชื่อผู้ทำธุรกรรม </a:t>
            </a:r>
            <a:r>
              <a:rPr lang="th-TH" dirty="0" smtClean="0"/>
              <a:t>ชื่อผู้ทำธุรกรรมกับธนาคาร (ชื่อลูกค้า)</a:t>
            </a:r>
          </a:p>
          <a:p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        trade date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   	      </a:t>
            </a:r>
            <a:r>
              <a:rPr lang="th-TH" dirty="0" smtClean="0"/>
              <a:t>วันที่ทำสัญญา</a:t>
            </a:r>
          </a:p>
          <a:p>
            <a:r>
              <a:rPr lang="th-TH" dirty="0" smtClean="0"/>
              <a:t>     </a:t>
            </a:r>
            <a:r>
              <a:rPr lang="en-US" dirty="0" smtClean="0"/>
              <a:t>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value date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   	      </a:t>
            </a:r>
            <a:r>
              <a:rPr lang="th-TH" dirty="0" smtClean="0"/>
              <a:t>วันที่ส่งมอบ </a:t>
            </a:r>
          </a:p>
          <a:p>
            <a:r>
              <a:rPr lang="th-TH" dirty="0" smtClean="0"/>
              <a:t>	                   </a:t>
            </a:r>
            <a:r>
              <a:rPr lang="th-TH" sz="2400" dirty="0" smtClean="0"/>
              <a:t>(กรณีธุรกรรม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swap</a:t>
            </a:r>
            <a:r>
              <a:rPr lang="en-US" sz="2400" dirty="0" smtClean="0"/>
              <a:t> </a:t>
            </a:r>
            <a:r>
              <a:rPr lang="th-TH" sz="2400" dirty="0" smtClean="0"/>
              <a:t>หมายถึงวันส่งมอบของ 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swap </a:t>
            </a:r>
            <a:r>
              <a:rPr lang="th-TH" sz="2400" dirty="0" smtClean="0">
                <a:latin typeface="Browallia New" pitchFamily="34" charset="-34"/>
                <a:cs typeface="Browallia New" pitchFamily="34" charset="-34"/>
              </a:rPr>
              <a:t>ขาแรก</a:t>
            </a:r>
            <a:r>
              <a:rPr lang="en-US" sz="2400" dirty="0" smtClean="0">
                <a:latin typeface="Browallia New" pitchFamily="34" charset="-34"/>
                <a:cs typeface="Browallia New" pitchFamily="34" charset="-34"/>
              </a:rPr>
              <a:t> </a:t>
            </a:r>
            <a:r>
              <a:rPr lang="th-TH" sz="2400" dirty="0" smtClean="0"/>
              <a:t>) </a:t>
            </a:r>
            <a:r>
              <a:rPr lang="en-US" sz="2400" dirty="0" smtClean="0"/>
              <a:t> </a:t>
            </a:r>
            <a:endParaRPr lang="th-TH" sz="2400" dirty="0" smtClean="0"/>
          </a:p>
          <a:p>
            <a:r>
              <a:rPr lang="th-TH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2200" b="1" dirty="0" smtClean="0">
                <a:latin typeface="Browallia New" pitchFamily="34" charset="-34"/>
                <a:cs typeface="Browallia New" pitchFamily="34" charset="-34"/>
              </a:rPr>
              <a:t>maturity date  </a:t>
            </a:r>
            <a:r>
              <a:rPr lang="th-TH" sz="2200" b="1" dirty="0" smtClean="0">
                <a:latin typeface="Browallia New" pitchFamily="34" charset="-34"/>
                <a:cs typeface="Browallia New" pitchFamily="34" charset="-34"/>
              </a:rPr>
              <a:t>	     </a:t>
            </a:r>
            <a:r>
              <a:rPr lang="th-TH" dirty="0" smtClean="0"/>
              <a:t>วันครบกำหนดสัญญา</a:t>
            </a:r>
            <a:endParaRPr lang="th-TH" sz="2400" dirty="0"/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784887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Oval 33"/>
          <p:cNvSpPr/>
          <p:nvPr/>
        </p:nvSpPr>
        <p:spPr>
          <a:xfrm>
            <a:off x="827584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5" name="Oval 34"/>
          <p:cNvSpPr/>
          <p:nvPr/>
        </p:nvSpPr>
        <p:spPr>
          <a:xfrm>
            <a:off x="2339752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4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4644008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5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804248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7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5652120" y="2420888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6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683568" y="3212976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683568" y="3645024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4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683568" y="4077072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5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683568" y="4509120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6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683568" y="5373216"/>
            <a:ext cx="360040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7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18" name="Action Button: Forward or Next 17">
            <a:hlinkClick r:id="rId3" action="ppaction://hlinksldjump" highlightClick="1"/>
          </p:cNvPr>
          <p:cNvSpPr/>
          <p:nvPr/>
        </p:nvSpPr>
        <p:spPr>
          <a:xfrm>
            <a:off x="5292080" y="5373216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783525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8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5576" y="2780928"/>
            <a:ext cx="756084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 </a:t>
            </a:r>
            <a:r>
              <a:rPr lang="th-TH" b="1" dirty="0" smtClean="0"/>
              <a:t>  ประเภทธุรกรรม </a:t>
            </a:r>
            <a:r>
              <a:rPr lang="th-TH" dirty="0" smtClean="0"/>
              <a:t>ได้แก่</a:t>
            </a:r>
          </a:p>
          <a:p>
            <a:r>
              <a:rPr lang="th-TH" b="1" dirty="0" smtClean="0"/>
              <a:t>	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Spot				Currency Option	</a:t>
            </a:r>
          </a:p>
          <a:p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	Forward			    	    Sell Call</a:t>
            </a:r>
          </a:p>
          <a:p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	NDF		   	     	    Buy Call</a:t>
            </a:r>
          </a:p>
          <a:p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	 Sell Swap  (Buy-Sell Swap)  	    	    Sell Put</a:t>
            </a:r>
          </a:p>
          <a:p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	 Buy Swap  (Sell-Buy Swap) 	    	    Buy Put</a:t>
            </a:r>
          </a:p>
          <a:p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	 Cross</a:t>
            </a:r>
            <a:r>
              <a:rPr lang="en-US" sz="2400" dirty="0" smtClean="0"/>
              <a:t> </a:t>
            </a:r>
            <a:r>
              <a:rPr lang="en-US" sz="2400" b="1" dirty="0" smtClean="0">
                <a:latin typeface="Browallia New" pitchFamily="34" charset="-34"/>
                <a:cs typeface="Browallia New" pitchFamily="34" charset="-34"/>
              </a:rPr>
              <a:t>Currency Swap 		Other</a:t>
            </a:r>
            <a:endParaRPr lang="th-TH" sz="2400" dirty="0" smtClean="0">
              <a:latin typeface="Browallia New" pitchFamily="34" charset="-34"/>
              <a:cs typeface="Browallia New" pitchFamily="34" charset="-34"/>
            </a:endParaRPr>
          </a:p>
          <a:p>
            <a:r>
              <a:rPr lang="th-TH" dirty="0" smtClean="0"/>
              <a:t>      	</a:t>
            </a:r>
            <a:endParaRPr lang="th-TH" sz="2400" dirty="0"/>
          </a:p>
        </p:txBody>
      </p:sp>
      <p:sp>
        <p:nvSpPr>
          <p:cNvPr id="20" name="Oval 19"/>
          <p:cNvSpPr/>
          <p:nvPr/>
        </p:nvSpPr>
        <p:spPr>
          <a:xfrm>
            <a:off x="827584" y="2132856"/>
            <a:ext cx="504056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8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611560" y="2924944"/>
            <a:ext cx="576064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8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9" name="Action Button: Forward or Next 8">
            <a:hlinkClick r:id="rId4" action="ppaction://hlinkfile" highlightClick="1"/>
          </p:cNvPr>
          <p:cNvSpPr/>
          <p:nvPr/>
        </p:nvSpPr>
        <p:spPr>
          <a:xfrm>
            <a:off x="6732240" y="5301208"/>
            <a:ext cx="50405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83525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1013F-9547-4266-BBA1-A73F1CA01094}" type="slidenum">
              <a:rPr lang="th-TH" smtClean="0">
                <a:latin typeface="TH SarabunPSK" pitchFamily="34" charset="-34"/>
                <a:cs typeface="TH SarabunPSK" pitchFamily="34" charset="-34"/>
              </a:rPr>
              <a:pPr/>
              <a:t>9</a:t>
            </a:fld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429684" cy="8640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วิธีการรายงานข้อมูล</a:t>
            </a:r>
          </a:p>
          <a:p>
            <a:pPr>
              <a:spcBef>
                <a:spcPts val="0"/>
              </a:spcBef>
            </a:pP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ขอบเขตของการรายงาน </a:t>
            </a:r>
            <a:r>
              <a:rPr lang="en-US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th-TH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ต่อ)</a:t>
            </a:r>
          </a:p>
        </p:txBody>
      </p:sp>
      <p:sp>
        <p:nvSpPr>
          <p:cNvPr id="20" name="Oval 19"/>
          <p:cNvSpPr/>
          <p:nvPr/>
        </p:nvSpPr>
        <p:spPr>
          <a:xfrm>
            <a:off x="3059832" y="2132856"/>
            <a:ext cx="648072" cy="288032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9</a:t>
            </a:r>
            <a:endParaRPr lang="th-TH" sz="1600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852936"/>
            <a:ext cx="734481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/>
              <a:t>   </a:t>
            </a:r>
            <a:r>
              <a:rPr lang="th-TH" b="1" dirty="0" smtClean="0"/>
              <a:t>  สกุลเงิน จำนวนเงิน</a:t>
            </a:r>
            <a:endParaRPr lang="en-US" b="1" dirty="0" smtClean="0"/>
          </a:p>
          <a:p>
            <a:r>
              <a:rPr lang="en-US" sz="2400" b="1" dirty="0" smtClean="0"/>
              <a:t>     </a:t>
            </a:r>
            <a:r>
              <a:rPr lang="th-TH" sz="2400" b="1" dirty="0" smtClean="0"/>
              <a:t>สกุลเงินซื้อ </a:t>
            </a:r>
            <a:r>
              <a:rPr lang="en-US" sz="2400" b="1" dirty="0" smtClean="0"/>
              <a:t> 	: </a:t>
            </a:r>
            <a:r>
              <a:rPr lang="th-TH" sz="2400" dirty="0" smtClean="0"/>
              <a:t>สกุลเงินที่ธนาคารซื้อเงินตราต่างประเทศจากลูกค้า</a:t>
            </a:r>
          </a:p>
          <a:p>
            <a:r>
              <a:rPr lang="th-TH" sz="2400" dirty="0" smtClean="0"/>
              <a:t>      </a:t>
            </a:r>
            <a:r>
              <a:rPr lang="th-TH" sz="2400" b="1" dirty="0" smtClean="0"/>
              <a:t>จำนวนเงินซื้อ </a:t>
            </a:r>
            <a:r>
              <a:rPr lang="en-US" sz="2400" b="1" dirty="0" smtClean="0"/>
              <a:t>	: </a:t>
            </a:r>
            <a:r>
              <a:rPr lang="th-TH" sz="2400" dirty="0" smtClean="0"/>
              <a:t>จำนวนเงินตราต่างประเทศตามสกุลเงินซื้อ</a:t>
            </a:r>
          </a:p>
          <a:p>
            <a:r>
              <a:rPr lang="th-TH" sz="2400" b="1" dirty="0" smtClean="0"/>
              <a:t>     สกุลเงินขาย </a:t>
            </a:r>
            <a:r>
              <a:rPr lang="en-US" sz="2400" b="1" dirty="0" smtClean="0"/>
              <a:t>	: </a:t>
            </a:r>
            <a:r>
              <a:rPr lang="th-TH" sz="2400" dirty="0" smtClean="0"/>
              <a:t>สกุลเงินที่ธนาคารขายเงินตราต่างประเทศให้กับลูกค้า</a:t>
            </a:r>
          </a:p>
          <a:p>
            <a:r>
              <a:rPr lang="th-TH" sz="2400" dirty="0" smtClean="0"/>
              <a:t>      </a:t>
            </a:r>
            <a:r>
              <a:rPr lang="th-TH" sz="2400" b="1" dirty="0" smtClean="0"/>
              <a:t>จำนวนเงินขาย </a:t>
            </a:r>
            <a:r>
              <a:rPr lang="en-US" sz="2400" b="1" dirty="0" smtClean="0"/>
              <a:t>	: </a:t>
            </a:r>
            <a:r>
              <a:rPr lang="th-TH" sz="2400" dirty="0" smtClean="0"/>
              <a:t>จำนวนเงินตราต่างประเทศตามสกุลเงินขาย</a:t>
            </a:r>
          </a:p>
          <a:p>
            <a:endParaRPr lang="th-TH" sz="2400" dirty="0"/>
          </a:p>
        </p:txBody>
      </p:sp>
      <p:sp>
        <p:nvSpPr>
          <p:cNvPr id="11" name="Oval 10"/>
          <p:cNvSpPr/>
          <p:nvPr/>
        </p:nvSpPr>
        <p:spPr>
          <a:xfrm>
            <a:off x="467544" y="2996952"/>
            <a:ext cx="576064" cy="36004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b="1" dirty="0" smtClean="0">
                <a:solidFill>
                  <a:srgbClr val="0000FF"/>
                </a:solidFill>
              </a:rPr>
              <a:t>9</a:t>
            </a:r>
            <a:endParaRPr lang="th-TH" sz="1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T_Template_Eng_A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DB2B75AC60504398D6A46DBD7932D0" ma:contentTypeVersion="1" ma:contentTypeDescription="Create a new document." ma:contentTypeScope="" ma:versionID="7b00dff558ceca7044888fc2f83023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34585A7-FE8D-4202-AFB7-9F61EE599056}"/>
</file>

<file path=customXml/itemProps2.xml><?xml version="1.0" encoding="utf-8"?>
<ds:datastoreItem xmlns:ds="http://schemas.openxmlformats.org/officeDocument/2006/customXml" ds:itemID="{C222870B-3EF8-4007-8A38-D7AD931F9079}"/>
</file>

<file path=customXml/itemProps3.xml><?xml version="1.0" encoding="utf-8"?>
<ds:datastoreItem xmlns:ds="http://schemas.openxmlformats.org/officeDocument/2006/customXml" ds:itemID="{AD2CE268-B327-42F6-98DA-DEE1C27E69DC}"/>
</file>

<file path=docProps/app.xml><?xml version="1.0" encoding="utf-8"?>
<Properties xmlns="http://schemas.openxmlformats.org/officeDocument/2006/extended-properties" xmlns:vt="http://schemas.openxmlformats.org/officeDocument/2006/docPropsVTypes">
  <Template>BOT_Template_Eng_A1</Template>
  <TotalTime>3162</TotalTime>
  <Words>477</Words>
  <Application>Microsoft Office PowerPoint</Application>
  <PresentationFormat>On-screen Show (4:3)</PresentationFormat>
  <Paragraphs>153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BOT_Template_Eng_A1</vt:lpstr>
      <vt:lpstr>2_Custom Design</vt:lpstr>
      <vt:lpstr>Office Theme</vt:lpstr>
      <vt:lpstr>หลักเกณฑ์การรายงาน การทำธุรรรมเงินสกุลหยวน</vt:lpstr>
      <vt:lpstr>หัวข้อในการบรรยาย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Bank of Thailand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หลักเกณฑ์การรายงานการทำธุรรรมเงินสกุลหยวน 14 ธันวาคม 2555</dc:title>
  <dc:creator>ธัญธร คุณประเสริฐ</dc:creator>
  <cp:lastModifiedBy>บริพร อุไรวัฒนา</cp:lastModifiedBy>
  <cp:revision>315</cp:revision>
  <dcterms:created xsi:type="dcterms:W3CDTF">2012-11-05T04:28:55Z</dcterms:created>
  <dcterms:modified xsi:type="dcterms:W3CDTF">2012-12-20T07:27:03Z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0x0101003EDB2B75AC60504398D6A46DBD7932D0</vt:lpwstr>
  </property>
  <property fmtid="{D5CDD505-2E9C-101B-9397-08002B2CF9AE}" pid="3" name="Order">
    <vt:r8>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