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4"/>
  </p:sldMasterIdLst>
  <p:handoutMasterIdLst>
    <p:handoutMasterId r:id="rId10"/>
  </p:handoutMasterIdLst>
  <p:sldIdLst>
    <p:sldId id="256" r:id="rId5"/>
    <p:sldId id="279" r:id="rId6"/>
    <p:sldId id="280" r:id="rId7"/>
    <p:sldId id="277" r:id="rId8"/>
    <p:sldId id="281" r:id="rId9"/>
  </p:sldIdLst>
  <p:sldSz cx="12192000" cy="6858000"/>
  <p:notesSz cx="7102475" cy="9388475"/>
  <p:embeddedFontLst>
    <p:embeddedFont>
      <p:font typeface="2555 edcrub TuaTut" panose="020B0604020202020204" charset="-34"/>
      <p:regular r:id="rId11"/>
      <p:italic r:id="rId12"/>
    </p:embeddedFont>
    <p:embeddedFont>
      <p:font typeface="BrowalliaUPC" panose="020B0604020202020204" pitchFamily="34" charset="-34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H Chakra Petch" panose="02000506000000020004" pitchFamily="2" charset="-34"/>
      <p:regular r:id="rId21"/>
      <p:bold r:id="rId22"/>
      <p:italic r:id="rId23"/>
      <p:boldItalic r:id="rId24"/>
    </p:embeddedFont>
    <p:embeddedFont>
      <p:font typeface="TH SarabunPSK" panose="020B0500040200020003" pitchFamily="34" charset="-34"/>
      <p:regular r:id="rId25"/>
      <p:bold r:id="rId26"/>
      <p:italic r:id="rId27"/>
      <p:boldItalic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757479D-B19C-4ED5-9FCB-C14F79595909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509A63B-E830-4E6E-A3AD-1AE05845EED0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2409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821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734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41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4277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0375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0972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300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020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887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531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72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334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787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703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308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063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33647-2FED-4016-AC4C-CDC77B4C9681}" type="datetimeFigureOut">
              <a:rPr lang="th-TH" smtClean="0"/>
              <a:t>02/05/66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657119F-3CD2-4BAC-AD2C-2327D2D716F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876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12" Type="http://schemas.openxmlformats.org/officeDocument/2006/relationships/image" Target="../media/image7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63" y="297035"/>
            <a:ext cx="1090494" cy="1090494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22" y="240673"/>
            <a:ext cx="1213356" cy="121335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55" y="353702"/>
            <a:ext cx="1024053" cy="1024053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32" y="86441"/>
            <a:ext cx="2958941" cy="1753985"/>
          </a:xfrm>
          <a:prstGeom prst="rect">
            <a:avLst/>
          </a:prstGeom>
        </p:spPr>
      </p:pic>
      <p:sp>
        <p:nvSpPr>
          <p:cNvPr id="30" name="ชื่อเรื่อง 29"/>
          <p:cNvSpPr>
            <a:spLocks noGrp="1"/>
          </p:cNvSpPr>
          <p:nvPr>
            <p:ph type="title"/>
          </p:nvPr>
        </p:nvSpPr>
        <p:spPr>
          <a:xfrm>
            <a:off x="694558" y="1862343"/>
            <a:ext cx="11497442" cy="1273938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4800" b="1" dirty="0">
                <a:ln/>
                <a:solidFill>
                  <a:schemeClr val="tx1"/>
                </a:solidFill>
                <a:latin typeface="2555 edcrub TuaTut" panose="02000000000000000000" pitchFamily="2" charset="-34"/>
                <a:cs typeface="2555 edcrub TuaTut" panose="02000000000000000000" pitchFamily="2" charset="-34"/>
              </a:rPr>
              <a:t>โครงการ “กยศ. เป็นหนี้ได้ ใช้หนี้เป็น”</a:t>
            </a:r>
            <a:endParaRPr lang="en-US" sz="4800" b="1" dirty="0">
              <a:ln/>
              <a:solidFill>
                <a:schemeClr val="tx1"/>
              </a:solidFill>
              <a:latin typeface="2555 edcrub TuaTut" panose="02000000000000000000" pitchFamily="2" charset="-34"/>
              <a:cs typeface="2555 edcrub TuaTut" panose="02000000000000000000" pitchFamily="2" charset="-34"/>
            </a:endParaRPr>
          </a:p>
        </p:txBody>
      </p:sp>
      <p:pic>
        <p:nvPicPr>
          <p:cNvPr id="1026" name="Picture 2" descr="C:\Users\User\Desktop\งานแล็ก\about-banner-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87" y="167471"/>
            <a:ext cx="1503387" cy="15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เสียง_ หน้าแรก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75077" y="900792"/>
            <a:ext cx="609600" cy="6096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318" y="4436196"/>
            <a:ext cx="2444262" cy="2444262"/>
          </a:xfrm>
          <a:prstGeom prst="rect">
            <a:avLst/>
          </a:prstGeom>
        </p:spPr>
      </p:pic>
      <p:pic>
        <p:nvPicPr>
          <p:cNvPr id="8" name="เพลงพระราชนิพนธ์ &amp;quot;ยามเย็น&amp;quot; เวอร์ชั่น เพลงประกอบภาพยนตร์ พรจากฟ้า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47738" y="836419"/>
            <a:ext cx="609600" cy="6096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E5636B3-D200-46F4-8263-3ADD48E3ED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45" y="1198225"/>
            <a:ext cx="6527828" cy="76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248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636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7576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7" y="169987"/>
            <a:ext cx="1153682" cy="1153682"/>
          </a:xfrm>
          <a:prstGeom prst="rect">
            <a:avLst/>
          </a:prstGeom>
        </p:spPr>
      </p:pic>
      <p:sp>
        <p:nvSpPr>
          <p:cNvPr id="6" name="ชื่อเรื่อง 6">
            <a:extLst>
              <a:ext uri="{FF2B5EF4-FFF2-40B4-BE49-F238E27FC236}">
                <a16:creationId xmlns:a16="http://schemas.microsoft.com/office/drawing/2014/main" id="{34845375-4AA2-48F4-B9A7-E7402071B739}"/>
              </a:ext>
            </a:extLst>
          </p:cNvPr>
          <p:cNvSpPr txBox="1">
            <a:spLocks/>
          </p:cNvSpPr>
          <p:nvPr/>
        </p:nvSpPr>
        <p:spPr>
          <a:xfrm>
            <a:off x="3471819" y="307274"/>
            <a:ext cx="4969932" cy="1086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การถอดรหัสโครงการ </a:t>
            </a:r>
            <a:br>
              <a:rPr lang="th-TH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Chakra Petch" panose="02000506000000020004" pitchFamily="2" charset="-34"/>
                <a:cs typeface="TH Chakra Petch" panose="02000506000000020004" pitchFamily="2" charset="-34"/>
              </a:rPr>
              <a:t>กยศ. เป็นหนี้ได้ ใช้หนี้เป็น</a:t>
            </a:r>
          </a:p>
        </p:txBody>
      </p:sp>
      <p:sp>
        <p:nvSpPr>
          <p:cNvPr id="7" name="ชื่อเรื่อง 3">
            <a:extLst>
              <a:ext uri="{FF2B5EF4-FFF2-40B4-BE49-F238E27FC236}">
                <a16:creationId xmlns:a16="http://schemas.microsoft.com/office/drawing/2014/main" id="{7EBCDD2C-5C35-46DB-ABA7-FF6CA93FCDBC}"/>
              </a:ext>
            </a:extLst>
          </p:cNvPr>
          <p:cNvSpPr txBox="1">
            <a:spLocks/>
          </p:cNvSpPr>
          <p:nvPr/>
        </p:nvSpPr>
        <p:spPr>
          <a:xfrm>
            <a:off x="910146" y="1823073"/>
            <a:ext cx="3854528" cy="5017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3200" b="1" dirty="0">
                <a:ln w="0"/>
                <a:solidFill>
                  <a:srgbClr val="002060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ด้านความรู้</a:t>
            </a:r>
            <a:endParaRPr lang="en-US" sz="3200" b="1" dirty="0">
              <a:ln w="0"/>
              <a:solidFill>
                <a:srgbClr val="002060"/>
              </a:solidFill>
              <a:latin typeface="TH SarabunPSK" pitchFamily="34" charset="-34"/>
              <a:ea typeface="Arial Unicode MS" pitchFamily="34" charset="-128"/>
              <a:cs typeface="TH SarabunPSK" pitchFamily="34" charset="-34"/>
            </a:endParaRPr>
          </a:p>
        </p:txBody>
      </p:sp>
      <p:sp>
        <p:nvSpPr>
          <p:cNvPr id="8" name="ชื่อเรื่อง 3">
            <a:extLst>
              <a:ext uri="{FF2B5EF4-FFF2-40B4-BE49-F238E27FC236}">
                <a16:creationId xmlns:a16="http://schemas.microsoft.com/office/drawing/2014/main" id="{3F7D5171-5403-40A3-934F-1FBAD90196AF}"/>
              </a:ext>
            </a:extLst>
          </p:cNvPr>
          <p:cNvSpPr txBox="1">
            <a:spLocks/>
          </p:cNvSpPr>
          <p:nvPr/>
        </p:nvSpPr>
        <p:spPr>
          <a:xfrm>
            <a:off x="539095" y="2324872"/>
            <a:ext cx="5194442" cy="36321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lvl="0" indent="-457200" algn="l">
              <a:buFont typeface="Wingdings" panose="05000000000000000000" pitchFamily="2" charset="2"/>
              <a:buChar char="v"/>
            </a:pPr>
            <a:r>
              <a:rPr lang="th-TH" sz="2800" dirty="0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เพื่อให้ความรู้เรื่องการวางแผนการเงิน การออม</a:t>
            </a:r>
          </a:p>
          <a:p>
            <a:pPr lvl="0" algn="l"/>
            <a:r>
              <a:rPr lang="th-TH" sz="2800" dirty="0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การบริหารจัดการเงิน คลิปต่าง ๆ ข่าวสารเกี่ยวกับ </a:t>
            </a:r>
            <a:r>
              <a:rPr lang="th-TH" sz="2800" dirty="0" err="1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800" dirty="0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ศ. และการทำบัญชีรับ – จ่าย </a:t>
            </a:r>
            <a:endParaRPr lang="en-US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lvl="0" indent="-457200" algn="l">
              <a:buFont typeface="Wingdings" panose="05000000000000000000" pitchFamily="2" charset="2"/>
              <a:buChar char="v"/>
            </a:pPr>
            <a:r>
              <a:rPr lang="th-TH" sz="2800" dirty="0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เพื่อให้ความรู้เกี่ยวกับหลักการในการกู้ยืมเงิน </a:t>
            </a:r>
          </a:p>
          <a:p>
            <a:pPr lvl="0" algn="l"/>
            <a:r>
              <a:rPr lang="th-TH" sz="2800" dirty="0" err="1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800" dirty="0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ศ. และหลักเกณฑ์ในการปฏิบัติ</a:t>
            </a:r>
            <a:endParaRPr lang="en-US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lvl="0" indent="-457200" algn="l">
              <a:buFont typeface="Wingdings" panose="05000000000000000000" pitchFamily="2" charset="2"/>
              <a:buChar char="v"/>
            </a:pPr>
            <a:r>
              <a:rPr lang="th-TH" sz="2800" dirty="0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สร้างแรงบันดาลใจด้วยผู้ที่กู้ยืม </a:t>
            </a:r>
            <a:r>
              <a:rPr lang="th-TH" sz="2800" dirty="0" err="1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800" dirty="0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ศ.(บุคคล</a:t>
            </a:r>
          </a:p>
          <a:p>
            <a:pPr lvl="0" algn="l"/>
            <a:r>
              <a:rPr lang="th-TH" sz="2800" dirty="0"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ต้นแบบ) ที่ประสบความสำเร็จ นำความรู้จากผู้รู้ และจากแห่งข้อมูลต่าง ๆ ส่งผ่านโดยกิจกรรมต่าง ๆ  </a:t>
            </a:r>
            <a:endParaRPr lang="en-US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ชื่อเรื่อง 3">
            <a:extLst>
              <a:ext uri="{FF2B5EF4-FFF2-40B4-BE49-F238E27FC236}">
                <a16:creationId xmlns:a16="http://schemas.microsoft.com/office/drawing/2014/main" id="{732CFAE3-2316-43D8-80E9-F9382D8418FE}"/>
              </a:ext>
            </a:extLst>
          </p:cNvPr>
          <p:cNvSpPr txBox="1">
            <a:spLocks/>
          </p:cNvSpPr>
          <p:nvPr/>
        </p:nvSpPr>
        <p:spPr>
          <a:xfrm>
            <a:off x="5822208" y="1825022"/>
            <a:ext cx="3854528" cy="5017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3200" b="1" dirty="0">
                <a:ln w="0"/>
                <a:solidFill>
                  <a:srgbClr val="002060"/>
                </a:solidFill>
                <a:latin typeface="TH SarabunPSK" pitchFamily="34" charset="-34"/>
                <a:ea typeface="Arial Unicode MS" pitchFamily="34" charset="-128"/>
                <a:cs typeface="TH SarabunPSK" pitchFamily="34" charset="-34"/>
              </a:rPr>
              <a:t>ด้านคุณธรรม</a:t>
            </a:r>
            <a:endParaRPr lang="en-US" sz="3200" b="1" dirty="0">
              <a:ln w="0"/>
              <a:solidFill>
                <a:srgbClr val="002060"/>
              </a:solidFill>
              <a:latin typeface="TH SarabunPSK" pitchFamily="34" charset="-34"/>
              <a:ea typeface="Arial Unicode MS" pitchFamily="34" charset="-128"/>
              <a:cs typeface="TH SarabunPSK" pitchFamily="34" charset="-34"/>
            </a:endParaRPr>
          </a:p>
        </p:txBody>
      </p:sp>
      <p:sp>
        <p:nvSpPr>
          <p:cNvPr id="12" name="ชื่อเรื่อง 3">
            <a:extLst>
              <a:ext uri="{FF2B5EF4-FFF2-40B4-BE49-F238E27FC236}">
                <a16:creationId xmlns:a16="http://schemas.microsoft.com/office/drawing/2014/main" id="{EF68364D-E137-4783-B520-191DE06883A0}"/>
              </a:ext>
            </a:extLst>
          </p:cNvPr>
          <p:cNvSpPr txBox="1">
            <a:spLocks/>
          </p:cNvSpPr>
          <p:nvPr/>
        </p:nvSpPr>
        <p:spPr>
          <a:xfrm>
            <a:off x="5733537" y="2316312"/>
            <a:ext cx="4898784" cy="41551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lvl="0" indent="-457200" algn="l">
              <a:buFont typeface="Wingdings" panose="05000000000000000000" pitchFamily="2" charset="2"/>
              <a:buChar char="v"/>
            </a:pP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สร้างนิสัยการออมด้วยการทำบันทึกรายรับ-รายจ่าย ส่งทุกวันทุก</a:t>
            </a:r>
            <a:endParaRPr lang="en-US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lvl="0" indent="-457200" algn="l">
              <a:buFont typeface="Wingdings" panose="05000000000000000000" pitchFamily="2" charset="2"/>
              <a:buChar char="v"/>
            </a:pP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มีความเพียร อดทน มุ่งมั่น ตั้งใจ เพื่อบรรลุเป้าหมายของการออม</a:t>
            </a:r>
            <a:endParaRPr lang="en-US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lvl="0" indent="-457200" algn="l">
              <a:buFont typeface="Wingdings" panose="05000000000000000000" pitchFamily="2" charset="2"/>
              <a:buChar char="v"/>
            </a:pP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บ่มเพาะความซื่อสัตย์และวินัยทางการเงินให้กับตัวเอง และใช้สติปัญญาในการใช้ชีวิต </a:t>
            </a:r>
            <a:endParaRPr lang="en-US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lvl="0" indent="-457200" algn="l">
              <a:buFont typeface="Wingdings" panose="05000000000000000000" pitchFamily="2" charset="2"/>
              <a:buChar char="v"/>
            </a:pP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เป็นต้นแบบและแบ่งปันความรู้ให้กับคนใกล้ชิด ชุมชน และสังคม </a:t>
            </a:r>
            <a:endParaRPr lang="en-US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lvl="0" indent="-457200" algn="l">
              <a:buFont typeface="Wingdings" panose="05000000000000000000" pitchFamily="2" charset="2"/>
              <a:buChar char="v"/>
            </a:pP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เป็นผู้ตระหนักถึงการชำระหนี้คืน </a:t>
            </a:r>
            <a:r>
              <a:rPr lang="th-TH" sz="2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ศ. ได้</a:t>
            </a:r>
            <a:endParaRPr lang="en-US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0BD351FB-F990-4C78-A103-3BB6FA16A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736" y="4198592"/>
            <a:ext cx="2659408" cy="26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84" y="261801"/>
            <a:ext cx="1153682" cy="1153682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9684E3AD-1302-4A6C-AB42-9CABFF89CAAE}"/>
              </a:ext>
            </a:extLst>
          </p:cNvPr>
          <p:cNvSpPr/>
          <p:nvPr/>
        </p:nvSpPr>
        <p:spPr>
          <a:xfrm>
            <a:off x="101600" y="1415483"/>
            <a:ext cx="2946400" cy="45106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หลักความพอประมาณ</a:t>
            </a:r>
            <a:endParaRPr lang="en-US" sz="24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lvl="0"/>
            <a:r>
              <a:rPr lang="th-TH" sz="2400" b="1" dirty="0"/>
              <a:t> -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รู้จักแบ่งออม จัดการการเงินของตนเองได้อย่างมีระบบ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-รู้จักประมาณการใช้จ่ายแต่ละวัน ใช้จ่ายในสิ่งที่จำเป็น ไม่เกินตัว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-กำหนดเป้าหมายการออมที่ชัดเจน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-ใช้เวลาในการจัดกิจกรรมในชั่วโมงกิจกรรม 14.00 – 16.00 น. เพื่อให้เกิดประโยชน์อย่างสูงที่สุด 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02698520-A72F-4015-9FCC-67B59B70370B}"/>
              </a:ext>
            </a:extLst>
          </p:cNvPr>
          <p:cNvSpPr/>
          <p:nvPr/>
        </p:nvSpPr>
        <p:spPr>
          <a:xfrm>
            <a:off x="3210077" y="165100"/>
            <a:ext cx="3863823" cy="6502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หลักความมีเหตุผล</a:t>
            </a:r>
            <a:endParaRPr lang="en-US" sz="24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-เพื่อให้นักศึกษาที่กู้ 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ศ. เกิดความตระหนัก รู้จักการวางแผนการใช้จ่ายเงินให้เกิดประโยชน์สูงสุด สามารถจัดการการเงินได้อย่างคุ้มค่า ลดปัญหาการใช้จ่ายเงินให้ลดลง ดูจากการทำบัญชีรายรับ - จ่าย 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-เพื่อนำองค์ความรู้จากการวางแผนการเงินมาประยุกต์ใช้ในการบริหารเงินกู้ 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ศ. </a:t>
            </a:r>
            <a:b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-เพื่อเก็บเป็นทุนในการตั้งต้นชีวิต หรือเป็นเงินสะสมก้อนแรกในการผ่อนจ่ายคืนหนี้ </a:t>
            </a:r>
          </a:p>
          <a:p>
            <a:pPr lvl="0"/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ศ.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-มีความรับผิดชอบ ขยัน อดทด และสามารถนำความรู้ทางการเงินมาปรับใช้ในชีวิตประจำวันได้ ฝึกฝนการแบ่งออมก่อนใช้โดยกำหนดเป้าหมายการออม 10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ของรายได้ต่อวัน 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B1CD8CA4-4AF2-425E-BEFC-2E83A762A5F2}"/>
              </a:ext>
            </a:extLst>
          </p:cNvPr>
          <p:cNvSpPr/>
          <p:nvPr/>
        </p:nvSpPr>
        <p:spPr>
          <a:xfrm>
            <a:off x="7327900" y="165100"/>
            <a:ext cx="4664539" cy="4508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หลักภูมิคุ้มกันในตัวที่ดี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-ตั้งเป้าหมายในการออม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10%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ของรายได้ต่อเดือน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-วางแผนการเงิน และบริหารจัดการการใช้เงินในแต่ละวันเพื่อให้เกิดความคุ้มค่ามากที่สุด </a:t>
            </a: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-จัดทำบันทึกรับ-จ่าย เพื่อทราบพฤติกรรมการใช้จ่ายเงินของตนเอง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-ใช้ธนาคารโรงเรียนเป็นศูนย์ในการส่งเสริมการออม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-ถ้านักศึกษาไม่ทำบัญชีรายรับ - จ่าย จะเข้าไปคุยสอบถามถึงเหตุผล ให้คำแนะนำในการออม บอกถึงความสำคัญของการทำบัญชีรายรับ - จ่าย และการออม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209EE4B-87A8-4748-92AC-799F8653D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901" y="4056611"/>
            <a:ext cx="2948538" cy="294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36736"/>
            <a:ext cx="1153682" cy="115368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EA5760B-BA72-4059-8F08-04B4BA9F4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999" y="3966104"/>
            <a:ext cx="2891896" cy="2891896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3E5A06D8-EA4F-4002-B524-F10541F764CD}"/>
              </a:ext>
            </a:extLst>
          </p:cNvPr>
          <p:cNvSpPr/>
          <p:nvPr/>
        </p:nvSpPr>
        <p:spPr>
          <a:xfrm>
            <a:off x="1243620" y="606135"/>
            <a:ext cx="4191979" cy="234834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-การจัดสรรเงินรายรับ-รายจ่ายในแต่ละวัน เพื่อนำมาสู่การออมแบบมีหลักการและประสิทธิภาพ จะส่งผลให้เกิดการใช้เงินให้เกิดประโยชน์สูงสุด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-รู้จักประหยัดการใช้จ่าย คิดก่อนจ่าย ทำให้ลดค่าใช้จ่ายไม่จำเป็น และมีเงินออมเพิ่มมากขึ้น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4B37B2E-00A7-4F36-915B-4CC106381525}"/>
              </a:ext>
            </a:extLst>
          </p:cNvPr>
          <p:cNvSpPr/>
          <p:nvPr/>
        </p:nvSpPr>
        <p:spPr>
          <a:xfrm>
            <a:off x="5654314" y="672012"/>
            <a:ext cx="3928127" cy="234834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สังคม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-รู้จักคิดถึงน้อง ๆ รุ่นต่อไปในการกู้ยืมเงิน </a:t>
            </a:r>
          </a:p>
          <a:p>
            <a:pPr lvl="0"/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ศ. ว่าจะมีเงินเรียนหรือเปล่า 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-เป็นสังคมที่มีความรัก เอาใจใส่สังคมส่วนร่วม มากกว่าส่วนตน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0F72F61C-5E51-4DD9-A06E-9CFA28E16CE5}"/>
              </a:ext>
            </a:extLst>
          </p:cNvPr>
          <p:cNvSpPr/>
          <p:nvPr/>
        </p:nvSpPr>
        <p:spPr>
          <a:xfrm>
            <a:off x="1197732" y="3327400"/>
            <a:ext cx="4283754" cy="308098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สิ่งแวดล้อม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-สร้างสภาพแวดล้อมให้เกิดการเรียนรู้จากคนต้นแบบเพื่อสร้างจิตสำนึกในการบริหารจัดการเงิน และการจ่ายชำระหนี้คืน 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ศ.ในอนาคต รวมถึงถ่ายทอดจากรุ่นสู่รุ่นเพื่อสร้างครอบครัว ชุมชน และสังคมที่เข้มแข็งและมีคุณภาพที่ยั่งยืนต่อไป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-เป็นวิทยาลัยต้นแบบแก่นักศึกษาในการสร้างวินัยทางการเงินให้กับนักศึกษา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222487EF-0EF9-40F0-8859-931F000ED311}"/>
              </a:ext>
            </a:extLst>
          </p:cNvPr>
          <p:cNvSpPr/>
          <p:nvPr/>
        </p:nvSpPr>
        <p:spPr>
          <a:xfrm>
            <a:off x="5654314" y="3327400"/>
            <a:ext cx="3928127" cy="236104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วัฒนธรรม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-เห็นคุณค่าของการออม ร่วมปลูกฝังและสร้างวัฒนธรรมการออม รู้หน้าที่และมีความรับผิดชอบต่อการชำระหนี้คืน 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ศ. 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-สร้าง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วัฒนธรรมการเป็นหนี้ </a:t>
            </a:r>
            <a:r>
              <a:rPr lang="th-TH" sz="24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ศ. แล้วต้องจ่ายหนี้คืน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18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6AD2616-4A50-487A-853D-DEEB5A99CB1E}"/>
              </a:ext>
            </a:extLst>
          </p:cNvPr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การวางแผนการเงิน</a:t>
            </a:r>
            <a:br>
              <a:rPr lang="th-TH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br>
              <a:rPr lang="th-TH" sz="1200" b="0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</a:br>
            <a:endParaRPr lang="en-US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29B17B-642D-4213-AE40-2D2347BB8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5" y="211550"/>
            <a:ext cx="1153682" cy="1153682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0EAFD11-99C6-4B9D-A512-CD6C12EF2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04" y="2149879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heme/theme1.xml><?xml version="1.0" encoding="utf-8"?>
<a:theme xmlns:a="http://schemas.openxmlformats.org/drawingml/2006/main" name="เหลี่ยมเพชร">
  <a:themeElements>
    <a:clrScheme name="สีน้ำเงิน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เหลี่ยมเพชร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รูป" ma:contentTypeID="0x0101009148F5A04DDD49CBA7127AADA5FB792B00AADE34325A8B49CDA8BB4DB53328F214004F274E0851D7BE49A617CC1D08F021C5" ma:contentTypeVersion="1" ma:contentTypeDescription="อัปโหลดรูป" ma:contentTypeScope="" ma:versionID="32cdcc6adf7c2a0efe8cfa1e7afe272e">
  <xsd:schema xmlns:xsd="http://www.w3.org/2001/XMLSchema" xmlns:xs="http://www.w3.org/2001/XMLSchema" xmlns:p="http://schemas.microsoft.com/office/2006/metadata/properties" xmlns:ns1="http://schemas.microsoft.com/sharepoint/v3" xmlns:ns2="9D3F7B7C-44E0-4ADB-9101-9E8A367F71AE" xmlns:ns3="CE25C52C-47E3-48F1-935D-C861682DB2DE" xmlns:ns4="http://schemas.microsoft.com/sharepoint/v3/fields" targetNamespace="http://schemas.microsoft.com/office/2006/metadata/properties" ma:root="true" ma:fieldsID="57b50b739bcef7ab007f1fdb82d731a9" ns1:_="" ns2:_="" ns3:_="" ns4:_="">
    <xsd:import namespace="http://schemas.microsoft.com/sharepoint/v3"/>
    <xsd:import namespace="9D3F7B7C-44E0-4ADB-9101-9E8A367F71AE"/>
    <xsd:import namespace="CE25C52C-47E3-48F1-935D-C861682DB2DE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3:ThumbnailExists" minOccurs="0"/>
                <xsd:element ref="ns3:PreviewExists" minOccurs="0"/>
                <xsd:element ref="ns3:ImageWidth" minOccurs="0"/>
                <xsd:element ref="ns3:ImageHeight" minOccurs="0"/>
                <xsd:element ref="ns2:ImageCreateDate" minOccurs="0"/>
                <xsd:element ref="ns4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เส้นทาง URL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ชนิดไฟล์" ma:hidden="true" ma:internalName="File_x0020_Type" ma:readOnly="true">
      <xsd:simpleType>
        <xsd:restriction base="dms:Text"/>
      </xsd:simpleType>
    </xsd:element>
    <xsd:element name="HTML_x0020_File_x0020_Type" ma:index="10" nillable="true" ma:displayName="ชนิดไฟล์ HTML" ma:hidden="true" ma:internalName="HTML_x0020_File_x0020_Type" ma:readOnly="true">
      <xsd:simpleType>
        <xsd:restriction base="dms:Text"/>
      </xsd:simpleType>
    </xsd:element>
    <xsd:element name="FSObjType" ma:index="11" nillable="true" ma:displayName="ชนิดของรายการ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กำหนดการวันที่เริ่ม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กำหนดการวันที่สิ้นสุด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3F7B7C-44E0-4ADB-9101-9E8A367F71AE" elementFormDefault="qualified">
    <xsd:import namespace="http://schemas.microsoft.com/office/2006/documentManagement/types"/>
    <xsd:import namespace="http://schemas.microsoft.com/office/infopath/2007/PartnerControls"/>
    <xsd:element name="ImageCreateDate" ma:index="25" nillable="true" ma:displayName="วันที่ถ่ายรูป" ma:description="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5C52C-47E3-48F1-935D-C861682DB2DE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มีรูปขนาดย่ออยู่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มีการแสดงตัวอย่างอยู่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ความกว้าง" ma:internalName="ImageWidth" ma:readOnly="true">
      <xsd:simpleType>
        <xsd:restriction base="dms:Unknown"/>
      </xsd:simpleType>
    </xsd:element>
    <xsd:element name="ImageHeight" ma:index="22" nillable="true" ma:displayName="ความสูง" ma:internalName="ImageHeigh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ลิขสิทธิ์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ผู้สร้าง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 ma:index="23" ma:displayName="ข้อคิดเห็น"/>
        <xsd:element name="keywords" minOccurs="0" maxOccurs="1" type="xsd:string" ma:index="14" ma:displayName="คำสำคัญ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9D3F7B7C-44E0-4ADB-9101-9E8A367F71AE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12137293-A04E-4BAA-8843-0F190C6739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D3F7B7C-44E0-4ADB-9101-9E8A367F71AE"/>
    <ds:schemaRef ds:uri="CE25C52C-47E3-48F1-935D-C861682DB2DE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381597-78E5-4CFE-9272-E84331B5FE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C33D31-EB7B-4351-A8C0-5D463ED32E7F}">
  <ds:schemaRefs>
    <ds:schemaRef ds:uri="http://schemas.microsoft.com/office/2006/metadata/properties"/>
    <ds:schemaRef ds:uri="http://schemas.microsoft.com/office/infopath/2007/PartnerControls"/>
    <ds:schemaRef ds:uri="9D3F7B7C-44E0-4ADB-9101-9E8A367F71AE"/>
    <ds:schemaRef ds:uri="http://schemas.microsoft.com/sharepoint/v3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796</TotalTime>
  <Words>657</Words>
  <Application>Microsoft Office PowerPoint</Application>
  <PresentationFormat>Widescreen</PresentationFormat>
  <Paragraphs>48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Calibri</vt:lpstr>
      <vt:lpstr>Trebuchet MS</vt:lpstr>
      <vt:lpstr>TH SarabunPSK</vt:lpstr>
      <vt:lpstr>Arial</vt:lpstr>
      <vt:lpstr>2555 edcrub TuaTut</vt:lpstr>
      <vt:lpstr>Wingdings 3</vt:lpstr>
      <vt:lpstr>TH Chakra Petch</vt:lpstr>
      <vt:lpstr>BrowalliaUPC</vt:lpstr>
      <vt:lpstr>Wingdings</vt:lpstr>
      <vt:lpstr>เหลี่ยมเพชร</vt:lpstr>
      <vt:lpstr>โครงการ “กยศ. เป็นหนี้ได้ ใช้หนี้เป็น”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Curriculum</dc:creator>
  <cp:keywords/>
  <dc:description/>
  <cp:lastModifiedBy>Kanlayapat Kuansonthi (กัลยภัทร ควรสนธิ)</cp:lastModifiedBy>
  <cp:revision>46</cp:revision>
  <cp:lastPrinted>2018-07-28T06:36:45Z</cp:lastPrinted>
  <dcterms:created xsi:type="dcterms:W3CDTF">2018-06-03T04:24:23Z</dcterms:created>
  <dcterms:modified xsi:type="dcterms:W3CDTF">2023-05-02T10:27:46Z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0x0101009148F5A04DDD49CBA7127AADA5FB792B00AADE34325A8B49CDA8BB4DB53328F214004F274E0851D7BE49A617CC1D08F021C5</vt:lpwstr>
  </property>
  <property fmtid="{D5CDD505-2E9C-101B-9397-08002B2CF9AE}" pid="3" name="VideoSetEmbedCode">
    <vt:lpwstr/>
  </property>
  <property fmtid="{D5CDD505-2E9C-101B-9397-08002B2CF9AE}" pid="4" name="Order">
    <vt:r8>19500</vt:r8>
  </property>
  <property fmtid="{D5CDD505-2E9C-101B-9397-08002B2CF9AE}" pid="5" name="AlternateThumbnailUrl">
    <vt:lpwstr/>
  </property>
  <property fmtid="{D5CDD505-2E9C-101B-9397-08002B2CF9AE}" pid="6" name="PeopleInMedia">
    <vt:lpwstr/>
  </property>
  <property fmtid="{D5CDD505-2E9C-101B-9397-08002B2CF9AE}" pid="7" name="VideoSetOwner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VideoSetDescription">
    <vt:lpwstr/>
  </property>
  <property fmtid="{D5CDD505-2E9C-101B-9397-08002B2CF9AE}" pid="11" name="VideoSetUserOverrideEncoding">
    <vt:lpwstr/>
  </property>
  <property fmtid="{D5CDD505-2E9C-101B-9397-08002B2CF9AE}" pid="12" name="VideoSetShowDownloadLink">
    <vt:bool>false</vt:bool>
  </property>
  <property fmtid="{D5CDD505-2E9C-101B-9397-08002B2CF9AE}" pid="13" name="VideoSetShowEmbedLink">
    <vt:bool>false</vt:bool>
  </property>
  <property fmtid="{D5CDD505-2E9C-101B-9397-08002B2CF9AE}" pid="14" name="VideoSetDefaultEncoding">
    <vt:lpwstr/>
  </property>
  <property fmtid="{D5CDD505-2E9C-101B-9397-08002B2CF9AE}" pid="15" name="NoCrawl">
    <vt:bool>false</vt:bool>
  </property>
  <property fmtid="{D5CDD505-2E9C-101B-9397-08002B2CF9AE}" pid="16" name="VideoSetExternalLink">
    <vt:lpwstr/>
  </property>
  <property fmtid="{D5CDD505-2E9C-101B-9397-08002B2CF9AE}" pid="17" name="VideoSetRenditionsInfo">
    <vt:lpwstr/>
  </property>
  <property fmtid="{D5CDD505-2E9C-101B-9397-08002B2CF9AE}" pid="18" name="vti_imgdate">
    <vt:lpwstr/>
  </property>
  <property fmtid="{D5CDD505-2E9C-101B-9397-08002B2CF9AE}" pid="19" name="VideoRenditionLabel">
    <vt:lpwstr/>
  </property>
  <property fmtid="{D5CDD505-2E9C-101B-9397-08002B2CF9AE}" pid="20" name="MSIP_Label_57ef099a-7fa4-4e34-953d-f6f34188ebfd_Enabled">
    <vt:lpwstr>true</vt:lpwstr>
  </property>
  <property fmtid="{D5CDD505-2E9C-101B-9397-08002B2CF9AE}" pid="21" name="MSIP_Label_57ef099a-7fa4-4e34-953d-f6f34188ebfd_SetDate">
    <vt:lpwstr>2023-05-02T10:27:18Z</vt:lpwstr>
  </property>
  <property fmtid="{D5CDD505-2E9C-101B-9397-08002B2CF9AE}" pid="22" name="MSIP_Label_57ef099a-7fa4-4e34-953d-f6f34188ebfd_Method">
    <vt:lpwstr>Standard</vt:lpwstr>
  </property>
  <property fmtid="{D5CDD505-2E9C-101B-9397-08002B2CF9AE}" pid="23" name="MSIP_Label_57ef099a-7fa4-4e34-953d-f6f34188ebfd_Name">
    <vt:lpwstr>Internal</vt:lpwstr>
  </property>
  <property fmtid="{D5CDD505-2E9C-101B-9397-08002B2CF9AE}" pid="24" name="MSIP_Label_57ef099a-7fa4-4e34-953d-f6f34188ebfd_SiteId">
    <vt:lpwstr>db27cba9-535b-4797-bd0b-1b1d889f3898</vt:lpwstr>
  </property>
  <property fmtid="{D5CDD505-2E9C-101B-9397-08002B2CF9AE}" pid="25" name="MSIP_Label_57ef099a-7fa4-4e34-953d-f6f34188ebfd_ActionId">
    <vt:lpwstr>78473046-72e4-4215-b390-7fc3223dbaaa</vt:lpwstr>
  </property>
  <property fmtid="{D5CDD505-2E9C-101B-9397-08002B2CF9AE}" pid="26" name="MSIP_Label_57ef099a-7fa4-4e34-953d-f6f34188ebfd_ContentBits">
    <vt:lpwstr>0</vt:lpwstr>
  </property>
</Properties>
</file>