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102475" cy="9388475"/>
  <p:embeddedFontLst>
    <p:embeddedFont>
      <p:font typeface="Cordia New" panose="020B0304020202020204" pitchFamily="34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H Kodchasal" panose="02000506000000020004" pitchFamily="2" charset="-34"/>
      <p:regular r:id="rId19"/>
      <p:bold r:id="rId20"/>
      <p:italic r:id="rId21"/>
      <p:boldItalic r:id="rId22"/>
    </p:embeddedFont>
    <p:embeddedFont>
      <p:font typeface="Angsana New" panose="02020603050405020304" pitchFamily="18" charset="-34"/>
      <p:regular r:id="rId23"/>
      <p:bold r:id="rId24"/>
      <p:italic r:id="rId25"/>
      <p:boldItalic r:id="rId26"/>
    </p:embeddedFont>
    <p:embeddedFont>
      <p:font typeface="Arabica" panose="020B0502040204020203" charset="0"/>
      <p:regular r:id="rId27"/>
      <p:italic r:id="rId28"/>
    </p:embeddedFont>
    <p:embeddedFont>
      <p:font typeface="Browallia New" panose="020B0604020202020204" pitchFamily="34" charset="-34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DSU_PatPong Extended" panose="020B0502040204020203" charset="-3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172D996-5D95-4E73-BDB0-C39CBA5FC906}" type="datetimeFigureOut">
              <a:rPr lang="th-TH" smtClean="0"/>
              <a:t>28/07/61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D2540F8-9CF9-491B-80FA-559685B243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5211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DF7E25D-422C-4518-B453-1E15DE03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971A8AFA-7B87-4C7B-897F-7D3569187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1694EBE1-5E7E-49EC-AC75-830538D6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FD4F7F4-CBF4-48C6-97F3-FC1CF26D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DA669031-04DB-4597-8956-86D28308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6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CC87343-57A1-40B0-A761-AB0190C1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A6E353E0-C63C-464E-B496-B9D92F624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136DADC-179D-407D-A111-265C806E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FCDCA8F-E101-4B41-9869-FF62E3D7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24349BD-EFC6-4611-8C53-EDCD7525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223B9EC8-5704-4685-972A-C0F1D25CF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300397C8-E2EF-4A9A-814F-24AAE07A8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5863FFB-7A38-4206-84C3-62B5F592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E7D2556-A5CA-4225-AD22-CEDF08DD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CBE9A54-B1C5-4A6E-BCAA-E8B414CA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840149E-C6BD-40D8-96EE-E9DAFCDE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493BA58-F19A-4C47-B134-C60AB8C6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47619D0-FDB2-450D-AA1F-DE14101D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10160AA3-1238-481C-9F75-267E3AD4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B72D37E7-62C6-4CAF-90B0-D0996028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8FEED48-BBA1-4C31-BE4A-73E4B1C7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9201F363-9912-4F2F-9A95-703A6249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F1EF00D2-87F3-4573-A71C-47A01F46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A14399B-1EE5-4CEB-A342-1E29BF93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EC06507-A635-4266-BC3C-9F9A442D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0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9F6B524-3668-4D50-A1AA-79C223D6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A2C71991-E43E-4026-857A-9FD4CE1D9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60BC1AB4-F5EE-4D5C-A9EA-8EEB955DA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B80C59A3-E74D-48C7-820C-F38273BD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062323B1-A915-47D7-BE4B-258768AD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9E568A8-1C72-466E-9E42-42268A7A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2B8D729-4C8C-4F0E-8E6C-AC27D9D9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371AFE89-660E-497E-8D3B-199CA8CC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F2A25DCC-7286-4C95-B4AF-9D2AF0A5A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5B4F0B60-1FC0-473A-9A21-CC86BB976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2F3CA5C7-3C02-4EDE-ADA5-EDC8BDA9C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422F5761-8A72-4C58-8275-CAC2941F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6BC532BE-B8F2-4BC5-9844-EA2C5578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D79DFE7F-F09C-4C37-B28C-249B1199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0120ED0-6CF0-461F-BF32-66C67E63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EBB2BCD4-B6A5-4F9A-AEC2-5FFA220B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CBA02803-866A-4508-AFD4-53A404E2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B73F26D1-DC51-4DC9-A5F4-1DC63F46A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40A1A3C2-72F9-45E4-8693-3327860E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D8EA2EF2-B1CD-4D6A-9CEC-3444EBB2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12979B86-E9A1-4243-95F5-BCF6B923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5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A2BB2A7-024B-42AC-8B6D-3EA79C9F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0456C46D-B92F-4EA7-84ED-E39ED3BF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1E7FCEDE-53BB-47BD-A5FB-EDC50EF09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5C208A6-F89F-4758-B9C2-23D880CC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C8C50E7-D56D-45B9-87E5-2AC3B5D7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DCCE822-76A7-467B-95E7-0E270CC0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0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2A2CB37-69C0-48B8-868B-363A764B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03F1A961-DCBD-4834-B158-030960A7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E25B6F03-04F6-4CB0-BD15-73AA2C6A3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C78D0CB-D98B-48D8-AF29-57C71E14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1987947-EC4D-4525-AF41-E58262E0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7C7E4A2E-29A4-4B16-BE54-E03F6D0E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6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AABB5229-7A98-4D43-AB0D-6883641F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5840273F-542E-416A-90A9-4B7845CEA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E1FFDD2-225F-4C9E-ADCA-09926DDFB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BCA99-DE93-42E2-9395-D83A5F57CBB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2CF3952-5910-461A-B921-6DE04F9E9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94053FE-8D78-48A1-A23B-874EEB72B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2591-0B4A-4B67-AAE6-B942BB7BA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gif"/><Relationship Id="rId4" Type="http://schemas.openxmlformats.org/officeDocument/2006/relationships/audio" Target="../media/media6.m4a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gif"/><Relationship Id="rId4" Type="http://schemas.openxmlformats.org/officeDocument/2006/relationships/audio" Target="../media/media8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gif"/><Relationship Id="rId4" Type="http://schemas.openxmlformats.org/officeDocument/2006/relationships/audio" Target="../media/media10.m4a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2.m4a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13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0" Type="http://schemas.openxmlformats.org/officeDocument/2006/relationships/image" Target="../media/image4.png"/><Relationship Id="rId4" Type="http://schemas.openxmlformats.org/officeDocument/2006/relationships/audio" Target="../media/media12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E5ED9E32-EF74-4E9F-AF83-34CD7D2C68C6}"/>
              </a:ext>
            </a:extLst>
          </p:cNvPr>
          <p:cNvSpPr/>
          <p:nvPr/>
        </p:nvSpPr>
        <p:spPr>
          <a:xfrm>
            <a:off x="2652610" y="559295"/>
            <a:ext cx="690863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502040204020203" charset="-34"/>
              </a:rPr>
              <a:t>โครงการ “</a:t>
            </a:r>
            <a:r>
              <a:rPr lang="th-TH" sz="4000" b="1" dirty="0" err="1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502040204020203" charset="-34"/>
              </a:rPr>
              <a:t>กย</a:t>
            </a:r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502040204020203" charset="-34"/>
              </a:rPr>
              <a:t>ศ. </a:t>
            </a:r>
            <a:r>
              <a:rPr lang="th-TH" sz="4000" b="1" dirty="0" smtClean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502040204020203" charset="-34"/>
              </a:rPr>
              <a:t>เป็นหนี้</a:t>
            </a:r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502040204020203" charset="-34"/>
              </a:rPr>
              <a:t>ได้ ใช้หนี้เป็น”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530963C-281C-43B6-84B1-F51EA32AA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0" y="3385881"/>
            <a:ext cx="3470428" cy="347042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16D22909-F198-4A7E-BCAC-11357F8A43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pic>
        <p:nvPicPr>
          <p:cNvPr id="8" name="เสียง_ 1-10">
            <a:hlinkClick r:id="" action="ppaction://media"/>
            <a:extLst>
              <a:ext uri="{FF2B5EF4-FFF2-40B4-BE49-F238E27FC236}">
                <a16:creationId xmlns:a16="http://schemas.microsoft.com/office/drawing/2014/main" xmlns="" id="{1A0F0769-3AF3-45EB-9543-E3A11A911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55095" y="2098305"/>
            <a:ext cx="609600" cy="609600"/>
          </a:xfrm>
          <a:prstGeom prst="rect">
            <a:avLst/>
          </a:prstGeom>
        </p:spPr>
      </p:pic>
      <p:pic>
        <p:nvPicPr>
          <p:cNvPr id="9" name="Feel Good Vlog No Copyright Music">
            <a:hlinkClick r:id="" action="ppaction://media"/>
            <a:extLst>
              <a:ext uri="{FF2B5EF4-FFF2-40B4-BE49-F238E27FC236}">
                <a16:creationId xmlns:a16="http://schemas.microsoft.com/office/drawing/2014/main" xmlns="" id="{C29D5F62-916E-4FE5-ACFA-7EA6B9129A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18610" y="4034663"/>
            <a:ext cx="609600" cy="609600"/>
          </a:xfrm>
          <a:prstGeom prst="rect">
            <a:avLst/>
          </a:prstGeom>
        </p:spPr>
      </p:pic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CF237B95-27A1-4840-9795-9F6D01E0DCBD}"/>
              </a:ext>
            </a:extLst>
          </p:cNvPr>
          <p:cNvGrpSpPr/>
          <p:nvPr/>
        </p:nvGrpSpPr>
        <p:grpSpPr>
          <a:xfrm>
            <a:off x="3454752" y="1445964"/>
            <a:ext cx="5079365" cy="5079365"/>
            <a:chOff x="3454752" y="1445964"/>
            <a:chExt cx="5079365" cy="5079365"/>
          </a:xfrm>
        </p:grpSpPr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xmlns="" id="{CDC00949-39F4-41AB-B15C-70FD53176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752" y="1445964"/>
              <a:ext cx="5079365" cy="5079365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xmlns="" id="{6CD2EF9E-B175-422F-A622-0B05ABAC0D0E}"/>
                </a:ext>
              </a:extLst>
            </p:cNvPr>
            <p:cNvSpPr txBox="1"/>
            <p:nvPr/>
          </p:nvSpPr>
          <p:spPr>
            <a:xfrm rot="20857780">
              <a:off x="4948183" y="3377201"/>
              <a:ext cx="1915954" cy="145098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th-TH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ที่มา</a:t>
              </a:r>
              <a:r>
                <a:rPr lang="en-US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http://www.manager.co.th/Home/</a:t>
              </a:r>
              <a:endParaRPr lang="th-TH" sz="18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9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8182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2B15DAFD-F787-4C51-A4B3-B06C0D643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pic>
        <p:nvPicPr>
          <p:cNvPr id="14" name="Picture 3" descr="กยศ.">
            <a:extLst>
              <a:ext uri="{FF2B5EF4-FFF2-40B4-BE49-F238E27FC236}">
                <a16:creationId xmlns:a16="http://schemas.microsoft.com/office/drawing/2014/main" xmlns="" id="{793C66A6-54CE-49E3-9EBE-C6282606A02D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14686" r="50389" b="48494"/>
          <a:stretch/>
        </p:blipFill>
        <p:spPr bwMode="auto">
          <a:xfrm>
            <a:off x="981329" y="1501934"/>
            <a:ext cx="3641558" cy="222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กยศ.">
            <a:extLst>
              <a:ext uri="{FF2B5EF4-FFF2-40B4-BE49-F238E27FC236}">
                <a16:creationId xmlns:a16="http://schemas.microsoft.com/office/drawing/2014/main" xmlns="" id="{9D9641E0-6FB7-4E31-958D-875CBBB977D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/>
          <a:stretch/>
        </p:blipFill>
        <p:spPr bwMode="auto">
          <a:xfrm>
            <a:off x="921724" y="4290933"/>
            <a:ext cx="7760534" cy="207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" descr="กยศ.">
            <a:extLst>
              <a:ext uri="{FF2B5EF4-FFF2-40B4-BE49-F238E27FC236}">
                <a16:creationId xmlns:a16="http://schemas.microsoft.com/office/drawing/2014/main" xmlns="" id="{F1ADC3E6-9102-4CB2-A640-2435DBFAE5A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43554"/>
          <a:stretch/>
        </p:blipFill>
        <p:spPr bwMode="auto">
          <a:xfrm>
            <a:off x="7978277" y="1659699"/>
            <a:ext cx="2849294" cy="20720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6AE9818B-9FAB-45DF-B567-570D88031EAF}"/>
              </a:ext>
            </a:extLst>
          </p:cNvPr>
          <p:cNvSpPr txBox="1"/>
          <p:nvPr/>
        </p:nvSpPr>
        <p:spPr>
          <a:xfrm>
            <a:off x="4871539" y="1485017"/>
            <a:ext cx="283945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th-TH" sz="4000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  <a:p>
            <a:pPr algn="ctr"/>
            <a:r>
              <a:rPr lang="th-TH" sz="3600" b="1" dirty="0">
                <a:solidFill>
                  <a:srgbClr val="FF0000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ผิดนัดชำระหนี้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2.3</a:t>
            </a:r>
            <a:r>
              <a:rPr lang="th-TH" sz="3600" b="1" dirty="0">
                <a:solidFill>
                  <a:srgbClr val="FF0000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 ล้านราย</a:t>
            </a:r>
          </a:p>
          <a:p>
            <a:pPr algn="ctr"/>
            <a:endParaRPr lang="th-TH" b="1" dirty="0">
              <a:solidFill>
                <a:srgbClr val="FF0000"/>
              </a:solidFill>
              <a:latin typeface="TH Kodchasal" panose="02000506000000020004" pitchFamily="2" charset="-34"/>
              <a:cs typeface="TH Kodchasal" panose="02000506000000020004" pitchFamily="2" charset="-34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362F409D-1F30-49F9-A699-D84F196435B2}"/>
              </a:ext>
            </a:extLst>
          </p:cNvPr>
          <p:cNvSpPr txBox="1"/>
          <p:nvPr/>
        </p:nvSpPr>
        <p:spPr>
          <a:xfrm>
            <a:off x="2092166" y="335792"/>
            <a:ext cx="863065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สถานการณ์ให้กู้ยืมเงิน </a:t>
            </a:r>
            <a:r>
              <a:rPr lang="th-TH" sz="4000" b="1" dirty="0" err="1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กย</a:t>
            </a:r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ศ. (ปี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2539-2560</a:t>
            </a:r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)</a:t>
            </a:r>
          </a:p>
        </p:txBody>
      </p:sp>
      <p:pic>
        <p:nvPicPr>
          <p:cNvPr id="19" name="เสียง_ 2-10">
            <a:hlinkClick r:id="" action="ppaction://media"/>
            <a:extLst>
              <a:ext uri="{FF2B5EF4-FFF2-40B4-BE49-F238E27FC236}">
                <a16:creationId xmlns:a16="http://schemas.microsoft.com/office/drawing/2014/main" xmlns="" id="{5CAADBCD-5467-453D-84E1-C3F298D67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97138" y="1866900"/>
            <a:ext cx="609600" cy="609600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0CCAAE1A-BA5E-4A0B-A6C1-4AB779F4B0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58" y="3795954"/>
            <a:ext cx="3062046" cy="30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5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9C47641B-FECF-4700-B8B1-18F81AE7B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9428CB4D-46F6-410F-90BB-2EA1040E2ADB}"/>
              </a:ext>
            </a:extLst>
          </p:cNvPr>
          <p:cNvSpPr txBox="1"/>
          <p:nvPr/>
        </p:nvSpPr>
        <p:spPr>
          <a:xfrm>
            <a:off x="2910163" y="1705255"/>
            <a:ext cx="7539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มุมมองของลูกหนี้ต่อการจ่ายคืนหนี้ </a:t>
            </a:r>
            <a:r>
              <a:rPr lang="th-TH" sz="3000" b="1" dirty="0" err="1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กย</a:t>
            </a:r>
            <a:r>
              <a:rPr lang="th-TH" sz="30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ศ.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67F466E3-AC7E-4173-BD95-66BDD06354DF}"/>
              </a:ext>
            </a:extLst>
          </p:cNvPr>
          <p:cNvSpPr txBox="1"/>
          <p:nvPr/>
        </p:nvSpPr>
        <p:spPr>
          <a:xfrm>
            <a:off x="3583931" y="2715907"/>
            <a:ext cx="7539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1</a:t>
            </a:r>
            <a:r>
              <a:rPr lang="th-TH" sz="25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)  คิดว่ารัฐยกหนี้</a:t>
            </a:r>
            <a:r>
              <a:rPr lang="th-TH" sz="2500" b="1" dirty="0" smtClean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ให้ฟรี</a:t>
            </a:r>
            <a:endParaRPr lang="th-TH" sz="2500" b="1" dirty="0">
              <a:ln>
                <a:solidFill>
                  <a:srgbClr val="0070C0"/>
                </a:solidFill>
              </a:ln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179AF251-5CF1-46A4-966C-476D9E63E379}"/>
              </a:ext>
            </a:extLst>
          </p:cNvPr>
          <p:cNvSpPr txBox="1"/>
          <p:nvPr/>
        </p:nvSpPr>
        <p:spPr>
          <a:xfrm>
            <a:off x="3535803" y="3662391"/>
            <a:ext cx="90317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2</a:t>
            </a:r>
            <a:r>
              <a:rPr lang="th-TH" sz="25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)  มีความเชื่อว่า คนที่จ่ายคืนกองทุน คือคนโง่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67DA99D0-2D4C-4F04-ADA3-38CFBBB2AB4A}"/>
              </a:ext>
            </a:extLst>
          </p:cNvPr>
          <p:cNvSpPr txBox="1"/>
          <p:nvPr/>
        </p:nvSpPr>
        <p:spPr>
          <a:xfrm>
            <a:off x="3583931" y="4592834"/>
            <a:ext cx="7539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3</a:t>
            </a:r>
            <a:r>
              <a:rPr lang="th-TH" sz="2500" b="1" dirty="0">
                <a:ln>
                  <a:solidFill>
                    <a:srgbClr val="0070C0"/>
                  </a:solidFill>
                </a:ln>
                <a:latin typeface="Arabica" panose="02000000000000000000" pitchFamily="2" charset="0"/>
                <a:cs typeface="Arabica" panose="02000000000000000000" pitchFamily="2" charset="0"/>
              </a:rPr>
              <a:t>)  ดอกเบี้ยต่ำ ไว้จ่ายทีหลัง  จนลืมจ่าย</a:t>
            </a:r>
          </a:p>
        </p:txBody>
      </p:sp>
      <p:pic>
        <p:nvPicPr>
          <p:cNvPr id="9" name="เสียง_ 3-1">
            <a:hlinkClick r:id="" action="ppaction://media"/>
            <a:extLst>
              <a:ext uri="{FF2B5EF4-FFF2-40B4-BE49-F238E27FC236}">
                <a16:creationId xmlns:a16="http://schemas.microsoft.com/office/drawing/2014/main" xmlns="" id="{CB759AD6-9A0B-4ECB-840A-B1B86CA7F4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5225" y="2462213"/>
            <a:ext cx="609600" cy="609600"/>
          </a:xfrm>
          <a:prstGeom prst="rect">
            <a:avLst/>
          </a:prstGeom>
        </p:spPr>
      </p:pic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E29C1BB5-5410-417A-B07E-C92584CDF696}"/>
              </a:ext>
            </a:extLst>
          </p:cNvPr>
          <p:cNvGrpSpPr/>
          <p:nvPr/>
        </p:nvGrpSpPr>
        <p:grpSpPr>
          <a:xfrm>
            <a:off x="10231373" y="-52519"/>
            <a:ext cx="1960627" cy="1960627"/>
            <a:chOff x="3454752" y="1445964"/>
            <a:chExt cx="5079365" cy="5079365"/>
          </a:xfrm>
        </p:grpSpPr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xmlns="" id="{D965D078-6394-4EB8-BD5A-4AD6CAB5F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752" y="1445964"/>
              <a:ext cx="5079365" cy="5079365"/>
            </a:xfrm>
            <a:prstGeom prst="rect">
              <a:avLst/>
            </a:prstGeom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xmlns="" id="{80D18ED7-30C1-415C-B1EE-432493E12BBC}"/>
                </a:ext>
              </a:extLst>
            </p:cNvPr>
            <p:cNvSpPr txBox="1"/>
            <p:nvPr/>
          </p:nvSpPr>
          <p:spPr>
            <a:xfrm rot="20857780">
              <a:off x="4948183" y="3377201"/>
              <a:ext cx="1915954" cy="145098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th-TH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ที่มา</a:t>
              </a:r>
              <a:r>
                <a:rPr lang="en-US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http://www.manager.co.th/Home/</a:t>
              </a:r>
              <a:endParaRPr lang="th-TH" sz="18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81404380-3641-449A-8A6B-01B3CD532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75" y="3387572"/>
            <a:ext cx="3470428" cy="34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0C18D18A-2363-4683-9B4C-8BFBEB41E2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CD05050-3F77-417A-9240-2E75EE945E95}"/>
              </a:ext>
            </a:extLst>
          </p:cNvPr>
          <p:cNvSpPr/>
          <p:nvPr/>
        </p:nvSpPr>
        <p:spPr>
          <a:xfrm>
            <a:off x="2828117" y="481950"/>
            <a:ext cx="653576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เราไม่จ่าย “หนี้ </a:t>
            </a:r>
            <a:r>
              <a:rPr lang="th-TH" sz="4000" b="1" dirty="0" err="1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กย</a:t>
            </a:r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ศ.” จะเกิดอะไรขึ้น</a:t>
            </a:r>
          </a:p>
        </p:txBody>
      </p:sp>
      <p:pic>
        <p:nvPicPr>
          <p:cNvPr id="6" name="เสียง_ 4-1">
            <a:hlinkClick r:id="" action="ppaction://media"/>
            <a:extLst>
              <a:ext uri="{FF2B5EF4-FFF2-40B4-BE49-F238E27FC236}">
                <a16:creationId xmlns:a16="http://schemas.microsoft.com/office/drawing/2014/main" xmlns="" id="{802ED3B6-C230-4147-BED4-DBBC54CC0D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09205" y="1788483"/>
            <a:ext cx="609600" cy="609600"/>
          </a:xfrm>
          <a:prstGeom prst="rect">
            <a:avLst/>
          </a:prstGeom>
        </p:spPr>
      </p:pic>
      <p:pic>
        <p:nvPicPr>
          <p:cNvPr id="7" name="เสียง_ 4-2">
            <a:hlinkClick r:id="" action="ppaction://media"/>
            <a:extLst>
              <a:ext uri="{FF2B5EF4-FFF2-40B4-BE49-F238E27FC236}">
                <a16:creationId xmlns:a16="http://schemas.microsoft.com/office/drawing/2014/main" xmlns="" id="{61006E41-B260-4BF7-B1D4-7AEBF189FE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4458" y="1583629"/>
            <a:ext cx="609600" cy="609600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4825DAB8-5423-434B-8408-52F82BBEF33A}"/>
              </a:ext>
            </a:extLst>
          </p:cNvPr>
          <p:cNvGrpSpPr/>
          <p:nvPr/>
        </p:nvGrpSpPr>
        <p:grpSpPr>
          <a:xfrm>
            <a:off x="3454752" y="1445964"/>
            <a:ext cx="5079365" cy="5079365"/>
            <a:chOff x="3454752" y="1445964"/>
            <a:chExt cx="5079365" cy="5079365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6FD4DD89-FF53-482A-8F7C-7D4E47C7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752" y="1445964"/>
              <a:ext cx="5079365" cy="5079365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xmlns="" id="{FDD3A7A8-2F72-4C3A-81CA-DC033E1E2A0F}"/>
                </a:ext>
              </a:extLst>
            </p:cNvPr>
            <p:cNvSpPr txBox="1"/>
            <p:nvPr/>
          </p:nvSpPr>
          <p:spPr>
            <a:xfrm rot="20857780">
              <a:off x="4948183" y="3377201"/>
              <a:ext cx="1915954" cy="145098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th-TH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ที่มา</a:t>
              </a:r>
              <a:r>
                <a:rPr lang="en-US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http://www.manager.co.th/Home/</a:t>
              </a:r>
              <a:endParaRPr lang="th-TH" sz="18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AACF9C82-7871-45F4-BA66-EC58F1EA15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45" y="3505748"/>
            <a:ext cx="3352252" cy="3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21FFA54-9180-41F8-B0EC-7D57F16B3C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D8F414B1-091E-46FB-B23A-B382A4C23AA5}"/>
              </a:ext>
            </a:extLst>
          </p:cNvPr>
          <p:cNvSpPr/>
          <p:nvPr/>
        </p:nvSpPr>
        <p:spPr>
          <a:xfrm>
            <a:off x="4525812" y="637254"/>
            <a:ext cx="363753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“ถูกฟ้องร้อง” ??</a:t>
            </a:r>
          </a:p>
        </p:txBody>
      </p:sp>
      <p:pic>
        <p:nvPicPr>
          <p:cNvPr id="6" name="ฟ้องร้อง">
            <a:hlinkClick r:id="" action="ppaction://media"/>
            <a:extLst>
              <a:ext uri="{FF2B5EF4-FFF2-40B4-BE49-F238E27FC236}">
                <a16:creationId xmlns:a16="http://schemas.microsoft.com/office/drawing/2014/main" xmlns="" id="{4D3465FD-C548-48A3-B9D0-012530EA4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98089" y="1952348"/>
            <a:ext cx="609600" cy="609600"/>
          </a:xfrm>
          <a:prstGeom prst="rect">
            <a:avLst/>
          </a:prstGeom>
        </p:spPr>
      </p:pic>
      <p:pic>
        <p:nvPicPr>
          <p:cNvPr id="7" name="เสียง_ 5-2">
            <a:hlinkClick r:id="" action="ppaction://media"/>
            <a:extLst>
              <a:ext uri="{FF2B5EF4-FFF2-40B4-BE49-F238E27FC236}">
                <a16:creationId xmlns:a16="http://schemas.microsoft.com/office/drawing/2014/main" xmlns="" id="{B58BA9DD-02B8-4E48-B849-E11DDB9F65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95152" y="1620397"/>
            <a:ext cx="609600" cy="609600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F2402BB2-FE2C-41D7-B873-FC0238AB12BD}"/>
              </a:ext>
            </a:extLst>
          </p:cNvPr>
          <p:cNvGrpSpPr/>
          <p:nvPr/>
        </p:nvGrpSpPr>
        <p:grpSpPr>
          <a:xfrm>
            <a:off x="3328539" y="1345140"/>
            <a:ext cx="5079365" cy="5079365"/>
            <a:chOff x="3454752" y="1445964"/>
            <a:chExt cx="5079365" cy="5079365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5D6D3D02-9CCE-4F50-AA34-2432740F7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752" y="1445964"/>
              <a:ext cx="5079365" cy="5079365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xmlns="" id="{E8973DE1-B54F-42FF-AC4E-6264C0878EA9}"/>
                </a:ext>
              </a:extLst>
            </p:cNvPr>
            <p:cNvSpPr txBox="1"/>
            <p:nvPr/>
          </p:nvSpPr>
          <p:spPr>
            <a:xfrm rot="20857780">
              <a:off x="4948183" y="3377201"/>
              <a:ext cx="1915954" cy="145098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th-TH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ที่มา</a:t>
              </a:r>
              <a:r>
                <a:rPr lang="en-US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http://www.manager.co.th/Home/</a:t>
              </a:r>
              <a:endParaRPr lang="th-TH" sz="18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5240FB07-EC93-4C57-AB6D-BF5E71B8D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45" y="3505748"/>
            <a:ext cx="3352252" cy="3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1AEED33B-0530-4CED-B169-FCA4D37AEF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CAAD147B-E830-4BBC-A105-3960AA70EE81}"/>
              </a:ext>
            </a:extLst>
          </p:cNvPr>
          <p:cNvSpPr/>
          <p:nvPr/>
        </p:nvSpPr>
        <p:spPr>
          <a:xfrm>
            <a:off x="4240855" y="433061"/>
            <a:ext cx="385233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“ผู้ค้ำประกัน” ซวย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!!!</a:t>
            </a:r>
            <a:endParaRPr lang="th-TH" sz="4000" b="1" dirty="0">
              <a:ln>
                <a:solidFill>
                  <a:srgbClr val="0070C0"/>
                </a:solidFill>
              </a:ln>
              <a:solidFill>
                <a:schemeClr val="bg2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TH Kodchasal" panose="02000506000000020004" pitchFamily="2" charset="-34"/>
              <a:cs typeface="DSU_PatPong Extended" panose="020B0604020202020204" pitchFamily="34" charset="-34"/>
            </a:endParaRPr>
          </a:p>
        </p:txBody>
      </p:sp>
      <p:pic>
        <p:nvPicPr>
          <p:cNvPr id="6" name="เสียง_ 6-1">
            <a:hlinkClick r:id="" action="ppaction://media"/>
            <a:extLst>
              <a:ext uri="{FF2B5EF4-FFF2-40B4-BE49-F238E27FC236}">
                <a16:creationId xmlns:a16="http://schemas.microsoft.com/office/drawing/2014/main" xmlns="" id="{7C5FEFA1-36A7-4CE2-9155-E6F12D72E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62163" y="2259013"/>
            <a:ext cx="609600" cy="609600"/>
          </a:xfrm>
          <a:prstGeom prst="rect">
            <a:avLst/>
          </a:prstGeom>
        </p:spPr>
      </p:pic>
      <p:pic>
        <p:nvPicPr>
          <p:cNvPr id="7" name="เสียง_ 6-2">
            <a:hlinkClick r:id="" action="ppaction://media"/>
            <a:extLst>
              <a:ext uri="{FF2B5EF4-FFF2-40B4-BE49-F238E27FC236}">
                <a16:creationId xmlns:a16="http://schemas.microsoft.com/office/drawing/2014/main" xmlns="" id="{310E6EE1-23D4-4621-9304-E4BFB05291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1080" y="2054806"/>
            <a:ext cx="609600" cy="609600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53A2956E-ED01-4678-8923-1C8825080CE3}"/>
              </a:ext>
            </a:extLst>
          </p:cNvPr>
          <p:cNvGrpSpPr/>
          <p:nvPr/>
        </p:nvGrpSpPr>
        <p:grpSpPr>
          <a:xfrm>
            <a:off x="3328539" y="1345140"/>
            <a:ext cx="5079365" cy="5079365"/>
            <a:chOff x="3454752" y="1445964"/>
            <a:chExt cx="5079365" cy="5079365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A274E9BB-8C85-4635-BAD4-9EF04A4A7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752" y="1445964"/>
              <a:ext cx="5079365" cy="5079365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xmlns="" id="{A0732183-37F9-4550-9B99-D1E8F56386F7}"/>
                </a:ext>
              </a:extLst>
            </p:cNvPr>
            <p:cNvSpPr txBox="1"/>
            <p:nvPr/>
          </p:nvSpPr>
          <p:spPr>
            <a:xfrm rot="20857780">
              <a:off x="4948183" y="3377201"/>
              <a:ext cx="1915954" cy="145098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th-TH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ที่มา</a:t>
              </a:r>
              <a:r>
                <a:rPr lang="en-US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http://www.manager.co.th/Home/</a:t>
              </a:r>
              <a:endParaRPr lang="th-TH" sz="18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F43EA0EB-D480-4D39-9F2B-F1BDEFF65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45" y="3505748"/>
            <a:ext cx="3352252" cy="33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010DEBB6-BB7F-4E99-A053-1A0235509C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5122BF03-145B-4B77-B098-57106E5F12FE}"/>
              </a:ext>
            </a:extLst>
          </p:cNvPr>
          <p:cNvSpPr/>
          <p:nvPr/>
        </p:nvSpPr>
        <p:spPr>
          <a:xfrm>
            <a:off x="4364408" y="601736"/>
            <a:ext cx="364074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พ.ร.บ. </a:t>
            </a:r>
            <a:r>
              <a:rPr lang="th-TH" sz="4000" b="1" dirty="0" err="1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กย</a:t>
            </a:r>
            <a:r>
              <a:rPr lang="th-TH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ศ.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Kodchasal" panose="02000506000000020004" pitchFamily="2" charset="-34"/>
                <a:cs typeface="DSU_PatPong Extended" panose="020B0604020202020204" pitchFamily="34" charset="-34"/>
              </a:rPr>
              <a:t>2560</a:t>
            </a:r>
            <a:endParaRPr lang="th-TH" sz="4000" b="1" dirty="0">
              <a:ln>
                <a:solidFill>
                  <a:srgbClr val="0070C0"/>
                </a:solidFill>
              </a:ln>
              <a:solidFill>
                <a:schemeClr val="bg2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TH Kodchasal" panose="02000506000000020004" pitchFamily="2" charset="-34"/>
              <a:cs typeface="DSU_PatPong Extended" panose="020B0604020202020204" pitchFamily="34" charset="-34"/>
            </a:endParaRPr>
          </a:p>
        </p:txBody>
      </p:sp>
      <p:pic>
        <p:nvPicPr>
          <p:cNvPr id="6" name="เสียง_ 7-1">
            <a:hlinkClick r:id="" action="ppaction://media"/>
            <a:extLst>
              <a:ext uri="{FF2B5EF4-FFF2-40B4-BE49-F238E27FC236}">
                <a16:creationId xmlns:a16="http://schemas.microsoft.com/office/drawing/2014/main" xmlns="" id="{64AC9AF1-26F4-4031-A1F8-9DE1EF076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39963" y="2844800"/>
            <a:ext cx="609600" cy="609600"/>
          </a:xfrm>
          <a:prstGeom prst="rect">
            <a:avLst/>
          </a:prstGeom>
        </p:spPr>
      </p:pic>
      <p:pic>
        <p:nvPicPr>
          <p:cNvPr id="7" name="เสียง_ 7-4">
            <a:hlinkClick r:id="" action="ppaction://media"/>
            <a:extLst>
              <a:ext uri="{FF2B5EF4-FFF2-40B4-BE49-F238E27FC236}">
                <a16:creationId xmlns:a16="http://schemas.microsoft.com/office/drawing/2014/main" xmlns="" id="{E4A01861-74FF-4438-8A41-72FCACF65E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48000" y="3033528"/>
            <a:ext cx="609600" cy="609600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37CD04C3-4029-46FE-A955-3C4498501CB2}"/>
              </a:ext>
            </a:extLst>
          </p:cNvPr>
          <p:cNvGrpSpPr/>
          <p:nvPr/>
        </p:nvGrpSpPr>
        <p:grpSpPr>
          <a:xfrm>
            <a:off x="3550144" y="1103445"/>
            <a:ext cx="5079365" cy="5079365"/>
            <a:chOff x="3454752" y="1445964"/>
            <a:chExt cx="5079365" cy="5079365"/>
          </a:xfrm>
        </p:grpSpPr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xmlns="" id="{C2DA61E2-2729-4A4B-B259-B633CFF07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752" y="1445964"/>
              <a:ext cx="5079365" cy="5079365"/>
            </a:xfrm>
            <a:prstGeom prst="rect">
              <a:avLst/>
            </a:prstGeom>
          </p:spPr>
        </p:pic>
        <p:sp>
          <p:nvSpPr>
            <p:cNvPr id="10" name="TextBox 5">
              <a:extLst>
                <a:ext uri="{FF2B5EF4-FFF2-40B4-BE49-F238E27FC236}">
                  <a16:creationId xmlns:a16="http://schemas.microsoft.com/office/drawing/2014/main" xmlns="" id="{24817E9F-2274-4733-A758-ED8DF8974937}"/>
                </a:ext>
              </a:extLst>
            </p:cNvPr>
            <p:cNvSpPr txBox="1"/>
            <p:nvPr/>
          </p:nvSpPr>
          <p:spPr>
            <a:xfrm rot="20857780">
              <a:off x="4948183" y="3377201"/>
              <a:ext cx="1915954" cy="145098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th-TH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ที่มา</a:t>
              </a:r>
              <a:r>
                <a:rPr lang="en-US" sz="18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: http://www.manager.co.th/Home/</a:t>
              </a:r>
              <a:endParaRPr lang="th-TH" sz="1800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DE95B93C-958B-442B-B977-888FC923D0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45" y="3505748"/>
            <a:ext cx="3352252" cy="3352252"/>
          </a:xfrm>
          <a:prstGeom prst="rect">
            <a:avLst/>
          </a:prstGeom>
        </p:spPr>
      </p:pic>
      <p:pic>
        <p:nvPicPr>
          <p:cNvPr id="12" name="เสียง_ 7-3">
            <a:hlinkClick r:id="" action="ppaction://media"/>
            <a:extLst>
              <a:ext uri="{FF2B5EF4-FFF2-40B4-BE49-F238E27FC236}">
                <a16:creationId xmlns:a16="http://schemas.microsoft.com/office/drawing/2014/main" xmlns="" id="{02D3632F-FAD2-4E45-B894-7ED588A07179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30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831341" y="2896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3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03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E898957-C828-44B1-987B-955DB7C5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1"/>
            <a:ext cx="12192000" cy="685800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983A549-13E1-494E-91ED-AB88228D2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7" y="193798"/>
            <a:ext cx="1153682" cy="115368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DA4E9F78-ADA7-44EF-91CC-7E7F86D39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5" y="2000250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รูป" ma:contentTypeID="0x0101009148F5A04DDD49CBA7127AADA5FB792B00AADE34325A8B49CDA8BB4DB53328F214004F274E0851D7BE49A617CC1D08F021C5" ma:contentTypeVersion="1" ma:contentTypeDescription="อัปโหลดรูป" ma:contentTypeScope="" ma:versionID="32cdcc6adf7c2a0efe8cfa1e7afe272e">
  <xsd:schema xmlns:xsd="http://www.w3.org/2001/XMLSchema" xmlns:xs="http://www.w3.org/2001/XMLSchema" xmlns:p="http://schemas.microsoft.com/office/2006/metadata/properties" xmlns:ns1="http://schemas.microsoft.com/sharepoint/v3" xmlns:ns2="9D3F7B7C-44E0-4ADB-9101-9E8A367F71AE" xmlns:ns3="CE25C52C-47E3-48F1-935D-C861682DB2DE" xmlns:ns4="http://schemas.microsoft.com/sharepoint/v3/fields" targetNamespace="http://schemas.microsoft.com/office/2006/metadata/properties" ma:root="true" ma:fieldsID="57b50b739bcef7ab007f1fdb82d731a9" ns1:_="" ns2:_="" ns3:_="" ns4:_="">
    <xsd:import namespace="http://schemas.microsoft.com/sharepoint/v3"/>
    <xsd:import namespace="9D3F7B7C-44E0-4ADB-9101-9E8A367F71AE"/>
    <xsd:import namespace="CE25C52C-47E3-48F1-935D-C861682DB2D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3:ThumbnailExists" minOccurs="0"/>
                <xsd:element ref="ns3:PreviewExists" minOccurs="0"/>
                <xsd:element ref="ns3:ImageWidth" minOccurs="0"/>
                <xsd:element ref="ns3:ImageHeight" minOccurs="0"/>
                <xsd:element ref="ns2:ImageCreateDate" minOccurs="0"/>
                <xsd:element ref="ns4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เส้นทาง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ชนิดไฟล์" ma:hidden="true" ma:internalName="File_x0020_Type" ma:readOnly="true">
      <xsd:simpleType>
        <xsd:restriction base="dms:Text"/>
      </xsd:simpleType>
    </xsd:element>
    <xsd:element name="HTML_x0020_File_x0020_Type" ma:index="10" nillable="true" ma:displayName="ชนิดไฟล์ HTML" ma:hidden="true" ma:internalName="HTML_x0020_File_x0020_Type" ma:readOnly="true">
      <xsd:simpleType>
        <xsd:restriction base="dms:Text"/>
      </xsd:simpleType>
    </xsd:element>
    <xsd:element name="FSObjType" ma:index="11" nillable="true" ma:displayName="ชนิดของรายการ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กำหนดการวันที่เริ่ม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กำหนดการวันที่สิ้นสุด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F7B7C-44E0-4ADB-9101-9E8A367F71AE" elementFormDefault="qualified">
    <xsd:import namespace="http://schemas.microsoft.com/office/2006/documentManagement/types"/>
    <xsd:import namespace="http://schemas.microsoft.com/office/infopath/2007/PartnerControls"/>
    <xsd:element name="ImageCreateDate" ma:index="25" nillable="true" ma:displayName="วันที่ถ่ายรูป" ma:description="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5C52C-47E3-48F1-935D-C861682DB2D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มีรูปขนาดย่ออยู่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มีการแสดงตัวอย่างอยู่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ความกว้าง" ma:internalName="ImageWidth" ma:readOnly="true">
      <xsd:simpleType>
        <xsd:restriction base="dms:Unknown"/>
      </xsd:simpleType>
    </xsd:element>
    <xsd:element name="ImageHeight" ma:index="22" nillable="true" ma:displayName="ความสูง" ma:internalName="ImageHeigh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ลิขสิทธิ์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ผู้สร้าง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 ma:index="23" ma:displayName="ข้อคิดเห็น"/>
        <xsd:element name="keywords" minOccurs="0" maxOccurs="1" type="xsd:string" ma:index="14" ma:displayName="คำสำคัญ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D3F7B7C-44E0-4ADB-9101-9E8A367F71A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8C3F88E-6D45-47C9-A825-864BE4124035}"/>
</file>

<file path=customXml/itemProps2.xml><?xml version="1.0" encoding="utf-8"?>
<ds:datastoreItem xmlns:ds="http://schemas.openxmlformats.org/officeDocument/2006/customXml" ds:itemID="{1B5B1D62-6477-4ABF-AE02-F501D0D97FB5}"/>
</file>

<file path=customXml/itemProps3.xml><?xml version="1.0" encoding="utf-8"?>
<ds:datastoreItem xmlns:ds="http://schemas.openxmlformats.org/officeDocument/2006/customXml" ds:itemID="{362F12D3-74DF-4222-B395-D2492780F96C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136</Words>
  <Application>Microsoft Office PowerPoint</Application>
  <PresentationFormat>แบบจอกว้าง</PresentationFormat>
  <Paragraphs>19</Paragraphs>
  <Slides>8</Slides>
  <Notes>0</Notes>
  <HiddenSlides>0</HiddenSlides>
  <MMClips>13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8" baseType="lpstr">
      <vt:lpstr>Cordia New</vt:lpstr>
      <vt:lpstr>Calibri</vt:lpstr>
      <vt:lpstr>TH Kodchasal</vt:lpstr>
      <vt:lpstr>Angsana New</vt:lpstr>
      <vt:lpstr>Arial</vt:lpstr>
      <vt:lpstr>Arabica</vt:lpstr>
      <vt:lpstr>Browallia New</vt:lpstr>
      <vt:lpstr>Calibri Light</vt:lpstr>
      <vt:lpstr>DSU_PatPong Extended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KVC-Corriculum-02</dc:creator>
  <cp:keywords/>
  <dc:description/>
  <cp:lastModifiedBy>USER</cp:lastModifiedBy>
  <cp:revision>6</cp:revision>
  <cp:lastPrinted>2018-07-28T06:31:54Z</cp:lastPrinted>
  <dcterms:created xsi:type="dcterms:W3CDTF">2018-06-04T10:55:53Z</dcterms:created>
  <dcterms:modified xsi:type="dcterms:W3CDTF">2018-07-28T06:32:03Z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0x0101009148F5A04DDD49CBA7127AADA5FB792B00AADE34325A8B49CDA8BB4DB53328F214004F274E0851D7BE49A617CC1D08F021C5</vt:lpwstr>
  </property>
  <property fmtid="{D5CDD505-2E9C-101B-9397-08002B2CF9AE}" pid="4" name="VideoSetEmbedCode">
    <vt:lpwstr/>
  </property>
  <property fmtid="{D5CDD505-2E9C-101B-9397-08002B2CF9AE}" pid="5" name="Order">
    <vt:r8>19600</vt:r8>
  </property>
  <property fmtid="{D5CDD505-2E9C-101B-9397-08002B2CF9AE}" pid="6" name="AlternateThumbnailUrl">
    <vt:lpwstr/>
  </property>
  <property fmtid="{D5CDD505-2E9C-101B-9397-08002B2CF9AE}" pid="7" name="PeopleInMedia">
    <vt:lpwstr/>
  </property>
  <property fmtid="{D5CDD505-2E9C-101B-9397-08002B2CF9AE}" pid="9" name="VideoSetOwner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4" name="VideoSetDescription">
    <vt:lpwstr/>
  </property>
  <property fmtid="{D5CDD505-2E9C-101B-9397-08002B2CF9AE}" pid="15" name="VideoSetUserOverrideEncoding">
    <vt:lpwstr/>
  </property>
  <property fmtid="{D5CDD505-2E9C-101B-9397-08002B2CF9AE}" pid="16" name="VideoSetShowDownloadLink">
    <vt:bool>false</vt:bool>
  </property>
  <property fmtid="{D5CDD505-2E9C-101B-9397-08002B2CF9AE}" pid="17" name="VideoSetShowEmbedLink">
    <vt:bool>false</vt:bool>
  </property>
  <property fmtid="{D5CDD505-2E9C-101B-9397-08002B2CF9AE}" pid="18" name="VideoSetDefaultEncoding">
    <vt:lpwstr/>
  </property>
  <property fmtid="{D5CDD505-2E9C-101B-9397-08002B2CF9AE}" pid="19" name="NoCrawl">
    <vt:bool>false</vt:bool>
  </property>
  <property fmtid="{D5CDD505-2E9C-101B-9397-08002B2CF9AE}" pid="20" name="VideoSetExternalLink">
    <vt:lpwstr/>
  </property>
  <property fmtid="{D5CDD505-2E9C-101B-9397-08002B2CF9AE}" pid="21" name="VideoSetRenditionsInfo">
    <vt:lpwstr/>
  </property>
  <property fmtid="{D5CDD505-2E9C-101B-9397-08002B2CF9AE}" pid="23" name="vti_imgdate">
    <vt:lpwstr/>
  </property>
  <property fmtid="{D5CDD505-2E9C-101B-9397-08002B2CF9AE}" pid="24" name="VideoRenditionLabel">
    <vt:lpwstr/>
  </property>
</Properties>
</file>