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56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5" r:id="rId15"/>
    <p:sldId id="273" r:id="rId16"/>
    <p:sldId id="274" r:id="rId17"/>
    <p:sldId id="276" r:id="rId18"/>
  </p:sldIdLst>
  <p:sldSz cx="12192000" cy="6858000"/>
  <p:notesSz cx="6858000" cy="9144000"/>
  <p:embeddedFontLst>
    <p:embeddedFont>
      <p:font typeface="Angsana New" panose="02020603050405020304" pitchFamily="18" charset="-34"/>
      <p:regular r:id="rId19"/>
      <p:bold r:id="rId20"/>
      <p:italic r:id="rId21"/>
      <p:boldItalic r:id="rId22"/>
    </p:embeddedFont>
    <p:embeddedFont>
      <p:font typeface="Arabica" panose="02000000000000000000" pitchFamily="2" charset="0"/>
      <p:regular r:id="rId23"/>
      <p:italic r:id="rId24"/>
    </p:embeddedFont>
    <p:embeddedFont>
      <p:font typeface="Bangna New" panose="020B0604020202020204" charset="0"/>
      <p:regular r:id="rId25"/>
    </p:embeddedFont>
    <p:embeddedFont>
      <p:font typeface="Berlin Sans FB" panose="020E0602020502020306" pitchFamily="34" charset="0"/>
      <p:regular r:id="rId26"/>
      <p:bold r:id="rId27"/>
    </p:embeddedFont>
    <p:embeddedFont>
      <p:font typeface="BrowalliaUPC" panose="020B0604020202020204" pitchFamily="34" charset="-34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ooper Black" panose="0208090404030B020404" pitchFamily="18" charset="0"/>
      <p:regular r:id="rId38"/>
    </p:embeddedFont>
    <p:embeddedFont>
      <p:font typeface="Cordia New" panose="020B0304020202020204" pitchFamily="34" charset="-34"/>
      <p:regular r:id="rId39"/>
      <p:bold r:id="rId40"/>
      <p:italic r:id="rId41"/>
      <p:boldItalic r:id="rId42"/>
    </p:embeddedFont>
    <p:embeddedFont>
      <p:font typeface="DSU_PatPong Extended" panose="020B0604020202020204" pitchFamily="34" charset="-34"/>
      <p:regular r:id="rId43"/>
    </p:embeddedFont>
    <p:embeddedFont>
      <p:font typeface="TH SarabunPSK" panose="020B0500040200020003" pitchFamily="34" charset="-34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B4FF"/>
    <a:srgbClr val="6C5200"/>
    <a:srgbClr val="71C2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font" Target="fonts/font2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8297395-644A-48EC-980E-EB91C9E49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982F280-00D8-4E8B-AF6E-3392E5073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DAD83B4-5AD4-4E30-A3FC-C130BF6DE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EE9B-C02B-4034-A4F2-717F558A20E5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7BE17DB-0341-4A33-AE59-5B8926FF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7D57435A-9DEF-408B-8D4A-08824068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D2EC-DB6A-46B1-B17B-C71A6FDA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96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36744CD-B0C5-4B4D-AE84-B9DE72CC3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AC9EFBD3-6CBD-4675-9AB6-EFC7E4988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9CBF199-C20E-46C7-AE51-83AAC0FE2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EE9B-C02B-4034-A4F2-717F558A20E5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7CFF282-A520-4079-AB75-AA6752EF6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6912AD-7FD6-4F0F-83DA-B056A2633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D2EC-DB6A-46B1-B17B-C71A6FDA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4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C8F850CA-45D5-40A6-AAA9-490C528943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CD10EC39-0CA6-4D18-B0DA-6AC9F8A7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69634A4-2F72-4BB2-A227-ADEA0DAAD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EE9B-C02B-4034-A4F2-717F558A20E5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5F34349-1871-45A7-8005-7FBC350F6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9B79688-ED10-4A6F-8932-57ECB276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D2EC-DB6A-46B1-B17B-C71A6FDA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17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5C68660-9A01-491E-A9A2-BE8B8B369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5333BFC-643C-4606-8EB6-ED35CB024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CD88E67-F141-4394-9576-9BD6E603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EE9B-C02B-4034-A4F2-717F558A20E5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F7EE1B0-25B8-4941-81F5-6B85392A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D42C211-8078-4CC7-BC03-6A20504E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D2EC-DB6A-46B1-B17B-C71A6FDA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84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7C71DDF-6B5E-446F-B6D4-25D5780B6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0F44FBD4-7722-4DB1-B336-B01114DB4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DF0792C-A578-4C7D-AB10-71C113FF9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EE9B-C02B-4034-A4F2-717F558A20E5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169ECB3-9EDB-48F5-94D0-A519D2B3E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ADAA10C-9CEC-42E7-B7D8-B26A0B8BA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D2EC-DB6A-46B1-B17B-C71A6FDA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9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34AC9E0-1C09-4759-80C5-338526614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3D95A27-9B4E-498E-AEAA-9C4393771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7DFF9E29-4BDA-40DA-BF94-830FFB54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0700D5F1-7798-4EB2-BE02-344FD1DB5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EE9B-C02B-4034-A4F2-717F558A20E5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AC48125-7D5B-4ABD-A091-33D8E0428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C04E273-22B6-43CE-A438-250D90BF3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D2EC-DB6A-46B1-B17B-C71A6FDA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70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E398E96-A4E4-4E01-8E91-1689A44E6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15ABC46-DD49-48B1-9EC1-22E6B2672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AB52605F-0422-40EC-9A14-66597E8DF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0A42DDD1-61AD-4953-B7B4-18666C04B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2930CC84-76AC-4B09-8C3D-EBA75DCBC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B3B1B624-E978-4661-AD48-7B22C122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EE9B-C02B-4034-A4F2-717F558A20E5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BFD5AFAB-7784-4743-8B84-B493AD84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EF81C98A-A755-46B9-B778-16EBB5A9A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D2EC-DB6A-46B1-B17B-C71A6FDA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91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1D76205-1370-45EF-9527-51A018EA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07BF449-2A0A-441F-A7B1-8CC3D1EDC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EE9B-C02B-4034-A4F2-717F558A20E5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269064E5-9F03-4F53-8DB8-CF7D4D0BC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7E97BAA9-DE32-4543-A262-4D3F28A68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D2EC-DB6A-46B1-B17B-C71A6FDA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8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B7A745BF-DD77-45AE-B4FB-69BAAE65C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EE9B-C02B-4034-A4F2-717F558A20E5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BD792865-A6DC-4F3B-8A89-E3F0F5DC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722FE59-9880-4EE7-BFB2-7A3E3693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D2EC-DB6A-46B1-B17B-C71A6FDA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9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DE2D0E0-8B63-4EA9-804D-A6ADB1C5C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1330B5D-9569-4A3F-B200-123DBDE71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EF3C693-7E73-45A8-AD52-F10862F59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13842584-A58A-4997-8928-FFC5AA8F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EE9B-C02B-4034-A4F2-717F558A20E5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647E679-68CA-4532-8AB3-A00AA1E16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32EB648C-EAF9-4AEE-B87C-AED9D87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D2EC-DB6A-46B1-B17B-C71A6FDA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4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D4F1E57-4D8C-4F1B-9052-57AF27A46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F2B676C9-5456-41CE-801B-A2EE6E5A2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0DFC1C0E-16F6-481A-A50B-4FE2F14D1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26BA0812-0E83-44FA-B8A9-52154A3A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EE9B-C02B-4034-A4F2-717F558A20E5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D71954A-EA33-4B96-B218-FB27E4B9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0D2D29E8-A50D-4464-99AA-73BFAEF09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D2EC-DB6A-46B1-B17B-C71A6FDA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33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8C6799D7-AF3D-4974-9CDE-92CAE4B2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0F4761C2-D8DD-4FA5-934A-58C8AF6C3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248EA4C-5DD2-4056-AD40-8E7B0B591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EEE9B-C02B-4034-A4F2-717F558A20E5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59CDAE1-73EE-47F7-8D9F-30087D1ED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3CBB353-2E31-4878-BF41-FF73A0D00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5D2EC-DB6A-46B1-B17B-C71A6FDA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3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8.m4a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8.m4a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0.m4a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0.m4a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8.png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openxmlformats.org/officeDocument/2006/relationships/image" Target="../media/image5.jp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gif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3.gif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gif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5.jpeg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5.m4a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4.png"/><Relationship Id="rId3" Type="http://schemas.microsoft.com/office/2007/relationships/media" Target="../media/media7.m4a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7.m4a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9.m4a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5.jpg"/><Relationship Id="rId11" Type="http://schemas.openxmlformats.org/officeDocument/2006/relationships/image" Target="../media/image7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audio" Target="../media/media9.m4a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9.jpeg"/><Relationship Id="rId3" Type="http://schemas.microsoft.com/office/2007/relationships/media" Target="../media/media11.m4a"/><Relationship Id="rId7" Type="http://schemas.openxmlformats.org/officeDocument/2006/relationships/image" Target="../media/image3.png"/><Relationship Id="rId12" Type="http://schemas.openxmlformats.org/officeDocument/2006/relationships/image" Target="../media/image18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jpg"/><Relationship Id="rId11" Type="http://schemas.openxmlformats.org/officeDocument/2006/relationships/image" Target="../media/image17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11.m4a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5.jpg"/><Relationship Id="rId9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media" Target="../media/media14.m4a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4.m4a"/><Relationship Id="rId9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media" Target="../media/media16.m4a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4a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65714CF1-09A7-4A2C-810B-DDD2C0D1AF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DA21EB09-768E-4059-9BBC-E77AA15EB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34795"/>
            <a:ext cx="8870536" cy="5123204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6DEBCA1-7B65-4267-BC7F-1D2B01C643FA}"/>
              </a:ext>
            </a:extLst>
          </p:cNvPr>
          <p:cNvSpPr/>
          <p:nvPr/>
        </p:nvSpPr>
        <p:spPr>
          <a:xfrm>
            <a:off x="6157300" y="2055780"/>
            <a:ext cx="5426471" cy="1947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br>
              <a:rPr lang="th-TH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DSU_PatPong Extended" panose="020B0604020202020204" pitchFamily="34" charset="-34"/>
              </a:rPr>
            </a:br>
            <a:br>
              <a:rPr lang="th-TH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DSU_PatPong Extended" panose="020B0604020202020204" pitchFamily="34" charset="-34"/>
              </a:rPr>
            </a:br>
            <a:r>
              <a:rPr lang="th-TH" sz="4000" spc="50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DSU_PatPong Extended" panose="020B0604020202020204" pitchFamily="34" charset="-34"/>
              </a:rPr>
              <a:t>การวางแผนการเงิน</a:t>
            </a:r>
            <a:endParaRPr lang="en-US" sz="4000" dirty="0">
              <a:ln w="0">
                <a:solidFill>
                  <a:srgbClr val="00B0F0"/>
                </a:solidFill>
              </a:ln>
              <a:solidFill>
                <a:srgbClr val="0070C0"/>
              </a:solidFill>
              <a:effectLst>
                <a:reflection blurRad="6350" stA="50000" endA="300" endPos="50000" dist="29997" dir="5400000" sy="-100000" algn="bl" rotWithShape="0"/>
              </a:effectLst>
              <a:latin typeface="Bangna New" panose="02000506000000020004" pitchFamily="2" charset="0"/>
              <a:cs typeface="DSU_PatPong Extended" panose="020B0604020202020204" pitchFamily="34" charset="-34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597E3AF-96ED-47FD-B10A-C35A5FB9CF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9" y="51276"/>
            <a:ext cx="1153682" cy="1153682"/>
          </a:xfrm>
          <a:prstGeom prst="rect">
            <a:avLst/>
          </a:prstGeom>
        </p:spPr>
      </p:pic>
      <p:pic>
        <p:nvPicPr>
          <p:cNvPr id="8" name="Feel Good Vlog No Copyright Music">
            <a:hlinkClick r:id="" action="ppaction://media"/>
            <a:extLst>
              <a:ext uri="{FF2B5EF4-FFF2-40B4-BE49-F238E27FC236}">
                <a16:creationId xmlns:a16="http://schemas.microsoft.com/office/drawing/2014/main" id="{C9BF666E-639F-41AD-95B9-1DC47B8E5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9250" y="2338866"/>
            <a:ext cx="609600" cy="609600"/>
          </a:xfrm>
          <a:prstGeom prst="rect">
            <a:avLst/>
          </a:prstGeom>
        </p:spPr>
      </p:pic>
      <p:pic>
        <p:nvPicPr>
          <p:cNvPr id="3" name="เสียง_ 008">
            <a:hlinkClick r:id="" action="ppaction://media"/>
            <a:extLst>
              <a:ext uri="{FF2B5EF4-FFF2-40B4-BE49-F238E27FC236}">
                <a16:creationId xmlns:a16="http://schemas.microsoft.com/office/drawing/2014/main" id="{69B2B2B1-6FF3-43B1-B9BD-BB6DDE5AAF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00325" y="3324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34AE92E-2120-47B1-9C56-BDB4CDF9F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9" y="0"/>
            <a:ext cx="12192000" cy="7023321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การวางแผนการเงิน</a:t>
            </a:r>
            <a:b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1200" b="0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" y="136736"/>
            <a:ext cx="1153682" cy="1153682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392DD3BA-1AB5-470D-95FC-3B2F17F18ACE}"/>
              </a:ext>
            </a:extLst>
          </p:cNvPr>
          <p:cNvSpPr/>
          <p:nvPr/>
        </p:nvSpPr>
        <p:spPr>
          <a:xfrm>
            <a:off x="1362075" y="522683"/>
            <a:ext cx="4350509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spcBef>
                <a:spcPct val="0"/>
              </a:spcBef>
              <a:defRPr/>
            </a:pPr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ขั้นที่</a:t>
            </a:r>
            <a:r>
              <a:rPr lang="en-US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 </a:t>
            </a:r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2</a:t>
            </a:r>
            <a:r>
              <a:rPr lang="en-US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: </a:t>
            </a:r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เป้าหมายทางการเงิน</a:t>
            </a:r>
            <a:endParaRPr lang="en-US" sz="2500" b="1" dirty="0">
              <a:ln>
                <a:solidFill>
                  <a:srgbClr val="0070C0"/>
                </a:solidFill>
              </a:ln>
              <a:solidFill>
                <a:srgbClr val="4FB4FF"/>
              </a:solidFill>
              <a:effectLst>
                <a:reflection blurRad="6350" stA="50000" endA="300" endPos="50000" dist="29997" dir="5400000" sy="-100000" algn="bl" rotWithShape="0"/>
              </a:effectLst>
              <a:latin typeface="Bangna New" panose="02000506000000020004" pitchFamily="2" charset="0"/>
              <a:cs typeface="Bangna New" panose="02000506000000020004" pitchFamily="2" charset="0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998197E2-1BA4-4142-A449-FF2D367E384C}"/>
              </a:ext>
            </a:extLst>
          </p:cNvPr>
          <p:cNvGrpSpPr/>
          <p:nvPr/>
        </p:nvGrpSpPr>
        <p:grpSpPr>
          <a:xfrm>
            <a:off x="8898076" y="4778045"/>
            <a:ext cx="1627344" cy="1604905"/>
            <a:chOff x="2604028" y="3549275"/>
            <a:chExt cx="1575631" cy="1444091"/>
          </a:xfrm>
          <a:solidFill>
            <a:srgbClr val="00EEE8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" name="Oval 17">
              <a:extLst>
                <a:ext uri="{FF2B5EF4-FFF2-40B4-BE49-F238E27FC236}">
                  <a16:creationId xmlns:a16="http://schemas.microsoft.com/office/drawing/2014/main" id="{875F6765-416A-4988-94C2-A3A004987D59}"/>
                </a:ext>
              </a:extLst>
            </p:cNvPr>
            <p:cNvSpPr/>
            <p:nvPr/>
          </p:nvSpPr>
          <p:spPr>
            <a:xfrm>
              <a:off x="2604028" y="3549275"/>
              <a:ext cx="1575631" cy="1444091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F1A17E62-F5FD-49E9-B563-005830E36906}"/>
                </a:ext>
              </a:extLst>
            </p:cNvPr>
            <p:cNvSpPr/>
            <p:nvPr/>
          </p:nvSpPr>
          <p:spPr>
            <a:xfrm>
              <a:off x="2649464" y="3828078"/>
              <a:ext cx="1489952" cy="96334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b="1" kern="1200" dirty="0">
                  <a:solidFill>
                    <a:srgbClr val="FF000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T</a:t>
              </a:r>
              <a:r>
                <a:rPr lang="en-US" sz="2300" b="1" kern="1200" dirty="0">
                  <a:solidFill>
                    <a:srgbClr val="0033CC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ime Bound </a:t>
              </a:r>
              <a:br>
                <a:rPr lang="th-TH" sz="2300" b="1" kern="1200" dirty="0">
                  <a:solidFill>
                    <a:srgbClr val="0033CC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</a:br>
              <a:r>
                <a:rPr lang="th-TH" sz="2300" b="1" kern="1200" dirty="0">
                  <a:solidFill>
                    <a:srgbClr val="0033CC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มีกรอบเวลา</a:t>
              </a:r>
              <a:br>
                <a:rPr lang="th-TH" sz="2300" b="1" kern="1200" dirty="0">
                  <a:solidFill>
                    <a:srgbClr val="0033CC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</a:br>
              <a:r>
                <a:rPr lang="th-TH" sz="2300" b="1" kern="1200" dirty="0">
                  <a:solidFill>
                    <a:srgbClr val="0033CC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ที่ชัดเจน</a:t>
              </a:r>
              <a:endParaRPr lang="th-TH" sz="2300" kern="1200" dirty="0">
                <a:solidFill>
                  <a:srgbClr val="0033CC"/>
                </a:solidFill>
                <a:latin typeface="Arabica" panose="02000000000000000000" pitchFamily="2" charset="0"/>
                <a:cs typeface="Arabica" panose="02000000000000000000" pitchFamily="2" charset="0"/>
              </a:endParaRPr>
            </a:p>
          </p:txBody>
        </p:sp>
      </p:grpSp>
      <p:grpSp>
        <p:nvGrpSpPr>
          <p:cNvPr id="12" name="Group 100">
            <a:extLst>
              <a:ext uri="{FF2B5EF4-FFF2-40B4-BE49-F238E27FC236}">
                <a16:creationId xmlns:a16="http://schemas.microsoft.com/office/drawing/2014/main" id="{17EDC4A9-968C-452C-9A36-D9A699D1B575}"/>
              </a:ext>
            </a:extLst>
          </p:cNvPr>
          <p:cNvGrpSpPr/>
          <p:nvPr/>
        </p:nvGrpSpPr>
        <p:grpSpPr>
          <a:xfrm>
            <a:off x="8352417" y="2605421"/>
            <a:ext cx="1656794" cy="1632751"/>
            <a:chOff x="4944765" y="2080780"/>
            <a:chExt cx="1817366" cy="1632751"/>
          </a:xfrm>
          <a:solidFill>
            <a:srgbClr val="FFFF00"/>
          </a:solidFill>
        </p:grpSpPr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5AC7540A-B8D0-48DE-9D7A-00316F699B07}"/>
                </a:ext>
              </a:extLst>
            </p:cNvPr>
            <p:cNvSpPr/>
            <p:nvPr/>
          </p:nvSpPr>
          <p:spPr>
            <a:xfrm>
              <a:off x="4944765" y="2178028"/>
              <a:ext cx="1817366" cy="1535503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BEE78C75-6405-4D6D-8448-DE044EB144B5}"/>
                </a:ext>
              </a:extLst>
            </p:cNvPr>
            <p:cNvSpPr/>
            <p:nvPr/>
          </p:nvSpPr>
          <p:spPr>
            <a:xfrm>
              <a:off x="4985715" y="2080780"/>
              <a:ext cx="1710514" cy="1535503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dirty="0">
                  <a:solidFill>
                    <a:srgbClr val="FF000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R</a:t>
              </a:r>
              <a:r>
                <a:rPr lang="en-US" sz="2400" b="1" kern="1200" dirty="0">
                  <a:solidFill>
                    <a:schemeClr val="tx1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ealistic  </a:t>
              </a:r>
              <a:br>
                <a:rPr lang="th-TH" sz="2400" b="1" kern="1200" dirty="0">
                  <a:solidFill>
                    <a:schemeClr val="tx1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</a:br>
              <a:r>
                <a:rPr lang="th-TH" sz="2400" b="1" kern="1200" dirty="0">
                  <a:solidFill>
                    <a:schemeClr val="tx1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อยู่บนพื้นฐาน</a:t>
              </a:r>
              <a:br>
                <a:rPr lang="th-TH" sz="2400" b="1" kern="1200" dirty="0">
                  <a:solidFill>
                    <a:schemeClr val="tx1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</a:br>
              <a:r>
                <a:rPr lang="th-TH" sz="2400" b="1" kern="1200" dirty="0">
                  <a:solidFill>
                    <a:schemeClr val="tx1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ความเป็นจริง</a:t>
              </a:r>
              <a:endParaRPr lang="th-TH" sz="2400" kern="1200" dirty="0">
                <a:solidFill>
                  <a:schemeClr val="tx1"/>
                </a:solidFill>
                <a:latin typeface="Arabica" panose="02000000000000000000" pitchFamily="2" charset="0"/>
                <a:cs typeface="Arabica" panose="02000000000000000000" pitchFamily="2" charset="0"/>
              </a:endParaRPr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40739B8-1EDB-4FCA-812B-270F6BA71BBF}"/>
              </a:ext>
            </a:extLst>
          </p:cNvPr>
          <p:cNvGrpSpPr/>
          <p:nvPr/>
        </p:nvGrpSpPr>
        <p:grpSpPr>
          <a:xfrm>
            <a:off x="5992253" y="1802966"/>
            <a:ext cx="1610217" cy="1604910"/>
            <a:chOff x="2663688" y="-20291"/>
            <a:chExt cx="1610217" cy="1604910"/>
          </a:xfrm>
        </p:grpSpPr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DA7EC188-9AAE-4499-AB93-80797ACEDEFA}"/>
                </a:ext>
              </a:extLst>
            </p:cNvPr>
            <p:cNvSpPr/>
            <p:nvPr/>
          </p:nvSpPr>
          <p:spPr>
            <a:xfrm>
              <a:off x="2663688" y="-20291"/>
              <a:ext cx="1610217" cy="160491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00258711-D288-4ABA-A1E6-588A97DEF2A6}"/>
                </a:ext>
              </a:extLst>
            </p:cNvPr>
            <p:cNvSpPr/>
            <p:nvPr/>
          </p:nvSpPr>
          <p:spPr>
            <a:xfrm>
              <a:off x="2745029" y="122999"/>
              <a:ext cx="1378169" cy="13284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kern="1200" dirty="0">
                  <a:solidFill>
                    <a:schemeClr val="tx1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A</a:t>
              </a:r>
              <a:r>
                <a:rPr lang="en-US" sz="2000" b="1" kern="1200" dirty="0">
                  <a:solidFill>
                    <a:schemeClr val="tx1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chievable</a:t>
              </a:r>
              <a:br>
                <a:rPr lang="th-TH" sz="2400" b="1" kern="1200" dirty="0">
                  <a:solidFill>
                    <a:schemeClr val="tx1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</a:br>
              <a:r>
                <a:rPr lang="th-TH" sz="2400" b="1" kern="1200" dirty="0">
                  <a:solidFill>
                    <a:schemeClr val="tx1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ทำสำเร็จได้</a:t>
              </a:r>
              <a:endParaRPr lang="en-US" sz="2400" b="1" kern="1200" dirty="0">
                <a:solidFill>
                  <a:schemeClr val="tx1"/>
                </a:solidFill>
                <a:latin typeface="Arabica" panose="02000000000000000000" pitchFamily="2" charset="0"/>
                <a:cs typeface="Arabica" panose="02000000000000000000" pitchFamily="2" charset="0"/>
              </a:endParaRPr>
            </a:p>
          </p:txBody>
        </p:sp>
      </p:grpSp>
      <p:grpSp>
        <p:nvGrpSpPr>
          <p:cNvPr id="18" name="Group 7">
            <a:extLst>
              <a:ext uri="{FF2B5EF4-FFF2-40B4-BE49-F238E27FC236}">
                <a16:creationId xmlns:a16="http://schemas.microsoft.com/office/drawing/2014/main" id="{2887F0AD-7933-4FEA-81C0-51221AC56A19}"/>
              </a:ext>
            </a:extLst>
          </p:cNvPr>
          <p:cNvGrpSpPr/>
          <p:nvPr/>
        </p:nvGrpSpPr>
        <p:grpSpPr>
          <a:xfrm>
            <a:off x="2049794" y="4026859"/>
            <a:ext cx="1621397" cy="1553638"/>
            <a:chOff x="2450130" y="-108073"/>
            <a:chExt cx="1621397" cy="1553638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9" name="Oval 8">
              <a:extLst>
                <a:ext uri="{FF2B5EF4-FFF2-40B4-BE49-F238E27FC236}">
                  <a16:creationId xmlns:a16="http://schemas.microsoft.com/office/drawing/2014/main" id="{8ACFD735-A0EF-4883-9AF5-F1E13892DD61}"/>
                </a:ext>
              </a:extLst>
            </p:cNvPr>
            <p:cNvSpPr/>
            <p:nvPr/>
          </p:nvSpPr>
          <p:spPr>
            <a:xfrm>
              <a:off x="2450130" y="-108073"/>
              <a:ext cx="1621397" cy="155363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4">
              <a:extLst>
                <a:ext uri="{FF2B5EF4-FFF2-40B4-BE49-F238E27FC236}">
                  <a16:creationId xmlns:a16="http://schemas.microsoft.com/office/drawing/2014/main" id="{1DEB2280-795C-4692-AEA8-DCFC0629ED08}"/>
                </a:ext>
              </a:extLst>
            </p:cNvPr>
            <p:cNvSpPr/>
            <p:nvPr/>
          </p:nvSpPr>
          <p:spPr>
            <a:xfrm>
              <a:off x="2563069" y="119452"/>
              <a:ext cx="1415336" cy="104262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dirty="0">
                  <a:solidFill>
                    <a:schemeClr val="bg1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S</a:t>
              </a:r>
              <a:r>
                <a:rPr lang="en-US" sz="2400" b="1" kern="1200" dirty="0">
                  <a:solidFill>
                    <a:schemeClr val="bg1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pecific</a:t>
              </a:r>
              <a:r>
                <a:rPr lang="th-TH" sz="2400" b="1" kern="1200" dirty="0">
                  <a:solidFill>
                    <a:schemeClr val="bg1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ชัดเจน</a:t>
              </a:r>
              <a:endParaRPr lang="th-TH" sz="2400" kern="1200" dirty="0">
                <a:solidFill>
                  <a:schemeClr val="bg1"/>
                </a:solidFill>
                <a:latin typeface="Arabica" panose="02000000000000000000" pitchFamily="2" charset="0"/>
                <a:cs typeface="Arabica" panose="02000000000000000000" pitchFamily="2" charset="0"/>
              </a:endParaRPr>
            </a:p>
          </p:txBody>
        </p:sp>
      </p:grpSp>
      <p:grpSp>
        <p:nvGrpSpPr>
          <p:cNvPr id="21" name="Group 19">
            <a:extLst>
              <a:ext uri="{FF2B5EF4-FFF2-40B4-BE49-F238E27FC236}">
                <a16:creationId xmlns:a16="http://schemas.microsoft.com/office/drawing/2014/main" id="{7F94A811-23BE-4A1D-AE4B-FEAD8AB6C3E3}"/>
              </a:ext>
            </a:extLst>
          </p:cNvPr>
          <p:cNvGrpSpPr/>
          <p:nvPr/>
        </p:nvGrpSpPr>
        <p:grpSpPr>
          <a:xfrm>
            <a:off x="3671191" y="2292276"/>
            <a:ext cx="1615649" cy="1553638"/>
            <a:chOff x="2530887" y="-87673"/>
            <a:chExt cx="1615649" cy="1376043"/>
          </a:xfrm>
          <a:solidFill>
            <a:srgbClr val="FF3399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C40DA1C9-8773-4AE1-B88D-BD67EC124AC7}"/>
                </a:ext>
              </a:extLst>
            </p:cNvPr>
            <p:cNvSpPr/>
            <p:nvPr/>
          </p:nvSpPr>
          <p:spPr>
            <a:xfrm>
              <a:off x="2530887" y="-87673"/>
              <a:ext cx="1615649" cy="1376043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1584989B-D6E3-47EE-AC9A-B56B79653BE7}"/>
                </a:ext>
              </a:extLst>
            </p:cNvPr>
            <p:cNvSpPr/>
            <p:nvPr/>
          </p:nvSpPr>
          <p:spPr>
            <a:xfrm>
              <a:off x="2605618" y="115827"/>
              <a:ext cx="1318918" cy="98258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>
                  <a:solidFill>
                    <a:srgbClr val="FFFF0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M</a:t>
              </a:r>
              <a:r>
                <a:rPr lang="en-US" b="1" kern="1200" dirty="0">
                  <a:solidFill>
                    <a:srgbClr val="FFFF0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easurable</a:t>
              </a:r>
              <a:r>
                <a:rPr lang="th-TH" sz="2200" b="1" kern="1200" dirty="0">
                  <a:solidFill>
                    <a:srgbClr val="FFFF0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วัดผลได้</a:t>
              </a:r>
              <a:endParaRPr lang="th-TH" sz="2200" kern="1200" dirty="0">
                <a:solidFill>
                  <a:srgbClr val="FFFF00"/>
                </a:solidFill>
                <a:latin typeface="Arabica" panose="02000000000000000000" pitchFamily="2" charset="0"/>
                <a:cs typeface="Arabica" panose="02000000000000000000" pitchFamily="2" charset="0"/>
              </a:endParaRPr>
            </a:p>
          </p:txBody>
        </p:sp>
      </p:grpSp>
      <p:grpSp>
        <p:nvGrpSpPr>
          <p:cNvPr id="24" name="Group 4">
            <a:extLst>
              <a:ext uri="{FF2B5EF4-FFF2-40B4-BE49-F238E27FC236}">
                <a16:creationId xmlns:a16="http://schemas.microsoft.com/office/drawing/2014/main" id="{7E7ABE22-B435-4A0F-B948-9C6DAD7934F0}"/>
              </a:ext>
            </a:extLst>
          </p:cNvPr>
          <p:cNvGrpSpPr/>
          <p:nvPr/>
        </p:nvGrpSpPr>
        <p:grpSpPr>
          <a:xfrm>
            <a:off x="3774988" y="3271711"/>
            <a:ext cx="5268682" cy="3512455"/>
            <a:chOff x="2228817" y="2954738"/>
            <a:chExt cx="5268682" cy="3512455"/>
          </a:xfrm>
        </p:grpSpPr>
        <p:pic>
          <p:nvPicPr>
            <p:cNvPr id="25" name="Picture 1">
              <a:extLst>
                <a:ext uri="{FF2B5EF4-FFF2-40B4-BE49-F238E27FC236}">
                  <a16:creationId xmlns:a16="http://schemas.microsoft.com/office/drawing/2014/main" id="{1076534B-79A0-44DA-A7EE-7B204E9B7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38383">
              <a:off x="2228817" y="2954738"/>
              <a:ext cx="5268682" cy="3512455"/>
            </a:xfrm>
            <a:prstGeom prst="rect">
              <a:avLst/>
            </a:prstGeom>
          </p:spPr>
        </p:pic>
        <p:sp>
          <p:nvSpPr>
            <p:cNvPr id="26" name="TextBox 2">
              <a:extLst>
                <a:ext uri="{FF2B5EF4-FFF2-40B4-BE49-F238E27FC236}">
                  <a16:creationId xmlns:a16="http://schemas.microsoft.com/office/drawing/2014/main" id="{9977232F-166F-413F-A2AD-BBC2C9EF631B}"/>
                </a:ext>
              </a:extLst>
            </p:cNvPr>
            <p:cNvSpPr txBox="1"/>
            <p:nvPr/>
          </p:nvSpPr>
          <p:spPr>
            <a:xfrm rot="20223241">
              <a:off x="4776855" y="4675212"/>
              <a:ext cx="1741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SMART</a:t>
              </a:r>
              <a:endParaRPr lang="th-TH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</p:grpSp>
      <p:pic>
        <p:nvPicPr>
          <p:cNvPr id="2" name="0029">
            <a:hlinkClick r:id="" action="ppaction://media"/>
            <a:extLst>
              <a:ext uri="{FF2B5EF4-FFF2-40B4-BE49-F238E27FC236}">
                <a16:creationId xmlns:a16="http://schemas.microsoft.com/office/drawing/2014/main" id="{FA09ECF7-921D-4F52-B1BD-58B6AE6AA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2075" y="2967038"/>
            <a:ext cx="609600" cy="609600"/>
          </a:xfrm>
          <a:prstGeom prst="rect">
            <a:avLst/>
          </a:prstGeom>
        </p:spPr>
      </p:pic>
      <p:pic>
        <p:nvPicPr>
          <p:cNvPr id="3" name="0030">
            <a:hlinkClick r:id="" action="ppaction://media"/>
            <a:extLst>
              <a:ext uri="{FF2B5EF4-FFF2-40B4-BE49-F238E27FC236}">
                <a16:creationId xmlns:a16="http://schemas.microsoft.com/office/drawing/2014/main" id="{1DEE1C31-57EE-40BC-B300-FFAAB76240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0537" y="4617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5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19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34AE92E-2120-47B1-9C56-BDB4CDF9F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321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การวางแผนการเงิน</a:t>
            </a:r>
            <a:b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1200" b="0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68" y="136736"/>
            <a:ext cx="1153682" cy="1153682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A70FF082-BE74-4ABA-8744-68C37E6D9DFE}"/>
              </a:ext>
            </a:extLst>
          </p:cNvPr>
          <p:cNvSpPr/>
          <p:nvPr/>
        </p:nvSpPr>
        <p:spPr>
          <a:xfrm>
            <a:off x="2044931" y="475050"/>
            <a:ext cx="5079076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spcBef>
                <a:spcPct val="0"/>
              </a:spcBef>
              <a:defRPr/>
            </a:pPr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ขั้นที่ </a:t>
            </a:r>
            <a:r>
              <a:rPr lang="en-US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:3 </a:t>
            </a:r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จัดทำแผน...เพื่อไปสู่เป้าหมาย</a:t>
            </a:r>
            <a:endParaRPr lang="en-US" sz="2500" b="1" dirty="0">
              <a:ln>
                <a:solidFill>
                  <a:srgbClr val="0070C0"/>
                </a:solidFill>
              </a:ln>
              <a:solidFill>
                <a:srgbClr val="4FB4FF"/>
              </a:solidFill>
              <a:effectLst>
                <a:reflection blurRad="6350" stA="50000" endA="300" endPos="50000" dist="29997" dir="5400000" sy="-100000" algn="bl" rotWithShape="0"/>
              </a:effectLst>
              <a:latin typeface="Bangna New" panose="02000506000000020004" pitchFamily="2" charset="0"/>
              <a:cs typeface="Bangna New" panose="02000506000000020004" pitchFamily="2" charset="0"/>
            </a:endParaRPr>
          </a:p>
        </p:txBody>
      </p:sp>
      <p:graphicFrame>
        <p:nvGraphicFramePr>
          <p:cNvPr id="31" name="Table 27">
            <a:extLst>
              <a:ext uri="{FF2B5EF4-FFF2-40B4-BE49-F238E27FC236}">
                <a16:creationId xmlns:a16="http://schemas.microsoft.com/office/drawing/2014/main" id="{F8A6E514-66FA-4570-B674-F9F38595E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099626"/>
              </p:ext>
            </p:extLst>
          </p:nvPr>
        </p:nvGraphicFramePr>
        <p:xfrm>
          <a:off x="3085843" y="3083657"/>
          <a:ext cx="5688632" cy="8534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922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1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38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ln>
                            <a:solidFill>
                              <a:srgbClr val="0000CC"/>
                            </a:solidFill>
                          </a:ln>
                          <a:solidFill>
                            <a:srgbClr val="0000CC"/>
                          </a:solidFill>
                          <a:latin typeface="Arabica" panose="02000000000000000000" pitchFamily="2" charset="0"/>
                          <a:ea typeface="+mn-ea"/>
                          <a:cs typeface="Arabica" panose="02000000000000000000" pitchFamily="2" charset="0"/>
                        </a:rPr>
                        <a:t>เป้าหมาย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ln>
                            <a:solidFill>
                              <a:srgbClr val="0000CC"/>
                            </a:solidFill>
                          </a:ln>
                          <a:solidFill>
                            <a:srgbClr val="0000CC"/>
                          </a:solidFill>
                          <a:latin typeface="Arabica" panose="02000000000000000000" pitchFamily="2" charset="0"/>
                          <a:ea typeface="+mn-ea"/>
                          <a:cs typeface="Arabica" panose="02000000000000000000" pitchFamily="2" charset="0"/>
                        </a:rPr>
                        <a:t>ต่อเดือน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ln>
                            <a:solidFill>
                              <a:srgbClr val="0000CC"/>
                            </a:solidFill>
                          </a:ln>
                          <a:solidFill>
                            <a:srgbClr val="0000CC"/>
                          </a:solidFill>
                          <a:latin typeface="Arabica" panose="02000000000000000000" pitchFamily="2" charset="0"/>
                          <a:ea typeface="+mn-ea"/>
                          <a:cs typeface="Arabica" panose="02000000000000000000" pitchFamily="2" charset="0"/>
                        </a:rPr>
                        <a:t>รวมทั้งปี 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3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h-TH" sz="2200" b="1" kern="1200" dirty="0">
                          <a:ln>
                            <a:solidFill>
                              <a:srgbClr val="0000CC"/>
                            </a:solidFill>
                          </a:ln>
                          <a:solidFill>
                            <a:srgbClr val="0000CC"/>
                          </a:solidFill>
                          <a:latin typeface="Arabica" panose="02000000000000000000" pitchFamily="2" charset="0"/>
                          <a:ea typeface="+mn-ea"/>
                          <a:cs typeface="Arabica" panose="02000000000000000000" pitchFamily="2" charset="0"/>
                        </a:rPr>
                        <a:t>เก็บเงินทุกวัน - </a:t>
                      </a:r>
                      <a:r>
                        <a:rPr lang="th-TH" sz="2200" b="1" kern="1200" baseline="0" dirty="0">
                          <a:ln>
                            <a:solidFill>
                              <a:srgbClr val="0000CC"/>
                            </a:solidFill>
                          </a:ln>
                          <a:solidFill>
                            <a:srgbClr val="0000CC"/>
                          </a:solidFill>
                          <a:latin typeface="Arabica" panose="02000000000000000000" pitchFamily="2" charset="0"/>
                          <a:ea typeface="+mn-ea"/>
                          <a:cs typeface="Arabica" panose="02000000000000000000" pitchFamily="2" charset="0"/>
                        </a:rPr>
                        <a:t>วันละ 20 บาท</a:t>
                      </a:r>
                      <a:endParaRPr lang="th-TH" sz="2200" b="1" kern="1200" dirty="0">
                        <a:ln>
                          <a:solidFill>
                            <a:srgbClr val="0000CC"/>
                          </a:solidFill>
                        </a:ln>
                        <a:solidFill>
                          <a:srgbClr val="0000CC"/>
                        </a:solidFill>
                        <a:latin typeface="Arabica" panose="02000000000000000000" pitchFamily="2" charset="0"/>
                        <a:ea typeface="+mn-ea"/>
                        <a:cs typeface="Arabica" panose="02000000000000000000" pitchFamily="2" charset="0"/>
                      </a:endParaRPr>
                    </a:p>
                  </a:txBody>
                  <a:tcPr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ln>
                            <a:solidFill>
                              <a:srgbClr val="0000CC"/>
                            </a:solidFill>
                          </a:ln>
                          <a:solidFill>
                            <a:srgbClr val="0000CC"/>
                          </a:solidFill>
                          <a:latin typeface="Arabica" panose="02000000000000000000" pitchFamily="2" charset="0"/>
                          <a:ea typeface="+mn-ea"/>
                          <a:cs typeface="Arabica" panose="02000000000000000000" pitchFamily="2" charset="0"/>
                        </a:rPr>
                        <a:t>600</a:t>
                      </a:r>
                      <a:endParaRPr lang="th-TH" sz="2200" b="1" kern="1200" dirty="0">
                        <a:ln>
                          <a:solidFill>
                            <a:srgbClr val="0000CC"/>
                          </a:solidFill>
                        </a:ln>
                        <a:solidFill>
                          <a:srgbClr val="0000CC"/>
                        </a:solidFill>
                        <a:latin typeface="Arabica" panose="02000000000000000000" pitchFamily="2" charset="0"/>
                        <a:ea typeface="+mn-ea"/>
                        <a:cs typeface="Arabica" panose="02000000000000000000" pitchFamily="2" charset="0"/>
                      </a:endParaRPr>
                    </a:p>
                  </a:txBody>
                  <a:tcPr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ln>
                            <a:solidFill>
                              <a:srgbClr val="0000CC"/>
                            </a:solidFill>
                          </a:ln>
                          <a:solidFill>
                            <a:srgbClr val="0000CC"/>
                          </a:solidFill>
                          <a:latin typeface="Arabica" panose="02000000000000000000" pitchFamily="2" charset="0"/>
                          <a:ea typeface="+mn-ea"/>
                          <a:cs typeface="Arabica" panose="02000000000000000000" pitchFamily="2" charset="0"/>
                        </a:rPr>
                        <a:t>7,2</a:t>
                      </a:r>
                      <a:r>
                        <a:rPr lang="th-TH" sz="2200" b="1" kern="1200" dirty="0">
                          <a:ln>
                            <a:solidFill>
                              <a:srgbClr val="0000CC"/>
                            </a:solidFill>
                          </a:ln>
                          <a:solidFill>
                            <a:srgbClr val="0000CC"/>
                          </a:solidFill>
                          <a:latin typeface="Arabica" panose="02000000000000000000" pitchFamily="2" charset="0"/>
                          <a:ea typeface="+mn-ea"/>
                          <a:cs typeface="Arabica" panose="02000000000000000000" pitchFamily="2" charset="0"/>
                        </a:rPr>
                        <a:t>00</a:t>
                      </a:r>
                    </a:p>
                  </a:txBody>
                  <a:tcPr>
                    <a:solidFill>
                      <a:srgbClr val="CCEC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0031">
            <a:hlinkClick r:id="" action="ppaction://media"/>
            <a:extLst>
              <a:ext uri="{FF2B5EF4-FFF2-40B4-BE49-F238E27FC236}">
                <a16:creationId xmlns:a16="http://schemas.microsoft.com/office/drawing/2014/main" id="{35909B17-12BC-4CFD-A60A-052753C77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3875" y="930275"/>
            <a:ext cx="609600" cy="609600"/>
          </a:xfrm>
          <a:prstGeom prst="rect">
            <a:avLst/>
          </a:prstGeom>
        </p:spPr>
      </p:pic>
      <p:pic>
        <p:nvPicPr>
          <p:cNvPr id="3" name="0032">
            <a:hlinkClick r:id="" action="ppaction://media"/>
            <a:extLst>
              <a:ext uri="{FF2B5EF4-FFF2-40B4-BE49-F238E27FC236}">
                <a16:creationId xmlns:a16="http://schemas.microsoft.com/office/drawing/2014/main" id="{C8C9ACA8-417F-4587-BEC1-0A018862C7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3875" y="2779427"/>
            <a:ext cx="609600" cy="609600"/>
          </a:xfrm>
          <a:prstGeom prst="rect">
            <a:avLst/>
          </a:prstGeom>
        </p:spPr>
      </p:pic>
      <p:grpSp>
        <p:nvGrpSpPr>
          <p:cNvPr id="71" name="กลุ่ม 70">
            <a:extLst>
              <a:ext uri="{FF2B5EF4-FFF2-40B4-BE49-F238E27FC236}">
                <a16:creationId xmlns:a16="http://schemas.microsoft.com/office/drawing/2014/main" id="{355AA9F6-F751-4A77-A85C-73B6AB933144}"/>
              </a:ext>
            </a:extLst>
          </p:cNvPr>
          <p:cNvGrpSpPr/>
          <p:nvPr/>
        </p:nvGrpSpPr>
        <p:grpSpPr>
          <a:xfrm>
            <a:off x="3004762" y="1657442"/>
            <a:ext cx="6735979" cy="4959914"/>
            <a:chOff x="3647743" y="1762298"/>
            <a:chExt cx="6735979" cy="4959914"/>
          </a:xfrm>
        </p:grpSpPr>
        <p:sp>
          <p:nvSpPr>
            <p:cNvPr id="26" name="TextBox 13">
              <a:extLst>
                <a:ext uri="{FF2B5EF4-FFF2-40B4-BE49-F238E27FC236}">
                  <a16:creationId xmlns:a16="http://schemas.microsoft.com/office/drawing/2014/main" id="{2ED75F47-2E46-4A6A-B11A-8C50BF0FA493}"/>
                </a:ext>
              </a:extLst>
            </p:cNvPr>
            <p:cNvSpPr txBox="1"/>
            <p:nvPr/>
          </p:nvSpPr>
          <p:spPr>
            <a:xfrm>
              <a:off x="3765132" y="2587104"/>
              <a:ext cx="6385719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>		</a:t>
              </a:r>
            </a:p>
            <a:p>
              <a:endPara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endPara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r>
                <a:rPr lang="th-TH" sz="3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จำนวนเงินที่ต้องการ	</a:t>
              </a:r>
              <a:endParaRPr lang="th-TH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Arabica" panose="02000000000000000000" pitchFamily="2" charset="0"/>
                <a:cs typeface="Arabica" panose="02000000000000000000" pitchFamily="2" charset="0"/>
              </a:endParaRPr>
            </a:p>
            <a:p>
              <a:r>
                <a:rPr lang="th-TH" sz="3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ภายในระยะเวลา</a:t>
              </a:r>
            </a:p>
          </p:txBody>
        </p:sp>
        <p:sp>
          <p:nvSpPr>
            <p:cNvPr id="28" name="Rounded Rectangle 15">
              <a:extLst>
                <a:ext uri="{FF2B5EF4-FFF2-40B4-BE49-F238E27FC236}">
                  <a16:creationId xmlns:a16="http://schemas.microsoft.com/office/drawing/2014/main" id="{532DDEDC-2FAA-4D3E-8ECE-FB104DAA7EBD}"/>
                </a:ext>
              </a:extLst>
            </p:cNvPr>
            <p:cNvSpPr/>
            <p:nvPr/>
          </p:nvSpPr>
          <p:spPr>
            <a:xfrm>
              <a:off x="6780639" y="4192683"/>
              <a:ext cx="1372777" cy="360598"/>
            </a:xfrm>
            <a:prstGeom prst="roundRect">
              <a:avLst/>
            </a:prstGeom>
            <a:solidFill>
              <a:srgbClr val="EBF6F9"/>
            </a:solidFill>
            <a:ln>
              <a:solidFill>
                <a:srgbClr val="66CC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7</a:t>
              </a:r>
              <a:r>
                <a:rPr lang="th-TH" sz="2400" b="1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,</a:t>
              </a:r>
              <a:r>
                <a:rPr lang="en-US" sz="2400" b="1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2</a:t>
              </a:r>
              <a:r>
                <a:rPr lang="th-TH" sz="2400" b="1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00 บาท</a:t>
              </a:r>
              <a:endParaRPr lang="en-US" sz="2400" b="1" dirty="0">
                <a:solidFill>
                  <a:srgbClr val="0070C0"/>
                </a:solidFill>
                <a:latin typeface="Arabica" panose="02000000000000000000" pitchFamily="2" charset="0"/>
                <a:cs typeface="Arabica" panose="02000000000000000000" pitchFamily="2" charset="0"/>
              </a:endParaRPr>
            </a:p>
          </p:txBody>
        </p:sp>
        <p:sp>
          <p:nvSpPr>
            <p:cNvPr id="29" name="Rounded Rectangle 19">
              <a:extLst>
                <a:ext uri="{FF2B5EF4-FFF2-40B4-BE49-F238E27FC236}">
                  <a16:creationId xmlns:a16="http://schemas.microsoft.com/office/drawing/2014/main" id="{3F39AD91-FA72-4E7A-8C12-74E4284D11DF}"/>
                </a:ext>
              </a:extLst>
            </p:cNvPr>
            <p:cNvSpPr/>
            <p:nvPr/>
          </p:nvSpPr>
          <p:spPr>
            <a:xfrm>
              <a:off x="6202911" y="4645928"/>
              <a:ext cx="740459" cy="371158"/>
            </a:xfrm>
            <a:prstGeom prst="roundRect">
              <a:avLst/>
            </a:prstGeom>
            <a:solidFill>
              <a:srgbClr val="EBF6F9"/>
            </a:solidFill>
            <a:ln>
              <a:solidFill>
                <a:srgbClr val="66CC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1 ปี</a:t>
              </a:r>
              <a:endParaRPr lang="en-US" sz="2400" b="1" dirty="0">
                <a:solidFill>
                  <a:srgbClr val="0070C0"/>
                </a:solidFill>
                <a:latin typeface="Arabica" panose="02000000000000000000" pitchFamily="2" charset="0"/>
                <a:cs typeface="Arabica" panose="02000000000000000000" pitchFamily="2" charset="0"/>
              </a:endParaRPr>
            </a:p>
          </p:txBody>
        </p:sp>
        <p:grpSp>
          <p:nvGrpSpPr>
            <p:cNvPr id="68" name="กลุ่ม 67">
              <a:extLst>
                <a:ext uri="{FF2B5EF4-FFF2-40B4-BE49-F238E27FC236}">
                  <a16:creationId xmlns:a16="http://schemas.microsoft.com/office/drawing/2014/main" id="{4875F683-3CE3-4BEE-9B13-3BE1BA34B096}"/>
                </a:ext>
              </a:extLst>
            </p:cNvPr>
            <p:cNvGrpSpPr/>
            <p:nvPr/>
          </p:nvGrpSpPr>
          <p:grpSpPr>
            <a:xfrm>
              <a:off x="3886179" y="5175695"/>
              <a:ext cx="6497543" cy="1546517"/>
              <a:chOff x="2678264" y="5122863"/>
              <a:chExt cx="6475652" cy="1548518"/>
            </a:xfrm>
          </p:grpSpPr>
          <p:sp>
            <p:nvSpPr>
              <p:cNvPr id="27" name="Rounded Rectangle 14">
                <a:extLst>
                  <a:ext uri="{FF2B5EF4-FFF2-40B4-BE49-F238E27FC236}">
                    <a16:creationId xmlns:a16="http://schemas.microsoft.com/office/drawing/2014/main" id="{2216006E-8EE4-40BC-90CE-22ED955A3271}"/>
                  </a:ext>
                </a:extLst>
              </p:cNvPr>
              <p:cNvSpPr/>
              <p:nvPr/>
            </p:nvSpPr>
            <p:spPr>
              <a:xfrm>
                <a:off x="2678264" y="5263850"/>
                <a:ext cx="6446520" cy="1201637"/>
              </a:xfrm>
              <a:prstGeom prst="roundRect">
                <a:avLst/>
              </a:prstGeom>
              <a:solidFill>
                <a:srgbClr val="EBF6F9"/>
              </a:solidFill>
              <a:ln>
                <a:solidFill>
                  <a:srgbClr val="66CCFF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th-TH" sz="3200" b="1" dirty="0">
                  <a:latin typeface="TH SarabunPSK" pitchFamily="34" charset="-34"/>
                  <a:cs typeface="TH SarabunPSK" pitchFamily="34" charset="-34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th-TH" sz="3200" b="1" dirty="0">
                    <a:solidFill>
                      <a:srgbClr val="0070C0"/>
                    </a:solidFill>
                    <a:latin typeface="Arabica" panose="02000000000000000000" pitchFamily="2" charset="0"/>
                    <a:cs typeface="Arabica" panose="02000000000000000000" pitchFamily="2" charset="0"/>
                  </a:rPr>
                  <a:t>เงินออม </a:t>
                </a:r>
                <a:r>
                  <a:rPr lang="en-US" sz="3200" b="1" dirty="0">
                    <a:solidFill>
                      <a:srgbClr val="0070C0"/>
                    </a:solidFill>
                    <a:latin typeface="Arabica" panose="02000000000000000000" pitchFamily="2" charset="0"/>
                    <a:cs typeface="Arabica" panose="02000000000000000000" pitchFamily="2" charset="0"/>
                  </a:rPr>
                  <a:t>7,200 </a:t>
                </a:r>
                <a:r>
                  <a:rPr lang="th-TH" sz="3200" b="1" dirty="0">
                    <a:solidFill>
                      <a:srgbClr val="0070C0"/>
                    </a:solidFill>
                    <a:latin typeface="Arabica" panose="02000000000000000000" pitchFamily="2" charset="0"/>
                    <a:cs typeface="Arabica" panose="02000000000000000000" pitchFamily="2" charset="0"/>
                  </a:rPr>
                  <a:t>บาท</a:t>
                </a:r>
                <a:endParaRPr lang="th-TH" sz="3200" b="1" dirty="0">
                  <a:solidFill>
                    <a:srgbClr val="C00000"/>
                  </a:solidFill>
                  <a:latin typeface="Arabica" panose="02000000000000000000" pitchFamily="2" charset="0"/>
                  <a:cs typeface="Arabica" panose="02000000000000000000" pitchFamily="2" charset="0"/>
                </a:endParaRPr>
              </a:p>
              <a:p>
                <a:endParaRPr lang="th-TH" sz="3200" b="1" dirty="0">
                  <a:latin typeface="TH SarabunPSK" pitchFamily="34" charset="-34"/>
                  <a:cs typeface="TH SarabunPSK" pitchFamily="34" charset="-34"/>
                </a:endParaRPr>
              </a:p>
              <a:p>
                <a:endParaRPr lang="th-TH" sz="3200" b="1" dirty="0">
                  <a:latin typeface="TH SarabunPSK" pitchFamily="34" charset="-34"/>
                  <a:cs typeface="TH SarabunPSK" pitchFamily="34" charset="-34"/>
                </a:endParaRPr>
              </a:p>
              <a:p>
                <a:endParaRPr lang="en-US" sz="3200" b="1" dirty="0">
                  <a:latin typeface="TH SarabunPSK" pitchFamily="34" charset="-34"/>
                  <a:cs typeface="TH SarabunPSK" pitchFamily="34" charset="-34"/>
                </a:endParaRPr>
              </a:p>
            </p:txBody>
          </p:sp>
          <p:pic>
            <p:nvPicPr>
              <p:cNvPr id="32" name="Picture 20">
                <a:extLst>
                  <a:ext uri="{FF2B5EF4-FFF2-40B4-BE49-F238E27FC236}">
                    <a16:creationId xmlns:a16="http://schemas.microsoft.com/office/drawing/2014/main" id="{8F245E48-7880-4187-8D19-167169409B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0876" y="5122863"/>
                <a:ext cx="2213040" cy="1548518"/>
              </a:xfrm>
              <a:prstGeom prst="rect">
                <a:avLst/>
              </a:prstGeom>
            </p:spPr>
          </p:pic>
        </p:grp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C95A4A8E-88B8-45DE-B054-8FD65376C6B3}"/>
                </a:ext>
              </a:extLst>
            </p:cNvPr>
            <p:cNvSpPr txBox="1"/>
            <p:nvPr/>
          </p:nvSpPr>
          <p:spPr>
            <a:xfrm>
              <a:off x="3647744" y="1762298"/>
              <a:ext cx="2137914" cy="52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เป้าหมายของฉัน</a:t>
              </a:r>
              <a:endParaRPr lang="en-US" sz="2800" dirty="0"/>
            </a:p>
          </p:txBody>
        </p:sp>
        <p:sp>
          <p:nvSpPr>
            <p:cNvPr id="30" name="Rounded Rectangle 23">
              <a:extLst>
                <a:ext uri="{FF2B5EF4-FFF2-40B4-BE49-F238E27FC236}">
                  <a16:creationId xmlns:a16="http://schemas.microsoft.com/office/drawing/2014/main" id="{43491663-59BF-4D35-A2D1-5F4013DC8582}"/>
                </a:ext>
              </a:extLst>
            </p:cNvPr>
            <p:cNvSpPr/>
            <p:nvPr/>
          </p:nvSpPr>
          <p:spPr>
            <a:xfrm>
              <a:off x="7220025" y="2596022"/>
              <a:ext cx="2304264" cy="405766"/>
            </a:xfrm>
            <a:prstGeom prst="roundRect">
              <a:avLst/>
            </a:prstGeom>
            <a:solidFill>
              <a:srgbClr val="EBF6F9"/>
            </a:solidFill>
            <a:ln>
              <a:solidFill>
                <a:srgbClr val="66CC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เก็บเดือนละ </a:t>
              </a:r>
              <a:r>
                <a:rPr lang="en-US" sz="2000" b="1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6</a:t>
              </a:r>
              <a:r>
                <a:rPr lang="th-TH" sz="2000" b="1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00 บาท</a:t>
              </a:r>
              <a:endParaRPr lang="en-US" sz="2000" b="1" dirty="0">
                <a:solidFill>
                  <a:srgbClr val="0070C0"/>
                </a:solidFill>
                <a:latin typeface="Arabica" panose="02000000000000000000" pitchFamily="2" charset="0"/>
                <a:cs typeface="Arabica" panose="02000000000000000000" pitchFamily="2" charset="0"/>
              </a:endParaRPr>
            </a:p>
          </p:txBody>
        </p:sp>
        <p:sp>
          <p:nvSpPr>
            <p:cNvPr id="37" name="กล่องข้อความ 36">
              <a:extLst>
                <a:ext uri="{FF2B5EF4-FFF2-40B4-BE49-F238E27FC236}">
                  <a16:creationId xmlns:a16="http://schemas.microsoft.com/office/drawing/2014/main" id="{07DA4C5E-8781-4310-B45A-2F23D9FE4798}"/>
                </a:ext>
              </a:extLst>
            </p:cNvPr>
            <p:cNvSpPr txBox="1"/>
            <p:nvPr/>
          </p:nvSpPr>
          <p:spPr>
            <a:xfrm>
              <a:off x="3647743" y="2573189"/>
              <a:ext cx="3482555" cy="737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ต้องทำอย่างไรให้บรรลุเป้าหมาย 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113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34AE92E-2120-47B1-9C56-BDB4CDF9F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321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การวางแผนการเงิน</a:t>
            </a:r>
            <a:b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1200" b="0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" y="136736"/>
            <a:ext cx="1153682" cy="1153682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B4BE879E-E2DB-4826-A0A4-62A183D71388}"/>
              </a:ext>
            </a:extLst>
          </p:cNvPr>
          <p:cNvSpPr/>
          <p:nvPr/>
        </p:nvSpPr>
        <p:spPr>
          <a:xfrm>
            <a:off x="944698" y="475050"/>
            <a:ext cx="4755735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spcBef>
                <a:spcPct val="0"/>
              </a:spcBef>
              <a:defRPr/>
            </a:pPr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ตั้งเป้าหมาย...ตามวัตถุประสงค์</a:t>
            </a:r>
            <a:endParaRPr lang="en-US" sz="2500" b="1" dirty="0">
              <a:ln>
                <a:solidFill>
                  <a:srgbClr val="0070C0"/>
                </a:solidFill>
              </a:ln>
              <a:solidFill>
                <a:srgbClr val="4FB4FF"/>
              </a:solidFill>
              <a:effectLst>
                <a:reflection blurRad="6350" stA="50000" endA="300" endPos="50000" dist="29997" dir="5400000" sy="-100000" algn="bl" rotWithShape="0"/>
              </a:effectLst>
              <a:latin typeface="Bangna New" panose="02000506000000020004" pitchFamily="2" charset="0"/>
              <a:cs typeface="Bangna New" panose="02000506000000020004" pitchFamily="2" charset="0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788DD7FD-E070-49D4-811D-0C6D62861F21}"/>
              </a:ext>
            </a:extLst>
          </p:cNvPr>
          <p:cNvGrpSpPr/>
          <p:nvPr/>
        </p:nvGrpSpPr>
        <p:grpSpPr>
          <a:xfrm>
            <a:off x="2694851" y="1891877"/>
            <a:ext cx="6947912" cy="4349506"/>
            <a:chOff x="2196088" y="1427154"/>
            <a:chExt cx="8786875" cy="5500724"/>
          </a:xfrm>
        </p:grpSpPr>
        <p:sp>
          <p:nvSpPr>
            <p:cNvPr id="7" name="Rectangle 25">
              <a:extLst>
                <a:ext uri="{FF2B5EF4-FFF2-40B4-BE49-F238E27FC236}">
                  <a16:creationId xmlns:a16="http://schemas.microsoft.com/office/drawing/2014/main" id="{E886E513-5605-4C14-A1B2-19E1AB19A68E}"/>
                </a:ext>
              </a:extLst>
            </p:cNvPr>
            <p:cNvSpPr/>
            <p:nvPr/>
          </p:nvSpPr>
          <p:spPr>
            <a:xfrm>
              <a:off x="2196088" y="4927614"/>
              <a:ext cx="8786875" cy="200026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CBAC43D6-0479-4719-95FF-1E6E7E72D33B}"/>
                </a:ext>
              </a:extLst>
            </p:cNvPr>
            <p:cNvSpPr/>
            <p:nvPr/>
          </p:nvSpPr>
          <p:spPr>
            <a:xfrm>
              <a:off x="6553806" y="3355979"/>
              <a:ext cx="4429157" cy="20002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ED6D44EB-438C-410F-917E-CA15EB5EE2D7}"/>
                </a:ext>
              </a:extLst>
            </p:cNvPr>
            <p:cNvSpPr/>
            <p:nvPr/>
          </p:nvSpPr>
          <p:spPr>
            <a:xfrm>
              <a:off x="6553806" y="1427154"/>
              <a:ext cx="4429157" cy="200026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0471344F-0B26-49FA-916B-DFF778550001}"/>
                </a:ext>
              </a:extLst>
            </p:cNvPr>
            <p:cNvSpPr/>
            <p:nvPr/>
          </p:nvSpPr>
          <p:spPr>
            <a:xfrm>
              <a:off x="2196088" y="3355979"/>
              <a:ext cx="4429157" cy="200026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21">
              <a:extLst>
                <a:ext uri="{FF2B5EF4-FFF2-40B4-BE49-F238E27FC236}">
                  <a16:creationId xmlns:a16="http://schemas.microsoft.com/office/drawing/2014/main" id="{9BD241C3-7AC9-4C74-ABFE-1DB6F7273900}"/>
                </a:ext>
              </a:extLst>
            </p:cNvPr>
            <p:cNvSpPr/>
            <p:nvPr/>
          </p:nvSpPr>
          <p:spPr>
            <a:xfrm>
              <a:off x="2196088" y="1427154"/>
              <a:ext cx="4429157" cy="20002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utoShape 17">
              <a:extLst>
                <a:ext uri="{FF2B5EF4-FFF2-40B4-BE49-F238E27FC236}">
                  <a16:creationId xmlns:a16="http://schemas.microsoft.com/office/drawing/2014/main" id="{FBE045E4-AC3E-4E74-B8BD-BBAC2F4E5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1469" y="1696376"/>
              <a:ext cx="2232248" cy="158816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th-TH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เพื่อปลดหนี้</a:t>
              </a:r>
              <a:r>
                <a:rPr kumimoji="0" lang="th-TH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lang="th-TH" dirty="0">
                  <a:solidFill>
                    <a:srgbClr val="FF0000"/>
                  </a:solidFill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 </a:t>
              </a:r>
              <a:r>
                <a:rPr kumimoji="0" lang="th-TH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เริ่มปลดหนี้ </a:t>
              </a:r>
              <a:r>
                <a:rPr kumimoji="0" lang="th-TH" b="1" i="0" u="none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กย</a:t>
              </a:r>
              <a:r>
                <a:rPr kumimoji="0" lang="th-TH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ศ.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lang="th-TH" dirty="0">
                  <a:solidFill>
                    <a:schemeClr val="tx1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เริ่มปลดจากหนี้ที่มีอัตราดอกเบี้ยสูง 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abica" panose="02000000000000000000" pitchFamily="2" charset="0"/>
                <a:cs typeface="Arabica" panose="02000000000000000000" pitchFamily="2" charset="0"/>
              </a:endParaRPr>
            </a:p>
          </p:txBody>
        </p:sp>
        <p:sp>
          <p:nvSpPr>
            <p:cNvPr id="15" name="AutoShape 20">
              <a:extLst>
                <a:ext uri="{FF2B5EF4-FFF2-40B4-BE49-F238E27FC236}">
                  <a16:creationId xmlns:a16="http://schemas.microsoft.com/office/drawing/2014/main" id="{5DD15698-38E3-46D1-B7A9-59D7BCEC5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4071" y="3641731"/>
              <a:ext cx="2214578" cy="1571636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th-TH" sz="1400" b="1" dirty="0">
                  <a:solidFill>
                    <a:schemeClr val="accent5">
                      <a:lumMod val="75000"/>
                    </a:schemeClr>
                  </a:solidFill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เพื่อลงทุน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lang="th-TH" sz="1400" dirty="0"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 กระจายความเสี่ยง</a:t>
              </a:r>
              <a:endParaRPr lang="en-US" sz="1400" dirty="0">
                <a:latin typeface="Arabica" panose="02000000000000000000" pitchFamily="2" charset="0"/>
                <a:ea typeface="Calibri" pitchFamily="34" charset="0"/>
                <a:cs typeface="Arabica" panose="02000000000000000000" pitchFamily="2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lang="th-TH" sz="1400" dirty="0"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 เลือกผลิตภัณฑ์ที่เหมาะสม กับความเสี่ยงที่ยอมรับได้</a:t>
              </a:r>
              <a:endParaRPr lang="en-US" sz="1400" dirty="0">
                <a:latin typeface="Arabica" panose="02000000000000000000" pitchFamily="2" charset="0"/>
                <a:ea typeface="Calibri" pitchFamily="34" charset="0"/>
                <a:cs typeface="Arabica" panose="02000000000000000000" pitchFamily="2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6" name="AutoShape 18">
              <a:extLst>
                <a:ext uri="{FF2B5EF4-FFF2-40B4-BE49-F238E27FC236}">
                  <a16:creationId xmlns:a16="http://schemas.microsoft.com/office/drawing/2014/main" id="{D407200D-CD5E-43CA-9CB9-52D4D0C0A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0402" y="1673771"/>
              <a:ext cx="2228867" cy="161077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th-TH" sz="1500" b="1" dirty="0">
                  <a:solidFill>
                    <a:schemeClr val="accent3">
                      <a:lumMod val="50000"/>
                    </a:schemeClr>
                  </a:solidFill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เพื่อใช้จ่ายฉุกเฉิน</a:t>
              </a:r>
              <a:endParaRPr kumimoji="0" lang="th-TH" sz="15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abica" panose="02000000000000000000" pitchFamily="2" charset="0"/>
                <a:ea typeface="Calibri" pitchFamily="34" charset="0"/>
                <a:cs typeface="Arabica" panose="02000000000000000000" pitchFamily="2" charset="0"/>
              </a:endParaRPr>
            </a:p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lang="th-TH" sz="1500" dirty="0">
                  <a:solidFill>
                    <a:schemeClr val="tx1"/>
                  </a:solidFill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 </a:t>
              </a:r>
              <a:r>
                <a:rPr kumimoji="0" lang="th-TH" sz="1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ควรมีเงินออมอย่างน้อย</a:t>
              </a:r>
              <a:r>
                <a:rPr kumimoji="0" lang="th-TH" sz="1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 </a:t>
              </a:r>
              <a:r>
                <a:rPr lang="th-TH" sz="1500" dirty="0">
                  <a:solidFill>
                    <a:schemeClr val="tx1"/>
                  </a:solidFill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 </a:t>
              </a:r>
              <a:r>
                <a:rPr lang="en-US" sz="1500" dirty="0">
                  <a:solidFill>
                    <a:schemeClr val="tx1"/>
                  </a:solidFill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3-</a:t>
              </a:r>
              <a:r>
                <a:rPr kumimoji="0" lang="th-TH" sz="1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6 เท่าของค่าใช้จ่ายประจำต่อเดือน</a:t>
              </a:r>
              <a:endParaRPr lang="th-TH" sz="1500" dirty="0">
                <a:latin typeface="Arabica" panose="02000000000000000000" pitchFamily="2" charset="0"/>
                <a:ea typeface="Calibri" pitchFamily="34" charset="0"/>
                <a:cs typeface="Arabica" panose="02000000000000000000" pitchFamily="2" charset="0"/>
              </a:endParaRPr>
            </a:p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th-TH" sz="1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itchFamily="34" charset="-34"/>
                  <a:ea typeface="Calibri" pitchFamily="34" charset="0"/>
                  <a:cs typeface="TH SarabunPSK" pitchFamily="34" charset="-34"/>
                </a:rPr>
                <a:t> </a:t>
              </a:r>
              <a:endParaRPr kumimoji="0" 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4987409C-AA7E-4514-87A0-C73CF5F7E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080" y="3641730"/>
              <a:ext cx="2232249" cy="241544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th-TH" sz="1500" b="1" dirty="0">
                  <a:solidFill>
                    <a:schemeClr val="accent6">
                      <a:lumMod val="75000"/>
                    </a:schemeClr>
                  </a:solidFill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เพื่อยามเกษียณ</a:t>
              </a:r>
              <a:endParaRPr kumimoji="0" lang="th-TH" sz="15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abica" panose="02000000000000000000" pitchFamily="2" charset="0"/>
                <a:ea typeface="Calibri" pitchFamily="34" charset="0"/>
                <a:cs typeface="Arabica" panose="02000000000000000000" pitchFamily="2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lang="th-TH" sz="1500" dirty="0">
                  <a:solidFill>
                    <a:schemeClr val="tx1"/>
                  </a:solidFill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 </a:t>
              </a:r>
              <a:r>
                <a:rPr kumimoji="0" lang="th-TH" sz="1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เริ่มอย่างน้อย 5 – 10</a:t>
              </a:r>
              <a:r>
                <a:rPr kumimoji="0" lang="en-US" sz="1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%</a:t>
              </a:r>
              <a:r>
                <a:rPr kumimoji="0" lang="th-TH" sz="1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   ของรายได้</a:t>
              </a:r>
              <a:endParaRPr kumimoji="0" 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abica" panose="02000000000000000000" pitchFamily="2" charset="0"/>
                <a:cs typeface="Arabica" panose="02000000000000000000" pitchFamily="2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th-TH" sz="1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 รายได้เพิ่มขึ้น ออมเพิ่มขึ้น</a:t>
              </a:r>
              <a:endParaRPr kumimoji="0" 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abica" panose="02000000000000000000" pitchFamily="2" charset="0"/>
                <a:cs typeface="Arabica" panose="02000000000000000000" pitchFamily="2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th-TH" sz="1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 ออมต่อเนื่องอย่างสม่ำเสมอ</a:t>
              </a:r>
              <a:endParaRPr kumimoji="0" 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abica" panose="02000000000000000000" pitchFamily="2" charset="0"/>
                <a:cs typeface="Arabica" panose="02000000000000000000" pitchFamily="2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endParaRPr>
            </a:p>
          </p:txBody>
        </p:sp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C303B5B5-E02A-415E-B1E0-98E4F477C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53806" y="1498591"/>
              <a:ext cx="2357456" cy="1694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361260D7-EAC9-46C9-9460-B6122D4E0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53806" y="3713169"/>
              <a:ext cx="2456065" cy="157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AutoShape 19">
              <a:extLst>
                <a:ext uri="{FF2B5EF4-FFF2-40B4-BE49-F238E27FC236}">
                  <a16:creationId xmlns:a16="http://schemas.microsoft.com/office/drawing/2014/main" id="{F22D1C7E-62DA-4F6A-94FE-3248025DF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8441" y="5366034"/>
              <a:ext cx="2721578" cy="156184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th-TH" sz="1500" b="1" dirty="0">
                  <a:solidFill>
                    <a:schemeClr val="accent4">
                      <a:lumMod val="75000"/>
                    </a:schemeClr>
                  </a:solidFill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เพื่อทำตามความฝัน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lang="th-TH" sz="1500" dirty="0"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 เปลี่ยน</a:t>
              </a:r>
              <a:r>
                <a:rPr kumimoji="0" lang="th-TH" sz="1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เป้าหมายที่อยากได้เป็นแผนการเก็บเงิน</a:t>
              </a:r>
              <a:endParaRPr kumimoji="0" 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abica" panose="02000000000000000000" pitchFamily="2" charset="0"/>
                <a:cs typeface="Arabica" panose="02000000000000000000" pitchFamily="2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th-TH" sz="1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 เก็บเงินอย่างต่อเนื่อง </a:t>
              </a:r>
              <a:r>
                <a:rPr kumimoji="0" lang="th-TH" sz="1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abica" panose="02000000000000000000" pitchFamily="2" charset="0"/>
                  <a:ea typeface="Calibri" pitchFamily="34" charset="0"/>
                  <a:cs typeface="Arabica" panose="02000000000000000000" pitchFamily="2" charset="0"/>
                </a:rPr>
                <a:t>ไม่ครบ ไม่ซื้อ</a:t>
              </a:r>
            </a:p>
          </p:txBody>
        </p:sp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8E97D5DB-F476-4773-A131-4922C54D9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15700" y="3784607"/>
              <a:ext cx="2123792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2CC364DA-86D8-4E4D-9079-C00998477A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543014" y="5356243"/>
              <a:ext cx="2214578" cy="1548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9FDF6AE1-A8F8-4B44-96CF-1E43AD9965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248980" y="1480351"/>
              <a:ext cx="2428892" cy="1732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4" name="0033">
            <a:hlinkClick r:id="" action="ppaction://media"/>
            <a:extLst>
              <a:ext uri="{FF2B5EF4-FFF2-40B4-BE49-F238E27FC236}">
                <a16:creationId xmlns:a16="http://schemas.microsoft.com/office/drawing/2014/main" id="{103879D2-4683-4F90-8384-1BD56363C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20150" y="2196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2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34AE92E-2120-47B1-9C56-BDB4CDF9F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321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การวางแผนการเงิน</a:t>
            </a:r>
            <a:b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1200" b="0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" y="136736"/>
            <a:ext cx="1153682" cy="1153682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C87F6FDD-0055-4304-92E4-B3C5E975CAB9}"/>
              </a:ext>
            </a:extLst>
          </p:cNvPr>
          <p:cNvSpPr/>
          <p:nvPr/>
        </p:nvSpPr>
        <p:spPr>
          <a:xfrm>
            <a:off x="944698" y="475050"/>
            <a:ext cx="5888364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spcBef>
                <a:spcPct val="0"/>
              </a:spcBef>
              <a:defRPr/>
            </a:pPr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ขั้นที่ 4</a:t>
            </a:r>
            <a:r>
              <a:rPr lang="en-US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: </a:t>
            </a:r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ปฏิบัติตามแผน...อย่างเคร่งครัด</a:t>
            </a:r>
            <a:endParaRPr lang="en-US" sz="2500" b="1" dirty="0">
              <a:ln>
                <a:solidFill>
                  <a:srgbClr val="0070C0"/>
                </a:solidFill>
              </a:ln>
              <a:solidFill>
                <a:srgbClr val="4FB4FF"/>
              </a:solidFill>
              <a:effectLst>
                <a:reflection blurRad="6350" stA="50000" endA="300" endPos="50000" dist="29997" dir="5400000" sy="-100000" algn="bl" rotWithShape="0"/>
              </a:effectLst>
              <a:latin typeface="Bangna New" panose="02000506000000020004" pitchFamily="2" charset="0"/>
              <a:cs typeface="Bangna New" panose="02000506000000020004" pitchFamily="2" charset="0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FC4CEF6-E5CA-4A80-9C16-30C1206D1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61" y="3429000"/>
            <a:ext cx="2457450" cy="2857500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C1D5B6FC-30C7-4B30-B0A9-6BCA49AE0653}"/>
              </a:ext>
            </a:extLst>
          </p:cNvPr>
          <p:cNvSpPr/>
          <p:nvPr/>
        </p:nvSpPr>
        <p:spPr>
          <a:xfrm>
            <a:off x="3110488" y="2267144"/>
            <a:ext cx="55675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atin typeface="Arabica" panose="02000000000000000000" pitchFamily="2" charset="0"/>
                <a:cs typeface="Arabica" panose="02000000000000000000" pitchFamily="2" charset="0"/>
              </a:rPr>
              <a:t>เมื่อเราตั้งเป้าหมายว่าจะออมเงินวันละ 20 บาท </a:t>
            </a:r>
          </a:p>
          <a:p>
            <a:r>
              <a:rPr lang="th-TH" sz="2800" dirty="0">
                <a:latin typeface="Arabica" panose="02000000000000000000" pitchFamily="2" charset="0"/>
                <a:cs typeface="Arabica" panose="02000000000000000000" pitchFamily="2" charset="0"/>
              </a:rPr>
              <a:t>แล้วเราต้องทำให้สำเร็จตามเป้าที่ตั้งไว้</a:t>
            </a:r>
            <a:endParaRPr lang="en-US" sz="2800" dirty="0">
              <a:latin typeface="Arabica" panose="02000000000000000000" pitchFamily="2" charset="0"/>
              <a:cs typeface="Arabica" panose="02000000000000000000" pitchFamily="2" charset="0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0E81283-5A01-4F07-AB5E-32E12B137F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311" y="3819295"/>
            <a:ext cx="3195625" cy="3195625"/>
          </a:xfrm>
          <a:prstGeom prst="rect">
            <a:avLst/>
          </a:prstGeom>
        </p:spPr>
      </p:pic>
      <p:pic>
        <p:nvPicPr>
          <p:cNvPr id="7" name="0034">
            <a:hlinkClick r:id="" action="ppaction://media"/>
            <a:extLst>
              <a:ext uri="{FF2B5EF4-FFF2-40B4-BE49-F238E27FC236}">
                <a16:creationId xmlns:a16="http://schemas.microsoft.com/office/drawing/2014/main" id="{DBF814C6-3F7A-4F20-982A-E0FAA6897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8763" y="1885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34AE92E-2120-47B1-9C56-BDB4CDF9F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321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การวางแผนการเงิน</a:t>
            </a:r>
            <a:b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1200" b="0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" y="136736"/>
            <a:ext cx="1153682" cy="1153682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C87F6FDD-0055-4304-92E4-B3C5E975CAB9}"/>
              </a:ext>
            </a:extLst>
          </p:cNvPr>
          <p:cNvSpPr/>
          <p:nvPr/>
        </p:nvSpPr>
        <p:spPr>
          <a:xfrm>
            <a:off x="-23936" y="475050"/>
            <a:ext cx="5888364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spcBef>
                <a:spcPct val="0"/>
              </a:spcBef>
              <a:defRPr/>
            </a:pPr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สมการสู่ความมั่นคงทางการเงิน</a:t>
            </a:r>
            <a:endParaRPr lang="en-US" sz="2500" b="1" dirty="0">
              <a:ln>
                <a:solidFill>
                  <a:srgbClr val="0070C0"/>
                </a:solidFill>
              </a:ln>
              <a:solidFill>
                <a:srgbClr val="4FB4FF"/>
              </a:solidFill>
              <a:effectLst>
                <a:reflection blurRad="6350" stA="50000" endA="300" endPos="50000" dist="29997" dir="5400000" sy="-100000" algn="bl" rotWithShape="0"/>
              </a:effectLst>
              <a:latin typeface="Bangna New" panose="02000506000000020004" pitchFamily="2" charset="0"/>
              <a:cs typeface="Bangna New" panose="02000506000000020004" pitchFamily="2" charset="0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0E81283-5A01-4F07-AB5E-32E12B137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311" y="3819295"/>
            <a:ext cx="3195625" cy="3195625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DEE94EAF-C3D9-4D06-B817-FC8E776D0098}"/>
              </a:ext>
            </a:extLst>
          </p:cNvPr>
          <p:cNvSpPr/>
          <p:nvPr/>
        </p:nvSpPr>
        <p:spPr>
          <a:xfrm>
            <a:off x="1230595" y="4531854"/>
            <a:ext cx="79063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“ออมก่อนใช้   คิดก่อนจ่าย  ไม่เป็นหนี้เกินตัว”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6E0AA4F6-A3EA-4889-9F1F-14BFE25ED1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98" y="2067878"/>
            <a:ext cx="3501990" cy="2024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C9331D3A-EBD7-49F4-9462-79F57EF336FB}"/>
              </a:ext>
            </a:extLst>
          </p:cNvPr>
          <p:cNvSpPr/>
          <p:nvPr/>
        </p:nvSpPr>
        <p:spPr>
          <a:xfrm>
            <a:off x="4020565" y="1607711"/>
            <a:ext cx="8171435" cy="20341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>
                <a:ln/>
                <a:solidFill>
                  <a:srgbClr val="0000FF"/>
                </a:solidFill>
                <a:latin typeface="Berlin Sans FB" panose="020E0602020502020306" pitchFamily="34" charset="0"/>
                <a:cs typeface="BrowalliaUPC" panose="020B0604020202020204" pitchFamily="34" charset="-34"/>
              </a:rPr>
              <a:t>C</a:t>
            </a:r>
            <a:r>
              <a:rPr lang="en-US" sz="8800" b="1" dirty="0">
                <a:ln/>
                <a:solidFill>
                  <a:schemeClr val="accent4"/>
                </a:solidFill>
                <a:latin typeface="Berlin Sans FB" panose="020E0602020502020306" pitchFamily="34" charset="0"/>
                <a:cs typeface="BrowalliaUPC" panose="020B0604020202020204" pitchFamily="34" charset="-34"/>
              </a:rPr>
              <a:t> </a:t>
            </a:r>
            <a:r>
              <a:rPr lang="en-US" sz="8800" b="1" dirty="0">
                <a:ln/>
                <a:solidFill>
                  <a:srgbClr val="FFFF00"/>
                </a:solidFill>
                <a:latin typeface="Berlin Sans FB" panose="020E0602020502020306" pitchFamily="34" charset="0"/>
                <a:cs typeface="BrowalliaUPC" panose="020B0604020202020204" pitchFamily="34" charset="-34"/>
              </a:rPr>
              <a:t>H</a:t>
            </a:r>
            <a:r>
              <a:rPr lang="en-US" sz="8800" b="1" dirty="0">
                <a:ln/>
                <a:solidFill>
                  <a:schemeClr val="accent4"/>
                </a:solidFill>
                <a:latin typeface="Berlin Sans FB" panose="020E0602020502020306" pitchFamily="34" charset="0"/>
                <a:cs typeface="BrowalliaUPC" panose="020B0604020202020204" pitchFamily="34" charset="-34"/>
              </a:rPr>
              <a:t> </a:t>
            </a:r>
            <a:r>
              <a:rPr lang="en-US" sz="8800" b="1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  <a:cs typeface="BrowalliaUPC" panose="020B0604020202020204" pitchFamily="34" charset="-34"/>
              </a:rPr>
              <a:t>A</a:t>
            </a:r>
            <a:r>
              <a:rPr lang="en-US" sz="8800" b="1" dirty="0">
                <a:ln/>
                <a:solidFill>
                  <a:schemeClr val="accent4"/>
                </a:solidFill>
                <a:latin typeface="Berlin Sans FB" panose="020E0602020502020306" pitchFamily="34" charset="0"/>
                <a:cs typeface="BrowalliaUPC" panose="020B0604020202020204" pitchFamily="34" charset="-34"/>
              </a:rPr>
              <a:t> </a:t>
            </a:r>
            <a:r>
              <a:rPr lang="en-US" sz="8800" b="1" dirty="0">
                <a:ln/>
                <a:solidFill>
                  <a:srgbClr val="FF33CC"/>
                </a:solidFill>
                <a:latin typeface="Berlin Sans FB" panose="020E0602020502020306" pitchFamily="34" charset="0"/>
                <a:cs typeface="BrowalliaUPC" panose="020B0604020202020204" pitchFamily="34" charset="-34"/>
              </a:rPr>
              <a:t>N</a:t>
            </a:r>
            <a:r>
              <a:rPr lang="en-US" sz="8800" b="1" dirty="0">
                <a:ln/>
                <a:solidFill>
                  <a:schemeClr val="accent4"/>
                </a:solidFill>
                <a:latin typeface="Berlin Sans FB" panose="020E0602020502020306" pitchFamily="34" charset="0"/>
                <a:cs typeface="BrowalliaUPC" panose="020B0604020202020204" pitchFamily="34" charset="-34"/>
              </a:rPr>
              <a:t> </a:t>
            </a:r>
            <a:r>
              <a:rPr lang="en-US" sz="8800" b="1" dirty="0">
                <a:ln/>
                <a:solidFill>
                  <a:srgbClr val="0000FF"/>
                </a:solidFill>
                <a:latin typeface="Berlin Sans FB" panose="020E0602020502020306" pitchFamily="34" charset="0"/>
                <a:cs typeface="BrowalliaUPC" panose="020B0604020202020204" pitchFamily="34" charset="-34"/>
              </a:rPr>
              <a:t>G</a:t>
            </a:r>
            <a:r>
              <a:rPr lang="en-US" sz="8800" b="1" dirty="0">
                <a:ln/>
                <a:solidFill>
                  <a:schemeClr val="accent4"/>
                </a:solidFill>
                <a:latin typeface="Berlin Sans FB" panose="020E0602020502020306" pitchFamily="34" charset="0"/>
                <a:cs typeface="BrowalliaUPC" panose="020B0604020202020204" pitchFamily="34" charset="-34"/>
              </a:rPr>
              <a:t> </a:t>
            </a:r>
            <a:r>
              <a:rPr lang="en-US" sz="8800" b="1" dirty="0">
                <a:ln/>
                <a:solidFill>
                  <a:srgbClr val="00B050"/>
                </a:solidFill>
                <a:latin typeface="Berlin Sans FB" panose="020E0602020502020306" pitchFamily="34" charset="0"/>
                <a:cs typeface="BrowalliaUPC" panose="020B0604020202020204" pitchFamily="34" charset="-34"/>
              </a:rPr>
              <a:t>E</a:t>
            </a:r>
            <a:endParaRPr lang="th-TH" sz="8800" b="1" dirty="0">
              <a:ln/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8" name="สมการ 3">
            <a:hlinkClick r:id="" action="ppaction://media"/>
            <a:extLst>
              <a:ext uri="{FF2B5EF4-FFF2-40B4-BE49-F238E27FC236}">
                <a16:creationId xmlns:a16="http://schemas.microsoft.com/office/drawing/2014/main" id="{0A3F0807-FBE8-4C98-AA5A-88AD4169A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83750" y="98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34AE92E-2120-47B1-9C56-BDB4CDF9F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321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การวางแผนการเงิน</a:t>
            </a:r>
            <a:b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1200" b="0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" y="136736"/>
            <a:ext cx="1153682" cy="1153682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0996F55F-2E49-43DA-9C21-382B25E646C2}"/>
              </a:ext>
            </a:extLst>
          </p:cNvPr>
          <p:cNvSpPr/>
          <p:nvPr/>
        </p:nvSpPr>
        <p:spPr>
          <a:xfrm>
            <a:off x="653754" y="475050"/>
            <a:ext cx="5888364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spcBef>
                <a:spcPct val="0"/>
              </a:spcBef>
              <a:defRPr/>
            </a:pPr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ขั้นที่ 5</a:t>
            </a:r>
            <a:r>
              <a:rPr lang="en-US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: </a:t>
            </a:r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ตรวจสอบและปรับปรุงแผน</a:t>
            </a:r>
            <a:endParaRPr lang="en-US" sz="2500" b="1" dirty="0">
              <a:ln>
                <a:solidFill>
                  <a:srgbClr val="0070C0"/>
                </a:solidFill>
              </a:ln>
              <a:solidFill>
                <a:srgbClr val="4FB4FF"/>
              </a:solidFill>
              <a:effectLst>
                <a:reflection blurRad="6350" stA="50000" endA="300" endPos="50000" dist="29997" dir="5400000" sy="-100000" algn="bl" rotWithShape="0"/>
              </a:effectLst>
              <a:latin typeface="Bangna New" panose="02000506000000020004" pitchFamily="2" charset="0"/>
              <a:cs typeface="Bangna New" panose="02000506000000020004" pitchFamily="2" charset="0"/>
            </a:endParaRPr>
          </a:p>
        </p:txBody>
      </p:sp>
      <p:pic>
        <p:nvPicPr>
          <p:cNvPr id="7" name="Picture 2" descr="C:\Documents and Settings\ekonk\Desktop\ศคง2558\วางแผนการเงิน\34_1.jpg">
            <a:extLst>
              <a:ext uri="{FF2B5EF4-FFF2-40B4-BE49-F238E27FC236}">
                <a16:creationId xmlns:a16="http://schemas.microsoft.com/office/drawing/2014/main" id="{84E404DF-014F-4C3F-A595-3413283B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b="2484"/>
          <a:stretch>
            <a:fillRect/>
          </a:stretch>
        </p:blipFill>
        <p:spPr bwMode="auto">
          <a:xfrm>
            <a:off x="5157858" y="1693466"/>
            <a:ext cx="5058859" cy="4926257"/>
          </a:xfrm>
          <a:prstGeom prst="rect">
            <a:avLst/>
          </a:prstGeom>
          <a:noFill/>
        </p:spPr>
      </p:pic>
      <p:pic>
        <p:nvPicPr>
          <p:cNvPr id="8" name="Picture 3" descr="C:\Documents and Settings\ekonk\Desktop\ศคง2558\วางแผนการเงิน\13_2.jpg">
            <a:extLst>
              <a:ext uri="{FF2B5EF4-FFF2-40B4-BE49-F238E27FC236}">
                <a16:creationId xmlns:a16="http://schemas.microsoft.com/office/drawing/2014/main" id="{97FF22C5-2A2F-4F76-87A4-E37D32EEA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77439" y="1778924"/>
            <a:ext cx="2327275" cy="3902075"/>
          </a:xfrm>
          <a:prstGeom prst="rect">
            <a:avLst/>
          </a:prstGeom>
          <a:noFill/>
        </p:spPr>
      </p:pic>
      <p:pic>
        <p:nvPicPr>
          <p:cNvPr id="2" name="0035">
            <a:hlinkClick r:id="" action="ppaction://media"/>
            <a:extLst>
              <a:ext uri="{FF2B5EF4-FFF2-40B4-BE49-F238E27FC236}">
                <a16:creationId xmlns:a16="http://schemas.microsoft.com/office/drawing/2014/main" id="{71988BC9-B52A-4838-B95F-A5C2CE471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4275" y="2089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6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34AE92E-2120-47B1-9C56-BDB4CDF9F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9" y="0"/>
            <a:ext cx="12192000" cy="7023321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การวางแผนการเงิน</a:t>
            </a:r>
            <a:b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1200" b="0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" y="136736"/>
            <a:ext cx="1153682" cy="115368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1652974-17A5-492C-AA82-FD69EC202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51" y="2414266"/>
            <a:ext cx="7725298" cy="3159998"/>
          </a:xfrm>
          <a:prstGeom prst="rect">
            <a:avLst/>
          </a:prstGeom>
        </p:spPr>
      </p:pic>
      <p:pic>
        <p:nvPicPr>
          <p:cNvPr id="10" name="0038">
            <a:hlinkClick r:id="" action="ppaction://media"/>
            <a:extLst>
              <a:ext uri="{FF2B5EF4-FFF2-40B4-BE49-F238E27FC236}">
                <a16:creationId xmlns:a16="http://schemas.microsoft.com/office/drawing/2014/main" id="{116B51C5-D29C-4052-9C2A-19FF43E61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7188" y="2782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9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34AE92E-2120-47B1-9C56-BDB4CDF9F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9" y="0"/>
            <a:ext cx="12192000" cy="7023321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การวางแผนการเงิน</a:t>
            </a:r>
            <a:b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1200" b="0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" y="136736"/>
            <a:ext cx="1153682" cy="1153682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9FD82FB-713E-43C2-A749-CE593523B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86" y="2082910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7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34AE92E-2120-47B1-9C56-BDB4CDF9F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5" y="-1"/>
            <a:ext cx="12250189" cy="7023321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การวางแผนการเงิน</a:t>
            </a:r>
            <a:b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1200" b="0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" y="136736"/>
            <a:ext cx="1153682" cy="1153682"/>
          </a:xfrm>
          <a:prstGeom prst="rect">
            <a:avLst/>
          </a:prstGeom>
        </p:spPr>
      </p:pic>
      <p:pic>
        <p:nvPicPr>
          <p:cNvPr id="16" name="Picture 22" descr="เล็งเป้าหมาย.jpg">
            <a:extLst>
              <a:ext uri="{FF2B5EF4-FFF2-40B4-BE49-F238E27FC236}">
                <a16:creationId xmlns:a16="http://schemas.microsoft.com/office/drawing/2014/main" id="{D1C07063-96EE-4ADA-A2AA-DF6851C45B9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608818" y="1718597"/>
            <a:ext cx="5382486" cy="4499758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A986411E-60DA-4068-A82E-61997215F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175" y="3752106"/>
            <a:ext cx="3195625" cy="3195625"/>
          </a:xfrm>
          <a:prstGeom prst="rect">
            <a:avLst/>
          </a:prstGeom>
        </p:spPr>
      </p:pic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01D83B2E-F093-4508-A2FC-A193A8DE52E0}"/>
              </a:ext>
            </a:extLst>
          </p:cNvPr>
          <p:cNvSpPr txBox="1"/>
          <p:nvPr/>
        </p:nvSpPr>
        <p:spPr>
          <a:xfrm>
            <a:off x="1487978" y="436578"/>
            <a:ext cx="6350923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คุณมีเป้าหมายอะไรในชีวิตบ้าง</a:t>
            </a:r>
            <a:endParaRPr lang="en-US" sz="2500" b="1" dirty="0">
              <a:ln>
                <a:solidFill>
                  <a:srgbClr val="0070C0"/>
                </a:solidFill>
              </a:ln>
              <a:solidFill>
                <a:srgbClr val="00B0F0"/>
              </a:solidFill>
              <a:effectLst>
                <a:reflection blurRad="6350" stA="50000" endA="300" endPos="50000" dist="29997" dir="5400000" sy="-100000" algn="bl" rotWithShape="0"/>
              </a:effectLst>
              <a:latin typeface="Bangna New" panose="02000506000000020004" pitchFamily="2" charset="0"/>
              <a:cs typeface="Bangna New" panose="02000506000000020004" pitchFamily="2" charset="0"/>
            </a:endParaRPr>
          </a:p>
        </p:txBody>
      </p:sp>
      <p:pic>
        <p:nvPicPr>
          <p:cNvPr id="2" name="0012">
            <a:hlinkClick r:id="" action="ppaction://media"/>
            <a:extLst>
              <a:ext uri="{FF2B5EF4-FFF2-40B4-BE49-F238E27FC236}">
                <a16:creationId xmlns:a16="http://schemas.microsoft.com/office/drawing/2014/main" id="{A6FF547D-712F-47E7-9338-3CF363F74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4560" y="27087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1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prism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34AE92E-2120-47B1-9C56-BDB4CDF9F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21"/>
            <a:ext cx="12192000" cy="7023321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2776451" y="1349958"/>
            <a:ext cx="60433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th-TH" sz="2000" dirty="0">
                <a:solidFill>
                  <a:srgbClr val="0070C0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2000" b="0" dirty="0">
                <a:solidFill>
                  <a:srgbClr val="0070C0"/>
                </a:solidFill>
                <a:latin typeface="BrowalliaUPC" pitchFamily="34" charset="-34"/>
                <a:cs typeface="BrowalliaUPC" pitchFamily="34" charset="-34"/>
              </a:rPr>
            </a:br>
            <a:r>
              <a:rPr lang="th-TH" sz="2000" b="1" dirty="0">
                <a:solidFill>
                  <a:srgbClr val="0070C0"/>
                </a:solidFill>
                <a:latin typeface="Arabica" panose="02000000000000000000" pitchFamily="2" charset="0"/>
                <a:cs typeface="Arabica" panose="02000000000000000000" pitchFamily="2" charset="0"/>
              </a:rPr>
              <a:t>ไม่มีอะไรน่าเศร้า เท่ากับตายแล้วยังใช้เงินไม่หมด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1" y="-21211"/>
            <a:ext cx="1153682" cy="1153682"/>
          </a:xfrm>
          <a:prstGeom prst="rect">
            <a:avLst/>
          </a:prstGeom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A86ABE2D-4EDC-4466-9F97-D94F3D1FED86}"/>
              </a:ext>
            </a:extLst>
          </p:cNvPr>
          <p:cNvSpPr/>
          <p:nvPr/>
        </p:nvSpPr>
        <p:spPr>
          <a:xfrm>
            <a:off x="1600946" y="475050"/>
            <a:ext cx="5218095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ทำไม จึงต้องมีการวางแผนทางการเงิน</a:t>
            </a:r>
            <a:endParaRPr lang="en-US" sz="25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>
                <a:reflection blurRad="6350" stA="50000" endA="300" endPos="50000" dist="29997" dir="5400000" sy="-100000" algn="bl" rotWithShape="0"/>
              </a:effectLst>
              <a:latin typeface="Bangna New" panose="02000506000000020004" pitchFamily="2" charset="0"/>
              <a:cs typeface="Bangna New" panose="02000506000000020004" pitchFamily="2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85A53CBE-3F3A-443E-B414-9062B2C4E3D4}"/>
              </a:ext>
            </a:extLst>
          </p:cNvPr>
          <p:cNvSpPr/>
          <p:nvPr/>
        </p:nvSpPr>
        <p:spPr>
          <a:xfrm>
            <a:off x="257696" y="270215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rgbClr val="0070C0"/>
                </a:solidFill>
                <a:latin typeface="Arabica" panose="02000000000000000000" pitchFamily="2" charset="0"/>
                <a:cs typeface="Arabica" panose="02000000000000000000" pitchFamily="2" charset="0"/>
              </a:rPr>
              <a:t>ไม่มีอะไรน่าสลด เท่ากับใช้เงินหมดแล้วยังไม่ตาย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5E88E90-5723-4377-A5AC-B8DEB3DA98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27" y="1886055"/>
            <a:ext cx="4955771" cy="513726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959C8E7-2AE8-4336-93E8-8DA5B62E82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653" y="3619104"/>
            <a:ext cx="3195625" cy="3195625"/>
          </a:xfrm>
          <a:prstGeom prst="rect">
            <a:avLst/>
          </a:prstGeom>
        </p:spPr>
      </p:pic>
      <p:pic>
        <p:nvPicPr>
          <p:cNvPr id="3" name="0013">
            <a:hlinkClick r:id="" action="ppaction://media"/>
            <a:extLst>
              <a:ext uri="{FF2B5EF4-FFF2-40B4-BE49-F238E27FC236}">
                <a16:creationId xmlns:a16="http://schemas.microsoft.com/office/drawing/2014/main" id="{DDAD01A7-0B36-4198-8952-551F722F0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00946" y="2367590"/>
            <a:ext cx="609600" cy="609600"/>
          </a:xfrm>
          <a:prstGeom prst="rect">
            <a:avLst/>
          </a:prstGeom>
        </p:spPr>
      </p:pic>
      <p:pic>
        <p:nvPicPr>
          <p:cNvPr id="7" name="0014">
            <a:hlinkClick r:id="" action="ppaction://media"/>
            <a:extLst>
              <a:ext uri="{FF2B5EF4-FFF2-40B4-BE49-F238E27FC236}">
                <a16:creationId xmlns:a16="http://schemas.microsoft.com/office/drawing/2014/main" id="{6F4FAE8F-0993-493D-9474-20539E46B4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56800" y="3548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319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3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34AE92E-2120-47B1-9C56-BDB4CDF9F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321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การวางแผนการเงิน</a:t>
            </a:r>
            <a:b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1200" b="0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" y="136736"/>
            <a:ext cx="1153682" cy="1153682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66D12B2-853E-449D-8270-BAF27C4846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69" y="4445746"/>
            <a:ext cx="2545119" cy="2545119"/>
          </a:xfrm>
          <a:prstGeom prst="rect">
            <a:avLst/>
          </a:prstGeom>
        </p:spPr>
      </p:pic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76F9FEBA-1125-43C1-B42C-DF14ADA7B9F6}"/>
              </a:ext>
            </a:extLst>
          </p:cNvPr>
          <p:cNvSpPr txBox="1"/>
          <p:nvPr/>
        </p:nvSpPr>
        <p:spPr>
          <a:xfrm>
            <a:off x="1640793" y="525569"/>
            <a:ext cx="6323888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71C2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ใครบ้างที่ต้องวางแผนการเงิน</a:t>
            </a:r>
            <a:endParaRPr lang="en-US" sz="2500" b="1" dirty="0">
              <a:ln>
                <a:solidFill>
                  <a:srgbClr val="0070C0"/>
                </a:solidFill>
              </a:ln>
              <a:solidFill>
                <a:srgbClr val="71C2FF"/>
              </a:solidFill>
              <a:effectLst>
                <a:reflection blurRad="6350" stA="50000" endA="300" endPos="50000" dist="29997" dir="5400000" sy="-100000" algn="bl" rotWithShape="0"/>
              </a:effectLst>
              <a:latin typeface="Bangna New" panose="02000506000000020004" pitchFamily="2" charset="0"/>
              <a:cs typeface="Bangna New" panose="02000506000000020004" pitchFamily="2" charset="0"/>
            </a:endParaRPr>
          </a:p>
        </p:txBody>
      </p: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F0CF665D-6D99-43A2-9F56-03CDF23A924F}"/>
              </a:ext>
            </a:extLst>
          </p:cNvPr>
          <p:cNvGrpSpPr/>
          <p:nvPr/>
        </p:nvGrpSpPr>
        <p:grpSpPr>
          <a:xfrm>
            <a:off x="3227168" y="2342359"/>
            <a:ext cx="2341548" cy="2267254"/>
            <a:chOff x="3227168" y="2342359"/>
            <a:chExt cx="2341548" cy="2267254"/>
          </a:xfrm>
        </p:grpSpPr>
        <p:sp>
          <p:nvSpPr>
            <p:cNvPr id="24" name="กล่องข้อความ 23">
              <a:extLst>
                <a:ext uri="{FF2B5EF4-FFF2-40B4-BE49-F238E27FC236}">
                  <a16:creationId xmlns:a16="http://schemas.microsoft.com/office/drawing/2014/main" id="{48753ADD-F1A6-463A-A80F-62E92700FDB3}"/>
                </a:ext>
              </a:extLst>
            </p:cNvPr>
            <p:cNvSpPr txBox="1"/>
            <p:nvPr/>
          </p:nvSpPr>
          <p:spPr>
            <a:xfrm>
              <a:off x="3227168" y="4209503"/>
              <a:ext cx="23415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วัยเริ่มต้นการทำงาน </a:t>
              </a:r>
              <a:r>
                <a:rPr lang="en-US" sz="2000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?</a:t>
              </a:r>
            </a:p>
          </p:txBody>
        </p:sp>
        <p:pic>
          <p:nvPicPr>
            <p:cNvPr id="25" name="รูปภาพ 24">
              <a:extLst>
                <a:ext uri="{FF2B5EF4-FFF2-40B4-BE49-F238E27FC236}">
                  <a16:creationId xmlns:a16="http://schemas.microsoft.com/office/drawing/2014/main" id="{612ABAB8-2CBA-4D25-BFF2-4FB4663C9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161" y="2342359"/>
              <a:ext cx="2096182" cy="1709981"/>
            </a:xfrm>
            <a:prstGeom prst="rect">
              <a:avLst/>
            </a:prstGeom>
          </p:spPr>
        </p:pic>
      </p:grp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C34F6479-B131-40D2-B732-F6B941C4B0FE}"/>
              </a:ext>
            </a:extLst>
          </p:cNvPr>
          <p:cNvGrpSpPr/>
          <p:nvPr/>
        </p:nvGrpSpPr>
        <p:grpSpPr>
          <a:xfrm>
            <a:off x="857280" y="2371201"/>
            <a:ext cx="1433068" cy="2238412"/>
            <a:chOff x="857280" y="2371201"/>
            <a:chExt cx="1433068" cy="2238412"/>
          </a:xfrm>
        </p:grpSpPr>
        <p:sp>
          <p:nvSpPr>
            <p:cNvPr id="27" name="กล่องข้อความ 26">
              <a:extLst>
                <a:ext uri="{FF2B5EF4-FFF2-40B4-BE49-F238E27FC236}">
                  <a16:creationId xmlns:a16="http://schemas.microsoft.com/office/drawing/2014/main" id="{BEAB149F-3913-4A84-A3AF-E1DED7176B43}"/>
                </a:ext>
              </a:extLst>
            </p:cNvPr>
            <p:cNvSpPr txBox="1"/>
            <p:nvPr/>
          </p:nvSpPr>
          <p:spPr>
            <a:xfrm>
              <a:off x="1155109" y="4209503"/>
              <a:ext cx="9076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วัยเด็ก</a:t>
              </a:r>
              <a:r>
                <a:rPr lang="en-US" sz="2000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 ?</a:t>
              </a:r>
            </a:p>
          </p:txBody>
        </p:sp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059D7651-90C2-4843-A93A-DE6CF2D1A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80" y="2371201"/>
              <a:ext cx="1433068" cy="1782081"/>
            </a:xfrm>
            <a:prstGeom prst="rect">
              <a:avLst/>
            </a:prstGeom>
          </p:spPr>
        </p:pic>
      </p:grp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23A3EA69-DC28-48A1-9982-E41F679F5AD0}"/>
              </a:ext>
            </a:extLst>
          </p:cNvPr>
          <p:cNvGrpSpPr/>
          <p:nvPr/>
        </p:nvGrpSpPr>
        <p:grpSpPr>
          <a:xfrm>
            <a:off x="6218171" y="2543698"/>
            <a:ext cx="2013508" cy="2065915"/>
            <a:chOff x="6218171" y="2543698"/>
            <a:chExt cx="2013508" cy="2065915"/>
          </a:xfrm>
        </p:grpSpPr>
        <p:sp>
          <p:nvSpPr>
            <p:cNvPr id="30" name="กล่องข้อความ 29">
              <a:extLst>
                <a:ext uri="{FF2B5EF4-FFF2-40B4-BE49-F238E27FC236}">
                  <a16:creationId xmlns:a16="http://schemas.microsoft.com/office/drawing/2014/main" id="{11F4A3D3-B846-45C6-9B9A-493C91D46810}"/>
                </a:ext>
              </a:extLst>
            </p:cNvPr>
            <p:cNvSpPr txBox="1"/>
            <p:nvPr/>
          </p:nvSpPr>
          <p:spPr>
            <a:xfrm>
              <a:off x="6292338" y="4209503"/>
              <a:ext cx="18838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วัยสร้างครอบครัว</a:t>
              </a:r>
              <a:r>
                <a:rPr lang="en-US" sz="2000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 ?</a:t>
              </a:r>
            </a:p>
          </p:txBody>
        </p:sp>
        <p:pic>
          <p:nvPicPr>
            <p:cNvPr id="31" name="รูปภาพ 30">
              <a:extLst>
                <a:ext uri="{FF2B5EF4-FFF2-40B4-BE49-F238E27FC236}">
                  <a16:creationId xmlns:a16="http://schemas.microsoft.com/office/drawing/2014/main" id="{E9E935E9-613C-46EA-9969-BBD1A1D1A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8171" y="2543698"/>
              <a:ext cx="2013508" cy="1506568"/>
            </a:xfrm>
            <a:prstGeom prst="rect">
              <a:avLst/>
            </a:prstGeom>
          </p:spPr>
        </p:pic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C8C889CA-15A2-43DE-BA22-27DDC89EFCFE}"/>
              </a:ext>
            </a:extLst>
          </p:cNvPr>
          <p:cNvGrpSpPr/>
          <p:nvPr/>
        </p:nvGrpSpPr>
        <p:grpSpPr>
          <a:xfrm>
            <a:off x="8459943" y="1498295"/>
            <a:ext cx="3192087" cy="3111318"/>
            <a:chOff x="8459943" y="1498295"/>
            <a:chExt cx="3192087" cy="3111318"/>
          </a:xfrm>
        </p:grpSpPr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F70F27B4-4A0C-41DC-B677-D1D96752D609}"/>
                </a:ext>
              </a:extLst>
            </p:cNvPr>
            <p:cNvSpPr txBox="1"/>
            <p:nvPr/>
          </p:nvSpPr>
          <p:spPr>
            <a:xfrm>
              <a:off x="9292849" y="4209503"/>
              <a:ext cx="1229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วัยเกษียณ</a:t>
              </a:r>
              <a:r>
                <a:rPr lang="en-US" sz="2000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 ?</a:t>
              </a:r>
            </a:p>
          </p:txBody>
        </p:sp>
        <p:pic>
          <p:nvPicPr>
            <p:cNvPr id="34" name="รูปภาพ 33">
              <a:extLst>
                <a:ext uri="{FF2B5EF4-FFF2-40B4-BE49-F238E27FC236}">
                  <a16:creationId xmlns:a16="http://schemas.microsoft.com/office/drawing/2014/main" id="{7A872011-86FC-4A94-8ABF-A28E4CCB7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943" y="1498295"/>
              <a:ext cx="3192087" cy="3030413"/>
            </a:xfrm>
            <a:prstGeom prst="rect">
              <a:avLst/>
            </a:prstGeom>
          </p:spPr>
        </p:pic>
      </p:grpSp>
      <p:pic>
        <p:nvPicPr>
          <p:cNvPr id="35" name="0015">
            <a:hlinkClick r:id="" action="ppaction://media"/>
            <a:extLst>
              <a:ext uri="{FF2B5EF4-FFF2-40B4-BE49-F238E27FC236}">
                <a16:creationId xmlns:a16="http://schemas.microsoft.com/office/drawing/2014/main" id="{99426EDC-063C-4174-B3DE-2DD0DCCA4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13371" y="525569"/>
            <a:ext cx="609600" cy="609600"/>
          </a:xfrm>
          <a:prstGeom prst="rect">
            <a:avLst/>
          </a:prstGeom>
        </p:spPr>
      </p:pic>
      <p:pic>
        <p:nvPicPr>
          <p:cNvPr id="36" name="0016">
            <a:hlinkClick r:id="" action="ppaction://media"/>
            <a:extLst>
              <a:ext uri="{FF2B5EF4-FFF2-40B4-BE49-F238E27FC236}">
                <a16:creationId xmlns:a16="http://schemas.microsoft.com/office/drawing/2014/main" id="{0FF49BE8-A18F-4434-9A55-DFB8B1A392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85938" y="4837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1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6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50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34AE92E-2120-47B1-9C56-BDB4CDF9F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" y="0"/>
            <a:ext cx="12192000" cy="7019829"/>
          </a:xfrm>
          <a:prstGeom prst="rect">
            <a:avLst/>
          </a:prstGeom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CA5CE2E7-4005-4494-B916-EAD4618F6ACA}"/>
              </a:ext>
            </a:extLst>
          </p:cNvPr>
          <p:cNvSpPr/>
          <p:nvPr/>
        </p:nvSpPr>
        <p:spPr>
          <a:xfrm>
            <a:off x="5562647" y="3959228"/>
            <a:ext cx="6620142" cy="2876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การวางแผนการเงิน</a:t>
            </a:r>
            <a:b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1200" b="0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" y="136736"/>
            <a:ext cx="1153682" cy="1153682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BA9AD0F1-8EE7-48DA-8098-985ED813D574}"/>
              </a:ext>
            </a:extLst>
          </p:cNvPr>
          <p:cNvSpPr txBox="1">
            <a:spLocks/>
          </p:cNvSpPr>
          <p:nvPr/>
        </p:nvSpPr>
        <p:spPr>
          <a:xfrm>
            <a:off x="-615415" y="433138"/>
            <a:ext cx="6500826" cy="857280"/>
          </a:xfrm>
          <a:prstGeom prst="snip2DiagRect">
            <a:avLst/>
          </a:prstGeom>
          <a:noFill/>
          <a:ln w="28575">
            <a:noFill/>
            <a:prstDash val="solid"/>
          </a:ln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71C2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5 ขั้นตอนการวางแผนการเงิน</a:t>
            </a:r>
            <a:endParaRPr kumimoji="0" lang="en-US" sz="2500" b="1" i="0" u="none" strike="noStrike" kern="1200" normalizeH="0" baseline="0" noProof="0" dirty="0">
              <a:ln>
                <a:solidFill>
                  <a:srgbClr val="0070C0"/>
                </a:solidFill>
              </a:ln>
              <a:solidFill>
                <a:srgbClr val="71C2FF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Bangna New" panose="02000506000000020004" pitchFamily="2" charset="0"/>
              <a:ea typeface="+mj-ea"/>
              <a:cs typeface="Bangna New" panose="02000506000000020004" pitchFamily="2" charset="0"/>
            </a:endParaRP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FE771C95-D8E2-4B13-899A-564E98595A09}"/>
              </a:ext>
            </a:extLst>
          </p:cNvPr>
          <p:cNvSpPr/>
          <p:nvPr/>
        </p:nvSpPr>
        <p:spPr>
          <a:xfrm>
            <a:off x="5367219" y="3954013"/>
            <a:ext cx="3214710" cy="5715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300" b="1" dirty="0">
                <a:solidFill>
                  <a:srgbClr val="0070C0"/>
                </a:solidFill>
                <a:latin typeface="Arabica" panose="02000000000000000000" pitchFamily="2" charset="0"/>
                <a:cs typeface="Arabica" panose="02000000000000000000" pitchFamily="2" charset="0"/>
              </a:rPr>
              <a:t>5. ทบทวนและปรับปรุงแผน</a:t>
            </a:r>
            <a:endParaRPr lang="en-GB" sz="2300" b="1" dirty="0">
              <a:solidFill>
                <a:srgbClr val="0070C0"/>
              </a:solidFill>
              <a:latin typeface="Arabica" panose="02000000000000000000" pitchFamily="2" charset="0"/>
              <a:cs typeface="Arabica" panose="02000000000000000000" pitchFamily="2" charset="0"/>
            </a:endParaRPr>
          </a:p>
        </p:txBody>
      </p: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CCD4E1C5-C283-4DF1-8CD8-D0F11634BB8F}"/>
              </a:ext>
            </a:extLst>
          </p:cNvPr>
          <p:cNvGrpSpPr/>
          <p:nvPr/>
        </p:nvGrpSpPr>
        <p:grpSpPr>
          <a:xfrm>
            <a:off x="3124550" y="6258596"/>
            <a:ext cx="7239529" cy="571504"/>
            <a:chOff x="3124550" y="6258596"/>
            <a:chExt cx="7239529" cy="571504"/>
          </a:xfrm>
        </p:grpSpPr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3891F6A8-167A-4C19-99F2-D69DF83095AD}"/>
                </a:ext>
              </a:extLst>
            </p:cNvPr>
            <p:cNvSpPr/>
            <p:nvPr/>
          </p:nvSpPr>
          <p:spPr>
            <a:xfrm>
              <a:off x="3124550" y="6258596"/>
              <a:ext cx="3429024" cy="571504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1. ประเมินฐานะการเงิน</a:t>
              </a:r>
              <a:endParaRPr lang="en-GB" sz="2400" b="1" dirty="0">
                <a:solidFill>
                  <a:srgbClr val="0070C0"/>
                </a:solidFill>
                <a:latin typeface="Arabica" panose="02000000000000000000" pitchFamily="2" charset="0"/>
                <a:cs typeface="Arabica" panose="02000000000000000000" pitchFamily="2" charset="0"/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956DD700-C1D0-428A-BCB2-4A4114E59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83112" y="6268569"/>
              <a:ext cx="3280967" cy="525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2E126802-4D18-4909-BD92-2652C8F6B839}"/>
              </a:ext>
            </a:extLst>
          </p:cNvPr>
          <p:cNvGrpSpPr/>
          <p:nvPr/>
        </p:nvGrpSpPr>
        <p:grpSpPr>
          <a:xfrm>
            <a:off x="4750564" y="4525517"/>
            <a:ext cx="6968375" cy="587398"/>
            <a:chOff x="4750564" y="4525517"/>
            <a:chExt cx="6968375" cy="587398"/>
          </a:xfrm>
        </p:grpSpPr>
        <p:sp>
          <p:nvSpPr>
            <p:cNvPr id="20" name="Rounded Rectangle 14">
              <a:extLst>
                <a:ext uri="{FF2B5EF4-FFF2-40B4-BE49-F238E27FC236}">
                  <a16:creationId xmlns:a16="http://schemas.microsoft.com/office/drawing/2014/main" id="{135DC47B-671C-4348-BA80-73F9B78D620D}"/>
                </a:ext>
              </a:extLst>
            </p:cNvPr>
            <p:cNvSpPr/>
            <p:nvPr/>
          </p:nvSpPr>
          <p:spPr>
            <a:xfrm>
              <a:off x="4750564" y="4525517"/>
              <a:ext cx="3464259" cy="587398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2300" b="1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4. ปฏิบัติตามแผนอย่างเคร่งครัด</a:t>
              </a:r>
              <a:endParaRPr lang="en-GB" sz="2300" b="1" dirty="0">
                <a:solidFill>
                  <a:srgbClr val="0070C0"/>
                </a:solidFill>
                <a:latin typeface="Arabica" panose="02000000000000000000" pitchFamily="2" charset="0"/>
                <a:cs typeface="Arabica" panose="02000000000000000000" pitchFamily="2" charset="0"/>
              </a:endParaRPr>
            </a:p>
          </p:txBody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50B5A961-A5DC-43D4-B26F-B1FBD9EC4F4B}"/>
                </a:ext>
              </a:extLst>
            </p:cNvPr>
            <p:cNvSpPr txBox="1"/>
            <p:nvPr/>
          </p:nvSpPr>
          <p:spPr>
            <a:xfrm>
              <a:off x="8406571" y="4604815"/>
              <a:ext cx="331236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th-TH" sz="2400" b="1" dirty="0">
                  <a:solidFill>
                    <a:schemeClr val="bg1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สร้างวินัยทางการเงิน</a:t>
              </a:r>
              <a:endParaRPr lang="en-US" sz="2400" b="1" dirty="0">
                <a:solidFill>
                  <a:schemeClr val="bg1"/>
                </a:solidFill>
                <a:latin typeface="Arabica" panose="02000000000000000000" pitchFamily="2" charset="0"/>
                <a:cs typeface="Arabica" panose="02000000000000000000" pitchFamily="2" charset="0"/>
              </a:endParaRPr>
            </a:p>
          </p:txBody>
        </p:sp>
      </p:grp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70F03888-A1B4-4BB0-8307-AF5E98491475}"/>
              </a:ext>
            </a:extLst>
          </p:cNvPr>
          <p:cNvGrpSpPr/>
          <p:nvPr/>
        </p:nvGrpSpPr>
        <p:grpSpPr>
          <a:xfrm>
            <a:off x="4271591" y="5101918"/>
            <a:ext cx="7598350" cy="587397"/>
            <a:chOff x="4271591" y="5101918"/>
            <a:chExt cx="7598350" cy="587397"/>
          </a:xfrm>
        </p:grpSpPr>
        <p:sp>
          <p:nvSpPr>
            <p:cNvPr id="21" name="Rounded Rectangle 13">
              <a:extLst>
                <a:ext uri="{FF2B5EF4-FFF2-40B4-BE49-F238E27FC236}">
                  <a16:creationId xmlns:a16="http://schemas.microsoft.com/office/drawing/2014/main" id="{B78AF867-8298-438B-8979-54EEE16BF2FB}"/>
                </a:ext>
              </a:extLst>
            </p:cNvPr>
            <p:cNvSpPr/>
            <p:nvPr/>
          </p:nvSpPr>
          <p:spPr>
            <a:xfrm>
              <a:off x="4271591" y="5101918"/>
              <a:ext cx="3286148" cy="587397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2300" b="1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3. จัดทำแผนสู่เป้าหมาย</a:t>
              </a:r>
              <a:endParaRPr lang="en-GB" sz="2300" b="1" dirty="0">
                <a:solidFill>
                  <a:srgbClr val="0070C0"/>
                </a:solidFill>
                <a:latin typeface="Arabica" panose="02000000000000000000" pitchFamily="2" charset="0"/>
                <a:cs typeface="Arabica" panose="02000000000000000000" pitchFamily="2" charset="0"/>
              </a:endParaRPr>
            </a:p>
          </p:txBody>
        </p:sp>
        <p:sp>
          <p:nvSpPr>
            <p:cNvPr id="26" name="TextBox 22">
              <a:extLst>
                <a:ext uri="{FF2B5EF4-FFF2-40B4-BE49-F238E27FC236}">
                  <a16:creationId xmlns:a16="http://schemas.microsoft.com/office/drawing/2014/main" id="{1D80D1C3-5BAC-4350-BA99-2CE2DBBD6E0D}"/>
                </a:ext>
              </a:extLst>
            </p:cNvPr>
            <p:cNvSpPr txBox="1"/>
            <p:nvPr/>
          </p:nvSpPr>
          <p:spPr>
            <a:xfrm>
              <a:off x="7920410" y="5197302"/>
              <a:ext cx="3949531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th-TH" sz="2400" b="1" dirty="0">
                  <a:solidFill>
                    <a:schemeClr val="bg1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ระบุสิ่งที่ต้องทำระยะสั้น/กลาง/ยาว</a:t>
              </a:r>
              <a:endParaRPr lang="en-US" sz="2400" b="1" dirty="0">
                <a:solidFill>
                  <a:schemeClr val="bg1"/>
                </a:solidFill>
                <a:latin typeface="Arabica" panose="02000000000000000000" pitchFamily="2" charset="0"/>
                <a:cs typeface="Arabica" panose="02000000000000000000" pitchFamily="2" charset="0"/>
              </a:endParaRP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EDDE8E03-2179-4406-89AA-AFD98D9042E1}"/>
              </a:ext>
            </a:extLst>
          </p:cNvPr>
          <p:cNvGrpSpPr/>
          <p:nvPr/>
        </p:nvGrpSpPr>
        <p:grpSpPr>
          <a:xfrm>
            <a:off x="3731649" y="5687092"/>
            <a:ext cx="7856364" cy="571504"/>
            <a:chOff x="3731649" y="5687092"/>
            <a:chExt cx="7856364" cy="571504"/>
          </a:xfrm>
        </p:grpSpPr>
        <p:sp>
          <p:nvSpPr>
            <p:cNvPr id="22" name="Rounded Rectangle 12">
              <a:extLst>
                <a:ext uri="{FF2B5EF4-FFF2-40B4-BE49-F238E27FC236}">
                  <a16:creationId xmlns:a16="http://schemas.microsoft.com/office/drawing/2014/main" id="{2B18D66D-2F92-44CC-B035-76B563A37241}"/>
                </a:ext>
              </a:extLst>
            </p:cNvPr>
            <p:cNvSpPr/>
            <p:nvPr/>
          </p:nvSpPr>
          <p:spPr>
            <a:xfrm>
              <a:off x="3731649" y="5687092"/>
              <a:ext cx="3357586" cy="57150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2. ตั้งเป้าหมายทางการเงิน</a:t>
              </a:r>
              <a:endParaRPr lang="en-GB" sz="2400" b="1" dirty="0">
                <a:solidFill>
                  <a:srgbClr val="0070C0"/>
                </a:solidFill>
                <a:latin typeface="Arabica" panose="02000000000000000000" pitchFamily="2" charset="0"/>
                <a:cs typeface="Arabica" panose="02000000000000000000" pitchFamily="2" charset="0"/>
              </a:endParaRPr>
            </a:p>
          </p:txBody>
        </p:sp>
        <p:sp>
          <p:nvSpPr>
            <p:cNvPr id="27" name="TextBox 17">
              <a:extLst>
                <a:ext uri="{FF2B5EF4-FFF2-40B4-BE49-F238E27FC236}">
                  <a16:creationId xmlns:a16="http://schemas.microsoft.com/office/drawing/2014/main" id="{AA6CE99D-4703-4756-8B19-13359BF28590}"/>
                </a:ext>
              </a:extLst>
            </p:cNvPr>
            <p:cNvSpPr txBox="1"/>
            <p:nvPr/>
          </p:nvSpPr>
          <p:spPr>
            <a:xfrm>
              <a:off x="7376053" y="5777004"/>
              <a:ext cx="4211960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th-TH" sz="2400" b="1" dirty="0">
                  <a:solidFill>
                    <a:schemeClr val="bg1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ยึดหลัก </a:t>
              </a:r>
              <a:r>
                <a:rPr lang="en-US" sz="2400" b="1" dirty="0">
                  <a:solidFill>
                    <a:schemeClr val="bg1"/>
                  </a:solidFill>
                  <a:latin typeface="Arabica" panose="02000000000000000000" pitchFamily="2" charset="0"/>
                  <a:cs typeface="Arabica" panose="02000000000000000000" pitchFamily="2" charset="0"/>
                </a:rPr>
                <a:t>SMART</a:t>
              </a:r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98459499-645C-41B3-B5B7-4FCC7831843F}"/>
              </a:ext>
            </a:extLst>
          </p:cNvPr>
          <p:cNvGrpSpPr/>
          <p:nvPr/>
        </p:nvGrpSpPr>
        <p:grpSpPr>
          <a:xfrm>
            <a:off x="5367219" y="1399932"/>
            <a:ext cx="6655092" cy="2676987"/>
            <a:chOff x="5626691" y="1634271"/>
            <a:chExt cx="6655092" cy="2676987"/>
          </a:xfrm>
        </p:grpSpPr>
        <p:grpSp>
          <p:nvGrpSpPr>
            <p:cNvPr id="31" name="กลุ่ม 30">
              <a:extLst>
                <a:ext uri="{FF2B5EF4-FFF2-40B4-BE49-F238E27FC236}">
                  <a16:creationId xmlns:a16="http://schemas.microsoft.com/office/drawing/2014/main" id="{1404EBB7-0F8A-4F4B-BE16-4C3B659D788D}"/>
                </a:ext>
              </a:extLst>
            </p:cNvPr>
            <p:cNvGrpSpPr/>
            <p:nvPr/>
          </p:nvGrpSpPr>
          <p:grpSpPr>
            <a:xfrm>
              <a:off x="10297293" y="2712061"/>
              <a:ext cx="1984490" cy="1599197"/>
              <a:chOff x="9659013" y="2671486"/>
              <a:chExt cx="1984490" cy="1599197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E6773C25-C3D5-4E01-B216-46F5DDE7CD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204716" y="2671486"/>
                <a:ext cx="812554" cy="756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F9F09EE1-DFE7-4F15-9128-86732776B9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9924242" y="3100534"/>
                <a:ext cx="812554" cy="756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5B1D74BC-B574-4C96-A675-73D8B5ABC9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499041" y="3107593"/>
                <a:ext cx="812554" cy="756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AE3FE7CE-17B2-4BAE-A0B0-7F87795A2B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9659013" y="3513953"/>
                <a:ext cx="812554" cy="756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D6AD5FEA-6D72-4179-B18F-7BC280B02B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224792" y="3482546"/>
                <a:ext cx="812554" cy="756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2E2757B4-E3C9-4273-AFED-80CD8B636E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809372" y="3505519"/>
                <a:ext cx="834131" cy="756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9" name="กลุ่ม 28">
              <a:extLst>
                <a:ext uri="{FF2B5EF4-FFF2-40B4-BE49-F238E27FC236}">
                  <a16:creationId xmlns:a16="http://schemas.microsoft.com/office/drawing/2014/main" id="{CC3350D7-2A59-43D9-AEB7-EC66F623CDAB}"/>
                </a:ext>
              </a:extLst>
            </p:cNvPr>
            <p:cNvGrpSpPr/>
            <p:nvPr/>
          </p:nvGrpSpPr>
          <p:grpSpPr>
            <a:xfrm>
              <a:off x="5626691" y="1634271"/>
              <a:ext cx="4417466" cy="2412850"/>
              <a:chOff x="5626691" y="1634271"/>
              <a:chExt cx="4417466" cy="2412850"/>
            </a:xfrm>
          </p:grpSpPr>
          <p:pic>
            <p:nvPicPr>
              <p:cNvPr id="7" name="Picture 1">
                <a:extLst>
                  <a:ext uri="{FF2B5EF4-FFF2-40B4-BE49-F238E27FC236}">
                    <a16:creationId xmlns:a16="http://schemas.microsoft.com/office/drawing/2014/main" id="{8FBAAFFC-BB65-4DDE-97D1-C5FC617E61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626691" y="1634271"/>
                <a:ext cx="1715893" cy="2412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สี่เหลี่ยมผืนผ้า: มุมมน 27">
                <a:extLst>
                  <a:ext uri="{FF2B5EF4-FFF2-40B4-BE49-F238E27FC236}">
                    <a16:creationId xmlns:a16="http://schemas.microsoft.com/office/drawing/2014/main" id="{AE2FAFC6-0D43-4A2B-A4E6-49234B0590A4}"/>
                  </a:ext>
                </a:extLst>
              </p:cNvPr>
              <p:cNvSpPr/>
              <p:nvPr/>
            </p:nvSpPr>
            <p:spPr>
              <a:xfrm>
                <a:off x="6591656" y="2011191"/>
                <a:ext cx="3452501" cy="509317"/>
              </a:xfrm>
              <a:prstGeom prst="round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500" b="1" dirty="0">
                    <a:solidFill>
                      <a:schemeClr val="bg1"/>
                    </a:solidFill>
                    <a:latin typeface="Arabica" panose="02000000000000000000" pitchFamily="2" charset="0"/>
                    <a:cs typeface="Arabica" panose="02000000000000000000" pitchFamily="2" charset="0"/>
                  </a:rPr>
                  <a:t> มุ่งสู่ความมั่นคงทางการเงิน</a:t>
                </a:r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545C2948-0666-4064-A523-2FD5C2FD6B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62" y="3768733"/>
            <a:ext cx="3195625" cy="3195625"/>
          </a:xfrm>
          <a:prstGeom prst="rect">
            <a:avLst/>
          </a:prstGeom>
        </p:spPr>
      </p:pic>
      <p:pic>
        <p:nvPicPr>
          <p:cNvPr id="3" name="0017">
            <a:hlinkClick r:id="" action="ppaction://media"/>
            <a:extLst>
              <a:ext uri="{FF2B5EF4-FFF2-40B4-BE49-F238E27FC236}">
                <a16:creationId xmlns:a16="http://schemas.microsoft.com/office/drawing/2014/main" id="{B709057A-C036-4D68-BCC8-564B47C89C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24175" y="3314700"/>
            <a:ext cx="609600" cy="609600"/>
          </a:xfrm>
          <a:prstGeom prst="rect">
            <a:avLst/>
          </a:prstGeom>
        </p:spPr>
      </p:pic>
      <p:pic>
        <p:nvPicPr>
          <p:cNvPr id="4" name="0018">
            <a:hlinkClick r:id="" action="ppaction://media"/>
            <a:extLst>
              <a:ext uri="{FF2B5EF4-FFF2-40B4-BE49-F238E27FC236}">
                <a16:creationId xmlns:a16="http://schemas.microsoft.com/office/drawing/2014/main" id="{25139BED-1DDC-4B5D-8D1B-0AE89C850E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52794" y="2118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33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34AE92E-2120-47B1-9C56-BDB4CDF9F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321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3014749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การวางแผนการเงิน</a:t>
            </a:r>
            <a:b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1200" b="0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" y="68368"/>
            <a:ext cx="1153682" cy="1153682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C95063C-7764-43AC-9549-EFE8A96460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69" y="3844499"/>
            <a:ext cx="3195625" cy="3195625"/>
          </a:xfrm>
          <a:prstGeom prst="rect">
            <a:avLst/>
          </a:prstGeom>
        </p:spPr>
      </p:pic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4C26CE78-57E9-4B45-AD82-F4F9CDCDDD48}"/>
              </a:ext>
            </a:extLst>
          </p:cNvPr>
          <p:cNvSpPr txBox="1"/>
          <p:nvPr/>
        </p:nvSpPr>
        <p:spPr>
          <a:xfrm>
            <a:off x="1640793" y="525569"/>
            <a:ext cx="6323888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71C2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สถานะทางการเงินในกระเป๋า</a:t>
            </a:r>
            <a:endParaRPr lang="en-US" sz="2500" b="1" dirty="0">
              <a:ln>
                <a:solidFill>
                  <a:srgbClr val="0070C0"/>
                </a:solidFill>
              </a:ln>
              <a:solidFill>
                <a:srgbClr val="71C2FF"/>
              </a:solidFill>
              <a:effectLst>
                <a:reflection blurRad="6350" stA="50000" endA="300" endPos="50000" dist="29997" dir="5400000" sy="-100000" algn="bl" rotWithShape="0"/>
              </a:effectLst>
              <a:latin typeface="Bangna New" panose="02000506000000020004" pitchFamily="2" charset="0"/>
              <a:cs typeface="Bangna New" panose="02000506000000020004" pitchFamily="2" charset="0"/>
            </a:endParaRPr>
          </a:p>
        </p:txBody>
      </p:sp>
      <p:pic>
        <p:nvPicPr>
          <p:cNvPr id="16" name="0020">
            <a:hlinkClick r:id="" action="ppaction://media"/>
            <a:extLst>
              <a:ext uri="{FF2B5EF4-FFF2-40B4-BE49-F238E27FC236}">
                <a16:creationId xmlns:a16="http://schemas.microsoft.com/office/drawing/2014/main" id="{4C1E4046-D1A9-4C98-BA4D-9D7C9BDA0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287" y="340409"/>
            <a:ext cx="609600" cy="609600"/>
          </a:xfrm>
          <a:prstGeom prst="rect">
            <a:avLst/>
          </a:prstGeom>
        </p:spPr>
      </p:pic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067A6BA7-97CE-416F-8888-5BE40914082C}"/>
              </a:ext>
            </a:extLst>
          </p:cNvPr>
          <p:cNvGrpSpPr/>
          <p:nvPr/>
        </p:nvGrpSpPr>
        <p:grpSpPr>
          <a:xfrm>
            <a:off x="879383" y="2287794"/>
            <a:ext cx="8297868" cy="2559328"/>
            <a:chOff x="871238" y="3320361"/>
            <a:chExt cx="8297868" cy="2559328"/>
          </a:xfrm>
        </p:grpSpPr>
        <p:grpSp>
          <p:nvGrpSpPr>
            <p:cNvPr id="6" name="กลุ่ม 5">
              <a:extLst>
                <a:ext uri="{FF2B5EF4-FFF2-40B4-BE49-F238E27FC236}">
                  <a16:creationId xmlns:a16="http://schemas.microsoft.com/office/drawing/2014/main" id="{93633BED-1295-42A8-B396-AE776DB899A9}"/>
                </a:ext>
              </a:extLst>
            </p:cNvPr>
            <p:cNvGrpSpPr/>
            <p:nvPr/>
          </p:nvGrpSpPr>
          <p:grpSpPr>
            <a:xfrm>
              <a:off x="6796526" y="3320361"/>
              <a:ext cx="2372580" cy="2559328"/>
              <a:chOff x="7794053" y="3328674"/>
              <a:chExt cx="2372580" cy="2559328"/>
            </a:xfrm>
          </p:grpSpPr>
          <p:pic>
            <p:nvPicPr>
              <p:cNvPr id="25" name="รูปภาพ 24">
                <a:extLst>
                  <a:ext uri="{FF2B5EF4-FFF2-40B4-BE49-F238E27FC236}">
                    <a16:creationId xmlns:a16="http://schemas.microsoft.com/office/drawing/2014/main" id="{8FC0E10E-02F7-4495-97E0-96B6B0A76A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4053" y="3328674"/>
                <a:ext cx="2372580" cy="2472229"/>
              </a:xfrm>
              <a:prstGeom prst="rect">
                <a:avLst/>
              </a:prstGeom>
            </p:spPr>
          </p:pic>
          <p:sp>
            <p:nvSpPr>
              <p:cNvPr id="27" name="กล่องข้อความ 26">
                <a:extLst>
                  <a:ext uri="{FF2B5EF4-FFF2-40B4-BE49-F238E27FC236}">
                    <a16:creationId xmlns:a16="http://schemas.microsoft.com/office/drawing/2014/main" id="{32BC6702-4D8E-4943-B3BD-FDD90DEEF3E6}"/>
                  </a:ext>
                </a:extLst>
              </p:cNvPr>
              <p:cNvSpPr txBox="1"/>
              <p:nvPr/>
            </p:nvSpPr>
            <p:spPr>
              <a:xfrm>
                <a:off x="8462620" y="5564837"/>
                <a:ext cx="118494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1500" dirty="0">
                    <a:latin typeface="Arabica" panose="02000000000000000000" pitchFamily="2" charset="0"/>
                    <a:cs typeface="Arabica" panose="02000000000000000000" pitchFamily="2" charset="0"/>
                  </a:rPr>
                  <a:t>ความมั่งคั่งสุทธิ</a:t>
                </a:r>
                <a:endParaRPr lang="en-US" sz="1500" dirty="0">
                  <a:latin typeface="Arabica" panose="02000000000000000000" pitchFamily="2" charset="0"/>
                  <a:cs typeface="Arabica" panose="02000000000000000000" pitchFamily="2" charset="0"/>
                </a:endParaRPr>
              </a:p>
            </p:txBody>
          </p:sp>
        </p:grpSp>
        <p:grpSp>
          <p:nvGrpSpPr>
            <p:cNvPr id="3" name="กลุ่ม 2">
              <a:extLst>
                <a:ext uri="{FF2B5EF4-FFF2-40B4-BE49-F238E27FC236}">
                  <a16:creationId xmlns:a16="http://schemas.microsoft.com/office/drawing/2014/main" id="{46FB6BC8-D255-4EC7-B20B-B0EA73295ECD}"/>
                </a:ext>
              </a:extLst>
            </p:cNvPr>
            <p:cNvGrpSpPr/>
            <p:nvPr/>
          </p:nvGrpSpPr>
          <p:grpSpPr>
            <a:xfrm>
              <a:off x="871238" y="3534079"/>
              <a:ext cx="2030300" cy="2292964"/>
              <a:chOff x="1926955" y="3559018"/>
              <a:chExt cx="2030300" cy="2292964"/>
            </a:xfrm>
          </p:grpSpPr>
          <p:grpSp>
            <p:nvGrpSpPr>
              <p:cNvPr id="15" name="Group 2">
                <a:extLst>
                  <a:ext uri="{FF2B5EF4-FFF2-40B4-BE49-F238E27FC236}">
                    <a16:creationId xmlns:a16="http://schemas.microsoft.com/office/drawing/2014/main" id="{6A0A6425-8D2B-4EE9-A4F7-864907C4F8CB}"/>
                  </a:ext>
                </a:extLst>
              </p:cNvPr>
              <p:cNvGrpSpPr/>
              <p:nvPr/>
            </p:nvGrpSpPr>
            <p:grpSpPr>
              <a:xfrm>
                <a:off x="1926955" y="3559018"/>
                <a:ext cx="2030300" cy="1826895"/>
                <a:chOff x="439053" y="1262969"/>
                <a:chExt cx="2677518" cy="2351442"/>
              </a:xfrm>
            </p:grpSpPr>
            <p:pic>
              <p:nvPicPr>
                <p:cNvPr id="17" name="Picture 4">
                  <a:extLst>
                    <a:ext uri="{FF2B5EF4-FFF2-40B4-BE49-F238E27FC236}">
                      <a16:creationId xmlns:a16="http://schemas.microsoft.com/office/drawing/2014/main" id="{4C984902-1A85-437A-8F69-87175B3B44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749" t="1241" r="14164" b="-1241"/>
                <a:stretch/>
              </p:blipFill>
              <p:spPr>
                <a:xfrm>
                  <a:off x="439053" y="1262969"/>
                  <a:ext cx="2021809" cy="1746014"/>
                </a:xfrm>
                <a:prstGeom prst="ellipse">
                  <a:avLst/>
                </a:prstGeom>
              </p:spPr>
            </p:pic>
            <p:pic>
              <p:nvPicPr>
                <p:cNvPr id="18" name="Picture 7">
                  <a:extLst>
                    <a:ext uri="{FF2B5EF4-FFF2-40B4-BE49-F238E27FC236}">
                      <a16:creationId xmlns:a16="http://schemas.microsoft.com/office/drawing/2014/main" id="{FFA62E89-C474-4381-8D59-1066F41A6D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4071" y="2629309"/>
                  <a:ext cx="1220581" cy="936104"/>
                </a:xfrm>
                <a:prstGeom prst="flowChartAlternateProcess">
                  <a:avLst/>
                </a:prstGeom>
                <a:noFill/>
                <a:ln>
                  <a:noFill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p:spPr>
            </p:pic>
            <p:pic>
              <p:nvPicPr>
                <p:cNvPr id="19" name="Picture 5">
                  <a:extLst>
                    <a:ext uri="{FF2B5EF4-FFF2-40B4-BE49-F238E27FC236}">
                      <a16:creationId xmlns:a16="http://schemas.microsoft.com/office/drawing/2014/main" id="{723E335B-CF37-48A1-B30C-7899B05516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342"/>
                <a:stretch/>
              </p:blipFill>
              <p:spPr>
                <a:xfrm>
                  <a:off x="1583392" y="2402541"/>
                  <a:ext cx="1533179" cy="1211870"/>
                </a:xfrm>
                <a:prstGeom prst="ellipse">
                  <a:avLst/>
                </a:prstGeom>
              </p:spPr>
            </p:pic>
          </p:grpSp>
          <p:sp>
            <p:nvSpPr>
              <p:cNvPr id="28" name="กล่องข้อความ 27">
                <a:extLst>
                  <a:ext uri="{FF2B5EF4-FFF2-40B4-BE49-F238E27FC236}">
                    <a16:creationId xmlns:a16="http://schemas.microsoft.com/office/drawing/2014/main" id="{389D73E9-14C0-467F-902A-B2DC8F75663F}"/>
                  </a:ext>
                </a:extLst>
              </p:cNvPr>
              <p:cNvSpPr txBox="1"/>
              <p:nvPr/>
            </p:nvSpPr>
            <p:spPr>
              <a:xfrm>
                <a:off x="2311023" y="5528817"/>
                <a:ext cx="764953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1500" dirty="0">
                    <a:latin typeface="Arabica" panose="02000000000000000000" pitchFamily="2" charset="0"/>
                    <a:cs typeface="Arabica" panose="02000000000000000000" pitchFamily="2" charset="0"/>
                  </a:rPr>
                  <a:t>สินทรัพย์</a:t>
                </a:r>
                <a:endParaRPr lang="en-US" sz="1500" dirty="0">
                  <a:latin typeface="Arabica" panose="02000000000000000000" pitchFamily="2" charset="0"/>
                  <a:cs typeface="Arabica" panose="02000000000000000000" pitchFamily="2" charset="0"/>
                </a:endParaRPr>
              </a:p>
            </p:txBody>
          </p:sp>
        </p:grpSp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FF977C24-F213-4152-BF09-2D61607604B7}"/>
                </a:ext>
              </a:extLst>
            </p:cNvPr>
            <p:cNvGrpSpPr/>
            <p:nvPr/>
          </p:nvGrpSpPr>
          <p:grpSpPr>
            <a:xfrm>
              <a:off x="3420323" y="3559018"/>
              <a:ext cx="2643173" cy="2225082"/>
              <a:chOff x="4351349" y="3559018"/>
              <a:chExt cx="2643173" cy="2225082"/>
            </a:xfrm>
          </p:grpSpPr>
          <p:pic>
            <p:nvPicPr>
              <p:cNvPr id="20" name="รูปภาพ 19">
                <a:extLst>
                  <a:ext uri="{FF2B5EF4-FFF2-40B4-BE49-F238E27FC236}">
                    <a16:creationId xmlns:a16="http://schemas.microsoft.com/office/drawing/2014/main" id="{28FD090C-EA15-4C51-B028-8BB56F200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1349" y="3559018"/>
                <a:ext cx="2643173" cy="2167402"/>
              </a:xfrm>
              <a:prstGeom prst="rect">
                <a:avLst/>
              </a:prstGeom>
            </p:spPr>
          </p:pic>
          <p:sp>
            <p:nvSpPr>
              <p:cNvPr id="29" name="กล่องข้อความ 28">
                <a:extLst>
                  <a:ext uri="{FF2B5EF4-FFF2-40B4-BE49-F238E27FC236}">
                    <a16:creationId xmlns:a16="http://schemas.microsoft.com/office/drawing/2014/main" id="{4A4FF946-F886-48C7-BA45-BFFF320A1226}"/>
                  </a:ext>
                </a:extLst>
              </p:cNvPr>
              <p:cNvSpPr txBox="1"/>
              <p:nvPr/>
            </p:nvSpPr>
            <p:spPr>
              <a:xfrm>
                <a:off x="5296258" y="5460935"/>
                <a:ext cx="57900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1500" dirty="0">
                    <a:latin typeface="Arabica" panose="02000000000000000000" pitchFamily="2" charset="0"/>
                    <a:cs typeface="Arabica" panose="02000000000000000000" pitchFamily="2" charset="0"/>
                  </a:rPr>
                  <a:t>หนี้สิน</a:t>
                </a:r>
                <a:endParaRPr lang="en-US" sz="1500" dirty="0">
                  <a:latin typeface="Arabica" panose="02000000000000000000" pitchFamily="2" charset="0"/>
                  <a:cs typeface="Arabica" panose="02000000000000000000" pitchFamily="2" charset="0"/>
                </a:endParaRPr>
              </a:p>
            </p:txBody>
          </p:sp>
        </p:grpSp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9DD41879-5EA7-469D-B685-14BB9B2CA4F9}"/>
                </a:ext>
              </a:extLst>
            </p:cNvPr>
            <p:cNvSpPr/>
            <p:nvPr/>
          </p:nvSpPr>
          <p:spPr>
            <a:xfrm>
              <a:off x="3137359" y="4612837"/>
              <a:ext cx="438863" cy="1060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Rectangle 3">
              <a:extLst>
                <a:ext uri="{FF2B5EF4-FFF2-40B4-BE49-F238E27FC236}">
                  <a16:creationId xmlns:a16="http://schemas.microsoft.com/office/drawing/2014/main" id="{668B81B9-4CB6-44B5-BE8B-DB4C8D8A52B9}"/>
                </a:ext>
              </a:extLst>
            </p:cNvPr>
            <p:cNvSpPr/>
            <p:nvPr/>
          </p:nvSpPr>
          <p:spPr>
            <a:xfrm>
              <a:off x="6186063" y="4536702"/>
              <a:ext cx="438863" cy="1060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Rectangle 3">
              <a:extLst>
                <a:ext uri="{FF2B5EF4-FFF2-40B4-BE49-F238E27FC236}">
                  <a16:creationId xmlns:a16="http://schemas.microsoft.com/office/drawing/2014/main" id="{4B1C9652-8755-45EE-A024-D8F29ED41194}"/>
                </a:ext>
              </a:extLst>
            </p:cNvPr>
            <p:cNvSpPr/>
            <p:nvPr/>
          </p:nvSpPr>
          <p:spPr>
            <a:xfrm>
              <a:off x="6186062" y="4736657"/>
              <a:ext cx="438863" cy="1060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1" name="0021">
            <a:hlinkClick r:id="" action="ppaction://media"/>
            <a:extLst>
              <a:ext uri="{FF2B5EF4-FFF2-40B4-BE49-F238E27FC236}">
                <a16:creationId xmlns:a16="http://schemas.microsoft.com/office/drawing/2014/main" id="{E8FFF819-A262-46D3-83FD-A35895E6C6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74988" y="6208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9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prism isContent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6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7AABC3FC-D50D-4A03-B2C0-0ECF37E88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321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79" y="136736"/>
            <a:ext cx="1153682" cy="1153682"/>
          </a:xfrm>
          <a:prstGeom prst="rect">
            <a:avLst/>
          </a:prstGeom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1EE5756A-432F-47BE-89A4-D65CB5D8AA93}"/>
              </a:ext>
            </a:extLst>
          </p:cNvPr>
          <p:cNvSpPr/>
          <p:nvPr/>
        </p:nvSpPr>
        <p:spPr>
          <a:xfrm>
            <a:off x="1307508" y="540327"/>
            <a:ext cx="2518376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spcBef>
                <a:spcPct val="0"/>
              </a:spcBef>
              <a:defRPr/>
            </a:pPr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ความมั่งคั่งสุทธิ</a:t>
            </a:r>
            <a:endParaRPr lang="en-US" sz="2500" b="1" dirty="0">
              <a:ln>
                <a:solidFill>
                  <a:srgbClr val="0070C0"/>
                </a:solidFill>
              </a:ln>
              <a:solidFill>
                <a:srgbClr val="4FB4FF"/>
              </a:solidFill>
              <a:effectLst>
                <a:reflection blurRad="6350" stA="50000" endA="300" endPos="50000" dist="29997" dir="5400000" sy="-100000" algn="bl" rotWithShape="0"/>
              </a:effectLst>
              <a:latin typeface="Bangna New" panose="02000506000000020004" pitchFamily="2" charset="0"/>
              <a:cs typeface="Bangna New" panose="02000506000000020004" pitchFamily="2" charset="0"/>
            </a:endParaRP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2F1D0BAA-5696-44E4-A2EB-ABBA8BB0F5A7}"/>
              </a:ext>
            </a:extLst>
          </p:cNvPr>
          <p:cNvGrpSpPr/>
          <p:nvPr/>
        </p:nvGrpSpPr>
        <p:grpSpPr>
          <a:xfrm>
            <a:off x="825371" y="1715603"/>
            <a:ext cx="7420856" cy="4001058"/>
            <a:chOff x="1643176" y="2088509"/>
            <a:chExt cx="6791522" cy="4001058"/>
          </a:xfrm>
        </p:grpSpPr>
        <p:grpSp>
          <p:nvGrpSpPr>
            <p:cNvPr id="42" name="กลุ่ม 41">
              <a:extLst>
                <a:ext uri="{FF2B5EF4-FFF2-40B4-BE49-F238E27FC236}">
                  <a16:creationId xmlns:a16="http://schemas.microsoft.com/office/drawing/2014/main" id="{3E7F563D-2774-4B2B-89C0-5E4BA7DDF1E9}"/>
                </a:ext>
              </a:extLst>
            </p:cNvPr>
            <p:cNvGrpSpPr/>
            <p:nvPr/>
          </p:nvGrpSpPr>
          <p:grpSpPr>
            <a:xfrm>
              <a:off x="1643176" y="2088509"/>
              <a:ext cx="6791522" cy="4001058"/>
              <a:chOff x="2352478" y="1652673"/>
              <a:chExt cx="6791522" cy="4001058"/>
            </a:xfrm>
          </p:grpSpPr>
          <p:sp>
            <p:nvSpPr>
              <p:cNvPr id="9" name="สี่เหลี่ยมผืนผ้า 8">
                <a:extLst>
                  <a:ext uri="{FF2B5EF4-FFF2-40B4-BE49-F238E27FC236}">
                    <a16:creationId xmlns:a16="http://schemas.microsoft.com/office/drawing/2014/main" id="{06AD2616-4A50-487A-853D-DEEB5A99CB1E}"/>
                  </a:ext>
                </a:extLst>
              </p:cNvPr>
              <p:cNvSpPr/>
              <p:nvPr/>
            </p:nvSpPr>
            <p:spPr>
              <a:xfrm>
                <a:off x="3048000" y="3013502"/>
                <a:ext cx="6096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th-TH" dirty="0">
                    <a:solidFill>
                      <a:schemeClr val="bg1"/>
                    </a:solidFill>
                    <a:latin typeface="BrowalliaUPC" pitchFamily="34" charset="-34"/>
                    <a:cs typeface="BrowalliaUPC" pitchFamily="34" charset="-34"/>
                  </a:rPr>
                  <a:t>การวางแผนการเงิน</a:t>
                </a:r>
                <a:br>
                  <a:rPr lang="th-TH" dirty="0">
                    <a:solidFill>
                      <a:schemeClr val="bg1"/>
                    </a:solidFill>
                    <a:latin typeface="BrowalliaUPC" pitchFamily="34" charset="-34"/>
                    <a:cs typeface="BrowalliaUPC" pitchFamily="34" charset="-34"/>
                  </a:rPr>
                </a:br>
                <a:br>
                  <a:rPr lang="th-TH" sz="1200" b="0" dirty="0">
                    <a:solidFill>
                      <a:schemeClr val="bg1"/>
                    </a:solidFill>
                    <a:latin typeface="BrowalliaUPC" pitchFamily="34" charset="-34"/>
                    <a:cs typeface="BrowalliaUPC" pitchFamily="34" charset="-34"/>
                  </a:rPr>
                </a:br>
                <a:endParaRPr lang="en-US" dirty="0"/>
              </a:p>
            </p:txBody>
          </p:sp>
          <p:grpSp>
            <p:nvGrpSpPr>
              <p:cNvPr id="31" name="Group 15">
                <a:extLst>
                  <a:ext uri="{FF2B5EF4-FFF2-40B4-BE49-F238E27FC236}">
                    <a16:creationId xmlns:a16="http://schemas.microsoft.com/office/drawing/2014/main" id="{B786D32B-3D4C-4C0F-A559-E0A0E73A4BBB}"/>
                  </a:ext>
                </a:extLst>
              </p:cNvPr>
              <p:cNvGrpSpPr/>
              <p:nvPr/>
            </p:nvGrpSpPr>
            <p:grpSpPr>
              <a:xfrm>
                <a:off x="2388221" y="2139049"/>
                <a:ext cx="2160240" cy="851602"/>
                <a:chOff x="755576" y="1299227"/>
                <a:chExt cx="2160240" cy="851602"/>
              </a:xfrm>
            </p:grpSpPr>
            <p:sp>
              <p:nvSpPr>
                <p:cNvPr id="32" name="TextBox 13">
                  <a:extLst>
                    <a:ext uri="{FF2B5EF4-FFF2-40B4-BE49-F238E27FC236}">
                      <a16:creationId xmlns:a16="http://schemas.microsoft.com/office/drawing/2014/main" id="{DB255623-BD5E-4B1E-8603-662E894C130B}"/>
                    </a:ext>
                  </a:extLst>
                </p:cNvPr>
                <p:cNvSpPr txBox="1"/>
                <p:nvPr/>
              </p:nvSpPr>
              <p:spPr>
                <a:xfrm>
                  <a:off x="755576" y="1299227"/>
                  <a:ext cx="16561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dirty="0">
                      <a:solidFill>
                        <a:srgbClr val="FF0000"/>
                      </a:solidFill>
                      <a:latin typeface="Arabica" panose="02000000000000000000" pitchFamily="2" charset="0"/>
                      <a:cs typeface="Arabica" panose="02000000000000000000" pitchFamily="2" charset="0"/>
                    </a:rPr>
                    <a:t>เงินสด</a:t>
                  </a:r>
                </a:p>
              </p:txBody>
            </p:sp>
            <p:sp>
              <p:nvSpPr>
                <p:cNvPr id="33" name="TextBox 14">
                  <a:extLst>
                    <a:ext uri="{FF2B5EF4-FFF2-40B4-BE49-F238E27FC236}">
                      <a16:creationId xmlns:a16="http://schemas.microsoft.com/office/drawing/2014/main" id="{A902EFDA-DC9F-40CF-BE75-079BDA2F0B3E}"/>
                    </a:ext>
                  </a:extLst>
                </p:cNvPr>
                <p:cNvSpPr txBox="1"/>
                <p:nvPr/>
              </p:nvSpPr>
              <p:spPr>
                <a:xfrm>
                  <a:off x="755576" y="1781497"/>
                  <a:ext cx="21602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dirty="0">
                      <a:solidFill>
                        <a:srgbClr val="FF0000"/>
                      </a:solidFill>
                      <a:latin typeface="Arabica" panose="02000000000000000000" pitchFamily="2" charset="0"/>
                      <a:cs typeface="Arabica" panose="02000000000000000000" pitchFamily="2" charset="0"/>
                    </a:rPr>
                    <a:t>เงินฝากออมทรัพย์</a:t>
                  </a:r>
                </a:p>
              </p:txBody>
            </p:sp>
          </p:grpSp>
          <p:sp>
            <p:nvSpPr>
              <p:cNvPr id="34" name="TextBox 17">
                <a:extLst>
                  <a:ext uri="{FF2B5EF4-FFF2-40B4-BE49-F238E27FC236}">
                    <a16:creationId xmlns:a16="http://schemas.microsoft.com/office/drawing/2014/main" id="{5921ECBA-54F8-4032-815B-CA80712D22E8}"/>
                  </a:ext>
                </a:extLst>
              </p:cNvPr>
              <p:cNvSpPr txBox="1"/>
              <p:nvPr/>
            </p:nvSpPr>
            <p:spPr>
              <a:xfrm>
                <a:off x="2398055" y="3571501"/>
                <a:ext cx="22634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dirty="0">
                    <a:solidFill>
                      <a:srgbClr val="FF0000"/>
                    </a:solidFill>
                    <a:latin typeface="Arabica" panose="02000000000000000000" pitchFamily="2" charset="0"/>
                    <a:cs typeface="Arabica" panose="02000000000000000000" pitchFamily="2" charset="0"/>
                  </a:rPr>
                  <a:t>เงินฝากประจำ</a:t>
                </a:r>
              </a:p>
            </p:txBody>
          </p:sp>
          <p:sp>
            <p:nvSpPr>
              <p:cNvPr id="35" name="TextBox 18">
                <a:extLst>
                  <a:ext uri="{FF2B5EF4-FFF2-40B4-BE49-F238E27FC236}">
                    <a16:creationId xmlns:a16="http://schemas.microsoft.com/office/drawing/2014/main" id="{1BA05984-41A3-4147-9B7B-CFDCCD20E097}"/>
                  </a:ext>
                </a:extLst>
              </p:cNvPr>
              <p:cNvSpPr txBox="1"/>
              <p:nvPr/>
            </p:nvSpPr>
            <p:spPr>
              <a:xfrm>
                <a:off x="2384908" y="3962169"/>
                <a:ext cx="29523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dirty="0">
                    <a:solidFill>
                      <a:srgbClr val="FF0000"/>
                    </a:solidFill>
                    <a:latin typeface="Arabica" panose="02000000000000000000" pitchFamily="2" charset="0"/>
                    <a:cs typeface="Arabica" panose="02000000000000000000" pitchFamily="2" charset="0"/>
                  </a:rPr>
                  <a:t>ประกันแบบสะสมทรัพย์</a:t>
                </a:r>
              </a:p>
            </p:txBody>
          </p:sp>
          <p:sp>
            <p:nvSpPr>
              <p:cNvPr id="36" name="TextBox 21">
                <a:extLst>
                  <a:ext uri="{FF2B5EF4-FFF2-40B4-BE49-F238E27FC236}">
                    <a16:creationId xmlns:a16="http://schemas.microsoft.com/office/drawing/2014/main" id="{413522E7-4A83-4ABB-B81E-21FA2C4E2FB5}"/>
                  </a:ext>
                </a:extLst>
              </p:cNvPr>
              <p:cNvSpPr txBox="1"/>
              <p:nvPr/>
            </p:nvSpPr>
            <p:spPr>
              <a:xfrm>
                <a:off x="2394742" y="4778846"/>
                <a:ext cx="21602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dirty="0">
                    <a:solidFill>
                      <a:srgbClr val="FF0000"/>
                    </a:solidFill>
                    <a:latin typeface="Arabica" panose="02000000000000000000" pitchFamily="2" charset="0"/>
                    <a:cs typeface="Arabica" panose="02000000000000000000" pitchFamily="2" charset="0"/>
                  </a:rPr>
                  <a:t>สร้อยคอทองคำ</a:t>
                </a:r>
              </a:p>
            </p:txBody>
          </p:sp>
          <p:sp>
            <p:nvSpPr>
              <p:cNvPr id="38" name="สี่เหลี่ยมผืนผ้า 37">
                <a:extLst>
                  <a:ext uri="{FF2B5EF4-FFF2-40B4-BE49-F238E27FC236}">
                    <a16:creationId xmlns:a16="http://schemas.microsoft.com/office/drawing/2014/main" id="{4E231896-B1AD-49B2-834C-09B8995E8D62}"/>
                  </a:ext>
                </a:extLst>
              </p:cNvPr>
              <p:cNvSpPr/>
              <p:nvPr/>
            </p:nvSpPr>
            <p:spPr>
              <a:xfrm>
                <a:off x="2354037" y="1652673"/>
                <a:ext cx="2406428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2500" dirty="0">
                    <a:solidFill>
                      <a:srgbClr val="0070C0"/>
                    </a:solidFill>
                    <a:latin typeface="Arabica" panose="02000000000000000000" pitchFamily="2" charset="0"/>
                    <a:cs typeface="Arabica" panose="02000000000000000000" pitchFamily="2" charset="0"/>
                  </a:rPr>
                  <a:t>สินทรัพย์สภาพคล่อง</a:t>
                </a:r>
              </a:p>
            </p:txBody>
          </p:sp>
          <p:sp>
            <p:nvSpPr>
              <p:cNvPr id="39" name="สี่เหลี่ยมผืนผ้า 38">
                <a:extLst>
                  <a:ext uri="{FF2B5EF4-FFF2-40B4-BE49-F238E27FC236}">
                    <a16:creationId xmlns:a16="http://schemas.microsoft.com/office/drawing/2014/main" id="{E2FAB41A-EE68-41DB-AA8E-C9A4CAEBDEB2}"/>
                  </a:ext>
                </a:extLst>
              </p:cNvPr>
              <p:cNvSpPr/>
              <p:nvPr/>
            </p:nvSpPr>
            <p:spPr>
              <a:xfrm>
                <a:off x="2352478" y="3044841"/>
                <a:ext cx="2595582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2500" dirty="0">
                    <a:solidFill>
                      <a:srgbClr val="0070C0"/>
                    </a:solidFill>
                    <a:latin typeface="Arabica" panose="02000000000000000000" pitchFamily="2" charset="0"/>
                    <a:cs typeface="Arabica" panose="02000000000000000000" pitchFamily="2" charset="0"/>
                  </a:rPr>
                  <a:t>สินทรัพย์เพื่อการลงทุน</a:t>
                </a:r>
              </a:p>
            </p:txBody>
          </p:sp>
          <p:sp>
            <p:nvSpPr>
              <p:cNvPr id="40" name="สี่เหลี่ยมผืนผ้า 39">
                <a:extLst>
                  <a:ext uri="{FF2B5EF4-FFF2-40B4-BE49-F238E27FC236}">
                    <a16:creationId xmlns:a16="http://schemas.microsoft.com/office/drawing/2014/main" id="{25A3F3F4-6495-4AFA-985A-5EE5500DBF09}"/>
                  </a:ext>
                </a:extLst>
              </p:cNvPr>
              <p:cNvSpPr/>
              <p:nvPr/>
            </p:nvSpPr>
            <p:spPr>
              <a:xfrm>
                <a:off x="2394742" y="4282801"/>
                <a:ext cx="1920719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2500" dirty="0">
                    <a:solidFill>
                      <a:srgbClr val="0070C0"/>
                    </a:solidFill>
                    <a:latin typeface="Arabica" panose="02000000000000000000" pitchFamily="2" charset="0"/>
                    <a:cs typeface="Arabica" panose="02000000000000000000" pitchFamily="2" charset="0"/>
                  </a:rPr>
                  <a:t>สินทรัพย์ส่วนตัว</a:t>
                </a:r>
              </a:p>
            </p:txBody>
          </p:sp>
          <p:sp>
            <p:nvSpPr>
              <p:cNvPr id="41" name="สี่เหลี่ยมผืนผ้า 40">
                <a:extLst>
                  <a:ext uri="{FF2B5EF4-FFF2-40B4-BE49-F238E27FC236}">
                    <a16:creationId xmlns:a16="http://schemas.microsoft.com/office/drawing/2014/main" id="{01E8BF8F-E52E-44BF-9071-3F2DAA54C380}"/>
                  </a:ext>
                </a:extLst>
              </p:cNvPr>
              <p:cNvSpPr/>
              <p:nvPr/>
            </p:nvSpPr>
            <p:spPr>
              <a:xfrm>
                <a:off x="2428926" y="5176677"/>
                <a:ext cx="611065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2500" dirty="0">
                    <a:solidFill>
                      <a:srgbClr val="0070C0"/>
                    </a:solidFill>
                    <a:latin typeface="Arabica" panose="02000000000000000000" pitchFamily="2" charset="0"/>
                    <a:cs typeface="Arabica" panose="02000000000000000000" pitchFamily="2" charset="0"/>
                  </a:rPr>
                  <a:t>รวม</a:t>
                </a:r>
                <a:endParaRPr lang="en-US" sz="2500" dirty="0">
                  <a:solidFill>
                    <a:srgbClr val="0070C0"/>
                  </a:solidFill>
                  <a:latin typeface="Arabica" panose="02000000000000000000" pitchFamily="2" charset="0"/>
                  <a:cs typeface="Arabica" panose="02000000000000000000" pitchFamily="2" charset="0"/>
                </a:endParaRPr>
              </a:p>
            </p:txBody>
          </p:sp>
        </p:grpSp>
        <p:pic>
          <p:nvPicPr>
            <p:cNvPr id="43" name="Picture 1">
              <a:extLst>
                <a:ext uri="{FF2B5EF4-FFF2-40B4-BE49-F238E27FC236}">
                  <a16:creationId xmlns:a16="http://schemas.microsoft.com/office/drawing/2014/main" id="{3CF48D82-EF5F-4023-A194-DD3A509DD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8758" y="2306451"/>
              <a:ext cx="1353600" cy="1663200"/>
            </a:xfrm>
            <a:prstGeom prst="rect">
              <a:avLst/>
            </a:prstGeom>
          </p:spPr>
        </p:pic>
      </p:grp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93E45308-19EC-4FDA-99F7-EBB947BF4B81}"/>
              </a:ext>
            </a:extLst>
          </p:cNvPr>
          <p:cNvSpPr/>
          <p:nvPr/>
        </p:nvSpPr>
        <p:spPr>
          <a:xfrm>
            <a:off x="1877416" y="5500062"/>
            <a:ext cx="8115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b="1" dirty="0">
                <a:solidFill>
                  <a:srgbClr val="0070C0"/>
                </a:solidFill>
                <a:latin typeface="Arabica" panose="02000000000000000000" pitchFamily="2" charset="0"/>
                <a:cs typeface="Arabica" panose="02000000000000000000" pitchFamily="2" charset="0"/>
              </a:rPr>
              <a:t>ทำแล้วได้อะไร</a:t>
            </a:r>
            <a:r>
              <a:rPr lang="en-US" b="1" dirty="0">
                <a:solidFill>
                  <a:srgbClr val="0070C0"/>
                </a:solidFill>
                <a:latin typeface="Arabica" panose="02000000000000000000" pitchFamily="2" charset="0"/>
                <a:cs typeface="Arabica" panose="02000000000000000000" pitchFamily="2" charset="0"/>
              </a:rPr>
              <a:t>: </a:t>
            </a:r>
            <a:r>
              <a:rPr lang="th-TH" dirty="0">
                <a:solidFill>
                  <a:srgbClr val="0070C0"/>
                </a:solidFill>
                <a:latin typeface="Arabica" panose="02000000000000000000" pitchFamily="2" charset="0"/>
                <a:cs typeface="Arabica" panose="02000000000000000000" pitchFamily="2" charset="0"/>
              </a:rPr>
              <a:t>เพื่อประเมินความมั่งคั่งสุทธิ และทราบฐานะทางการเงินที่แท้จริงที่มีในวันนี้ </a:t>
            </a:r>
            <a:br>
              <a:rPr lang="th-TH" dirty="0">
                <a:solidFill>
                  <a:srgbClr val="0070C0"/>
                </a:solidFill>
                <a:latin typeface="Arabica" panose="02000000000000000000" pitchFamily="2" charset="0"/>
                <a:cs typeface="Arabica" panose="02000000000000000000" pitchFamily="2" charset="0"/>
              </a:rPr>
            </a:br>
            <a:r>
              <a:rPr lang="th-TH" i="1" dirty="0">
                <a:solidFill>
                  <a:srgbClr val="0070C0"/>
                </a:solidFill>
                <a:latin typeface="Arabica" panose="02000000000000000000" pitchFamily="2" charset="0"/>
                <a:cs typeface="Arabica" panose="02000000000000000000" pitchFamily="2" charset="0"/>
              </a:rPr>
              <a:t> (ดูเพียงสินทรัพย์ที่มีอยู่เท่านั้นไม่ได้เพราะอาจกู้เงินมาซื้อและยังชำระหนี้ไม่หมด จึงต้องหักด้วยหนี้สิน)</a:t>
            </a:r>
            <a:endParaRPr lang="en-GB" i="1" dirty="0">
              <a:solidFill>
                <a:srgbClr val="0070C0"/>
              </a:solidFill>
              <a:latin typeface="Arabica" panose="02000000000000000000" pitchFamily="2" charset="0"/>
              <a:cs typeface="Arabica" panose="02000000000000000000" pitchFamily="2" charset="0"/>
            </a:endParaRPr>
          </a:p>
        </p:txBody>
      </p: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7687A1D3-BB98-47A4-9771-34AFA554ECE1}"/>
              </a:ext>
            </a:extLst>
          </p:cNvPr>
          <p:cNvGrpSpPr/>
          <p:nvPr/>
        </p:nvGrpSpPr>
        <p:grpSpPr>
          <a:xfrm>
            <a:off x="5507197" y="1490821"/>
            <a:ext cx="6096000" cy="3683378"/>
            <a:chOff x="6504188" y="1497144"/>
            <a:chExt cx="6096000" cy="3683378"/>
          </a:xfrm>
        </p:grpSpPr>
        <p:grpSp>
          <p:nvGrpSpPr>
            <p:cNvPr id="52" name="กลุ่ม 51">
              <a:extLst>
                <a:ext uri="{FF2B5EF4-FFF2-40B4-BE49-F238E27FC236}">
                  <a16:creationId xmlns:a16="http://schemas.microsoft.com/office/drawing/2014/main" id="{FEB96343-A122-4C36-8F54-AC13473D4C00}"/>
                </a:ext>
              </a:extLst>
            </p:cNvPr>
            <p:cNvGrpSpPr/>
            <p:nvPr/>
          </p:nvGrpSpPr>
          <p:grpSpPr>
            <a:xfrm>
              <a:off x="6504188" y="1733424"/>
              <a:ext cx="6096000" cy="3447098"/>
              <a:chOff x="6674311" y="2049494"/>
              <a:chExt cx="6096000" cy="3447098"/>
            </a:xfrm>
          </p:grpSpPr>
          <p:sp>
            <p:nvSpPr>
              <p:cNvPr id="45" name="สี่เหลี่ยมผืนผ้า 44">
                <a:extLst>
                  <a:ext uri="{FF2B5EF4-FFF2-40B4-BE49-F238E27FC236}">
                    <a16:creationId xmlns:a16="http://schemas.microsoft.com/office/drawing/2014/main" id="{4033DFBE-09EA-4747-8822-14B37B6141DE}"/>
                  </a:ext>
                </a:extLst>
              </p:cNvPr>
              <p:cNvSpPr/>
              <p:nvPr/>
            </p:nvSpPr>
            <p:spPr>
              <a:xfrm>
                <a:off x="6674311" y="2049494"/>
                <a:ext cx="6096000" cy="344709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th-TH" sz="2500" dirty="0">
                    <a:solidFill>
                      <a:srgbClr val="0070C0"/>
                    </a:solidFill>
                    <a:latin typeface="Arabica" panose="02000000000000000000" pitchFamily="2" charset="0"/>
                    <a:cs typeface="Arabica" panose="02000000000000000000" pitchFamily="2" charset="0"/>
                  </a:rPr>
                  <a:t>หนี้สินระยะสั้น		</a:t>
                </a:r>
              </a:p>
              <a:p>
                <a:endParaRPr lang="th-TH" sz="2500" dirty="0">
                  <a:latin typeface="Arabica" panose="02000000000000000000" pitchFamily="2" charset="0"/>
                  <a:cs typeface="Arabica" panose="02000000000000000000" pitchFamily="2" charset="0"/>
                </a:endParaRPr>
              </a:p>
              <a:p>
                <a:endParaRPr lang="th-TH" sz="2500" dirty="0">
                  <a:latin typeface="Arabica" panose="02000000000000000000" pitchFamily="2" charset="0"/>
                  <a:cs typeface="Arabica" panose="02000000000000000000" pitchFamily="2" charset="0"/>
                </a:endParaRPr>
              </a:p>
              <a:p>
                <a:r>
                  <a:rPr lang="th-TH" sz="2500" dirty="0">
                    <a:solidFill>
                      <a:srgbClr val="0070C0"/>
                    </a:solidFill>
                    <a:latin typeface="Arabica" panose="02000000000000000000" pitchFamily="2" charset="0"/>
                    <a:cs typeface="Arabica" panose="02000000000000000000" pitchFamily="2" charset="0"/>
                  </a:rPr>
                  <a:t>หนี้สินระยะยาว</a:t>
                </a:r>
              </a:p>
              <a:p>
                <a:endParaRPr lang="th-TH" b="1" dirty="0">
                  <a:solidFill>
                    <a:srgbClr val="FF0000"/>
                  </a:solidFill>
                  <a:latin typeface="Arabica" panose="02000000000000000000" pitchFamily="2" charset="0"/>
                  <a:cs typeface="Arabica" panose="02000000000000000000" pitchFamily="2" charset="0"/>
                </a:endParaRPr>
              </a:p>
              <a:p>
                <a:pPr indent="19050">
                  <a:buNone/>
                </a:pPr>
                <a:endParaRPr lang="th-TH" sz="2500" dirty="0">
                  <a:latin typeface="Arabica" panose="02000000000000000000" pitchFamily="2" charset="0"/>
                  <a:cs typeface="Arabica" panose="02000000000000000000" pitchFamily="2" charset="0"/>
                </a:endParaRPr>
              </a:p>
              <a:p>
                <a:pPr indent="19050">
                  <a:buNone/>
                </a:pPr>
                <a:r>
                  <a:rPr lang="th-TH" sz="2500" dirty="0">
                    <a:solidFill>
                      <a:srgbClr val="0070C0"/>
                    </a:solidFill>
                    <a:latin typeface="Arabica" panose="02000000000000000000" pitchFamily="2" charset="0"/>
                    <a:cs typeface="Arabica" panose="02000000000000000000" pitchFamily="2" charset="0"/>
                  </a:rPr>
                  <a:t>รวม</a:t>
                </a:r>
              </a:p>
              <a:p>
                <a:pPr indent="19050">
                  <a:buNone/>
                </a:pPr>
                <a:endParaRPr lang="th-TH" sz="2500" dirty="0">
                  <a:latin typeface="Arabica" panose="02000000000000000000" pitchFamily="2" charset="0"/>
                  <a:cs typeface="Arabica" panose="02000000000000000000" pitchFamily="2" charset="0"/>
                </a:endParaRPr>
              </a:p>
              <a:p>
                <a:pPr indent="19050">
                  <a:buNone/>
                </a:pPr>
                <a:endParaRPr lang="en-GB" sz="2500" dirty="0">
                  <a:latin typeface="Arabica" panose="02000000000000000000" pitchFamily="2" charset="0"/>
                  <a:cs typeface="Arabica" panose="02000000000000000000" pitchFamily="2" charset="0"/>
                </a:endParaRPr>
              </a:p>
            </p:txBody>
          </p:sp>
          <p:sp>
            <p:nvSpPr>
              <p:cNvPr id="46" name="TextBox 23">
                <a:extLst>
                  <a:ext uri="{FF2B5EF4-FFF2-40B4-BE49-F238E27FC236}">
                    <a16:creationId xmlns:a16="http://schemas.microsoft.com/office/drawing/2014/main" id="{2EDE5857-A59A-41EA-88DD-87BFD140B550}"/>
                  </a:ext>
                </a:extLst>
              </p:cNvPr>
              <p:cNvSpPr txBox="1"/>
              <p:nvPr/>
            </p:nvSpPr>
            <p:spPr>
              <a:xfrm>
                <a:off x="6693370" y="2662423"/>
                <a:ext cx="1656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dirty="0">
                    <a:solidFill>
                      <a:srgbClr val="FF0000"/>
                    </a:solidFill>
                    <a:latin typeface="Arabica" panose="02000000000000000000" pitchFamily="2" charset="0"/>
                    <a:cs typeface="Arabica" panose="02000000000000000000" pitchFamily="2" charset="0"/>
                  </a:rPr>
                  <a:t>ยืมเงินเพื่อน</a:t>
                </a:r>
              </a:p>
            </p:txBody>
          </p:sp>
          <p:pic>
            <p:nvPicPr>
              <p:cNvPr id="48" name="Picture 3">
                <a:extLst>
                  <a:ext uri="{FF2B5EF4-FFF2-40B4-BE49-F238E27FC236}">
                    <a16:creationId xmlns:a16="http://schemas.microsoft.com/office/drawing/2014/main" id="{ABBE8FAB-7E1C-4514-9760-4609DE4F5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100" y="4867863"/>
                <a:ext cx="3458130" cy="538924"/>
              </a:xfrm>
              <a:prstGeom prst="rect">
                <a:avLst/>
              </a:prstGeom>
              <a:ln w="22225">
                <a:solidFill>
                  <a:srgbClr val="FF0000"/>
                </a:solidFill>
                <a:prstDash val="sysDash"/>
              </a:ln>
            </p:spPr>
          </p:pic>
          <p:sp>
            <p:nvSpPr>
              <p:cNvPr id="51" name="กล่องข้อความ 50">
                <a:extLst>
                  <a:ext uri="{FF2B5EF4-FFF2-40B4-BE49-F238E27FC236}">
                    <a16:creationId xmlns:a16="http://schemas.microsoft.com/office/drawing/2014/main" id="{B2C2BECE-292B-4C86-9379-4C6D8CB8C47B}"/>
                  </a:ext>
                </a:extLst>
              </p:cNvPr>
              <p:cNvSpPr txBox="1"/>
              <p:nvPr/>
            </p:nvSpPr>
            <p:spPr>
              <a:xfrm>
                <a:off x="6717700" y="3742941"/>
                <a:ext cx="799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dirty="0" err="1">
                    <a:solidFill>
                      <a:srgbClr val="FF0000"/>
                    </a:solidFill>
                    <a:latin typeface="Arabica" panose="02000000000000000000" pitchFamily="2" charset="0"/>
                    <a:cs typeface="Arabica" panose="02000000000000000000" pitchFamily="2" charset="0"/>
                  </a:rPr>
                  <a:t>กย</a:t>
                </a:r>
                <a:r>
                  <a:rPr lang="th-TH" dirty="0">
                    <a:solidFill>
                      <a:srgbClr val="FF0000"/>
                    </a:solidFill>
                    <a:latin typeface="Arabica" panose="02000000000000000000" pitchFamily="2" charset="0"/>
                    <a:cs typeface="Arabica" panose="02000000000000000000" pitchFamily="2" charset="0"/>
                  </a:rPr>
                  <a:t>ศ.</a:t>
                </a:r>
                <a:endParaRPr lang="en-US" dirty="0">
                  <a:solidFill>
                    <a:srgbClr val="FF0000"/>
                  </a:solidFill>
                  <a:latin typeface="Arabica" panose="02000000000000000000" pitchFamily="2" charset="0"/>
                  <a:cs typeface="Arabica" panose="02000000000000000000" pitchFamily="2" charset="0"/>
                </a:endParaRPr>
              </a:p>
            </p:txBody>
          </p:sp>
        </p:grpSp>
        <p:pic>
          <p:nvPicPr>
            <p:cNvPr id="58" name="รูปภาพ 57">
              <a:extLst>
                <a:ext uri="{FF2B5EF4-FFF2-40B4-BE49-F238E27FC236}">
                  <a16:creationId xmlns:a16="http://schemas.microsoft.com/office/drawing/2014/main" id="{52907EA2-6CFA-4EFD-8C39-0E027E80E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098" y="1497144"/>
              <a:ext cx="3054649" cy="3054649"/>
            </a:xfrm>
            <a:prstGeom prst="rect">
              <a:avLst/>
            </a:prstGeom>
          </p:spPr>
        </p:pic>
      </p:grpSp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A4DA7F50-623D-4837-824D-0AFA516D7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14" y="3812829"/>
            <a:ext cx="3195625" cy="3195625"/>
          </a:xfrm>
          <a:prstGeom prst="rect">
            <a:avLst/>
          </a:prstGeom>
        </p:spPr>
      </p:pic>
      <p:pic>
        <p:nvPicPr>
          <p:cNvPr id="3" name="0022">
            <a:hlinkClick r:id="" action="ppaction://media"/>
            <a:extLst>
              <a:ext uri="{FF2B5EF4-FFF2-40B4-BE49-F238E27FC236}">
                <a16:creationId xmlns:a16="http://schemas.microsoft.com/office/drawing/2014/main" id="{3A6E05A8-4767-48E9-B35B-387FDB8D2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363" y="4945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34AE92E-2120-47B1-9C56-BDB4CDF9F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321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การวางแผนการเงิน</a:t>
            </a:r>
            <a:b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1200" b="0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" y="136736"/>
            <a:ext cx="1153682" cy="1153682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FF913B6A-B514-4135-AD00-AD88AED62340}"/>
              </a:ext>
            </a:extLst>
          </p:cNvPr>
          <p:cNvSpPr/>
          <p:nvPr/>
        </p:nvSpPr>
        <p:spPr>
          <a:xfrm>
            <a:off x="1365697" y="475050"/>
            <a:ext cx="4611154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spcBef>
                <a:spcPct val="0"/>
              </a:spcBef>
              <a:defRPr/>
            </a:pPr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การบันทึกบัญชีรายรับ-รายจ่าย</a:t>
            </a:r>
            <a:endParaRPr lang="en-US" sz="2500" b="1" dirty="0">
              <a:ln>
                <a:solidFill>
                  <a:srgbClr val="0070C0"/>
                </a:solidFill>
              </a:ln>
              <a:solidFill>
                <a:srgbClr val="4FB4FF"/>
              </a:solidFill>
              <a:effectLst>
                <a:reflection blurRad="6350" stA="50000" endA="300" endPos="50000" dist="29997" dir="5400000" sy="-100000" algn="bl" rotWithShape="0"/>
              </a:effectLst>
              <a:latin typeface="Bangna New" panose="02000506000000020004" pitchFamily="2" charset="0"/>
              <a:cs typeface="Bangna New" panose="02000506000000020004" pitchFamily="2" charset="0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3317726A-3202-405C-AA67-BD4E453352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5" y="1724645"/>
            <a:ext cx="8038227" cy="4979994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C5CDA0EC-C20D-4547-BA2E-156144484A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7" y="3786043"/>
            <a:ext cx="3195625" cy="3195625"/>
          </a:xfrm>
          <a:prstGeom prst="rect">
            <a:avLst/>
          </a:prstGeom>
        </p:spPr>
      </p:pic>
      <p:pic>
        <p:nvPicPr>
          <p:cNvPr id="14" name="0023">
            <a:hlinkClick r:id="" action="ppaction://media"/>
            <a:extLst>
              <a:ext uri="{FF2B5EF4-FFF2-40B4-BE49-F238E27FC236}">
                <a16:creationId xmlns:a16="http://schemas.microsoft.com/office/drawing/2014/main" id="{C77B0536-9522-4923-9DDD-107A12E0E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08325" y="3173413"/>
            <a:ext cx="609600" cy="609600"/>
          </a:xfrm>
          <a:prstGeom prst="rect">
            <a:avLst/>
          </a:prstGeom>
        </p:spPr>
      </p:pic>
      <p:pic>
        <p:nvPicPr>
          <p:cNvPr id="15" name="0024">
            <a:hlinkClick r:id="" action="ppaction://media"/>
            <a:extLst>
              <a:ext uri="{FF2B5EF4-FFF2-40B4-BE49-F238E27FC236}">
                <a16:creationId xmlns:a16="http://schemas.microsoft.com/office/drawing/2014/main" id="{BFF15B69-0689-48B7-9028-7F20A7777A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87838" y="5002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34AE92E-2120-47B1-9C56-BDB4CDF9F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9" y="0"/>
            <a:ext cx="12192000" cy="7023321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การวางแผนการเงิน</a:t>
            </a:r>
            <a:b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1200" b="0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" y="136736"/>
            <a:ext cx="1153682" cy="1153682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1469FE2C-C450-4F4A-B1D7-4495E7C14D7F}"/>
              </a:ext>
            </a:extLst>
          </p:cNvPr>
          <p:cNvSpPr/>
          <p:nvPr/>
        </p:nvSpPr>
        <p:spPr>
          <a:xfrm>
            <a:off x="1365697" y="475050"/>
            <a:ext cx="4611154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spcBef>
                <a:spcPct val="0"/>
              </a:spcBef>
              <a:defRPr/>
            </a:pPr>
            <a:r>
              <a:rPr lang="th-TH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เราเลือกดำเนินชีวิตแบบไหน.....</a:t>
            </a:r>
            <a:r>
              <a:rPr lang="en-US" sz="2500" b="1" dirty="0">
                <a:ln>
                  <a:solidFill>
                    <a:srgbClr val="0070C0"/>
                  </a:solidFill>
                </a:ln>
                <a:solidFill>
                  <a:srgbClr val="4FB4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Bangna New" panose="02000506000000020004" pitchFamily="2" charset="0"/>
                <a:cs typeface="Bangna New" panose="02000506000000020004" pitchFamily="2" charset="0"/>
              </a:rPr>
              <a:t>?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6663662-516C-413B-9BF2-090F960FCF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39"/>
          <a:stretch/>
        </p:blipFill>
        <p:spPr>
          <a:xfrm>
            <a:off x="3141741" y="1842792"/>
            <a:ext cx="6311706" cy="95762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C22BA86-88D0-40CD-8CB0-38B23B0191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t="24161" r="66816" b="41505"/>
          <a:stretch/>
        </p:blipFill>
        <p:spPr>
          <a:xfrm>
            <a:off x="3141741" y="3178482"/>
            <a:ext cx="2014914" cy="221766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A024060-7102-41FA-A7E7-65E3886244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4" t="24161" r="36295" b="41505"/>
          <a:stretch/>
        </p:blipFill>
        <p:spPr>
          <a:xfrm>
            <a:off x="5377368" y="3174985"/>
            <a:ext cx="1915252" cy="2214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266C62-33E9-4F2C-BA82-965AE82DEE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0" t="24161" r="4949" b="41505"/>
          <a:stretch/>
        </p:blipFill>
        <p:spPr>
          <a:xfrm>
            <a:off x="7550576" y="3170948"/>
            <a:ext cx="1911860" cy="2217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D11D96-044E-4A21-BD82-C268ACA6FE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4" b="33875"/>
          <a:stretch/>
        </p:blipFill>
        <p:spPr>
          <a:xfrm>
            <a:off x="3141741" y="5943342"/>
            <a:ext cx="6182585" cy="439608"/>
          </a:xfrm>
          <a:prstGeom prst="rect">
            <a:avLst/>
          </a:prstGeom>
        </p:spPr>
      </p:pic>
      <p:pic>
        <p:nvPicPr>
          <p:cNvPr id="2" name="0025">
            <a:hlinkClick r:id="" action="ppaction://media"/>
            <a:extLst>
              <a:ext uri="{FF2B5EF4-FFF2-40B4-BE49-F238E27FC236}">
                <a16:creationId xmlns:a16="http://schemas.microsoft.com/office/drawing/2014/main" id="{59A9EA03-C17F-4A3C-9920-7D19A22D2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8916" y="2819400"/>
            <a:ext cx="609600" cy="609600"/>
          </a:xfrm>
          <a:prstGeom prst="rect">
            <a:avLst/>
          </a:prstGeom>
        </p:spPr>
      </p:pic>
      <p:pic>
        <p:nvPicPr>
          <p:cNvPr id="3" name="0026">
            <a:hlinkClick r:id="" action="ppaction://media"/>
            <a:extLst>
              <a:ext uri="{FF2B5EF4-FFF2-40B4-BE49-F238E27FC236}">
                <a16:creationId xmlns:a16="http://schemas.microsoft.com/office/drawing/2014/main" id="{6789B4D6-B245-4E1F-9A47-83480193F8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9050" y="447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1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รูป" ma:contentTypeID="0x0101009148F5A04DDD49CBA7127AADA5FB792B00AADE34325A8B49CDA8BB4DB53328F214004F274E0851D7BE49A617CC1D08F021C5" ma:contentTypeVersion="1" ma:contentTypeDescription="อัปโหลดรูป" ma:contentTypeScope="" ma:versionID="32cdcc6adf7c2a0efe8cfa1e7afe272e">
  <xsd:schema xmlns:xsd="http://www.w3.org/2001/XMLSchema" xmlns:xs="http://www.w3.org/2001/XMLSchema" xmlns:p="http://schemas.microsoft.com/office/2006/metadata/properties" xmlns:ns1="http://schemas.microsoft.com/sharepoint/v3" xmlns:ns2="9D3F7B7C-44E0-4ADB-9101-9E8A367F71AE" xmlns:ns3="CE25C52C-47E3-48F1-935D-C861682DB2DE" xmlns:ns4="http://schemas.microsoft.com/sharepoint/v3/fields" targetNamespace="http://schemas.microsoft.com/office/2006/metadata/properties" ma:root="true" ma:fieldsID="57b50b739bcef7ab007f1fdb82d731a9" ns1:_="" ns2:_="" ns3:_="" ns4:_="">
    <xsd:import namespace="http://schemas.microsoft.com/sharepoint/v3"/>
    <xsd:import namespace="9D3F7B7C-44E0-4ADB-9101-9E8A367F71AE"/>
    <xsd:import namespace="CE25C52C-47E3-48F1-935D-C861682DB2DE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3:ThumbnailExists" minOccurs="0"/>
                <xsd:element ref="ns3:PreviewExists" minOccurs="0"/>
                <xsd:element ref="ns3:ImageWidth" minOccurs="0"/>
                <xsd:element ref="ns3:ImageHeight" minOccurs="0"/>
                <xsd:element ref="ns2:ImageCreateDate" minOccurs="0"/>
                <xsd:element ref="ns4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เส้นทาง URL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ชนิดไฟล์" ma:hidden="true" ma:internalName="File_x0020_Type" ma:readOnly="true">
      <xsd:simpleType>
        <xsd:restriction base="dms:Text"/>
      </xsd:simpleType>
    </xsd:element>
    <xsd:element name="HTML_x0020_File_x0020_Type" ma:index="10" nillable="true" ma:displayName="ชนิดไฟล์ HTML" ma:hidden="true" ma:internalName="HTML_x0020_File_x0020_Type" ma:readOnly="true">
      <xsd:simpleType>
        <xsd:restriction base="dms:Text"/>
      </xsd:simpleType>
    </xsd:element>
    <xsd:element name="FSObjType" ma:index="11" nillable="true" ma:displayName="ชนิดของรายการ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กำหนดการวันที่เริ่ม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กำหนดการวันที่สิ้นสุด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3F7B7C-44E0-4ADB-9101-9E8A367F71AE" elementFormDefault="qualified">
    <xsd:import namespace="http://schemas.microsoft.com/office/2006/documentManagement/types"/>
    <xsd:import namespace="http://schemas.microsoft.com/office/infopath/2007/PartnerControls"/>
    <xsd:element name="ImageCreateDate" ma:index="25" nillable="true" ma:displayName="วันที่ถ่ายรูป" ma:description="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5C52C-47E3-48F1-935D-C861682DB2DE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มีรูปขนาดย่ออยู่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มีการแสดงตัวอย่างอยู่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ความกว้าง" ma:internalName="ImageWidth" ma:readOnly="true">
      <xsd:simpleType>
        <xsd:restriction base="dms:Unknown"/>
      </xsd:simpleType>
    </xsd:element>
    <xsd:element name="ImageHeight" ma:index="22" nillable="true" ma:displayName="ความสูง" ma:internalName="ImageHeigh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ลิขสิทธิ์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ผู้สร้าง"/>
        <xsd:element ref="dcterms:created" minOccurs="0" maxOccurs="1"/>
        <xsd:element ref="dc:identifier" minOccurs="0" maxOccurs="1"/>
        <xsd:element name="contentType" minOccurs="0" maxOccurs="1" type="xsd:string" ma:index="0" ma:displayName="ชนิดเนื้อหา"/>
        <xsd:element ref="dc:title" minOccurs="0" maxOccurs="1" ma:index="4" ma:displayName="ชื่อเรื่อง"/>
        <xsd:element ref="dc:subject" minOccurs="0" maxOccurs="1"/>
        <xsd:element ref="dc:description" minOccurs="0" maxOccurs="1" ma:index="23" ma:displayName="ข้อคิดเห็น"/>
        <xsd:element name="keywords" minOccurs="0" maxOccurs="1" type="xsd:string" ma:index="14" ma:displayName="คำสำคัญ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9D3F7B7C-44E0-4ADB-9101-9E8A367F71AE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48FF282D-2822-49F7-89D4-258344EE1561}"/>
</file>

<file path=customXml/itemProps2.xml><?xml version="1.0" encoding="utf-8"?>
<ds:datastoreItem xmlns:ds="http://schemas.openxmlformats.org/officeDocument/2006/customXml" ds:itemID="{2C4E6FB4-C091-47E5-B36C-298753E60B25}"/>
</file>

<file path=customXml/itemProps3.xml><?xml version="1.0" encoding="utf-8"?>
<ds:datastoreItem xmlns:ds="http://schemas.openxmlformats.org/officeDocument/2006/customXml" ds:itemID="{7502B21F-E869-44B7-8AED-CC34F693AE88}"/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477</Words>
  <Application>Microsoft Office PowerPoint</Application>
  <PresentationFormat>Widescreen</PresentationFormat>
  <Paragraphs>112</Paragraphs>
  <Slides>17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Calibri</vt:lpstr>
      <vt:lpstr>Arial</vt:lpstr>
      <vt:lpstr>Cooper Black</vt:lpstr>
      <vt:lpstr>Angsana New</vt:lpstr>
      <vt:lpstr>Bangna New</vt:lpstr>
      <vt:lpstr>Cordia New</vt:lpstr>
      <vt:lpstr>Arabica</vt:lpstr>
      <vt:lpstr>BrowalliaUPC</vt:lpstr>
      <vt:lpstr>Calibri Light</vt:lpstr>
      <vt:lpstr>DSU_PatPong Extended</vt:lpstr>
      <vt:lpstr>TH SarabunPSK</vt:lpstr>
      <vt:lpstr>Berlin Sans FB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KVC-Corriculum-02</dc:creator>
  <cp:keywords/>
  <dc:description/>
  <cp:lastModifiedBy>Tipsuda</cp:lastModifiedBy>
  <cp:revision>91</cp:revision>
  <dcterms:created xsi:type="dcterms:W3CDTF">2018-06-02T06:19:25Z</dcterms:created>
  <dcterms:modified xsi:type="dcterms:W3CDTF">2018-06-06T10:18:42Z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0x0101009148F5A04DDD49CBA7127AADA5FB792B00AADE34325A8B49CDA8BB4DB53328F214004F274E0851D7BE49A617CC1D08F021C5</vt:lpwstr>
  </property>
  <property fmtid="{D5CDD505-2E9C-101B-9397-08002B2CF9AE}" pid="4" name="VideoSetEmbedCode">
    <vt:lpwstr/>
  </property>
  <property fmtid="{D5CDD505-2E9C-101B-9397-08002B2CF9AE}" pid="5" name="Order">
    <vt:r8>19700</vt:r8>
  </property>
  <property fmtid="{D5CDD505-2E9C-101B-9397-08002B2CF9AE}" pid="6" name="AlternateThumbnailUrl">
    <vt:lpwstr/>
  </property>
  <property fmtid="{D5CDD505-2E9C-101B-9397-08002B2CF9AE}" pid="7" name="PeopleInMedia">
    <vt:lpwstr/>
  </property>
  <property fmtid="{D5CDD505-2E9C-101B-9397-08002B2CF9AE}" pid="9" name="VideoSetOwner">
    <vt:lpwstr/>
  </property>
  <property fmtid="{D5CDD505-2E9C-101B-9397-08002B2CF9AE}" pid="10" name="_SourceUrl">
    <vt:lpwstr/>
  </property>
  <property fmtid="{D5CDD505-2E9C-101B-9397-08002B2CF9AE}" pid="11" name="_SharedFileIndex">
    <vt:lpwstr/>
  </property>
  <property fmtid="{D5CDD505-2E9C-101B-9397-08002B2CF9AE}" pid="14" name="VideoSetDescription">
    <vt:lpwstr/>
  </property>
  <property fmtid="{D5CDD505-2E9C-101B-9397-08002B2CF9AE}" pid="15" name="VideoSetUserOverrideEncoding">
    <vt:lpwstr/>
  </property>
  <property fmtid="{D5CDD505-2E9C-101B-9397-08002B2CF9AE}" pid="16" name="VideoSetShowDownloadLink">
    <vt:bool>false</vt:bool>
  </property>
  <property fmtid="{D5CDD505-2E9C-101B-9397-08002B2CF9AE}" pid="17" name="VideoSetShowEmbedLink">
    <vt:bool>false</vt:bool>
  </property>
  <property fmtid="{D5CDD505-2E9C-101B-9397-08002B2CF9AE}" pid="18" name="VideoSetDefaultEncoding">
    <vt:lpwstr/>
  </property>
  <property fmtid="{D5CDD505-2E9C-101B-9397-08002B2CF9AE}" pid="19" name="NoCrawl">
    <vt:bool>false</vt:bool>
  </property>
  <property fmtid="{D5CDD505-2E9C-101B-9397-08002B2CF9AE}" pid="20" name="VideoSetExternalLink">
    <vt:lpwstr/>
  </property>
  <property fmtid="{D5CDD505-2E9C-101B-9397-08002B2CF9AE}" pid="21" name="VideoSetRenditionsInfo">
    <vt:lpwstr/>
  </property>
  <property fmtid="{D5CDD505-2E9C-101B-9397-08002B2CF9AE}" pid="23" name="vti_imgdate">
    <vt:lpwstr/>
  </property>
  <property fmtid="{D5CDD505-2E9C-101B-9397-08002B2CF9AE}" pid="24" name="VideoRenditionLabel">
    <vt:lpwstr/>
  </property>
</Properties>
</file>