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</p:sldMasterIdLst>
  <p:notesMasterIdLst>
    <p:notesMasterId r:id="rId22"/>
  </p:notesMasterIdLst>
  <p:sldIdLst>
    <p:sldId id="317" r:id="rId6"/>
    <p:sldId id="312" r:id="rId7"/>
    <p:sldId id="316" r:id="rId8"/>
    <p:sldId id="315" r:id="rId9"/>
    <p:sldId id="313" r:id="rId10"/>
    <p:sldId id="299" r:id="rId11"/>
    <p:sldId id="300" r:id="rId12"/>
    <p:sldId id="301" r:id="rId13"/>
    <p:sldId id="314" r:id="rId14"/>
    <p:sldId id="306" r:id="rId15"/>
    <p:sldId id="307" r:id="rId16"/>
    <p:sldId id="303" r:id="rId17"/>
    <p:sldId id="304" r:id="rId18"/>
    <p:sldId id="310" r:id="rId19"/>
    <p:sldId id="293" r:id="rId20"/>
    <p:sldId id="288" r:id="rId21"/>
  </p:sldIdLst>
  <p:sldSz cx="18288000" cy="10287000"/>
  <p:notesSz cx="6669088" cy="9926638"/>
  <p:defaultTextStyle>
    <a:defPPr>
      <a:defRPr lang="th-TH"/>
    </a:defPPr>
    <a:lvl1pPr marL="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84"/>
    <a:srgbClr val="FC5B58"/>
    <a:srgbClr val="006636"/>
    <a:srgbClr val="FF5917"/>
    <a:srgbClr val="6E68FA"/>
    <a:srgbClr val="1DA3B7"/>
    <a:srgbClr val="D7F5F4"/>
    <a:srgbClr val="A9F5F1"/>
    <a:srgbClr val="003865"/>
    <a:srgbClr val="D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4A757-001E-4184-8C30-3889EE8BA762}" v="201" dt="2020-08-24T08:17:54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61443" autoAdjust="0"/>
  </p:normalViewPr>
  <p:slideViewPr>
    <p:cSldViewPr snapToGrid="0">
      <p:cViewPr varScale="1">
        <p:scale>
          <a:sx n="46" d="100"/>
          <a:sy n="46" d="100"/>
        </p:scale>
        <p:origin x="2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ปริฉัตร โพธิ์ทอง" userId="S::parichph@bot.or.th::6f48c07a-bffb-4e31-b368-3e33d69c0746" providerId="AD" clId="Web-{CAD4A757-001E-4184-8C30-3889EE8BA762}"/>
    <pc:docChg chg="modSld">
      <pc:chgData name="ปริฉัตร โพธิ์ทอง" userId="S::parichph@bot.or.th::6f48c07a-bffb-4e31-b368-3e33d69c0746" providerId="AD" clId="Web-{CAD4A757-001E-4184-8C30-3889EE8BA762}" dt="2020-08-24T08:19:33.402" v="212"/>
      <pc:docMkLst>
        <pc:docMk/>
      </pc:docMkLst>
      <pc:sldChg chg="modSp modNotes">
        <pc:chgData name="ปริฉัตร โพธิ์ทอง" userId="S::parichph@bot.or.th::6f48c07a-bffb-4e31-b368-3e33d69c0746" providerId="AD" clId="Web-{CAD4A757-001E-4184-8C30-3889EE8BA762}" dt="2020-08-24T08:17:52.667" v="207"/>
        <pc:sldMkLst>
          <pc:docMk/>
          <pc:sldMk cId="866345990" sldId="301"/>
        </pc:sldMkLst>
        <pc:spChg chg="mod">
          <ac:chgData name="ปริฉัตร โพธิ์ทอง" userId="S::parichph@bot.or.th::6f48c07a-bffb-4e31-b368-3e33d69c0746" providerId="AD" clId="Web-{CAD4A757-001E-4184-8C30-3889EE8BA762}" dt="2020-08-24T08:17:35.776" v="196" actId="20577"/>
          <ac:spMkLst>
            <pc:docMk/>
            <pc:sldMk cId="866345990" sldId="301"/>
            <ac:spMk id="16" creationId="{00000000-0000-0000-0000-000000000000}"/>
          </ac:spMkLst>
        </pc:spChg>
      </pc:sldChg>
      <pc:sldChg chg="modNotes">
        <pc:chgData name="ปริฉัตร โพธิ์ทอง" userId="S::parichph@bot.or.th::6f48c07a-bffb-4e31-b368-3e33d69c0746" providerId="AD" clId="Web-{CAD4A757-001E-4184-8C30-3889EE8BA762}" dt="2020-08-24T08:19:33.402" v="212"/>
        <pc:sldMkLst>
          <pc:docMk/>
          <pc:sldMk cId="2245558196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28/10/63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8342" y="4604283"/>
            <a:ext cx="5998861" cy="521340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หลายคนคงเคยเล่นเกมยิงธนูหรือเกมปาเป้าตามงานต่าง ๆ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สมมติว่า 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แป้นธนูลอยอยู่ในน้ำ 3 ระยะ คือ ใกล้ กลาง ไกล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>
                <a:latin typeface="Browallia New" pitchFamily="34" charset="-34"/>
                <a:cs typeface="Browallia New" pitchFamily="34" charset="-34"/>
              </a:rPr>
              <a:t>หากเราใช้ลูกศรที่มีถุงเงินแขวนอยู่ยิงถูกแป้น </a:t>
            </a: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ระยะใกล้ คือ แป้นสีเขียว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เงินฝาก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1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ระยะกลาง คือ แป้นสีเหลือง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พันธบัตร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3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ระยะไกล คือ แป้นสีแดง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หุ้น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7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เราจะเลือกยิงแป้นไหนดี...?   </a:t>
            </a:r>
            <a:endParaRPr lang="th-TH" sz="1600" b="0">
              <a:latin typeface="Browallia New" pitchFamily="34" charset="-34"/>
              <a:cs typeface="Browallia New" pitchFamily="34" charset="-34"/>
            </a:endParaRPr>
          </a:p>
          <a:p>
            <a:pPr marL="803275" marR="0" lvl="1" indent="-180975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อยากได้ผลตอบแทนสูง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จึงตั้งใจยิงเฉพาะแป้นหุ้น แต่แป้นหุ้นอยู่ค่อนข้างไกลจึง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มีความเสี่ยงและโอกาสยิงพลาดค่อนข้างมาก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โดยจะเห็นได้ว่า นาย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ยิงเข้าเป้าและได้ผลตอบแทนแค่ 1 ครั้งเท่านั้น นอกนั้นพลาดตกน้ำหมด ทำให้เงินที่นำมาลงทุนสูญ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ไปด้วย</a:t>
            </a:r>
          </a:p>
          <a:p>
            <a:pPr marL="803275" marR="0" lvl="1" indent="-180975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B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อยากได้ผลตอบแทนสูงเหมือนกัน แต่กลัวยิงพลาด 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เลยเลือกยิงแป้นที่ความเสี่ยงน้อยกว่าหรือมีโอกาสพลาดน้อย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แต่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ให้ผลตอบแทนต่ำลงมา 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ซึ่งก็คือ เงินฝากและพันธบัตร โดยจะเห็นว่านาย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ยิงพลาดน้อยกว่านาย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แสดงให้เห็นว่าแม้นาย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b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จะได้ผลตอบแทนต่ำกว่านาย 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แต่ก็สูญเสียเงินลงทุนน้อยกว่า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</a:t>
            </a:r>
            <a:r>
              <a:rPr lang="en-US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0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จากการยิงแป้นจะเห็นได้ว่า แป้นที่ให้ผลตอบแทนสูงก็จะมีความเสี่ยงที่สูงด้วย เช่นเดียวกับ</a:t>
            </a:r>
            <a:b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การลงทุนที่ให้ผลตอบแทนสูงก็จะมีความเสี่ยงสูงด้วย</a:t>
            </a:r>
          </a:p>
          <a:p>
            <a:pPr marL="285750"/>
            <a:endParaRPr lang="th-TH" b="0" baseline="0"/>
          </a:p>
          <a:p>
            <a:pPr marL="285750" indent="4763">
              <a:buFont typeface="Arial" panose="020B0604020202020204" pitchFamily="34" charset="0"/>
              <a:buChar char="•"/>
            </a:pPr>
            <a:endParaRPr lang="th-T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3206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167" y="3832953"/>
            <a:ext cx="6159417" cy="589999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dirty="0">
                <a:latin typeface="Browallia New"/>
                <a:cs typeface="Browallia New"/>
              </a:rPr>
              <a:t>แต่ละคนสามารถรับความเสี่ยงได้เท่ากันหรือไม่ </a:t>
            </a:r>
            <a:r>
              <a:rPr lang="en-US" sz="1600" b="1" dirty="0">
                <a:latin typeface="Browallia New"/>
                <a:cs typeface="Browallia New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dirty="0">
                <a:latin typeface="Browallia New"/>
                <a:cs typeface="Browallia New"/>
              </a:rPr>
              <a:t>        </a:t>
            </a:r>
            <a:r>
              <a:rPr lang="th-TH" sz="1600" b="1" u="sng" dirty="0">
                <a:latin typeface="Browallia New"/>
                <a:cs typeface="Browallia New"/>
              </a:rPr>
              <a:t>คำตอบ</a:t>
            </a:r>
            <a:r>
              <a:rPr lang="th-TH" sz="1600" b="1" dirty="0">
                <a:latin typeface="Browallia New"/>
                <a:cs typeface="Browallia New"/>
              </a:rPr>
              <a:t> </a:t>
            </a:r>
            <a:endParaRPr lang="th-TH" sz="1600" b="1" u="none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5770" marR="0" indent="-1778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u="none" dirty="0">
                <a:latin typeface="Browallia New"/>
                <a:cs typeface="Browallia New"/>
              </a:rPr>
              <a:t>แต่ละคนสามารถรับความเสี่ยง</a:t>
            </a:r>
            <a:r>
              <a:rPr lang="th-TH" sz="1600" b="1" kern="1200" dirty="0">
                <a:effectLst/>
                <a:latin typeface="Browallia New"/>
                <a:cs typeface="Browallia New"/>
              </a:rPr>
              <a:t>หรือความเสียหายที่เกิดขึ้นได้ไม่เท่ากัน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 อย่างเช่น นาย 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A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และนาย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B 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จาก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 slide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ที่แล้ว ก็รับความเสี่ยงได้ต่างกัน โดยนาย 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A 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สามารถรับความเสี่ยงได้มากกว่านาย </a:t>
            </a:r>
            <a:r>
              <a:rPr lang="en-US" sz="1600" kern="1200" baseline="0" dirty="0">
                <a:effectLst/>
                <a:latin typeface="Browallia New"/>
                <a:cs typeface="Browallia New"/>
              </a:rPr>
              <a:t>B 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เลยเลือกยิงแป้นหุ้นที่มีความเสี่ยงสูงกว่านั่นเอง</a:t>
            </a:r>
          </a:p>
          <a:p>
            <a:pPr marL="44577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ทัศนคติ อายุ และฐานะทางการเงินที่ต่างกัน ทำให้แต่ละคนรับความเสี่ยงได้ไม่เท่ากัน</a:t>
            </a:r>
            <a:r>
              <a:rPr lang="th-TH" sz="1600" dirty="0">
                <a:latin typeface="Browallia New"/>
                <a:cs typeface="Browallia New"/>
              </a:rPr>
              <a:t>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โดยทั่วไปผู้สูงอายุที่มีเพียงเงินก้อนสุดท้าย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มักรับความเสี่ยงได้น้อยกว่าคนในวัยหนุ่มสาว เพราะผู้สูงอายุต้องการความมั่นคง เนื่องจากไม่มีโอกาสมากนักที่จะหารายได้มาชดเชยหากเกิดผลขาดทุน</a:t>
            </a:r>
          </a:p>
          <a:p>
            <a:pPr marL="44577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ดังนั้น ก่อนตัดสินใจออมและลงทุน จะต้องพิจารณาก่อนว่า</a:t>
            </a:r>
            <a:r>
              <a:rPr lang="th-TH" sz="1600" b="1" dirty="0">
                <a:latin typeface="Browallia New"/>
                <a:cs typeface="Browallia New"/>
              </a:rPr>
              <a:t>สามารถรับ</a:t>
            </a:r>
            <a:r>
              <a:rPr lang="th-TH" sz="1600" b="1" spc="-20" dirty="0">
                <a:latin typeface="Browallia New"/>
                <a:cs typeface="Browallia New"/>
              </a:rPr>
              <a:t>ความเสี่ยงที่เกิดขึ้นได้มากน้อยแค่ไหน</a:t>
            </a:r>
            <a:endParaRPr lang="th-TH" sz="1600" kern="1200" dirty="0">
              <a:effectLst/>
              <a:latin typeface="Browallia New"/>
              <a:cs typeface="Browallia New"/>
            </a:endParaRPr>
          </a:p>
          <a:p>
            <a:pPr marL="267970" indent="-26797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คุณอยากรู้ระดับความเสี่ยงที่สามารถ</a:t>
            </a:r>
            <a:r>
              <a:rPr lang="th-TH" sz="1600" b="1" dirty="0">
                <a:latin typeface="Browallia New"/>
                <a:cs typeface="Browallia New"/>
              </a:rPr>
              <a:t>ยอม</a:t>
            </a:r>
            <a:r>
              <a:rPr lang="th-TH" sz="1600" b="1" kern="1200" dirty="0">
                <a:effectLst/>
                <a:latin typeface="Browallia New"/>
                <a:cs typeface="Browallia New"/>
              </a:rPr>
              <a:t>รับได้หรือ</a:t>
            </a:r>
            <a:r>
              <a:rPr lang="th-TH" sz="1600" b="1" dirty="0">
                <a:latin typeface="Browallia New"/>
                <a:cs typeface="Browallia New"/>
              </a:rPr>
              <a:t>เปล่า</a:t>
            </a:r>
            <a:r>
              <a:rPr lang="en-US" sz="1600" b="1" kern="1200" dirty="0">
                <a:effectLst/>
                <a:latin typeface="Browallia New"/>
                <a:cs typeface="Browallia New"/>
              </a:rPr>
              <a:t>?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ถ้าอยากรู้ให้ลองสแกน </a:t>
            </a:r>
            <a:r>
              <a:rPr lang="en-US" sz="1600" dirty="0">
                <a:latin typeface="Browallia New"/>
                <a:cs typeface="Browallia New"/>
              </a:rPr>
              <a:t>QR code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/>
                <a:cs typeface="Browallia New"/>
              </a:rPr>
              <a:t>เพื่อทดสอบระดับความเสี่ยงที่ยอมรับได้กันเลย (หากมีเวลา ผู้สอนอาจให้ผู้เรียนทำพร้อมกัน)</a:t>
            </a:r>
            <a:endParaRPr lang="th-TH" sz="1600" kern="1200" dirty="0">
              <a:effectLst/>
              <a:latin typeface="Browallia New"/>
              <a:cs typeface="Browallia New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dirty="0">
                <a:effectLst/>
                <a:latin typeface="Browallia New"/>
                <a:cs typeface="Browallia New"/>
              </a:rPr>
              <a:t>มาถึงคำถามสำคัญ </a:t>
            </a:r>
            <a:r>
              <a:rPr lang="th-TH" sz="1600" b="1" kern="1200" dirty="0">
                <a:effectLst/>
                <a:latin typeface="Browallia New"/>
                <a:cs typeface="Browallia New"/>
              </a:rPr>
              <a:t>แล้วจะเลือกลงทุนอย่างไรดี</a:t>
            </a:r>
            <a:r>
              <a:rPr lang="en-US" sz="1600" b="1" kern="1200" dirty="0">
                <a:effectLst/>
                <a:latin typeface="Browallia New"/>
                <a:cs typeface="Browallia New"/>
              </a:rPr>
              <a:t>?</a:t>
            </a:r>
            <a:r>
              <a:rPr lang="en-US" sz="1600" b="1" dirty="0">
                <a:latin typeface="Browallia New"/>
                <a:cs typeface="Browallia New"/>
              </a:rPr>
              <a:t> </a:t>
            </a:r>
            <a:endParaRPr lang="en-US" sz="1600" b="1" kern="1200" baseline="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2175" indent="-892175">
              <a:spcBef>
                <a:spcPts val="600"/>
              </a:spcBef>
              <a:defRPr/>
            </a:pPr>
            <a:r>
              <a:rPr lang="en-US" sz="1600" dirty="0">
                <a:latin typeface="Browallia New"/>
                <a:cs typeface="Browallia New"/>
              </a:rPr>
              <a:t>        </a:t>
            </a:r>
            <a:r>
              <a:rPr lang="en-US" sz="1600" b="1" dirty="0">
                <a:latin typeface="Browallia New"/>
                <a:cs typeface="Browallia New"/>
              </a:rPr>
              <a:t> </a:t>
            </a:r>
            <a:r>
              <a:rPr lang="th-TH" sz="1600" b="1" u="sng" dirty="0">
                <a:latin typeface="Browallia New"/>
                <a:cs typeface="Browallia New"/>
              </a:rPr>
              <a:t>คำตอบ</a:t>
            </a:r>
            <a:r>
              <a:rPr lang="th-TH" sz="1600" b="1" u="none" dirty="0">
                <a:latin typeface="Browallia New"/>
                <a:cs typeface="Browallia New"/>
              </a:rPr>
              <a:t> คุณควร</a:t>
            </a:r>
            <a:r>
              <a:rPr lang="th-TH" sz="1600" b="1" kern="1200" spc="-20" baseline="0" dirty="0">
                <a:effectLst/>
                <a:latin typeface="Browallia New"/>
                <a:cs typeface="Browallia New"/>
              </a:rPr>
              <a:t>ชั่งน้ำหนัก</a:t>
            </a:r>
            <a:r>
              <a:rPr lang="th-TH" sz="1600" b="1" spc="-20" dirty="0">
                <a:latin typeface="Browallia New"/>
                <a:cs typeface="Browallia New"/>
              </a:rPr>
              <a:t>ระหว่างผลตอบแทนที่ต้องการและความเสี่ยงที่รับได้  และดูว่าสิ่งที่จะลงทุนมีความเสี่ยงและให้ผลตอบแทนเหมาะกับคุณหรือไม่ </a:t>
            </a:r>
            <a:endParaRPr lang="th-TH" sz="1600" b="1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/>
                <a:cs typeface="Browallia New"/>
              </a:rPr>
              <a:t>จากตัวอย่างการเปรียบเทียบ</a:t>
            </a:r>
            <a:r>
              <a:rPr lang="th-TH" sz="1600" b="1" dirty="0">
                <a:latin typeface="Browallia New"/>
                <a:cs typeface="Browallia New"/>
              </a:rPr>
              <a:t>ความเสี่ยงและผลตอบแทนในการลงทุนประเภทต่าง ๆ </a:t>
            </a:r>
            <a:r>
              <a:rPr lang="th-TH" sz="1600" dirty="0">
                <a:latin typeface="Browallia New"/>
                <a:cs typeface="Browallia New"/>
              </a:rPr>
              <a:t>เห็นได้ว่า เงินฝากมีความเสี่ยงและผลตอบแทนต่ำกว่า หุ้นกู้ หุ้นสามัญ/หุ้นทุน และทองคำ/อสังหาริมทรัพย์ ตามลำดับ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06810"/>
            <a:ext cx="5637206" cy="4908237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การกระจายความเสี่ยง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การลงทุนที่หลากหลายช่วยกระจายความเสี่ยงและลดความเสียหายจากการลงทุนได้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คุณ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ไม่ควรนำเงินที่มีทั้งหมดหรือเกือบทั้งหมดไปออมหรือลงทุนประเภทเดียวกัน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เพราะหากเกิดความเสียหายหรือขาดทุน คุณอาจสูญเสียเงินที่เก็บออมมาตลอดชีวิตก็เป็นได้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การลงทุนที่หลากหลายเปรียบได้กับการทำไร่นาสวนผสม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ที่เราเลี้ยงปลา ทำไร่ และปลูกผักไปพร้อม ๆ กัน จึงทำให้มีรายได้จากหลายทาง หากพืชไร่ที่ปลูกราคาตกต่ำ เรายังมีรายได้จากการขายปลา หรือขายผักมาชดเชยได้</a:t>
            </a:r>
            <a:endParaRPr lang="th-TH" sz="16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เช่นเดียวกับการลงทุน ในภาวะที่เศรษฐกิจตกต่ำ </a:t>
            </a:r>
          </a:p>
          <a:p>
            <a:pPr marL="45085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ถ้าลงทุนในทองคำ 100</a:t>
            </a:r>
            <a:r>
              <a:rPr lang="en-US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แล้วราคาทองลดลง ก็จะได้รับความเสียหายหรือเกิดขาดทุนค่อนข้างสูง </a:t>
            </a:r>
          </a:p>
          <a:p>
            <a:pPr marL="45085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แต่ถ้าแบ่งเงินไปลงทุนแบบอื่นด้วย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สลากออมทรัพย์ และเงินฝาก ก็อาจขาดทุน</a:t>
            </a:r>
            <a:b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จากการลงทุนในทองคำบ้าง แต่ก็ยังได้ผลตอบแทนจากสลากออมทรัพย์ และเงินฝากอยู่</a:t>
            </a:r>
            <a:endParaRPr lang="en-US" sz="16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716836" cy="3908614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th-TH" sz="1600" b="1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สิ่งที่ควรทำก่อนการลงทุน</a:t>
            </a:r>
            <a:endParaRPr lang="en-US" sz="1600">
              <a:effectLst/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รู้จักตัวเองว่ารับความเสี่ยงได้แค่ไหน</a:t>
            </a:r>
            <a:endParaRPr lang="th-TH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ศึกษาข้อมูลของสิ่งที่จะลงทุนอย่างละเอียด</a:t>
            </a:r>
            <a:endParaRPr lang="th-TH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ตัดสินใจเลือกการลงทุนที่เหมาะสมกับตนเอง ทั้งผลตอบแทนที่ต้องการ ความเสี่ยง</a:t>
            </a:r>
            <a:b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sz="160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ที่รับได้</a:t>
            </a: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กระจายความเสี่ยงในการลงทุน</a:t>
            </a:r>
            <a:r>
              <a:rPr lang="th-TH">
                <a:solidFill>
                  <a:srgbClr val="26435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n-cs"/>
              </a:rPr>
              <a:t/>
            </a:r>
            <a:br>
              <a:rPr lang="th-TH">
                <a:solidFill>
                  <a:srgbClr val="26435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n-cs"/>
              </a:rPr>
            </a:br>
            <a:endParaRPr lang="en-US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6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30797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502" y="3820848"/>
            <a:ext cx="5736500" cy="5851570"/>
          </a:xfrm>
        </p:spPr>
        <p:txBody>
          <a:bodyPr/>
          <a:lstStyle/>
          <a:p>
            <a:pPr marL="285750" marR="0" indent="-285750" algn="l" defTabSz="1371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2.3 เกมโยนห่วง (ประมาณ 20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– ลิงก์รายละเอียดกิจกรรมและอุปกรณ์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https://www.1213.or.th/th/FinDo_Toolkits/Pages/files/Activity2_3.pdf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lvl="0" indent="-155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576263" lvl="0" indent="47625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ห่วงและที่คล้องห่วง 3 ชุด (อาจปรับเป็นลูกบอลและตะกร้าได้)</a:t>
            </a:r>
          </a:p>
          <a:p>
            <a:pPr marL="576263" lvl="0" indent="47625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ธนบัตรจำลองมูลค่า 50 บาท 100 บาท 500 บาท และ 1,000 บาท 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68313" lvl="0" indent="-33338">
              <a:spcBef>
                <a:spcPts val="600"/>
              </a:spcBef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ผู้สอนแบ่งผู้เรียนเป็นกลุ่ม และแจกธนบัตรจำลองกลุ่มละ 1,500 บาท</a:t>
            </a:r>
          </a:p>
          <a:p>
            <a:pPr marL="446088" lvl="0" indent="33338">
              <a:spcBef>
                <a:spcPts val="600"/>
              </a:spcBef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ผู้สอนชี้แจงกติกาให้ผู้เรียนทราบ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87425" lvl="1" indent="-85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เกมจะสิ้นสุดเมื่อผู้เล่นแต่ละคนโยนห่วงครบคนละ 2 ครั้ง หรือเงินสะสม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ในกลุ่มหมด แล้วแต่สถานการณ์ใดเกิดขึ้นก่อน</a:t>
            </a:r>
          </a:p>
          <a:p>
            <a:pPr marL="892175" lvl="1" indent="1222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ผู้เล่นแต่ละกลุ่มมีสิทธิ์เลือกที่จะโยนห่วงหรือไม่ก็ได้</a:t>
            </a:r>
          </a:p>
          <a:p>
            <a:pPr marL="1073150" lvl="1" indent="-171450" defTabSz="9017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หากต้องการโยนห่วง ผู้เล่นแต่ละคนมีสิทธิ์โยนได้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ครั้ง และในการโยนทุกครั้งต้องจ่ายเงินให้แก่ผู้สอน 100 บาท </a:t>
            </a:r>
          </a:p>
          <a:p>
            <a:pPr marL="892175" lvl="1" indent="1222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ผู้เล่นจะได้รับเงินจากการโยนห่วงตามระยะ ดังนี้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โยนห่วงไม่เข้าเป้า จ่ายเงิน 50 บาท </a:t>
            </a: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โยนห่วงเข้าที่ระยะ 3 เมตร ได้รับเงิน 100 บาท</a:t>
            </a: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โยนห่วงเข้าที่ระยะ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ได้รับเงิน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บาท</a:t>
            </a:r>
          </a:p>
          <a:p>
            <a:pPr lvl="2" indent="434975">
              <a:spcBef>
                <a:spcPts val="300"/>
              </a:spcBef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 โยนห่วงเข้าที่ระยะ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ได้รับเงิน 1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,0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บาท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5525" lvl="1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กลุ่มที่มีเงินเหลือสูงสุดจะเป็นผู้ชนะการแข่งขัน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8223" y="4777195"/>
            <a:ext cx="6192000" cy="46513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จากการเล่นเกมเราจะเห็นได้ว่า</a:t>
            </a:r>
          </a:p>
          <a:p>
            <a:pPr marL="534988" lvl="0" indent="-268288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ผู้ลงทุนจะมีต้นทุนในการลงทุน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ซึ่งจะเห็นได้ว่า หากผู้เล่นเลือกโยนห่วงจะต้องจ่ายเงิน 100 บาท ให้แก่ผู้สอนทุกครั้ง 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การลงทุนย่อมมีความเสี่ยง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นอกจากจะไม่ได้รับผลตอบแทนตามที่คาดแล้ว ยังมีโอกาสสูญเสียเงินต้นด้วย เช่นเดียวกับในเกมที่ผู้เล่นต้องจ่ายเงิน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50 บาท หากโยนห่วงไม่เข้าเป้า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การลงทุนที่ให้ผลตอบแทนสูง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ย่อมมีความเสี่ยงสูงด้วย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เช่นเดียวกับการโยนห่วงที่ระยะไกล แม้มีโอกาสเข้าเป้าน้อย แต่หากเข้าเป้าแล้วจะได้รับผลตอบแทนสูงกว่าโยนห่วงเข้าที่ระยะใกล้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ผู้ลงทุนแต่ละคนยอมรับความเสี่ยงได้แตกต่างกัน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ผู้เล่นที่โยนห่วงที่ระยะ 7 เมตร สามารถยอมรับความเสี่ยงได้สูงกว่าผู้เล่นที่โยนห่วงที่ระยะ 3 เมตร หรือผู้เล่นที่เลือกไม่โยนห่วงเลย 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indent="268288">
              <a:spcBef>
                <a:spcPts val="600"/>
              </a:spcBef>
              <a:tabLst>
                <a:tab pos="539750" algn="l"/>
              </a:tabLst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เมื่อผู้เรียนเข้าใจความเสี่ยงที่สามารถยอมรับได้แล้ว ก็จะสามารถเลือกลงทุน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ให้เหมาะสมกับตนได้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6738" y="438150"/>
            <a:ext cx="5461000" cy="3071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690" y="3510242"/>
            <a:ext cx="6184062" cy="6218974"/>
          </a:xfrm>
        </p:spPr>
        <p:txBody>
          <a:bodyPr/>
          <a:lstStyle/>
          <a:p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ทุกคนคงทราบกันดีว่า การออมอย่างสม่ำเสมอเป็นการสร้างนิสัยหรือวินัยที่ดี ซึ่งจะทำให้มีเงินเพียงพอสำหรับซื้อของที่อยากได้ หรือบรรลุเป้าหมายทางการเงินต่าง ๆ เช่น ใช้จ่ายในยามฉุกเฉิน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แต่การออมที่ถูกต้องควรทำอย่างฉลาด คือ ทำให้เงินออมที่มีอยู่งอกเงยขึ้น และสามารถสร้าง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หรือที่เรียกว่า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ให้กับคุณได้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สิ่งที่ควรรู้จักก่อนเริ่มลงทุน คือ 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คิด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ดอกเบี้ยจากเงินต้นและดอกเบี้ยสะสมของงวดก่อนหน้า </a:t>
            </a:r>
            <a:b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หากฝากเงินที่ธนาคาร 100 บาท ดอกเบี้ย 3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โดยไม่ถอนเงินมาใช้ </a:t>
            </a:r>
          </a:p>
          <a:p>
            <a:pPr marL="62865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เมื่อครบปีที่ 1 </a:t>
            </a:r>
          </a:p>
          <a:p>
            <a:pPr marL="62865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เงินฝากเริ่มต้นที่ 100 บาท จะได้รับดอกเบี้ย 3 บาท</a:t>
            </a:r>
          </a:p>
          <a:p>
            <a:pPr marL="62865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ทำให้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เงินฝากของคุณเพิ่มขึ้นเป็น 103 บาท ซึ่งจะกลายเป็นเงินต้นของปีที่ 2 </a:t>
            </a:r>
          </a:p>
          <a:p>
            <a:pPr marL="62865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เมื่อครบปีที่ 2 </a:t>
            </a:r>
          </a:p>
          <a:p>
            <a:pPr marL="719138" indent="-904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เงินต้น 103 บาท จะได้รับดอกเบี้ย 3.09 บาท</a:t>
            </a:r>
          </a:p>
          <a:p>
            <a:pPr marL="768350" indent="-13970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ทำให้เงินฝากของคุณเพิ่มขึ้นเป็น 106.09 บาท ซึ่งจะกลายเป็นเงินต้นของปีที่ 3 และจะเป็นเช่นนี้ต่อไปเรื่อย ๆ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ดอกเบี้ยทบต้นมีประโยชน์อย่างไร </a:t>
            </a:r>
          </a:p>
          <a:p>
            <a:pPr marL="628650" lvl="1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ดอกเบี้ยทบต้นจะทำให้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เงินออมของคุณงอกเงยและไปถึงเป้าหมายการออมได้เร็วขึ้น </a:t>
            </a:r>
            <a:b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ถ้าอยากมีเงิน 100,000 บาท โดยเก็บเงินเดือนละ 1,550 บาท </a:t>
            </a:r>
          </a:p>
          <a:p>
            <a:pPr marL="719138" lvl="2" indent="-9048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จะใช้เวลา 5 ปีครึ่ง </a:t>
            </a:r>
          </a:p>
          <a:p>
            <a:pPr marL="719138" lvl="2" indent="-9048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แต่ถ้านำไป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ฝากธนาคาร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ที่ให้ดอกเบี้ย 3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(คิดดอกเบี้ยแบบทบต้น) จะใช้เวลาแค่ 5 ปี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ถ้าเก็บออมได้ระดับหนึ่งแล้ว ควรนำเงินไปลงทุนเพื่อให้พลังของดอกเบี้ยทบต้นทำงานให้เงินของคุณงอกเงย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โดยอาจเริ่มจากการฝากธนาคารก็ได้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2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5"/>
            <a:ext cx="5496309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เงินเฟ้อคืออะไร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ภาวะที่ราคาสินค้าหรือบริการแพงขึ้น ทำให้เงินจำนวนเท่าเดิมซื้อสินค้า</a:t>
            </a:r>
            <a:b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หรือบริการได้ลดลง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ลองจินตนาการว่าเรานำเงิน 500 บาท ไปซื้อของที่ซุปเปอร์มาร์เก็ตในช่วงเวลาที่ต่างกัน</a:t>
            </a:r>
            <a:endParaRPr lang="th-TH" sz="1600" kern="1200" baseline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ถ้าย้อนไป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ในอดีต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10 ปีก่อน เงิน 500 บาท สามารถซื้อของได้เยอะมาก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ขณะที่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ในปัจจุบัน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 500 บาท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สามารถซื้อของได้น้อยลง 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ถ้าภาวะเงินเฟ้อยังคงเกิดขึ้น เงิน 500 บาท ก็จะซื้อของได้น้อยลงเรื่อย ๆ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ในอนาคต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จะเห็นได้ว่าในภาวะเงินเฟ้อ มูลค่าของเงินจะลดลง โดยเงิน 500 บาท ในอดีต สามารถ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ซื้อของได้มากกว่าเงิน 500 บาท ในปัจจุบันและอนาคต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9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574512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ผลตอบแทนที่เห็นหรือได้รับ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ผลตอบแทนที่เราได้จริงๆ หรือไม่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1600" b="1" u="sng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</a:t>
            </a:r>
            <a:r>
              <a:rPr lang="th-TH" sz="1600" b="1" u="none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u="none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 </a:t>
            </a:r>
            <a:endParaRPr lang="th-TH" sz="1600" b="0" u="sng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ผลตอบแทนที่ได้รับ</a:t>
            </a:r>
            <a:r>
              <a:rPr lang="th-TH" sz="1600" b="1" u="sng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ซึ่งสามารถหา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อัตราผลตอบแทนที่แท้จริงได้ โดยนำอัตราผลตอบแทนที่ได้ไปหัก</a:t>
            </a:r>
            <a:b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อัตราเงินเฟ้อ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เพราะฉะนั้น เวลาที่ตัดสินใจลงทุนหรือออมเงิน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ควรเลือกผลิตภัณฑ์ที่ให้ผลตอบแทนสูงกว่าเงินเฟ้อ หรือ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เอาชนะเงินเฟ้อได้</a:t>
            </a:r>
            <a:r>
              <a:rPr lang="th-TH" sz="1600" b="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8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506762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dirty="0">
                <a:effectLst/>
                <a:latin typeface="Browallia New"/>
                <a:cs typeface="Browallia New"/>
              </a:rPr>
              <a:t>ตัวอย่าง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effectLst/>
                <a:latin typeface="Browallia New"/>
                <a:cs typeface="Browallia New"/>
              </a:rPr>
              <a:t>ถ้าอัตราเงินเฟ้อเท่ากับ 2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ต่อปี หากนำเงินไปฝากบัญชีออมทรัพย์ที่ให้ดอกเบี้ยหรือผลตอบแทน 0.25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ต่อปี คุณจะได้รับผลตอบแทนที่แท้จริงเท่า</a:t>
            </a:r>
            <a:r>
              <a:rPr lang="th-TH" sz="1600" dirty="0">
                <a:latin typeface="Browallia New"/>
                <a:cs typeface="Browallia New"/>
              </a:rPr>
              <a:t>ใด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?</a:t>
            </a:r>
            <a:endParaRPr lang="th-TH" sz="1600" kern="1200" dirty="0">
              <a:effectLst/>
              <a:latin typeface="Browallia New"/>
              <a:cs typeface="Browallia New"/>
            </a:endParaRPr>
          </a:p>
          <a:p>
            <a:pPr marL="182245" indent="-182245">
              <a:spcBef>
                <a:spcPts val="600"/>
              </a:spcBef>
              <a:defRPr/>
            </a:pPr>
            <a:r>
              <a:rPr lang="th-TH" sz="1600" dirty="0">
                <a:latin typeface="Browallia New"/>
                <a:cs typeface="Browallia New"/>
              </a:rPr>
              <a:t>     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th-TH" sz="1600" b="1" u="sng" kern="1200" baseline="0" dirty="0">
                <a:effectLst/>
                <a:latin typeface="Browallia New"/>
                <a:cs typeface="Browallia New"/>
              </a:rPr>
              <a:t>คำตอบ</a:t>
            </a:r>
            <a:r>
              <a:rPr lang="th-TH" sz="1600" dirty="0">
                <a:latin typeface="Browallia New"/>
                <a:cs typeface="Browallia New"/>
              </a:rPr>
              <a:t> </a:t>
            </a:r>
            <a:endParaRPr lang="th-TH" sz="1600" b="0" u="none" kern="1200" baseline="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u="none" kern="1200" baseline="0" dirty="0">
                <a:effectLst/>
                <a:latin typeface="Browallia New"/>
                <a:cs typeface="Browallia New"/>
              </a:rPr>
              <a:t>จะได้รับผลตอบแทนที่แท้จริง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-1.75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ซึ่งแปลว่า</a:t>
            </a:r>
            <a:r>
              <a:rPr lang="th-TH" sz="1600" kern="1200" baseline="0" dirty="0">
                <a:effectLst/>
                <a:latin typeface="Browallia New"/>
                <a:cs typeface="Browallia New"/>
              </a:rPr>
              <a:t> </a:t>
            </a:r>
            <a:r>
              <a:rPr lang="th-TH" sz="1600" dirty="0">
                <a:latin typeface="Browallia New"/>
                <a:cs typeface="Browallia New"/>
              </a:rPr>
              <a:t>เงินฝากออมทรัพย์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ของคุณไม่ได้สร้าง</a:t>
            </a:r>
            <a:r>
              <a:rPr lang="th-TH" sz="1600" dirty="0">
                <a:latin typeface="Browallia New"/>
                <a:cs typeface="Browallia New"/>
              </a:rPr>
              <a:t>ผลตอบแทนที่แท้จริง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ให้กับคุณเลย</a:t>
            </a:r>
            <a:r>
              <a:rPr lang="th-TH" sz="1600" dirty="0">
                <a:latin typeface="Browallia New"/>
                <a:cs typeface="Browallia New"/>
              </a:rPr>
              <a:t>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effectLst/>
                <a:latin typeface="Browallia New"/>
                <a:cs typeface="Browallia New"/>
              </a:rPr>
              <a:t>ดังนั้น ควรเปลี่ยนไปลงทุนหรือออมในผลิตภัณฑ์อื่นที่ให้ผลตอบแทนสูงขึ้น และควรสูงกว่าอัตราเงินเฟ้อ หรือมากกว่า 2</a:t>
            </a:r>
            <a:r>
              <a:rPr lang="en-US" sz="1600" kern="1200" dirty="0">
                <a:effectLst/>
                <a:latin typeface="Browallia New"/>
                <a:cs typeface="Browallia New"/>
              </a:rPr>
              <a:t>% </a:t>
            </a:r>
            <a:r>
              <a:rPr lang="th-TH" sz="1600" kern="1200" dirty="0">
                <a:effectLst/>
                <a:latin typeface="Browallia New"/>
                <a:cs typeface="Browallia New"/>
              </a:rPr>
              <a:t>ต่อปี นั่นเอง</a:t>
            </a:r>
            <a:r>
              <a:rPr lang="th-TH" sz="1800" b="1" kern="1200" dirty="0">
                <a:effectLst/>
                <a:cs typeface="+mn-lt"/>
              </a:rPr>
              <a:t/>
            </a:r>
            <a:br>
              <a:rPr lang="th-TH" sz="1800" b="1" kern="1200" dirty="0">
                <a:effectLst/>
                <a:cs typeface="+mn-lt"/>
              </a:rPr>
            </a:br>
            <a:endParaRPr lang="th-TH" sz="18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และความเสี่ยง</a:t>
            </a:r>
            <a:endParaRPr lang="th-TH" sz="1600" b="1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เมื่อมาถึงจุดนี้ ทุกคนคงอยากออมหรือลงทุนในผลิตภัณฑ์ที่ให้ผลตอบแทนสูงที่สุด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แต่ในความเป็นจริงแล้ว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ผลตอบแทนที่สูงก็มาพร้อมกับความเสี่ยงที่สูงด้วย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ซึ่งความเสี่ยงนี้เอง อาจทำให้คุณมี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โอกาสได้ผลตอบแทนน้อยกว่าที่คาด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สูญเสียเงินที่ลงทุนทั้งหมด </a:t>
            </a:r>
            <a:endParaRPr lang="th-TH" sz="14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FB56-7159-413A-A640-FB290B54C95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D6E8-2B6B-457F-90E9-6B1DCB4D33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9BE-77AC-45C8-8DDE-1AF2450A1BF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7D40-1F0B-44CD-82D4-DF900A4CFEA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9672-3447-4E5D-AB64-3C02B1E539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4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DEBB-93F0-4E69-B981-0F4B8CDA54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08F8-8BA6-493F-BED1-32463DBF5E2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0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EEB2-30BA-497A-9840-4C658B83A30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5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864B-67FF-4D7D-9516-9391106C3E5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30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FBA1-7C89-48E4-B9EB-1C511A7022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1A89-D668-405A-85A6-B41734C8719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5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D4F2-56EC-4578-B0F7-7F2FB25593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58FF-3B89-41EA-BD01-0C920E9E06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48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D7EA-F168-4711-BF42-929F35990A6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8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3FD8-4FCA-4588-BFAF-B08E254761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8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4596-34A0-4F20-A130-DD36C0D02C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C3D1-14C8-4CBA-9545-F1104DA9E2D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641E-A999-4773-9009-6B6935BCC9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1A2-A11E-440B-AF32-09C48BADD2B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3B8B-27BB-45EA-B9B7-2F4F5BB062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D040-BF88-4B6A-BEFD-24E86B1934D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902D-385A-4D23-9CE1-3D3529618D3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518599"/>
            <a:ext cx="15773400" cy="12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หัวข้อเนื้อหา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0529"/>
            <a:ext cx="15773400" cy="598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หนี้และการบริหารจัดการหนี้</a:t>
            </a:r>
          </a:p>
          <a:p>
            <a:pPr lvl="0"/>
            <a:r>
              <a:rPr lang="en-US"/>
              <a:t>Xxxxxxxxxxxxxxxxxxxxxxxxxxx</a:t>
            </a:r>
          </a:p>
          <a:p>
            <a:pPr lvl="0"/>
            <a:r>
              <a:rPr lang="en-US"/>
              <a:t>xxxxxxxxxxxxxxxxxxxxxxxx</a:t>
            </a:r>
            <a:endParaRPr lang="th-TH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E039-18C9-453F-99F1-D7F854A02A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E039-18C9-453F-99F1-D7F854A02A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28/10/63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AF22D-A6ED-4952-98DA-ADF11E8A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E97BB-33E2-4891-94DD-32AA395E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9424E-6163-4496-B436-95752B263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FA879-82AB-47F0-8B3A-05F9865DD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90" y="283436"/>
            <a:ext cx="10963275" cy="93059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48DB45-417B-4C0A-9921-F8395A03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10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98583B-8332-4CE6-BCB8-C6E9743CA804}"/>
              </a:ext>
            </a:extLst>
          </p:cNvPr>
          <p:cNvSpPr/>
          <p:nvPr/>
        </p:nvSpPr>
        <p:spPr>
          <a:xfrm>
            <a:off x="1000125" y="2847975"/>
            <a:ext cx="6449826" cy="222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DFE55-858A-4F8B-A0F9-B89D457392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29074" r="60313" b="51852"/>
          <a:stretch/>
        </p:blipFill>
        <p:spPr>
          <a:xfrm>
            <a:off x="1138238" y="3000375"/>
            <a:ext cx="6115050" cy="196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EF0DC-4BEE-4E97-BF39-4078841A7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52" y="1629920"/>
            <a:ext cx="49244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CE6CF4-F038-4231-A8B3-09B62C2B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9F20D2-F48B-42E3-862A-E726A4733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r="781" b="5972"/>
          <a:stretch/>
        </p:blipFill>
        <p:spPr>
          <a:xfrm>
            <a:off x="1143000" y="1"/>
            <a:ext cx="17002125" cy="96726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E7C810-493E-4F31-9E92-E66E4021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11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0874B-6277-45F4-8246-4A8BA0AD9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t="16806" r="13828" b="29861"/>
          <a:stretch/>
        </p:blipFill>
        <p:spPr>
          <a:xfrm>
            <a:off x="9986962" y="1728788"/>
            <a:ext cx="57721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C3171-CED0-4ABC-AAE9-8B31ACDE1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86D865-6DEF-4CAE-9068-F4E33D24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30233-D973-47BE-8F71-99AE8ACC4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6389" r="66094" b="76806"/>
          <a:stretch/>
        </p:blipFill>
        <p:spPr>
          <a:xfrm>
            <a:off x="1471612" y="1685926"/>
            <a:ext cx="4729163" cy="700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DB2D1-AE0C-4F50-803E-9E84208AE4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584" r="12656" b="38472"/>
          <a:stretch/>
        </p:blipFill>
        <p:spPr>
          <a:xfrm>
            <a:off x="9143999" y="2528888"/>
            <a:ext cx="6829427" cy="3800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F73ED-8E2F-484E-B70E-7D625FA40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4582" r="51250" b="29306"/>
          <a:stretch/>
        </p:blipFill>
        <p:spPr>
          <a:xfrm>
            <a:off x="1314450" y="2528887"/>
            <a:ext cx="7600950" cy="4743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BCA44-252F-451C-BEC7-AE0767F3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2083" r="72188" b="4722"/>
          <a:stretch/>
        </p:blipFill>
        <p:spPr>
          <a:xfrm>
            <a:off x="2085975" y="7415212"/>
            <a:ext cx="3000375" cy="2386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6CA466-0E1F-43FF-B867-9D3963AC5A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63055" r="4003" b="7056"/>
          <a:stretch/>
        </p:blipFill>
        <p:spPr>
          <a:xfrm>
            <a:off x="8229600" y="6486523"/>
            <a:ext cx="9326376" cy="30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0F2CE-2531-4C7C-8188-6F9525CFC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305C9-E55C-4F12-901A-A318635DEF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6389" r="66094" b="76806"/>
          <a:stretch/>
        </p:blipFill>
        <p:spPr>
          <a:xfrm>
            <a:off x="1471612" y="1685926"/>
            <a:ext cx="4729163" cy="70008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92FD64-854C-45E2-A5AB-7FC2A97A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13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FC90F-4213-4C68-82E9-7762E087D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806" r="50000" b="4027"/>
          <a:stretch/>
        </p:blipFill>
        <p:spPr>
          <a:xfrm>
            <a:off x="571500" y="3271837"/>
            <a:ext cx="8572500" cy="6600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01370-9F0B-46D4-A6DE-E0F2F9E6A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6251" r="28985" b="68194"/>
          <a:stretch/>
        </p:blipFill>
        <p:spPr>
          <a:xfrm>
            <a:off x="2386012" y="2700339"/>
            <a:ext cx="10601327" cy="571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3599D-B32F-47E2-AB6A-EC4C844F7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806" r="2109" b="7056"/>
          <a:stretch/>
        </p:blipFill>
        <p:spPr>
          <a:xfrm>
            <a:off x="9144001" y="3271837"/>
            <a:ext cx="8758238" cy="6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B8D49-46B2-426D-B4F9-76A4F02F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D29D12-234F-4A26-9E9D-6C288E5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DC8D1-3FF4-44F2-A113-AC94484E1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0417" r="68438" b="18194"/>
          <a:stretch/>
        </p:blipFill>
        <p:spPr>
          <a:xfrm>
            <a:off x="428625" y="3128962"/>
            <a:ext cx="5343525" cy="5286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5AEF0-9DFA-4DBB-B51A-C3C20D120C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18195" r="58594" b="5556"/>
          <a:stretch/>
        </p:blipFill>
        <p:spPr>
          <a:xfrm>
            <a:off x="3571875" y="1871663"/>
            <a:ext cx="4000500" cy="7843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658D9-6886-42D9-B539-22B38130E3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15417" r="938" b="61944"/>
          <a:stretch/>
        </p:blipFill>
        <p:spPr>
          <a:xfrm>
            <a:off x="4700588" y="1585912"/>
            <a:ext cx="13415964" cy="2328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E9F79B-CC1F-4B75-BE0C-AC51C7B19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34444" r="937" b="42917"/>
          <a:stretch/>
        </p:blipFill>
        <p:spPr>
          <a:xfrm>
            <a:off x="6200776" y="3543301"/>
            <a:ext cx="11915777" cy="2328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16A1A-7834-409F-B3DD-1ADD552C68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56250" r="937" b="21111"/>
          <a:stretch/>
        </p:blipFill>
        <p:spPr>
          <a:xfrm>
            <a:off x="6200776" y="5786437"/>
            <a:ext cx="11915777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A86A7A-329E-40B7-BE19-7B925EC28B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74306" r="938" b="3055"/>
          <a:stretch/>
        </p:blipFill>
        <p:spPr>
          <a:xfrm>
            <a:off x="4700587" y="7643812"/>
            <a:ext cx="13415966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0A018-0F22-486D-8663-DE141235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600778-68A9-47D3-A2AA-523228EA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3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4299733-54FF-4C19-B56C-7213B7B1D48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6D7AA2-3497-488F-A970-A52F5F45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EEF927-6807-4DE2-8580-577F72056FE1}"/>
                </a:ext>
              </a:extLst>
            </p:cNvPr>
            <p:cNvSpPr/>
            <p:nvPr/>
          </p:nvSpPr>
          <p:spPr>
            <a:xfrm>
              <a:off x="647700" y="1447800"/>
              <a:ext cx="4819650" cy="443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630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56BCFFA-7AE1-4505-9E3B-E7BFA2144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21111" r="55703" b="15695"/>
          <a:stretch/>
        </p:blipFill>
        <p:spPr>
          <a:xfrm>
            <a:off x="971551" y="2171701"/>
            <a:ext cx="7129463" cy="650081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7C730C-2099-4AE5-A1F7-C8BA28FA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5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B0835-3709-428C-8552-F2BC9C279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994F8D-5ADF-4FB5-950C-2D38EC88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5E8EC-8839-4315-9F2D-28839AB3A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C37313-19FF-4428-8A08-95BC3BEB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6C747-6553-4E42-AA59-E7A2E6ECB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8117348-7531-48C1-B826-0A996410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18D79-D599-4615-8302-4174EEEA1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59437A-7FF8-4474-9C9B-319D14E1C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752B2A7-289C-4E27-8CDD-9CC8193B4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 t="25556" r="3162" b="3463"/>
          <a:stretch/>
        </p:blipFill>
        <p:spPr>
          <a:xfrm>
            <a:off x="9948582" y="2628900"/>
            <a:ext cx="7761195" cy="7301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080E49-F942-4178-B750-358ED1EB3B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17386" r="24706" b="76209"/>
          <a:stretch/>
        </p:blipFill>
        <p:spPr>
          <a:xfrm>
            <a:off x="1425389" y="1788459"/>
            <a:ext cx="12344400" cy="658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8CC71E-3DDA-4A73-AD9A-F7E664A38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23792" r="46029" b="5228"/>
          <a:stretch/>
        </p:blipFill>
        <p:spPr>
          <a:xfrm>
            <a:off x="578223" y="2447364"/>
            <a:ext cx="9291918" cy="73017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30E71E-AAF7-4626-88BD-9C910D71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36994" r="74412" b="57516"/>
          <a:stretch/>
        </p:blipFill>
        <p:spPr>
          <a:xfrm>
            <a:off x="833718" y="3805519"/>
            <a:ext cx="3845859" cy="564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194602-84EF-4C98-AF22-024812844F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50000" r="88015" b="34771"/>
          <a:stretch/>
        </p:blipFill>
        <p:spPr>
          <a:xfrm>
            <a:off x="833719" y="5143500"/>
            <a:ext cx="1358153" cy="15665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2A182D-7DA9-4F9B-A953-33F1E20822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50000" r="83382" b="46536"/>
          <a:stretch/>
        </p:blipFill>
        <p:spPr>
          <a:xfrm>
            <a:off x="1936377" y="5143501"/>
            <a:ext cx="1102659" cy="3563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398801-5C09-4463-BD1E-B4971B3126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3922" r="71691" b="50000"/>
          <a:stretch/>
        </p:blipFill>
        <p:spPr>
          <a:xfrm>
            <a:off x="3818965" y="4518212"/>
            <a:ext cx="1358153" cy="6252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2623FC8-7EED-4FD5-B1E0-E91E01ADD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50000" r="72556" b="34773"/>
          <a:stretch/>
        </p:blipFill>
        <p:spPr>
          <a:xfrm>
            <a:off x="4034118" y="5143500"/>
            <a:ext cx="995082" cy="15665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C2C89E-0417-4FE6-BB7E-37FBB99DD4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43922" r="60368" b="49999"/>
          <a:stretch/>
        </p:blipFill>
        <p:spPr>
          <a:xfrm>
            <a:off x="6024282" y="4518211"/>
            <a:ext cx="1223682" cy="6252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2F1E76-41D2-4EF8-81B4-EC98818161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5" t="50000" r="60725" b="34773"/>
          <a:stretch/>
        </p:blipFill>
        <p:spPr>
          <a:xfrm>
            <a:off x="6202455" y="5096435"/>
            <a:ext cx="995082" cy="15665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260F2E-70FA-48B2-B251-EB78840DA6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50000" r="66768" b="34773"/>
          <a:stretch/>
        </p:blipFill>
        <p:spPr>
          <a:xfrm>
            <a:off x="5083269" y="5179902"/>
            <a:ext cx="1025337" cy="15665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C82CE4-5A20-40FD-B2E7-240902977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50000" r="66768" b="34773"/>
          <a:stretch/>
        </p:blipFill>
        <p:spPr>
          <a:xfrm>
            <a:off x="7266453" y="5096435"/>
            <a:ext cx="1025337" cy="15665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62795F-0645-487A-9B40-87F89A6DCD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5" t="43916" r="48154" b="50005"/>
          <a:stretch/>
        </p:blipFill>
        <p:spPr>
          <a:xfrm>
            <a:off x="8258172" y="4518211"/>
            <a:ext cx="1223682" cy="6252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F1DE8FD-B665-42C5-B6F4-E766EF44D4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1" t="50229" r="48779" b="34544"/>
          <a:stretch/>
        </p:blipFill>
        <p:spPr>
          <a:xfrm>
            <a:off x="8370231" y="5119967"/>
            <a:ext cx="995082" cy="15665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0C2834-7090-4254-B216-EB1A0DFAA0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72745" r="81642" b="9477"/>
          <a:stretch/>
        </p:blipFill>
        <p:spPr>
          <a:xfrm>
            <a:off x="1227911" y="7483288"/>
            <a:ext cx="2129244" cy="18287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4B0463-D959-4A3A-8D49-A70AFBCCCE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72222" r="70001" b="9477"/>
          <a:stretch/>
        </p:blipFill>
        <p:spPr>
          <a:xfrm>
            <a:off x="3357155" y="7429501"/>
            <a:ext cx="2129244" cy="18825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D37C9F-1383-4938-8E66-570B90265C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t="69079" r="58651" b="9477"/>
          <a:stretch/>
        </p:blipFill>
        <p:spPr>
          <a:xfrm>
            <a:off x="5432612" y="7106194"/>
            <a:ext cx="2129244" cy="22058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4DC1D2-12F1-438F-ACA4-1E38F02955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5" t="66413" r="47302" b="9477"/>
          <a:stretch/>
        </p:blipFill>
        <p:spPr>
          <a:xfrm>
            <a:off x="7508071" y="6831874"/>
            <a:ext cx="2129243" cy="24802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DC3BE89-1657-4991-AE7D-9C21ADD2E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t="45695" r="7969" b="42222"/>
          <a:stretch/>
        </p:blipFill>
        <p:spPr>
          <a:xfrm>
            <a:off x="11497235" y="4700588"/>
            <a:ext cx="5333442" cy="12430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CD44A1-324A-43D0-A613-BBD97C11BE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t="70555" r="10469" b="18750"/>
          <a:stretch/>
        </p:blipFill>
        <p:spPr>
          <a:xfrm>
            <a:off x="11497235" y="7258051"/>
            <a:ext cx="4876242" cy="110013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826BDF5-EB8D-462C-BDB4-74A79F49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2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E87D8-9F7E-49C6-A435-3181541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97BA5-1FAE-49E9-8144-246CB1988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ABEB2AA-3D5B-481B-A5C4-21D598C3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46FF4-1680-4149-943C-FD8AAADC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083C5E-20F2-4051-BF70-A2021BD2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F3A311-B851-4AF7-B957-2B127AB4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D756B-29DF-449F-B23B-33242C1BF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5556" r="23751" b="61389"/>
          <a:stretch/>
        </p:blipFill>
        <p:spPr>
          <a:xfrm>
            <a:off x="2057400" y="1600200"/>
            <a:ext cx="11887200" cy="237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33D08F-B759-40B2-9F0A-5675A990F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42779" r="69219" b="9305"/>
          <a:stretch/>
        </p:blipFill>
        <p:spPr>
          <a:xfrm>
            <a:off x="1743075" y="4400551"/>
            <a:ext cx="3886200" cy="4929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448F1-086E-4674-8DEF-4129E03F5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58333" r="50703" b="9306"/>
          <a:stretch/>
        </p:blipFill>
        <p:spPr>
          <a:xfrm>
            <a:off x="6400798" y="6000751"/>
            <a:ext cx="2614616" cy="3328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E2029-AD3C-47FF-9EB4-D57F0D185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 t="52362" r="32969" b="9305"/>
          <a:stretch/>
        </p:blipFill>
        <p:spPr>
          <a:xfrm>
            <a:off x="9786935" y="5386389"/>
            <a:ext cx="2471741" cy="3943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9B265E-CE93-4928-8299-BDCC8575A4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9" t="6944" r="3438" b="5973"/>
          <a:stretch/>
        </p:blipFill>
        <p:spPr>
          <a:xfrm>
            <a:off x="12658728" y="714376"/>
            <a:ext cx="5000622" cy="89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389AC-9495-4E81-8E73-2B9A2618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47968C-B83C-4996-B6D0-8EA34A3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7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1700D-831F-41F5-A26B-3C75C9651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15973" r="71016" b="76944"/>
          <a:stretch/>
        </p:blipFill>
        <p:spPr>
          <a:xfrm>
            <a:off x="1443038" y="1643062"/>
            <a:ext cx="3857625" cy="728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340CD-5775-499A-8BCF-816DFDD5D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4444" r="47343" b="8195"/>
          <a:stretch/>
        </p:blipFill>
        <p:spPr>
          <a:xfrm>
            <a:off x="671512" y="2514601"/>
            <a:ext cx="8958263" cy="6929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A211D-FFA5-4332-8586-C51CA9187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15972" r="5234" b="21667"/>
          <a:stretch/>
        </p:blipFill>
        <p:spPr>
          <a:xfrm>
            <a:off x="7658101" y="1643061"/>
            <a:ext cx="9672638" cy="6415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B38FAC-1C3B-461C-B5AB-3277AAC488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0" t="77222" r="3671" b="11667"/>
          <a:stretch/>
        </p:blipFill>
        <p:spPr>
          <a:xfrm>
            <a:off x="8086725" y="7943850"/>
            <a:ext cx="95297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DDD6E-0B1E-428E-AE31-EE05D01A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3C9D18-F20B-46EB-B2E7-E403F9134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44444" r="2656" b="4306"/>
          <a:stretch/>
        </p:blipFill>
        <p:spPr>
          <a:xfrm>
            <a:off x="557213" y="4572001"/>
            <a:ext cx="17245013" cy="527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0BC25-352C-4AC7-AF09-9C650F6907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15973" r="71016" b="76944"/>
          <a:stretch/>
        </p:blipFill>
        <p:spPr>
          <a:xfrm>
            <a:off x="1443038" y="1643062"/>
            <a:ext cx="3857625" cy="72866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119CCE-2EDB-4E31-9282-D9A3EE72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8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CCD98-F3BC-4557-B536-0265949156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5417" r="14765" b="63750"/>
          <a:stretch/>
        </p:blipFill>
        <p:spPr>
          <a:xfrm>
            <a:off x="1443037" y="2614613"/>
            <a:ext cx="14144627" cy="1114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667AE9-0830-46A9-A1D8-5E90ACA338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51112" r="6953" b="5554"/>
          <a:stretch/>
        </p:blipFill>
        <p:spPr>
          <a:xfrm>
            <a:off x="5300662" y="5257800"/>
            <a:ext cx="11715752" cy="445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2D8AAD-0A5A-49CB-90D9-95632E0329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1" t="76806" r="38750" b="14305"/>
          <a:stretch/>
        </p:blipFill>
        <p:spPr>
          <a:xfrm>
            <a:off x="9672638" y="7900987"/>
            <a:ext cx="1528764" cy="914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B8F12C-001E-4A76-8672-C7F34C469D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1" t="76806" r="38750" b="14305"/>
          <a:stretch/>
        </p:blipFill>
        <p:spPr>
          <a:xfrm>
            <a:off x="11898126" y="7900985"/>
            <a:ext cx="1528764" cy="914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3B2DAD-4AEA-4A4A-9314-24DEC1A7C2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44618" r="25605" b="36076"/>
          <a:stretch/>
        </p:blipFill>
        <p:spPr>
          <a:xfrm>
            <a:off x="11883600" y="4814888"/>
            <a:ext cx="1946700" cy="19859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5A4786-2C39-4D2D-96BE-59EB934BE7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4" t="52605" r="39941" b="38506"/>
          <a:stretch/>
        </p:blipFill>
        <p:spPr>
          <a:xfrm>
            <a:off x="9258300" y="6086473"/>
            <a:ext cx="2400300" cy="9144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A0882E-7A68-4CB4-88FB-D96B5BF8E7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8" t="32778" r="3047" b="46250"/>
          <a:stretch/>
        </p:blipFill>
        <p:spPr>
          <a:xfrm>
            <a:off x="15259051" y="3371851"/>
            <a:ext cx="2471738" cy="21574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E0C12D-A346-4AE5-ADD5-6B4049572C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7" t="38611" r="15858" b="41944"/>
          <a:stretch/>
        </p:blipFill>
        <p:spPr>
          <a:xfrm>
            <a:off x="13441176" y="3971927"/>
            <a:ext cx="1946700" cy="20002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B27D9B-A74A-46A5-8A3A-9A88C8E5E9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5" t="58055" r="36250" b="31528"/>
          <a:stretch/>
        </p:blipFill>
        <p:spPr>
          <a:xfrm>
            <a:off x="9258300" y="5972175"/>
            <a:ext cx="2400300" cy="1071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EABAA-E28E-431E-89C3-8EEFE3E19C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" y="4533900"/>
            <a:ext cx="4419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99344-4FE5-48E9-B2B5-134D0030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26DDE7-DDC1-4DBC-8063-0719C68BD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EAA5A2-C5A4-4A86-BAE8-547C8C2C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1176" y="956114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9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5EFEC-D4CE-4F41-BEEF-EFE55BEE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273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0e44cfa534602f3aeff1080b672128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d6afb14671d803e04d66bb03ba33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418DC-3018-4788-B3A8-DF7F85203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AE7DD-63AC-4064-B35F-0A50EDD2B91B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EFE4C4-FA29-4C9F-9F92-6CE9B9483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958</Words>
  <Application>Microsoft Office PowerPoint</Application>
  <PresentationFormat>Custom</PresentationFormat>
  <Paragraphs>130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TH SarabunPSK</vt:lpstr>
      <vt:lpstr>Times New Roman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มานิตา รัตนสัจธรรม</cp:lastModifiedBy>
  <cp:revision>364</cp:revision>
  <cp:lastPrinted>2019-02-12T09:56:24Z</cp:lastPrinted>
  <dcterms:created xsi:type="dcterms:W3CDTF">2019-01-08T07:12:09Z</dcterms:created>
  <dcterms:modified xsi:type="dcterms:W3CDTF">2020-10-28T09:52:53Z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0x010100C568DB52D9D0A14D9B2FDCC96666E9F2007948130EC3DB064584E219954237AF39007CED37F5A1B53F449234606E661A2991</vt:lpwstr>
  </property>
  <property fmtid="{D5CDD505-2E9C-101B-9397-08002B2CF9AE}" pid="3" name="Order">
    <vt:r8>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MSIP_Label_57ef099a-7fa4-4e34-953d-f6f34188ebfd_Enabled">
    <vt:lpwstr>true</vt:lpwstr>
  </property>
  <property fmtid="{D5CDD505-2E9C-101B-9397-08002B2CF9AE}" pid="8" name="MSIP_Label_57ef099a-7fa4-4e34-953d-f6f34188ebfd_SetDate">
    <vt:lpwstr>2020-07-29T03:55:25Z</vt:lpwstr>
  </property>
  <property fmtid="{D5CDD505-2E9C-101B-9397-08002B2CF9AE}" pid="9" name="MSIP_Label_57ef099a-7fa4-4e34-953d-f6f34188ebfd_Method">
    <vt:lpwstr>Standard</vt:lpwstr>
  </property>
  <property fmtid="{D5CDD505-2E9C-101B-9397-08002B2CF9AE}" pid="10" name="MSIP_Label_57ef099a-7fa4-4e34-953d-f6f34188ebfd_Name">
    <vt:lpwstr>Internal</vt:lpwstr>
  </property>
  <property fmtid="{D5CDD505-2E9C-101B-9397-08002B2CF9AE}" pid="11" name="MSIP_Label_57ef099a-7fa4-4e34-953d-f6f34188ebfd_SiteId">
    <vt:lpwstr>db27cba9-535b-4797-bd0b-1b1d889f3898</vt:lpwstr>
  </property>
  <property fmtid="{D5CDD505-2E9C-101B-9397-08002B2CF9AE}" pid="12" name="MSIP_Label_57ef099a-7fa4-4e34-953d-f6f34188ebfd_ActionId">
    <vt:lpwstr>11cc5de7-d87b-4762-ace0-1aba0184caf6</vt:lpwstr>
  </property>
  <property fmtid="{D5CDD505-2E9C-101B-9397-08002B2CF9AE}" pid="13" name="MSIP_Label_57ef099a-7fa4-4e34-953d-f6f34188ebfd_ContentBits">
    <vt:lpwstr>0</vt:lpwstr>
  </property>
</Properties>
</file>