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696" r:id="rId5"/>
    <p:sldMasterId id="2147483708" r:id="rId6"/>
  </p:sldMasterIdLst>
  <p:notesMasterIdLst>
    <p:notesMasterId r:id="rId35"/>
  </p:notesMasterIdLst>
  <p:handoutMasterIdLst>
    <p:handoutMasterId r:id="rId36"/>
  </p:handoutMasterIdLst>
  <p:sldIdLst>
    <p:sldId id="306" r:id="rId7"/>
    <p:sldId id="310" r:id="rId8"/>
    <p:sldId id="384" r:id="rId9"/>
    <p:sldId id="383" r:id="rId10"/>
    <p:sldId id="385" r:id="rId11"/>
    <p:sldId id="315" r:id="rId12"/>
    <p:sldId id="311" r:id="rId13"/>
    <p:sldId id="404" r:id="rId14"/>
    <p:sldId id="392" r:id="rId15"/>
    <p:sldId id="393" r:id="rId16"/>
    <p:sldId id="402" r:id="rId17"/>
    <p:sldId id="396" r:id="rId18"/>
    <p:sldId id="400" r:id="rId19"/>
    <p:sldId id="380" r:id="rId20"/>
    <p:sldId id="359" r:id="rId21"/>
    <p:sldId id="360" r:id="rId22"/>
    <p:sldId id="401" r:id="rId23"/>
    <p:sldId id="381" r:id="rId24"/>
    <p:sldId id="364" r:id="rId25"/>
    <p:sldId id="366" r:id="rId26"/>
    <p:sldId id="367" r:id="rId27"/>
    <p:sldId id="382" r:id="rId28"/>
    <p:sldId id="371" r:id="rId29"/>
    <p:sldId id="372" r:id="rId30"/>
    <p:sldId id="374" r:id="rId31"/>
    <p:sldId id="368" r:id="rId32"/>
    <p:sldId id="369" r:id="rId33"/>
    <p:sldId id="386" r:id="rId34"/>
  </p:sldIdLst>
  <p:sldSz cx="18288000" cy="10287000"/>
  <p:notesSz cx="6858000" cy="1943100"/>
  <p:embeddedFontLst>
    <p:embeddedFont>
      <p:font typeface="Browallia New" panose="020B0604020202020204" pitchFamily="34" charset="-34"/>
      <p:regular r:id="rId37"/>
      <p:bold r:id="rId38"/>
      <p:italic r:id="rId39"/>
      <p:boldItalic r:id="rId40"/>
    </p:embeddedFont>
    <p:embeddedFont>
      <p:font typeface="Cordia New" panose="020B0304020202020204" pitchFamily="34" charset="-34"/>
      <p:regular r:id="rId41"/>
      <p:bold r:id="rId42"/>
      <p:italic r:id="rId43"/>
      <p:boldItalic r:id="rId44"/>
    </p:embeddedFont>
    <p:embeddedFont>
      <p:font typeface="BrowalliaUPC" panose="020B0604020202020204" pitchFamily="34" charset="-34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ngsana New" panose="02020603050405020304" pitchFamily="18" charset="-34"/>
      <p:regular r:id="rId53"/>
      <p:bold r:id="rId54"/>
      <p:italic r:id="rId55"/>
      <p:boldItalic r:id="rId56"/>
    </p:embeddedFont>
    <p:embeddedFont>
      <p:font typeface="Mitr" panose="00000500000000000000" pitchFamily="2" charset="-34"/>
      <p:regular r:id="rId57"/>
      <p:bold r:id="rId58"/>
    </p:embeddedFont>
    <p:embeddedFont>
      <p:font typeface="Calibri Light" panose="020F0302020204030204" pitchFamily="34" charset="0"/>
      <p:regular r:id="rId59"/>
      <p:italic r:id="rId60"/>
    </p:embeddedFont>
  </p:embeddedFontLst>
  <p:defaultTextStyle>
    <a:defPPr>
      <a:defRPr lang="th-TH"/>
    </a:defPPr>
    <a:lvl1pPr marL="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วิภาวี อริยะสุนทร" initials="วอ" lastIdx="1" clrIdx="0">
    <p:extLst>
      <p:ext uri="{19B8F6BF-5375-455C-9EA6-DF929625EA0E}">
        <p15:presenceInfo xmlns:p15="http://schemas.microsoft.com/office/powerpoint/2012/main" userId="S-1-5-21-1959536293-879694598-1853977503-1394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EC721"/>
    <a:srgbClr val="F7EA8B"/>
    <a:srgbClr val="F6AE38"/>
    <a:srgbClr val="F2B46B"/>
    <a:srgbClr val="000000"/>
    <a:srgbClr val="CCD96B"/>
    <a:srgbClr val="82CDEA"/>
    <a:srgbClr val="5B9BD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2" autoAdjust="0"/>
  </p:normalViewPr>
  <p:slideViewPr>
    <p:cSldViewPr snapToGrid="0">
      <p:cViewPr>
        <p:scale>
          <a:sx n="50" d="100"/>
          <a:sy n="50" d="100"/>
        </p:scale>
        <p:origin x="874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r">
              <a:defRPr sz="1300"/>
            </a:lvl1pPr>
          </a:lstStyle>
          <a:p>
            <a:fld id="{32CB84FF-092D-455F-AABE-94B440C32C2B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r">
              <a:defRPr sz="1300"/>
            </a:lvl1pPr>
          </a:lstStyle>
          <a:p>
            <a:fld id="{0972DFD8-7920-4780-A2AC-67E95E9894F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6607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508"/>
          </a:xfrm>
          <a:prstGeom prst="rect">
            <a:avLst/>
          </a:prstGeom>
        </p:spPr>
        <p:txBody>
          <a:bodyPr vert="horz" lIns="95518" tIns="47759" rIns="95518" bIns="47759" rtlCol="0"/>
          <a:lstStyle>
            <a:lvl1pPr algn="r">
              <a:defRPr sz="1300"/>
            </a:lvl1pPr>
          </a:lstStyle>
          <a:p>
            <a:fld id="{F3033E54-9CD7-45C7-BBE8-03ABFED973BA}" type="datetimeFigureOut">
              <a:rPr lang="th-TH" smtClean="0"/>
              <a:t>01/11/64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528638"/>
            <a:ext cx="6137275" cy="3452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18" tIns="47759" rIns="95518" bIns="4775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179134"/>
            <a:ext cx="5681980" cy="5541972"/>
          </a:xfrm>
          <a:prstGeom prst="rect">
            <a:avLst/>
          </a:prstGeom>
        </p:spPr>
        <p:txBody>
          <a:bodyPr vert="horz" lIns="95518" tIns="47759" rIns="95518" bIns="477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9721107"/>
            <a:ext cx="3077739" cy="513507"/>
          </a:xfrm>
          <a:prstGeom prst="rect">
            <a:avLst/>
          </a:prstGeom>
        </p:spPr>
        <p:txBody>
          <a:bodyPr vert="horz" lIns="95518" tIns="47759" rIns="95518" bIns="47759" rtlCol="0" anchor="b"/>
          <a:lstStyle>
            <a:lvl1pPr algn="r">
              <a:defRPr sz="1300"/>
            </a:lvl1pPr>
          </a:lstStyle>
          <a:p>
            <a:fld id="{3D5E207D-A438-4047-9010-370A8666F5A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9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1pPr>
    <a:lvl2pPr marL="6858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2pPr>
    <a:lvl3pPr marL="13716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3pPr>
    <a:lvl4pPr marL="20574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4pPr>
    <a:lvl5pPr marL="2743200" algn="l" defTabSz="1371600" rtl="0" eaLnBrk="1" latinLnBrk="0" hangingPunct="1">
      <a:defRPr sz="2400" kern="1200">
        <a:solidFill>
          <a:schemeClr val="tx1"/>
        </a:solidFill>
        <a:latin typeface="Browallia New" panose="020B0604020202020204" pitchFamily="34" charset="-34"/>
        <a:ea typeface="+mn-ea"/>
        <a:cs typeface="Browallia New" panose="020B0604020202020204" pitchFamily="34" charset="-34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GqkOw7k0r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afeinternetbanking.be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430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037410"/>
            <a:ext cx="6341676" cy="4732538"/>
          </a:xfrm>
        </p:spPr>
        <p:txBody>
          <a:bodyPr/>
          <a:lstStyle/>
          <a:p>
            <a:pPr defTabSz="955182">
              <a:defRPr/>
            </a:pPr>
            <a:r>
              <a:rPr lang="th-TH" b="1" kern="1200">
                <a:solidFill>
                  <a:schemeClr val="tx1"/>
                </a:solidFill>
                <a:effectLst/>
              </a:rPr>
              <a:t>บทพูด</a:t>
            </a:r>
            <a:r>
              <a:rPr lang="th-TH" kern="1200">
                <a:solidFill>
                  <a:schemeClr val="tx1"/>
                </a:solidFill>
                <a:effectLst/>
              </a:rPr>
              <a:t>  </a:t>
            </a:r>
          </a:p>
          <a:p>
            <a:pPr marL="190705" lvl="1" indent="-19070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chemeClr val="tx1"/>
                </a:solidFill>
              </a:rPr>
              <a:t>e-Money </a:t>
            </a:r>
            <a:r>
              <a:rPr lang="th-TH" b="0">
                <a:solidFill>
                  <a:schemeClr val="tx1"/>
                </a:solidFill>
              </a:rPr>
              <a:t>มีชื่อเรียกแตกต่างกันไป เช่น  </a:t>
            </a:r>
            <a:r>
              <a:rPr lang="en-US" b="0">
                <a:solidFill>
                  <a:schemeClr val="tx1"/>
                </a:solidFill>
              </a:rPr>
              <a:t>e-Purse, e-Wallet,</a:t>
            </a:r>
            <a:r>
              <a:rPr lang="en-US" b="0" baseline="0">
                <a:solidFill>
                  <a:schemeClr val="tx1"/>
                </a:solidFill>
              </a:rPr>
              <a:t> </a:t>
            </a:r>
            <a:r>
              <a:rPr lang="en-US" b="0">
                <a:solidFill>
                  <a:schemeClr val="tx1"/>
                </a:solidFill>
              </a:rPr>
              <a:t>e-Cash </a:t>
            </a:r>
            <a:r>
              <a:rPr lang="th-TH" b="0">
                <a:solidFill>
                  <a:schemeClr val="tx1"/>
                </a:solidFill>
              </a:rPr>
              <a:t>หรือ</a:t>
            </a:r>
            <a:r>
              <a:rPr lang="en-US" b="0">
                <a:solidFill>
                  <a:schemeClr val="tx1"/>
                </a:solidFill>
              </a:rPr>
              <a:t> Mobile Money</a:t>
            </a:r>
            <a:r>
              <a:rPr lang="th-TH" b="0">
                <a:solidFill>
                  <a:schemeClr val="tx1"/>
                </a:solidFill>
              </a:rPr>
              <a:t> </a:t>
            </a:r>
            <a:r>
              <a:rPr lang="th-TH">
                <a:solidFill>
                  <a:schemeClr val="tx1"/>
                </a:solidFill>
              </a:rPr>
              <a:t>โดยอาจอยู่ในรูปของบัตรอิเล็กทรอนิกส์ หรือแอปพลิเคชันก็ได้ </a:t>
            </a:r>
          </a:p>
          <a:p>
            <a:pPr marL="190705" lvl="1" indent="-19070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ตัวอย่างของ </a:t>
            </a:r>
            <a:r>
              <a:rPr lang="en-US" b="1">
                <a:solidFill>
                  <a:schemeClr val="tx1"/>
                </a:solidFill>
              </a:rPr>
              <a:t>e-Money </a:t>
            </a:r>
            <a:r>
              <a:rPr lang="th-TH" b="1">
                <a:solidFill>
                  <a:schemeClr val="tx1"/>
                </a:solidFill>
              </a:rPr>
              <a:t>ในรูปแบบบัตรอิเล็กทรอนิกส์ </a:t>
            </a:r>
          </a:p>
          <a:p>
            <a:pPr marL="668296" lvl="2" indent="-19070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เช่น บัตรซื้อของในร้านสะดวกซื้อ บัตรทางด่วน บัตรโดยสารรถไฟฟ้า</a:t>
            </a:r>
          </a:p>
          <a:p>
            <a:pPr marL="190705" lvl="1" indent="-19070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แบบที่สอง คือ </a:t>
            </a:r>
            <a:r>
              <a:rPr lang="en-US" b="1">
                <a:solidFill>
                  <a:schemeClr val="tx1"/>
                </a:solidFill>
              </a:rPr>
              <a:t>e-Money</a:t>
            </a:r>
            <a:r>
              <a:rPr lang="th-TH" b="1">
                <a:solidFill>
                  <a:schemeClr val="tx1"/>
                </a:solidFill>
              </a:rPr>
              <a:t> ในรูปแบบแอปพลิเคชันใน</a:t>
            </a:r>
            <a:r>
              <a:rPr lang="th-TH" b="1" smtClean="0">
                <a:solidFill>
                  <a:schemeClr val="tx1"/>
                </a:solidFill>
              </a:rPr>
              <a:t>สมาร์ตโฟน </a:t>
            </a:r>
            <a:endParaRPr lang="th-TH" b="1">
              <a:solidFill>
                <a:schemeClr val="tx1"/>
              </a:solidFill>
            </a:endParaRPr>
          </a:p>
          <a:p>
            <a:pPr marL="668296" lvl="2" indent="-19070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>
                <a:solidFill>
                  <a:schemeClr val="tx1"/>
                </a:solidFill>
              </a:rPr>
              <a:t>เช่น </a:t>
            </a:r>
            <a:r>
              <a:rPr lang="en-US">
                <a:solidFill>
                  <a:schemeClr val="tx1"/>
                </a:solidFill>
              </a:rPr>
              <a:t>TrueMoney wallet, mPay, BluePay, Rabbit LINE Pay , </a:t>
            </a:r>
            <a:r>
              <a:rPr lang="th-TH">
                <a:solidFill>
                  <a:schemeClr val="tx1"/>
                </a:solidFill>
              </a:rPr>
              <a:t>เป๋าตัง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4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182">
              <a:defRPr/>
            </a:pPr>
            <a:r>
              <a:rPr lang="th-TH" sz="1600" b="1" dirty="0">
                <a:solidFill>
                  <a:srgbClr val="FF0000"/>
                </a:solidFill>
              </a:rPr>
              <a:t>บทพูด</a:t>
            </a:r>
            <a:r>
              <a:rPr lang="th-TH" sz="1600" dirty="0">
                <a:solidFill>
                  <a:srgbClr val="FF0000"/>
                </a:solidFill>
              </a:rPr>
              <a:t>  </a:t>
            </a:r>
          </a:p>
          <a:p>
            <a:pPr marL="298494" indent="-298494" defTabSz="955182"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rgbClr val="FF0000"/>
                </a:solidFill>
              </a:rPr>
              <a:t>เมื่อรู้จักบัตรอิเล็กทรอนิกส์แต่ละประเภทแล้ว มาทำความรู้จักเทคโนโลยีของบัตรอิเล็กทรอนิกส์ว่ามีระบบรักษาความปลอดภัยกันอย่างไร ที่จะทำให้เราสามารถใช้งานได้อย่างปลอดภัยไร้กังวล ซึ่งในปัจจุบัน แบ่งออกเป็น </a:t>
            </a:r>
            <a:r>
              <a:rPr lang="en-US" sz="1600" dirty="0">
                <a:solidFill>
                  <a:srgbClr val="FF0000"/>
                </a:solidFill>
              </a:rPr>
              <a:t>2 </a:t>
            </a:r>
            <a:r>
              <a:rPr lang="th-TH" sz="1600" dirty="0">
                <a:solidFill>
                  <a:srgbClr val="FF0000"/>
                </a:solidFill>
              </a:rPr>
              <a:t>ประเภท คือ </a:t>
            </a:r>
          </a:p>
          <a:p>
            <a:pPr marL="540000" lvl="1" indent="-180000" defTabSz="955182">
              <a:buFont typeface="+mj-lt"/>
              <a:buAutoNum type="arabicPeriod"/>
              <a:defRPr/>
            </a:pPr>
            <a:r>
              <a:rPr lang="th-TH" sz="1600" dirty="0">
                <a:solidFill>
                  <a:srgbClr val="FF0000"/>
                </a:solidFill>
              </a:rPr>
              <a:t>บัตรชิปการ์ด บัตรประเภทนี้จะบันทึกข้อมูลอยู่ในชิปด้านหน้าของบัตร โดยจะป้องกันการขโมยข้อมูลได้ดีกว่าบัตรแถบแม่เหล็ก เพราะมีการเข้ารหัสข้อมูลที่ทำให้ยากต่อการปลอมแปลงบัตร (</a:t>
            </a:r>
            <a:r>
              <a:rPr lang="en-US" sz="1600">
                <a:solidFill>
                  <a:srgbClr val="FF0000"/>
                </a:solidFill>
              </a:rPr>
              <a:t>Counterfeit Card </a:t>
            </a:r>
            <a:r>
              <a:rPr lang="en-US" sz="1600" dirty="0">
                <a:solidFill>
                  <a:srgbClr val="FF0000"/>
                </a:solidFill>
              </a:rPr>
              <a:t>fraud) </a:t>
            </a:r>
            <a:r>
              <a:rPr lang="th-TH" sz="1600" dirty="0">
                <a:solidFill>
                  <a:srgbClr val="FF0000"/>
                </a:solidFill>
              </a:rPr>
              <a:t>และการโจรกรรมข้อมูล (</a:t>
            </a:r>
            <a:r>
              <a:rPr lang="en-US" sz="1600" dirty="0">
                <a:solidFill>
                  <a:srgbClr val="FF0000"/>
                </a:solidFill>
              </a:rPr>
              <a:t>Skimming) </a:t>
            </a:r>
            <a:r>
              <a:rPr lang="th-TH" sz="1600" dirty="0">
                <a:solidFill>
                  <a:srgbClr val="FF0000"/>
                </a:solidFill>
              </a:rPr>
              <a:t>นำไปทำบัตรปลอม</a:t>
            </a:r>
          </a:p>
          <a:p>
            <a:pPr marL="540000" lvl="1" indent="-180000" defTabSz="955182">
              <a:buFont typeface="+mj-lt"/>
              <a:buAutoNum type="arabicPeriod"/>
              <a:defRPr/>
            </a:pPr>
            <a:r>
              <a:rPr lang="th-TH" sz="1600" dirty="0">
                <a:solidFill>
                  <a:srgbClr val="FF0000"/>
                </a:solidFill>
              </a:rPr>
              <a:t>บัตรแถบแม่เหล็ก มีลักษณะเป็นแถบสีดำคาดอยู่หลังบัตร กว้างประมาณ 1 เซนติเมตร ซึ่งข้อมูลของผู้ถือบัตรจะถูกบันทึกอยู่ที่แถบแม่เหล็ก อย่างไรก็ดี ยังมีช่องโหว่ของการรักษาความปลอดภัยโดยอาจถูกคัดลอกข้อมูลผ่านเครื่อง </a:t>
            </a:r>
            <a:r>
              <a:rPr lang="en-US" sz="1600" dirty="0">
                <a:solidFill>
                  <a:srgbClr val="FF0000"/>
                </a:solidFill>
              </a:rPr>
              <a:t>Skimmer </a:t>
            </a:r>
            <a:r>
              <a:rPr lang="th-TH" sz="1600" dirty="0">
                <a:solidFill>
                  <a:srgbClr val="FF0000"/>
                </a:solidFill>
              </a:rPr>
              <a:t>และนำไปทำบัตรปลอมได้</a:t>
            </a:r>
          </a:p>
          <a:p>
            <a:pPr marL="298800" lvl="0" indent="-298800" defTabSz="955182"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rgbClr val="FF0000"/>
                </a:solidFill>
              </a:rPr>
              <a:t>ปัจจุบัน </a:t>
            </a:r>
            <a:r>
              <a:rPr lang="th-TH" sz="1600" b="1" dirty="0">
                <a:solidFill>
                  <a:srgbClr val="FF0000"/>
                </a:solidFill>
              </a:rPr>
              <a:t>บัตรเดบิต</a:t>
            </a:r>
            <a:r>
              <a:rPr lang="th-TH" sz="1600" dirty="0">
                <a:solidFill>
                  <a:srgbClr val="FF0000"/>
                </a:solidFill>
              </a:rPr>
              <a:t> และ</a:t>
            </a:r>
            <a:r>
              <a:rPr lang="th-TH" sz="1600" b="1" dirty="0">
                <a:solidFill>
                  <a:srgbClr val="FF0000"/>
                </a:solidFill>
              </a:rPr>
              <a:t>บัตรเครดิต </a:t>
            </a:r>
            <a:r>
              <a:rPr lang="th-TH" sz="1600" dirty="0">
                <a:solidFill>
                  <a:srgbClr val="FF0000"/>
                </a:solidFill>
              </a:rPr>
              <a:t>รุ่นใหม่ถูกเปลี่ยนเป็นแบบใช้ชิปข้อมูลทั้งหมดแล้ว เพื่อยกระดับมาตรฐานความปลอดภัยการทำธุรกรรมการเงิน และป้องกันความเสี่ยงจากภัยไซเบอร์ที่เพิ่มขึ้น</a:t>
            </a:r>
            <a:endParaRPr lang="th-TH" sz="1600" b="1" strike="sngStrike" dirty="0">
              <a:solidFill>
                <a:srgbClr val="FF0000"/>
              </a:solidFill>
            </a:endParaRPr>
          </a:p>
          <a:p>
            <a:pPr marL="298800" lvl="0" indent="-298800" defTabSz="955182"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rgbClr val="FF0000"/>
                </a:solidFill>
              </a:rPr>
              <a:t>บัตร </a:t>
            </a:r>
            <a:r>
              <a:rPr lang="en-US" sz="1600" b="1" dirty="0">
                <a:solidFill>
                  <a:srgbClr val="FF0000"/>
                </a:solidFill>
              </a:rPr>
              <a:t>e-Money</a:t>
            </a:r>
            <a:r>
              <a:rPr lang="th-TH" sz="1600" b="1" dirty="0">
                <a:solidFill>
                  <a:srgbClr val="FF0000"/>
                </a:solidFill>
              </a:rPr>
              <a:t> </a:t>
            </a:r>
            <a:r>
              <a:rPr lang="th-TH" sz="1600" dirty="0">
                <a:solidFill>
                  <a:srgbClr val="FF0000"/>
                </a:solidFill>
              </a:rPr>
              <a:t>ยังมีทั้งแบบชิปข้อมูลและ</a:t>
            </a:r>
            <a:r>
              <a:rPr lang="th-TH" sz="1600">
                <a:solidFill>
                  <a:srgbClr val="FF0000"/>
                </a:solidFill>
              </a:rPr>
              <a:t>แถบแม่เหล็ก</a:t>
            </a:r>
            <a:endParaRPr lang="th-TH" sz="1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7178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042956"/>
            <a:ext cx="6341677" cy="5909824"/>
          </a:xfrm>
        </p:spPr>
        <p:txBody>
          <a:bodyPr/>
          <a:lstStyle/>
          <a:p>
            <a:pPr defTabSz="955182">
              <a:lnSpc>
                <a:spcPts val="2089"/>
              </a:lnSpc>
              <a:defRPr/>
            </a:pPr>
            <a:r>
              <a:rPr lang="th-TH" b="1" dirty="0">
                <a:solidFill>
                  <a:schemeClr val="tx1"/>
                </a:solidFill>
              </a:rPr>
              <a:t>บทพูด</a:t>
            </a:r>
            <a:r>
              <a:rPr lang="th-TH" dirty="0">
                <a:solidFill>
                  <a:schemeClr val="tx1"/>
                </a:solidFill>
              </a:rPr>
              <a:t>  </a:t>
            </a:r>
          </a:p>
          <a:p>
            <a:pPr marL="298494" indent="-29849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บัตรอิเล็กทรอนิกส์ใช้แล้วดียังไง </a:t>
            </a:r>
          </a:p>
          <a:p>
            <a:pPr marL="298494" indent="-2321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tabLst>
                <a:tab pos="467641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  บัตรอิเล็กทรอนิกส์ทั้ง 3 ประเภท ช่วยให้ผู้ถือบัตร (ผู้ซื้อ)</a:t>
            </a:r>
            <a:endParaRPr lang="en-US" b="1" dirty="0">
              <a:solidFill>
                <a:schemeClr val="tx1"/>
              </a:solidFill>
            </a:endParaRPr>
          </a:p>
          <a:p>
            <a:pPr marL="656688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สะดวกในการซื้อสินค้าทั้งที่ร้านค้าทั่วไป และร้านค้าออนไลน์ </a:t>
            </a:r>
          </a:p>
          <a:p>
            <a:pPr marL="656688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ไม่ต้องพกเงินสดหรือกดเงินสดมาจ่ายร้านค้า และ</a:t>
            </a:r>
          </a:p>
          <a:p>
            <a:pPr marL="656688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ลดความเสี่ยงที่เงินสดจะสูญหายหรือถูกขโมย</a:t>
            </a:r>
          </a:p>
          <a:p>
            <a:pPr marL="378093" indent="-99498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 นอกจากนี้ บัตรแต่ละประเภทยังมีลักษณะเฉพาะที่แตกต่างกันไป</a:t>
            </a:r>
          </a:p>
          <a:p>
            <a:pPr marL="562165" lvl="2" indent="-9452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  บัตรเดบิต </a:t>
            </a:r>
            <a:r>
              <a:rPr lang="th-TH" dirty="0">
                <a:solidFill>
                  <a:schemeClr val="tx1"/>
                </a:solidFill>
              </a:rPr>
              <a:t>ควบคุมไม่ให้ใช้จ่ายเกินตัว (ใช้จ่ายได้สูงสุดเท่าเงินที่มีในบัญชี) </a:t>
            </a:r>
          </a:p>
          <a:p>
            <a:pPr marL="562165" lvl="2" indent="-9452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  บัตรเครดิต </a:t>
            </a:r>
            <a:r>
              <a:rPr lang="th-TH" dirty="0">
                <a:solidFill>
                  <a:schemeClr val="tx1"/>
                </a:solidFill>
              </a:rPr>
              <a:t>ใช้จ่ายจากวงเงินที่ได้รับอนุมัติ (ยังไม่ต้องจ่ายเงินเองทันที) </a:t>
            </a:r>
          </a:p>
          <a:p>
            <a:pPr marL="561975" lvl="2" indent="-93980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b="1" dirty="0">
                <a:solidFill>
                  <a:schemeClr val="tx1"/>
                </a:solidFill>
                <a:latin typeface="Browallia New"/>
                <a:cs typeface="Browallia New"/>
              </a:rPr>
              <a:t> บัตร </a:t>
            </a:r>
            <a:r>
              <a:rPr lang="en-US" b="1" dirty="0">
                <a:solidFill>
                  <a:schemeClr val="tx1"/>
                </a:solidFill>
                <a:latin typeface="Browallia New"/>
                <a:cs typeface="Browallia New"/>
              </a:rPr>
              <a:t>e-Money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จำกัดความเสี่ยงในการสูญเงินเท่าจำนวนที่เติมในบัตร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จึงมีความเสี่ยงที่จะสูญเงินน้อยกว่าการใช้บัตรเดบิตหรือบัตรเครดิต เพราะเงินที่เติมไว้ใน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e-Money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สามารถจำกัดจำนวนให้น้อยกว่าเงินในบัญชีเงินฝากที่ผูกกับบัตรเดบิต หรือวงเงินบัตรเครดิตที่ได้รับอนุมัติ</a:t>
            </a:r>
          </a:p>
          <a:p>
            <a:pPr marL="467641" lvl="2" indent="-189046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ส่วน</a:t>
            </a:r>
            <a:r>
              <a:rPr lang="th-TH" b="1" dirty="0">
                <a:solidFill>
                  <a:schemeClr val="tx1"/>
                </a:solidFill>
              </a:rPr>
              <a:t>ผู้รับบัตร (ผู้ขาย) </a:t>
            </a:r>
            <a:r>
              <a:rPr lang="th-TH" dirty="0">
                <a:solidFill>
                  <a:schemeClr val="tx1"/>
                </a:solidFill>
              </a:rPr>
              <a:t>ได้ประโยชน์ คือ </a:t>
            </a:r>
            <a:endParaRPr lang="en-US" dirty="0">
              <a:solidFill>
                <a:schemeClr val="tx1"/>
              </a:solidFill>
            </a:endParaRPr>
          </a:p>
          <a:p>
            <a:pPr marL="464325" lvl="1" indent="3317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th-TH" dirty="0">
                <a:solidFill>
                  <a:schemeClr val="tx1"/>
                </a:solidFill>
              </a:rPr>
              <a:t>ไม่ยุ่งยากเรื่องเงินทอนและจัดการเงินสดในแต่ละวัน เพราะเงินโอนเข้าบัญชีโดยตรง</a:t>
            </a:r>
          </a:p>
          <a:p>
            <a:pPr marL="298494" indent="-298494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</a:rPr>
              <a:t>อย่างไรก็ตาม ในการใช้บัตรอิเล็กทรอนิกส์แต่ละประเภท </a:t>
            </a:r>
            <a:r>
              <a:rPr lang="th-TH" b="1" dirty="0">
                <a:solidFill>
                  <a:schemeClr val="tx1"/>
                </a:solidFill>
              </a:rPr>
              <a:t>ผู้ใช้งานต้องระมัดระวังดังนี้ </a:t>
            </a:r>
          </a:p>
          <a:p>
            <a:pPr marL="467641" lvl="1" indent="-192363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schemeClr val="tx1"/>
                </a:solidFill>
              </a:rPr>
              <a:t>บัตรเครดิต </a:t>
            </a:r>
            <a:r>
              <a:rPr lang="th-TH" dirty="0">
                <a:solidFill>
                  <a:schemeClr val="tx1"/>
                </a:solidFill>
              </a:rPr>
              <a:t>แม้ผู้ถือบัตรจะได้สิทธิประโยชน์ เช่น ที่จอดรถในห้างสรรพสินค้า ใช้คะแนนสะสมแลกส่วนลดหรือแลกสินค้า แต่คุณควร</a:t>
            </a:r>
          </a:p>
          <a:p>
            <a:pPr marL="467641" lvl="2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  รูดบัตรเฉพาะที่จำเป็น และควรชำระหนี้เต็มจำนวนและตรงเวลา</a:t>
            </a:r>
          </a:p>
          <a:p>
            <a:pPr marL="467360" lvl="2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 ถ้าจ่ายไม่ครบหรือจ่ายช้า จะต้องเสียดอกเบี้ยและค่าธรรมเนียมสูงถึง </a:t>
            </a:r>
            <a:r>
              <a:rPr lang="en-US" dirty="0">
                <a:solidFill>
                  <a:schemeClr val="tx1"/>
                </a:solidFill>
                <a:latin typeface="Browallia New"/>
                <a:cs typeface="Browallia New"/>
              </a:rPr>
              <a:t>16% </a:t>
            </a: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ต่อปี</a:t>
            </a:r>
            <a:r>
              <a:rPr lang="th-TH" dirty="0">
                <a:latin typeface="Browallia New"/>
                <a:cs typeface="Browallia New"/>
              </a:rPr>
              <a:t> </a:t>
            </a:r>
            <a:endParaRPr lang="th-TH" dirty="0">
              <a:solidFill>
                <a:schemeClr val="tx1"/>
              </a:solidFill>
            </a:endParaRPr>
          </a:p>
          <a:p>
            <a:pPr marL="467641" lvl="2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  ถ้าผิดนัดชำระหนี้บ่อยครั้ง อาจเสียประวัติจนส่งผลให้ไม่ได้รับอนุมัติสินเชื่อประเภทอื่น</a:t>
            </a:r>
            <a:r>
              <a:rPr lang="th-TH" b="1" dirty="0">
                <a:solidFill>
                  <a:schemeClr val="tx1"/>
                </a:solidFill>
              </a:rPr>
              <a:t> </a:t>
            </a:r>
            <a:endParaRPr lang="th-TH" dirty="0">
              <a:solidFill>
                <a:schemeClr val="tx1"/>
              </a:solidFill>
            </a:endParaRPr>
          </a:p>
          <a:p>
            <a:pPr lvl="1" indent="-202313">
              <a:lnSpc>
                <a:spcPts val="2089"/>
              </a:lnSpc>
              <a:spcBef>
                <a:spcPts val="104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บัตร </a:t>
            </a:r>
            <a:r>
              <a:rPr lang="en-US" b="1" dirty="0">
                <a:solidFill>
                  <a:schemeClr val="tx1"/>
                </a:solidFill>
              </a:rPr>
              <a:t>e-Money</a:t>
            </a:r>
            <a:r>
              <a:rPr lang="th-TH" b="1" dirty="0">
                <a:solidFill>
                  <a:schemeClr val="tx1"/>
                </a:solidFill>
              </a:rPr>
              <a:t> </a:t>
            </a:r>
            <a:r>
              <a:rPr lang="th-TH" dirty="0">
                <a:solidFill>
                  <a:schemeClr val="tx1"/>
                </a:solidFill>
              </a:rPr>
              <a:t>ควรเก็บรักษาบัตรให้ดี เพราะถ้าทำบัตรหาย ผู้เก็บได้สามารถนำไปใช้ต่อได้เลย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38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179134"/>
            <a:ext cx="6553010" cy="5022688"/>
          </a:xfrm>
        </p:spPr>
        <p:txBody>
          <a:bodyPr/>
          <a:lstStyle/>
          <a:p>
            <a:pPr defTabSz="955182">
              <a:defRPr/>
            </a:pPr>
            <a:r>
              <a:rPr lang="th-TH" b="1" dirty="0">
                <a:solidFill>
                  <a:schemeClr val="tx1"/>
                </a:solidFill>
              </a:rPr>
              <a:t>บทพูด  </a:t>
            </a:r>
          </a:p>
          <a:p>
            <a:pPr defTabSz="955182">
              <a:spcBef>
                <a:spcPts val="627"/>
              </a:spcBef>
              <a:defRPr/>
            </a:pPr>
            <a:r>
              <a:rPr lang="th-TH" baseline="0" dirty="0">
                <a:solidFill>
                  <a:schemeClr val="tx1"/>
                </a:solidFill>
              </a:rPr>
              <a:t>เทคนิค</a:t>
            </a:r>
            <a:r>
              <a:rPr lang="th-TH" dirty="0">
                <a:solidFill>
                  <a:schemeClr val="tx1"/>
                </a:solidFill>
              </a:rPr>
              <a:t>ช่วยสร้างความมั่นใจในการใช้บัตรอิเล็กทรอนิกส์ทุกประเภทให้ปลอดภัย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dirty="0">
                <a:solidFill>
                  <a:schemeClr val="tx1"/>
                </a:solidFill>
                <a:effectLst/>
              </a:rPr>
              <a:t>มีบัตรเท่าที่จำเป็น </a:t>
            </a:r>
            <a:r>
              <a:rPr lang="th-TH" kern="1200" dirty="0">
                <a:solidFill>
                  <a:schemeClr val="tx1"/>
                </a:solidFill>
                <a:effectLst/>
              </a:rPr>
              <a:t>เพราะหากมีบัตรจำนวนมากก็เสี่ยงต่อการหลงลืมว่าเก็บไว้ที่ไหน โดยเฉพาะบัตรที่ไม่ได้ใช้เป็นประจำ หากสูญหายก็อาจลืมอายัดบัตรทำให้มิจฉาชีพนำไปใช้งานได้ </a:t>
            </a:r>
            <a:endParaRPr lang="en-US" kern="1200" dirty="0">
              <a:solidFill>
                <a:schemeClr val="tx1"/>
              </a:solidFill>
              <a:effectLst/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เก็บรักษาบัตรให้ดีและปกปิดเลขรหัส </a:t>
            </a:r>
            <a:r>
              <a:rPr lang="th-TH" dirty="0">
                <a:solidFill>
                  <a:schemeClr val="tx1"/>
                </a:solidFill>
              </a:rPr>
              <a:t>เช่น รหัส </a:t>
            </a:r>
            <a:r>
              <a:rPr lang="en-US" dirty="0">
                <a:solidFill>
                  <a:schemeClr val="tx1"/>
                </a:solidFill>
              </a:rPr>
              <a:t>PIN </a:t>
            </a:r>
            <a:r>
              <a:rPr lang="th-TH" dirty="0">
                <a:solidFill>
                  <a:schemeClr val="tx1"/>
                </a:solidFill>
              </a:rPr>
              <a:t>เลข </a:t>
            </a:r>
            <a:r>
              <a:rPr lang="en-US" dirty="0">
                <a:solidFill>
                  <a:schemeClr val="tx1"/>
                </a:solidFill>
              </a:rPr>
              <a:t>Security Code </a:t>
            </a:r>
            <a:r>
              <a:rPr lang="th-TH" dirty="0">
                <a:solidFill>
                  <a:schemeClr val="tx1"/>
                </a:solidFill>
              </a:rPr>
              <a:t>หลังบัตร และไม่ถ่ายรูปบัตรลง </a:t>
            </a:r>
            <a:r>
              <a:rPr lang="en-US" dirty="0">
                <a:solidFill>
                  <a:schemeClr val="tx1"/>
                </a:solidFill>
              </a:rPr>
              <a:t>Social Media </a:t>
            </a:r>
            <a:r>
              <a:rPr lang="th-TH" dirty="0">
                <a:solidFill>
                  <a:schemeClr val="tx1"/>
                </a:solidFill>
              </a:rPr>
              <a:t>เพื่อป้องกันการขโมยข้อมูลบัตร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ตั้ง </a:t>
            </a:r>
            <a:r>
              <a:rPr lang="en-US" b="1" kern="0" dirty="0">
                <a:solidFill>
                  <a:schemeClr val="tx1"/>
                </a:solidFill>
              </a:rPr>
              <a:t>Password </a:t>
            </a:r>
            <a:r>
              <a:rPr lang="th-TH" b="1" kern="0" dirty="0">
                <a:solidFill>
                  <a:schemeClr val="tx1"/>
                </a:solidFill>
              </a:rPr>
              <a:t>ให้เดายาก และเปลี่ยนบ่อย ๆ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จำกัดวงเงินแค่พอใช้</a:t>
            </a:r>
            <a:r>
              <a:rPr lang="th-TH" b="0" kern="0" dirty="0">
                <a:solidFill>
                  <a:schemeClr val="tx1"/>
                </a:solidFill>
              </a:rPr>
              <a:t> เพื่อลดความเสี่ยงหากบัตรหายหรือถูกขโมย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ใช้บัตรกับร้านค้าที่ไว้ใจได้ </a:t>
            </a:r>
            <a:r>
              <a:rPr lang="th-TH" dirty="0">
                <a:solidFill>
                  <a:schemeClr val="tx1"/>
                </a:solidFill>
              </a:rPr>
              <a:t>เช่น ก่อนซื้อของออนไลน์ ควรหาข้อมูลร้านค้านั้นจากรีวิวของผู้ที่เคยใช้บริการมาก่อน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ระวังมากขึ้นเมื่อใช้บัตรที่แตะก็จ่ายได้ </a:t>
            </a:r>
            <a:r>
              <a:rPr lang="th-TH" dirty="0">
                <a:solidFill>
                  <a:schemeClr val="tx1"/>
                </a:solidFill>
              </a:rPr>
              <a:t>เพราะถ้าทำบัตรหาย ผู้ที่เก็บบัตรของคุณได้อาจนำไปใช้ต่อ โดยไม่ต้องเซ็นชื่อหรือใส่รหัสอะไรเลย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ตรวจสอบความถูกต้องของสลิป </a:t>
            </a:r>
            <a:r>
              <a:rPr lang="en-US" b="1" dirty="0">
                <a:solidFill>
                  <a:schemeClr val="tx1"/>
                </a:solidFill>
              </a:rPr>
              <a:t>SMS </a:t>
            </a:r>
            <a:r>
              <a:rPr lang="th-TH" b="1" dirty="0">
                <a:solidFill>
                  <a:schemeClr val="tx1"/>
                </a:solidFill>
              </a:rPr>
              <a:t>แจ้งการใช้บัตร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th-TH" b="1" dirty="0">
                <a:solidFill>
                  <a:schemeClr val="tx1"/>
                </a:solidFill>
              </a:rPr>
              <a:t>และใบแจ้งหนี้ทุกครั้ง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</a:rPr>
              <a:t>รีบอายัดหรือติดต่อ </a:t>
            </a:r>
            <a:r>
              <a:rPr lang="en-US" b="1" dirty="0">
                <a:solidFill>
                  <a:schemeClr val="tx1"/>
                </a:solidFill>
              </a:rPr>
              <a:t>Call Center </a:t>
            </a:r>
            <a:r>
              <a:rPr lang="th-TH" b="1" dirty="0">
                <a:solidFill>
                  <a:schemeClr val="tx1"/>
                </a:solidFill>
              </a:rPr>
              <a:t>ของธนาคาร/ผู้ออกบัตรทันที </a:t>
            </a:r>
            <a:r>
              <a:rPr lang="th-TH" dirty="0">
                <a:solidFill>
                  <a:schemeClr val="tx1"/>
                </a:solidFill>
              </a:rPr>
              <a:t>ถ้าพบรายการผิดปกติหรือทำบัตรหาย เพราะผู้ถือบัตรอาจต้องรับผิดชอบยอดใช้จ่ายที่เกิดขึ้นก่อนแจ้งอายัด นอกจากนี้ ควรจดหรือจำเบอร์ </a:t>
            </a:r>
            <a:r>
              <a:rPr lang="en-US" dirty="0">
                <a:solidFill>
                  <a:schemeClr val="tx1"/>
                </a:solidFill>
              </a:rPr>
              <a:t>Call Center </a:t>
            </a:r>
            <a:r>
              <a:rPr lang="th-TH" dirty="0">
                <a:solidFill>
                  <a:schemeClr val="tx1"/>
                </a:solidFill>
              </a:rPr>
              <a:t>ของบัตรที่ใช้บริการสำหรับติดต่อในยามฉุกเฉิน</a:t>
            </a:r>
          </a:p>
          <a:p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2508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2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407283" cy="5541972"/>
          </a:xfrm>
        </p:spPr>
        <p:txBody>
          <a:bodyPr/>
          <a:lstStyle/>
          <a:p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บทพูด</a:t>
            </a:r>
            <a:r>
              <a:rPr lang="th-TH" sz="1600" b="1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คืออะไร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เป็นบริการทางการเงินผ่านเว็บไซต์หรือแอปพลิเคชันของธนาคารที่เปิดบัญชีเงินฝากไว้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ช่วยให้ทำรายการสะดวกยิ่งขึ้น เช่น </a:t>
            </a:r>
            <a:r>
              <a:rPr lang="th-TH" sz="1600" dirty="0">
                <a:solidFill>
                  <a:schemeClr val="tx1"/>
                </a:solidFill>
              </a:rPr>
              <a:t>โอนเงิน จ่ายบิล เช็กยอดเงินในบัญชี ซื้อของออนไลน์ หรือใช้กดเงินจากตู้ </a:t>
            </a:r>
            <a:r>
              <a:rPr lang="en-GB" sz="1600" dirty="0">
                <a:solidFill>
                  <a:schemeClr val="tx1"/>
                </a:solidFill>
              </a:rPr>
              <a:t>ATM </a:t>
            </a:r>
            <a:r>
              <a:rPr lang="th-TH" sz="1600" dirty="0">
                <a:solidFill>
                  <a:schemeClr val="tx1"/>
                </a:solidFill>
              </a:rPr>
              <a:t>โดยไม่ต้องใช้บัตร </a:t>
            </a:r>
            <a:r>
              <a:rPr lang="en-GB" sz="1600" dirty="0">
                <a:solidFill>
                  <a:schemeClr val="tx1"/>
                </a:solidFill>
              </a:rPr>
              <a:t>ATM</a:t>
            </a:r>
            <a:endParaRPr lang="th-TH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สามารถทำรายการได้ทั้งจากเครื่องคอมพิวเตอร์ </a:t>
            </a:r>
            <a:r>
              <a:rPr lang="th-TH" sz="1600" dirty="0">
                <a:solidFill>
                  <a:schemeClr val="tx1"/>
                </a:solidFill>
              </a:rPr>
              <a:t>เรียกว่า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Internet Banking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และ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จาก</a:t>
            </a:r>
            <a:r>
              <a:rPr lang="th-TH" sz="1600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สมาร์ตโฟน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เรียกว่า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</a:t>
            </a:r>
            <a:endParaRPr lang="th-TH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ข้อดีของ </a:t>
            </a:r>
            <a:r>
              <a:rPr lang="en-US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Online Banking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คือ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ทำรายการได้ทุกที่ ทุกเวลา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ไม่ต้องเดินทางไปสาขาหรือหาตู้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ATM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ยกเว้นการกดเงินโดยไม่ใช้บัตรซึ่งผู้รับบริการต้องใช้ 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ร่วมกับตู้ </a:t>
            </a:r>
            <a:r>
              <a:rPr lang="en-GB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ATM</a:t>
            </a:r>
            <a:endParaRPr lang="th-TH" sz="16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ฟรีหรือเสียค่าธรรมเนียมถูกกว่าการทำรายการผ่านช่องทางอื่น </a:t>
            </a:r>
            <a:endParaRPr lang="en-US" sz="1600" dirty="0">
              <a:solidFill>
                <a:schemeClr val="tx1"/>
              </a:solidFill>
              <a:effectLst/>
            </a:endParaRPr>
          </a:p>
          <a:p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0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1" y="4081495"/>
            <a:ext cx="6341676" cy="5541972"/>
          </a:xfrm>
        </p:spPr>
        <p:txBody>
          <a:bodyPr/>
          <a:lstStyle/>
          <a:p>
            <a:pPr marL="298494" indent="-298494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ผู้สอนเปิด </a:t>
            </a:r>
            <a:r>
              <a:rPr lang="en-US" sz="1600" b="1" dirty="0">
                <a:solidFill>
                  <a:schemeClr val="tx1"/>
                </a:solidFill>
              </a:rPr>
              <a:t>Clip </a:t>
            </a:r>
            <a:r>
              <a:rPr lang="th-TH" sz="1600" b="1" dirty="0">
                <a:solidFill>
                  <a:schemeClr val="tx1"/>
                </a:solidFill>
              </a:rPr>
              <a:t>เหตุผลที่เขารู้จักคุณดี ทั้ง ๆ ที่เจอกันครั้งแรก </a:t>
            </a:r>
            <a:r>
              <a:rPr lang="en-US" sz="1600" u="sng" dirty="0">
                <a:solidFill>
                  <a:schemeClr val="tx1"/>
                </a:solidFill>
                <a:hlinkClick r:id="rId3"/>
              </a:rPr>
              <a:t>https://youtu.be/tGqkOw7k0rE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(2.28 </a:t>
            </a:r>
            <a:r>
              <a:rPr lang="th-TH" sz="1600" b="1" dirty="0">
                <a:solidFill>
                  <a:schemeClr val="tx1"/>
                </a:solidFill>
              </a:rPr>
              <a:t>นาที) ให้ผู้เรียนชม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(ที่มา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>
                <a:solidFill>
                  <a:schemeClr val="tx1"/>
                </a:solidFill>
                <a:hlinkClick r:id="rId4"/>
              </a:rPr>
              <a:t>www.safeinternetbanking.be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  <a:r>
              <a:rPr lang="th-TH" sz="1600" dirty="0">
                <a:solidFill>
                  <a:schemeClr val="tx1"/>
                </a:solidFill>
              </a:rPr>
              <a:t>ก่อนเข้าสู่เนื้อหาใช้</a:t>
            </a:r>
            <a:r>
              <a:rPr lang="en-US" sz="1600" dirty="0">
                <a:solidFill>
                  <a:schemeClr val="tx1"/>
                </a:solidFill>
              </a:rPr>
              <a:t> Online Banking </a:t>
            </a:r>
            <a:r>
              <a:rPr lang="th-TH" sz="1600" dirty="0">
                <a:solidFill>
                  <a:schemeClr val="tx1"/>
                </a:solidFill>
              </a:rPr>
              <a:t>ยังไงให้ปลอดภัย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627"/>
              </a:spcBef>
            </a:pPr>
            <a:r>
              <a:rPr lang="th-TH" sz="1600" b="1" dirty="0">
                <a:solidFill>
                  <a:schemeClr val="tx1"/>
                </a:solidFill>
              </a:rPr>
              <a:t>บทพูด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</a:rPr>
              <a:t>ผู้สอนสรุปให้ผู้เรียนฟังว่า หากเราเปิดเผยข้อมูลส่วนตัวโดยเฉพาะเรื่องที่เกี่ยวกับการเงินไว้ใน </a:t>
            </a:r>
            <a:r>
              <a:rPr lang="en-US" sz="1600" dirty="0">
                <a:solidFill>
                  <a:schemeClr val="tx1"/>
                </a:solidFill>
              </a:rPr>
              <a:t>Social Media </a:t>
            </a:r>
            <a:r>
              <a:rPr lang="th-TH" sz="1600" dirty="0">
                <a:solidFill>
                  <a:schemeClr val="tx1"/>
                </a:solidFill>
              </a:rPr>
              <a:t>จะทำให้คนอื่นรวมทั้งมิจฉาชีพสามารถเข้าถึงข้อมูลเหล่านั้น และอาจถูกขโมยเงินในบัญชีได้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996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8513" y="242888"/>
            <a:ext cx="5670550" cy="31892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7011" y="3466476"/>
            <a:ext cx="6700674" cy="6586234"/>
          </a:xfrm>
        </p:spPr>
        <p:txBody>
          <a:bodyPr/>
          <a:lstStyle/>
          <a:p>
            <a:pPr>
              <a:lnSpc>
                <a:spcPts val="1776"/>
              </a:lnSpc>
            </a:pPr>
            <a:r>
              <a:rPr lang="th-TH" b="1" spc="-31" dirty="0">
                <a:solidFill>
                  <a:schemeClr val="tx1"/>
                </a:solidFill>
              </a:rPr>
              <a:t>บทพูด   </a:t>
            </a:r>
          </a:p>
          <a:p>
            <a:pPr marL="96182" indent="-96182">
              <a:lnSpc>
                <a:spcPts val="1776"/>
              </a:lnSpc>
              <a:buFont typeface="Arial" panose="020B0604020202020204" pitchFamily="34" charset="0"/>
              <a:buChar char="•"/>
            </a:pPr>
            <a:r>
              <a:rPr lang="th-TH" dirty="0">
                <a:solidFill>
                  <a:schemeClr val="tx1"/>
                </a:solidFill>
              </a:rPr>
              <a:t>นอกจากต้องรอบคอบ มีสติ และละเอียดถี่ถ้วนในการใช้งานแล้ว คุณควร</a:t>
            </a:r>
            <a:r>
              <a:rPr lang="th-TH" b="1" dirty="0">
                <a:solidFill>
                  <a:schemeClr val="tx1"/>
                </a:solidFill>
              </a:rPr>
              <a:t>ป้องกันภัยที่มาจากโลกออนไลน์ </a:t>
            </a:r>
            <a:r>
              <a:rPr lang="th-TH" dirty="0">
                <a:solidFill>
                  <a:schemeClr val="tx1"/>
                </a:solidFill>
              </a:rPr>
              <a:t>ดังนี้</a:t>
            </a:r>
          </a:p>
          <a:p>
            <a:pPr marL="281911" lvl="1" indent="-185730">
              <a:lnSpc>
                <a:spcPts val="1776"/>
              </a:lnSpc>
              <a:buAutoNum type="arabicPeriod"/>
            </a:pPr>
            <a:r>
              <a:rPr lang="th-TH" b="1" dirty="0">
                <a:solidFill>
                  <a:schemeClr val="tx1"/>
                </a:solidFill>
              </a:rPr>
              <a:t>จำกัดวงเงินการโอนต่อครั้งหรือต่อวัน </a:t>
            </a:r>
            <a:r>
              <a:rPr lang="th-TH" dirty="0">
                <a:solidFill>
                  <a:schemeClr val="tx1"/>
                </a:solidFill>
              </a:rPr>
              <a:t>และ</a:t>
            </a:r>
            <a:r>
              <a:rPr lang="th-TH" b="1" dirty="0">
                <a:solidFill>
                  <a:schemeClr val="tx1"/>
                </a:solidFill>
              </a:rPr>
              <a:t>แยกบัญชีที่ใช้ทำรายการออนไลน์ออกจากบัญชีเงินออม</a:t>
            </a:r>
            <a:r>
              <a:rPr lang="th-TH" dirty="0">
                <a:solidFill>
                  <a:schemeClr val="tx1"/>
                </a:solidFill>
              </a:rPr>
              <a:t> เพื่อลดความเสียหายหากถูกขโมยเงิน </a:t>
            </a:r>
          </a:p>
          <a:p>
            <a:pPr marL="281911" lvl="1" indent="-185730">
              <a:lnSpc>
                <a:spcPts val="1776"/>
              </a:lnSpc>
              <a:buFont typeface="+mj-lt"/>
              <a:buAutoNum type="arabicPeriod"/>
              <a:defRPr/>
            </a:pPr>
            <a:r>
              <a:rPr lang="th-TH" b="1" dirty="0">
                <a:solidFill>
                  <a:schemeClr val="tx1"/>
                </a:solidFill>
              </a:rPr>
              <a:t>ดูแลคอมพิวเตอร์</a:t>
            </a:r>
            <a:r>
              <a:rPr lang="th-TH" b="1">
                <a:solidFill>
                  <a:schemeClr val="tx1"/>
                </a:solidFill>
              </a:rPr>
              <a:t>หรือ</a:t>
            </a:r>
            <a:r>
              <a:rPr lang="th-TH" b="1" smtClean="0">
                <a:solidFill>
                  <a:schemeClr val="tx1"/>
                </a:solidFill>
              </a:rPr>
              <a:t>สมาร์ตโฟน</a:t>
            </a:r>
            <a:r>
              <a:rPr lang="th-TH" b="1" dirty="0">
                <a:solidFill>
                  <a:schemeClr val="tx1"/>
                </a:solidFill>
              </a:rPr>
              <a:t>ให้ปลอดภัย </a:t>
            </a:r>
            <a:r>
              <a:rPr lang="th-TH" dirty="0">
                <a:solidFill>
                  <a:schemeClr val="tx1"/>
                </a:solidFill>
              </a:rPr>
              <a:t>เพื่อป้องกันโจรคัดลอกข้อมูลโดย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ใช้โปรแกรมป้องกันไวรัส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ไม่ใช้โปรแกรมเถื่อน  ไม่ </a:t>
            </a:r>
            <a:r>
              <a:rPr lang="en-US">
                <a:solidFill>
                  <a:schemeClr val="tx1"/>
                </a:solidFill>
              </a:rPr>
              <a:t>Jailbreak/Root </a:t>
            </a:r>
            <a:r>
              <a:rPr lang="th-TH" smtClean="0">
                <a:solidFill>
                  <a:schemeClr val="tx1"/>
                </a:solidFill>
              </a:rPr>
              <a:t>สมาร์ตโฟน</a:t>
            </a:r>
            <a:endParaRPr lang="th-TH" dirty="0">
              <a:solidFill>
                <a:schemeClr val="tx1"/>
              </a:solidFill>
            </a:endParaRP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ตั้งรหัสล็อคหน้าจอ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ใช้ </a:t>
            </a:r>
            <a:r>
              <a:rPr lang="en-US" dirty="0">
                <a:solidFill>
                  <a:schemeClr val="tx1"/>
                </a:solidFill>
              </a:rPr>
              <a:t>3G, 4G </a:t>
            </a:r>
            <a:r>
              <a:rPr lang="th-TH" dirty="0">
                <a:solidFill>
                  <a:schemeClr val="tx1"/>
                </a:solidFill>
              </a:rPr>
              <a:t>ในการทำรายการทางการเงินแทน </a:t>
            </a:r>
            <a:r>
              <a:rPr lang="en-US" dirty="0">
                <a:solidFill>
                  <a:schemeClr val="tx1"/>
                </a:solidFill>
              </a:rPr>
              <a:t>Free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th-TH" dirty="0">
                <a:solidFill>
                  <a:schemeClr val="tx1"/>
                </a:solidFill>
              </a:rPr>
              <a:t> หรือหลีกเลี่ยงการใช้คอมพิวเตอร์สาธารณะ เพราะอาจถูกดักจับ </a:t>
            </a:r>
            <a:r>
              <a:rPr lang="en-US" dirty="0">
                <a:solidFill>
                  <a:schemeClr val="tx1"/>
                </a:solidFill>
              </a:rPr>
              <a:t>Username </a:t>
            </a:r>
            <a:r>
              <a:rPr lang="th-TH" dirty="0">
                <a:solidFill>
                  <a:schemeClr val="tx1"/>
                </a:solidFill>
              </a:rPr>
              <a:t>และ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  <a:r>
              <a:rPr lang="th-TH" dirty="0">
                <a:solidFill>
                  <a:schemeClr val="tx1"/>
                </a:solidFill>
              </a:rPr>
              <a:t>หรืออนุญาตให้เครื่องจำข้อมูลโดยไม่ตั้งใจ</a:t>
            </a:r>
          </a:p>
          <a:p>
            <a:pPr marL="281911" lvl="1" indent="-185730" defTabSz="955182">
              <a:lnSpc>
                <a:spcPts val="1776"/>
              </a:lnSpc>
              <a:buFont typeface="+mj-lt"/>
              <a:buAutoNum type="arabicPeriod"/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คิดก่อนคลิก-ใช้เว็บไซต์/แอปพลิเคชันที่ปลอดภัย 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ก่อนเปิดลิงก์ ไฟล์แนบ หรือดาวน์โหลดแอปพลิเคชันที่ผู้ส่งอ้างว่าเป็นธนาคาร ต้องตรวจสอบให้ดีว่าผู้ส่งเป็นธนาคารจริงหรือไม่ 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พิมพ์ชื่อเว็บไซต์ธนาคารเองแทนการค้นหาด้วย </a:t>
            </a:r>
            <a:r>
              <a:rPr lang="en-US" dirty="0">
                <a:solidFill>
                  <a:schemeClr val="tx1"/>
                </a:solidFill>
              </a:rPr>
              <a:t>Google </a:t>
            </a:r>
            <a:r>
              <a:rPr lang="th-TH" dirty="0">
                <a:solidFill>
                  <a:schemeClr val="tx1"/>
                </a:solidFill>
              </a:rPr>
              <a:t>ซึ่งสามารถสังเกตเว็บไซต์ที่ปลอดภัยได้จาก </a:t>
            </a:r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th-TH" dirty="0">
                <a:solidFill>
                  <a:schemeClr val="tx1"/>
                </a:solidFill>
              </a:rPr>
              <a:t>.... ที่มีรูปแม่กุญแจล็อก เพื่อหลีกเลี่ยงเว็บไซต์ปลอมที่หลอกขโมยข้อมูล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defRPr/>
            </a:pPr>
            <a:r>
              <a:rPr lang="th-TH" dirty="0">
                <a:solidFill>
                  <a:schemeClr val="tx1"/>
                </a:solidFill>
              </a:rPr>
              <a:t>ดาวน์โหลดแอปพลิเคชันด้วยตนเองผ่านทาง </a:t>
            </a:r>
            <a:r>
              <a:rPr lang="en-US" dirty="0">
                <a:solidFill>
                  <a:schemeClr val="tx1"/>
                </a:solidFill>
              </a:rPr>
              <a:t>App Store </a:t>
            </a:r>
            <a:r>
              <a:rPr lang="th-TH" dirty="0">
                <a:solidFill>
                  <a:schemeClr val="tx1"/>
                </a:solidFill>
              </a:rPr>
              <a:t>หรือ </a:t>
            </a:r>
            <a:r>
              <a:rPr lang="en-US" dirty="0">
                <a:solidFill>
                  <a:schemeClr val="tx1"/>
                </a:solidFill>
              </a:rPr>
              <a:t>Google Play </a:t>
            </a:r>
            <a:r>
              <a:rPr lang="th-TH" dirty="0">
                <a:solidFill>
                  <a:schemeClr val="tx1"/>
                </a:solidFill>
              </a:rPr>
              <a:t>หรือให้เจ้าหน้าที่ธนาคารแนะนำ</a:t>
            </a:r>
          </a:p>
          <a:p>
            <a:pPr marL="281911" lvl="1" indent="-185730">
              <a:lnSpc>
                <a:spcPts val="1776"/>
              </a:lnSpc>
              <a:buFont typeface="+mj-lt"/>
              <a:buAutoNum type="arabicPeriod"/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ตั้ง </a:t>
            </a:r>
            <a:r>
              <a:rPr lang="en-US" b="1" dirty="0">
                <a:solidFill>
                  <a:schemeClr val="tx1"/>
                </a:solidFill>
              </a:rPr>
              <a:t>Username</a:t>
            </a:r>
            <a:r>
              <a:rPr lang="th-TH" b="1" dirty="0">
                <a:solidFill>
                  <a:schemeClr val="tx1"/>
                </a:solidFill>
              </a:rPr>
              <a:t> หรือ </a:t>
            </a:r>
            <a:r>
              <a:rPr lang="en-US" b="1" dirty="0">
                <a:solidFill>
                  <a:schemeClr val="tx1"/>
                </a:solidFill>
              </a:rPr>
              <a:t>Password </a:t>
            </a:r>
            <a:r>
              <a:rPr lang="th-TH" b="1" dirty="0">
                <a:solidFill>
                  <a:schemeClr val="tx1"/>
                </a:solidFill>
              </a:rPr>
              <a:t>ให้เดายาก แต่จำได้แม่น 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เปลี่ยน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  <a:r>
              <a:rPr lang="th-TH" dirty="0">
                <a:solidFill>
                  <a:schemeClr val="tx1"/>
                </a:solidFill>
              </a:rPr>
              <a:t>สม่ำเสมอ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เมื่อเลิกใช้งานอย่าลืม </a:t>
            </a:r>
            <a:r>
              <a:rPr lang="en-US" dirty="0">
                <a:solidFill>
                  <a:schemeClr val="tx1"/>
                </a:solidFill>
              </a:rPr>
              <a:t>Log out </a:t>
            </a:r>
            <a:r>
              <a:rPr lang="th-TH" dirty="0">
                <a:solidFill>
                  <a:schemeClr val="tx1"/>
                </a:solidFill>
              </a:rPr>
              <a:t>ทุกครั้ง </a:t>
            </a:r>
          </a:p>
          <a:p>
            <a:pPr marL="470958" lvl="3" indent="-192363" defTabSz="955182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อย่าใช้</a:t>
            </a:r>
            <a:r>
              <a:rPr lang="en-US" dirty="0">
                <a:solidFill>
                  <a:schemeClr val="tx1"/>
                </a:solidFill>
              </a:rPr>
              <a:t> Password </a:t>
            </a:r>
            <a:r>
              <a:rPr lang="th-TH" dirty="0">
                <a:solidFill>
                  <a:schemeClr val="tx1"/>
                </a:solidFill>
              </a:rPr>
              <a:t>เดียวกันทุกที่ (</a:t>
            </a:r>
            <a:r>
              <a:rPr lang="en-US" dirty="0">
                <a:solidFill>
                  <a:schemeClr val="tx1"/>
                </a:solidFill>
              </a:rPr>
              <a:t>Online Banking/</a:t>
            </a:r>
            <a:r>
              <a:rPr lang="th-TH" dirty="0">
                <a:solidFill>
                  <a:schemeClr val="tx1"/>
                </a:solidFill>
              </a:rPr>
              <a:t>อีเมล/</a:t>
            </a:r>
            <a:r>
              <a:rPr lang="en-US" dirty="0">
                <a:solidFill>
                  <a:schemeClr val="tx1"/>
                </a:solidFill>
              </a:rPr>
              <a:t>Social Media)</a:t>
            </a:r>
            <a:endParaRPr lang="th-TH" dirty="0">
              <a:solidFill>
                <a:schemeClr val="tx1"/>
              </a:solidFill>
            </a:endParaRP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ห้ามบอก </a:t>
            </a:r>
            <a:r>
              <a:rPr lang="en-US" dirty="0">
                <a:solidFill>
                  <a:schemeClr val="tx1"/>
                </a:solidFill>
              </a:rPr>
              <a:t>Username</a:t>
            </a:r>
            <a:r>
              <a:rPr lang="th-TH" dirty="0">
                <a:solidFill>
                  <a:schemeClr val="tx1"/>
                </a:solidFill>
              </a:rPr>
              <a:t> หรือ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  <a:r>
              <a:rPr lang="th-TH" dirty="0">
                <a:solidFill>
                  <a:schemeClr val="tx1"/>
                </a:solidFill>
              </a:rPr>
              <a:t>แก่ผู้อื่น 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ไม่ตั้งค่าให้คอมพิวเตอร์</a:t>
            </a:r>
            <a:r>
              <a:rPr lang="th-TH">
                <a:solidFill>
                  <a:schemeClr val="tx1"/>
                </a:solidFill>
              </a:rPr>
              <a:t>หรือ</a:t>
            </a:r>
            <a:r>
              <a:rPr lang="th-TH" smtClean="0">
                <a:solidFill>
                  <a:schemeClr val="tx1"/>
                </a:solidFill>
              </a:rPr>
              <a:t>สมาร์ตโฟน</a:t>
            </a:r>
            <a:r>
              <a:rPr lang="th-TH" dirty="0">
                <a:solidFill>
                  <a:schemeClr val="tx1"/>
                </a:solidFill>
              </a:rPr>
              <a:t>จำ </a:t>
            </a:r>
            <a:r>
              <a:rPr lang="en-US" dirty="0">
                <a:solidFill>
                  <a:schemeClr val="tx1"/>
                </a:solidFill>
              </a:rPr>
              <a:t>Password </a:t>
            </a:r>
          </a:p>
          <a:p>
            <a:pPr marL="470958" lvl="3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470958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มีอีเมลสำรองสำหรับกู้คืนบัญชี หรือรีเซ็ต </a:t>
            </a:r>
            <a:r>
              <a:rPr lang="en-US" dirty="0">
                <a:solidFill>
                  <a:schemeClr val="tx1"/>
                </a:solidFill>
              </a:rPr>
              <a:t>Password</a:t>
            </a:r>
            <a:endParaRPr lang="th-TH" dirty="0">
              <a:solidFill>
                <a:schemeClr val="tx1"/>
              </a:solidFill>
            </a:endParaRPr>
          </a:p>
          <a:p>
            <a:pPr marL="281911" lvl="1" indent="-185730">
              <a:lnSpc>
                <a:spcPts val="1776"/>
              </a:lnSpc>
              <a:buFont typeface="+mj-lt"/>
              <a:buAutoNum type="arabicPeriod"/>
              <a:tabLst>
                <a:tab pos="190705" algn="l"/>
              </a:tabLst>
              <a:defRPr/>
            </a:pPr>
            <a:r>
              <a:rPr lang="th-TH" b="1" spc="-31" dirty="0">
                <a:solidFill>
                  <a:schemeClr val="tx1"/>
                </a:solidFill>
              </a:rPr>
              <a:t>ตรวจสอบความถูกต้องของรายการ</a:t>
            </a:r>
          </a:p>
          <a:p>
            <a:pPr marL="470958" lvl="1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ตรวจก่อนยืนยันการทำรายการทุกครั้ง</a:t>
            </a:r>
          </a:p>
          <a:p>
            <a:pPr marL="470958" lvl="1" indent="-192363">
              <a:lnSpc>
                <a:spcPts val="1776"/>
              </a:lnSpc>
              <a:buFont typeface="Arial" panose="020B0604020202020204" pitchFamily="34" charset="0"/>
              <a:buChar char="•"/>
              <a:tabLst>
                <a:tab pos="190705" algn="l"/>
              </a:tabLst>
              <a:defRPr/>
            </a:pPr>
            <a:r>
              <a:rPr lang="th-TH" dirty="0">
                <a:solidFill>
                  <a:schemeClr val="tx1"/>
                </a:solidFill>
              </a:rPr>
              <a:t>ตรวจความเคลื่อนไหวของเงินในบัญชี ทั้งรายการใช้จ่าย การโอนเงิน และยอดเงินคงเหลือ ผ่าน </a:t>
            </a:r>
            <a:r>
              <a:rPr lang="en-US" dirty="0">
                <a:solidFill>
                  <a:schemeClr val="tx1"/>
                </a:solidFill>
              </a:rPr>
              <a:t>SMS </a:t>
            </a:r>
            <a:r>
              <a:rPr lang="th-TH" dirty="0">
                <a:solidFill>
                  <a:schemeClr val="tx1"/>
                </a:solidFill>
              </a:rPr>
              <a:t>หรืออีเมลที่ลงทะเบียนให้ธนาคารแจ้งเตือน </a:t>
            </a:r>
          </a:p>
          <a:p>
            <a:pPr marL="281911" lvl="1" indent="-185730" defTabSz="955182">
              <a:lnSpc>
                <a:spcPts val="1776"/>
              </a:lnSpc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6.  รีบติดต่อธนาคารหากพบรายการผิดปกติ หรือเมื่อเปลี่ยนเบอร์โทรศัพท์ อีเมล หรือที่อยู่ </a:t>
            </a:r>
          </a:p>
          <a:p>
            <a:pPr marL="281911" lvl="1" indent="-185730" defTabSz="955182">
              <a:lnSpc>
                <a:spcPts val="1776"/>
              </a:lnSpc>
              <a:tabLst>
                <a:tab pos="190705" algn="l"/>
              </a:tabLst>
              <a:defRPr/>
            </a:pPr>
            <a:r>
              <a:rPr lang="th-TH" b="1" dirty="0">
                <a:solidFill>
                  <a:schemeClr val="tx1"/>
                </a:solidFill>
              </a:rPr>
              <a:t>7.  เปิดเผยข้อมูลส่วนตัวใน </a:t>
            </a:r>
            <a:r>
              <a:rPr lang="en-US" b="1" dirty="0">
                <a:solidFill>
                  <a:schemeClr val="tx1"/>
                </a:solidFill>
              </a:rPr>
              <a:t>Social Media </a:t>
            </a:r>
            <a:r>
              <a:rPr lang="th-TH" b="1" dirty="0">
                <a:solidFill>
                  <a:schemeClr val="tx1"/>
                </a:solidFill>
              </a:rPr>
              <a:t>เท่าที่จำเป็น และติดตามข่าวสารอยู่เสมอ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4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18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35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defRPr/>
            </a:pPr>
            <a:r>
              <a:rPr lang="th-TH" sz="1600" b="1" dirty="0">
                <a:solidFill>
                  <a:schemeClr val="tx1"/>
                </a:solidFill>
              </a:rPr>
              <a:t>บทพูด 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พร้อมเพย์คืออะไร</a:t>
            </a:r>
          </a:p>
          <a:p>
            <a:pPr marL="562165" lvl="2" indent="-28357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พร้อมเพย์เป็นการโอนเงินเข้า</a:t>
            </a:r>
            <a:r>
              <a:rPr lang="th-TH" sz="1600" b="1" dirty="0">
                <a:solidFill>
                  <a:schemeClr val="tx1"/>
                </a:solidFill>
              </a:rPr>
              <a:t>บัญชีเงินฝาก</a:t>
            </a:r>
            <a:r>
              <a:rPr lang="th-TH" sz="1600" dirty="0">
                <a:solidFill>
                  <a:schemeClr val="tx1"/>
                </a:solidFill>
              </a:rPr>
              <a:t>หรือ</a:t>
            </a:r>
            <a:r>
              <a:rPr lang="th-TH" sz="1600" b="1" dirty="0">
                <a:solidFill>
                  <a:schemeClr val="tx1"/>
                </a:solidFill>
              </a:rPr>
              <a:t>บัญชี </a:t>
            </a:r>
            <a:r>
              <a:rPr lang="en-US" sz="1600" b="1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ด้วย</a:t>
            </a:r>
            <a:r>
              <a:rPr lang="th-TH" sz="1600" u="sng" dirty="0">
                <a:solidFill>
                  <a:schemeClr val="tx1"/>
                </a:solidFill>
              </a:rPr>
              <a:t>เบอร์โทรศัพท์มือถือ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  <a:br>
              <a:rPr lang="th-TH" sz="1600" dirty="0">
                <a:solidFill>
                  <a:schemeClr val="tx1"/>
                </a:solidFill>
              </a:rPr>
            </a:br>
            <a:r>
              <a:rPr lang="th-TH" sz="1600" u="sng" dirty="0">
                <a:solidFill>
                  <a:schemeClr val="tx1"/>
                </a:solidFill>
              </a:rPr>
              <a:t>เลขประจำตัวประชาชน</a:t>
            </a:r>
            <a:r>
              <a:rPr lang="th-TH" sz="1600" dirty="0">
                <a:solidFill>
                  <a:schemeClr val="tx1"/>
                </a:solidFill>
              </a:rPr>
              <a:t> หรือ</a:t>
            </a:r>
            <a:r>
              <a:rPr lang="th-TH" sz="1600" u="sng" dirty="0">
                <a:solidFill>
                  <a:schemeClr val="tx1"/>
                </a:solidFill>
              </a:rPr>
              <a:t>หมายเลข</a:t>
            </a:r>
            <a:r>
              <a:rPr lang="en-US" sz="1600" u="sng" dirty="0">
                <a:solidFill>
                  <a:schemeClr val="tx1"/>
                </a:solidFill>
              </a:rPr>
              <a:t> e-Wallet</a:t>
            </a:r>
            <a:r>
              <a:rPr lang="th-TH" sz="1600" u="sng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ของผู้รับโอน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ใช้พร้อมเพย์ดียังไง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endParaRPr lang="th-TH" sz="1600" b="1" dirty="0">
              <a:solidFill>
                <a:schemeClr val="tx1"/>
              </a:solidFill>
            </a:endParaRPr>
          </a:p>
          <a:p>
            <a:pPr marL="562165" lvl="2" indent="-28357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ถูกกว่าการโอนผ่านระบบเดิมหรือโอนผ่านสาขา  </a:t>
            </a:r>
          </a:p>
          <a:p>
            <a:pPr marL="747895" lvl="3" indent="-18573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หากโอนเงินไม่เกิน 5,000 บาท ผู้โอนก็ไม่ต้องเสียค่าธรรมเนียม </a:t>
            </a:r>
          </a:p>
          <a:p>
            <a:pPr marL="567139" lvl="3" indent="-28854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ผู้ใช้งานได้รับความสะดวกมากขึ้น เพราะสามารถใช้ได้ทุกที่ ทุกโอกาส</a:t>
            </a:r>
          </a:p>
          <a:p>
            <a:pPr marL="747895" lvl="3" indent="-185730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เช่น จ่ายค่าแท็กซี่ รับเงินคืนภาษี/สวัสดิการจากรัฐ โอนค่าข้าวให้เพื่อน โอนเงินกลับบ้านต่างจังหวัด เติมเงินรถไฟฟ้า ซื้อของออนไลน์</a:t>
            </a:r>
          </a:p>
          <a:p>
            <a:pPr marL="278595" indent="-278595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ผู้สอนเปิดคลิป ภูมิใจใช้พร้อมเพย์ </a:t>
            </a:r>
            <a:r>
              <a:rPr lang="en-US" sz="1600" b="1" dirty="0">
                <a:solidFill>
                  <a:schemeClr val="tx1"/>
                </a:solidFill>
              </a:rPr>
              <a:t>: </a:t>
            </a:r>
            <a:r>
              <a:rPr lang="th-TH" sz="1600" b="1" dirty="0">
                <a:solidFill>
                  <a:schemeClr val="tx1"/>
                </a:solidFill>
              </a:rPr>
              <a:t>ช่างโอนเงินกลับบ้าน (31 วินาที)</a:t>
            </a:r>
            <a:r>
              <a:rPr lang="th-TH" sz="1600" dirty="0">
                <a:solidFill>
                  <a:schemeClr val="tx1"/>
                </a:solidFill>
              </a:rPr>
              <a:t>  </a:t>
            </a:r>
          </a:p>
          <a:p>
            <a:pPr marL="469300" lvl="1" indent="-190705">
              <a:spcBef>
                <a:spcPts val="627"/>
              </a:spcBef>
              <a:buFont typeface="Arial" panose="020B0604020202020204" pitchFamily="34" charset="0"/>
              <a:buChar char="•"/>
              <a:tabLst>
                <a:tab pos="469300" algn="l"/>
              </a:tabLst>
              <a:defRPr/>
            </a:pPr>
            <a:r>
              <a:rPr lang="th-TH" sz="1600" dirty="0">
                <a:solidFill>
                  <a:schemeClr val="tx1"/>
                </a:solidFill>
              </a:rPr>
              <a:t>ตัวอย่างการโอนเงินพร้อมเพย์กลับบ้านในต่างจังหวัด ซึ่งลูกโอนเงินให้แม่โดยใช้เลขประจำตัวประชาชนของแม่ แทนการใช้เลขที่บัญชีเงินฝาก</a:t>
            </a:r>
          </a:p>
          <a:p>
            <a:pPr indent="-198996">
              <a:spcBef>
                <a:spcPts val="627"/>
              </a:spcBef>
              <a:buFont typeface="Arial" panose="020B0604020202020204" pitchFamily="34" charset="0"/>
              <a:buChar char="•"/>
              <a:tabLst>
                <a:tab pos="469300" algn="l"/>
              </a:tabLst>
              <a:defRPr/>
            </a:pPr>
            <a:r>
              <a:rPr lang="th-TH" sz="1600" dirty="0">
                <a:solidFill>
                  <a:schemeClr val="tx1"/>
                </a:solidFill>
              </a:rPr>
              <a:t>เมื่อเห็นข้อดีของพร้อมเพย์แล้วอยากใช้บ้างต้องทำยังไง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19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4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3"/>
            <a:ext cx="6341675" cy="4678514"/>
          </a:xfrm>
        </p:spPr>
        <p:txBody>
          <a:bodyPr/>
          <a:lstStyle/>
          <a:p>
            <a:r>
              <a:rPr lang="th-TH" sz="1600" b="1" dirty="0"/>
              <a:t>บทพูด</a:t>
            </a:r>
          </a:p>
          <a:p>
            <a:pPr marL="298494" indent="-298494">
              <a:spcBef>
                <a:spcPts val="627"/>
              </a:spcBef>
              <a:spcAft>
                <a:spcPts val="627"/>
              </a:spcAft>
              <a:buFont typeface="Arial" panose="020B0604020202020204" pitchFamily="34" charset="0"/>
              <a:buChar char="•"/>
            </a:pPr>
            <a:r>
              <a:rPr lang="th-TH" sz="1600" dirty="0"/>
              <a:t>ความก้าวหน้าทางเทคโนโลยีในปัจจุบัน ทำให้มีผู้ใช้บริการทางการเงินอิเล็กทรอนิกส์มากขึ้น โดยเฉพาะ</a:t>
            </a:r>
            <a:r>
              <a:rPr lang="en-US" sz="1600" dirty="0"/>
              <a:t> Internet Banking</a:t>
            </a:r>
            <a:r>
              <a:rPr lang="th-TH" sz="1600" dirty="0"/>
              <a:t> และ </a:t>
            </a:r>
            <a:r>
              <a:rPr lang="en-US" sz="1600" dirty="0"/>
              <a:t>Mobile Banking </a:t>
            </a:r>
            <a:r>
              <a:rPr lang="th-TH" sz="1600" dirty="0"/>
              <a:t>หรือที่เรียกรวม ๆ ว่า </a:t>
            </a:r>
            <a:r>
              <a:rPr lang="en-US" sz="1600" dirty="0"/>
              <a:t>Online Banking </a:t>
            </a:r>
            <a:r>
              <a:rPr lang="th-TH" sz="1600" dirty="0"/>
              <a:t>เพราะมีข้อดี คือ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ได้รับความ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สะดวก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สามารถ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ทำรายการได้ทุกที่ ทุกเวลา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ประหยัดค่าใช้จ่ายในการเดินทาง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ไปสาขา หรือหาตู้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ATM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และ</a:t>
            </a:r>
            <a:r>
              <a:rPr lang="th-TH" sz="1600" b="1" dirty="0"/>
              <a:t>จ่าย</a:t>
            </a:r>
            <a:r>
              <a:rPr lang="th-TH" sz="1600" b="1" kern="1200" dirty="0">
                <a:solidFill>
                  <a:schemeClr val="tx1"/>
                </a:solidFill>
                <a:effectLst/>
              </a:rPr>
              <a:t>ค่าธรรมเนียมในการใช้บริการถูกลง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แต่ความก้าวหน้านั้น อาจก่อให้</a:t>
            </a:r>
            <a:r>
              <a:rPr lang="th-TH" sz="1600" b="1" dirty="0"/>
              <a:t>เกิดความเสี่ยงรูปแบบใหม่ </a:t>
            </a:r>
            <a:r>
              <a:rPr lang="th-TH" sz="1600" dirty="0"/>
              <a:t>ทั้งที่เกิดจากความรู้เท่าไม่ถึงการณ์หรือเกิดจากมิจฉาชีพ ดังนั้น ผู้ใช้บริการควรทำความรู้จักบริการทางการเงินที่ใช้อยู่ในชีวิตประจำวัน เช่น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บัตรอิเล็กทรอนิกส์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Online Banking</a:t>
            </a:r>
            <a:endParaRPr lang="th-TH" sz="1600" dirty="0"/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การโอนเงินแบบพร้อมเพย์ และ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การชำระเงินด้วย </a:t>
            </a:r>
            <a:r>
              <a:rPr lang="en-US" sz="1600" dirty="0"/>
              <a:t>QR Code</a:t>
            </a:r>
            <a:r>
              <a:rPr lang="th-TH" sz="1600" dirty="0"/>
              <a:t>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/>
              <a:t>เพื่อจะได้เลือกใช้บริการอย่าง</a:t>
            </a:r>
            <a:r>
              <a:rPr lang="th-TH" sz="1600" b="1" dirty="0"/>
              <a:t>เหมาะสม ปลอดภัย และเกิดประโยชน์</a:t>
            </a:r>
            <a:r>
              <a:rPr lang="th-TH" sz="1600" dirty="0"/>
              <a:t>สูงสุด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5413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3"/>
            <a:ext cx="6576379" cy="5126913"/>
          </a:xfrm>
        </p:spPr>
        <p:txBody>
          <a:bodyPr/>
          <a:lstStyle/>
          <a:p>
            <a:pPr defTabSz="955182">
              <a:spcBef>
                <a:spcPts val="627"/>
              </a:spcBef>
              <a:defRPr/>
            </a:pPr>
            <a:r>
              <a:rPr lang="th-TH" sz="16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  </a:t>
            </a:r>
          </a:p>
          <a:p>
            <a:pPr marL="180755" indent="-18075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อยากใช้พร้อมเพ</a:t>
            </a:r>
            <a:r>
              <a:rPr lang="th-TH" sz="1600" b="1" dirty="0" err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ย์ต้</a:t>
            </a:r>
            <a:r>
              <a:rPr lang="th-TH" sz="1600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องทำยังไง  </a:t>
            </a:r>
          </a:p>
          <a:p>
            <a:pPr marL="0" indent="0" defTabSz="955182">
              <a:spcBef>
                <a:spcPts val="627"/>
              </a:spcBef>
              <a:buFont typeface="Arial" panose="020B0604020202020204" pitchFamily="34" charset="0"/>
              <a:buNone/>
              <a:defRPr/>
            </a:pPr>
            <a:endParaRPr lang="th-TH" sz="160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90705" indent="-99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ผู้โอน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ไม่จำเป็นต้องลงทะเบียน ก็สามารถโอนพร้อมเพ</a:t>
            </a:r>
            <a:r>
              <a:rPr lang="th-TH" sz="1600" kern="120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ย์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ได้ โดย</a:t>
            </a:r>
          </a:p>
          <a:p>
            <a:pPr marL="65337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เลือกโอนเมนู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“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พร้อมเพ</a:t>
            </a:r>
            <a:r>
              <a:rPr lang="th-TH" sz="1600" kern="120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ย์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”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ผ่านช่องทางตู้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ATM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,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Internet Banking,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Mobile Banking</a:t>
            </a: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หรือ แอปพลิ</a:t>
            </a:r>
            <a:r>
              <a:rPr lang="th-TH" sz="1600" kern="1200" baseline="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เค</a:t>
            </a: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ชัน 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(ไม่สามารถโอนพร้อมเพ</a:t>
            </a:r>
            <a:r>
              <a:rPr lang="th-TH" sz="1600" kern="1200" dirty="0" err="1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ย์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ได้ที่สาขาธนาคารหรือสาขาผู้ให้บริการ</a:t>
            </a: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e-Money)</a:t>
            </a:r>
            <a:endParaRPr lang="th-TH" sz="1600" kern="1200" baseline="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5337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โดย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ระบุเบอร์โทรศัพท์มือถือ เลขประจำตัวประชาชน หรือหมายเลข 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 </a:t>
            </a: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ของผู้รับโอน  </a:t>
            </a:r>
            <a:r>
              <a:rPr lang="th-TH" sz="160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(แทนการระบุเลขที่บัญชีเงินฝากของผู้รับโอน)</a:t>
            </a:r>
            <a:r>
              <a:rPr lang="th-TH" sz="1600" b="1" dirty="0">
                <a:solidFill>
                  <a:schemeClr val="tx1"/>
                </a:solidFill>
              </a:rPr>
              <a:t>  </a:t>
            </a:r>
          </a:p>
          <a:p>
            <a:pPr marL="374776" indent="0" defTabSz="955182">
              <a:spcBef>
                <a:spcPts val="627"/>
              </a:spcBef>
              <a:buFont typeface="Arial" panose="020B0604020202020204" pitchFamily="34" charset="0"/>
              <a:buNone/>
              <a:defRPr/>
            </a:pPr>
            <a:endParaRPr lang="th-TH" sz="1600" b="1" dirty="0">
              <a:solidFill>
                <a:schemeClr val="tx1"/>
              </a:solidFill>
            </a:endParaRPr>
          </a:p>
          <a:p>
            <a:pPr marL="190705" indent="-99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b="0" dirty="0">
                <a:solidFill>
                  <a:schemeClr val="tx1"/>
                </a:solidFill>
              </a:rPr>
              <a:t>ส่วน</a:t>
            </a:r>
            <a:r>
              <a:rPr lang="th-TH" sz="1600" b="1" dirty="0">
                <a:solidFill>
                  <a:schemeClr val="tx1"/>
                </a:solidFill>
              </a:rPr>
              <a:t>ผู้รับโอน</a:t>
            </a:r>
            <a:r>
              <a:rPr lang="th-TH" sz="1600" dirty="0">
                <a:solidFill>
                  <a:schemeClr val="tx1"/>
                </a:solidFill>
              </a:rPr>
              <a:t>ต้องลงทะเบียนพร้อมเพ</a:t>
            </a:r>
            <a:r>
              <a:rPr lang="th-TH" sz="1600" dirty="0" err="1">
                <a:solidFill>
                  <a:schemeClr val="tx1"/>
                </a:solidFill>
              </a:rPr>
              <a:t>ย์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</a:p>
          <a:p>
            <a:pPr marL="653371" lvl="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เพื่อผูกบัญชีเงินฝากหรือบัญชี</a:t>
            </a:r>
            <a:r>
              <a:rPr lang="en-US" sz="1600" dirty="0">
                <a:solidFill>
                  <a:schemeClr val="tx1"/>
                </a:solidFill>
              </a:rPr>
              <a:t> e-Money </a:t>
            </a:r>
            <a:r>
              <a:rPr lang="th-TH" sz="1600" dirty="0">
                <a:solidFill>
                  <a:schemeClr val="tx1"/>
                </a:solidFill>
              </a:rPr>
              <a:t>ที่ใช้รับเงิน </a:t>
            </a:r>
          </a:p>
          <a:p>
            <a:pPr marL="653371" lvl="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โดยใช้เบอร์โทรศัพท์มือถือ เลขประจำตัวประชาชน หรือหมายเลข </a:t>
            </a:r>
            <a:r>
              <a:rPr lang="en-US" sz="1600" dirty="0">
                <a:solidFill>
                  <a:schemeClr val="tx1"/>
                </a:solidFill>
              </a:rPr>
              <a:t>e-Wallet </a:t>
            </a:r>
            <a:r>
              <a:rPr lang="th-TH" sz="1600" dirty="0">
                <a:solidFill>
                  <a:schemeClr val="tx1"/>
                </a:solidFill>
              </a:rPr>
              <a:t>15 หลัก ตามที่ผู้ให้บริการกำหนด  </a:t>
            </a:r>
          </a:p>
          <a:p>
            <a:pPr marL="653371" lvl="1" indent="-278595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ในกรณี</a:t>
            </a:r>
            <a:r>
              <a:rPr lang="th-TH" sz="1600" b="1" dirty="0">
                <a:solidFill>
                  <a:schemeClr val="tx1"/>
                </a:solidFill>
              </a:rPr>
              <a:t>ผูกบัญชีเงินฝาก</a:t>
            </a:r>
            <a:r>
              <a:rPr lang="th-TH" sz="1600" dirty="0">
                <a:solidFill>
                  <a:schemeClr val="tx1"/>
                </a:solidFill>
              </a:rPr>
              <a:t>สามารถทำได้ผ่านช่องทางตู้</a:t>
            </a:r>
            <a:r>
              <a:rPr lang="en-US" sz="1600" dirty="0">
                <a:solidFill>
                  <a:schemeClr val="tx1"/>
                </a:solidFill>
              </a:rPr>
              <a:t> ATM,</a:t>
            </a:r>
            <a:r>
              <a:rPr lang="th-TH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Internet Banking</a:t>
            </a:r>
            <a:r>
              <a:rPr lang="th-TH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Mobile Banking </a:t>
            </a:r>
            <a:r>
              <a:rPr lang="th-TH" sz="1600" dirty="0">
                <a:solidFill>
                  <a:schemeClr val="tx1"/>
                </a:solidFill>
              </a:rPr>
              <a:t>หรือสาขาธนาคาร ส่วนการ</a:t>
            </a:r>
            <a:r>
              <a:rPr lang="th-TH" sz="1600" b="1" dirty="0">
                <a:solidFill>
                  <a:schemeClr val="tx1"/>
                </a:solidFill>
              </a:rPr>
              <a:t>ผูกบัญชี </a:t>
            </a:r>
            <a:r>
              <a:rPr lang="en-US" sz="1600" b="1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สามารถทำผ่านสาขาหรือจุดให้บริการที่กำหนด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8875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436353" cy="5541972"/>
          </a:xfrm>
        </p:spPr>
        <p:txBody>
          <a:bodyPr/>
          <a:lstStyle/>
          <a:p>
            <a:r>
              <a:rPr lang="th-TH" sz="1600" b="1">
                <a:solidFill>
                  <a:schemeClr val="tx1"/>
                </a:solidFill>
              </a:rPr>
              <a:t>บทพูด  </a:t>
            </a:r>
          </a:p>
          <a:p>
            <a:pPr>
              <a:spcBef>
                <a:spcPts val="627"/>
              </a:spcBef>
            </a:pPr>
            <a:r>
              <a:rPr lang="th-TH" sz="1600" b="1">
                <a:solidFill>
                  <a:schemeClr val="tx1"/>
                </a:solidFill>
              </a:rPr>
              <a:t>ใช้พร้อมเพย์ ต้องระวังอะไรบ้าง</a:t>
            </a:r>
          </a:p>
          <a:p>
            <a:pPr>
              <a:spcBef>
                <a:spcPts val="627"/>
              </a:spcBef>
            </a:pPr>
            <a:r>
              <a:rPr lang="th-TH" sz="1600" b="1" u="sng">
                <a:solidFill>
                  <a:schemeClr val="tx1"/>
                </a:solidFill>
              </a:rPr>
              <a:t>ผู้โอน</a:t>
            </a:r>
            <a:endParaRPr lang="en-US" sz="1600" b="1" u="sng">
              <a:solidFill>
                <a:schemeClr val="tx1"/>
              </a:solidFill>
            </a:endParaRP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เลือกเมนูโอน</a:t>
            </a:r>
            <a:r>
              <a:rPr lang="en-US" sz="1600" b="1">
                <a:solidFill>
                  <a:schemeClr val="tx1"/>
                </a:solidFill>
              </a:rPr>
              <a:t> “</a:t>
            </a:r>
            <a:r>
              <a:rPr lang="th-TH" sz="1600" b="1">
                <a:solidFill>
                  <a:schemeClr val="tx1"/>
                </a:solidFill>
              </a:rPr>
              <a:t>พร้อมเพย์</a:t>
            </a:r>
            <a:r>
              <a:rPr lang="en-US" sz="1600" b="1">
                <a:solidFill>
                  <a:schemeClr val="tx1"/>
                </a:solidFill>
              </a:rPr>
              <a:t>” </a:t>
            </a: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>
                <a:solidFill>
                  <a:schemeClr val="tx1"/>
                </a:solidFill>
              </a:rPr>
              <a:t>จากนั้น</a:t>
            </a:r>
            <a:r>
              <a:rPr lang="th-TH" sz="1600" b="1">
                <a:solidFill>
                  <a:schemeClr val="tx1"/>
                </a:solidFill>
              </a:rPr>
              <a:t>ใส่เบอร์โทรศัพท์มือถือ เลขประจำตัวประชาชน หรือหมายเลข </a:t>
            </a:r>
            <a:r>
              <a:rPr lang="en-US" sz="1600" b="1">
                <a:solidFill>
                  <a:schemeClr val="tx1"/>
                </a:solidFill>
              </a:rPr>
              <a:t>e-Wallet </a:t>
            </a:r>
            <a:r>
              <a:rPr lang="th-TH" sz="1600" b="1">
                <a:solidFill>
                  <a:schemeClr val="tx1"/>
                </a:solidFill>
              </a:rPr>
              <a:t>ของผู้รับโอน </a:t>
            </a:r>
            <a:r>
              <a:rPr lang="th-TH" sz="1600">
                <a:solidFill>
                  <a:schemeClr val="tx1"/>
                </a:solidFill>
              </a:rPr>
              <a:t>(ไม่ใส่เลขที่บัญชีเงินฝาก) </a:t>
            </a: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ตรวจสอบชื่อ-นามสกุลผู้รับโอน และจำนวนเงินโอนให้ถูกต้องก่อนยืนยันรายการ</a:t>
            </a:r>
            <a:r>
              <a:rPr lang="th-TH" sz="1600" b="1" baseline="0">
                <a:solidFill>
                  <a:schemeClr val="tx1"/>
                </a:solidFill>
              </a:rPr>
              <a:t> </a:t>
            </a:r>
            <a:r>
              <a:rPr lang="th-TH" sz="1600" b="0" baseline="0">
                <a:solidFill>
                  <a:schemeClr val="tx1"/>
                </a:solidFill>
              </a:rPr>
              <a:t>เหมือนการโอนเงินวิธีอื่น</a:t>
            </a:r>
            <a:r>
              <a:rPr lang="th-TH" sz="1600" b="0">
                <a:solidFill>
                  <a:schemeClr val="tx1"/>
                </a:solidFill>
              </a:rPr>
              <a:t> </a:t>
            </a:r>
            <a:r>
              <a:rPr lang="th-TH" sz="1600">
                <a:solidFill>
                  <a:schemeClr val="tx1"/>
                </a:solidFill>
              </a:rPr>
              <a:t>เพื่อป้องกันการโอนผิดบัญชี</a:t>
            </a:r>
          </a:p>
          <a:p>
            <a:pPr>
              <a:spcBef>
                <a:spcPts val="627"/>
              </a:spcBef>
              <a:defRPr/>
            </a:pPr>
            <a:r>
              <a:rPr lang="th-TH" sz="1600" b="1" u="sng">
                <a:solidFill>
                  <a:schemeClr val="tx1"/>
                </a:solidFill>
              </a:rPr>
              <a:t>ผู้รับโอน</a:t>
            </a:r>
          </a:p>
          <a:p>
            <a:pPr marL="298494" indent="-298494" defTabSz="98337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</a:rPr>
              <a:t>หากเปลี่ยนหรือเลิกใช้เบอร์โทรศัพท์มือถือที่ผูกกับพร้อมเพย์ </a:t>
            </a:r>
            <a:r>
              <a:rPr lang="th-TH" sz="1600">
                <a:solidFill>
                  <a:schemeClr val="tx1"/>
                </a:solidFill>
              </a:rPr>
              <a:t>ต้องแจ้งให้ธนาคารทราบทุกครั้ง  (การย้ายค่ายหรือเปลี่ยนโทรศัพท์มือถือแต่ไม่เปลี่ยนเบอร์ ไม่ต้องแจ้งให้ธนาคารทราบ)</a:t>
            </a:r>
            <a:endParaRPr lang="en-US" sz="1600">
              <a:solidFill>
                <a:schemeClr val="tx1"/>
              </a:solidFill>
            </a:endParaRPr>
          </a:p>
          <a:p>
            <a:endParaRPr lang="th-TH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726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>
                <a:solidFill>
                  <a:prstClr val="black"/>
                </a:solidFill>
              </a:rPr>
              <a:pPr/>
              <a:t>22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7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3"/>
            <a:ext cx="6436353" cy="4655528"/>
          </a:xfrm>
        </p:spPr>
        <p:txBody>
          <a:bodyPr/>
          <a:lstStyle/>
          <a:p>
            <a:pPr defTabSz="955182">
              <a:defRPr/>
            </a:pPr>
            <a:r>
              <a:rPr lang="th-TH" sz="1600" b="1" dirty="0">
                <a:solidFill>
                  <a:schemeClr val="tx1"/>
                </a:solidFill>
              </a:rPr>
              <a:t>บทพูด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QR Code </a:t>
            </a:r>
            <a:r>
              <a:rPr lang="th-TH" sz="1600" b="1" dirty="0">
                <a:solidFill>
                  <a:schemeClr val="tx1"/>
                </a:solidFill>
              </a:rPr>
              <a:t>(</a:t>
            </a:r>
            <a:r>
              <a:rPr lang="en-US" sz="1600" b="1" dirty="0">
                <a:solidFill>
                  <a:schemeClr val="tx1"/>
                </a:solidFill>
              </a:rPr>
              <a:t>Quick Response Code) </a:t>
            </a:r>
            <a:r>
              <a:rPr lang="th-TH" sz="1600" b="1" dirty="0">
                <a:solidFill>
                  <a:schemeClr val="tx1"/>
                </a:solidFill>
              </a:rPr>
              <a:t>คืออะไร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kern="1200" dirty="0">
                <a:solidFill>
                  <a:schemeClr val="tx1"/>
                </a:solidFill>
                <a:effectLst/>
              </a:rPr>
              <a:t>เป็นรหัสที่ใช้เก็บข้อมูล โดย</a:t>
            </a:r>
            <a:r>
              <a:rPr lang="th-TH" sz="1600" dirty="0">
                <a:solidFill>
                  <a:schemeClr val="tx1"/>
                </a:solidFill>
              </a:rPr>
              <a:t>ปัจจุบันมีการนำ</a:t>
            </a:r>
            <a:r>
              <a:rPr lang="en-US" sz="1600" dirty="0">
                <a:solidFill>
                  <a:schemeClr val="tx1"/>
                </a:solidFill>
              </a:rPr>
              <a:t> QR Code 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มาใช้เป็นช่องทางการเข้าถึงข้อมูลต่าง ๆ เช่น เว็บไซต์ ชื่อ-เลขที่บัญชีเงินฝาก/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e-Wallet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ของร้านค้า บางครั้งอาจระบุราคาสินค้าด้วย</a:t>
            </a:r>
            <a:endParaRPr lang="th-TH" sz="1600" dirty="0">
              <a:solidFill>
                <a:schemeClr val="tx1"/>
              </a:solidFill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ea typeface="Calibri" panose="020F0502020204030204" pitchFamily="34" charset="0"/>
              </a:rPr>
              <a:t>ใช้ </a:t>
            </a:r>
            <a:r>
              <a:rPr lang="en-US" sz="1600" b="1" dirty="0">
                <a:solidFill>
                  <a:schemeClr val="tx1"/>
                </a:solidFill>
                <a:ea typeface="Calibri" panose="020F0502020204030204" pitchFamily="34" charset="0"/>
              </a:rPr>
              <a:t>QR Code</a:t>
            </a:r>
            <a:r>
              <a:rPr lang="th-TH" sz="1600" b="1" dirty="0">
                <a:solidFill>
                  <a:schemeClr val="tx1"/>
                </a:solidFill>
                <a:ea typeface="Calibri" panose="020F0502020204030204" pitchFamily="34" charset="0"/>
              </a:rPr>
              <a:t> แล้วดียังไง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ea typeface="Calibri" panose="020F0502020204030204" pitchFamily="34" charset="0"/>
              </a:rPr>
              <a:t>ผู้ซื้อ</a:t>
            </a:r>
            <a:r>
              <a:rPr lang="en-US" sz="1600" baseline="0" dirty="0">
                <a:solidFill>
                  <a:schemeClr val="tx1"/>
                </a:solidFill>
                <a:ea typeface="Calibri" panose="020F0502020204030204" pitchFamily="34" charset="0"/>
              </a:rPr>
              <a:t>: </a:t>
            </a:r>
            <a:r>
              <a:rPr lang="th-TH" sz="1600" dirty="0">
                <a:solidFill>
                  <a:schemeClr val="tx1"/>
                </a:solidFill>
                <a:ea typeface="Calibri" panose="020F0502020204030204" pitchFamily="34" charset="0"/>
              </a:rPr>
              <a:t>สะดวกในการชำระค่าสินค้า ไม่ต้องพกเงินสด ไม่ต้องพกบัตร ไม่ต้องขอเลขที่บัญชีเงินฝากของร้านค้า และ</a:t>
            </a:r>
            <a:r>
              <a:rPr lang="th-TH" sz="1600" dirty="0">
                <a:solidFill>
                  <a:schemeClr val="tx1"/>
                </a:solidFill>
              </a:rPr>
              <a:t>ปลอดภัยมากขึ้นเพราะไม่ต้องมอบบัตรหรือแจ้งข้อมูลบัตรแก่ร้านค้า</a:t>
            </a:r>
            <a:endParaRPr lang="th-TH" sz="16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 dirty="0">
                <a:solidFill>
                  <a:schemeClr val="tx1"/>
                </a:solidFill>
                <a:effectLst/>
              </a:rPr>
              <a:t>ผู้ขาย</a:t>
            </a:r>
            <a:r>
              <a:rPr lang="en-US" sz="1600" kern="1200" dirty="0">
                <a:solidFill>
                  <a:schemeClr val="tx1"/>
                </a:solidFill>
                <a:effectLst/>
              </a:rPr>
              <a:t>:</a:t>
            </a:r>
            <a:r>
              <a:rPr lang="en-US" sz="160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ไม่ต้องติดตั้งเครื่องรับบัตร ไม่ต้องทอนเงิน และลดภาระในการจัดการเงินสด เพราะเงินเข้าบัญชีเงินฝากของร้านค้าโดยตรง</a:t>
            </a:r>
            <a:endParaRPr lang="th-TH" sz="16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altLang="th-TH" sz="1600" b="1" dirty="0">
                <a:solidFill>
                  <a:schemeClr val="tx1"/>
                </a:solidFill>
              </a:rPr>
              <a:t>รูปแบบ </a:t>
            </a:r>
            <a:r>
              <a:rPr lang="en-US" altLang="th-TH" sz="1600" b="1" dirty="0">
                <a:solidFill>
                  <a:schemeClr val="tx1"/>
                </a:solidFill>
              </a:rPr>
              <a:t>QR Code </a:t>
            </a:r>
            <a:r>
              <a:rPr lang="th-TH" altLang="th-TH" sz="1600" b="1" dirty="0">
                <a:solidFill>
                  <a:schemeClr val="tx1"/>
                </a:solidFill>
              </a:rPr>
              <a:t>ณ จุดรับชำระของร้านค้า </a:t>
            </a:r>
            <a:r>
              <a:rPr lang="th-TH" altLang="th-TH" sz="1600" dirty="0">
                <a:solidFill>
                  <a:schemeClr val="tx1"/>
                </a:solidFill>
              </a:rPr>
              <a:t>มีทั้ง</a:t>
            </a:r>
          </a:p>
          <a:p>
            <a:pPr marL="469300" lvl="1" indent="-192363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altLang="th-TH" sz="1600" b="1" dirty="0">
                <a:solidFill>
                  <a:schemeClr val="tx1"/>
                </a:solidFill>
              </a:rPr>
              <a:t>QR Code</a:t>
            </a:r>
            <a:r>
              <a:rPr lang="th-TH" altLang="th-TH" sz="1600" b="1" dirty="0">
                <a:solidFill>
                  <a:schemeClr val="tx1"/>
                </a:solidFill>
              </a:rPr>
              <a:t> ที่ออกโดยธนาคาร </a:t>
            </a:r>
            <a:r>
              <a:rPr lang="th-TH" altLang="th-TH" sz="1600" b="0" dirty="0">
                <a:solidFill>
                  <a:schemeClr val="tx1"/>
                </a:solidFill>
              </a:rPr>
              <a:t>ซึ่ง</a:t>
            </a: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ผู้ซื้อสามารถสแกนเพื่อจ่ายเงินผ่าน </a:t>
            </a:r>
            <a:r>
              <a:rPr lang="en-US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Mobile Banking </a:t>
            </a: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ของธนาคารเดียวกันหรือต่างธนาคารกับบัญชีของร้านค้าได้  </a:t>
            </a:r>
            <a:endParaRPr lang="en-US" sz="1600" b="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469300" lvl="1" indent="-192363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en-US" altLang="th-TH" sz="1600" b="1" dirty="0">
                <a:solidFill>
                  <a:schemeClr val="tx1"/>
                </a:solidFill>
              </a:rPr>
              <a:t>QR Code</a:t>
            </a:r>
            <a:r>
              <a:rPr lang="th-TH" altLang="th-TH" sz="1600" b="1" dirty="0">
                <a:solidFill>
                  <a:schemeClr val="tx1"/>
                </a:solidFill>
              </a:rPr>
              <a:t> ที่ออกโดยผู้ให้บริการ</a:t>
            </a:r>
            <a:r>
              <a:rPr lang="en-US" altLang="th-TH" sz="1600" b="1" dirty="0">
                <a:solidFill>
                  <a:schemeClr val="tx1"/>
                </a:solidFill>
              </a:rPr>
              <a:t> e-Money</a:t>
            </a:r>
            <a:r>
              <a:rPr lang="th-TH" altLang="th-TH" sz="1600" b="1" dirty="0">
                <a:solidFill>
                  <a:schemeClr val="tx1"/>
                </a:solidFill>
              </a:rPr>
              <a:t> </a:t>
            </a:r>
            <a:r>
              <a:rPr lang="th-TH" altLang="th-TH" sz="1600" dirty="0">
                <a:solidFill>
                  <a:schemeClr val="tx1"/>
                </a:solidFill>
              </a:rPr>
              <a:t>เช่น </a:t>
            </a:r>
            <a:r>
              <a:rPr lang="en-US" altLang="th-TH" sz="1600" dirty="0">
                <a:solidFill>
                  <a:schemeClr val="tx1"/>
                </a:solidFill>
              </a:rPr>
              <a:t>Rabbit LINE Pay,</a:t>
            </a:r>
            <a:r>
              <a:rPr lang="en-US" altLang="th-TH" sz="1600" baseline="0" dirty="0">
                <a:solidFill>
                  <a:schemeClr val="tx1"/>
                </a:solidFill>
              </a:rPr>
              <a:t> </a:t>
            </a:r>
            <a:r>
              <a:rPr lang="en-US" altLang="th-TH" sz="1600" baseline="0" dirty="0" err="1">
                <a:solidFill>
                  <a:schemeClr val="tx1"/>
                </a:solidFill>
              </a:rPr>
              <a:t>T</a:t>
            </a:r>
            <a:r>
              <a:rPr lang="en-US" altLang="th-TH" sz="1600" dirty="0" err="1">
                <a:solidFill>
                  <a:schemeClr val="tx1"/>
                </a:solidFill>
              </a:rPr>
              <a:t>rueMoney</a:t>
            </a:r>
            <a:r>
              <a:rPr lang="en-US" altLang="th-TH" sz="1600" dirty="0">
                <a:solidFill>
                  <a:schemeClr val="tx1"/>
                </a:solidFill>
              </a:rPr>
              <a:t> wallet </a:t>
            </a:r>
            <a:r>
              <a:rPr lang="th-TH" altLang="th-TH" sz="1600" dirty="0">
                <a:solidFill>
                  <a:schemeClr val="tx1"/>
                </a:solidFill>
              </a:rPr>
              <a:t>ซึ่งผู้ซื้ออาจ</a:t>
            </a:r>
            <a:r>
              <a:rPr lang="th-TH" sz="1600" dirty="0">
                <a:solidFill>
                  <a:schemeClr val="tx1"/>
                </a:solidFill>
              </a:rPr>
              <a:t>ต้องสแกน</a:t>
            </a:r>
            <a:r>
              <a:rPr lang="en-US" sz="1600" dirty="0">
                <a:solidFill>
                  <a:schemeClr val="tx1"/>
                </a:solidFill>
              </a:rPr>
              <a:t> QR Code </a:t>
            </a:r>
            <a:r>
              <a:rPr lang="th-TH" sz="1600" dirty="0">
                <a:solidFill>
                  <a:schemeClr val="tx1"/>
                </a:solidFill>
              </a:rPr>
              <a:t>ของ </a:t>
            </a:r>
            <a:r>
              <a:rPr lang="en-US" sz="1600" dirty="0">
                <a:solidFill>
                  <a:schemeClr val="tx1"/>
                </a:solidFill>
              </a:rPr>
              <a:t>e-Money</a:t>
            </a:r>
            <a:r>
              <a:rPr lang="th-TH" sz="1600" dirty="0">
                <a:solidFill>
                  <a:schemeClr val="tx1"/>
                </a:solidFill>
              </a:rPr>
              <a:t> ตามที่ร้านค้ากำหนด โดยไม่สามารถใช้ข้ามเครือข่ายได้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256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spcBef>
                <a:spcPts val="627"/>
              </a:spcBef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บทพูด   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อยากใช้</a:t>
            </a:r>
            <a:r>
              <a:rPr lang="en-US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QR Code</a:t>
            </a:r>
            <a:r>
              <a:rPr lang="th-TH" sz="1600" b="1" baseline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b="1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ต้องทำยังไง</a:t>
            </a:r>
          </a:p>
          <a:p>
            <a:pPr marL="469300" lvl="1" indent="-192363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ผู้ขายหรือร้านค้า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ไม่ว่าคุณจะเป็นเจ้าของ</a:t>
            </a:r>
            <a:r>
              <a:rPr lang="th-TH" sz="1600">
                <a:solidFill>
                  <a:schemeClr val="tx1"/>
                </a:solidFill>
              </a:rPr>
              <a:t>ร้านสะดวกซื้อ ร้านค้าปลีก แผงลอยในตลาด ร้านค้าริมถนน หรือร้านค้าออนไลน์ ก็สามารถติดตั้ง</a:t>
            </a:r>
            <a:r>
              <a:rPr lang="en-US" sz="1600">
                <a:solidFill>
                  <a:schemeClr val="tx1"/>
                </a:solidFill>
              </a:rPr>
              <a:t> QR</a:t>
            </a:r>
            <a:r>
              <a:rPr lang="th-TH" sz="1600">
                <a:solidFill>
                  <a:schemeClr val="tx1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Code </a:t>
            </a:r>
            <a:r>
              <a:rPr lang="th-TH" sz="1600">
                <a:solidFill>
                  <a:schemeClr val="tx1"/>
                </a:solidFill>
              </a:rPr>
              <a:t>ได้ โดย</a:t>
            </a:r>
            <a:endParaRPr lang="th-TH" sz="1600" b="1">
              <a:solidFill>
                <a:schemeClr val="tx1"/>
              </a:solidFill>
            </a:endParaRP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ติดต่อธนาคาร/ผู้ให้บริการ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e-Money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เพื่อขอใช้บริการ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นำป้าย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ซึ่งระบุชื่อบัญชีเงินฝากหรือ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sz="1600" kern="1200" baseline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 (อาจแสดงราคาสินค้าหรือไม่ก็ได้) มาวางให้ผู้ซื้อสแกนจ่าย ณ จุดรับชำระ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ข้อควรระวัง </a:t>
            </a:r>
            <a:r>
              <a:rPr lang="th-TH" sz="1600" b="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ผู้ขายควร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หมั่นตรวจสอบอยู่เสมอว่าป้าย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QR Code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นั้น แสดงข้อมูลบัญชีเงินฝากหรือ </a:t>
            </a:r>
            <a:r>
              <a:rPr lang="en-US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e-Wallet</a:t>
            </a:r>
            <a:r>
              <a:rPr lang="en-US" sz="1600" kern="1200" baseline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sz="1600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ของร้านค้าที่ถูกต้อง เพื่อป้องกันผู้อื่นมาแอบเปลี่ยนข้อมูล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0119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spcBef>
                <a:spcPts val="627"/>
              </a:spcBef>
              <a:defRPr/>
            </a:pPr>
            <a:r>
              <a:rPr lang="th-TH" altLang="th-TH" sz="1600" b="1" dirty="0">
                <a:solidFill>
                  <a:schemeClr val="tx1"/>
                </a:solidFill>
              </a:rPr>
              <a:t>บทพูด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อยากใช้</a:t>
            </a:r>
            <a:r>
              <a:rPr lang="en-US" sz="1600" b="1" dirty="0">
                <a:solidFill>
                  <a:schemeClr val="tx1"/>
                </a:solidFill>
              </a:rPr>
              <a:t> QR Code</a:t>
            </a:r>
            <a:r>
              <a:rPr lang="th-TH" sz="1600" b="1" dirty="0">
                <a:solidFill>
                  <a:schemeClr val="tx1"/>
                </a:solidFill>
              </a:rPr>
              <a:t> ต้องทำยังไง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dirty="0">
                <a:solidFill>
                  <a:schemeClr val="tx1"/>
                </a:solidFill>
              </a:rPr>
              <a:t>ผู้ซื้อ </a:t>
            </a:r>
            <a:r>
              <a:rPr lang="th-TH" sz="1600" dirty="0">
                <a:solidFill>
                  <a:schemeClr val="tx1"/>
                </a:solidFill>
              </a:rPr>
              <a:t>สามารถใช้ </a:t>
            </a:r>
            <a:r>
              <a:rPr lang="en-US" sz="1600" dirty="0">
                <a:solidFill>
                  <a:schemeClr val="tx1"/>
                </a:solidFill>
              </a:rPr>
              <a:t>QR Code</a:t>
            </a:r>
            <a:r>
              <a:rPr lang="th-TH" sz="1600" dirty="0">
                <a:solidFill>
                  <a:schemeClr val="tx1"/>
                </a:solidFill>
              </a:rPr>
              <a:t> ชำระค่าสินค้าได้ที่ร้านค้าที่มีป้าย </a:t>
            </a:r>
            <a:r>
              <a:rPr lang="en-US" sz="1600" dirty="0">
                <a:solidFill>
                  <a:schemeClr val="tx1"/>
                </a:solidFill>
              </a:rPr>
              <a:t>QR Code </a:t>
            </a:r>
            <a:r>
              <a:rPr lang="th-TH" sz="1600" dirty="0">
                <a:solidFill>
                  <a:schemeClr val="tx1"/>
                </a:solidFill>
              </a:rPr>
              <a:t>ซึ่งทำได้ง่าย</a:t>
            </a:r>
            <a:r>
              <a:rPr lang="th-TH" sz="1600" baseline="0" dirty="0">
                <a:solidFill>
                  <a:schemeClr val="tx1"/>
                </a:solidFill>
              </a:rPr>
              <a:t> ๆ </a:t>
            </a:r>
            <a:r>
              <a:rPr lang="th-TH" sz="1600" dirty="0">
                <a:solidFill>
                  <a:schemeClr val="tx1"/>
                </a:solidFill>
              </a:rPr>
              <a:t>ตามขั้นตอนดังต่อไปนี้</a:t>
            </a:r>
            <a:endParaRPr lang="en-US" sz="1600" dirty="0">
              <a:solidFill>
                <a:schemeClr val="tx1"/>
              </a:solidFill>
            </a:endParaRP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kern="0" dirty="0">
                <a:solidFill>
                  <a:schemeClr val="tx1"/>
                </a:solidFill>
              </a:rPr>
              <a:t>เข้าระบบ</a:t>
            </a:r>
            <a:r>
              <a:rPr lang="th-TH" sz="1600" b="1" kern="0" baseline="0" dirty="0">
                <a:solidFill>
                  <a:schemeClr val="tx1"/>
                </a:solidFill>
              </a:rPr>
              <a:t> </a:t>
            </a:r>
            <a:r>
              <a:rPr lang="th-TH" sz="1600" b="0" kern="0" baseline="0" dirty="0">
                <a:solidFill>
                  <a:schemeClr val="tx1"/>
                </a:solidFill>
              </a:rPr>
              <a:t>โดย </a:t>
            </a:r>
            <a:r>
              <a:rPr lang="en-US" sz="1600" b="0" kern="0" baseline="0" dirty="0">
                <a:solidFill>
                  <a:schemeClr val="tx1"/>
                </a:solidFill>
              </a:rPr>
              <a:t>Log in</a:t>
            </a:r>
            <a:r>
              <a:rPr lang="th-TH" sz="1600" b="0" kern="0" baseline="0" dirty="0">
                <a:solidFill>
                  <a:schemeClr val="tx1"/>
                </a:solidFill>
              </a:rPr>
              <a:t> ด้วย </a:t>
            </a:r>
            <a:r>
              <a:rPr lang="en-US" sz="1600" kern="0" dirty="0">
                <a:solidFill>
                  <a:schemeClr val="tx1"/>
                </a:solidFill>
              </a:rPr>
              <a:t>U</a:t>
            </a:r>
            <a:r>
              <a:rPr lang="en-US" sz="1600" b="0" kern="0" baseline="0" dirty="0">
                <a:solidFill>
                  <a:schemeClr val="tx1"/>
                </a:solidFill>
              </a:rPr>
              <a:t>sername </a:t>
            </a:r>
            <a:r>
              <a:rPr lang="th-TH" sz="1600" b="0" kern="0" baseline="0" dirty="0">
                <a:solidFill>
                  <a:schemeClr val="tx1"/>
                </a:solidFill>
              </a:rPr>
              <a:t>และ </a:t>
            </a:r>
            <a:r>
              <a:rPr lang="en-US" sz="1600" kern="0" dirty="0">
                <a:solidFill>
                  <a:schemeClr val="tx1"/>
                </a:solidFill>
              </a:rPr>
              <a:t>P</a:t>
            </a:r>
            <a:r>
              <a:rPr lang="en-US" sz="1600" b="0" kern="0" baseline="0" dirty="0">
                <a:solidFill>
                  <a:schemeClr val="tx1"/>
                </a:solidFill>
              </a:rPr>
              <a:t>assword</a:t>
            </a:r>
            <a:r>
              <a:rPr lang="th-TH" sz="1600" b="0" kern="0" baseline="0" dirty="0">
                <a:solidFill>
                  <a:schemeClr val="tx1"/>
                </a:solidFill>
              </a:rPr>
              <a:t> ผ่าน</a:t>
            </a:r>
            <a:r>
              <a:rPr lang="th-TH" sz="1600" dirty="0">
                <a:solidFill>
                  <a:schemeClr val="tx1"/>
                </a:solidFill>
              </a:rPr>
              <a:t>แอปพลิเคชัน </a:t>
            </a:r>
            <a:r>
              <a:rPr lang="en-GB" sz="1600" dirty="0">
                <a:solidFill>
                  <a:schemeClr val="tx1"/>
                </a:solidFill>
              </a:rPr>
              <a:t>Mobile Banking</a:t>
            </a:r>
            <a:r>
              <a:rPr lang="th-TH" sz="1600" dirty="0">
                <a:solidFill>
                  <a:schemeClr val="tx1"/>
                </a:solidFill>
              </a:rPr>
              <a:t> ของธนาคารเดียวกันหรือต่างธนาคารกับบัญชีของร้านค้า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หรือ </a:t>
            </a:r>
            <a:r>
              <a:rPr lang="en-US" sz="1600" dirty="0">
                <a:solidFill>
                  <a:schemeClr val="tx1"/>
                </a:solidFill>
              </a:rPr>
              <a:t>Log in </a:t>
            </a:r>
            <a:r>
              <a:rPr lang="th-TH" sz="1600" dirty="0">
                <a:solidFill>
                  <a:schemeClr val="tx1"/>
                </a:solidFill>
              </a:rPr>
              <a:t>เข้าแอปพลิเคชันของ </a:t>
            </a:r>
            <a:r>
              <a:rPr lang="en-GB" sz="1600" dirty="0">
                <a:solidFill>
                  <a:schemeClr val="tx1"/>
                </a:solidFill>
              </a:rPr>
              <a:t>e-Money </a:t>
            </a:r>
            <a:endParaRPr lang="th-TH" sz="1600" dirty="0">
              <a:solidFill>
                <a:schemeClr val="tx1"/>
              </a:solidFill>
            </a:endParaRP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kern="0" spc="-21" dirty="0">
                <a:solidFill>
                  <a:schemeClr val="tx1"/>
                </a:solidFill>
              </a:rPr>
              <a:t>สแกน </a:t>
            </a:r>
            <a:r>
              <a:rPr lang="en-US" sz="1600" b="1" kern="0" spc="-21" dirty="0">
                <a:solidFill>
                  <a:schemeClr val="tx1"/>
                </a:solidFill>
              </a:rPr>
              <a:t>QR Code </a:t>
            </a:r>
            <a:r>
              <a:rPr lang="th-TH" sz="1600" dirty="0">
                <a:solidFill>
                  <a:schemeClr val="tx1"/>
                </a:solidFill>
              </a:rPr>
              <a:t>และเลือกวิธีการชำระเงินว่าจะหักเงินจากบัญชีเงินฝาก บัตรเครดิต หรือ </a:t>
            </a:r>
            <a:r>
              <a:rPr lang="en-GB" sz="1600" dirty="0">
                <a:solidFill>
                  <a:schemeClr val="tx1"/>
                </a:solidFill>
              </a:rPr>
              <a:t>e-Money</a:t>
            </a:r>
            <a:r>
              <a:rPr lang="th-TH" sz="1600" dirty="0">
                <a:solidFill>
                  <a:schemeClr val="tx1"/>
                </a:solidFill>
              </a:rPr>
              <a:t> ที่ผูกไว้ </a:t>
            </a:r>
            <a:endParaRPr lang="th-TH" sz="1600" kern="0" spc="-21" dirty="0">
              <a:solidFill>
                <a:schemeClr val="tx1"/>
              </a:solidFill>
            </a:endParaRP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kern="0" spc="-21" dirty="0">
                <a:solidFill>
                  <a:schemeClr val="tx1"/>
                </a:solidFill>
              </a:rPr>
              <a:t>ระบุจำนวนเงินที่ต้องการจ่าย</a:t>
            </a:r>
          </a:p>
          <a:p>
            <a:pPr marL="742920" lvl="1" indent="-265328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</a:rPr>
              <a:t>ตรวจสอบความถูกต้องของชื่อบัญชีและจำนวนเงินก่อนยืนยัน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ข้อควรระวังในการ</a:t>
            </a:r>
            <a:r>
              <a:rPr lang="th-TH" sz="1600" b="1" dirty="0">
                <a:solidFill>
                  <a:schemeClr val="tx1"/>
                </a:solidFill>
              </a:rPr>
              <a:t>ใช้</a:t>
            </a:r>
            <a:r>
              <a:rPr lang="en-US" sz="1600" b="1" dirty="0">
                <a:solidFill>
                  <a:schemeClr val="tx1"/>
                </a:solidFill>
              </a:rPr>
              <a:t> QR Code</a:t>
            </a:r>
            <a:r>
              <a:rPr lang="th-TH" sz="1600" b="1" dirty="0">
                <a:solidFill>
                  <a:schemeClr val="tx1"/>
                </a:solidFill>
              </a:rPr>
              <a:t> คือ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ผู้ใช้งานต้องตั้งรหัสให้เดายากและเป็นความลับ </a:t>
            </a:r>
          </a:p>
          <a:p>
            <a:pPr marL="469300" lvl="1" indent="-192363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อย่าลืมตรวจสอบชื่อผู้รับเงินและจำนวนเงินก่อนยืนยันทุกครั้ง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400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r>
              <a:rPr lang="th-TH" sz="1600" b="1" dirty="0">
                <a:solidFill>
                  <a:schemeClr val="tx1"/>
                </a:solidFill>
              </a:rPr>
              <a:t>บทพูด  </a:t>
            </a:r>
            <a:r>
              <a:rPr lang="th-TH" sz="1600" b="1" baseline="0" dirty="0">
                <a:solidFill>
                  <a:schemeClr val="tx1"/>
                </a:solidFill>
              </a:rPr>
              <a:t> </a:t>
            </a:r>
          </a:p>
          <a:p>
            <a:pPr marL="298450" indent="-298450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แม้ว่าเราจะพยายามใช้บัตรอิเล็กทรอนิกส์ หรือ </a:t>
            </a:r>
            <a:r>
              <a:rPr lang="en-US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Online Banking 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ให้ปลอดภัยจากโจรไซเบอร์แล้ว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แต่บางครั้งก็อาจเกิดข้อผิดพลาด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โดยไม่ได้ตั้งใจ เช่น ระบุจำนวนเงินโอนผิด หรือโอนผิดบัญชี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effectLst/>
              </a:rPr>
              <a:t>ผู้โอนสามารถแก้ไขปัญหาโอนเงินผิดด้วยขั้นตอนต่อไปนี้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ติดต่อธนาคารต้นทางเพื่อแจ้งปัญหา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นำหลักฐานการโอนเงินไปแจ้งความที่สถานีตำรวจ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นำใบแจ้งความไปติดต่อธนาคารต้นทางเพื่อประสานกับธนาคารปลายทางติดตามเงินคืนให้ </a:t>
            </a:r>
            <a:endParaRPr lang="th-TH" sz="1600" b="0" dirty="0">
              <a:solidFill>
                <a:schemeClr val="tx1"/>
              </a:solidFill>
            </a:endParaRP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ธนาคารปลายทางจะคืนเงินให้ผู้โอนได้เมื่อได้รับความยินยอมจากผู้รับโอนเป็นลายลักษณ์อักษร 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หากผู้รับโอนไม่ยินยอม ผู้โอนอาจต้องฟ้องร้องเพื่อขอเงินคืน</a:t>
            </a:r>
            <a:endParaRPr lang="en-US" sz="1600" b="0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0944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r>
              <a:rPr lang="th-TH" b="1">
                <a:solidFill>
                  <a:schemeClr val="tx1"/>
                </a:solidFill>
              </a:rPr>
              <a:t>บทพูด  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tabLst>
                <a:tab pos="190705" algn="l"/>
              </a:tabLst>
            </a:pPr>
            <a:r>
              <a:rPr lang="th-TH">
                <a:solidFill>
                  <a:schemeClr val="tx1"/>
                </a:solidFill>
              </a:rPr>
              <a:t>หากมีปัญหาในการใช้บริการทางการเงิน เช่น พบรายการผิดปกติหรือทำบัตรหาย ควรรีบติดต่อ </a:t>
            </a:r>
            <a:r>
              <a:rPr lang="en-US">
                <a:solidFill>
                  <a:schemeClr val="tx1"/>
                </a:solidFill>
              </a:rPr>
              <a:t>Call Center </a:t>
            </a:r>
            <a:r>
              <a:rPr lang="th-TH">
                <a:solidFill>
                  <a:schemeClr val="tx1"/>
                </a:solidFill>
              </a:rPr>
              <a:t>ของธนาคาร/ผู้ออกบัตรทันที </a:t>
            </a:r>
          </a:p>
          <a:p>
            <a:pPr>
              <a:spcBef>
                <a:spcPts val="627"/>
              </a:spcBef>
              <a:tabLst>
                <a:tab pos="190705" algn="l"/>
              </a:tabLst>
            </a:pPr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0070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marL="0" marR="0" indent="0" algn="l" defTabSz="955182" rtl="0" eaLnBrk="1" fontAlgn="auto" latinLnBrk="0" hangingPunct="1">
              <a:lnSpc>
                <a:spcPct val="100000"/>
              </a:lnSpc>
              <a:spcBef>
                <a:spcPts val="6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ผู้สอนอธิบาย</a:t>
            </a:r>
            <a:r>
              <a:rPr lang="th-TH" b="1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กิจกรรมที่ </a:t>
            </a:r>
            <a:r>
              <a:rPr lang="en-US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3.2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แชร์ไอเดีย </a:t>
            </a:r>
            <a:r>
              <a:rPr lang="en-US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Next time, I will … </a:t>
            </a: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(ประมาณ 20 </a:t>
            </a:r>
            <a:r>
              <a:rPr lang="th-TH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นาที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) </a:t>
            </a:r>
            <a:r>
              <a:rPr lang="th-TH" sz="2400" b="1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- </a:t>
            </a:r>
            <a:r>
              <a:rPr lang="th-TH" sz="2400" b="1" kern="1200" baseline="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ลิงก์รายละเอียดกิจกรรมและอุปกรณ์ </a:t>
            </a:r>
            <a:r>
              <a:rPr lang="en-US" sz="2400" b="1" kern="1200" baseline="0" smtClean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https://www.1213.or.th/th/FinDo_Toolkits/Pages/files/Activity3_2.pdf</a:t>
            </a:r>
            <a:endParaRPr lang="th-TH" sz="2400" b="1" smtClean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defTabSz="955182">
              <a:spcBef>
                <a:spcPts val="627"/>
              </a:spcBef>
              <a:defRPr/>
            </a:pPr>
            <a:endParaRPr lang="en-US" b="1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b="1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วิธีการ</a:t>
            </a:r>
            <a:endParaRPr lang="en-US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656590" lvl="1" indent="-179070">
              <a:spcBef>
                <a:spcPts val="627"/>
              </a:spcBef>
              <a:buAutoNum type="arabicPeriod"/>
            </a:pPr>
            <a:r>
              <a:rPr lang="th-TH" dirty="0">
                <a:solidFill>
                  <a:schemeClr val="tx1"/>
                </a:solidFill>
                <a:latin typeface="Browallia New"/>
                <a:cs typeface="Browallia New"/>
              </a:rPr>
              <a:t>หลังจากเรียนเนื้อหาจบแล้ว ขอให้ตัวแทนผู้เรียน 2 คน (หรือมากกว่า หากมีเวลามากพอ) </a:t>
            </a:r>
            <a:r>
              <a:rPr lang="th-TH">
                <a:solidFill>
                  <a:schemeClr val="tx1"/>
                </a:solidFill>
                <a:latin typeface="Browallia New"/>
                <a:cs typeface="Browallia New"/>
              </a:rPr>
              <a:t>มาแลกเปลี่ยนสิ่งที่ได้เรียนรู้จากบทเรียนนี้ และให้ผู้สอนกระตุ้นให้ผู้เรียนคนอื่นร่วมอภิปรายเพิ่มเติม</a:t>
            </a:r>
            <a:r>
              <a:rPr lang="th-TH">
                <a:latin typeface="Browallia New"/>
                <a:cs typeface="Browallia New"/>
              </a:rPr>
              <a:t> </a:t>
            </a:r>
            <a:endParaRPr lang="th-TH">
              <a:solidFill>
                <a:schemeClr val="tx1"/>
              </a:solidFill>
            </a:endParaRPr>
          </a:p>
          <a:p>
            <a:pPr marL="656688" lvl="1" indent="-179097">
              <a:spcBef>
                <a:spcPts val="627"/>
              </a:spcBef>
              <a:buAutoNum type="arabicPeriod"/>
            </a:pPr>
            <a:r>
              <a:rPr lang="th-TH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ผู้สอนสรุปบทเรียน โดยทบทวนประเด็นสำคัญ และอธิบายตัวอย่างเพิ่มเติม (ถ้ามี) </a:t>
            </a:r>
            <a:endParaRPr lang="en-US" kern="1200" dirty="0">
              <a:solidFill>
                <a:schemeClr val="tx1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298494" lvl="1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การประเมินผล</a:t>
            </a:r>
            <a:endParaRPr lang="th-TH" b="1" dirty="0">
              <a:solidFill>
                <a:schemeClr val="tx1"/>
              </a:solidFill>
            </a:endParaRPr>
          </a:p>
          <a:p>
            <a:pPr marL="655030" lvl="2" indent="-177439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ผู้สอนสังเกตพฤติกรรมของผู้เรียนในการคิดวิเคราะห์เพื่อตัดสินใจ</a:t>
            </a:r>
            <a:r>
              <a:rPr lang="th-TH" kern="1200" baseline="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kern="1200" dirty="0">
                <a:solidFill>
                  <a:schemeClr val="tx1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และการแลกเปลี่ยนความคิดเห็นระหว่างกันของผู้เรียน </a:t>
            </a:r>
            <a:r>
              <a:rPr lang="th-TH" dirty="0">
                <a:solidFill>
                  <a:schemeClr val="tx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ถ้าผู้เรียนให้เหตุผลได้อย่างเหมาะสม ถือว่าผ่านการประเมิน </a:t>
            </a:r>
            <a:endParaRPr lang="en-US" dirty="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r>
              <a:rPr lang="th-TH" b="1" kern="120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ผู้สอนอธิบาย กิจกรรมที่ 3.1  เกมรู้จักบริการทางการเงินในยุคดิจิทัล  (ประมาณ 10 นาที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) - ลิงก์รายละเอียดกิจกรรมและอุปกรณ์ </a:t>
            </a:r>
            <a:r>
              <a:rPr lang="en-US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https://www.1213.or.th/th/FinDo_Toolkits/Pages/files/Activity3_1.pdf</a:t>
            </a: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 </a:t>
            </a:r>
            <a:endParaRPr lang="en-US" b="1" kern="1200" smtClean="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อุปกรณ์/สิ่งที่ต้องเตรียม  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ใบกิจกรรม 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“</a:t>
            </a:r>
            <a:r>
              <a:rPr lang="th-TH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เกมรู้จักบริการทางการเงินในยุคดิจิทัล</a:t>
            </a:r>
            <a:r>
              <a:rPr lang="en-US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”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b="1" kern="1200" smtClean="0">
                <a:solidFill>
                  <a:schemeClr val="tx1"/>
                </a:solidFill>
                <a:effectLst/>
                <a:latin typeface="Browallia New" panose="020B0604020202020204" pitchFamily="34" charset="-34"/>
                <a:ea typeface="+mn-ea"/>
                <a:cs typeface="Browallia New" panose="020B0604020202020204" pitchFamily="34" charset="-34"/>
              </a:rPr>
              <a:t>วิธีการ</a:t>
            </a:r>
            <a:endParaRPr lang="en-US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  <a:p>
            <a:pPr marL="656688" lvl="1" indent="-179097">
              <a:spcBef>
                <a:spcPts val="627"/>
              </a:spcBef>
              <a:buAutoNum type="arabicPeriod"/>
            </a:pPr>
            <a:r>
              <a:rPr lang="th-TH" kern="1200">
                <a:solidFill>
                  <a:schemeClr val="tx1"/>
                </a:solidFill>
                <a:effectLst/>
              </a:rPr>
              <a:t>ผู้สอนแบ่งผู้เรียนเป็นกลุ่ม กลุ่มละ 5 คน (อาจเปลี่ยนแปลงได้ตามความเหมาะสม) </a:t>
            </a:r>
          </a:p>
          <a:p>
            <a:pPr marL="656688" lvl="1" indent="-179097">
              <a:spcBef>
                <a:spcPts val="627"/>
              </a:spcBef>
              <a:buAutoNum type="arabicPeriod"/>
            </a:pPr>
            <a:r>
              <a:rPr lang="th-TH" kern="1200">
                <a:solidFill>
                  <a:schemeClr val="tx1"/>
                </a:solidFill>
                <a:effectLst/>
              </a:rPr>
              <a:t>ผู้สอนชี้แจงวิธีการทำกิจกรรมดังนี้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938599" lvl="1" indent="-281911">
              <a:spcBef>
                <a:spcPts val="627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2.1 ให้ผู้เรียนแต่ละกลุ่มจัดหมวดหมู่ของคำที่เกี่ยวข้องกับบริการทางการเงินในยุคดิจิทัล (รวม 32 คำ ในหน้าถัดไป) ให้ถูกต้องตามหมวดต่าง ๆ ดังนี้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1</a:t>
            </a:r>
            <a:r>
              <a:rPr lang="th-TH" kern="1200">
                <a:solidFill>
                  <a:schemeClr val="tx1"/>
                </a:solidFill>
                <a:effectLst/>
              </a:rPr>
              <a:t>  ผู้ให้บริการทางการเงิน (8 คำ) 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2</a:t>
            </a:r>
            <a:r>
              <a:rPr lang="th-TH" kern="1200">
                <a:solidFill>
                  <a:schemeClr val="tx1"/>
                </a:solidFill>
                <a:effectLst/>
              </a:rPr>
              <a:t>  รูปแบบการใช้บริการทางการเงิน (8 คำ)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3</a:t>
            </a:r>
            <a:r>
              <a:rPr lang="th-TH" kern="1200">
                <a:solidFill>
                  <a:schemeClr val="tx1"/>
                </a:solidFill>
                <a:effectLst/>
              </a:rPr>
              <a:t>  ชื่อแอปพลิเคชันของผู้ให้บริการทางการเงิน (8 คำ)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3" indent="-179097">
              <a:spcBef>
                <a:spcPts val="627"/>
              </a:spcBef>
            </a:pPr>
            <a:r>
              <a:rPr lang="th-TH" b="1" kern="1200">
                <a:solidFill>
                  <a:schemeClr val="tx1"/>
                </a:solidFill>
                <a:effectLst/>
              </a:rPr>
              <a:t>		หมวดที่ 4</a:t>
            </a:r>
            <a:r>
              <a:rPr lang="th-TH" kern="1200">
                <a:solidFill>
                  <a:schemeClr val="tx1"/>
                </a:solidFill>
                <a:effectLst/>
              </a:rPr>
              <a:t>  วิธีการรักษาความปลอดภัย/ลดความเสี่ยง (8 คำ)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1" indent="-179097">
              <a:spcBef>
                <a:spcPts val="627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	2.2 ให้ตัวแทนผู้เรียนนำเสนอคำตอบของกลุ่ม  </a:t>
            </a:r>
            <a:endParaRPr lang="en-US" kern="1200">
              <a:solidFill>
                <a:schemeClr val="tx1"/>
              </a:solidFill>
              <a:effectLst/>
            </a:endParaRPr>
          </a:p>
          <a:p>
            <a:pPr marL="656688" lvl="2" indent="-179097">
              <a:spcBef>
                <a:spcPts val="627"/>
              </a:spcBef>
            </a:pPr>
            <a:r>
              <a:rPr lang="th-TH" kern="1200">
                <a:solidFill>
                  <a:schemeClr val="tx1"/>
                </a:solidFill>
                <a:effectLst/>
              </a:rPr>
              <a:t>	ทั้งนี้ ผู้สอนสามารถอนุญาตให้ผู้เรียนค้นหาข้อมูลจากอินเทอร์เน็ตในระหว่างที่ทำกิจกรรมได้ เพื่อส่งเสริมให้เกิดการเรียนรู้ด้วยตนเอง</a:t>
            </a:r>
            <a:endParaRPr lang="th-TH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23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endParaRPr lang="th-T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3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0" y="4179134"/>
            <a:ext cx="6341676" cy="5541972"/>
          </a:xfrm>
        </p:spPr>
        <p:txBody>
          <a:bodyPr/>
          <a:lstStyle/>
          <a:p>
            <a:pPr defTabSz="955182">
              <a:defRPr/>
            </a:pPr>
            <a:r>
              <a:rPr lang="th-TH" sz="1600"/>
              <a:t>ผู้สอนเฉลยและอธิบายคำตอบเพิ่มเติม โดยอาจมอบรางวัล (ถ้ามี) ให้แก่กลุ่มที่ตอบได้ถูกต้องมากที่สุด </a:t>
            </a:r>
            <a:endParaRPr lang="en-US" sz="1600"/>
          </a:p>
          <a:p>
            <a:endParaRPr lang="th-TH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7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E207D-A438-4047-9010-370A8666F5A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966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179135"/>
            <a:ext cx="6498633" cy="5541972"/>
          </a:xfrm>
        </p:spPr>
        <p:txBody>
          <a:bodyPr/>
          <a:lstStyle/>
          <a:p>
            <a:pPr defTabSz="955182">
              <a:defRPr/>
            </a:pPr>
            <a:r>
              <a:rPr lang="th-TH" sz="1600" b="1" kern="1200" dirty="0">
                <a:solidFill>
                  <a:schemeClr val="tx1"/>
                </a:solidFill>
                <a:effectLst/>
              </a:rPr>
              <a:t>บทพูด</a:t>
            </a:r>
            <a:r>
              <a:rPr lang="th-TH" sz="1600" kern="1200" dirty="0">
                <a:solidFill>
                  <a:schemeClr val="tx1"/>
                </a:solidFill>
                <a:effectLst/>
              </a:rPr>
              <a:t>  </a:t>
            </a:r>
          </a:p>
          <a:p>
            <a:pPr marL="298450" indent="-2984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kern="120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ผู้สอนชวนผู้เรียนคิด</a:t>
            </a:r>
            <a:r>
              <a:rPr lang="th-TH" sz="1600" b="0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 ด้วยการตั้งคำถามว่า</a:t>
            </a:r>
            <a:r>
              <a:rPr lang="th-TH" dirty="0">
                <a:latin typeface="Browallia New"/>
                <a:cs typeface="Browallia New"/>
              </a:rPr>
              <a:t> </a:t>
            </a:r>
            <a:r>
              <a:rPr lang="th-TH" sz="1600" b="0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“</a:t>
            </a:r>
            <a:r>
              <a:rPr lang="th-TH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บัตรอิเล็กทรอนิกส์คืออะไร</a:t>
            </a:r>
            <a:r>
              <a:rPr lang="th-TH" b="1" dirty="0">
                <a:latin typeface="Browallia New"/>
                <a:cs typeface="Browallia New"/>
              </a:rPr>
              <a:t> </a:t>
            </a:r>
            <a:r>
              <a:rPr lang="th-TH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 มีใครรู้จักบ้าง</a:t>
            </a:r>
            <a:r>
              <a:rPr lang="en-US" sz="1600" b="1" kern="1200" baseline="0" dirty="0">
                <a:solidFill>
                  <a:schemeClr val="tx1"/>
                </a:solidFill>
                <a:effectLst/>
                <a:latin typeface="Browallia New"/>
                <a:cs typeface="Browallia New"/>
              </a:rPr>
              <a:t>”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ถ้าพูดว่า </a:t>
            </a:r>
            <a:r>
              <a:rPr lang="en-US" sz="1600" b="0" kern="1200" baseline="0" dirty="0">
                <a:solidFill>
                  <a:schemeClr val="tx1"/>
                </a:solidFill>
                <a:effectLst/>
              </a:rPr>
              <a:t>“</a:t>
            </a: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บัตรอิเล็กทรอนิกส์</a:t>
            </a:r>
            <a:r>
              <a:rPr lang="en-US" sz="1600" b="0" kern="1200" baseline="0" dirty="0">
                <a:solidFill>
                  <a:schemeClr val="tx1"/>
                </a:solidFill>
                <a:effectLst/>
              </a:rPr>
              <a:t>” </a:t>
            </a:r>
            <a:r>
              <a:rPr lang="th-TH" sz="1600" dirty="0">
                <a:solidFill>
                  <a:schemeClr val="tx1"/>
                </a:solidFill>
              </a:rPr>
              <a:t>หลายคนอาจสงสัยว่าคืออะไร</a:t>
            </a: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 แต่ถ้าพูดถึง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“</a:t>
            </a:r>
            <a:r>
              <a:rPr lang="th-TH" sz="1600" b="1" kern="1200" baseline="0" dirty="0">
                <a:solidFill>
                  <a:schemeClr val="tx1"/>
                </a:solidFill>
                <a:effectLst/>
              </a:rPr>
              <a:t>บัตร 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ATM </a:t>
            </a:r>
            <a:r>
              <a:rPr lang="th-TH" sz="1600" b="1" kern="1200" baseline="0" dirty="0">
                <a:solidFill>
                  <a:schemeClr val="tx1"/>
                </a:solidFill>
                <a:effectLst/>
              </a:rPr>
              <a:t>บัตรเดบิต บัตรเครดิต หรือบัตร</a:t>
            </a:r>
            <a:r>
              <a:rPr lang="en-US" sz="1600" b="1" kern="1200" baseline="0" dirty="0">
                <a:solidFill>
                  <a:schemeClr val="tx1"/>
                </a:solidFill>
                <a:effectLst/>
              </a:rPr>
              <a:t> e-Money”</a:t>
            </a:r>
            <a:r>
              <a:rPr lang="en-US" sz="1600" b="0" kern="1200" baseline="0" dirty="0">
                <a:solidFill>
                  <a:schemeClr val="tx1"/>
                </a:solidFill>
                <a:effectLst/>
              </a:rPr>
              <a:t> </a:t>
            </a:r>
            <a:r>
              <a:rPr lang="th-TH" sz="1600" b="0" kern="1200" baseline="0" dirty="0">
                <a:solidFill>
                  <a:schemeClr val="tx1"/>
                </a:solidFill>
                <a:effectLst/>
              </a:rPr>
              <a:t>เกือบทุกคนคงเคยใช้หรือเคยเห็นกันมาบ้าง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บัตรอิเล็กทรอนิกส์ เป็นบัตรพลาสติกที่ใช้แทนเงินสด แบ่งเป็น </a:t>
            </a:r>
            <a:r>
              <a:rPr lang="en-US" sz="1600" dirty="0">
                <a:solidFill>
                  <a:schemeClr val="tx1"/>
                </a:solidFill>
              </a:rPr>
              <a:t>3</a:t>
            </a:r>
            <a:r>
              <a:rPr lang="th-TH" sz="1600" u="none" baseline="0" dirty="0">
                <a:solidFill>
                  <a:schemeClr val="tx1"/>
                </a:solidFill>
              </a:rPr>
              <a:t> ประเภท </a:t>
            </a:r>
            <a:r>
              <a:rPr lang="th-TH" sz="1600" b="1" dirty="0">
                <a:solidFill>
                  <a:schemeClr val="tx1"/>
                </a:solidFill>
              </a:rPr>
              <a:t>ตามช่วงเวลาการจ่ายเงินหรือถูกหักบัญชีเงินฝาก </a:t>
            </a:r>
            <a:r>
              <a:rPr lang="th-TH" sz="1600" dirty="0">
                <a:solidFill>
                  <a:schemeClr val="tx1"/>
                </a:solidFill>
              </a:rPr>
              <a:t>ดังนี้</a:t>
            </a:r>
          </a:p>
          <a:p>
            <a:pPr marL="464325" lvl="1" indent="-182413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</a:rPr>
              <a:t>บัตร </a:t>
            </a:r>
            <a:r>
              <a:rPr lang="en-US" sz="1600" b="1" dirty="0">
                <a:solidFill>
                  <a:schemeClr val="tx1"/>
                </a:solidFill>
              </a:rPr>
              <a:t>ATM </a:t>
            </a:r>
            <a:r>
              <a:rPr lang="th-TH" sz="1600" b="1" dirty="0">
                <a:solidFill>
                  <a:schemeClr val="tx1"/>
                </a:solidFill>
              </a:rPr>
              <a:t>(</a:t>
            </a:r>
            <a:r>
              <a:rPr lang="en-US" sz="1600" b="1" dirty="0">
                <a:solidFill>
                  <a:schemeClr val="tx1"/>
                </a:solidFill>
              </a:rPr>
              <a:t>ATM Card</a:t>
            </a:r>
            <a:r>
              <a:rPr lang="th-TH" sz="1600" b="1" dirty="0">
                <a:solidFill>
                  <a:schemeClr val="tx1"/>
                </a:solidFill>
              </a:rPr>
              <a:t>) และบัตรเดบิต (</a:t>
            </a:r>
            <a:r>
              <a:rPr lang="en-US" sz="1600" b="1" dirty="0">
                <a:solidFill>
                  <a:schemeClr val="tx1"/>
                </a:solidFill>
              </a:rPr>
              <a:t>Debit Card</a:t>
            </a:r>
            <a:r>
              <a:rPr lang="th-TH" sz="1600" b="1" dirty="0">
                <a:solidFill>
                  <a:schemeClr val="tx1"/>
                </a:solidFill>
              </a:rPr>
              <a:t>) </a:t>
            </a:r>
            <a:r>
              <a:rPr lang="th-TH" sz="1600" b="0" dirty="0">
                <a:solidFill>
                  <a:schemeClr val="tx1"/>
                </a:solidFill>
              </a:rPr>
              <a:t>เป็นบัตรที่จ่ายเงิน</a:t>
            </a:r>
            <a:r>
              <a:rPr lang="th-TH" sz="1600" b="0" u="sng" dirty="0">
                <a:solidFill>
                  <a:schemeClr val="tx1"/>
                </a:solidFill>
              </a:rPr>
              <a:t>ทันที</a:t>
            </a:r>
            <a:r>
              <a:rPr lang="th-TH" sz="1600" b="0" dirty="0">
                <a:solidFill>
                  <a:schemeClr val="tx1"/>
                </a:solidFill>
              </a:rPr>
              <a:t>ที่ใช้ </a:t>
            </a:r>
          </a:p>
          <a:p>
            <a:pPr marL="464325" lvl="1" indent="-182413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</a:rPr>
              <a:t>บัตรเครดิต (</a:t>
            </a:r>
            <a:r>
              <a:rPr lang="en-US" sz="1600" b="1" dirty="0">
                <a:solidFill>
                  <a:schemeClr val="tx1"/>
                </a:solidFill>
              </a:rPr>
              <a:t>Credit Card</a:t>
            </a:r>
            <a:r>
              <a:rPr lang="th-TH" sz="1600" b="1" dirty="0">
                <a:solidFill>
                  <a:schemeClr val="tx1"/>
                </a:solidFill>
              </a:rPr>
              <a:t>) </a:t>
            </a:r>
            <a:r>
              <a:rPr lang="th-TH" sz="1600" b="0" dirty="0">
                <a:solidFill>
                  <a:schemeClr val="tx1"/>
                </a:solidFill>
              </a:rPr>
              <a:t>เป็นบัตรที่จ่ายเงิน</a:t>
            </a:r>
            <a:r>
              <a:rPr lang="th-TH" sz="1600" b="0" u="sng" dirty="0">
                <a:solidFill>
                  <a:schemeClr val="tx1"/>
                </a:solidFill>
              </a:rPr>
              <a:t>หลัง</a:t>
            </a:r>
            <a:r>
              <a:rPr lang="th-TH" sz="1600" b="0" dirty="0">
                <a:solidFill>
                  <a:schemeClr val="tx1"/>
                </a:solidFill>
              </a:rPr>
              <a:t>ใช้</a:t>
            </a:r>
          </a:p>
          <a:p>
            <a:pPr marL="464185" lvl="1" indent="-182245">
              <a:spcBef>
                <a:spcPts val="627"/>
              </a:spcBef>
              <a:buFont typeface="+mj-lt"/>
              <a:buAutoNum type="arabicPeriod"/>
              <a:defRPr/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บัตรเงินอิเล็กทรอนิกส์ หรือบัตร </a:t>
            </a:r>
            <a:r>
              <a:rPr lang="en-US" sz="1600" b="1" dirty="0">
                <a:solidFill>
                  <a:schemeClr val="tx1"/>
                </a:solidFill>
                <a:latin typeface="Browallia New"/>
                <a:cs typeface="Browallia New"/>
              </a:rPr>
              <a:t>e-Money 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(</a:t>
            </a:r>
            <a:r>
              <a:rPr lang="en-US" sz="1600" b="1" dirty="0">
                <a:solidFill>
                  <a:schemeClr val="tx1"/>
                </a:solidFill>
                <a:latin typeface="Browallia New"/>
                <a:cs typeface="Browallia New"/>
              </a:rPr>
              <a:t>e-Money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Browallia New"/>
                <a:cs typeface="Browallia New"/>
              </a:rPr>
              <a:t>Card</a:t>
            </a: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) </a:t>
            </a: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เป็นบัตรที่ต้องเติมเงิน</a:t>
            </a:r>
            <a:r>
              <a:rPr lang="th-TH" sz="1600" b="0" u="sng" dirty="0">
                <a:solidFill>
                  <a:schemeClr val="tx1"/>
                </a:solidFill>
                <a:latin typeface="Browallia New"/>
                <a:cs typeface="Browallia New"/>
              </a:rPr>
              <a:t>ก่อน</a:t>
            </a: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ใช้ โดยเติมด้วยเงิน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สดหรือหักเงินจากบัญชีเงินฝากหรือบัตรเครดิตที่ผูกไว้</a:t>
            </a:r>
          </a:p>
          <a:p>
            <a:pPr marL="298450" indent="-298450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การทำความรู้จักบัตรแต่ละประเภท จะช่วยให้เราใช้บัตรได้อย่างเหมาะสม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 (</a:t>
            </a:r>
            <a:r>
              <a:rPr lang="th-TH" sz="1600" b="0" dirty="0">
                <a:solidFill>
                  <a:schemeClr val="tx1"/>
                </a:solidFill>
                <a:latin typeface="Browallia New"/>
                <a:cs typeface="Browallia New"/>
              </a:rPr>
              <a:t>ถูก</a:t>
            </a:r>
            <a:r>
              <a:rPr lang="th-TH" sz="1600" b="0" baseline="0" dirty="0">
                <a:solidFill>
                  <a:schemeClr val="tx1"/>
                </a:solidFill>
                <a:latin typeface="Browallia New"/>
                <a:cs typeface="Browallia New"/>
              </a:rPr>
              <a:t> ดี และปลอดภัย)</a:t>
            </a:r>
            <a:endParaRPr lang="th-TH" sz="1600" dirty="0">
              <a:solidFill>
                <a:schemeClr val="tx1"/>
              </a:solidFill>
              <a:latin typeface="Browallia New"/>
              <a:cs typeface="Browall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5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401" y="3983856"/>
            <a:ext cx="6568223" cy="5871030"/>
          </a:xfrm>
        </p:spPr>
        <p:txBody>
          <a:bodyPr/>
          <a:lstStyle/>
          <a:p>
            <a:pPr defTabSz="955182">
              <a:lnSpc>
                <a:spcPts val="1880"/>
              </a:lnSpc>
              <a:defRPr/>
            </a:pPr>
            <a:r>
              <a:rPr lang="th-TH" sz="1600" b="1" dirty="0">
                <a:solidFill>
                  <a:schemeClr val="tx1"/>
                </a:solidFill>
              </a:rPr>
              <a:t>บทพูด</a:t>
            </a:r>
            <a:r>
              <a:rPr lang="th-TH" sz="1600" dirty="0">
                <a:solidFill>
                  <a:schemeClr val="tx1"/>
                </a:solidFill>
              </a:rPr>
              <a:t>  </a:t>
            </a:r>
          </a:p>
          <a:p>
            <a:pPr marL="298494" indent="-298494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บัตรประเภทแรกที่ผู้ใช้ต้องจ่ายเงิน (หรือถูกหักเงินจากบัญชี) </a:t>
            </a:r>
            <a:r>
              <a:rPr lang="th-TH" sz="1600" b="1" u="sng" dirty="0">
                <a:solidFill>
                  <a:schemeClr val="tx1"/>
                </a:solidFill>
              </a:rPr>
              <a:t>ทันที</a:t>
            </a:r>
            <a:r>
              <a:rPr lang="th-TH" sz="1600" b="1" dirty="0">
                <a:solidFill>
                  <a:schemeClr val="tx1"/>
                </a:solidFill>
              </a:rPr>
              <a:t>ที่ใช้ </a:t>
            </a:r>
            <a:r>
              <a:rPr lang="th-TH" sz="1600" dirty="0">
                <a:solidFill>
                  <a:schemeClr val="tx1"/>
                </a:solidFill>
              </a:rPr>
              <a:t>คือ บัตร </a:t>
            </a:r>
            <a:r>
              <a:rPr lang="en-US" sz="1600" dirty="0">
                <a:solidFill>
                  <a:schemeClr val="tx1"/>
                </a:solidFill>
              </a:rPr>
              <a:t>ATM</a:t>
            </a:r>
            <a:r>
              <a:rPr lang="en-US" sz="1600" baseline="0" dirty="0">
                <a:solidFill>
                  <a:schemeClr val="tx1"/>
                </a:solidFill>
              </a:rPr>
              <a:t> </a:t>
            </a:r>
            <a:r>
              <a:rPr lang="th-TH" sz="1600" baseline="0" dirty="0">
                <a:solidFill>
                  <a:schemeClr val="tx1"/>
                </a:solidFill>
              </a:rPr>
              <a:t>และ</a:t>
            </a:r>
            <a:r>
              <a:rPr lang="th-TH" sz="1600" dirty="0">
                <a:solidFill>
                  <a:schemeClr val="tx1"/>
                </a:solidFill>
              </a:rPr>
              <a:t>บัตรเดบิตแต่ในปัจจุบันหลายธนาคารไม่มีการให้บริการบัตร </a:t>
            </a:r>
            <a:r>
              <a:rPr lang="en-US" sz="1600" dirty="0">
                <a:solidFill>
                  <a:schemeClr val="tx1"/>
                </a:solidFill>
              </a:rPr>
              <a:t>ATM </a:t>
            </a:r>
            <a:r>
              <a:rPr lang="th-TH" sz="1600" dirty="0">
                <a:solidFill>
                  <a:schemeClr val="tx1"/>
                </a:solidFill>
              </a:rPr>
              <a:t>แล้ว เหลือเพียงบัตรเดบิตที่สามารถใช้งานได้เหมือนบัตร </a:t>
            </a:r>
            <a:r>
              <a:rPr lang="en-US" sz="1600" dirty="0">
                <a:solidFill>
                  <a:schemeClr val="tx1"/>
                </a:solidFill>
              </a:rPr>
              <a:t>ATM (</a:t>
            </a:r>
            <a:r>
              <a:rPr lang="th-TH" sz="1600" dirty="0">
                <a:solidFill>
                  <a:schemeClr val="tx1"/>
                </a:solidFill>
              </a:rPr>
              <a:t>ถอน ฝาก โอน ชำระ เช็คยอดเงิน) และยังสามารถใช้ชำระค่าสินค้าและบริการ ณ จุดขายและทางออนไลน์ได้โดยไม่ต้องใช้เงินสด ทำให้หลายคนที่ถือบัตรเดบิตเข้าใจว่าบัตรที่ตนมี คือ บัตร </a:t>
            </a:r>
            <a:r>
              <a:rPr lang="en-US" sz="1600" dirty="0">
                <a:solidFill>
                  <a:schemeClr val="tx1"/>
                </a:solidFill>
              </a:rPr>
              <a:t>ATM  </a:t>
            </a:r>
            <a:r>
              <a:rPr lang="th-TH" sz="1600" dirty="0">
                <a:solidFill>
                  <a:schemeClr val="tx1"/>
                </a:solidFill>
              </a:rPr>
              <a:t>เดี๋ยวเราจะอธิบายต่อไปว่าบัตรเดบิตมีหน้าตาเป็นอย่างไร</a:t>
            </a:r>
            <a:endParaRPr lang="th-TH" sz="1600" b="0" baseline="0" dirty="0">
              <a:solidFill>
                <a:schemeClr val="tx1"/>
              </a:solidFill>
            </a:endParaRPr>
          </a:p>
          <a:p>
            <a:pPr marL="565482" marR="0" lvl="1" indent="-2868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b="1" dirty="0">
                <a:solidFill>
                  <a:schemeClr val="tx1"/>
                </a:solidFill>
              </a:rPr>
              <a:t>บัตรเดบิต</a:t>
            </a:r>
            <a:r>
              <a:rPr lang="th-TH" sz="1600" dirty="0">
                <a:solidFill>
                  <a:schemeClr val="tx1"/>
                </a:solidFill>
              </a:rPr>
              <a:t> เป็นบัตรที่ผูกกับบัญชีเงินฝาก สามารถใช้</a:t>
            </a:r>
            <a:r>
              <a:rPr lang="th-TH" sz="1600" u="sng" dirty="0">
                <a:solidFill>
                  <a:schemeClr val="tx1"/>
                </a:solidFill>
              </a:rPr>
              <a:t>ถอนเงินสด โอนเงิน หรือจ่ายบิล</a:t>
            </a:r>
            <a:r>
              <a:rPr lang="th-TH" sz="1600" dirty="0">
                <a:solidFill>
                  <a:schemeClr val="tx1"/>
                </a:solidFill>
              </a:rPr>
              <a:t>ผ่านตู้ </a:t>
            </a:r>
            <a:r>
              <a:rPr lang="en-US" sz="1600" dirty="0">
                <a:solidFill>
                  <a:schemeClr val="tx1"/>
                </a:solidFill>
              </a:rPr>
              <a:t>ATM </a:t>
            </a:r>
            <a:r>
              <a:rPr lang="th-TH" sz="1600" dirty="0">
                <a:solidFill>
                  <a:schemeClr val="tx1"/>
                </a:solidFill>
              </a:rPr>
              <a:t> และใช้</a:t>
            </a:r>
            <a:r>
              <a:rPr lang="th-TH" sz="1600" u="sng" dirty="0">
                <a:solidFill>
                  <a:schemeClr val="tx1"/>
                </a:solidFill>
              </a:rPr>
              <a:t>ชำระค่าสินค้าหรือบริการ</a:t>
            </a:r>
            <a:r>
              <a:rPr lang="th-TH" sz="1600" dirty="0">
                <a:solidFill>
                  <a:schemeClr val="tx1"/>
                </a:solidFill>
              </a:rPr>
              <a:t>ที่ร้านค้าทั่วไป หรือร้านค้าออนไลน์ได้</a:t>
            </a:r>
            <a:r>
              <a:rPr lang="en-US" sz="1600" b="0" baseline="0" dirty="0">
                <a:solidFill>
                  <a:schemeClr val="tx1"/>
                </a:solidFill>
              </a:rPr>
              <a:t> </a:t>
            </a:r>
            <a:endParaRPr lang="en-US" sz="1600" dirty="0">
              <a:solidFill>
                <a:schemeClr val="tx1"/>
              </a:solidFill>
            </a:endParaRP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tx1"/>
                </a:solidFill>
              </a:rPr>
              <a:t>บัตรประเภทต่อมา คือ </a:t>
            </a:r>
            <a:r>
              <a:rPr lang="th-TH" sz="1600" b="1" dirty="0">
                <a:solidFill>
                  <a:schemeClr val="tx1"/>
                </a:solidFill>
              </a:rPr>
              <a:t>บัตรที่จ่ายเงิน</a:t>
            </a:r>
            <a:r>
              <a:rPr lang="th-TH" sz="1600" b="1" u="sng" dirty="0">
                <a:solidFill>
                  <a:schemeClr val="tx1"/>
                </a:solidFill>
              </a:rPr>
              <a:t>หลัง</a:t>
            </a:r>
            <a:r>
              <a:rPr lang="th-TH" sz="1600" b="1" dirty="0">
                <a:solidFill>
                  <a:schemeClr val="tx1"/>
                </a:solidFill>
              </a:rPr>
              <a:t>ใช้ </a:t>
            </a:r>
            <a:r>
              <a:rPr lang="th-TH" sz="1600" dirty="0">
                <a:solidFill>
                  <a:schemeClr val="tx1"/>
                </a:solidFill>
              </a:rPr>
              <a:t>ได้แก่ บัตรเครดิต</a:t>
            </a:r>
            <a:endParaRPr lang="en-US" sz="1600" dirty="0">
              <a:solidFill>
                <a:schemeClr val="tx1"/>
              </a:solidFill>
            </a:endParaRPr>
          </a:p>
          <a:p>
            <a:pPr marL="565150" lvl="1" indent="-286385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  <a:latin typeface="Browallia New"/>
                <a:cs typeface="Browallia New"/>
              </a:rPr>
              <a:t>บัตรเครดิต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สามารถใช้</a:t>
            </a:r>
            <a:r>
              <a:rPr lang="th-TH" sz="1600" u="sng" dirty="0">
                <a:solidFill>
                  <a:schemeClr val="tx1"/>
                </a:solidFill>
                <a:latin typeface="Browallia New"/>
                <a:cs typeface="Browallia New"/>
              </a:rPr>
              <a:t>ชำระค่าสินค้าหรือบริการ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ที่ร้านค้าทั่วไปหรือร้านค้าออนไลน์ได้เหมือนบัตรเดบิต หรือขอใช้บริการเพื่อ</a:t>
            </a:r>
            <a:r>
              <a:rPr lang="th-TH" sz="1600" u="sng" dirty="0">
                <a:solidFill>
                  <a:schemeClr val="tx1"/>
                </a:solidFill>
                <a:latin typeface="Browallia New"/>
                <a:cs typeface="Browallia New"/>
              </a:rPr>
              <a:t>จ่ายบิล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ได้ โดยผู้ใช้ยังไม่ต้องจ่ายเงินทันที แต่หากไม่ชำระเต็มจำนวนภายในเวลาที่กำหนดจะต้องเสียดอกเบี้ยและค่าธรรมเนียม เช่น ค่าปรับ ค่าทวงหนี้รวม ๆ แล้วสูงถึง </a:t>
            </a:r>
            <a:r>
              <a:rPr lang="th-TH" dirty="0">
                <a:latin typeface="Browallia New"/>
                <a:cs typeface="Browallia New"/>
              </a:rPr>
              <a:t>16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% 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หรือร้อยละ </a:t>
            </a:r>
            <a:r>
              <a:rPr lang="th-TH" dirty="0">
                <a:latin typeface="Browallia New"/>
                <a:cs typeface="Browallia New"/>
              </a:rPr>
              <a:t>16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ต่อปี นอกจากนี้ บัตรเครดิตยังสามารถใช้</a:t>
            </a:r>
            <a:r>
              <a:rPr lang="th-TH" sz="1600" u="sng" dirty="0">
                <a:solidFill>
                  <a:schemeClr val="tx1"/>
                </a:solidFill>
                <a:latin typeface="Browallia New"/>
                <a:cs typeface="Browallia New"/>
              </a:rPr>
              <a:t>กดเงินสด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จากตู้</a:t>
            </a:r>
            <a:r>
              <a:rPr lang="en-US" sz="1600" dirty="0">
                <a:solidFill>
                  <a:schemeClr val="tx1"/>
                </a:solidFill>
                <a:latin typeface="Browallia New"/>
                <a:cs typeface="Browallia New"/>
              </a:rPr>
              <a:t> ATM</a:t>
            </a:r>
            <a:r>
              <a:rPr lang="th-TH" sz="1600" dirty="0">
                <a:solidFill>
                  <a:schemeClr val="tx1"/>
                </a:solidFill>
                <a:latin typeface="Browallia New"/>
                <a:cs typeface="Browallia New"/>
              </a:rPr>
              <a:t> ได้ แต่ต้องเสียดอกเบี้ยและค่าธรรมเนียมตั้งแต่วันที่กด</a:t>
            </a:r>
            <a:r>
              <a:rPr lang="th-TH" sz="1600">
                <a:solidFill>
                  <a:schemeClr val="tx1"/>
                </a:solidFill>
                <a:latin typeface="Browallia New"/>
                <a:cs typeface="Browallia New"/>
              </a:rPr>
              <a:t>เงิน</a:t>
            </a:r>
            <a:r>
              <a:rPr lang="th-TH" sz="1600" smtClean="0">
                <a:solidFill>
                  <a:schemeClr val="tx1"/>
                </a:solidFill>
                <a:latin typeface="Browallia New"/>
                <a:cs typeface="Browallia New"/>
              </a:rPr>
              <a:t>เลย </a:t>
            </a:r>
            <a:endParaRPr lang="en-US" sz="1600" dirty="0">
              <a:solidFill>
                <a:schemeClr val="tx1"/>
              </a:solidFill>
              <a:latin typeface="Browallia New"/>
              <a:cs typeface="Browallia New"/>
            </a:endParaRP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บัตรประเภทที่สามซึ่งผู้ใช้ต้อง</a:t>
            </a:r>
            <a:r>
              <a:rPr lang="th-TH" sz="1600" b="1" dirty="0">
                <a:solidFill>
                  <a:schemeClr val="tx1"/>
                </a:solidFill>
              </a:rPr>
              <a:t>เติมเงินไว้ล่วงหน้า</a:t>
            </a:r>
            <a:r>
              <a:rPr lang="th-TH" sz="1600" b="1" u="sng" dirty="0">
                <a:solidFill>
                  <a:schemeClr val="tx1"/>
                </a:solidFill>
              </a:rPr>
              <a:t>ก่อน</a:t>
            </a:r>
            <a:r>
              <a:rPr lang="th-TH" sz="1600" b="1" dirty="0">
                <a:solidFill>
                  <a:schemeClr val="tx1"/>
                </a:solidFill>
              </a:rPr>
              <a:t>นำไปใช้</a:t>
            </a:r>
            <a:r>
              <a:rPr lang="th-TH" sz="1600" dirty="0">
                <a:solidFill>
                  <a:schemeClr val="tx1"/>
                </a:solidFill>
              </a:rPr>
              <a:t> ได้แก่ บัตรเงินอิเล็กทรอนิกส์ หรือ บัตร </a:t>
            </a:r>
            <a:r>
              <a:rPr lang="en-US" sz="1600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โดยอาจเติมด้วยเงินสด หรือหักเงินจากบัญชีเงินฝากหรือบัตรเครดิตก็ได้</a:t>
            </a:r>
          </a:p>
          <a:p>
            <a:pPr marL="563823" marR="0" indent="-285228" algn="l" defTabSz="955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 b="1" dirty="0">
                <a:solidFill>
                  <a:schemeClr val="tx1"/>
                </a:solidFill>
              </a:rPr>
              <a:t>เงินอิเล็กทรอนิกส์ (</a:t>
            </a:r>
            <a:r>
              <a:rPr lang="en-US" sz="1600" b="1" dirty="0">
                <a:solidFill>
                  <a:schemeClr val="tx1"/>
                </a:solidFill>
              </a:rPr>
              <a:t>e-Money)</a:t>
            </a: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หรืออาจได้ยินในชื่อเรียกอื่น ๆ เช่น </a:t>
            </a:r>
            <a:r>
              <a:rPr lang="it-IT" sz="1600" dirty="0">
                <a:solidFill>
                  <a:schemeClr val="tx1"/>
                </a:solidFill>
              </a:rPr>
              <a:t>e-Wallet, e-Purse, Mobile Money, e-Cash </a:t>
            </a:r>
            <a:r>
              <a:rPr lang="th-TH" sz="1600" dirty="0">
                <a:solidFill>
                  <a:schemeClr val="tx1"/>
                </a:solidFill>
              </a:rPr>
              <a:t>แม้จะมีชื่อเรียกต่างกัน แต่ลักษณะที่เหมือนกันคือ มูลค่าเงินจะถูกบันทึกอยู่ในสื่ออิเล็กทรอนิกส์ โดยอาจจะอยู่ในรูปของ</a:t>
            </a:r>
            <a:endParaRPr lang="th-TH" sz="1600" b="1" dirty="0">
              <a:solidFill>
                <a:schemeClr val="tx1"/>
              </a:solidFill>
            </a:endParaRPr>
          </a:p>
          <a:p>
            <a:pPr marL="1041414" lvl="1" indent="-285228" defTabSz="955182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1. </a:t>
            </a:r>
            <a:r>
              <a:rPr lang="th-TH" sz="1600" b="1" dirty="0">
                <a:solidFill>
                  <a:schemeClr val="tx1"/>
                </a:solidFill>
              </a:rPr>
              <a:t>บัตร </a:t>
            </a:r>
            <a:r>
              <a:rPr lang="en-US" sz="1600" b="1" dirty="0">
                <a:solidFill>
                  <a:schemeClr val="tx1"/>
                </a:solidFill>
              </a:rPr>
              <a:t>e-Money</a:t>
            </a:r>
            <a:r>
              <a:rPr lang="th-TH" sz="1600" b="1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สามารถนำไปใช้</a:t>
            </a:r>
            <a:r>
              <a:rPr lang="th-TH" sz="1600" u="sng" dirty="0">
                <a:solidFill>
                  <a:schemeClr val="tx1"/>
                </a:solidFill>
              </a:rPr>
              <a:t>ชำระค่าสินค้า</a:t>
            </a:r>
            <a:r>
              <a:rPr lang="th-TH" sz="1600" dirty="0">
                <a:solidFill>
                  <a:schemeClr val="tx1"/>
                </a:solidFill>
              </a:rPr>
              <a:t>ที่ร้านค้าทั่วไปหรือร้านค้าออนไลน์ </a:t>
            </a:r>
          </a:p>
          <a:p>
            <a:pPr marL="1041414" lvl="1" indent="-285228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chemeClr val="tx1"/>
                </a:solidFill>
              </a:rPr>
              <a:t>2. </a:t>
            </a:r>
            <a:r>
              <a:rPr lang="th-TH" sz="1600" b="1" dirty="0">
                <a:solidFill>
                  <a:schemeClr val="tx1"/>
                </a:solidFill>
              </a:rPr>
              <a:t>แอปพลิเคชัน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th-TH" sz="1600" dirty="0">
                <a:solidFill>
                  <a:schemeClr val="tx1"/>
                </a:solidFill>
              </a:rPr>
              <a:t>สามารถใช้</a:t>
            </a:r>
            <a:r>
              <a:rPr lang="th-TH" sz="1600" u="sng" dirty="0">
                <a:solidFill>
                  <a:schemeClr val="tx1"/>
                </a:solidFill>
              </a:rPr>
              <a:t>ชำระค่าสินค้า ถอน โอนเงิน</a:t>
            </a:r>
            <a:r>
              <a:rPr lang="th-TH" sz="1600" dirty="0">
                <a:solidFill>
                  <a:schemeClr val="tx1"/>
                </a:solidFill>
              </a:rPr>
              <a:t>หรือ</a:t>
            </a:r>
            <a:r>
              <a:rPr lang="th-TH" sz="1600" u="sng" dirty="0">
                <a:solidFill>
                  <a:schemeClr val="tx1"/>
                </a:solidFill>
              </a:rPr>
              <a:t>จ่ายบิล</a:t>
            </a:r>
            <a:r>
              <a:rPr lang="th-TH" sz="1600" dirty="0">
                <a:solidFill>
                  <a:schemeClr val="tx1"/>
                </a:solidFill>
              </a:rPr>
              <a:t>ได้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sz="1600" dirty="0">
                <a:solidFill>
                  <a:schemeClr val="tx1"/>
                </a:solidFill>
              </a:rPr>
              <a:t>ทั้งนี้ การใช้บัตรเดบิต บัตรเครดิต หรือบัตร </a:t>
            </a:r>
            <a:r>
              <a:rPr lang="en-US" sz="1600" dirty="0">
                <a:solidFill>
                  <a:schemeClr val="tx1"/>
                </a:solidFill>
              </a:rPr>
              <a:t>e-Money </a:t>
            </a:r>
            <a:r>
              <a:rPr lang="th-TH" sz="1600" dirty="0">
                <a:solidFill>
                  <a:schemeClr val="tx1"/>
                </a:solidFill>
              </a:rPr>
              <a:t>เพื่อชำระค่าสินค้าหรือบริการจะมีวิธีการแตกต่างกัน ขึ้นอยู่กับประเภทร้านค้า เช่น </a:t>
            </a:r>
            <a:endParaRPr lang="en-US" sz="1600" dirty="0">
              <a:solidFill>
                <a:schemeClr val="tx1"/>
              </a:solidFill>
            </a:endParaRPr>
          </a:p>
          <a:p>
            <a:pPr marL="565482" lvl="1" indent="-286887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ร้านค้าทั่วไป </a:t>
            </a:r>
            <a:r>
              <a:rPr lang="th-TH" sz="1600" dirty="0">
                <a:solidFill>
                  <a:schemeClr val="tx1"/>
                </a:solidFill>
              </a:rPr>
              <a:t>จะต้องเซ็นชื่อในสลิปที่พิมพ์ออกมาจากเครื่องรับบัตร (</a:t>
            </a:r>
            <a:r>
              <a:rPr lang="en-US" sz="1600" dirty="0">
                <a:solidFill>
                  <a:schemeClr val="tx1"/>
                </a:solidFill>
              </a:rPr>
              <a:t>EDC) </a:t>
            </a:r>
            <a:r>
              <a:rPr lang="th-TH" sz="1600" dirty="0">
                <a:solidFill>
                  <a:schemeClr val="tx1"/>
                </a:solidFill>
              </a:rPr>
              <a:t>หรือใช้วิธีแตะบัตร หรือกดรหัส </a:t>
            </a:r>
            <a:r>
              <a:rPr lang="en-US" sz="1600" dirty="0">
                <a:solidFill>
                  <a:schemeClr val="tx1"/>
                </a:solidFill>
              </a:rPr>
              <a:t>PIN (</a:t>
            </a:r>
            <a:r>
              <a:rPr lang="th-TH" sz="1600" dirty="0">
                <a:solidFill>
                  <a:schemeClr val="tx1"/>
                </a:solidFill>
              </a:rPr>
              <a:t>เลข </a:t>
            </a:r>
            <a:r>
              <a:rPr lang="en-US" sz="1600" dirty="0">
                <a:solidFill>
                  <a:schemeClr val="tx1"/>
                </a:solidFill>
              </a:rPr>
              <a:t>4-6</a:t>
            </a:r>
            <a:r>
              <a:rPr lang="th-TH" sz="1600" dirty="0">
                <a:solidFill>
                  <a:schemeClr val="tx1"/>
                </a:solidFill>
              </a:rPr>
              <a:t> หลัก) ตามแต่ละประเภทของบัตร</a:t>
            </a:r>
          </a:p>
          <a:p>
            <a:pPr marL="565482" lvl="1" indent="-286887">
              <a:buFont typeface="Arial" panose="020B0604020202020204" pitchFamily="34" charset="0"/>
              <a:buChar char="•"/>
            </a:pPr>
            <a:r>
              <a:rPr lang="th-TH" sz="1600" b="1" dirty="0">
                <a:solidFill>
                  <a:schemeClr val="tx1"/>
                </a:solidFill>
              </a:rPr>
              <a:t>ร้านค้าออนไลน์ </a:t>
            </a:r>
            <a:r>
              <a:rPr lang="th-TH" sz="1600" dirty="0">
                <a:solidFill>
                  <a:schemeClr val="tx1"/>
                </a:solidFill>
              </a:rPr>
              <a:t>จะต้องกรอกข้อมูลส่วนตัว รายละเอียดของบัตร เช่น วันที่บัตรหมดอายุ รวมทั้งเลข </a:t>
            </a:r>
            <a:r>
              <a:rPr lang="en-US" sz="1600" dirty="0">
                <a:solidFill>
                  <a:schemeClr val="tx1"/>
                </a:solidFill>
              </a:rPr>
              <a:t>Security Code 3</a:t>
            </a:r>
            <a:r>
              <a:rPr lang="th-TH" sz="1600" dirty="0">
                <a:solidFill>
                  <a:schemeClr val="tx1"/>
                </a:solidFill>
              </a:rPr>
              <a:t> หลักด้านหลังบัตร เพื่อยืนยันความเป็นเจ้าของบัตรด้วย</a:t>
            </a:r>
            <a:r>
              <a:rPr lang="en-US" sz="1600" dirty="0">
                <a:solidFill>
                  <a:schemeClr val="tx1"/>
                </a:solidFill>
              </a:rPr>
              <a:t> </a:t>
            </a:r>
          </a:p>
          <a:p>
            <a:pPr marL="298494" indent="-298494">
              <a:spcBef>
                <a:spcPts val="627"/>
              </a:spcBef>
              <a:buFont typeface="Arial" panose="020B0604020202020204" pitchFamily="34" charset="0"/>
              <a:buChar char="•"/>
            </a:pPr>
            <a:r>
              <a:rPr lang="th-TH" sz="1600" spc="-42" dirty="0">
                <a:solidFill>
                  <a:schemeClr val="tx1"/>
                </a:solidFill>
              </a:rPr>
              <a:t>ดังนั้น ข้อมูล</a:t>
            </a:r>
            <a:r>
              <a:rPr lang="th-TH" sz="1600" dirty="0">
                <a:solidFill>
                  <a:schemeClr val="tx1"/>
                </a:solidFill>
              </a:rPr>
              <a:t>รายละเอียด</a:t>
            </a:r>
            <a:r>
              <a:rPr lang="th-TH" sz="1600" spc="-42" dirty="0">
                <a:solidFill>
                  <a:schemeClr val="tx1"/>
                </a:solidFill>
              </a:rPr>
              <a:t>บัตร รหัส </a:t>
            </a:r>
            <a:r>
              <a:rPr lang="en-US" sz="1600" spc="-42" dirty="0">
                <a:solidFill>
                  <a:schemeClr val="tx1"/>
                </a:solidFill>
              </a:rPr>
              <a:t>PIN </a:t>
            </a:r>
            <a:r>
              <a:rPr lang="th-TH" sz="1600" spc="-42" dirty="0">
                <a:solidFill>
                  <a:schemeClr val="tx1"/>
                </a:solidFill>
              </a:rPr>
              <a:t>และ </a:t>
            </a:r>
            <a:r>
              <a:rPr lang="en-US" sz="1600" spc="-42" dirty="0">
                <a:solidFill>
                  <a:schemeClr val="tx1"/>
                </a:solidFill>
              </a:rPr>
              <a:t>Security Code </a:t>
            </a:r>
            <a:r>
              <a:rPr lang="th-TH" sz="1600" spc="-42" dirty="0">
                <a:solidFill>
                  <a:schemeClr val="tx1"/>
                </a:solidFill>
              </a:rPr>
              <a:t>เหล่านี้ต้องเก็บรักษาให้ดี เพื่อป้องกันผู้อื่นนำบัตรไปใช้</a:t>
            </a:r>
            <a:endParaRPr lang="th-TH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5302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0399" y="4179134"/>
            <a:ext cx="6465423" cy="5541972"/>
          </a:xfrm>
        </p:spPr>
        <p:txBody>
          <a:bodyPr/>
          <a:lstStyle/>
          <a:p>
            <a:pPr defTabSz="955182">
              <a:defRPr/>
            </a:pPr>
            <a:r>
              <a:rPr lang="th-TH" b="1" kern="1200" dirty="0">
                <a:solidFill>
                  <a:schemeClr val="tx1"/>
                </a:solidFill>
                <a:effectLst/>
              </a:rPr>
              <a:t>บทพูด    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1200" baseline="0" dirty="0">
                <a:solidFill>
                  <a:schemeClr val="tx1"/>
                </a:solidFill>
                <a:effectLst/>
              </a:rPr>
              <a:t>บัตรเดบิตและบัตรเครดิตมีหน้าตาคล้ายกัน </a:t>
            </a:r>
            <a:r>
              <a:rPr lang="th-TH" kern="1200" baseline="0" dirty="0">
                <a:solidFill>
                  <a:schemeClr val="tx1"/>
                </a:solidFill>
                <a:effectLst/>
              </a:rPr>
              <a:t>ดังนี้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ด้านหน้าของบัตรเดบิต  </a:t>
            </a:r>
          </a:p>
          <a:p>
            <a:pPr marL="1124329" lvl="2" indent="-169147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dirty="0">
                <a:solidFill>
                  <a:schemeClr val="tx1"/>
                </a:solidFill>
              </a:rPr>
              <a:t>มี</a:t>
            </a:r>
            <a:r>
              <a:rPr lang="th-TH" b="1" kern="0" dirty="0">
                <a:solidFill>
                  <a:schemeClr val="tx1"/>
                </a:solidFill>
              </a:rPr>
              <a:t>ชิปการ์ด</a:t>
            </a:r>
            <a:r>
              <a:rPr lang="th-TH" kern="0" dirty="0">
                <a:solidFill>
                  <a:schemeClr val="tx1"/>
                </a:solidFill>
              </a:rPr>
              <a:t>ไว้เก็บข้อมูลผู้ถือบัตร ซึ่งสามารถป้องกันการคัดลอกข้อมูล (สกิมมิ่ง) ได้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dirty="0">
                <a:solidFill>
                  <a:schemeClr val="tx1"/>
                </a:solidFill>
              </a:rPr>
              <a:t>มี</a:t>
            </a:r>
            <a:r>
              <a:rPr lang="th-TH" b="1" kern="0" dirty="0">
                <a:solidFill>
                  <a:schemeClr val="tx1"/>
                </a:solidFill>
              </a:rPr>
              <a:t>คำว่า </a:t>
            </a:r>
            <a:r>
              <a:rPr lang="en-US" b="1" kern="0" dirty="0">
                <a:solidFill>
                  <a:schemeClr val="tx1"/>
                </a:solidFill>
              </a:rPr>
              <a:t>Debit Card </a:t>
            </a:r>
            <a:r>
              <a:rPr lang="th-TH" b="1" kern="0" dirty="0">
                <a:solidFill>
                  <a:schemeClr val="tx1"/>
                </a:solidFill>
              </a:rPr>
              <a:t>หรือ </a:t>
            </a:r>
            <a:r>
              <a:rPr lang="en-US" b="1" kern="0" dirty="0">
                <a:solidFill>
                  <a:schemeClr val="tx1"/>
                </a:solidFill>
              </a:rPr>
              <a:t>Electronic Use Only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dirty="0">
                <a:solidFill>
                  <a:schemeClr val="tx1"/>
                </a:solidFill>
              </a:rPr>
              <a:t>มี</a:t>
            </a:r>
            <a:r>
              <a:rPr lang="th-TH" b="1" kern="0" dirty="0">
                <a:solidFill>
                  <a:schemeClr val="tx1"/>
                </a:solidFill>
              </a:rPr>
              <a:t>หมายเลขบัตร</a:t>
            </a:r>
            <a:r>
              <a:rPr lang="th-TH" b="1" kern="0" baseline="0" dirty="0">
                <a:solidFill>
                  <a:schemeClr val="tx1"/>
                </a:solidFill>
              </a:rPr>
              <a:t> </a:t>
            </a:r>
            <a:r>
              <a:rPr lang="th-TH" kern="0" baseline="0">
                <a:solidFill>
                  <a:schemeClr val="tx1"/>
                </a:solidFill>
              </a:rPr>
              <a:t>16 หลัก ซึ่งอาจอยู่ที่ด้านหน้าหรือด้านหลังบัตรก็ได้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>
                <a:solidFill>
                  <a:schemeClr val="tx1"/>
                </a:solidFill>
              </a:rPr>
              <a:t>มี</a:t>
            </a:r>
            <a:r>
              <a:rPr lang="th-TH" b="1" kern="0">
                <a:solidFill>
                  <a:schemeClr val="tx1"/>
                </a:solidFill>
              </a:rPr>
              <a:t>โล</a:t>
            </a:r>
            <a:r>
              <a:rPr lang="th-TH" b="1" kern="0" dirty="0">
                <a:solidFill>
                  <a:schemeClr val="tx1"/>
                </a:solidFill>
              </a:rPr>
              <a:t>โก้เครือข่ายบัตร</a:t>
            </a:r>
            <a:r>
              <a:rPr lang="th-TH" kern="0" dirty="0">
                <a:solidFill>
                  <a:schemeClr val="tx1"/>
                </a:solidFill>
              </a:rPr>
              <a:t> เช่น </a:t>
            </a:r>
            <a:r>
              <a:rPr lang="en-US" kern="0" dirty="0">
                <a:solidFill>
                  <a:schemeClr val="tx1"/>
                </a:solidFill>
              </a:rPr>
              <a:t>Visa, MasterCard, UnionPay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ด้านหลังของบัตรเดบิต  </a:t>
            </a:r>
            <a:r>
              <a:rPr lang="th-TH" kern="0" spc="-31" dirty="0">
                <a:solidFill>
                  <a:schemeClr val="tx1"/>
                </a:solidFill>
              </a:rPr>
              <a:t>ประกอบด้วย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แถบแม่เหล็ก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แถบสำหรับเซ็นชื่อ</a:t>
            </a:r>
          </a:p>
          <a:p>
            <a:pPr marL="1124329" lvl="2" indent="-169147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dirty="0">
                <a:solidFill>
                  <a:schemeClr val="tx1"/>
                </a:solidFill>
              </a:rPr>
              <a:t>เลข </a:t>
            </a:r>
            <a:r>
              <a:rPr lang="en-US" b="1" kern="0" dirty="0">
                <a:solidFill>
                  <a:schemeClr val="tx1"/>
                </a:solidFill>
              </a:rPr>
              <a:t>Security Code </a:t>
            </a:r>
            <a:r>
              <a:rPr lang="th-TH" b="1" kern="0" dirty="0">
                <a:solidFill>
                  <a:schemeClr val="tx1"/>
                </a:solidFill>
              </a:rPr>
              <a:t>3 หลัก  </a:t>
            </a:r>
            <a:r>
              <a:rPr lang="th-TH" kern="0" dirty="0">
                <a:solidFill>
                  <a:schemeClr val="tx1"/>
                </a:solidFill>
              </a:rPr>
              <a:t>ซึ่งต้องปกปิดไว้เป็นความลับ</a:t>
            </a:r>
          </a:p>
          <a:p>
            <a:pPr marL="298494" indent="-298494" defTabSz="955182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kern="0" baseline="0" dirty="0">
                <a:solidFill>
                  <a:schemeClr val="tx1"/>
                </a:solidFill>
              </a:rPr>
              <a:t>ส่วน</a:t>
            </a:r>
            <a:r>
              <a:rPr lang="th-TH" b="1" kern="0" baseline="0" dirty="0">
                <a:solidFill>
                  <a:schemeClr val="tx1"/>
                </a:solidFill>
              </a:rPr>
              <a:t>บัตรเครดิต</a:t>
            </a:r>
            <a:r>
              <a:rPr lang="th-TH" kern="0" baseline="0" dirty="0">
                <a:solidFill>
                  <a:schemeClr val="tx1"/>
                </a:solidFill>
              </a:rPr>
              <a:t>จะมีจุดแตกต่างจากบัตรเดบิตในด้านหน้าบัตร</a:t>
            </a:r>
            <a:r>
              <a:rPr lang="th-TH" kern="0" dirty="0">
                <a:solidFill>
                  <a:schemeClr val="tx1"/>
                </a:solidFill>
              </a:rPr>
              <a:t> คือ</a:t>
            </a:r>
            <a:endParaRPr lang="th-TH" kern="0" baseline="0" dirty="0">
              <a:solidFill>
                <a:schemeClr val="tx1"/>
              </a:solidFill>
            </a:endParaRP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มีชื่อ-นามสกุลผู้ถือบัตรเป็นภาษาอังกฤษ </a:t>
            </a:r>
            <a:r>
              <a:rPr lang="th-TH" kern="0" spc="-31" dirty="0">
                <a:solidFill>
                  <a:schemeClr val="tx1"/>
                </a:solidFill>
              </a:rPr>
              <a:t>(แทนคำว่า </a:t>
            </a:r>
            <a:r>
              <a:rPr lang="en-US" kern="0" spc="-31" dirty="0">
                <a:solidFill>
                  <a:schemeClr val="tx1"/>
                </a:solidFill>
              </a:rPr>
              <a:t>Debit Card </a:t>
            </a:r>
            <a:r>
              <a:rPr lang="th-TH" kern="0" spc="-31" dirty="0">
                <a:solidFill>
                  <a:schemeClr val="tx1"/>
                </a:solidFill>
              </a:rPr>
              <a:t>หรือ </a:t>
            </a:r>
            <a:r>
              <a:rPr lang="en-US" kern="0" spc="-31" dirty="0">
                <a:solidFill>
                  <a:schemeClr val="tx1"/>
                </a:solidFill>
              </a:rPr>
              <a:t>Electronic Use Only)</a:t>
            </a:r>
          </a:p>
          <a:p>
            <a:pPr marL="776086" lvl="1" indent="-298494">
              <a:spcBef>
                <a:spcPts val="627"/>
              </a:spcBef>
              <a:buFont typeface="Arial" panose="020B0604020202020204" pitchFamily="34" charset="0"/>
              <a:buChar char="•"/>
              <a:defRPr/>
            </a:pPr>
            <a:r>
              <a:rPr lang="th-TH" b="1" kern="0" spc="-31" dirty="0">
                <a:solidFill>
                  <a:schemeClr val="tx1"/>
                </a:solidFill>
              </a:rPr>
              <a:t>มีโลโก้ผู้ออกบัตร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8E11-8D0C-4BBA-B438-3B9662A93D9B}" type="slidenum">
              <a:rPr lang="th-TH" smtClean="0">
                <a:solidFill>
                  <a:prstClr val="black"/>
                </a:solidFill>
              </a:rPr>
              <a:pPr/>
              <a:t>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46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4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21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1D8-3D82-461F-83F2-A951F292559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31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729C-EDA0-47D2-BCCF-CDE06A419F0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0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6DC06-826B-4D01-B3DF-23B98039CBA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3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2C36C-ADB3-4340-861D-49C7DF51D7C2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94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5B0A1-0156-4A1F-A5AF-6B03F59D0837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9801E-FF43-4D6C-831A-DBF12695D87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30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2A85-275B-4DE8-9149-4BAC97CBC7CE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08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2B4B8-F912-489A-9F5E-649400F15881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635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1FAD9-BDD8-4BF1-9105-CAE513DA911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5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E752-D90E-4A10-A7F7-D956F363EAC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5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4ED6E-CB51-47B1-8090-F9A63D1C7F70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19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74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71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42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4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28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4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2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2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77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1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57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6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2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6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9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1518599"/>
            <a:ext cx="15773400" cy="12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หัวข้อเนื้อหา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280529"/>
            <a:ext cx="15773400" cy="5984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หนี้และการบริหารจัดการหนี้</a:t>
            </a:r>
          </a:p>
          <a:p>
            <a:pPr lvl="0"/>
            <a:r>
              <a:rPr lang="en-US"/>
              <a:t>Xxxxxxxxxxxxxxxxxxxxxxxxxxx</a:t>
            </a:r>
          </a:p>
          <a:p>
            <a:pPr lvl="0"/>
            <a:r>
              <a:rPr lang="en-US"/>
              <a:t>xxxxxxxxxxxxxxxxxxxxxxxx</a:t>
            </a:r>
            <a:endParaRPr lang="th-TH"/>
          </a:p>
          <a:p>
            <a:pPr lvl="0"/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7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2E3387"/>
          </a:solidFill>
          <a:latin typeface="BrowalliaUPC" panose="020B0604020202020204" pitchFamily="34" charset="-34"/>
          <a:ea typeface="+mj-ea"/>
          <a:cs typeface="BrowalliaUPC" panose="020B0604020202020204" pitchFamily="34" charset="-34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BrowalliaUPC" panose="020B0604020202020204" pitchFamily="34" charset="-34"/>
          <a:ea typeface="+mn-ea"/>
          <a:cs typeface="BrowalliaUPC" panose="020B0604020202020204" pitchFamily="34" charset="-34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9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6D86-81B9-433A-A2FF-5C3A79076AA9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01/11/64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0FAF1-3449-4DB8-8800-0AB20A8DE1A6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4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hyperlink" Target="https://www.youtube.com/watch?v=Kd4U0NLEu9I&amp;feature=youtu.be" TargetMode="External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091A4-AB06-4BF2-86DB-35B6330C49C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65429-E951-4B10-8C32-ED665B60D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4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4D49AF-B8C1-4EDA-931A-7F2BB9965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9D4AF36-B89F-4D11-A6DC-DD84A7B3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10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22713-C5F1-4E6F-ACB6-6B0362F98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12" y="2832100"/>
            <a:ext cx="4371975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053814-A553-478A-BE50-79D35B35E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7" y="4300084"/>
            <a:ext cx="5534025" cy="506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D44C8-412E-4C50-8541-0E8A3DC6A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3" y="4300084"/>
            <a:ext cx="54673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2748B7-51F6-4FBE-9A85-3A5EB7244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083B05B-1EB7-4A1A-A37A-2875A5EE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11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5E9A96-EE69-414A-A1DB-A402639C8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2741612"/>
            <a:ext cx="7867650" cy="5591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F1F027-E1AB-40C6-8805-BF451E0F9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5" y="8379959"/>
            <a:ext cx="7753350" cy="1000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31957-6B96-4158-8D81-510AD9C3C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4" y="2737984"/>
            <a:ext cx="8181975" cy="55911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BDD162-175E-41F0-B751-8B4B24377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575" y="8374629"/>
            <a:ext cx="25336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23E2C-F75B-40C6-971B-31BC68E68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6455-0235-45A0-BF37-909A44EC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12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A88E9-FBCD-46D7-95C8-9A0B02A46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2" y="3602037"/>
            <a:ext cx="3076575" cy="5038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4E1DAF-5CE5-4016-97A2-7850761D8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62" y="2727325"/>
            <a:ext cx="2657475" cy="742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ED401-AC75-4B16-A525-D8E1EC118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3689349"/>
            <a:ext cx="2962275" cy="491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27155F-4536-40CE-BA81-D71DDB94B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8" y="3727449"/>
            <a:ext cx="2924175" cy="152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B56AA-4C33-4AEA-9AE6-96FD49A1A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18" y="5389561"/>
            <a:ext cx="2905125" cy="1514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3E7C1E-38F5-4126-B1C3-79AF00DF14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67" y="7080251"/>
            <a:ext cx="2924175" cy="14668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FC580E-85C0-47BF-9ED6-A0370B1A09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937" y="2822575"/>
            <a:ext cx="2905125" cy="6477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2B0377-0A85-4D04-85A5-0D901EFDA8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738" y="3425824"/>
            <a:ext cx="3333750" cy="5391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0BFB33-78CF-4145-A035-D4E4BF1A3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532" y="3292476"/>
            <a:ext cx="3143250" cy="38385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7B740D1-549B-4957-968A-3C9E610454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32" y="7126286"/>
            <a:ext cx="31432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44832-A2D0-40A4-A799-E926B196A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0" name="Rounded Rectangle 5"/>
          <p:cNvSpPr/>
          <p:nvPr/>
        </p:nvSpPr>
        <p:spPr>
          <a:xfrm>
            <a:off x="10407150" y="9413160"/>
            <a:ext cx="6298317" cy="1080000"/>
          </a:xfrm>
          <a:prstGeom prst="roundRect">
            <a:avLst>
              <a:gd name="adj" fmla="val 7527"/>
            </a:avLst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>
              <a:spcAft>
                <a:spcPts val="900"/>
              </a:spcAft>
              <a:defRPr/>
            </a:pPr>
            <a:endParaRPr lang="th-TH" sz="6300" b="1" kern="0">
              <a:solidFill>
                <a:srgbClr val="4472C4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2403181-9850-4124-8402-CEF332299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13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14CF9-9F80-464C-9624-90AC6C8D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7" y="2913062"/>
            <a:ext cx="3514725" cy="3114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B37EC7-0936-4A60-8BAE-52671CAB9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5" y="2913061"/>
            <a:ext cx="3524250" cy="3114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6A7866-0D29-4F41-B110-29837A6A8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15" y="2913060"/>
            <a:ext cx="3533775" cy="311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3AA4AF-99AC-4860-B8BF-53D83D32F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598" y="2901838"/>
            <a:ext cx="3533775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ABFE36-E52A-432C-A0A3-4850A67B2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28" y="5891102"/>
            <a:ext cx="3514725" cy="31146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2CD21-476B-4314-8096-93553EE39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75" y="5890991"/>
            <a:ext cx="3524250" cy="3114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64885B-55AD-474A-A276-C7682022C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92" y="5890990"/>
            <a:ext cx="3533775" cy="3114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B84B3F-5DD0-4778-8B2A-046C8B709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0" y="5898825"/>
            <a:ext cx="35337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5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2744A8-9AEC-4946-BA73-B82CF6083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40BD76-CD32-425D-8C5D-4717965B7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607F85D-95FD-4FEF-872C-CD119D27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14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AB3C55-6A61-4596-BE19-7119B6F5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6945A09-4309-47A7-9367-256D9D1A5943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14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13618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CC577-5689-4372-91D2-4BC6FDAEA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BB69F0B-D25C-418B-AEB9-276BCAD6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15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27A8E8-9F45-424A-A473-BC19D03F4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575" y="2938462"/>
            <a:ext cx="1771650" cy="523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CB696-8A51-49A0-8DB1-59258C2D6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0" y="3597276"/>
            <a:ext cx="11239500" cy="6200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9D2DF-8FB4-42B4-935D-26B20FD19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187" y="2900362"/>
            <a:ext cx="1571625" cy="561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2F22C7-80BA-4326-A57A-4196309D1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49" y="3540917"/>
            <a:ext cx="46863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เหตุผลที่เขารู้จักคุ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872" y="0"/>
            <a:ext cx="18382842" cy="10287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8429" y="511100"/>
            <a:ext cx="8618220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51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th-TH" sz="30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เหตุผลที่เขารู้จักคุณดี ทั้ง ๆ ที่เจอกันครั้งแรก</a:t>
            </a:r>
          </a:p>
        </p:txBody>
      </p:sp>
      <p:pic>
        <p:nvPicPr>
          <p:cNvPr id="5" name="Picture 4" descr="C:\Users\ApasriT\Documents\Apa_work\_Fin ดี\ถอดบทเรียน\icon\video-player.pn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29" y="288319"/>
            <a:ext cx="980880" cy="10153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42075" y="8180086"/>
            <a:ext cx="578876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7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ที่มา</a:t>
            </a:r>
            <a:r>
              <a:rPr lang="en-US" sz="270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: www.safeinternetbanking.be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B19314A-6A9B-449C-BCBF-89D54F62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16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31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BB5821-AD75-41CB-BA6D-B87EC45EB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5020D41-1BE3-43F0-9F11-226DC4EBF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17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5B4390-EF29-4C83-A5D6-089653E12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2654300"/>
            <a:ext cx="729615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F2DE2-D1D7-4D6E-AD03-61FD733DF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4445000"/>
            <a:ext cx="7296150" cy="1800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5AC60F-6FF8-4AB3-8CE6-A594889DA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5803901"/>
            <a:ext cx="1409700" cy="213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BA7F31-7EBC-466F-83C7-B0DF63CA2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5" y="5803901"/>
            <a:ext cx="1533525" cy="213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564AB8-F696-4565-B55C-B62FE4241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25" y="5803901"/>
            <a:ext cx="1400175" cy="2133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2B24D-E5BF-446E-85D5-C4A52A047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5816601"/>
            <a:ext cx="1428750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38B538-D7E3-456D-909F-C46C3B1D48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5" y="7855290"/>
            <a:ext cx="7296150" cy="1924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67DD2-0AA5-4D5B-8553-8229D81698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100" y="2654300"/>
            <a:ext cx="7353300" cy="1866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5F09AC-818A-46AC-9E26-88D9476F1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0" y="4403725"/>
            <a:ext cx="7353300" cy="1866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801C9B-97A9-4008-863B-EC4F243653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6133079"/>
            <a:ext cx="7353300" cy="1866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E243D0-1827-4996-862A-FF2428CC4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750" y="7906543"/>
            <a:ext cx="7353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BB1E3A-C164-442F-A9F1-C5F35F8B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A05520-29F8-406A-BDD1-5D3EFAD0E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5E7C401-4724-4747-906C-DBBB425F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18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344B4-A2B2-477B-900D-B6F575E81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92CF088-0B2F-4A5C-8B71-811AB0FA700D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538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7608B-329C-4029-9D21-F978C7C80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A5072D5-2C55-4A32-B9C9-1FBBE912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19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A153E86A-56AA-447E-94B6-CBEE552E1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4" t="86607" r="26757" b="5344"/>
          <a:stretch/>
        </p:blipFill>
        <p:spPr>
          <a:xfrm>
            <a:off x="4899455" y="8921430"/>
            <a:ext cx="8489091" cy="82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C2BCD-867E-4489-8BF9-F04D48D2C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2714625"/>
            <a:ext cx="17487900" cy="1047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46B15-7BE3-436A-B644-EA0544A3A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62" y="2909887"/>
            <a:ext cx="1895475" cy="65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2446D-7F3B-4E61-BEBD-5E4791778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46" y="2909887"/>
            <a:ext cx="1819275" cy="619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1B8B79-998F-4850-A5CE-E37C5307D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75" y="3592512"/>
            <a:ext cx="7105650" cy="2028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3AA5CA-D62C-4B60-9CB8-2E49CB3E93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695" y="3592512"/>
            <a:ext cx="7038975" cy="20288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DEF28C-D6ED-4290-B3BC-9F78050C74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2" y="5403530"/>
            <a:ext cx="169068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394EE1-7E60-4369-9286-851A902F4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390E493-2522-4533-8427-1B6963E9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947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F3DDC-45BF-479C-BE19-827B19E0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D075215-27E1-48BB-810F-F1B57309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20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D89F7-DB3F-498A-AB1C-351D1452F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890384"/>
            <a:ext cx="6858000" cy="659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95269-8916-4269-AA34-8AB7C99AA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275" y="3072946"/>
            <a:ext cx="390525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D7702F-EC17-4807-B9C7-374190BA8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4004582"/>
            <a:ext cx="5524500" cy="581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E9BA4F-2262-4755-9557-CC4E4401F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25" y="4473574"/>
            <a:ext cx="6000750" cy="19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0558D-1322-43D5-97BC-F74D1A904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660" y="6490380"/>
            <a:ext cx="2066925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24F8FA-A3C3-40B2-94B6-DA247BE0F6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65" y="6903129"/>
            <a:ext cx="4257675" cy="2209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D33857-0C06-4C09-8ED2-51230A085A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900" y="6525077"/>
            <a:ext cx="2466975" cy="409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F5AA46-B98A-4BD3-863E-24CD0B15C7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350" y="6918891"/>
            <a:ext cx="158115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1F62E-AC7D-441A-800D-7D3B14A88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78" y="4784498"/>
            <a:ext cx="1981200" cy="4857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7692D5-A2AB-4EBE-80F3-B7EA2BF0E5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86" y="2890384"/>
            <a:ext cx="6896100" cy="6591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0C0E66-EA88-4602-B9F9-E2CF6CC27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193" y="5614534"/>
            <a:ext cx="1781175" cy="1143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7A8B80-4140-4A77-881D-BEBE01E205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24" y="3111045"/>
            <a:ext cx="3352800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6209F3-AC76-4A32-9EEF-5B2585521F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18" y="4169455"/>
            <a:ext cx="5924550" cy="510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D6B55A-801C-4D69-9ED4-66110A75A0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2" y="4685392"/>
            <a:ext cx="27622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328FDE-FF5F-4D19-9FCD-E4EC6E47D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0B40708-0D96-4A4E-A827-01B02B4B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21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333BF-8274-4520-9154-A5ADA59D9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819400"/>
            <a:ext cx="2514600" cy="556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8025DF-B86B-4B35-818E-0082BDC2F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0" y="5168900"/>
            <a:ext cx="2019300" cy="15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7054F-FAEF-4F85-8F37-4DB78BAB4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2819400"/>
            <a:ext cx="2057400" cy="556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13412-331A-44C6-B915-F717239B8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4154487"/>
            <a:ext cx="8362950" cy="3629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7B34D0-B618-43D8-A7F5-B69CEB14D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62" y="8379392"/>
            <a:ext cx="61626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96349F-FC2D-431F-A974-BBA9F8AF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E41B44-3E75-4B3D-9CE2-AF0337DB3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BA6089-F6B1-485F-8C66-235BE0EA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22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489D0-DA71-41D7-BCDC-342062CE8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BB406E0-317D-49AC-BA0D-CDB2EA491DF5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22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063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0FDEF-14B7-4CB6-B86B-18B4B5F46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EFDDB83-ABB5-4A6C-8918-42E26354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23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E58C8-864A-4C54-B1D1-D016B113F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2379833"/>
            <a:ext cx="17859375" cy="3648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A68AE-7217-4A49-B2A4-B4BC70D42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025" y="2700820"/>
            <a:ext cx="8134350" cy="3162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C55-B3AF-4D93-9C86-14FCC0C36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5689600"/>
            <a:ext cx="1857375" cy="1066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348F2E-AE58-46F5-8CA6-F1430CBAF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7" y="5783603"/>
            <a:ext cx="5619750" cy="407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7B509B-D056-4835-87AA-F407392F7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7" y="7393950"/>
            <a:ext cx="3133725" cy="1876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21A228-B66E-4D90-B415-BE6FDEE7C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12" y="5857309"/>
            <a:ext cx="50482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1B541-BB38-4D3B-951B-64E7BCC5E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3BB9D79A-198B-428D-940B-DD62DE18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24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4905F-1430-49E0-BF76-CA0A0DDD6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2782887"/>
            <a:ext cx="6448425" cy="1038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BB178-7003-4191-B7F9-DC62029D8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3943350"/>
            <a:ext cx="7562850" cy="270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40DA9-7AA1-4367-BDA9-560E2C8B03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770688"/>
            <a:ext cx="3781425" cy="2686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2B2FF6-CA0B-403C-ACAE-466F079BA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2" y="6770688"/>
            <a:ext cx="3629025" cy="2686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880EF-5185-4540-8E99-3C1814A7D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63" y="5208588"/>
            <a:ext cx="7639050" cy="424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89C713-5BB3-4319-B865-C4AA4D0BF0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63" y="1976437"/>
            <a:ext cx="75628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80CE7B-89DB-45E4-A9E9-53832741E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BE2B0F-4141-4A34-9629-60B5E10DC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D89FE9B-1AD6-4C7F-A416-15C9F817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25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3A126-7DF1-4C7B-AE85-F26211EFD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37" y="2979284"/>
            <a:ext cx="3133725" cy="632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D896C3-D6C2-431A-A0F2-3FC2C6FA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5" y="3190875"/>
            <a:ext cx="11934825" cy="4133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BDEB78-B525-48C8-BCC0-25456070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9" y="7113134"/>
            <a:ext cx="3790950" cy="2190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BAEA1B-A4CB-455D-AF01-8B485E12E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00" y="7113134"/>
            <a:ext cx="40386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606DA-C5F6-4A06-BE43-03D90B753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5DE792A-7F0D-4F06-A0B0-14CAFD23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26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336D8-FA2A-41AC-8DD6-42DFF33E2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850" y="3328987"/>
            <a:ext cx="74104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2E1159F-16B2-4272-A84D-B2D145C2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27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7FF556-6829-4C25-B403-1D0EB2A6E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48"/>
            <a:stretch/>
          </p:blipFill>
          <p:spPr>
            <a:xfrm>
              <a:off x="9025047" y="2267068"/>
              <a:ext cx="7644546" cy="704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7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9456F6-0891-40D1-A870-A711F1E0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4B315-5794-4660-96EA-B61F9E68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 dirty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5DE81-6A73-4DFE-A426-B7AF260B7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07F40A1-7E83-4066-B63E-D7F989B18B76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28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010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F0A605-E051-436B-83D3-15BAE11D6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E1B4C4A-F83D-44D3-A5C1-58801EB7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538499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3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943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ADEDAA-C40E-4B27-A93B-4A6319BB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CD26ECD-B7B8-485C-9975-2AB881000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4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3C332-4B2D-43E0-9972-C179F23F7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4" y="-1"/>
            <a:ext cx="18456338" cy="10457311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32984D9-84A2-4035-A7F9-E7BBB2B73152}"/>
              </a:ext>
            </a:extLst>
          </p:cNvPr>
          <p:cNvSpPr txBox="1">
            <a:spLocks/>
          </p:cNvSpPr>
          <p:nvPr/>
        </p:nvSpPr>
        <p:spPr>
          <a:xfrm>
            <a:off x="12801600" y="953849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4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53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E93EA-E7A9-4CF3-832E-E4B2EA872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5" y="0"/>
            <a:ext cx="18409445" cy="104307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228D7-453B-458E-9500-9C076AEF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5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38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ED8B9-0F7E-49DB-BFB1-A2C6B807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831039-4279-4D14-9F4F-9644F4AC6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02819AB-6E87-4218-BBF1-44483C3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6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168F4-84D3-4CA5-A114-938D613BA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E0419B9-0E94-4D2C-A3E2-E2771AF2E47B}"/>
              </a:ext>
            </a:extLst>
          </p:cNvPr>
          <p:cNvSpPr txBox="1">
            <a:spLocks/>
          </p:cNvSpPr>
          <p:nvPr/>
        </p:nvSpPr>
        <p:spPr>
          <a:xfrm>
            <a:off x="12954000" y="957058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3716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1091A4-AB06-4BF2-86DB-35B6330C49CC}" type="slidenum">
              <a:rPr lang="th-TH" sz="2100" smtClean="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6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16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1794D1-E374-4BD4-AFBF-E3FD2160A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44A11-5CB2-4323-8284-F8191060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7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E2A702-E7C1-47B9-9FEC-13E0FE848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979487"/>
            <a:ext cx="10382250" cy="7896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ADD71-853D-4A5C-94F5-8B669330B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62" y="4810125"/>
            <a:ext cx="1666875" cy="97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015E14-D32C-4EF8-BC3C-A61C79EED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62" y="5909866"/>
            <a:ext cx="14859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CCE7DA-D166-482A-B55B-940B6EEEB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712" y="6488906"/>
            <a:ext cx="1752600" cy="419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493543-1872-4956-B74B-8270D43DE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62" y="4426347"/>
            <a:ext cx="7153275" cy="1266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601D0F-160F-46E1-BE93-15518DE82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37" y="5802369"/>
            <a:ext cx="7153275" cy="857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F497F1-645B-4CBA-8DC9-B31F6C194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36" y="6429430"/>
            <a:ext cx="71532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539220-C23A-4A7C-8BC8-A443F9CA2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04758CE-ACF3-48E2-9FA5-B8F3C31D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8</a:t>
            </a:fld>
            <a:endParaRPr lang="th-TH" sz="2100" dirty="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FE6CC6-66D4-43E8-A1F3-F00DEAE2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2846387"/>
            <a:ext cx="119919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E46889-672F-44CD-9BDC-744D1AAB0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3561103"/>
            <a:ext cx="14697075" cy="6181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725DEB-3177-4035-9A8A-B6D231354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3960812"/>
            <a:ext cx="2209800" cy="51625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688ECC-28EF-44FD-8ED7-917DBA91F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960812"/>
            <a:ext cx="4419600" cy="3676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B4BBD8-DA78-4DD0-944C-65BFF2510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7907337"/>
            <a:ext cx="2809875" cy="1190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76AC1B-BE49-41DC-AA6E-B2C397E39F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7917826"/>
            <a:ext cx="2647950" cy="11811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90CBF6-2BB7-41A1-A06B-80504B3B57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550" y="6503987"/>
            <a:ext cx="742950" cy="952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0B267F-D47E-41CB-8C7C-BB768702C7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088" y="4034943"/>
            <a:ext cx="2857500" cy="11334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CBF517-EEE5-43FF-BB25-B2CD7C1C4A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673" y="8354389"/>
            <a:ext cx="2705100" cy="11239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F8D41CB-E629-4152-B281-CBD59C419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081" y="4009543"/>
            <a:ext cx="2857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2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C6D327-E29E-4597-A2B7-62400EC7C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AAAA5-0B19-4389-8B57-D93E653F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801600" y="9418184"/>
            <a:ext cx="4114800" cy="547688"/>
          </a:xfrm>
        </p:spPr>
        <p:txBody>
          <a:bodyPr/>
          <a:lstStyle/>
          <a:p>
            <a:fld id="{751091A4-AB06-4BF2-86DB-35B6330C49CC}" type="slidenum">
              <a:rPr lang="th-TH" sz="2100">
                <a:solidFill>
                  <a:prstClr val="black">
                    <a:tint val="75000"/>
                  </a:prstClr>
                </a:solidFill>
                <a:latin typeface="Mitr" panose="00000500000000000000" pitchFamily="2" charset="-34"/>
                <a:cs typeface="Mitr" panose="00000500000000000000" pitchFamily="2" charset="-34"/>
              </a:rPr>
              <a:pPr/>
              <a:t>9</a:t>
            </a:fld>
            <a:endParaRPr lang="th-TH" sz="2100">
              <a:solidFill>
                <a:prstClr val="black">
                  <a:tint val="75000"/>
                </a:prstClr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097D97-37D8-4A68-A1FB-F9047CC9E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2" y="2583430"/>
            <a:ext cx="15535275" cy="43529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4E8EC0-BDD7-44B6-91FA-2C0764019B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2" y="3857625"/>
            <a:ext cx="9210675" cy="2724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C66F0-FFFB-4A31-BF11-F55497CBB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099" y="3857625"/>
            <a:ext cx="7543800" cy="281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5D972A-E406-4100-AE15-56E272B87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5" y="6979727"/>
            <a:ext cx="3028950" cy="110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B2814D-35B8-4732-AD56-AE734FCB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99" y="8018689"/>
            <a:ext cx="153162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ContactEmail xmlns="http://schemas.microsoft.com/sharepoint/v3" xsi:nil="true"/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PublishingVariationGroupID xmlns="http://schemas.microsoft.com/sharepoint/v3" xsi:nil="true"/>
    <Audience xmlns="http://schemas.microsoft.com/sharepoint/v3" xsi:nil="true"/>
    <PublishingExpirationDate xmlns="http://schemas.microsoft.com/sharepoint/v3" xsi:nil="true"/>
    <PublishingContactPicture xmlns="http://schemas.microsoft.com/sharepoint/v3">
      <Url xsi:nil="true"/>
      <Description xsi:nil="true"/>
    </PublishingContactPicture>
    <PublishingStartDate xmlns="http://schemas.microsoft.com/sharepoint/v3" xsi:nil="true"/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Comments xmlns="http://schemas.microsoft.com/sharepoint/v3" xsi:nil="true"/>
    <PublishingPageLayout xmlns="http://schemas.microsoft.com/sharepoint/v3">
      <Url xsi:nil="true"/>
      <Description xsi:nil="true"/>
    </PublishingPageLayou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หน้า" ma:contentTypeID="0x010100C568DB52D9D0A14D9B2FDCC96666E9F2007948130EC3DB064584E219954237AF39007CED37F5A1B53F449234606E661A2991" ma:contentTypeVersion="58" ma:contentTypeDescription="หน้าเป็นเทมเพลตชนิดเนื้อหาของระบบที่สร้างโดยฟีเจอร์ 'ทรัพยากรในการประกาศ' ไลบรารี 'หน้า' ทั้งหมดที่สร้างโดยฟีเจอร์ 'การประกาศ' จะมีเทมเพลตคอลัมน์จาก 'หน้า' เพิ่มเข้ามา" ma:contentTypeScope="" ma:versionID="0e44cfa534602f3aeff1080b6721284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cd6afb14671d803e04d66bb03ba333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Comments" minOccurs="0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Audience" minOccurs="0"/>
                <xsd:element ref="ns1:PublishingPage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ข้อคิดเห็น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กำหนดการวันที่เริ่ม" ma:description="วันที่เริ่มต้นของการจัดกำหนดการคือคอลัมน์ของไซต์ที่สร้างขึ้นโดยฟีเจอร์การเผยแพร่ ซึ่งใช้เพื่อระบุวันที่และเวลาที่หน้านี้จะปรากฏให้ผู้เยี่ยมชมไซต์เห็นเป็นครั้งแรก" ma:hidden="true" ma:internalName="PublishingStartDate">
      <xsd:simpleType>
        <xsd:restriction base="dms:Unknown"/>
      </xsd:simpleType>
    </xsd:element>
    <xsd:element name="PublishingExpirationDate" ma:index="10" nillable="true" ma:displayName="กำหนดการวันที่สิ้นสุด" ma:description="การจัดกำหนดการวันสิ้นสุดคือคอลัมน์ของไซต์ที่สร้างขึ้นโดยฟีเจอร์การเผยแพร่ ซึ่งใช้เพื่อระบุวันที่และเวลาที่หน้านี้จะไม่ปรากฏให้ผู้เยี่ยมชมไซต์เห็นอีกต่อไป" ma:hidden="true" ma:internalName="PublishingExpirationDate">
      <xsd:simpleType>
        <xsd:restriction base="dms:Unknown"/>
      </xsd:simpleType>
    </xsd:element>
    <xsd:element name="PublishingContact" ma:index="11" nillable="true" ma:displayName="ที่ติดต่อ" ma:description="ที่ติดต่อคือคอลัมน์ของไซต์ที่สร้างขึ้นโดยฟีเจอร์การเผยแพร่ ซึ่งใช้บนชนิดเนื้อหาของหน้าเป็นบุคคลหรือกลุ่มที่เป็นที่ติดต่อสำหรับหน้า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ที่อยู่อีเมลที่ติดต่อ" ma:description="ที่อยู่อีเมลของที่ติดต่อคือคอลัมน์ของไซต์ที่สร้างขึ้นโดยฟีเจอร์การเผยแพร่ ซึ่งใช้บนชนิดเนื้อหาของหน้าเป็นอยู่อีเมลของบุคคลหรือกลุ่มที่เป็นที่ติดต่อสำหรับหน้า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ชื่อที่ติดต่อ" ma:description="ชื่อที่ติดต่อคือคอลัมน์ของไซต์ที่สร้างขึ้นโดยฟีเจอร์การเผยแพร่ ซึ่งใช้บนชนิดเนื้อหาของหน้าเป็นชื่อของบุคคลหรือกลุ่มที่เป็นที่ติดต่อสำหรับหน้า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รูปภาพที่ติดต่อ" ma:description="รูปภาพของที่ติดต่อคือคอลัมน์ของไซต์ที่สร้างขึ้นโดยฟีเจอร์การเผยแพร่ ซึ่งใช้บนชนิดเนื้อหาของหน้าเป็นรูปภาพของผู้ใช้หรือกลุ่มที่เป็นที่ติดต่อสำหรับหน้า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เค้าโครงหน้า" ma:description="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ID ของกลุ่มชุดรูปแบบ" ma:description="" ma:hidden="true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ลิงก์ความสัมพันธ์ของชุดรูปแบบ" ma:description="" ma:hidden="true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dience" ma:index="18" nillable="true" ma:displayName="ผู้ชมเป้าหมาย" ma:description="ผู้ชมเป้าหมายคือคอลัมน์ของไซต์ที่สร้างขึ้นโดยฟีเจอร์การเผยแพร่ ซึ่งใช้ในการระบุผู้ชมซึ่งเป็นเป้าหมายที่หน้านี้กำหนดไว้" ma:internalName="Audience">
      <xsd:simpleType>
        <xsd:restriction base="dms:Unknown"/>
      </xsd:simpleType>
    </xsd:element>
    <xsd:element name="PublishingPageContent" ma:index="19" nillable="true" ma:displayName="เนื้อหาในหน้า" ma:description="เนื้อหาของหน้าคือคอลัมน์ของไซต์ที่สร้างขึ้นโดยฟีเจอร์การเผยแพร่ ซึ่งใช้บนชนิดเนื้อหาของหน้าบทความเป็นเนื้อหาของหน้า" ma:internalName="PublishingPageConte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096C1-9809-4705-AD99-5B265F7DB105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74CD534-7DB4-43B7-904E-77921AB63B10}"/>
</file>

<file path=customXml/itemProps3.xml><?xml version="1.0" encoding="utf-8"?>
<ds:datastoreItem xmlns:ds="http://schemas.openxmlformats.org/officeDocument/2006/customXml" ds:itemID="{288AC5F6-51DF-4FBD-956A-A7D4D1BE1F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3791</Words>
  <Application>Microsoft Office PowerPoint</Application>
  <PresentationFormat>Custom</PresentationFormat>
  <Paragraphs>270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Browallia New</vt:lpstr>
      <vt:lpstr>Cordia New</vt:lpstr>
      <vt:lpstr>BrowalliaUPC</vt:lpstr>
      <vt:lpstr>Calibri</vt:lpstr>
      <vt:lpstr>Angsana New</vt:lpstr>
      <vt:lpstr>Mitr</vt:lpstr>
      <vt:lpstr>Calibri Light</vt:lpstr>
      <vt:lpstr>1_Custom Design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จิตรา นุชประเสริฐ</dc:creator>
  <cp:lastModifiedBy>Manita Rudtanasudjatum (มานิตา รัตนสัจธรรม)</cp:lastModifiedBy>
  <cp:revision>115</cp:revision>
  <cp:lastPrinted>2020-04-13T09:30:55Z</cp:lastPrinted>
  <dcterms:created xsi:type="dcterms:W3CDTF">2019-01-08T08:45:12Z</dcterms:created>
  <dcterms:modified xsi:type="dcterms:W3CDTF">2021-11-01T09:30:37Z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0x010100C568DB52D9D0A14D9B2FDCC96666E9F2007948130EC3DB064584E219954237AF39007CED37F5A1B53F449234606E661A2991</vt:lpwstr>
  </property>
  <property fmtid="{D5CDD505-2E9C-101B-9397-08002B2CF9AE}" pid="3" name="Order">
    <vt:r8>7700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MSIP_Label_57ef099a-7fa4-4e34-953d-f6f34188ebfd_Enabled">
    <vt:lpwstr>true</vt:lpwstr>
  </property>
  <property fmtid="{D5CDD505-2E9C-101B-9397-08002B2CF9AE}" pid="8" name="MSIP_Label_57ef099a-7fa4-4e34-953d-f6f34188ebfd_SetDate">
    <vt:lpwstr>2020-08-20T10:08:03Z</vt:lpwstr>
  </property>
  <property fmtid="{D5CDD505-2E9C-101B-9397-08002B2CF9AE}" pid="9" name="MSIP_Label_57ef099a-7fa4-4e34-953d-f6f34188ebfd_Method">
    <vt:lpwstr>Standard</vt:lpwstr>
  </property>
  <property fmtid="{D5CDD505-2E9C-101B-9397-08002B2CF9AE}" pid="10" name="MSIP_Label_57ef099a-7fa4-4e34-953d-f6f34188ebfd_Name">
    <vt:lpwstr>Internal</vt:lpwstr>
  </property>
  <property fmtid="{D5CDD505-2E9C-101B-9397-08002B2CF9AE}" pid="11" name="MSIP_Label_57ef099a-7fa4-4e34-953d-f6f34188ebfd_SiteId">
    <vt:lpwstr>db27cba9-535b-4797-bd0b-1b1d889f3898</vt:lpwstr>
  </property>
  <property fmtid="{D5CDD505-2E9C-101B-9397-08002B2CF9AE}" pid="12" name="MSIP_Label_57ef099a-7fa4-4e34-953d-f6f34188ebfd_ActionId">
    <vt:lpwstr>8842436c-d3de-425f-8b02-913ae4487fa2</vt:lpwstr>
  </property>
  <property fmtid="{D5CDD505-2E9C-101B-9397-08002B2CF9AE}" pid="13" name="MSIP_Label_57ef099a-7fa4-4e34-953d-f6f34188ebfd_ContentBits">
    <vt:lpwstr>0</vt:lpwstr>
  </property>
  <property fmtid="{D5CDD505-2E9C-101B-9397-08002B2CF9AE}" pid="14" name="FCCPageContent6">
    <vt:lpwstr/>
  </property>
  <property fmtid="{D5CDD505-2E9C-101B-9397-08002B2CF9AE}" pid="15" name="FCCPageContent1">
    <vt:lpwstr/>
  </property>
  <property fmtid="{D5CDD505-2E9C-101B-9397-08002B2CF9AE}" pid="16" name="PublishingPageImage">
    <vt:lpwstr/>
  </property>
  <property fmtid="{D5CDD505-2E9C-101B-9397-08002B2CF9AE}" pid="17" name="FCCPageContent4">
    <vt:lpwstr/>
  </property>
  <property fmtid="{D5CDD505-2E9C-101B-9397-08002B2CF9AE}" pid="18" name="FCCPageContent9">
    <vt:lpwstr/>
  </property>
  <property fmtid="{D5CDD505-2E9C-101B-9397-08002B2CF9AE}" pid="19" name="_SourceUrl">
    <vt:lpwstr/>
  </property>
  <property fmtid="{D5CDD505-2E9C-101B-9397-08002B2CF9AE}" pid="20" name="_SharedFileIndex">
    <vt:lpwstr/>
  </property>
  <property fmtid="{D5CDD505-2E9C-101B-9397-08002B2CF9AE}" pid="21" name="FCCPageContent7">
    <vt:lpwstr/>
  </property>
  <property fmtid="{D5CDD505-2E9C-101B-9397-08002B2CF9AE}" pid="22" name="ContactPerson">
    <vt:lpwstr/>
  </property>
  <property fmtid="{D5CDD505-2E9C-101B-9397-08002B2CF9AE}" pid="23" name="HeaderStyleDefinitions">
    <vt:lpwstr/>
  </property>
  <property fmtid="{D5CDD505-2E9C-101B-9397-08002B2CF9AE}" pid="24" name="FCCPageContent2">
    <vt:lpwstr/>
  </property>
  <property fmtid="{D5CDD505-2E9C-101B-9397-08002B2CF9AE}" pid="25" name="FCCPageContent5">
    <vt:lpwstr/>
  </property>
  <property fmtid="{D5CDD505-2E9C-101B-9397-08002B2CF9AE}" pid="26" name="FCCPageContent8">
    <vt:lpwstr/>
  </property>
  <property fmtid="{D5CDD505-2E9C-101B-9397-08002B2CF9AE}" pid="27" name="FCCPageContent3">
    <vt:lpwstr/>
  </property>
</Properties>
</file>