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  <p:sldMasterId id="2147483672" r:id="rId5"/>
  </p:sldMasterIdLst>
  <p:notesMasterIdLst>
    <p:notesMasterId r:id="rId27"/>
  </p:notesMasterIdLst>
  <p:handoutMasterIdLst>
    <p:handoutMasterId r:id="rId28"/>
  </p:handoutMasterIdLst>
  <p:sldIdLst>
    <p:sldId id="307" r:id="rId6"/>
    <p:sldId id="312" r:id="rId7"/>
    <p:sldId id="319" r:id="rId8"/>
    <p:sldId id="338" r:id="rId9"/>
    <p:sldId id="362" r:id="rId10"/>
    <p:sldId id="339" r:id="rId11"/>
    <p:sldId id="340" r:id="rId12"/>
    <p:sldId id="320" r:id="rId13"/>
    <p:sldId id="333" r:id="rId14"/>
    <p:sldId id="353" r:id="rId15"/>
    <p:sldId id="342" r:id="rId16"/>
    <p:sldId id="358" r:id="rId17"/>
    <p:sldId id="321" r:id="rId18"/>
    <p:sldId id="354" r:id="rId19"/>
    <p:sldId id="334" r:id="rId20"/>
    <p:sldId id="364" r:id="rId21"/>
    <p:sldId id="347" r:id="rId22"/>
    <p:sldId id="348" r:id="rId23"/>
    <p:sldId id="360" r:id="rId24"/>
    <p:sldId id="330" r:id="rId25"/>
    <p:sldId id="332" r:id="rId26"/>
  </p:sldIdLst>
  <p:sldSz cx="12192000" cy="6858000"/>
  <p:notesSz cx="9929813" cy="1435735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ordia New" panose="020B0304020202020204" pitchFamily="34" charset="-34"/>
      <p:regular r:id="rId33"/>
      <p:bold r:id="rId34"/>
      <p:italic r:id="rId35"/>
      <p:boldItalic r:id="rId36"/>
    </p:embeddedFont>
    <p:embeddedFont>
      <p:font typeface="Angsana New" panose="02020603050405020304" pitchFamily="18" charset="-34"/>
      <p:regular r:id="rId37"/>
      <p:bold r:id="rId38"/>
      <p:italic r:id="rId39"/>
      <p:boldItalic r:id="rId40"/>
    </p:embeddedFont>
    <p:embeddedFont>
      <p:font typeface="BrowalliaUPC" panose="020B0604020202020204" pitchFamily="34" charset="-34"/>
      <p:regular r:id="rId41"/>
      <p:bold r:id="rId42"/>
      <p:italic r:id="rId43"/>
      <p:boldItalic r:id="rId44"/>
    </p:embeddedFont>
    <p:embeddedFont>
      <p:font typeface="Browallia New" panose="020B0604020202020204" pitchFamily="34" charset="-34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Mitr" panose="00000500000000000000" pitchFamily="2" charset="-34"/>
      <p:regular r:id="rId51"/>
      <p:bold r:id="rId52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วริษฐา ก้อนนาค" initials="วก" lastIdx="1" clrIdx="0">
    <p:extLst>
      <p:ext uri="{19B8F6BF-5375-455C-9EA6-DF929625EA0E}">
        <p15:presenceInfo xmlns:p15="http://schemas.microsoft.com/office/powerpoint/2012/main" userId="S-1-5-21-1959536293-879694598-1853977503-124728" providerId="AD"/>
      </p:ext>
    </p:extLst>
  </p:cmAuthor>
  <p:cmAuthor id="2" name="วิภาวี อริยะสุนทร" initials="วอ" lastIdx="1" clrIdx="1">
    <p:extLst>
      <p:ext uri="{19B8F6BF-5375-455C-9EA6-DF929625EA0E}">
        <p15:presenceInfo xmlns:p15="http://schemas.microsoft.com/office/powerpoint/2012/main" userId="S-1-5-21-1959536293-879694598-1853977503-1394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521F"/>
    <a:srgbClr val="FF00FF"/>
    <a:srgbClr val="FFCC29"/>
    <a:srgbClr val="604A7B"/>
    <a:srgbClr val="39D5B0"/>
    <a:srgbClr val="49F2C5"/>
    <a:srgbClr val="D2FF00"/>
    <a:srgbClr val="FFEC07"/>
    <a:srgbClr val="B294C5"/>
    <a:srgbClr val="637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71097" autoAdjust="0"/>
  </p:normalViewPr>
  <p:slideViewPr>
    <p:cSldViewPr snapToGrid="0">
      <p:cViewPr>
        <p:scale>
          <a:sx n="66" d="100"/>
          <a:sy n="66" d="100"/>
        </p:scale>
        <p:origin x="1243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1.fntdata"/><Relationship Id="rId21" Type="http://schemas.openxmlformats.org/officeDocument/2006/relationships/slide" Target="slides/slide16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1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2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5.xml"/><Relationship Id="rId41" Type="http://schemas.openxmlformats.org/officeDocument/2006/relationships/font" Target="fonts/font13.fntdata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720361"/>
          </a:xfrm>
          <a:prstGeom prst="rect">
            <a:avLst/>
          </a:prstGeom>
        </p:spPr>
        <p:txBody>
          <a:bodyPr vert="horz" lIns="133813" tIns="66907" rIns="133813" bIns="66907" rtlCol="0"/>
          <a:lstStyle>
            <a:lvl1pPr algn="l">
              <a:defRPr sz="18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4597" y="0"/>
            <a:ext cx="4302919" cy="720361"/>
          </a:xfrm>
          <a:prstGeom prst="rect">
            <a:avLst/>
          </a:prstGeom>
        </p:spPr>
        <p:txBody>
          <a:bodyPr vert="horz" lIns="133813" tIns="66907" rIns="133813" bIns="66907" rtlCol="0"/>
          <a:lstStyle>
            <a:lvl1pPr algn="r">
              <a:defRPr sz="1800"/>
            </a:lvl1pPr>
          </a:lstStyle>
          <a:p>
            <a:fld id="{32CB84FF-092D-455F-AABE-94B440C32C2B}" type="datetimeFigureOut">
              <a:rPr lang="th-TH" smtClean="0"/>
              <a:t>23/09/64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3636994"/>
            <a:ext cx="4302919" cy="720360"/>
          </a:xfrm>
          <a:prstGeom prst="rect">
            <a:avLst/>
          </a:prstGeom>
        </p:spPr>
        <p:txBody>
          <a:bodyPr vert="horz" lIns="133813" tIns="66907" rIns="133813" bIns="66907" rtlCol="0" anchor="b"/>
          <a:lstStyle>
            <a:lvl1pPr algn="l">
              <a:defRPr sz="18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4597" y="13636994"/>
            <a:ext cx="4302919" cy="720360"/>
          </a:xfrm>
          <a:prstGeom prst="rect">
            <a:avLst/>
          </a:prstGeom>
        </p:spPr>
        <p:txBody>
          <a:bodyPr vert="horz" lIns="133813" tIns="66907" rIns="133813" bIns="66907" rtlCol="0" anchor="b"/>
          <a:lstStyle>
            <a:lvl1pPr algn="r">
              <a:defRPr sz="1800"/>
            </a:lvl1pPr>
          </a:lstStyle>
          <a:p>
            <a:fld id="{0972DFD8-7920-4780-A2AC-67E95E9894F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66079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720361"/>
          </a:xfrm>
          <a:prstGeom prst="rect">
            <a:avLst/>
          </a:prstGeom>
        </p:spPr>
        <p:txBody>
          <a:bodyPr vert="horz" lIns="133813" tIns="66907" rIns="133813" bIns="66907" rtlCol="0"/>
          <a:lstStyle>
            <a:lvl1pPr algn="l">
              <a:defRPr sz="18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4597" y="0"/>
            <a:ext cx="4302919" cy="720361"/>
          </a:xfrm>
          <a:prstGeom prst="rect">
            <a:avLst/>
          </a:prstGeom>
        </p:spPr>
        <p:txBody>
          <a:bodyPr vert="horz" lIns="133813" tIns="66907" rIns="133813" bIns="66907" rtlCol="0"/>
          <a:lstStyle>
            <a:lvl1pPr algn="r">
              <a:defRPr sz="1800"/>
            </a:lvl1pPr>
          </a:lstStyle>
          <a:p>
            <a:fld id="{F3033E54-9CD7-45C7-BBE8-03ABFED973BA}" type="datetimeFigureOut">
              <a:rPr lang="th-TH" smtClean="0"/>
              <a:t>23/09/64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8813" y="741363"/>
            <a:ext cx="8612187" cy="4845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3813" tIns="66907" rIns="133813" bIns="66907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982" y="5862584"/>
            <a:ext cx="7943850" cy="7774406"/>
          </a:xfrm>
          <a:prstGeom prst="rect">
            <a:avLst/>
          </a:prstGeom>
        </p:spPr>
        <p:txBody>
          <a:bodyPr vert="horz" lIns="133813" tIns="66907" rIns="133813" bIns="6690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636994"/>
            <a:ext cx="4302919" cy="720360"/>
          </a:xfrm>
          <a:prstGeom prst="rect">
            <a:avLst/>
          </a:prstGeom>
        </p:spPr>
        <p:txBody>
          <a:bodyPr vert="horz" lIns="133813" tIns="66907" rIns="133813" bIns="66907" rtlCol="0" anchor="b"/>
          <a:lstStyle>
            <a:lvl1pPr algn="l">
              <a:defRPr sz="18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4597" y="13636994"/>
            <a:ext cx="4302919" cy="720360"/>
          </a:xfrm>
          <a:prstGeom prst="rect">
            <a:avLst/>
          </a:prstGeom>
        </p:spPr>
        <p:txBody>
          <a:bodyPr vert="horz" lIns="133813" tIns="66907" rIns="133813" bIns="66907" rtlCol="0" anchor="b"/>
          <a:lstStyle>
            <a:lvl1pPr algn="r">
              <a:defRPr sz="1800"/>
            </a:lvl1pPr>
          </a:lstStyle>
          <a:p>
            <a:fld id="{3D5E207D-A438-4047-9010-370A8666F5A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87975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1pPr>
    <a:lvl2pPr marL="457200" algn="l" defTabSz="914400" rtl="0" eaLnBrk="1" latinLnBrk="0" hangingPunct="1">
      <a:defRPr sz="16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2pPr>
    <a:lvl3pPr marL="914400" algn="l" defTabSz="914400" rtl="0" eaLnBrk="1" latinLnBrk="0" hangingPunct="1">
      <a:defRPr sz="16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3pPr>
    <a:lvl4pPr marL="1371600" algn="l" defTabSz="914400" rtl="0" eaLnBrk="1" latinLnBrk="0" hangingPunct="1">
      <a:defRPr sz="16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4pPr>
    <a:lvl5pPr marL="1828800" algn="l" defTabSz="914400" rtl="0" eaLnBrk="1" latinLnBrk="0" hangingPunct="1">
      <a:defRPr sz="16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GqkOw7k0rE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CiCPeM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1235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1388" y="647700"/>
            <a:ext cx="8110537" cy="4562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63738" y="5228467"/>
            <a:ext cx="8866156" cy="8473648"/>
          </a:xfrm>
        </p:spPr>
        <p:txBody>
          <a:bodyPr/>
          <a:lstStyle/>
          <a:p>
            <a:pPr>
              <a:lnSpc>
                <a:spcPts val="2634"/>
              </a:lnSpc>
            </a:pPr>
            <a:r>
              <a:rPr lang="th-TH" sz="1600" b="1">
                <a:solidFill>
                  <a:schemeClr val="tx1"/>
                </a:solidFill>
              </a:rPr>
              <a:t>บทพูด  </a:t>
            </a:r>
          </a:p>
          <a:p>
            <a:pPr marL="262516" indent="-262516">
              <a:lnSpc>
                <a:spcPts val="2634"/>
              </a:lnSpc>
              <a:buFont typeface="Arial" panose="020B0604020202020204" pitchFamily="34" charset="0"/>
              <a:buChar char="•"/>
            </a:pPr>
            <a:r>
              <a:rPr lang="th-TH" sz="1600" b="1">
                <a:solidFill>
                  <a:schemeClr val="tx1"/>
                </a:solidFill>
              </a:rPr>
              <a:t>ข้ออ้างที่มิจฉาชีพมักใช้หลอกเหยื่อ </a:t>
            </a:r>
            <a:r>
              <a:rPr lang="th-TH" sz="1600">
                <a:solidFill>
                  <a:schemeClr val="tx1"/>
                </a:solidFill>
              </a:rPr>
              <a:t>เช่น</a:t>
            </a:r>
          </a:p>
          <a:p>
            <a:pPr marL="525031" lvl="1" indent="-264839">
              <a:buAutoNum type="arabicPeriod"/>
            </a:pPr>
            <a:r>
              <a:rPr lang="th-TH" sz="1600" b="1">
                <a:solidFill>
                  <a:schemeClr val="tx1"/>
                </a:solidFill>
              </a:rPr>
              <a:t>หลอกให้ตกใจ </a:t>
            </a:r>
            <a:r>
              <a:rPr lang="th-TH" sz="1600">
                <a:solidFill>
                  <a:schemeClr val="tx1"/>
                </a:solidFill>
              </a:rPr>
              <a:t>โดยอ้างว่า</a:t>
            </a:r>
          </a:p>
          <a:p>
            <a:pPr marL="787548" lvl="2" indent="-262516">
              <a:buFont typeface="Arial" panose="020B0604020202020204" pitchFamily="34" charset="0"/>
              <a:buChar char="•"/>
              <a:tabLst>
                <a:tab pos="525031" algn="l"/>
              </a:tabLst>
            </a:pPr>
            <a:r>
              <a:rPr lang="th-TH" sz="1600" b="1">
                <a:solidFill>
                  <a:schemeClr val="tx1"/>
                </a:solidFill>
              </a:rPr>
              <a:t>เป็นตำรวจ/เจ้าหน้าที่ ป.ป.ส. </a:t>
            </a:r>
            <a:r>
              <a:rPr lang="th-TH" sz="1600">
                <a:solidFill>
                  <a:schemeClr val="tx1"/>
                </a:solidFill>
              </a:rPr>
              <a:t>(สำนักงานคณะกรรมการป้องกันและปราบปรามยาเสพติด)</a:t>
            </a:r>
            <a:r>
              <a:rPr lang="th-TH" sz="1600" b="1">
                <a:solidFill>
                  <a:schemeClr val="tx1"/>
                </a:solidFill>
              </a:rPr>
              <a:t> หรือเจ้าหน้าที่ ปปง. </a:t>
            </a:r>
            <a:r>
              <a:rPr lang="th-TH" sz="1600">
                <a:solidFill>
                  <a:schemeClr val="tx1"/>
                </a:solidFill>
              </a:rPr>
              <a:t>(สำนักงานป้องกันและปราบปรามการฟอกเงิน) หลอกว่าเหยื่อ</a:t>
            </a:r>
          </a:p>
          <a:p>
            <a:pPr marL="1050063" lvl="2" indent="-262516">
              <a:buFont typeface="Arial" panose="020B0604020202020204" pitchFamily="34" charset="0"/>
              <a:buChar char="•"/>
            </a:pPr>
            <a:r>
              <a:rPr lang="th-TH" sz="1600" b="1">
                <a:solidFill>
                  <a:schemeClr val="tx1"/>
                </a:solidFill>
              </a:rPr>
              <a:t>เกี่ยวข้องกับยาเสพติด/การฟอกเงิน </a:t>
            </a:r>
            <a:r>
              <a:rPr lang="th-TH" sz="1600">
                <a:solidFill>
                  <a:schemeClr val="tx1"/>
                </a:solidFill>
              </a:rPr>
              <a:t>จะถูกอายัดบัญชีเงินฝากและดำเนินคดี จึงให้เหยื่อโอนเงินมาเพื่อตรวจสอบประวัติทางการเงิน แล้วจะโอนเงินคืนให้เมื่อตรวจสอบเสร็จ </a:t>
            </a:r>
          </a:p>
          <a:p>
            <a:pPr marL="787548" lvl="2" indent="-262516">
              <a:buFont typeface="Arial" panose="020B0604020202020204" pitchFamily="34" charset="0"/>
              <a:buChar char="•"/>
              <a:tabLst>
                <a:tab pos="525031" algn="l"/>
              </a:tabLst>
            </a:pPr>
            <a:r>
              <a:rPr lang="th-TH" sz="1600" b="1">
                <a:solidFill>
                  <a:schemeClr val="tx1"/>
                </a:solidFill>
              </a:rPr>
              <a:t>เป็นพนักงานธนาคาร/เจ้าหน้าที่แบงก์ชาติ </a:t>
            </a:r>
            <a:r>
              <a:rPr lang="th-TH" sz="1600">
                <a:solidFill>
                  <a:schemeClr val="tx1"/>
                </a:solidFill>
              </a:rPr>
              <a:t>หลอกว่าเหยื่อ</a:t>
            </a:r>
          </a:p>
          <a:p>
            <a:pPr marL="1050063" lvl="3" indent="-262516">
              <a:buFont typeface="Arial" panose="020B0604020202020204" pitchFamily="34" charset="0"/>
              <a:buChar char="•"/>
              <a:tabLst>
                <a:tab pos="525031" algn="l"/>
              </a:tabLst>
            </a:pPr>
            <a:r>
              <a:rPr lang="th-TH" sz="1600" b="1">
                <a:solidFill>
                  <a:schemeClr val="tx1"/>
                </a:solidFill>
              </a:rPr>
              <a:t>ถูกอายัดบัญชี/มีหนี้บัตรเครดิตค้างชำระ </a:t>
            </a:r>
            <a:r>
              <a:rPr lang="th-TH" sz="1600">
                <a:solidFill>
                  <a:schemeClr val="tx1"/>
                </a:solidFill>
              </a:rPr>
              <a:t>จึงให้โอนเงินมาแก้ไขตัวเลขหนี้สินให้ถูกต้อง หรือให้เปิดบัญชีและทำบัตร </a:t>
            </a:r>
            <a:r>
              <a:rPr lang="en-US" sz="1600">
                <a:solidFill>
                  <a:schemeClr val="tx1"/>
                </a:solidFill>
              </a:rPr>
              <a:t>ATM </a:t>
            </a:r>
            <a:r>
              <a:rPr lang="th-TH" sz="1600">
                <a:solidFill>
                  <a:schemeClr val="tx1"/>
                </a:solidFill>
              </a:rPr>
              <a:t>ใหม่ แล้วขอให้แจ้งเลขบัตร </a:t>
            </a:r>
            <a:r>
              <a:rPr lang="en-US" sz="1600">
                <a:solidFill>
                  <a:schemeClr val="tx1"/>
                </a:solidFill>
              </a:rPr>
              <a:t>ATM </a:t>
            </a:r>
            <a:r>
              <a:rPr lang="th-TH" sz="1600">
                <a:solidFill>
                  <a:schemeClr val="tx1"/>
                </a:solidFill>
              </a:rPr>
              <a:t>และส่งเอกสารมาให้เพื่อออกหนังสือรับรองว่าไม่มีหนี้ค้างชำระ เมื่อทำตามก็ถูกมิจฉาชีพถอนเงินจากบัญชีไป</a:t>
            </a:r>
          </a:p>
          <a:p>
            <a:pPr marL="787548" lvl="2" indent="-262516">
              <a:buFont typeface="Arial" panose="020B0604020202020204" pitchFamily="34" charset="0"/>
              <a:buChar char="•"/>
              <a:tabLst>
                <a:tab pos="525031" algn="l"/>
              </a:tabLst>
            </a:pPr>
            <a:r>
              <a:rPr lang="th-TH" sz="1600" b="1">
                <a:solidFill>
                  <a:schemeClr val="tx1"/>
                </a:solidFill>
              </a:rPr>
              <a:t>เป็นตัวแทนจากบริษัท ไปรษณีย์ไทย </a:t>
            </a:r>
            <a:r>
              <a:rPr lang="th-TH" sz="1600">
                <a:solidFill>
                  <a:schemeClr val="tx1"/>
                </a:solidFill>
              </a:rPr>
              <a:t>หลอกว่าเหยื่อ</a:t>
            </a:r>
          </a:p>
          <a:p>
            <a:pPr marL="1050063" lvl="3" indent="-262516">
              <a:buFont typeface="Arial" panose="020B0604020202020204" pitchFamily="34" charset="0"/>
              <a:buChar char="•"/>
              <a:tabLst>
                <a:tab pos="525031" algn="l"/>
              </a:tabLst>
            </a:pPr>
            <a:r>
              <a:rPr lang="th-TH" sz="1600" b="1">
                <a:solidFill>
                  <a:schemeClr val="tx1"/>
                </a:solidFill>
              </a:rPr>
              <a:t>มีพัสดุตกค้าง ณ ที่ทำการไปรษณีย์ </a:t>
            </a:r>
            <a:r>
              <a:rPr lang="th-TH" sz="1600" b="0">
                <a:solidFill>
                  <a:schemeClr val="tx1"/>
                </a:solidFill>
              </a:rPr>
              <a:t>จึงให้เหยื่อโอนเงินมาให้เพื่อนำพัสดุออกจากที่ทำการไปรษณีย์ (ทั้งนี้ บริษัท ไปรษณีย์ไทย จำกัด ไม่มีนโยบายการเรียกเก็บเงินผ่านบัญชีธนาคารเพื่อนำพัสดุออกจากที่ทำการไปรษณีย์ไม่ว่ากรณีใด ๆ ทั้งสิ้น)</a:t>
            </a:r>
          </a:p>
          <a:p>
            <a:pPr marL="525031" lvl="1" indent="-264839">
              <a:buAutoNum type="arabicPeriod"/>
            </a:pPr>
            <a:r>
              <a:rPr lang="th-TH" sz="1600" b="1">
                <a:solidFill>
                  <a:schemeClr val="tx1"/>
                </a:solidFill>
              </a:rPr>
              <a:t>หลอกให้ตื่นเต้นดีใจ </a:t>
            </a:r>
            <a:r>
              <a:rPr lang="th-TH" sz="1600">
                <a:solidFill>
                  <a:schemeClr val="tx1"/>
                </a:solidFill>
              </a:rPr>
              <a:t>โดยอ้างว่า</a:t>
            </a:r>
          </a:p>
          <a:p>
            <a:pPr marL="787548" lvl="2" indent="-262516">
              <a:buFont typeface="Arial" panose="020B0604020202020204" pitchFamily="34" charset="0"/>
              <a:buChar char="•"/>
              <a:tabLst>
                <a:tab pos="525031" algn="l"/>
              </a:tabLst>
            </a:pPr>
            <a:r>
              <a:rPr lang="th-TH" sz="1600" b="1">
                <a:solidFill>
                  <a:schemeClr val="tx1"/>
                </a:solidFill>
              </a:rPr>
              <a:t>เป็นเจ้าหน้าที่สรรพากร </a:t>
            </a:r>
            <a:r>
              <a:rPr lang="th-TH" sz="1600">
                <a:solidFill>
                  <a:schemeClr val="tx1"/>
                </a:solidFill>
              </a:rPr>
              <a:t>หลอกว่าเหยื่อได้เงินคืนภาษี แล้วให้ไปทำรายการที่ตู้ </a:t>
            </a:r>
            <a:r>
              <a:rPr lang="en-US" sz="1600">
                <a:solidFill>
                  <a:schemeClr val="tx1"/>
                </a:solidFill>
              </a:rPr>
              <a:t>ATM </a:t>
            </a:r>
            <a:r>
              <a:rPr lang="th-TH" sz="1600">
                <a:solidFill>
                  <a:schemeClr val="tx1"/>
                </a:solidFill>
              </a:rPr>
              <a:t>ด่วนภายในวันนี้เพื่อรับเงินคืนภาษี </a:t>
            </a:r>
          </a:p>
          <a:p>
            <a:pPr marL="787548" lvl="2" indent="-262516">
              <a:buFont typeface="Arial" panose="020B0604020202020204" pitchFamily="34" charset="0"/>
              <a:buChar char="•"/>
              <a:tabLst>
                <a:tab pos="525031" algn="l"/>
              </a:tabLst>
            </a:pPr>
            <a:r>
              <a:rPr lang="th-TH" sz="1600" b="1">
                <a:solidFill>
                  <a:schemeClr val="tx1"/>
                </a:solidFill>
              </a:rPr>
              <a:t>เป็นบริษัทเอกชน </a:t>
            </a:r>
            <a:r>
              <a:rPr lang="th-TH" sz="1600">
                <a:solidFill>
                  <a:schemeClr val="tx1"/>
                </a:solidFill>
              </a:rPr>
              <a:t>หลอกว่าเหยื่อได้รับรางวัลใหญ่จากการชิงโชค แต่ต้องโอนเงินค่าภาษีมาก่อน แล้วจะส่งมอบรางวัลต่อไป แต่พอทำตาม ก็ไม่ได้รับเงินคืนภาษีหรือรางวัลใหญ่อะไรเลย </a:t>
            </a:r>
          </a:p>
          <a:p>
            <a:pPr marL="525031" lvl="1" indent="-264839">
              <a:buAutoNum type="arabicPeriod"/>
            </a:pPr>
            <a:r>
              <a:rPr lang="th-TH" sz="1600" b="1" smtClean="0">
                <a:solidFill>
                  <a:schemeClr val="tx1"/>
                </a:solidFill>
              </a:rPr>
              <a:t>หลอกว่าโอนเงินผิด</a:t>
            </a:r>
            <a:endParaRPr lang="th-TH" sz="1600" b="1">
              <a:solidFill>
                <a:schemeClr val="tx1"/>
              </a:solidFill>
            </a:endParaRPr>
          </a:p>
          <a:p>
            <a:pPr marL="787548" lvl="2" indent="-262516">
              <a:buFont typeface="Arial" panose="020B0604020202020204" pitchFamily="34" charset="0"/>
              <a:buChar char="•"/>
              <a:tabLst>
                <a:tab pos="525031" algn="l"/>
              </a:tabLst>
            </a:pPr>
            <a:r>
              <a:rPr lang="th-TH" sz="1600">
                <a:solidFill>
                  <a:schemeClr val="tx1"/>
                </a:solidFill>
              </a:rPr>
              <a:t>โดยแอบนำเอกสารหรือข้อมูลส่วนตัวของเหยื่อไปใช้ยื่นกู้ในชื่อของเหยื่อโดยที่เหยื่อไม่รู้ตัว </a:t>
            </a:r>
          </a:p>
          <a:p>
            <a:pPr marL="787548" lvl="2" indent="-262516">
              <a:buFont typeface="Arial" panose="020B0604020202020204" pitchFamily="34" charset="0"/>
              <a:buChar char="•"/>
              <a:tabLst>
                <a:tab pos="525031" algn="l"/>
              </a:tabLst>
            </a:pPr>
            <a:r>
              <a:rPr lang="th-TH" sz="1600">
                <a:solidFill>
                  <a:schemeClr val="tx1"/>
                </a:solidFill>
              </a:rPr>
              <a:t>เมื่อธนาคารอนุมัติและโอนเงินกู้เข้าบัญชีของเหยื่อ มิจฉาชีพจะโทรไปหลอกเหยื่อว่าโอนเงินผิดเข้าบัญชี และขอให้เหยื่อรีบโอนเงินคืน </a:t>
            </a:r>
          </a:p>
          <a:p>
            <a:pPr marL="787548" lvl="2" indent="-262516">
              <a:buFont typeface="Arial" panose="020B0604020202020204" pitchFamily="34" charset="0"/>
              <a:buChar char="•"/>
              <a:tabLst>
                <a:tab pos="525031" algn="l"/>
              </a:tabLst>
            </a:pPr>
            <a:r>
              <a:rPr lang="th-TH" sz="1600">
                <a:solidFill>
                  <a:schemeClr val="tx1"/>
                </a:solidFill>
              </a:rPr>
              <a:t>เมื่อเหยื่อตรวจสอบว่ามีเงินเข้ามาจริง จึงรีบโอนเงินคืนให้โดยไม่รู้ว่าเงินนั้นเป็นสินเชื่อที่มิจฉาชีพกู้มาในชื่อของตน ทำให้ต้องชดใช้หนี้ก้อนนั้นแทนมิจฉาชีพที่ได้รับเงินไปแล้ว</a:t>
            </a:r>
          </a:p>
          <a:p>
            <a:pPr marL="525031" lvl="1" indent="-264839">
              <a:buAutoNum type="arabicPeriod"/>
            </a:pPr>
            <a:r>
              <a:rPr lang="th-TH" sz="1600" b="1">
                <a:solidFill>
                  <a:schemeClr val="tx1"/>
                </a:solidFill>
              </a:rPr>
              <a:t>หลอกให้เปิดบัญชี </a:t>
            </a:r>
          </a:p>
          <a:p>
            <a:pPr marL="787548" lvl="2" indent="-262516">
              <a:buFont typeface="Arial" panose="020B0604020202020204" pitchFamily="34" charset="0"/>
              <a:buChar char="•"/>
              <a:tabLst>
                <a:tab pos="525031" algn="l"/>
              </a:tabLst>
            </a:pPr>
            <a:r>
              <a:rPr lang="th-TH" sz="1600">
                <a:solidFill>
                  <a:schemeClr val="tx1"/>
                </a:solidFill>
              </a:rPr>
              <a:t>จ้างให้เหยื่อเปิดบัญชีและบัตร</a:t>
            </a:r>
            <a:r>
              <a:rPr lang="th-TH" sz="1600" baseline="0">
                <a:solidFill>
                  <a:schemeClr val="tx1"/>
                </a:solidFill>
              </a:rPr>
              <a:t> </a:t>
            </a:r>
            <a:r>
              <a:rPr lang="en-US" sz="1600" baseline="0">
                <a:solidFill>
                  <a:schemeClr val="tx1"/>
                </a:solidFill>
              </a:rPr>
              <a:t>ATM</a:t>
            </a:r>
            <a:r>
              <a:rPr lang="th-TH" sz="1600" baseline="0">
                <a:solidFill>
                  <a:schemeClr val="tx1"/>
                </a:solidFill>
              </a:rPr>
              <a:t> (ตอนนี้อาจจะเป็นบัตรเดบิต) เพื่อแลกกับเงินค่าจ้าง จากนั้นผู้ร้ายจะติดต่อมาเพื่อรับสมุดบัญชีและบัตรไป </a:t>
            </a:r>
          </a:p>
          <a:p>
            <a:pPr marL="787548" lvl="2" indent="-262516">
              <a:buFont typeface="Arial" panose="020B0604020202020204" pitchFamily="34" charset="0"/>
              <a:buChar char="•"/>
              <a:tabLst>
                <a:tab pos="525031" algn="l"/>
              </a:tabLst>
            </a:pPr>
            <a:r>
              <a:rPr lang="th-TH" sz="1600" baseline="0">
                <a:solidFill>
                  <a:schemeClr val="tx1"/>
                </a:solidFill>
              </a:rPr>
              <a:t>จากนั้นผู้ร้ายจะให้บัญชีดังกล่าว เพื่อเป็นช่องทางการในการรับเงินที่ได้มาจากการกระทำความผิด</a:t>
            </a:r>
          </a:p>
          <a:p>
            <a:pPr marL="787548" lvl="2" indent="-262516">
              <a:buFont typeface="Arial" panose="020B0604020202020204" pitchFamily="34" charset="0"/>
              <a:buChar char="•"/>
              <a:tabLst>
                <a:tab pos="525031" algn="l"/>
              </a:tabLst>
            </a:pPr>
            <a:r>
              <a:rPr lang="th-TH" sz="1600" baseline="0">
                <a:solidFill>
                  <a:schemeClr val="tx1"/>
                </a:solidFill>
              </a:rPr>
              <a:t>สุดท้าย เหยื่อกลายเป็นผู้ต้องหาในคดีฉ้อโกง จากการสืบเส้นทางการโอนเงิน </a:t>
            </a:r>
            <a:r>
              <a:rPr lang="th-TH" sz="1600"/>
              <a:t>ทั้งนี้ การเปิดบัญชีแทนบุคคลอื่น หรือ รับจ้างเปิดบัญชี นั้น มีโอกาสที่จะเข้าข่ายการทำความผิดตามกฎหมายอาญา และกฎหมายที่เกี่ยวกับการฟอกเงินด้วย</a:t>
            </a:r>
            <a:endParaRPr lang="th-TH" sz="160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624597" y="13952781"/>
            <a:ext cx="4302919" cy="404572"/>
          </a:xfrm>
        </p:spPr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334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8813" y="744538"/>
            <a:ext cx="8612187" cy="4843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1829" y="5588644"/>
            <a:ext cx="8866156" cy="7774406"/>
          </a:xfrm>
        </p:spPr>
        <p:txBody>
          <a:bodyPr/>
          <a:lstStyle/>
          <a:p>
            <a:r>
              <a:rPr lang="th-TH" b="1" dirty="0">
                <a:solidFill>
                  <a:schemeClr val="tx1"/>
                </a:solidFill>
                <a:latin typeface="Browallia New"/>
                <a:cs typeface="Browallia New"/>
              </a:rPr>
              <a:t>บทพูด</a:t>
            </a:r>
            <a:r>
              <a:rPr lang="th-TH" b="1" dirty="0">
                <a:latin typeface="Browallia New"/>
                <a:cs typeface="Browallia New"/>
              </a:rPr>
              <a:t>  </a:t>
            </a:r>
            <a:endParaRPr lang="th-TH" b="1">
              <a:solidFill>
                <a:schemeClr val="tx1"/>
              </a:solidFill>
            </a:endParaRPr>
          </a:p>
          <a:p>
            <a:pPr marL="252730" indent="-252730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dirty="0">
                <a:solidFill>
                  <a:schemeClr val="tx1"/>
                </a:solidFill>
                <a:latin typeface="Browallia New"/>
                <a:cs typeface="Browallia New"/>
              </a:rPr>
              <a:t>แม้จะได้รับโทรศัพท์ที่อ้างว่าเป็นเจ้าหน้าที่ของรัฐ หรือพนักงานธนาคาร ก็ต้องตั้งสติให้ดี เพราะหากหลงเชื่อให้ข้อมูลทางการเงินหรือโอนเงินไป มิจฉาชีพก็จะนำเงินไปใช้และหลบหนีไปทันที ทำให้คุณแทบไม่มีโอกาสได้รับเงินคืนเลย</a:t>
            </a:r>
            <a:r>
              <a:rPr lang="th-TH" dirty="0">
                <a:latin typeface="Browallia New"/>
                <a:cs typeface="Browallia New"/>
              </a:rPr>
              <a:t> </a:t>
            </a:r>
            <a:endParaRPr lang="th-TH" dirty="0">
              <a:solidFill>
                <a:schemeClr val="tx1"/>
              </a:solidFill>
            </a:endParaRPr>
          </a:p>
          <a:p>
            <a:pPr marL="252730" indent="-252730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b="1" dirty="0">
                <a:solidFill>
                  <a:schemeClr val="tx1"/>
                </a:solidFill>
                <a:latin typeface="Browallia New"/>
                <a:cs typeface="Browallia New"/>
              </a:rPr>
              <a:t>วิธีป้องกันไม่ให้แก๊ง </a:t>
            </a:r>
            <a:r>
              <a:rPr lang="en-US" b="1" dirty="0">
                <a:solidFill>
                  <a:schemeClr val="tx1"/>
                </a:solidFill>
                <a:latin typeface="Browallia New"/>
                <a:cs typeface="Browallia New"/>
              </a:rPr>
              <a:t>Call Center </a:t>
            </a:r>
            <a:r>
              <a:rPr lang="th-TH" b="1" dirty="0">
                <a:solidFill>
                  <a:schemeClr val="tx1"/>
                </a:solidFill>
                <a:latin typeface="Browallia New"/>
                <a:cs typeface="Browallia New"/>
              </a:rPr>
              <a:t>หลอก มีดังนี้</a:t>
            </a:r>
          </a:p>
          <a:p>
            <a:pPr marL="659765" indent="-269240">
              <a:spcBef>
                <a:spcPts val="878"/>
              </a:spcBef>
            </a:pPr>
            <a:r>
              <a:rPr lang="th-TH" b="1" dirty="0">
                <a:solidFill>
                  <a:schemeClr val="tx1"/>
                </a:solidFill>
                <a:latin typeface="Browallia New"/>
                <a:cs typeface="Browallia New"/>
              </a:rPr>
              <a:t>1.</a:t>
            </a:r>
            <a:r>
              <a:rPr lang="th-TH" b="1" dirty="0">
                <a:latin typeface="Browallia New"/>
                <a:cs typeface="Browallia New"/>
              </a:rPr>
              <a:t> </a:t>
            </a:r>
            <a:r>
              <a:rPr lang="th-TH" b="1" dirty="0">
                <a:solidFill>
                  <a:schemeClr val="tx1"/>
                </a:solidFill>
                <a:latin typeface="Browallia New"/>
                <a:cs typeface="Browallia New"/>
              </a:rPr>
              <a:t> คิดทบทวนอย่างมีสติ </a:t>
            </a:r>
            <a:r>
              <a:rPr lang="th-TH" dirty="0">
                <a:solidFill>
                  <a:schemeClr val="tx1"/>
                </a:solidFill>
                <a:latin typeface="Browallia New"/>
                <a:cs typeface="Browallia New"/>
              </a:rPr>
              <a:t>ว่าเคยยื่นขอคืนภาษี เปิดบัญชีธนาคาร มียอดค้างชำระหนี้บัตรเครดิต หรือร่วมชิงรางวัล กับหน่วยงานที่โทรมาแอบอ้างจริงหรือไม่</a:t>
            </a:r>
          </a:p>
          <a:p>
            <a:pPr marL="659765" indent="-269240">
              <a:spcBef>
                <a:spcPts val="878"/>
              </a:spcBef>
            </a:pPr>
            <a:r>
              <a:rPr lang="th-TH" b="1" dirty="0">
                <a:solidFill>
                  <a:schemeClr val="tx1"/>
                </a:solidFill>
                <a:latin typeface="Browallia New"/>
                <a:cs typeface="Browallia New"/>
              </a:rPr>
              <a:t>2.</a:t>
            </a:r>
            <a:r>
              <a:rPr lang="th-TH" b="1" dirty="0">
                <a:latin typeface="Browallia New"/>
                <a:cs typeface="Browallia New"/>
              </a:rPr>
              <a:t> </a:t>
            </a:r>
            <a:r>
              <a:rPr lang="th-TH" b="1" dirty="0">
                <a:solidFill>
                  <a:schemeClr val="tx1"/>
                </a:solidFill>
                <a:latin typeface="Browallia New"/>
                <a:cs typeface="Browallia New"/>
              </a:rPr>
              <a:t> ไม่ให้ข้อมูลส่วนตัว</a:t>
            </a:r>
            <a:r>
              <a:rPr lang="th-TH" dirty="0">
                <a:solidFill>
                  <a:schemeClr val="tx1"/>
                </a:solidFill>
                <a:latin typeface="Browallia New"/>
                <a:cs typeface="Browallia New"/>
              </a:rPr>
              <a:t> เพราะหน่วยงานรัฐหรือธนาคารมีข้อมูลของประชาชนหรือลูกค้าอยู่แล้ว และจำไว้ว่า หน่วยงานรัฐหรือธนาคารไม่มีนโยบายโทรไปสอบถามข้อมูลส่วนตัว ยกเว้นกรณีโทรไปติดต่อหน่วยงานนั้น คุณอาจต้องตอบข้อมูลส่วนตัวเพื่อยืนยันตัวตนก่อน</a:t>
            </a:r>
          </a:p>
          <a:p>
            <a:pPr marL="659765" indent="-269240">
              <a:spcBef>
                <a:spcPts val="878"/>
              </a:spcBef>
            </a:pPr>
            <a:r>
              <a:rPr lang="th-TH" b="1" dirty="0">
                <a:solidFill>
                  <a:schemeClr val="tx1"/>
                </a:solidFill>
                <a:latin typeface="Browallia New"/>
                <a:cs typeface="Browallia New"/>
              </a:rPr>
              <a:t>3.</a:t>
            </a:r>
            <a:r>
              <a:rPr lang="th-TH" b="1" dirty="0">
                <a:latin typeface="Browallia New"/>
                <a:cs typeface="Browallia New"/>
              </a:rPr>
              <a:t> </a:t>
            </a:r>
            <a:r>
              <a:rPr lang="th-TH" b="1" dirty="0">
                <a:solidFill>
                  <a:schemeClr val="tx1"/>
                </a:solidFill>
                <a:latin typeface="Browallia New"/>
                <a:cs typeface="Browallia New"/>
              </a:rPr>
              <a:t> ไม่ทำรายการตามคำบอก</a:t>
            </a:r>
            <a:r>
              <a:rPr lang="th-TH" dirty="0">
                <a:solidFill>
                  <a:schemeClr val="tx1"/>
                </a:solidFill>
                <a:latin typeface="Browallia New"/>
                <a:cs typeface="Browallia New"/>
              </a:rPr>
              <a:t> เพราะอาจถูกหลอกให้โอนเงินไปให้มิจฉาชีพโดยไม่รู้ตัว เช่น หลอกให้ทำรายการที่ตู้ </a:t>
            </a:r>
            <a:r>
              <a:rPr lang="en-US" dirty="0">
                <a:solidFill>
                  <a:schemeClr val="tx1"/>
                </a:solidFill>
                <a:latin typeface="Browallia New"/>
                <a:cs typeface="Browallia New"/>
              </a:rPr>
              <a:t>ATM </a:t>
            </a:r>
            <a:r>
              <a:rPr lang="th-TH" dirty="0">
                <a:solidFill>
                  <a:schemeClr val="tx1"/>
                </a:solidFill>
                <a:latin typeface="Browallia New"/>
                <a:cs typeface="Browallia New"/>
              </a:rPr>
              <a:t>โดยเปลี่ยนหน้าจอเป็นภาษาอื่น หรือเร่งให้กดเร็ว ๆ จนอ่านไม่ทัน</a:t>
            </a:r>
          </a:p>
          <a:p>
            <a:pPr marL="659765" indent="-269240">
              <a:spcBef>
                <a:spcPts val="878"/>
              </a:spcBef>
            </a:pPr>
            <a:r>
              <a:rPr lang="th-TH" b="1" dirty="0">
                <a:solidFill>
                  <a:schemeClr val="tx1"/>
                </a:solidFill>
                <a:latin typeface="Browallia New"/>
                <a:cs typeface="Browallia New"/>
              </a:rPr>
              <a:t>4.</a:t>
            </a:r>
            <a:r>
              <a:rPr lang="th-TH" b="1" dirty="0">
                <a:latin typeface="Browallia New"/>
                <a:cs typeface="Browallia New"/>
              </a:rPr>
              <a:t> </a:t>
            </a:r>
            <a:r>
              <a:rPr lang="th-TH" b="1" dirty="0">
                <a:solidFill>
                  <a:schemeClr val="tx1"/>
                </a:solidFill>
                <a:latin typeface="Browallia New"/>
                <a:cs typeface="Browallia New"/>
              </a:rPr>
              <a:t> ไม่รีบร้อนโอนเงินให้คนอื่น </a:t>
            </a:r>
            <a:r>
              <a:rPr lang="th-TH" dirty="0">
                <a:solidFill>
                  <a:schemeClr val="tx1"/>
                </a:solidFill>
                <a:latin typeface="Browallia New"/>
                <a:cs typeface="Browallia New"/>
              </a:rPr>
              <a:t>เพราะหากเป็นการโอนผิดบัญชีจริง ควรให้ธนาคารเป็นผู้แก้ไขรายการเพื่อโอนคืนเท่านั้น</a:t>
            </a:r>
          </a:p>
          <a:p>
            <a:pPr marL="659765" indent="-269240">
              <a:spcBef>
                <a:spcPts val="878"/>
              </a:spcBef>
            </a:pPr>
            <a:r>
              <a:rPr lang="th-TH" b="1" dirty="0">
                <a:solidFill>
                  <a:schemeClr val="tx1"/>
                </a:solidFill>
                <a:latin typeface="Browallia New"/>
                <a:cs typeface="Browallia New"/>
              </a:rPr>
              <a:t>5.</a:t>
            </a:r>
            <a:r>
              <a:rPr lang="th-TH" b="1" dirty="0">
                <a:latin typeface="Browallia New"/>
                <a:cs typeface="Browallia New"/>
              </a:rPr>
              <a:t> </a:t>
            </a:r>
            <a:r>
              <a:rPr lang="th-TH" b="1" dirty="0">
                <a:solidFill>
                  <a:schemeClr val="tx1"/>
                </a:solidFill>
                <a:latin typeface="Browallia New"/>
                <a:cs typeface="Browallia New"/>
              </a:rPr>
              <a:t> ตรวจสอบก่อนทำรายการ </a:t>
            </a:r>
            <a:r>
              <a:rPr lang="th-TH" dirty="0">
                <a:solidFill>
                  <a:schemeClr val="tx1"/>
                </a:solidFill>
                <a:latin typeface="Browallia New"/>
                <a:cs typeface="Browallia New"/>
              </a:rPr>
              <a:t>โดยสามารถสอบถาม </a:t>
            </a:r>
            <a:r>
              <a:rPr lang="en-US" dirty="0">
                <a:solidFill>
                  <a:schemeClr val="tx1"/>
                </a:solidFill>
                <a:latin typeface="Browallia New"/>
                <a:cs typeface="Browallia New"/>
              </a:rPr>
              <a:t>Call Center </a:t>
            </a:r>
            <a:r>
              <a:rPr lang="th-TH" dirty="0">
                <a:solidFill>
                  <a:schemeClr val="tx1"/>
                </a:solidFill>
                <a:latin typeface="Browallia New"/>
                <a:cs typeface="Browallia New"/>
              </a:rPr>
              <a:t>ของหน่วยงานหรือธนาคารที่ถูกอ้างถึงโดยตรง หรือไปติดต่อที่สาขาธนาคารก็ได้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11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813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8813" y="744538"/>
            <a:ext cx="8612187" cy="4843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1829" y="5862584"/>
            <a:ext cx="8866156" cy="7774406"/>
          </a:xfrm>
        </p:spPr>
        <p:txBody>
          <a:bodyPr/>
          <a:lstStyle/>
          <a:p>
            <a:pPr defTabSz="1338133">
              <a:spcBef>
                <a:spcPts val="878"/>
              </a:spcBef>
              <a:defRPr/>
            </a:pPr>
            <a:r>
              <a:rPr lang="th-TH" sz="1600" b="1"/>
              <a:t>บทพูด  </a:t>
            </a:r>
          </a:p>
          <a:p>
            <a:pPr marL="418167" indent="-418167">
              <a:spcBef>
                <a:spcPts val="878"/>
              </a:spcBef>
              <a:buFont typeface="Arial" panose="020B0604020202020204" pitchFamily="34" charset="0"/>
              <a:buChar char="•"/>
              <a:defRPr/>
            </a:pPr>
            <a:r>
              <a:rPr lang="th-TH" sz="1600">
                <a:solidFill>
                  <a:schemeClr val="tx1"/>
                </a:solidFill>
              </a:rPr>
              <a:t>สิ่งแรกที่คุณต้องทำ</a:t>
            </a:r>
            <a:r>
              <a:rPr lang="th-TH" sz="1600"/>
              <a:t>เมื่อตกเป็นเหยื่อแก๊ง </a:t>
            </a:r>
            <a:r>
              <a:rPr lang="en-US" sz="1600"/>
              <a:t>Call Center </a:t>
            </a:r>
            <a:r>
              <a:rPr lang="th-TH" sz="1600"/>
              <a:t>คือ</a:t>
            </a:r>
            <a:r>
              <a:rPr lang="th-TH" sz="1600" b="1"/>
              <a:t> </a:t>
            </a:r>
          </a:p>
          <a:p>
            <a:pPr marL="1087233" lvl="1" indent="-418167">
              <a:spcBef>
                <a:spcPts val="878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รีบติดต่อธนาคาร</a:t>
            </a:r>
            <a:r>
              <a:rPr lang="th-TH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ที่คุณมีบัญชี เพื่อระงับการโอนและถอนเงิน</a:t>
            </a:r>
            <a:r>
              <a:rPr lang="th-TH" sz="1600"/>
              <a:t>หรือสอบถามและตรวจสอบยอดเงินในบัญชีว่ามีรายการโอนเงินเข้าออกผิดปกติหรือไม่ ในกรณีที่สงสัยว่าถูกหลอกให้เปิดบัญชี</a:t>
            </a:r>
            <a:endParaRPr lang="th-TH" sz="1600" kern="120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 marL="1087233" lvl="1" indent="-418167">
              <a:spcBef>
                <a:spcPts val="878"/>
              </a:spcBef>
              <a:buFont typeface="Arial" panose="020B0604020202020204" pitchFamily="34" charset="0"/>
              <a:buChar char="•"/>
              <a:defRPr/>
            </a:pPr>
            <a:r>
              <a:rPr lang="th-TH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หลังจากนั้น</a:t>
            </a:r>
            <a:r>
              <a:rPr lang="th-TH" sz="1600" b="1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รวบรวมเอกสารที่เกี่ยวข้อง </a:t>
            </a:r>
            <a:r>
              <a:rPr lang="th-TH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และ</a:t>
            </a:r>
            <a:r>
              <a:rPr lang="th-TH" sz="1600" b="1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รีบแจ้ง ปปง. </a:t>
            </a:r>
            <a:r>
              <a:rPr lang="th-TH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(สำนักงานป้องกันและปราบปรามการฟอกเงิน)</a:t>
            </a:r>
            <a:r>
              <a:rPr lang="th-TH" sz="1600" b="1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โทร. 1710</a:t>
            </a:r>
          </a:p>
          <a:p>
            <a:pPr marL="1087233" lvl="1" indent="-418167">
              <a:spcBef>
                <a:spcPts val="878"/>
              </a:spcBef>
              <a:buFont typeface="Arial" panose="020B0604020202020204" pitchFamily="34" charset="0"/>
              <a:buChar char="•"/>
              <a:defRPr/>
            </a:pPr>
            <a:r>
              <a:rPr lang="th-TH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หากมีข้อสงสัย สามารถสอบถามและขอคำปรึกษาเพิ่มเติมได้ที่</a:t>
            </a:r>
            <a:r>
              <a:rPr lang="th-TH" sz="1600" b="1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ศูนย์คุ้มครองผู้ใช้บริการทางการเงิน (ศคง.) ธนาคารแห่งประเทศไทย โทร. 1213</a:t>
            </a:r>
            <a:endParaRPr lang="en-US" sz="1600" b="1" kern="120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729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1829" y="5862584"/>
            <a:ext cx="8866156" cy="7774406"/>
          </a:xfrm>
        </p:spPr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92178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706438"/>
            <a:ext cx="8529637" cy="4797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76738" y="5862584"/>
            <a:ext cx="8776338" cy="7774406"/>
          </a:xfrm>
        </p:spPr>
        <p:txBody>
          <a:bodyPr/>
          <a:lstStyle/>
          <a:p>
            <a:pPr>
              <a:spcBef>
                <a:spcPts val="878"/>
              </a:spcBef>
            </a:pPr>
            <a:r>
              <a:rPr lang="th-TH" sz="1600" b="1">
                <a:solidFill>
                  <a:schemeClr val="tx1"/>
                </a:solidFill>
              </a:rPr>
              <a:t>ก่อนเข้าสู่เนื้อหา </a:t>
            </a:r>
          </a:p>
          <a:p>
            <a:pPr marL="262516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sz="1600">
                <a:solidFill>
                  <a:schemeClr val="tx1"/>
                </a:solidFill>
              </a:rPr>
              <a:t>ให้ผู้สอนเปิดคลิป</a:t>
            </a:r>
            <a:r>
              <a:rPr lang="en-US" sz="1600" b="1">
                <a:solidFill>
                  <a:schemeClr val="tx1"/>
                </a:solidFill>
              </a:rPr>
              <a:t>: </a:t>
            </a:r>
            <a:r>
              <a:rPr lang="th-TH" sz="1600" b="1"/>
              <a:t>เหตุผลที่เขารู้จักคุณดี ทั้ง ๆ ที่เจอกันครั้งแรก </a:t>
            </a:r>
            <a:r>
              <a:rPr lang="en-US" sz="1600"/>
              <a:t>(2.28 </a:t>
            </a:r>
            <a:r>
              <a:rPr lang="th-TH" sz="1600"/>
              <a:t>นาที) </a:t>
            </a:r>
            <a:r>
              <a:rPr lang="en-US" sz="1600" u="sng">
                <a:hlinkClick r:id="rId3"/>
              </a:rPr>
              <a:t>https://youtu.be/tGqkOw7k0rE</a:t>
            </a:r>
            <a:r>
              <a:rPr lang="en-US" sz="1600"/>
              <a:t>  </a:t>
            </a:r>
            <a:r>
              <a:rPr lang="th-TH" sz="1600"/>
              <a:t>ที่มา</a:t>
            </a:r>
            <a:r>
              <a:rPr lang="en-US" sz="1600"/>
              <a:t>: www.safeinternetbanking.be</a:t>
            </a:r>
            <a:endParaRPr lang="th-TH" sz="1600"/>
          </a:p>
          <a:p>
            <a:pPr>
              <a:spcBef>
                <a:spcPts val="878"/>
              </a:spcBef>
            </a:pPr>
            <a:r>
              <a:rPr lang="th-TH" sz="1600" b="1">
                <a:solidFill>
                  <a:schemeClr val="tx1"/>
                </a:solidFill>
              </a:rPr>
              <a:t>บทพูด</a:t>
            </a:r>
          </a:p>
          <a:p>
            <a:pPr marL="271809" indent="-271809">
              <a:buFont typeface="Arial" panose="020B0604020202020204" pitchFamily="34" charset="0"/>
              <a:buChar char="•"/>
            </a:pPr>
            <a:r>
              <a:rPr lang="th-TH" sz="1600"/>
              <a:t>หากเราเปิดเผยข้อมูลส่วนตัวโดยเฉพาะเรื่องที่เกี่ยวกับการเงินไว้ใน </a:t>
            </a:r>
            <a:r>
              <a:rPr lang="en-US" sz="1600"/>
              <a:t>Social Media </a:t>
            </a:r>
            <a:r>
              <a:rPr lang="th-TH" sz="1600"/>
              <a:t>จะทำให้คนอื่นรวมถึงมิจฉาชีพสามารถเข้าถึงข้อมูลเหล่านั้น และขโมยเงินจากบัญชีเราได้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3028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8813" y="744538"/>
            <a:ext cx="8612187" cy="4843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1829" y="5862584"/>
            <a:ext cx="8866156" cy="7774406"/>
          </a:xfrm>
        </p:spPr>
        <p:txBody>
          <a:bodyPr/>
          <a:lstStyle/>
          <a:p>
            <a:r>
              <a:rPr lang="th-TH" b="1">
                <a:solidFill>
                  <a:schemeClr val="tx1"/>
                </a:solidFill>
              </a:rPr>
              <a:t>บทพูด</a:t>
            </a:r>
          </a:p>
          <a:p>
            <a:pPr marL="418167" indent="-418167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>
                <a:solidFill>
                  <a:schemeClr val="tx1"/>
                </a:solidFill>
              </a:rPr>
              <a:t>กลลวงที่โจรในโลกออนไลน์มักนำมาใช้เพื่อ</a:t>
            </a:r>
            <a:r>
              <a:rPr lang="th-TH" b="1">
                <a:solidFill>
                  <a:schemeClr val="tx1"/>
                </a:solidFill>
              </a:rPr>
              <a:t>หลอกถามข้อมูล</a:t>
            </a:r>
            <a:r>
              <a:rPr lang="th-TH">
                <a:solidFill>
                  <a:schemeClr val="tx1"/>
                </a:solidFill>
              </a:rPr>
              <a:t>หรือ</a:t>
            </a:r>
            <a:r>
              <a:rPr lang="th-TH" b="1">
                <a:solidFill>
                  <a:schemeClr val="tx1"/>
                </a:solidFill>
              </a:rPr>
              <a:t>หลอกให้โอนเงิน</a:t>
            </a:r>
            <a:r>
              <a:rPr lang="th-TH">
                <a:solidFill>
                  <a:schemeClr val="tx1"/>
                </a:solidFill>
              </a:rPr>
              <a:t>มีหลากหลายรูปแบบ</a:t>
            </a:r>
            <a:r>
              <a:rPr lang="th-TH" baseline="0">
                <a:solidFill>
                  <a:schemeClr val="tx1"/>
                </a:solidFill>
              </a:rPr>
              <a:t> เช่น</a:t>
            </a:r>
            <a:endParaRPr lang="th-TH">
              <a:solidFill>
                <a:schemeClr val="tx1"/>
              </a:solidFill>
            </a:endParaRPr>
          </a:p>
          <a:p>
            <a:pPr marL="655128" lvl="1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b="1">
                <a:solidFill>
                  <a:schemeClr val="tx1"/>
                </a:solidFill>
              </a:rPr>
              <a:t>ปลอมเป็นธนาคาร</a:t>
            </a:r>
            <a:r>
              <a:rPr lang="th-TH">
                <a:solidFill>
                  <a:schemeClr val="tx1"/>
                </a:solidFill>
              </a:rPr>
              <a:t> </a:t>
            </a:r>
          </a:p>
          <a:p>
            <a:pPr marL="917644" lvl="2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b="1">
                <a:solidFill>
                  <a:schemeClr val="tx1"/>
                </a:solidFill>
              </a:rPr>
              <a:t>ส่ง </a:t>
            </a:r>
            <a:r>
              <a:rPr lang="en-US" b="1">
                <a:solidFill>
                  <a:schemeClr val="tx1"/>
                </a:solidFill>
              </a:rPr>
              <a:t>SMS </a:t>
            </a:r>
            <a:r>
              <a:rPr lang="th-TH" b="1">
                <a:solidFill>
                  <a:schemeClr val="tx1"/>
                </a:solidFill>
              </a:rPr>
              <a:t>หรืออีเมลหลอกเหยื่อ (</a:t>
            </a:r>
            <a:r>
              <a:rPr lang="en-US" b="1">
                <a:solidFill>
                  <a:schemeClr val="tx1"/>
                </a:solidFill>
              </a:rPr>
              <a:t>Phishing</a:t>
            </a:r>
            <a:r>
              <a:rPr lang="th-TH" b="1">
                <a:solidFill>
                  <a:schemeClr val="tx1"/>
                </a:solidFill>
              </a:rPr>
              <a:t>) </a:t>
            </a:r>
            <a:r>
              <a:rPr lang="th-TH">
                <a:solidFill>
                  <a:schemeClr val="tx1"/>
                </a:solidFill>
              </a:rPr>
              <a:t>ว่าได้รับรางวัลหรือบัญชีกำลังจะถูกอายัด จึงจำเป็นต้องอัปเดตข้อมูลที่ธนาคารมีอยู่ให้เป็นปัจจุบัน</a:t>
            </a:r>
          </a:p>
          <a:p>
            <a:pPr marL="917644" lvl="2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>
                <a:solidFill>
                  <a:schemeClr val="tx1"/>
                </a:solidFill>
              </a:rPr>
              <a:t>ให้เหยื่อ</a:t>
            </a:r>
            <a:r>
              <a:rPr lang="th-TH" b="1">
                <a:solidFill>
                  <a:schemeClr val="tx1"/>
                </a:solidFill>
              </a:rPr>
              <a:t>กรอกข้อมูลลงในเว็บไซต์ธนาคารปลอมหรือแอปพลิเคชันปลอม </a:t>
            </a:r>
            <a:r>
              <a:rPr lang="th-TH">
                <a:solidFill>
                  <a:schemeClr val="tx1"/>
                </a:solidFill>
              </a:rPr>
              <a:t>(หน้าตาคล้ายของจริง) ที่แนบมาใน </a:t>
            </a:r>
            <a:r>
              <a:rPr lang="en-US">
                <a:solidFill>
                  <a:schemeClr val="tx1"/>
                </a:solidFill>
              </a:rPr>
              <a:t>SMS </a:t>
            </a:r>
            <a:r>
              <a:rPr lang="th-TH">
                <a:solidFill>
                  <a:schemeClr val="tx1"/>
                </a:solidFill>
              </a:rPr>
              <a:t>หรืออีเมล เพื่อ</a:t>
            </a:r>
            <a:r>
              <a:rPr lang="th-TH" b="1">
                <a:solidFill>
                  <a:schemeClr val="tx1"/>
                </a:solidFill>
              </a:rPr>
              <a:t>หลอกถามข้อมูลส่วนตัว หรือฝังมัลแวร์ขโมยข้อมูล </a:t>
            </a:r>
            <a:r>
              <a:rPr lang="en-US" b="1">
                <a:solidFill>
                  <a:schemeClr val="tx1"/>
                </a:solidFill>
              </a:rPr>
              <a:t>Username </a:t>
            </a:r>
            <a:r>
              <a:rPr lang="th-TH" b="1">
                <a:solidFill>
                  <a:schemeClr val="tx1"/>
                </a:solidFill>
              </a:rPr>
              <a:t>และ </a:t>
            </a:r>
            <a:r>
              <a:rPr lang="en-US" b="1">
                <a:solidFill>
                  <a:schemeClr val="tx1"/>
                </a:solidFill>
              </a:rPr>
              <a:t>Password </a:t>
            </a:r>
            <a:r>
              <a:rPr lang="th-TH">
                <a:solidFill>
                  <a:schemeClr val="tx1"/>
                </a:solidFill>
              </a:rPr>
              <a:t>ในการทำรายการผ่าน </a:t>
            </a:r>
            <a:r>
              <a:rPr lang="en-US">
                <a:solidFill>
                  <a:schemeClr val="tx1"/>
                </a:solidFill>
              </a:rPr>
              <a:t>Online Banking </a:t>
            </a:r>
            <a:r>
              <a:rPr lang="th-TH">
                <a:solidFill>
                  <a:schemeClr val="tx1"/>
                </a:solidFill>
              </a:rPr>
              <a:t>แล้วนำไปใช้ขโมยเงินออกจากบัญชี</a:t>
            </a:r>
          </a:p>
          <a:p>
            <a:pPr marL="655128" lvl="2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b="1">
                <a:solidFill>
                  <a:schemeClr val="tx1"/>
                </a:solidFill>
              </a:rPr>
              <a:t>ปลอมเป็นหน่วยงานที่น่าเชื่อถือ</a:t>
            </a:r>
            <a:r>
              <a:rPr lang="th-TH" b="1" baseline="0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(</a:t>
            </a:r>
            <a:r>
              <a:rPr lang="th-TH">
                <a:solidFill>
                  <a:schemeClr val="tx1"/>
                </a:solidFill>
              </a:rPr>
              <a:t>เช่น หน่วยงานของรัฐ</a:t>
            </a:r>
            <a:r>
              <a:rPr lang="th-TH" baseline="0">
                <a:solidFill>
                  <a:schemeClr val="tx1"/>
                </a:solidFill>
              </a:rPr>
              <a:t> ไปรษณีย์ หน่วยงานอาสาสมัครที่เป็นที่รู้จัก</a:t>
            </a:r>
            <a:r>
              <a:rPr lang="th-TH">
                <a:solidFill>
                  <a:schemeClr val="tx1"/>
                </a:solidFill>
              </a:rPr>
              <a:t>)</a:t>
            </a:r>
          </a:p>
          <a:p>
            <a:pPr marL="917644" lvl="2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b="1">
                <a:solidFill>
                  <a:schemeClr val="tx1"/>
                </a:solidFill>
              </a:rPr>
              <a:t>สร้างเพจปลอม</a:t>
            </a:r>
            <a:r>
              <a:rPr lang="th-TH" b="1" baseline="0">
                <a:solidFill>
                  <a:schemeClr val="tx1"/>
                </a:solidFill>
              </a:rPr>
              <a:t> </a:t>
            </a:r>
            <a:r>
              <a:rPr lang="th-TH" baseline="0">
                <a:solidFill>
                  <a:schemeClr val="tx1"/>
                </a:solidFill>
              </a:rPr>
              <a:t>หลอกลวงเหยื่อ ว่า เป็นการ</a:t>
            </a:r>
            <a:r>
              <a:rPr lang="th-TH" b="1" baseline="0">
                <a:solidFill>
                  <a:schemeClr val="tx1"/>
                </a:solidFill>
              </a:rPr>
              <a:t>ลงทะเบียนเพื่อรับความช่วยเหลือ</a:t>
            </a:r>
            <a:r>
              <a:rPr lang="en-US" b="1" baseline="0">
                <a:solidFill>
                  <a:schemeClr val="tx1"/>
                </a:solidFill>
              </a:rPr>
              <a:t>/</a:t>
            </a:r>
            <a:r>
              <a:rPr lang="th-TH" b="1" baseline="0">
                <a:solidFill>
                  <a:schemeClr val="tx1"/>
                </a:solidFill>
              </a:rPr>
              <a:t>สมัครเข้าร่วมโครงการของรัฐบาล</a:t>
            </a:r>
            <a:r>
              <a:rPr lang="th-TH" baseline="0">
                <a:solidFill>
                  <a:schemeClr val="tx1"/>
                </a:solidFill>
              </a:rPr>
              <a:t>ในช่วงที่กำลังเดือดร้อน (เช่น </a:t>
            </a:r>
            <a:r>
              <a:rPr lang="en-US" baseline="0">
                <a:solidFill>
                  <a:schemeClr val="tx1"/>
                </a:solidFill>
              </a:rPr>
              <a:t>44 </a:t>
            </a:r>
            <a:r>
              <a:rPr lang="th-TH" baseline="0">
                <a:solidFill>
                  <a:schemeClr val="tx1"/>
                </a:solidFill>
              </a:rPr>
              <a:t>เพจปลอมของเพจสำหรับมาตรการเราไม่ทิ้งกัน) หรือให้</a:t>
            </a:r>
            <a:r>
              <a:rPr lang="th-TH" b="1" baseline="0">
                <a:solidFill>
                  <a:schemeClr val="tx1"/>
                </a:solidFill>
              </a:rPr>
              <a:t>ตอบแบบสอบถามเพื่อลุ้นรับรางวัล</a:t>
            </a:r>
          </a:p>
          <a:p>
            <a:pPr marL="917644" lvl="2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baseline="0">
                <a:solidFill>
                  <a:schemeClr val="tx1"/>
                </a:solidFill>
              </a:rPr>
              <a:t>ล่อลวงให้เหยื่อมากรอกข้อมูลส่วนตัว เพื่อนำข้อมูลไปใช้โดยผิดกฎหมาย หรือทำให้เหยื่อเสียหาย เช่น เปิดบัญชีปลอม โอนเงินออกจากบัญชีเหยื่อ</a:t>
            </a:r>
            <a:endParaRPr lang="th-TH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503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8813" y="744538"/>
            <a:ext cx="8612187" cy="4843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1829" y="5862584"/>
            <a:ext cx="8866156" cy="7774406"/>
          </a:xfrm>
        </p:spPr>
        <p:txBody>
          <a:bodyPr/>
          <a:lstStyle/>
          <a:p>
            <a:r>
              <a:rPr lang="th-TH" b="1">
                <a:solidFill>
                  <a:schemeClr val="tx1"/>
                </a:solidFill>
              </a:rPr>
              <a:t>บทพูด</a:t>
            </a:r>
          </a:p>
          <a:p>
            <a:pPr marL="655128" lvl="2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b="1">
                <a:solidFill>
                  <a:schemeClr val="tx1"/>
                </a:solidFill>
              </a:rPr>
              <a:t>สวมรอยเป็นคุณ หรือ </a:t>
            </a:r>
            <a:r>
              <a:rPr lang="en-US" b="1">
                <a:solidFill>
                  <a:schemeClr val="tx1"/>
                </a:solidFill>
              </a:rPr>
              <a:t>Hack</a:t>
            </a:r>
            <a:r>
              <a:rPr lang="th-TH" b="1">
                <a:solidFill>
                  <a:schemeClr val="tx1"/>
                </a:solidFill>
              </a:rPr>
              <a:t> </a:t>
            </a:r>
            <a:r>
              <a:rPr lang="en-US" b="1">
                <a:solidFill>
                  <a:schemeClr val="tx1"/>
                </a:solidFill>
              </a:rPr>
              <a:t>Social Media (</a:t>
            </a:r>
            <a:r>
              <a:rPr lang="th-TH" b="1">
                <a:solidFill>
                  <a:schemeClr val="tx1"/>
                </a:solidFill>
              </a:rPr>
              <a:t>เช่น </a:t>
            </a:r>
            <a:r>
              <a:rPr lang="en-US" b="1">
                <a:solidFill>
                  <a:schemeClr val="tx1"/>
                </a:solidFill>
              </a:rPr>
              <a:t>Facebook </a:t>
            </a:r>
            <a:r>
              <a:rPr lang="th-TH" b="1">
                <a:solidFill>
                  <a:schemeClr val="tx1"/>
                </a:solidFill>
              </a:rPr>
              <a:t>หรืออีเมล) ของคุณ</a:t>
            </a:r>
          </a:p>
          <a:p>
            <a:pPr marL="917644" lvl="2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>
                <a:solidFill>
                  <a:schemeClr val="tx1"/>
                </a:solidFill>
              </a:rPr>
              <a:t>หลอกครอบครัวหรือเพื่อนของคุณว่ากำลังเดือดร้อน ขอให้โอนเงินมาช่วยด่วน</a:t>
            </a:r>
          </a:p>
          <a:p>
            <a:pPr marL="655128" lvl="1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b="1">
                <a:solidFill>
                  <a:schemeClr val="tx1"/>
                </a:solidFill>
              </a:rPr>
              <a:t>หลอกว่ารัก (</a:t>
            </a:r>
            <a:r>
              <a:rPr lang="en-US" b="1">
                <a:solidFill>
                  <a:schemeClr val="tx1"/>
                </a:solidFill>
              </a:rPr>
              <a:t>Romance Scam) </a:t>
            </a:r>
            <a:endParaRPr lang="th-TH" b="1">
              <a:solidFill>
                <a:schemeClr val="tx1"/>
              </a:solidFill>
            </a:endParaRPr>
          </a:p>
          <a:p>
            <a:pPr marL="917644" lvl="2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>
                <a:solidFill>
                  <a:schemeClr val="tx1"/>
                </a:solidFill>
              </a:rPr>
              <a:t>เริ่มจากการติดต่อผ่าน </a:t>
            </a:r>
            <a:r>
              <a:rPr lang="th-TH" b="1">
                <a:solidFill>
                  <a:schemeClr val="tx1"/>
                </a:solidFill>
              </a:rPr>
              <a:t>เว็บไซต์</a:t>
            </a:r>
            <a:r>
              <a:rPr lang="en-US" b="1">
                <a:solidFill>
                  <a:schemeClr val="tx1"/>
                </a:solidFill>
              </a:rPr>
              <a:t>/Application</a:t>
            </a:r>
            <a:r>
              <a:rPr lang="en-US" b="1" baseline="0">
                <a:solidFill>
                  <a:schemeClr val="tx1"/>
                </a:solidFill>
              </a:rPr>
              <a:t> </a:t>
            </a:r>
            <a:r>
              <a:rPr lang="th-TH" b="1">
                <a:solidFill>
                  <a:schemeClr val="tx1"/>
                </a:solidFill>
              </a:rPr>
              <a:t>หาคู่ </a:t>
            </a:r>
            <a:r>
              <a:rPr lang="th-TH">
                <a:solidFill>
                  <a:schemeClr val="tx1"/>
                </a:solidFill>
              </a:rPr>
              <a:t>หรือ </a:t>
            </a:r>
            <a:r>
              <a:rPr lang="en-US" b="1">
                <a:solidFill>
                  <a:schemeClr val="tx1"/>
                </a:solidFill>
              </a:rPr>
              <a:t>Social Media </a:t>
            </a:r>
            <a:r>
              <a:rPr lang="th-TH" b="0">
                <a:solidFill>
                  <a:schemeClr val="tx1"/>
                </a:solidFill>
              </a:rPr>
              <a:t>อาทิ</a:t>
            </a:r>
            <a:r>
              <a:rPr lang="th-TH" b="0" baseline="0">
                <a:solidFill>
                  <a:schemeClr val="tx1"/>
                </a:solidFill>
              </a:rPr>
              <a:t> </a:t>
            </a:r>
            <a:r>
              <a:rPr lang="en-US" b="0" baseline="0">
                <a:solidFill>
                  <a:schemeClr val="tx1"/>
                </a:solidFill>
              </a:rPr>
              <a:t>Facebook Instagram</a:t>
            </a:r>
            <a:r>
              <a:rPr lang="en-US" b="0">
                <a:solidFill>
                  <a:schemeClr val="tx1"/>
                </a:solidFill>
              </a:rPr>
              <a:t> </a:t>
            </a:r>
            <a:r>
              <a:rPr lang="th-TH">
                <a:solidFill>
                  <a:schemeClr val="tx1"/>
                </a:solidFill>
              </a:rPr>
              <a:t>โดยใช้รูป </a:t>
            </a:r>
            <a:r>
              <a:rPr lang="en-US">
                <a:solidFill>
                  <a:schemeClr val="tx1"/>
                </a:solidFill>
              </a:rPr>
              <a:t>Profile </a:t>
            </a:r>
            <a:r>
              <a:rPr lang="th-TH">
                <a:solidFill>
                  <a:schemeClr val="tx1"/>
                </a:solidFill>
              </a:rPr>
              <a:t>เป็นสาวสวย</a:t>
            </a:r>
            <a:r>
              <a:rPr lang="en-US">
                <a:solidFill>
                  <a:schemeClr val="tx1"/>
                </a:solidFill>
              </a:rPr>
              <a:t>/</a:t>
            </a:r>
            <a:r>
              <a:rPr lang="th-TH">
                <a:solidFill>
                  <a:schemeClr val="tx1"/>
                </a:solidFill>
              </a:rPr>
              <a:t>หนุ่มหล่อ</a:t>
            </a:r>
            <a:r>
              <a:rPr lang="en-US">
                <a:solidFill>
                  <a:schemeClr val="tx1"/>
                </a:solidFill>
              </a:rPr>
              <a:t>/</a:t>
            </a:r>
            <a:r>
              <a:rPr lang="th-TH">
                <a:solidFill>
                  <a:schemeClr val="tx1"/>
                </a:solidFill>
              </a:rPr>
              <a:t>ชาวต่างชาติหน้าตาดี มีการสร้างข้อมูล</a:t>
            </a:r>
            <a:r>
              <a:rPr lang="en-US">
                <a:solidFill>
                  <a:schemeClr val="tx1"/>
                </a:solidFill>
              </a:rPr>
              <a:t>/</a:t>
            </a:r>
            <a:r>
              <a:rPr lang="th-TH">
                <a:solidFill>
                  <a:schemeClr val="tx1"/>
                </a:solidFill>
              </a:rPr>
              <a:t>ลงรูปต่าง</a:t>
            </a:r>
            <a:r>
              <a:rPr lang="th-TH" baseline="0">
                <a:solidFill>
                  <a:schemeClr val="tx1"/>
                </a:solidFill>
              </a:rPr>
              <a:t> ๆ เพื่อให้ดูน่าเชื่อถือ</a:t>
            </a:r>
            <a:endParaRPr lang="th-TH">
              <a:solidFill>
                <a:schemeClr val="tx1"/>
              </a:solidFill>
            </a:endParaRPr>
          </a:p>
          <a:p>
            <a:pPr marL="917644" lvl="2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>
                <a:solidFill>
                  <a:schemeClr val="tx1"/>
                </a:solidFill>
              </a:rPr>
              <a:t>เมื่อพูดคุยสักระยะจนเหยื่อตายใจหรือมีความหวัง ก็จะหลอกเหยื่อว่าจะมอบทรัพย์สิน/ของขวัญให้ แต่เหยื่อต้องโอนเงินบางส่วนไปให้ก่อน </a:t>
            </a:r>
          </a:p>
          <a:p>
            <a:pPr marL="917644" lvl="2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>
                <a:solidFill>
                  <a:schemeClr val="tx1"/>
                </a:solidFill>
              </a:rPr>
              <a:t>เช่น จะให้เงินมาซื้อบ้านในเมืองไทยแต่โอนไม่ได้ เพราะต้องจ่ายค่าธรรมเนียม จึงหว่านล้อมให้เหยื่อโอนค่าธรรมเนียมไปให้ก่อน แต่เมื่อโอนไปแล้วก็ติดต่อไม่ได้อีกเลย</a:t>
            </a:r>
            <a:endParaRPr lang="th-TH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6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8813" y="744538"/>
            <a:ext cx="8612187" cy="4843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1830" y="5862586"/>
            <a:ext cx="8866156" cy="7774406"/>
          </a:xfrm>
        </p:spPr>
        <p:txBody>
          <a:bodyPr/>
          <a:lstStyle/>
          <a:p>
            <a:r>
              <a:rPr lang="th-TH" b="1">
                <a:solidFill>
                  <a:schemeClr val="tx1"/>
                </a:solidFill>
              </a:rPr>
              <a:t>บทพูด</a:t>
            </a:r>
          </a:p>
          <a:p>
            <a:pPr marL="655128" lvl="1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b="1">
                <a:solidFill>
                  <a:schemeClr val="tx1"/>
                </a:solidFill>
              </a:rPr>
              <a:t>ปลอมเป็นร้านค้าออนไลน์ </a:t>
            </a:r>
          </a:p>
          <a:p>
            <a:pPr marL="917644" lvl="2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>
                <a:solidFill>
                  <a:schemeClr val="tx1"/>
                </a:solidFill>
              </a:rPr>
              <a:t>สร้างเพจขายสินค้าออนไลน์หลอกลวงผู้เสียหาย โฆษณาชวนเชื่อว่าขายสินค้าที่หายากหรือมีราคาถูกกว่าท้องตลาดมาก </a:t>
            </a:r>
          </a:p>
          <a:p>
            <a:pPr marL="917644" lvl="2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>
                <a:solidFill>
                  <a:schemeClr val="tx1"/>
                </a:solidFill>
              </a:rPr>
              <a:t>เมื่อเหยื่อหลงเชื่อและโอนเงินค่าสินค้าไป ทำทีเป็นส่งเลขพัสดุปลอมไปให้ แต่ไม่ได้ส่งสินค้าให้จริงและหนีหายไป</a:t>
            </a:r>
          </a:p>
          <a:p>
            <a:pPr marL="655128" lvl="1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b="1">
                <a:solidFill>
                  <a:schemeClr val="tx1"/>
                </a:solidFill>
              </a:rPr>
              <a:t>ปลอมตัวเป็นลูกค้าออนไลน์ </a:t>
            </a:r>
          </a:p>
          <a:p>
            <a:pPr marL="917644" lvl="2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>
                <a:solidFill>
                  <a:schemeClr val="tx1"/>
                </a:solidFill>
              </a:rPr>
              <a:t>ทักไปยังร้านค้าออนไลน์ต่าง ๆ เพื่อสอบถามรายละเอียดสินค้า ราวกับว่าสนใจที่จะซื้อ</a:t>
            </a:r>
          </a:p>
          <a:p>
            <a:pPr marL="1586710" lvl="3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>
                <a:solidFill>
                  <a:schemeClr val="tx1"/>
                </a:solidFill>
              </a:rPr>
              <a:t>หลังจากตกลงราคาและจำนวนเงินที่ต้องโอนเพื่อซื้อสินค้าได้แล้ว</a:t>
            </a:r>
            <a:r>
              <a:rPr lang="th-TH" baseline="0">
                <a:solidFill>
                  <a:schemeClr val="tx1"/>
                </a:solidFill>
              </a:rPr>
              <a:t> จะทำการส่ง </a:t>
            </a:r>
            <a:r>
              <a:rPr lang="en-US" baseline="0">
                <a:solidFill>
                  <a:schemeClr val="tx1"/>
                </a:solidFill>
              </a:rPr>
              <a:t>slip/</a:t>
            </a:r>
            <a:r>
              <a:rPr lang="th-TH" baseline="0">
                <a:solidFill>
                  <a:schemeClr val="tx1"/>
                </a:solidFill>
              </a:rPr>
              <a:t>หลักฐานการโอนเงินปลอมไปให้แก่เหยื่อ จากนั้นก็จะได้สินค้ามาฟรี ๆ โดยไม่เสียเงิน</a:t>
            </a:r>
          </a:p>
          <a:p>
            <a:pPr marL="1586710" lvl="3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baseline="0">
                <a:solidFill>
                  <a:schemeClr val="tx1"/>
                </a:solidFill>
              </a:rPr>
              <a:t>หลอกถามข้อมูลเลขบัญชี ขอเบอร์โทรศัพท์ ขอข้อมูลส่วนบุคคลอื่น ๆ ในบัตรประชาชน จากนั้นคนร้ายจะไปเปิดบัญชีพวก </a:t>
            </a:r>
            <a:r>
              <a:rPr lang="en-US" baseline="0">
                <a:solidFill>
                  <a:schemeClr val="tx1"/>
                </a:solidFill>
              </a:rPr>
              <a:t>e-wallet (</a:t>
            </a:r>
            <a:r>
              <a:rPr lang="th-TH" baseline="0">
                <a:solidFill>
                  <a:schemeClr val="tx1"/>
                </a:solidFill>
              </a:rPr>
              <a:t>เช่น </a:t>
            </a:r>
            <a:r>
              <a:rPr lang="en-US" baseline="0">
                <a:solidFill>
                  <a:schemeClr val="tx1"/>
                </a:solidFill>
              </a:rPr>
              <a:t>True wallet) </a:t>
            </a:r>
            <a:r>
              <a:rPr lang="th-TH" baseline="0">
                <a:solidFill>
                  <a:schemeClr val="tx1"/>
                </a:solidFill>
              </a:rPr>
              <a:t>และผูกกับบัญชีธนาคารของเหยื่อ หากเหยื่อไม่ระวัง ไปกดตกลงให้บัญชีธนาคารเชื่อมต่อกับ </a:t>
            </a:r>
            <a:r>
              <a:rPr lang="en-US" baseline="0">
                <a:solidFill>
                  <a:schemeClr val="tx1"/>
                </a:solidFill>
              </a:rPr>
              <a:t>True Wallet </a:t>
            </a:r>
            <a:r>
              <a:rPr lang="th-TH" baseline="0">
                <a:solidFill>
                  <a:schemeClr val="tx1"/>
                </a:solidFill>
              </a:rPr>
              <a:t>การเชื่อมบัญชีระหว่าง </a:t>
            </a:r>
            <a:r>
              <a:rPr lang="en-US" baseline="0">
                <a:solidFill>
                  <a:schemeClr val="tx1"/>
                </a:solidFill>
              </a:rPr>
              <a:t>Mobile Banking </a:t>
            </a:r>
            <a:r>
              <a:rPr lang="th-TH" baseline="0">
                <a:solidFill>
                  <a:schemeClr val="tx1"/>
                </a:solidFill>
              </a:rPr>
              <a:t>ของเหยื่อ กับ บัญชี “</a:t>
            </a:r>
            <a:r>
              <a:rPr lang="en-US" baseline="0">
                <a:solidFill>
                  <a:schemeClr val="tx1"/>
                </a:solidFill>
              </a:rPr>
              <a:t>True Wallet” </a:t>
            </a:r>
            <a:r>
              <a:rPr lang="th-TH" baseline="0">
                <a:solidFill>
                  <a:schemeClr val="tx1"/>
                </a:solidFill>
              </a:rPr>
              <a:t>ของคนร้ายก็จะสมบูรณ์ สามารถยักย้ายถ่ายโอนเงินออกจากบัญชีธนาคารของเหยื่อได้</a:t>
            </a:r>
            <a:r>
              <a:rPr lang="th-TH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4777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3313" y="339725"/>
            <a:ext cx="7954962" cy="4475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31359" y="4862853"/>
            <a:ext cx="9166946" cy="9239320"/>
          </a:xfrm>
        </p:spPr>
        <p:txBody>
          <a:bodyPr/>
          <a:lstStyle/>
          <a:p>
            <a:pPr>
              <a:lnSpc>
                <a:spcPts val="2488"/>
              </a:lnSpc>
            </a:pPr>
            <a:r>
              <a:rPr lang="th-TH" sz="1600" b="1" spc="-44" dirty="0"/>
              <a:t>บทพูด   </a:t>
            </a:r>
          </a:p>
          <a:p>
            <a:pPr marL="134743" indent="-134743">
              <a:lnSpc>
                <a:spcPts val="2488"/>
              </a:lnSpc>
              <a:buFont typeface="Arial" panose="020B0604020202020204" pitchFamily="34" charset="0"/>
              <a:buChar char="•"/>
            </a:pPr>
            <a:r>
              <a:rPr lang="th-TH" sz="1600" spc="-44" dirty="0"/>
              <a:t>นอกจากต้องรอบคอบ มีสติ และละเอียดถี่ถ้วนในการใช้งานแล้ว คุณควร</a:t>
            </a:r>
            <a:r>
              <a:rPr lang="th-TH" sz="1600" b="1" spc="-44" dirty="0"/>
              <a:t>ป้องกันภัยที่มาจากโลกออนไลน์ </a:t>
            </a:r>
            <a:r>
              <a:rPr lang="th-TH" sz="1600" spc="-44" dirty="0"/>
              <a:t>ดังนี้</a:t>
            </a:r>
          </a:p>
          <a:p>
            <a:pPr marL="394935" lvl="1" indent="-260193">
              <a:lnSpc>
                <a:spcPts val="2488"/>
              </a:lnSpc>
              <a:buAutoNum type="arabicPeriod"/>
            </a:pPr>
            <a:r>
              <a:rPr lang="th-TH" sz="1600" b="1" spc="-44" dirty="0"/>
              <a:t>จำกัดวงเงินการโอนต่อครั้งหรือต่อวัน </a:t>
            </a:r>
            <a:r>
              <a:rPr lang="th-TH" sz="1600" spc="-44" dirty="0"/>
              <a:t>และ</a:t>
            </a:r>
            <a:r>
              <a:rPr lang="th-TH" sz="1600" b="1" spc="-44" dirty="0"/>
              <a:t>แยกบัญชีที่ใช้ทำรายการออนไลน์ออกจากบัญชีเงินออม</a:t>
            </a:r>
            <a:r>
              <a:rPr lang="th-TH" sz="1600" spc="-44" dirty="0"/>
              <a:t> เพื่อลดความเสียหายหากถูกขโมยเงิน </a:t>
            </a:r>
          </a:p>
          <a:p>
            <a:pPr marL="394935" lvl="1" indent="-260193">
              <a:lnSpc>
                <a:spcPts val="2488"/>
              </a:lnSpc>
              <a:buFont typeface="+mj-lt"/>
              <a:buAutoNum type="arabicPeriod"/>
              <a:defRPr/>
            </a:pPr>
            <a:r>
              <a:rPr lang="th-TH" sz="1600" b="1" spc="-44" dirty="0"/>
              <a:t>ดูแลคอมพิวเตอร์หรือสมาร์ทโฟนให้ปลอดภัย </a:t>
            </a:r>
            <a:r>
              <a:rPr lang="th-TH" sz="1600" spc="-44" dirty="0"/>
              <a:t>เพื่อป้องกันโจรคัดลอกข้อมูลโดย</a:t>
            </a:r>
          </a:p>
          <a:p>
            <a:pPr marL="659774" lvl="3" indent="-269485">
              <a:lnSpc>
                <a:spcPts val="2488"/>
              </a:lnSpc>
              <a:buFont typeface="Arial" panose="020B0604020202020204" pitchFamily="34" charset="0"/>
              <a:buChar char="•"/>
              <a:tabLst>
                <a:tab pos="659774" algn="l"/>
              </a:tabLst>
              <a:defRPr/>
            </a:pPr>
            <a:r>
              <a:rPr lang="th-TH" sz="1600" spc="-44" dirty="0"/>
              <a:t>ใช้โปรแกรมป้องกันไวรัส</a:t>
            </a:r>
          </a:p>
          <a:p>
            <a:pPr marL="659774" lvl="3" indent="-269485" defTabSz="1338133">
              <a:lnSpc>
                <a:spcPts val="2488"/>
              </a:lnSpc>
              <a:buFont typeface="Arial" panose="020B0604020202020204" pitchFamily="34" charset="0"/>
              <a:buChar char="•"/>
              <a:defRPr/>
            </a:pPr>
            <a:r>
              <a:rPr lang="th-TH" sz="1600" spc="-44" dirty="0"/>
              <a:t>ไม่ใช้โปรแกรมเถื่อน  ไม่ </a:t>
            </a:r>
            <a:r>
              <a:rPr lang="en-US" sz="1600" spc="-44" dirty="0"/>
              <a:t>Jailbreak/Root </a:t>
            </a:r>
            <a:r>
              <a:rPr lang="th-TH" sz="1600" spc="-44" dirty="0"/>
              <a:t>สมาร์ทโฟน</a:t>
            </a:r>
          </a:p>
          <a:p>
            <a:pPr marL="659774" lvl="3" indent="-269485">
              <a:lnSpc>
                <a:spcPts val="2488"/>
              </a:lnSpc>
              <a:buFont typeface="Arial" panose="020B0604020202020204" pitchFamily="34" charset="0"/>
              <a:buChar char="•"/>
              <a:defRPr/>
            </a:pPr>
            <a:r>
              <a:rPr lang="th-TH" sz="1600" spc="-44" dirty="0"/>
              <a:t>ตั้งรหัสล็อคหน้าจอ</a:t>
            </a:r>
          </a:p>
          <a:p>
            <a:pPr marL="659774" lvl="3" indent="-269485">
              <a:lnSpc>
                <a:spcPts val="2488"/>
              </a:lnSpc>
              <a:buFont typeface="Arial" panose="020B0604020202020204" pitchFamily="34" charset="0"/>
              <a:buChar char="•"/>
              <a:defRPr/>
            </a:pPr>
            <a:r>
              <a:rPr lang="th-TH" sz="1600" spc="-44" dirty="0"/>
              <a:t>ใช้ </a:t>
            </a:r>
            <a:r>
              <a:rPr lang="en-US" sz="1600" spc="-44" dirty="0"/>
              <a:t>3G, 4G </a:t>
            </a:r>
            <a:r>
              <a:rPr lang="th-TH" sz="1600" spc="-44" dirty="0"/>
              <a:t>ใน</a:t>
            </a:r>
            <a:r>
              <a:rPr lang="th-TH" sz="1600" spc="-44" dirty="0" err="1"/>
              <a:t>การทำ</a:t>
            </a:r>
            <a:r>
              <a:rPr lang="th-TH" sz="1600" spc="-44" dirty="0"/>
              <a:t>ธุรกรรมทางการเงินแทน </a:t>
            </a:r>
            <a:r>
              <a:rPr lang="en-US" sz="1600" spc="-44" dirty="0"/>
              <a:t>Free </a:t>
            </a:r>
            <a:r>
              <a:rPr lang="en-US" sz="1600" spc="-44" dirty="0" err="1"/>
              <a:t>WiFi</a:t>
            </a:r>
            <a:r>
              <a:rPr lang="en-US" sz="1600" spc="-44" dirty="0"/>
              <a:t> </a:t>
            </a:r>
            <a:r>
              <a:rPr lang="th-TH" sz="1600" spc="-44" dirty="0"/>
              <a:t> หรือหลีกเลี่ยงการใช้คอมพิวเตอร์สาธารณะ เพราะอาจถูกดักจับ </a:t>
            </a:r>
            <a:r>
              <a:rPr lang="en-US" sz="1600" spc="-44" dirty="0"/>
              <a:t>Username </a:t>
            </a:r>
            <a:r>
              <a:rPr lang="th-TH" sz="1600" spc="-44" dirty="0"/>
              <a:t>และ </a:t>
            </a:r>
            <a:r>
              <a:rPr lang="en-US" sz="1600" spc="-44" dirty="0"/>
              <a:t>Password </a:t>
            </a:r>
            <a:r>
              <a:rPr lang="th-TH" sz="1600" spc="-44" dirty="0"/>
              <a:t>หรืออนุญาตให้เครื่องจำข้อมูลโดยไม่ตั้งใจ</a:t>
            </a:r>
          </a:p>
          <a:p>
            <a:pPr marL="394935" lvl="1" indent="-260193" defTabSz="1338133">
              <a:lnSpc>
                <a:spcPts val="2488"/>
              </a:lnSpc>
              <a:buFont typeface="+mj-lt"/>
              <a:buAutoNum type="arabicPeriod"/>
              <a:tabLst>
                <a:tab pos="267163" algn="l"/>
              </a:tabLst>
              <a:defRPr/>
            </a:pPr>
            <a:r>
              <a:rPr lang="th-TH" sz="1600" b="1" spc="-44" dirty="0"/>
              <a:t>คิดก่อนคลิก-ใช้เว็บไซต์/แอปพลิ</a:t>
            </a:r>
            <a:r>
              <a:rPr lang="th-TH" sz="1600" b="1" spc="-44" dirty="0" err="1"/>
              <a:t>เค</a:t>
            </a:r>
            <a:r>
              <a:rPr lang="th-TH" sz="1600" b="1" spc="-44" dirty="0"/>
              <a:t>ชันที่ปลอดภัย </a:t>
            </a:r>
          </a:p>
          <a:p>
            <a:pPr marL="659774" lvl="3" indent="-269485" defTabSz="1338133">
              <a:lnSpc>
                <a:spcPts val="2488"/>
              </a:lnSpc>
              <a:buFont typeface="Arial" panose="020B0604020202020204" pitchFamily="34" charset="0"/>
              <a:buChar char="•"/>
              <a:tabLst>
                <a:tab pos="267163" algn="l"/>
              </a:tabLst>
              <a:defRPr/>
            </a:pPr>
            <a:r>
              <a:rPr lang="th-TH" sz="1600" spc="-44" dirty="0"/>
              <a:t>ก่อน</a:t>
            </a:r>
            <a:r>
              <a:rPr lang="th-TH" sz="1600" spc="-44" dirty="0" err="1"/>
              <a:t>เปิ</a:t>
            </a:r>
            <a:r>
              <a:rPr lang="th-TH" sz="1600" spc="-44" dirty="0"/>
              <a:t>ดลิงก์ ไฟล์แนบ หรือดาวน์โหลดแอปพลิ</a:t>
            </a:r>
            <a:r>
              <a:rPr lang="th-TH" sz="1600" spc="-44" dirty="0" err="1"/>
              <a:t>เค</a:t>
            </a:r>
            <a:r>
              <a:rPr lang="th-TH" sz="1600" spc="-44" dirty="0"/>
              <a:t>ชันที่ผู้ส่งอ้างว่าเป็นธนาคาร ต้องตรวจสอบให้ดีว่าผู้ส่งเป็นธนาคารจริงหรือไม่ </a:t>
            </a:r>
          </a:p>
          <a:p>
            <a:pPr marL="659774" lvl="3" indent="-269485">
              <a:lnSpc>
                <a:spcPts val="2488"/>
              </a:lnSpc>
              <a:buFont typeface="Arial" panose="020B0604020202020204" pitchFamily="34" charset="0"/>
              <a:buChar char="•"/>
              <a:tabLst>
                <a:tab pos="267163" algn="l"/>
              </a:tabLst>
              <a:defRPr/>
            </a:pPr>
            <a:r>
              <a:rPr lang="th-TH" sz="1600" spc="-44" dirty="0"/>
              <a:t>พิมพ์ชื่อเว็บไซต์ธนาคารเองแทนการค้นหาด้วย </a:t>
            </a:r>
            <a:r>
              <a:rPr lang="en-US" sz="1600" spc="-44" dirty="0"/>
              <a:t>Google </a:t>
            </a:r>
            <a:r>
              <a:rPr lang="th-TH" sz="1600" spc="-44" dirty="0"/>
              <a:t>ซึ่งสามารถสังเกตเว็บไซต์ที่ปลอดภัยได้จาก </a:t>
            </a:r>
            <a:r>
              <a:rPr lang="en-US" sz="1600" spc="-44" dirty="0"/>
              <a:t>https://</a:t>
            </a:r>
            <a:r>
              <a:rPr lang="th-TH" sz="1600" spc="-44" dirty="0"/>
              <a:t>.... ที่มีรูปแม่กุญแจล็อก เพื่อหลีกเลี่ยงเว็บไซต์ปลอมที่หลอกขโมยข้อมูล</a:t>
            </a:r>
          </a:p>
          <a:p>
            <a:pPr marL="659774" lvl="3" indent="-269485">
              <a:lnSpc>
                <a:spcPts val="2488"/>
              </a:lnSpc>
              <a:buFont typeface="Arial" panose="020B0604020202020204" pitchFamily="34" charset="0"/>
              <a:buChar char="•"/>
              <a:defRPr/>
            </a:pPr>
            <a:r>
              <a:rPr lang="th-TH" sz="1600" spc="-44" dirty="0"/>
              <a:t>ดาวน์โหลดแอปพลิ</a:t>
            </a:r>
            <a:r>
              <a:rPr lang="th-TH" sz="1600" spc="-44" dirty="0" err="1"/>
              <a:t>เค</a:t>
            </a:r>
            <a:r>
              <a:rPr lang="th-TH" sz="1600" spc="-44" dirty="0"/>
              <a:t>ชันด้วยตนเองผ่านทาง </a:t>
            </a:r>
            <a:r>
              <a:rPr lang="en-US" sz="1600" spc="-44" dirty="0"/>
              <a:t>App Store </a:t>
            </a:r>
            <a:r>
              <a:rPr lang="th-TH" sz="1600" spc="-44" dirty="0"/>
              <a:t>หรือ </a:t>
            </a:r>
            <a:r>
              <a:rPr lang="en-US" sz="1600" spc="-44" dirty="0"/>
              <a:t>Google Play </a:t>
            </a:r>
            <a:r>
              <a:rPr lang="th-TH" sz="1600" spc="-44" dirty="0"/>
              <a:t>หรือให้เจ้าหน้าที่ธนาคารแนะนำ</a:t>
            </a:r>
          </a:p>
          <a:p>
            <a:pPr marL="394935" lvl="1" indent="-260193">
              <a:lnSpc>
                <a:spcPts val="2488"/>
              </a:lnSpc>
              <a:buFont typeface="+mj-lt"/>
              <a:buAutoNum type="arabicPeriod"/>
              <a:tabLst>
                <a:tab pos="267163" algn="l"/>
              </a:tabLst>
              <a:defRPr/>
            </a:pPr>
            <a:r>
              <a:rPr lang="th-TH" sz="1600" b="1" spc="-44" dirty="0"/>
              <a:t>ตั้ง </a:t>
            </a:r>
            <a:r>
              <a:rPr lang="en-US" sz="1600" b="1" spc="-44" dirty="0"/>
              <a:t>Username</a:t>
            </a:r>
            <a:r>
              <a:rPr lang="th-TH" sz="1600" b="1" spc="-44" dirty="0"/>
              <a:t> หรือ </a:t>
            </a:r>
            <a:r>
              <a:rPr lang="en-US" sz="1600" b="1" spc="-44" dirty="0"/>
              <a:t>Password </a:t>
            </a:r>
            <a:r>
              <a:rPr lang="th-TH" sz="1600" b="1" spc="-44" dirty="0"/>
              <a:t>ให้เดายาก แต่จำได้แม่น </a:t>
            </a:r>
          </a:p>
          <a:p>
            <a:pPr marL="659774" lvl="3" indent="-269485" defTabSz="1338133">
              <a:lnSpc>
                <a:spcPts val="2488"/>
              </a:lnSpc>
              <a:buFont typeface="Arial" panose="020B0604020202020204" pitchFamily="34" charset="0"/>
              <a:buChar char="•"/>
              <a:tabLst>
                <a:tab pos="659774" algn="l"/>
              </a:tabLst>
              <a:defRPr/>
            </a:pPr>
            <a:r>
              <a:rPr lang="th-TH" sz="1600" spc="-44" dirty="0"/>
              <a:t>เปลี่ยน </a:t>
            </a:r>
            <a:r>
              <a:rPr lang="en-US" sz="1600" spc="-44" dirty="0"/>
              <a:t>Password </a:t>
            </a:r>
            <a:r>
              <a:rPr lang="th-TH" sz="1600" spc="-44" dirty="0"/>
              <a:t>สม่ำเสมอ</a:t>
            </a:r>
          </a:p>
          <a:p>
            <a:pPr marL="659774" lvl="3" indent="-269485" defTabSz="1338133">
              <a:lnSpc>
                <a:spcPts val="2488"/>
              </a:lnSpc>
              <a:buFont typeface="Arial" panose="020B0604020202020204" pitchFamily="34" charset="0"/>
              <a:buChar char="•"/>
              <a:tabLst>
                <a:tab pos="659774" algn="l"/>
              </a:tabLst>
              <a:defRPr/>
            </a:pPr>
            <a:r>
              <a:rPr lang="th-TH" sz="1600" spc="-44" dirty="0"/>
              <a:t>เมื่อเลิกใช้งานอย่าลืม </a:t>
            </a:r>
            <a:r>
              <a:rPr lang="en-US" sz="1600" spc="-44" dirty="0"/>
              <a:t>Log Out </a:t>
            </a:r>
            <a:r>
              <a:rPr lang="th-TH" sz="1600" spc="-44" dirty="0"/>
              <a:t>ทุกครั้ง </a:t>
            </a:r>
          </a:p>
          <a:p>
            <a:pPr marL="659774" lvl="3" indent="-269485" defTabSz="1338133">
              <a:lnSpc>
                <a:spcPts val="2488"/>
              </a:lnSpc>
              <a:buFont typeface="Arial" panose="020B0604020202020204" pitchFamily="34" charset="0"/>
              <a:buChar char="•"/>
              <a:tabLst>
                <a:tab pos="659774" algn="l"/>
              </a:tabLst>
              <a:defRPr/>
            </a:pPr>
            <a:r>
              <a:rPr lang="th-TH" sz="1600" spc="-44" dirty="0"/>
              <a:t>อย่าใช้</a:t>
            </a:r>
            <a:r>
              <a:rPr lang="en-US" sz="1600" spc="-44" dirty="0"/>
              <a:t> Password </a:t>
            </a:r>
            <a:r>
              <a:rPr lang="th-TH" sz="1600" spc="-44" dirty="0"/>
              <a:t>เดียวกันทุกที่ (</a:t>
            </a:r>
            <a:r>
              <a:rPr lang="en-US" sz="1600" spc="-44" dirty="0"/>
              <a:t>Online Banking</a:t>
            </a:r>
            <a:r>
              <a:rPr lang="th-TH" sz="1600" spc="-44" dirty="0"/>
              <a:t>/</a:t>
            </a:r>
            <a:r>
              <a:rPr lang="en-US" sz="1600" spc="-44" dirty="0"/>
              <a:t> </a:t>
            </a:r>
            <a:r>
              <a:rPr lang="th-TH" sz="1600" spc="-44" dirty="0"/>
              <a:t>อีเมล/ </a:t>
            </a:r>
            <a:r>
              <a:rPr lang="en-US" sz="1600" spc="-44" dirty="0"/>
              <a:t>Social Media)</a:t>
            </a:r>
            <a:endParaRPr lang="th-TH" sz="1600" spc="-44" dirty="0"/>
          </a:p>
          <a:p>
            <a:pPr marL="659774" lvl="3" indent="-269485">
              <a:lnSpc>
                <a:spcPts val="2488"/>
              </a:lnSpc>
              <a:buFont typeface="Arial" panose="020B0604020202020204" pitchFamily="34" charset="0"/>
              <a:buChar char="•"/>
              <a:tabLst>
                <a:tab pos="659774" algn="l"/>
              </a:tabLst>
              <a:defRPr/>
            </a:pPr>
            <a:r>
              <a:rPr lang="th-TH" sz="1600" spc="-44" dirty="0"/>
              <a:t>ห้ามบอก </a:t>
            </a:r>
            <a:r>
              <a:rPr lang="en-US" sz="1600" spc="-44" dirty="0"/>
              <a:t>Username</a:t>
            </a:r>
            <a:r>
              <a:rPr lang="th-TH" sz="1600" spc="-44" dirty="0"/>
              <a:t> หรือ </a:t>
            </a:r>
            <a:r>
              <a:rPr lang="en-US" sz="1600" spc="-44" dirty="0"/>
              <a:t>Password </a:t>
            </a:r>
            <a:r>
              <a:rPr lang="th-TH" sz="1600" spc="-44" dirty="0"/>
              <a:t>แก่ผู้อื่น </a:t>
            </a:r>
          </a:p>
          <a:p>
            <a:pPr marL="659774" lvl="3" indent="-269485">
              <a:lnSpc>
                <a:spcPts val="2488"/>
              </a:lnSpc>
              <a:buFont typeface="Arial" panose="020B0604020202020204" pitchFamily="34" charset="0"/>
              <a:buChar char="•"/>
              <a:tabLst>
                <a:tab pos="659774" algn="l"/>
              </a:tabLst>
              <a:defRPr/>
            </a:pPr>
            <a:r>
              <a:rPr lang="th-TH" sz="1600" spc="-44" dirty="0"/>
              <a:t>ไม่ตั้งค่าให้คอมพิวเตอร์หรือสมาร์ทโฟนจำ </a:t>
            </a:r>
            <a:r>
              <a:rPr lang="en-US" sz="1600" spc="-44" dirty="0"/>
              <a:t>Password </a:t>
            </a:r>
          </a:p>
          <a:p>
            <a:pPr marL="659774" lvl="3" indent="-269485">
              <a:lnSpc>
                <a:spcPts val="2488"/>
              </a:lnSpc>
              <a:buFont typeface="Arial" panose="020B0604020202020204" pitchFamily="34" charset="0"/>
              <a:buChar char="•"/>
              <a:tabLst>
                <a:tab pos="659774" algn="l"/>
              </a:tabLst>
              <a:defRPr/>
            </a:pPr>
            <a:r>
              <a:rPr lang="th-TH" sz="1600" dirty="0"/>
              <a:t>มีอีเมลสำรองสำหรับกู้คืนบัญชี หรือรีเซ็ต </a:t>
            </a:r>
            <a:r>
              <a:rPr lang="en-US" sz="1600" dirty="0"/>
              <a:t>Password</a:t>
            </a:r>
            <a:endParaRPr lang="th-TH" sz="1600" spc="-44" dirty="0"/>
          </a:p>
          <a:p>
            <a:pPr marL="394935" lvl="1" indent="-260193">
              <a:lnSpc>
                <a:spcPts val="2488"/>
              </a:lnSpc>
              <a:buFont typeface="+mj-lt"/>
              <a:buAutoNum type="arabicPeriod"/>
              <a:tabLst>
                <a:tab pos="267163" algn="l"/>
              </a:tabLst>
              <a:defRPr/>
            </a:pPr>
            <a:r>
              <a:rPr lang="th-TH" sz="1600" b="1" spc="-44" dirty="0"/>
              <a:t>ตรวจสอบความถูกต้องของรายการ</a:t>
            </a:r>
          </a:p>
          <a:p>
            <a:pPr marL="659774" lvl="1" indent="-269485">
              <a:lnSpc>
                <a:spcPts val="2488"/>
              </a:lnSpc>
              <a:buFont typeface="Arial" panose="020B0604020202020204" pitchFamily="34" charset="0"/>
              <a:buChar char="•"/>
              <a:tabLst>
                <a:tab pos="267163" algn="l"/>
              </a:tabLst>
              <a:defRPr/>
            </a:pPr>
            <a:r>
              <a:rPr lang="th-TH" sz="1600" spc="-44" dirty="0"/>
              <a:t>ตรวจก่อนยืนยันการทำรายการทุกครั้ง</a:t>
            </a:r>
          </a:p>
          <a:p>
            <a:pPr marL="659774" lvl="1" indent="-269485">
              <a:lnSpc>
                <a:spcPts val="2488"/>
              </a:lnSpc>
              <a:buFont typeface="Arial" panose="020B0604020202020204" pitchFamily="34" charset="0"/>
              <a:buChar char="•"/>
              <a:tabLst>
                <a:tab pos="267163" algn="l"/>
              </a:tabLst>
              <a:defRPr/>
            </a:pPr>
            <a:r>
              <a:rPr lang="th-TH" sz="1600" spc="-44" dirty="0"/>
              <a:t>ตรวจความเคลื่อนไหวของเงินในบัญชี ทั้งรายการใช้จ่าย การโอนเงิน และยอดเงินคงเหลือ ผ่าน </a:t>
            </a:r>
            <a:r>
              <a:rPr lang="en-US" sz="1600" spc="-44" dirty="0"/>
              <a:t>SMS </a:t>
            </a:r>
            <a:r>
              <a:rPr lang="th-TH" sz="1600" spc="-44" dirty="0"/>
              <a:t>หรืออีเมลที่ลงทะเบียนให้ธนาคารแจ้งเตือน </a:t>
            </a:r>
          </a:p>
          <a:p>
            <a:pPr marL="394935" lvl="1" indent="-260193" defTabSz="1338133">
              <a:lnSpc>
                <a:spcPts val="2488"/>
              </a:lnSpc>
              <a:tabLst>
                <a:tab pos="267163" algn="l"/>
              </a:tabLst>
              <a:defRPr/>
            </a:pPr>
            <a:r>
              <a:rPr lang="th-TH" sz="1600" b="1" spc="-44" dirty="0"/>
              <a:t>6.  รีบติดต่อธนาคารหากพบรายการผิดปกติ หรือเมื่อเปลี่ยนเบอร์โทรศัพท์ อีเมล หรือที่อยู่ </a:t>
            </a:r>
          </a:p>
          <a:p>
            <a:pPr marL="394935" lvl="1" indent="-260193" defTabSz="1338133">
              <a:lnSpc>
                <a:spcPts val="2488"/>
              </a:lnSpc>
              <a:tabLst>
                <a:tab pos="267163" algn="l"/>
              </a:tabLst>
              <a:defRPr/>
            </a:pPr>
            <a:r>
              <a:rPr lang="th-TH" sz="1600" b="1" spc="-44" dirty="0"/>
              <a:t>7.  เปิดเผยข้อมูลส่วนตัวใน </a:t>
            </a:r>
            <a:r>
              <a:rPr lang="en-US" sz="1600" b="1" spc="-44" dirty="0"/>
              <a:t>Social Media </a:t>
            </a:r>
            <a:r>
              <a:rPr lang="th-TH" sz="1600" b="1" spc="-44" dirty="0"/>
              <a:t>เท่าที่จำเป็น และติดตามข่าวสารอยู่เสมอ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38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8813" y="744538"/>
            <a:ext cx="8612187" cy="4843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1829" y="5862584"/>
            <a:ext cx="8866156" cy="7774406"/>
          </a:xfrm>
        </p:spPr>
        <p:txBody>
          <a:bodyPr/>
          <a:lstStyle/>
          <a:p>
            <a:r>
              <a:rPr lang="th-TH" b="1">
                <a:solidFill>
                  <a:schemeClr val="tx1"/>
                </a:solidFill>
              </a:rPr>
              <a:t>บทพูด  </a:t>
            </a:r>
          </a:p>
          <a:p>
            <a:pPr marL="418167" indent="-418167">
              <a:spcBef>
                <a:spcPts val="878"/>
              </a:spcBef>
              <a:buFont typeface="Arial" panose="020B0604020202020204" pitchFamily="34" charset="0"/>
              <a:buChar char="•"/>
              <a:tabLst>
                <a:tab pos="267163" algn="l"/>
              </a:tabLst>
            </a:pPr>
            <a:r>
              <a:rPr lang="th-TH">
                <a:solidFill>
                  <a:schemeClr val="tx1"/>
                </a:solidFill>
              </a:rPr>
              <a:t>หากคุณเผลอคลิกลิงก์ เปิดไฟล์แนบในอีเมลปลอม ดาวน์โหลดโปรแกรมที่น่าสงสัย หรือพบเหตุการณ์ผิดสังเกต เช่น ยอดเงินในบัญชีลดลงหรือได้รับ </a:t>
            </a:r>
            <a:r>
              <a:rPr lang="en-US">
                <a:solidFill>
                  <a:schemeClr val="tx1"/>
                </a:solidFill>
              </a:rPr>
              <a:t>One Time Password (OTP)</a:t>
            </a:r>
            <a:r>
              <a:rPr lang="th-TH" baseline="0">
                <a:solidFill>
                  <a:schemeClr val="tx1"/>
                </a:solidFill>
              </a:rPr>
              <a:t> </a:t>
            </a:r>
            <a:r>
              <a:rPr lang="th-TH">
                <a:solidFill>
                  <a:schemeClr val="tx1"/>
                </a:solidFill>
              </a:rPr>
              <a:t>ทั้ง ๆ ที่ไม่ได้ทำธุรกรรม ให้</a:t>
            </a:r>
            <a:r>
              <a:rPr lang="th-TH" b="1">
                <a:solidFill>
                  <a:schemeClr val="tx1"/>
                </a:solidFill>
              </a:rPr>
              <a:t>รีบติดต่อธนาคารทันที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55692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1829" y="5862584"/>
            <a:ext cx="8866156" cy="7774406"/>
          </a:xfrm>
        </p:spPr>
        <p:txBody>
          <a:bodyPr/>
          <a:lstStyle/>
          <a:p>
            <a:pPr defTabSz="1338133">
              <a:defRPr/>
            </a:pPr>
            <a:r>
              <a:rPr lang="th-TH" sz="1600" b="1"/>
              <a:t>บทพูด</a:t>
            </a:r>
          </a:p>
          <a:p>
            <a:pPr marL="418167" indent="-418167" defTabSz="1338133">
              <a:spcBef>
                <a:spcPts val="878"/>
              </a:spcBef>
              <a:buFont typeface="Arial" panose="020B0604020202020204" pitchFamily="34" charset="0"/>
              <a:buChar char="•"/>
              <a:defRPr/>
            </a:pPr>
            <a:r>
              <a:rPr lang="th-TH" sz="1600"/>
              <a:t>ภัยทางการเงินหรือกลโกงที่มิจฉาชีพใช้หลอกเอาเงินจากเหยื่อได้มีการปรับเปลี่ยนให้ทันสมัยขึ้นตามความก้าวหน้าของเทคโนโลยี จนสร้างความเสียหายกับประชาชนในวงกว้างและมีมูลค่าความเสียหายเพิ่มขึ้น </a:t>
            </a:r>
          </a:p>
          <a:p>
            <a:pPr marL="418167" indent="-418167" defTabSz="1338133">
              <a:spcBef>
                <a:spcPts val="878"/>
              </a:spcBef>
              <a:buFont typeface="Arial" panose="020B0604020202020204" pitchFamily="34" charset="0"/>
              <a:buChar char="•"/>
              <a:defRPr/>
            </a:pPr>
            <a:r>
              <a:rPr lang="th-TH" sz="1600"/>
              <a:t>ดังนั้น ผู้ใช้บริการทางการเงินจะต้องมีความรอบคอบ มีสติรู้เท่าทันกลโกง เพื่อไม่ให้ตกเป็นเหยื่อของแก๊งมิจฉาชีพ</a:t>
            </a:r>
          </a:p>
          <a:p>
            <a:pPr marL="418167" indent="-418167" defTabSz="1338133">
              <a:spcBef>
                <a:spcPts val="878"/>
              </a:spcBef>
              <a:buFont typeface="Arial" panose="020B0604020202020204" pitchFamily="34" charset="0"/>
              <a:buChar char="•"/>
              <a:defRPr/>
            </a:pPr>
            <a:r>
              <a:rPr lang="th-TH" sz="1600"/>
              <a:t>ภัยทางการเงินยอดฮิตที่คนส่วนใหญ่เคยได้ยินจากข่าว เช่น แชร์ลูกโซ่ แก๊ง </a:t>
            </a:r>
            <a:r>
              <a:rPr lang="en-US" sz="1600"/>
              <a:t>Call Center </a:t>
            </a:r>
            <a:r>
              <a:rPr lang="th-TH" sz="1600"/>
              <a:t>และโจรในโลกออนไลน์ (ไซเบอร์)</a:t>
            </a:r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18431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8813" y="744538"/>
            <a:ext cx="8612187" cy="4843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1829" y="5862584"/>
            <a:ext cx="8866156" cy="7774406"/>
          </a:xfrm>
        </p:spPr>
        <p:txBody>
          <a:bodyPr/>
          <a:lstStyle/>
          <a:p>
            <a:pPr>
              <a:spcBef>
                <a:spcPts val="878"/>
              </a:spcBef>
            </a:pPr>
            <a:r>
              <a:rPr lang="th-TH" b="1" kern="1200">
                <a:solidFill>
                  <a:schemeClr val="tx1"/>
                </a:solidFill>
                <a:effectLst/>
              </a:rPr>
              <a:t>ผู้สอนอธิบาย  กิจกรรมที่ 4.1  เกมไฟเขียว-ไฟเหลือง-ไฟแดง </a:t>
            </a:r>
            <a:r>
              <a:rPr lang="en-GB" b="1" kern="1200">
                <a:solidFill>
                  <a:schemeClr val="tx1"/>
                </a:solidFill>
                <a:effectLst/>
              </a:rPr>
              <a:t>(</a:t>
            </a:r>
            <a:r>
              <a:rPr lang="th-TH" b="1" kern="1200">
                <a:solidFill>
                  <a:schemeClr val="tx1"/>
                </a:solidFill>
                <a:effectLst/>
              </a:rPr>
              <a:t>ประมาณ 1</a:t>
            </a:r>
            <a:r>
              <a:rPr lang="en-GB" b="1" kern="1200">
                <a:solidFill>
                  <a:schemeClr val="tx1"/>
                </a:solidFill>
                <a:effectLst/>
              </a:rPr>
              <a:t>0</a:t>
            </a:r>
            <a:r>
              <a:rPr lang="th-TH" b="1" kern="1200">
                <a:solidFill>
                  <a:schemeClr val="tx1"/>
                </a:solidFill>
                <a:effectLst/>
              </a:rPr>
              <a:t> นาที</a:t>
            </a:r>
            <a:r>
              <a:rPr lang="en-GB" b="1" kern="1200" smtClean="0">
                <a:solidFill>
                  <a:schemeClr val="tx1"/>
                </a:solidFill>
                <a:effectLst/>
              </a:rPr>
              <a:t>) </a:t>
            </a:r>
            <a:r>
              <a:rPr lang="th-TH" b="1" kern="1200" smtClean="0">
                <a:solidFill>
                  <a:schemeClr val="tx1"/>
                </a:solidFill>
                <a:effectLst/>
              </a:rPr>
              <a:t>- ลิงก์รายละเอียดกิจกรรมและอุปกรณ์ </a:t>
            </a:r>
            <a:r>
              <a:rPr lang="en-GB" b="1" kern="1200" smtClean="0">
                <a:solidFill>
                  <a:schemeClr val="tx1"/>
                </a:solidFill>
                <a:effectLst/>
              </a:rPr>
              <a:t>https://www.1213.or.th/th/FinDo_Toolkits/Pages/files/Activity4_1.pdf</a:t>
            </a:r>
            <a:endParaRPr lang="en-US" kern="1200">
              <a:solidFill>
                <a:schemeClr val="tx1"/>
              </a:solidFill>
              <a:effectLst/>
            </a:endParaRPr>
          </a:p>
          <a:p>
            <a:pPr marL="267163" indent="-267163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b="1" kern="1200">
                <a:solidFill>
                  <a:schemeClr val="tx1"/>
                </a:solidFill>
                <a:effectLst/>
              </a:rPr>
              <a:t>อุปกรณ์/สิ่งที่ต้องเตรียม</a:t>
            </a:r>
            <a:r>
              <a:rPr lang="en-US" b="1" kern="1200">
                <a:solidFill>
                  <a:schemeClr val="tx1"/>
                </a:solidFill>
                <a:effectLst/>
              </a:rPr>
              <a:t>:</a:t>
            </a:r>
            <a:r>
              <a:rPr lang="th-TH" b="1" kern="1200">
                <a:solidFill>
                  <a:schemeClr val="tx1"/>
                </a:solidFill>
                <a:effectLst/>
              </a:rPr>
              <a:t> </a:t>
            </a:r>
            <a:r>
              <a:rPr lang="th-TH" b="0" kern="1200" baseline="0">
                <a:solidFill>
                  <a:schemeClr val="tx1"/>
                </a:solidFill>
                <a:effectLst/>
              </a:rPr>
              <a:t> </a:t>
            </a:r>
            <a:r>
              <a:rPr lang="th-TH" kern="1200">
                <a:solidFill>
                  <a:schemeClr val="tx1"/>
                </a:solidFill>
                <a:effectLst/>
              </a:rPr>
              <a:t>ใบกิจกรรม </a:t>
            </a:r>
            <a:r>
              <a:rPr lang="en-US" kern="1200">
                <a:solidFill>
                  <a:schemeClr val="tx1"/>
                </a:solidFill>
                <a:effectLst/>
              </a:rPr>
              <a:t>“</a:t>
            </a:r>
            <a:r>
              <a:rPr lang="th-TH" kern="1200">
                <a:solidFill>
                  <a:schemeClr val="tx1"/>
                </a:solidFill>
                <a:effectLst/>
              </a:rPr>
              <a:t>เกมไฟเขียว-ไฟเหลือง-ไฟแดง</a:t>
            </a:r>
            <a:r>
              <a:rPr lang="en-US" kern="1200">
                <a:solidFill>
                  <a:schemeClr val="tx1"/>
                </a:solidFill>
                <a:effectLst/>
              </a:rPr>
              <a:t>”</a:t>
            </a:r>
            <a:r>
              <a:rPr lang="th-TH" kern="1200">
                <a:solidFill>
                  <a:schemeClr val="tx1"/>
                </a:solidFill>
                <a:effectLst/>
              </a:rPr>
              <a:t> ตามจำนวนกลุ่มผู้เรียน</a:t>
            </a:r>
            <a:endParaRPr lang="en-US" kern="1200">
              <a:solidFill>
                <a:schemeClr val="tx1"/>
              </a:solidFill>
              <a:effectLst/>
            </a:endParaRPr>
          </a:p>
          <a:p>
            <a:pPr marL="267163" indent="-267163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b="1" kern="1200">
                <a:solidFill>
                  <a:schemeClr val="tx1"/>
                </a:solidFill>
                <a:effectLst/>
              </a:rPr>
              <a:t>วิธีการ</a:t>
            </a:r>
            <a:endParaRPr lang="en-US" kern="1200">
              <a:solidFill>
                <a:schemeClr val="tx1"/>
              </a:solidFill>
              <a:effectLst/>
            </a:endParaRPr>
          </a:p>
          <a:p>
            <a:pPr marL="267163">
              <a:spcBef>
                <a:spcPts val="878"/>
              </a:spcBef>
            </a:pPr>
            <a:r>
              <a:rPr lang="th-TH" kern="1200">
                <a:solidFill>
                  <a:schemeClr val="tx1"/>
                </a:solidFill>
                <a:effectLst/>
              </a:rPr>
              <a:t>1. ผู้สอนแบ่งผู้เรียนเป็นกลุ่ม กลุ่มละ 5 คน (อาจเปลี่ยนแปลงได้ตามความเหมาะสม)</a:t>
            </a:r>
            <a:endParaRPr lang="en-US" kern="1200">
              <a:solidFill>
                <a:schemeClr val="tx1"/>
              </a:solidFill>
              <a:effectLst/>
            </a:endParaRPr>
          </a:p>
          <a:p>
            <a:pPr marL="267163">
              <a:spcBef>
                <a:spcPts val="878"/>
              </a:spcBef>
            </a:pPr>
            <a:r>
              <a:rPr lang="th-TH" kern="1200">
                <a:solidFill>
                  <a:schemeClr val="tx1"/>
                </a:solidFill>
                <a:effectLst/>
              </a:rPr>
              <a:t>2. ผู้สอนแจกใบกิจกรรมให้ผู้เรียนและชี้แจงวิธีการทำกิจกรรมดังนี้ </a:t>
            </a:r>
            <a:endParaRPr lang="en-US" kern="1200">
              <a:solidFill>
                <a:schemeClr val="tx1"/>
              </a:solidFill>
              <a:effectLst/>
            </a:endParaRPr>
          </a:p>
          <a:p>
            <a:pPr marL="267163" indent="257870">
              <a:spcBef>
                <a:spcPts val="878"/>
              </a:spcBef>
            </a:pPr>
            <a:r>
              <a:rPr lang="th-TH" kern="1200">
                <a:solidFill>
                  <a:schemeClr val="tx1"/>
                </a:solidFill>
                <a:effectLst/>
              </a:rPr>
              <a:t>2.1 อธิบายความหมายของสัญลักษณ์ไฟเขียว ไฟเหลือง และไฟแดง</a:t>
            </a:r>
            <a:endParaRPr lang="en-US" kern="1200">
              <a:solidFill>
                <a:schemeClr val="tx1"/>
              </a:solidFill>
              <a:effectLst/>
            </a:endParaRPr>
          </a:p>
          <a:p>
            <a:pPr marL="787548" indent="267163">
              <a:buFont typeface="Arial" panose="020B0604020202020204" pitchFamily="34" charset="0"/>
              <a:buChar char="•"/>
            </a:pPr>
            <a:r>
              <a:rPr lang="th-TH" b="1" kern="1200">
                <a:solidFill>
                  <a:schemeClr val="tx1"/>
                </a:solidFill>
                <a:effectLst/>
              </a:rPr>
              <a:t>ไฟเขียว</a:t>
            </a:r>
            <a:r>
              <a:rPr lang="th-TH" kern="1200">
                <a:solidFill>
                  <a:schemeClr val="tx1"/>
                </a:solidFill>
                <a:effectLst/>
              </a:rPr>
              <a:t> หมายถึง ความปลอดภัย เป็นพฤติกรรมที่ดี ควรทำต่อ (</a:t>
            </a:r>
            <a:r>
              <a:rPr lang="en-US" kern="1200">
                <a:solidFill>
                  <a:schemeClr val="tx1"/>
                </a:solidFill>
                <a:effectLst/>
              </a:rPr>
              <a:t>Continue)</a:t>
            </a:r>
          </a:p>
          <a:p>
            <a:pPr marL="787548" indent="267163">
              <a:buFont typeface="Arial" panose="020B0604020202020204" pitchFamily="34" charset="0"/>
              <a:buChar char="•"/>
            </a:pPr>
            <a:r>
              <a:rPr lang="th-TH" b="1" kern="1200">
                <a:solidFill>
                  <a:schemeClr val="tx1"/>
                </a:solidFill>
                <a:effectLst/>
              </a:rPr>
              <a:t>ไฟเหลือง</a:t>
            </a:r>
            <a:r>
              <a:rPr lang="th-TH" kern="1200">
                <a:solidFill>
                  <a:schemeClr val="tx1"/>
                </a:solidFill>
                <a:effectLst/>
              </a:rPr>
              <a:t> หมายถึง สถานการณ์ที่เป็นจุดตัดสินใจ ควรระมัดระวัง (</a:t>
            </a:r>
            <a:r>
              <a:rPr lang="en-US" kern="1200">
                <a:solidFill>
                  <a:schemeClr val="tx1"/>
                </a:solidFill>
                <a:effectLst/>
              </a:rPr>
              <a:t>Beware)</a:t>
            </a:r>
          </a:p>
          <a:p>
            <a:pPr marL="787548" indent="267163">
              <a:buFont typeface="Arial" panose="020B0604020202020204" pitchFamily="34" charset="0"/>
              <a:buChar char="•"/>
            </a:pPr>
            <a:r>
              <a:rPr lang="th-TH" b="1" kern="1200">
                <a:solidFill>
                  <a:schemeClr val="tx1"/>
                </a:solidFill>
                <a:effectLst/>
              </a:rPr>
              <a:t>ไฟแดง</a:t>
            </a:r>
            <a:r>
              <a:rPr lang="th-TH" kern="1200">
                <a:solidFill>
                  <a:schemeClr val="tx1"/>
                </a:solidFill>
                <a:effectLst/>
              </a:rPr>
              <a:t> หมายถึง ความเสี่ยง เป็นพฤติกรรมที่เสี่ยง ควรหลีกเลี่ยง/หยุดทำ (</a:t>
            </a:r>
            <a:r>
              <a:rPr lang="en-US" kern="1200">
                <a:solidFill>
                  <a:schemeClr val="tx1"/>
                </a:solidFill>
                <a:effectLst/>
              </a:rPr>
              <a:t>Stop)</a:t>
            </a:r>
          </a:p>
          <a:p>
            <a:pPr marL="267163" indent="257870">
              <a:spcBef>
                <a:spcPts val="878"/>
              </a:spcBef>
            </a:pPr>
            <a:r>
              <a:rPr lang="th-TH" kern="1200">
                <a:solidFill>
                  <a:schemeClr val="tx1"/>
                </a:solidFill>
                <a:effectLst/>
              </a:rPr>
              <a:t>2.2 ให้ผู้เรียนแต่ละกลุ่ม</a:t>
            </a:r>
          </a:p>
          <a:p>
            <a:pPr marL="1054709" indent="-267163">
              <a:spcBef>
                <a:spcPts val="878"/>
              </a:spcBef>
              <a:buFont typeface="Arial" panose="020B0604020202020204" pitchFamily="34" charset="0"/>
              <a:buChar char="•"/>
              <a:tabLst>
                <a:tab pos="1175513" algn="l"/>
              </a:tabLst>
            </a:pPr>
            <a:r>
              <a:rPr lang="th-TH" b="1" kern="1200">
                <a:solidFill>
                  <a:schemeClr val="tx1"/>
                </a:solidFill>
                <a:effectLst/>
              </a:rPr>
              <a:t>เลือกเหตุการณ์กลโกง </a:t>
            </a:r>
            <a:r>
              <a:rPr lang="en-US"/>
              <a:t>1 </a:t>
            </a:r>
            <a:r>
              <a:rPr lang="th-TH"/>
              <a:t>เหตุการณ์จาก </a:t>
            </a:r>
            <a:r>
              <a:rPr lang="th-TH" b="1" kern="1200">
                <a:solidFill>
                  <a:schemeClr val="tx1"/>
                </a:solidFill>
                <a:effectLst/>
              </a:rPr>
              <a:t>(1) แชร์ลูกโซ่ </a:t>
            </a:r>
            <a:r>
              <a:rPr lang="en-US" b="1" kern="1200">
                <a:solidFill>
                  <a:schemeClr val="tx1"/>
                </a:solidFill>
                <a:effectLst/>
              </a:rPr>
              <a:t>(2) </a:t>
            </a:r>
            <a:r>
              <a:rPr lang="th-TH" b="1" kern="1200">
                <a:solidFill>
                  <a:schemeClr val="tx1"/>
                </a:solidFill>
                <a:effectLst/>
              </a:rPr>
              <a:t>แก๊ง </a:t>
            </a:r>
            <a:r>
              <a:rPr lang="en-US" b="1" kern="1200">
                <a:solidFill>
                  <a:schemeClr val="tx1"/>
                </a:solidFill>
                <a:effectLst/>
              </a:rPr>
              <a:t>Call Center</a:t>
            </a:r>
            <a:r>
              <a:rPr lang="th-TH" b="1" kern="1200">
                <a:solidFill>
                  <a:schemeClr val="tx1"/>
                </a:solidFill>
                <a:effectLst/>
              </a:rPr>
              <a:t> หรือ </a:t>
            </a:r>
            <a:br>
              <a:rPr lang="th-TH" b="1" kern="1200">
                <a:solidFill>
                  <a:schemeClr val="tx1"/>
                </a:solidFill>
                <a:effectLst/>
              </a:rPr>
            </a:br>
            <a:r>
              <a:rPr lang="th-TH" b="1" kern="1200">
                <a:solidFill>
                  <a:schemeClr val="tx1"/>
                </a:solidFill>
                <a:effectLst/>
              </a:rPr>
              <a:t>(3) โจรในโลกออนไลน์ (ไซเบอร์)  </a:t>
            </a:r>
            <a:r>
              <a:rPr lang="th-TH" kern="1200">
                <a:solidFill>
                  <a:schemeClr val="tx1"/>
                </a:solidFill>
                <a:effectLst/>
              </a:rPr>
              <a:t>(ทั้งห้องควรเลือกครบ 3 เหตุการณ์) </a:t>
            </a:r>
          </a:p>
          <a:p>
            <a:pPr marL="1054709" indent="-267163">
              <a:spcBef>
                <a:spcPts val="878"/>
              </a:spcBef>
              <a:buFont typeface="Arial" panose="020B0604020202020204" pitchFamily="34" charset="0"/>
              <a:buChar char="•"/>
              <a:tabLst>
                <a:tab pos="1175513" algn="l"/>
              </a:tabLst>
            </a:pPr>
            <a:r>
              <a:rPr lang="th-TH" kern="1200">
                <a:solidFill>
                  <a:schemeClr val="tx1"/>
                </a:solidFill>
                <a:effectLst/>
              </a:rPr>
              <a:t>ระบุรายละเอียดของเหตุการณ์ที่มิจฉาชีพมักใช้หลอกเหยื่อ โดยค้นคว้าจาก</a:t>
            </a:r>
            <a:r>
              <a:rPr lang="th-TH" kern="1200" baseline="0">
                <a:solidFill>
                  <a:schemeClr val="tx1"/>
                </a:solidFill>
                <a:effectLst/>
              </a:rPr>
              <a:t>อินเทอร์เน็ตเพิ่มเติมได้</a:t>
            </a:r>
            <a:r>
              <a:rPr lang="th-TH" kern="1200">
                <a:solidFill>
                  <a:schemeClr val="tx1"/>
                </a:solidFill>
                <a:effectLst/>
              </a:rPr>
              <a:t> </a:t>
            </a:r>
          </a:p>
          <a:p>
            <a:pPr marL="922290" indent="-401905">
              <a:spcBef>
                <a:spcPts val="878"/>
              </a:spcBef>
            </a:pPr>
            <a:r>
              <a:rPr lang="th-TH" kern="1200">
                <a:solidFill>
                  <a:schemeClr val="tx1"/>
                </a:solidFill>
                <a:effectLst/>
              </a:rPr>
              <a:t>2.3 ให้ผู้เรียนแต่ละกลุ่ม</a:t>
            </a:r>
            <a:r>
              <a:rPr lang="th-TH" b="1" kern="1200">
                <a:solidFill>
                  <a:schemeClr val="tx1"/>
                </a:solidFill>
                <a:effectLst/>
              </a:rPr>
              <a:t>สวมบทบาท (</a:t>
            </a:r>
            <a:r>
              <a:rPr lang="en-US" b="1" kern="1200">
                <a:solidFill>
                  <a:schemeClr val="tx1"/>
                </a:solidFill>
                <a:effectLst/>
              </a:rPr>
              <a:t>Roleplay</a:t>
            </a:r>
            <a:r>
              <a:rPr lang="th-TH" b="1" kern="1200">
                <a:solidFill>
                  <a:schemeClr val="tx1"/>
                </a:solidFill>
                <a:effectLst/>
              </a:rPr>
              <a:t>) เป็นเหยื่อของแก๊งมิจฉาชีพ</a:t>
            </a:r>
            <a:r>
              <a:rPr lang="th-TH" kern="1200">
                <a:solidFill>
                  <a:schemeClr val="tx1"/>
                </a:solidFill>
                <a:effectLst/>
              </a:rPr>
              <a:t> แล้วช่วยกันระดมความคิดเห็นและ</a:t>
            </a:r>
            <a:r>
              <a:rPr lang="th-TH" b="1" kern="1200">
                <a:solidFill>
                  <a:schemeClr val="tx1"/>
                </a:solidFill>
                <a:effectLst/>
              </a:rPr>
              <a:t>เขียนลงในใบกิจกรรมเกี่ยวกับสิ่งที่ควรทำ สิ่งที่ควรระวัง และสิ่งที่ควรหลีกเลี่ยง/หยุดทำ</a:t>
            </a:r>
            <a:r>
              <a:rPr lang="th-TH" kern="1200">
                <a:solidFill>
                  <a:schemeClr val="tx1"/>
                </a:solidFill>
                <a:effectLst/>
              </a:rPr>
              <a:t> เพื่อป้องกันไม่ให้ตกเป็นเหยื่อ/หลงเชื่อมิจฉาชีพ</a:t>
            </a:r>
            <a:endParaRPr lang="en-US" kern="1200">
              <a:solidFill>
                <a:schemeClr val="tx1"/>
              </a:solidFill>
              <a:effectLst/>
            </a:endParaRPr>
          </a:p>
          <a:p>
            <a:pPr marL="922290" indent="-401905">
              <a:spcBef>
                <a:spcPts val="878"/>
              </a:spcBef>
            </a:pPr>
            <a:r>
              <a:rPr lang="th-TH" kern="1200">
                <a:solidFill>
                  <a:schemeClr val="tx1"/>
                </a:solidFill>
                <a:effectLst/>
              </a:rPr>
              <a:t>2.</a:t>
            </a:r>
            <a:r>
              <a:rPr lang="en-US" kern="1200">
                <a:solidFill>
                  <a:schemeClr val="tx1"/>
                </a:solidFill>
                <a:effectLst/>
              </a:rPr>
              <a:t>4</a:t>
            </a:r>
            <a:r>
              <a:rPr lang="th-TH" kern="1200">
                <a:solidFill>
                  <a:schemeClr val="tx1"/>
                </a:solidFill>
                <a:effectLst/>
              </a:rPr>
              <a:t> ให้ตัวแทนของผู้เรียนแต่ละกลุ่มนำเสนอ เพื่อแลกเปลี่ยนความคิดเห็นกับผู้เรียนกลุ่มอื่น </a:t>
            </a:r>
            <a:endParaRPr lang="en-US" kern="1200">
              <a:solidFill>
                <a:schemeClr val="tx1"/>
              </a:solidFill>
              <a:effectLst/>
            </a:endParaRPr>
          </a:p>
          <a:p>
            <a:endParaRPr lang="th-TH" sz="2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20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1169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8813" y="744538"/>
            <a:ext cx="8612187" cy="4843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1829" y="5862584"/>
            <a:ext cx="8866156" cy="7774406"/>
          </a:xfrm>
        </p:spPr>
        <p:txBody>
          <a:bodyPr/>
          <a:lstStyle/>
          <a:p>
            <a:r>
              <a:rPr lang="th-TH" b="1"/>
              <a:t>ผู้สอนอธิบาย  กิจกรรมที่ 4.2  เล่น เล่า เท่าทันภัยทางการเงิน (ประมาณ 25 นาที</a:t>
            </a:r>
            <a:r>
              <a:rPr lang="th-TH" b="1" smtClean="0"/>
              <a:t>) - ลิงก์รายละเอียดกิจกรรมและอุปกรณ์ </a:t>
            </a:r>
            <a:r>
              <a:rPr lang="en-US" b="1" smtClean="0"/>
              <a:t>https://www.1213.or.th/th/FinDo_Toolkits/Pages/files/Activity4_2.pdf</a:t>
            </a:r>
            <a:endParaRPr lang="th-TH" b="1"/>
          </a:p>
          <a:p>
            <a:pPr marL="267163" indent="-267163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b="1"/>
              <a:t>อุปกรณ์/สิ่งที่ต้องเตรียม</a:t>
            </a:r>
            <a:r>
              <a:rPr lang="en-US" b="1"/>
              <a:t>:</a:t>
            </a:r>
            <a:r>
              <a:rPr lang="th-TH"/>
              <a:t> บัตรกิจกรรมที่ระบุสถานการณ์ภัยทางการเงิน</a:t>
            </a:r>
          </a:p>
          <a:p>
            <a:pPr marL="267163" indent="-267163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b="1"/>
              <a:t>วิธีการ</a:t>
            </a:r>
          </a:p>
          <a:p>
            <a:pPr marL="520385" indent="-253224"/>
            <a:r>
              <a:rPr lang="th-TH"/>
              <a:t>1.	ผู้สอนแบ่งกลุ่มผู้เรียนออกเป็น 5 กลุ่ม (อาจเปลี่ยนแปลงได้ตามความเหมาะสม)</a:t>
            </a:r>
          </a:p>
          <a:p>
            <a:pPr marL="520385" indent="-253224"/>
            <a:r>
              <a:rPr lang="th-TH"/>
              <a:t>2.	ผู้สอนแจกบัตรกิจกรรมกลุ่มละ 1 ใบ</a:t>
            </a:r>
          </a:p>
          <a:p>
            <a:pPr marL="520385" indent="-253224"/>
            <a:r>
              <a:rPr lang="th-TH"/>
              <a:t>3.	ผู้สอนให้ผู้เรียนในแต่ละกลุ่ม </a:t>
            </a:r>
          </a:p>
          <a:p>
            <a:pPr marL="792194" indent="-267163">
              <a:buFont typeface="Arial" panose="020B0604020202020204" pitchFamily="34" charset="0"/>
              <a:buChar char="•"/>
            </a:pPr>
            <a:r>
              <a:rPr lang="th-TH"/>
              <a:t>วิเคราะห์สถานการณ์ </a:t>
            </a:r>
          </a:p>
          <a:p>
            <a:pPr marL="792194" indent="-267163">
              <a:buFont typeface="Arial" panose="020B0604020202020204" pitchFamily="34" charset="0"/>
              <a:buChar char="•"/>
            </a:pPr>
            <a:r>
              <a:rPr lang="th-TH"/>
              <a:t>ตอบคำถามที่ได้รับจากบัตรกิจกรรม </a:t>
            </a:r>
          </a:p>
          <a:p>
            <a:pPr marL="792194" indent="-267163">
              <a:buFont typeface="Arial" panose="020B0604020202020204" pitchFamily="34" charset="0"/>
              <a:buChar char="•"/>
            </a:pPr>
            <a:r>
              <a:rPr lang="th-TH"/>
              <a:t>แสดงบทบาทสมมติเกี่ยวกับสถานการณ์ที่ได้รับ และอธิบายเหตุผลว่า </a:t>
            </a:r>
            <a:r>
              <a:rPr lang="en-US"/>
              <a:t>“</a:t>
            </a:r>
            <a:r>
              <a:rPr lang="th-TH"/>
              <a:t>ควรทำอย่างไร</a:t>
            </a:r>
            <a:br>
              <a:rPr lang="th-TH"/>
            </a:br>
            <a:r>
              <a:rPr lang="th-TH"/>
              <a:t>จึงไม่ตกเป็นเหยื่อภัยทางการเงิน</a:t>
            </a:r>
            <a:r>
              <a:rPr lang="en-US"/>
              <a:t>”</a:t>
            </a:r>
            <a:endParaRPr lang="th-TH"/>
          </a:p>
          <a:p>
            <a:pPr marL="267163" indent="-267163" defTabSz="1338133">
              <a:spcBef>
                <a:spcPts val="878"/>
              </a:spcBef>
              <a:buFont typeface="Arial" panose="020B0604020202020204" pitchFamily="34" charset="0"/>
              <a:buChar char="•"/>
              <a:defRPr/>
            </a:pPr>
            <a:r>
              <a:rPr lang="th-TH" b="1"/>
              <a:t>การประเมินผล </a:t>
            </a:r>
            <a:r>
              <a:rPr lang="en-US" b="1"/>
              <a:t>:</a:t>
            </a:r>
            <a:r>
              <a:rPr lang="en-US" b="1" baseline="0"/>
              <a:t> </a:t>
            </a:r>
            <a:endParaRPr lang="th-TH" b="1" baseline="0"/>
          </a:p>
          <a:p>
            <a:pPr marL="525031" lvl="1" indent="-262516">
              <a:spcBef>
                <a:spcPts val="878"/>
              </a:spcBef>
              <a:buFont typeface="Arial" panose="020B0604020202020204" pitchFamily="34" charset="0"/>
              <a:buChar char="•"/>
              <a:defRPr/>
            </a:pPr>
            <a:r>
              <a:rPr lang="th-TH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ผู้สอนสังเกตการคิดวิเคราะห์เพื่อตัดสินใจในสถานการณ์ต่าง ๆ ของผู้เรียนผ่านการแสดงบทบาทสมมติ ถ้าผู้เรียนให้เหตุผลได้อย่างเหมาะสม</a:t>
            </a:r>
            <a:r>
              <a:rPr lang="th-TH">
                <a:latin typeface="Browallia New" panose="020B0604020202020204" pitchFamily="34" charset="-34"/>
                <a:cs typeface="Browallia New" panose="020B0604020202020204" pitchFamily="34" charset="-34"/>
              </a:rPr>
              <a:t> ถือว่าผ่านการประเมิน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21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023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1829" y="5862584"/>
            <a:ext cx="8866156" cy="7774406"/>
          </a:xfrm>
        </p:spPr>
        <p:txBody>
          <a:bodyPr/>
          <a:lstStyle/>
          <a:p>
            <a:r>
              <a:rPr lang="th-TH" sz="1600" b="1">
                <a:solidFill>
                  <a:schemeClr val="tx1"/>
                </a:solidFill>
              </a:rPr>
              <a:t>บทพูด</a:t>
            </a:r>
          </a:p>
          <a:p>
            <a:pPr marL="418167" indent="-418167" defTabSz="1338133">
              <a:spcBef>
                <a:spcPts val="878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0" kern="1200">
                <a:solidFill>
                  <a:schemeClr val="tx1"/>
                </a:solidFill>
                <a:effectLst/>
              </a:rPr>
              <a:t>ผู้สอนชวนผู้เรียนคิด</a:t>
            </a:r>
            <a:r>
              <a:rPr lang="th-TH" sz="1600" b="0" kern="1200" baseline="0">
                <a:solidFill>
                  <a:schemeClr val="tx1"/>
                </a:solidFill>
                <a:effectLst/>
              </a:rPr>
              <a:t> ด้วยการตั้งคำถามว่า  </a:t>
            </a:r>
            <a:r>
              <a:rPr lang="en-US" sz="1600" b="1" kern="1200" baseline="0">
                <a:solidFill>
                  <a:schemeClr val="tx1"/>
                </a:solidFill>
                <a:effectLst/>
              </a:rPr>
              <a:t>“</a:t>
            </a:r>
            <a:r>
              <a:rPr lang="th-TH" sz="1600" b="1" kern="1200" baseline="0">
                <a:solidFill>
                  <a:schemeClr val="tx1"/>
                </a:solidFill>
                <a:effectLst/>
              </a:rPr>
              <a:t>แชร์ลูกโซ่คืออะไร  มีใครรู้จักบ้าง</a:t>
            </a:r>
            <a:r>
              <a:rPr lang="en-US" sz="1600" b="1" kern="1200" baseline="0">
                <a:solidFill>
                  <a:schemeClr val="tx1"/>
                </a:solidFill>
                <a:effectLst/>
              </a:rPr>
              <a:t>”</a:t>
            </a:r>
            <a:r>
              <a:rPr lang="en-US" sz="1600" b="0" kern="1200" baseline="0">
                <a:solidFill>
                  <a:schemeClr val="tx1"/>
                </a:solidFill>
                <a:effectLst/>
              </a:rPr>
              <a:t> </a:t>
            </a:r>
            <a:r>
              <a:rPr lang="th-TH" sz="1600" b="0">
                <a:solidFill>
                  <a:schemeClr val="tx1"/>
                </a:solidFill>
              </a:rPr>
              <a:t>เพื่อนำเข้าสู่เนื้อหาในส่วนต่อไป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47291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0" y="400050"/>
            <a:ext cx="8223250" cy="462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98405" y="5025764"/>
            <a:ext cx="9003582" cy="8814969"/>
          </a:xfrm>
        </p:spPr>
        <p:txBody>
          <a:bodyPr/>
          <a:lstStyle/>
          <a:p>
            <a:pPr>
              <a:lnSpc>
                <a:spcPts val="2780"/>
              </a:lnSpc>
            </a:pPr>
            <a:r>
              <a:rPr lang="th-TH" sz="1600" b="1">
                <a:solidFill>
                  <a:schemeClr val="tx1"/>
                </a:solidFill>
              </a:rPr>
              <a:t>บทพูด  </a:t>
            </a:r>
          </a:p>
          <a:p>
            <a:pPr marL="264839" indent="-264839">
              <a:lnSpc>
                <a:spcPts val="2780"/>
              </a:lnSpc>
              <a:buFont typeface="Arial" panose="020B0604020202020204" pitchFamily="34" charset="0"/>
              <a:buChar char="•"/>
              <a:defRPr/>
            </a:pPr>
            <a:r>
              <a:rPr lang="th-TH" sz="1600" b="1">
                <a:solidFill>
                  <a:schemeClr val="tx1"/>
                </a:solidFill>
              </a:rPr>
              <a:t>แชร์ลูกโซ่ </a:t>
            </a:r>
            <a:r>
              <a:rPr lang="th-TH" sz="1600">
                <a:solidFill>
                  <a:schemeClr val="tx1"/>
                </a:solidFill>
              </a:rPr>
              <a:t>เป็นวิธีการหลอกลวงระดมเงินจากประชาชนที่ทำกันเป็นเครือข่าย โดยโฆษณาจูงใจว่าจะได้รับผลตอบแทนสูงกว่าการลงทุนทั่วไป </a:t>
            </a:r>
            <a:r>
              <a:rPr lang="th-TH" sz="1600"/>
              <a:t>แชร์ลูกโซ่มักแอบแฝงมากับธุรกิจขายตรง หรือการชักชวนให้ลงทุนในธุรกิจที่มีกำไรมาก โดยจะหาสมาชิกใหม่ไปเรื่อย ๆ เพื่อหมุนเงินค่าสมัครสมาชิกหรือเงินก้อนแรกที่จ่ายเป็นค่าซื้อสินค้าหรือเริ่มลงทุนมาจ่ายผลตอบแทนให้สมาชิกเดิมเพื่อหลอกให้ลงทุนต่อไป</a:t>
            </a:r>
            <a:r>
              <a:rPr lang="th-TH" sz="1600">
                <a:solidFill>
                  <a:schemeClr val="tx1"/>
                </a:solidFill>
              </a:rPr>
              <a:t> </a:t>
            </a:r>
          </a:p>
          <a:p>
            <a:pPr marL="264839" indent="-264839">
              <a:lnSpc>
                <a:spcPts val="2780"/>
              </a:lnSpc>
              <a:buFont typeface="Arial" panose="020B0604020202020204" pitchFamily="34" charset="0"/>
              <a:buChar char="•"/>
              <a:defRPr/>
            </a:pPr>
            <a:r>
              <a:rPr lang="th-TH" sz="1600" b="1">
                <a:solidFill>
                  <a:schemeClr val="tx1"/>
                </a:solidFill>
              </a:rPr>
              <a:t>ลักษณะของแชร์ลูกโซ่</a:t>
            </a:r>
            <a:r>
              <a:rPr lang="th-TH" sz="1600">
                <a:solidFill>
                  <a:schemeClr val="tx1"/>
                </a:solidFill>
              </a:rPr>
              <a:t>ที่พบมีดังนี้</a:t>
            </a:r>
          </a:p>
          <a:p>
            <a:pPr marL="657451" lvl="1" indent="-390289">
              <a:lnSpc>
                <a:spcPts val="2780"/>
              </a:lnSpc>
              <a:buFont typeface="+mj-lt"/>
              <a:buAutoNum type="arabicPeriod"/>
            </a:pPr>
            <a:r>
              <a:rPr lang="th-TH" sz="1600" b="1">
                <a:solidFill>
                  <a:schemeClr val="tx1"/>
                </a:solidFill>
              </a:rPr>
              <a:t>เอาธุรกิจอื่นมาบังหน้า</a:t>
            </a:r>
            <a:r>
              <a:rPr lang="th-TH" sz="1600">
                <a:solidFill>
                  <a:schemeClr val="tx1"/>
                </a:solidFill>
              </a:rPr>
              <a:t> เช่น </a:t>
            </a:r>
          </a:p>
          <a:p>
            <a:pPr marL="917644" lvl="2" indent="-264839">
              <a:lnSpc>
                <a:spcPts val="2780"/>
              </a:lnSpc>
              <a:buFont typeface="Arial" panose="020B0604020202020204" pitchFamily="34" charset="0"/>
              <a:buChar char="•"/>
            </a:pPr>
            <a:r>
              <a:rPr lang="th-TH" sz="1600" b="1">
                <a:solidFill>
                  <a:schemeClr val="tx1"/>
                </a:solidFill>
              </a:rPr>
              <a:t>ชวนทำธุรกิจขายตรง</a:t>
            </a:r>
            <a:r>
              <a:rPr lang="th-TH" sz="1600">
                <a:solidFill>
                  <a:schemeClr val="tx1"/>
                </a:solidFill>
              </a:rPr>
              <a:t>ที่สินค้ามีราคาแพง หรืออ้างสรรพคุณเกินจริง เช่น อาหารเสริมสุขภาพ เครื่องสำอาง และเครื่องประดับ</a:t>
            </a:r>
          </a:p>
          <a:p>
            <a:pPr marL="917644" lvl="2" indent="-264839">
              <a:lnSpc>
                <a:spcPts val="2780"/>
              </a:lnSpc>
              <a:buFont typeface="Arial" panose="020B0604020202020204" pitchFamily="34" charset="0"/>
              <a:buChar char="•"/>
            </a:pPr>
            <a:r>
              <a:rPr lang="th-TH" sz="1600" b="1">
                <a:solidFill>
                  <a:schemeClr val="tx1"/>
                </a:solidFill>
              </a:rPr>
              <a:t>ชวนลงทุนที่ให้ผลตอบแทนสูง</a:t>
            </a:r>
            <a:r>
              <a:rPr lang="th-TH" sz="1600">
                <a:solidFill>
                  <a:schemeClr val="tx1"/>
                </a:solidFill>
              </a:rPr>
              <a:t> เช่น ถือหุ้นในบริษัทที่จะจดทะเบียนในตลาดหลักทรัพย์ เก็งกำไรราคาทองคำ น้ำมันดิบ อัตราแลกเปลี่ยนเงินต่างประเทศ </a:t>
            </a:r>
            <a:r>
              <a:rPr lang="en-US" sz="1600">
                <a:solidFill>
                  <a:schemeClr val="tx1"/>
                </a:solidFill>
              </a:rPr>
              <a:t>(FOREX)</a:t>
            </a:r>
            <a:r>
              <a:rPr lang="th-TH" sz="1600">
                <a:solidFill>
                  <a:schemeClr val="tx1"/>
                </a:solidFill>
              </a:rPr>
              <a:t> สกุลเงินดิจิทัล (คริปโตเคอเรนซี) หรือหลอกให้สมัครสมาชิกฌาปนกิจสงเคราะห์ โดยอ้างว่าจะจ่ายเงินสงเคราะห์ให้จำนวนมากเมื่อเสียชีวิต </a:t>
            </a:r>
            <a:endParaRPr lang="en-US" sz="1600">
              <a:solidFill>
                <a:schemeClr val="tx1"/>
              </a:solidFill>
            </a:endParaRPr>
          </a:p>
          <a:p>
            <a:pPr marL="659774" lvl="1" indent="-406552">
              <a:lnSpc>
                <a:spcPts val="2780"/>
              </a:lnSpc>
              <a:buFont typeface="+mj-lt"/>
              <a:buAutoNum type="arabicPeriod"/>
            </a:pPr>
            <a:r>
              <a:rPr lang="th-TH" sz="1600" b="1">
                <a:solidFill>
                  <a:schemeClr val="tx1"/>
                </a:solidFill>
              </a:rPr>
              <a:t>การันตีผลตอบแทนสูงผิดปกติ </a:t>
            </a:r>
            <a:r>
              <a:rPr lang="th-TH" sz="1600" b="0">
                <a:solidFill>
                  <a:schemeClr val="tx1"/>
                </a:solidFill>
              </a:rPr>
              <a:t>โดยอ้างว่าจะได้รับผลตอบแทนที่มากกว่าที่สถาบันการเงินให้ค่อนข้างมาก การลงทุนที่ได้ผลตอบแทนในลักษณะนี้</a:t>
            </a:r>
            <a:r>
              <a:rPr lang="th-TH" sz="1600" b="0" baseline="0">
                <a:solidFill>
                  <a:schemeClr val="tx1"/>
                </a:solidFill>
              </a:rPr>
              <a:t> </a:t>
            </a:r>
            <a:r>
              <a:rPr lang="th-TH" sz="1600" baseline="0">
                <a:solidFill>
                  <a:schemeClr val="tx1"/>
                </a:solidFill>
              </a:rPr>
              <a:t>ควรระวังและคิดไว้ก่อนว่าอาจเข้าข่ายกรณีแชร์ลูกโซ่อย่างแน่นอน เพราะ </a:t>
            </a:r>
            <a:r>
              <a:rPr lang="th-TH" sz="1600"/>
              <a:t>การลงทุนในเวลาอันสั้น ได้ผลตอบแทนเร็วและสูง “มักจะไม่มีอยู่จริง”</a:t>
            </a:r>
            <a:endParaRPr lang="th-TH" sz="1600">
              <a:solidFill>
                <a:schemeClr val="tx1"/>
              </a:solidFill>
            </a:endParaRPr>
          </a:p>
          <a:p>
            <a:pPr marL="659774" lvl="1" indent="-406552" defTabSz="1338133">
              <a:lnSpc>
                <a:spcPts val="2780"/>
              </a:lnSpc>
              <a:buFont typeface="+mj-lt"/>
              <a:buAutoNum type="arabicPeriod"/>
              <a:defRPr/>
            </a:pPr>
            <a:r>
              <a:rPr lang="th-TH" sz="1600" b="1">
                <a:solidFill>
                  <a:schemeClr val="tx1"/>
                </a:solidFill>
              </a:rPr>
              <a:t>ชวนฟังสัมมนา/แผนธุรกิจ เพื่อหาสมาชิกเพิ่มหรือชักชวนผู้อื่นมาลงทุนด้วย</a:t>
            </a:r>
            <a:r>
              <a:rPr lang="th-TH" sz="1600" b="0">
                <a:solidFill>
                  <a:schemeClr val="tx1"/>
                </a:solidFill>
              </a:rPr>
              <a:t>โดย</a:t>
            </a:r>
          </a:p>
          <a:p>
            <a:pPr marL="915320" lvl="2" indent="-255546" defTabSz="1338133">
              <a:lnSpc>
                <a:spcPts val="2780"/>
              </a:lnSpc>
              <a:buFont typeface="Arial" panose="020B0604020202020204" pitchFamily="34" charset="0"/>
              <a:buChar char="•"/>
              <a:defRPr/>
            </a:pPr>
            <a:r>
              <a:rPr lang="th-TH" sz="1600">
                <a:solidFill>
                  <a:schemeClr val="tx1"/>
                </a:solidFill>
              </a:rPr>
              <a:t>โฆษณาผ่านญาติ พี่น้อง คนรู้จัก หรือสื่อออนไลน์ </a:t>
            </a:r>
          </a:p>
          <a:p>
            <a:pPr marL="915320" lvl="2" indent="-255546" defTabSz="1338133">
              <a:lnSpc>
                <a:spcPts val="2780"/>
              </a:lnSpc>
              <a:buFont typeface="Arial" panose="020B0604020202020204" pitchFamily="34" charset="0"/>
              <a:buChar char="•"/>
              <a:defRPr/>
            </a:pPr>
            <a:r>
              <a:rPr lang="th-TH" sz="1600">
                <a:solidFill>
                  <a:schemeClr val="tx1"/>
                </a:solidFill>
              </a:rPr>
              <a:t>จัดฉากว่าธุรกิจน่าเชื่อถือ ด้วยการจัดงาน ณ สถานที่หรูหรา แอบอ้างว่ามีดารา คนมีชื่อเสียง หรือหน่วยงานภาครัฐเกี่ยวข้อง </a:t>
            </a:r>
          </a:p>
          <a:p>
            <a:pPr marL="915320" lvl="2" indent="-255546" defTabSz="1338133">
              <a:lnSpc>
                <a:spcPts val="2780"/>
              </a:lnSpc>
              <a:buFont typeface="Arial" panose="020B0604020202020204" pitchFamily="34" charset="0"/>
              <a:buChar char="•"/>
              <a:defRPr/>
            </a:pPr>
            <a:r>
              <a:rPr lang="th-TH" sz="1600">
                <a:solidFill>
                  <a:schemeClr val="tx1"/>
                </a:solidFill>
              </a:rPr>
              <a:t>มักเชิญสมาชิกที่ประสบความสำเร็จมาแชร์ประสบการณ์ให้คล้อยตามแล้วจ่ายเงินสมัครสมาชิก</a:t>
            </a:r>
          </a:p>
          <a:p>
            <a:pPr marL="915320" lvl="2" indent="-255546" defTabSz="1338133">
              <a:lnSpc>
                <a:spcPts val="2780"/>
              </a:lnSpc>
              <a:buFont typeface="Arial" panose="020B0604020202020204" pitchFamily="34" charset="0"/>
              <a:buChar char="•"/>
              <a:defRPr/>
            </a:pPr>
            <a:r>
              <a:rPr lang="th-TH" sz="1600"/>
              <a:t>มักระบุว่ามีการใช้เทคโนโลยีในการลงทุนอย่างเช่น บิทคอยน์ เอไอ ฯลฯ เพราะคำเหล่านี้เป็นคำยอดฮิตและดูดีทำให้หลงเชื่อได้ง่าย </a:t>
            </a:r>
            <a:endParaRPr lang="th-TH" sz="1600">
              <a:solidFill>
                <a:schemeClr val="tx1"/>
              </a:solidFill>
            </a:endParaRPr>
          </a:p>
          <a:p>
            <a:pPr marL="659774" lvl="1" indent="-406552">
              <a:lnSpc>
                <a:spcPts val="2780"/>
              </a:lnSpc>
              <a:buFont typeface="+mj-lt"/>
              <a:buAutoNum type="arabicPeriod"/>
            </a:pPr>
            <a:r>
              <a:rPr lang="th-TH" sz="1600" b="1">
                <a:solidFill>
                  <a:schemeClr val="tx1"/>
                </a:solidFill>
              </a:rPr>
              <a:t>ไม่เคยจบสวย </a:t>
            </a:r>
            <a:r>
              <a:rPr lang="th-TH" sz="1600">
                <a:solidFill>
                  <a:schemeClr val="tx1"/>
                </a:solidFill>
              </a:rPr>
              <a:t>แม้ว่าในช่วงแรกธุรกิจมักจ่ายผลตอบแทนให้สมาชิกได้ตามที่การันตี</a:t>
            </a:r>
          </a:p>
          <a:p>
            <a:pPr marL="889766" lvl="1" indent="-229992">
              <a:lnSpc>
                <a:spcPts val="2780"/>
              </a:lnSpc>
              <a:buFont typeface="Arial" panose="020B0604020202020204" pitchFamily="34" charset="0"/>
              <a:buChar char="•"/>
            </a:pPr>
            <a:r>
              <a:rPr lang="th-TH" sz="1600">
                <a:solidFill>
                  <a:schemeClr val="tx1"/>
                </a:solidFill>
              </a:rPr>
              <a:t>แต่ผ่านไปสักระยะ หากหาสมาชิกใหม่ไม่ได้จะเกิดปัญหาหมุนเงินไม่ทัน จนเลื่อนเวลาจ่ายเงินสมาชิกเก่าออกไป  </a:t>
            </a:r>
          </a:p>
          <a:p>
            <a:pPr marL="889766" lvl="1" indent="-229992">
              <a:lnSpc>
                <a:spcPts val="2780"/>
              </a:lnSpc>
              <a:buFont typeface="Arial" panose="020B0604020202020204" pitchFamily="34" charset="0"/>
              <a:buChar char="•"/>
            </a:pPr>
            <a:r>
              <a:rPr lang="th-TH" sz="1600">
                <a:solidFill>
                  <a:schemeClr val="tx1"/>
                </a:solidFill>
              </a:rPr>
              <a:t>สุดท้ายแชร์ล้ม ไม่มีเงินจ่ายคืนให้สมาชิก </a:t>
            </a:r>
            <a:r>
              <a:rPr lang="th-TH" sz="1600" b="1">
                <a:solidFill>
                  <a:schemeClr val="tx1"/>
                </a:solidFill>
              </a:rPr>
              <a:t>ปิดกิจการหายตัวไป ติดต่อไม่ได้</a:t>
            </a:r>
            <a:endParaRPr lang="th-TH" sz="1600">
              <a:solidFill>
                <a:schemeClr val="tx1"/>
              </a:solidFill>
            </a:endParaRPr>
          </a:p>
          <a:p>
            <a:pPr marL="253224" lvl="1" indent="-253224">
              <a:lnSpc>
                <a:spcPts val="2780"/>
              </a:lnSpc>
              <a:buFont typeface="Arial" panose="020B0604020202020204" pitchFamily="34" charset="0"/>
              <a:buChar char="•"/>
            </a:pPr>
            <a:r>
              <a:rPr lang="th-TH" sz="1600" b="1" spc="-44"/>
              <a:t>...แต่แชร์ลูกโซ่ไม่เคยตาย </a:t>
            </a:r>
            <a:r>
              <a:rPr lang="th-TH" sz="1600" spc="-44"/>
              <a:t>และจะกลับมาพร้อมมุกใหม่หลอกเหยื่อกลุ่มใหม่ จนเกิดความเสียหายอีกครั้ง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624597" y="13978731"/>
            <a:ext cx="4302919" cy="378623"/>
          </a:xfrm>
        </p:spPr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363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>
                <a:solidFill>
                  <a:schemeClr val="tx1"/>
                </a:solidFill>
              </a:rPr>
              <a:t>บทพูด</a:t>
            </a:r>
          </a:p>
          <a:p>
            <a:pPr marL="262516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sz="1600" b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รูปแบบกลลวงแชร์ลูกโซ่มีการพัฒนาไปตามกาลเวลา</a:t>
            </a:r>
            <a:r>
              <a:rPr lang="th-TH" sz="1600" b="0" baseline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และทำให้เข้ากับสถานการณ์ในแต่ละช่วง </a:t>
            </a:r>
            <a:r>
              <a:rPr lang="th-TH" sz="1600"/>
              <a:t>อีกทั้งปัจจุบัน โลกออนไลน์และสังคมโซเชียลมีเดียที่ทุกคนสามารถเข้าถึงได้โดยง่าย ยิ่งทำให้ตกเป็นเหยื่อได้ง่ายขึ้น</a:t>
            </a:r>
            <a:r>
              <a:rPr lang="th-TH" sz="1600" b="0" baseline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</a:p>
          <a:p>
            <a:pPr marL="632189" lvl="1" indent="-316094" defTabSz="1338133">
              <a:buFont typeface="Arial" panose="020B0604020202020204" pitchFamily="34" charset="0"/>
              <a:buChar char="•"/>
              <a:defRPr/>
            </a:pPr>
            <a:r>
              <a:rPr lang="th-TH" sz="1600" b="1" baseline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แชร์แม่ชม้อย</a:t>
            </a:r>
            <a:r>
              <a:rPr lang="en-US" sz="1600" b="1" baseline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160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–</a:t>
            </a:r>
            <a:r>
              <a:rPr lang="th-TH" sz="1600" b="1" baseline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600"/>
              <a:t>หลอกให้นำเงินมาลงทุนซื้อรถขนน้ำมัน คันละ 1.6 แสนบาท (สามารถแบ่งลงทุนได้) โดยอ้างว่าได้รับผลตอบแทนใน 15 วัน ที่อัตราร้อยละ 6.5 ต่อเดือน (ร้อยละ 78 ต่อปี) ทำให้มีคนหลงเชื่อเป็นจำนวนมากนับหมื่นคน มูลค่าความเสียหายพุ่งสูงหลายพันล้าน </a:t>
            </a:r>
          </a:p>
          <a:p>
            <a:pPr marL="632189" lvl="1" indent="-316094" defTabSz="1338133">
              <a:buFont typeface="Arial" panose="020B0604020202020204" pitchFamily="34" charset="0"/>
              <a:buChar char="•"/>
              <a:defRPr/>
            </a:pPr>
            <a:r>
              <a:rPr lang="th-TH" sz="1600" b="1"/>
              <a:t>‘ยูฟัน’ แชร์ลูกโซ่ข้ามชาติ </a:t>
            </a:r>
            <a:r>
              <a:rPr lang="en-US" sz="160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–</a:t>
            </a:r>
            <a:r>
              <a:rPr lang="th-TH" sz="160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บริษัทยูฟัน สโตร์ จำกัด บริษัทสัญชาติมาเลเซียได้ชักชวนบุคคลเข้าร่วมในเครือข่ายในการประกอบธุรกิจอาหารเสริมและเครื่องสำอาง และหลอกว่าจะให้ผลตอบแทนจากการหาผู้เข้าร่วมเครือข่าย ต่อมาภายหลังหลอกลวงขายหน่วยลงทุนทางอิเล็กทรอนิกส์หรือที่เรียกว่า </a:t>
            </a:r>
            <a:r>
              <a:rPr lang="en-US" sz="160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U – TOKEN (</a:t>
            </a:r>
            <a:r>
              <a:rPr lang="th-TH" sz="160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สกุลเงินดิจิทัลที่ไม่มีอยู่จริง) ที่อ้างว่าได้รับความนิยมและยอมรับในต่างประเทศ โดยสามารถลงทุนได้ตั้งแต่ 17,500 บาท จนถึง 1,750,000 บาท ทำให้มีผู้เสียหายกว่า 120,000 ราย รวมมูลค่าความเสียหายกว่า 3.8 หมื่นล้านบาท</a:t>
            </a:r>
            <a:endParaRPr lang="th-TH" sz="1600"/>
          </a:p>
          <a:p>
            <a:pPr marL="632189" lvl="1" indent="-316094" defTabSz="1338133">
              <a:buFont typeface="Arial" panose="020B0604020202020204" pitchFamily="34" charset="0"/>
              <a:buChar char="•"/>
              <a:defRPr/>
            </a:pPr>
            <a:r>
              <a:rPr lang="th-TH" sz="1600" b="1"/>
              <a:t>คดีซินแสโชกุน </a:t>
            </a:r>
            <a:r>
              <a:rPr lang="en-US" sz="160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–</a:t>
            </a:r>
            <a:r>
              <a:rPr lang="th-TH" sz="160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600"/>
              <a:t>หลอกขายทัวร์ไปท่องเที่ยวยังเมืองโอซากา ประเทศญี่ปุ่น ในราคาตั้งแต่ประมาณ 9,000 - 20,000 บาท โดยอ้างว่าเป็นการเดินทางแบบเครื่องบินเช่าเหมาลำ แต่จริง ๆ แล้วไม่มีเที่ยวบิน ผู้เสียหายไม่สามารถเดินทางได้จนตกค้างอยู่ที่สนามบินสุวรรณภูมิ กว่า 2,000 คน</a:t>
            </a:r>
          </a:p>
          <a:p>
            <a:pPr marL="632189" lvl="1" indent="-316094" defTabSz="1338133">
              <a:buFont typeface="Arial" panose="020B0604020202020204" pitchFamily="34" charset="0"/>
              <a:buChar char="•"/>
              <a:defRPr/>
            </a:pPr>
            <a:r>
              <a:rPr lang="th-TH" sz="1600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แชร์แม่มณี </a:t>
            </a:r>
            <a:r>
              <a:rPr lang="en-US" sz="160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–</a:t>
            </a:r>
            <a:r>
              <a:rPr lang="th-TH" sz="160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 จูงใจผู้คนให้ลงทุนด้วยการให้ดอกเบี้ยสูงถึง 93 เปอร์เซ็นต์ ในการฝากเพียง 1 เดือน คำโฆษณาระบุรายละเอียดว่า ฝาก 1,000 รับคืน 1,930 ทั้งต้นทั้งดอกเบื้ย บวกกับการโฆษณาชวนเชื่อ ‘โอนจริง โอนไว 100 % เครดิตแน่น ๆ ดอกเบี้ยงาม’ </a:t>
            </a:r>
          </a:p>
          <a:p>
            <a:pPr marL="632189" lvl="1" indent="-316094" defTabSz="1338133">
              <a:buFont typeface="Arial" panose="020B0604020202020204" pitchFamily="34" charset="0"/>
              <a:buChar char="•"/>
              <a:defRPr/>
            </a:pPr>
            <a:r>
              <a:rPr lang="th-TH" sz="1600" b="1"/>
              <a:t>"เทรดฟอร์เร็กซ์“</a:t>
            </a:r>
            <a:r>
              <a:rPr lang="en-US" sz="1600" b="1"/>
              <a:t> </a:t>
            </a:r>
            <a:r>
              <a:rPr lang="en-US" sz="1600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FOREX-3D </a:t>
            </a:r>
            <a:r>
              <a:rPr lang="en-US" sz="160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–</a:t>
            </a:r>
            <a:r>
              <a:rPr lang="th-TH" sz="160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160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Forex-3D </a:t>
            </a:r>
            <a:r>
              <a:rPr lang="th-TH" sz="1600"/>
              <a:t>เป็นบริษัทให้คำปรึกษาทางธุรกิจเกี่ยวกับการเงินและการลงทุน มีการเปิดระดมทุนจากคนทั่วไป เพื่อนำไปลงทุนซื้อขายเงินตราต่างประเทศ </a:t>
            </a:r>
            <a:r>
              <a:rPr lang="th-TH" sz="160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ขั้นต่ำรายละ 50,000 บาท และจะได้รับผลตอบแทน 10% ต่อเดือน ช่วงแรก ๆ สามารถถอนเงินออกมาได้ตามที่ตกลงแต่ระยะหลังไม่สามารถถอนเงินได้ จนกระทั่งเกิดผู้เสียหายกว่า 30,000 ราย มูลค่ารวมกันกว่า 40,000 ล้านบาท</a:t>
            </a:r>
          </a:p>
          <a:p>
            <a:pPr marL="632189" lvl="1" indent="-316094" defTabSz="1338133">
              <a:buFont typeface="Arial" panose="020B0604020202020204" pitchFamily="34" charset="0"/>
              <a:buChar char="•"/>
              <a:defRPr/>
            </a:pPr>
            <a:r>
              <a:rPr lang="th-TH" sz="1600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หลอกทำงานที่บ้านแต่ไม่ได้เงิน </a:t>
            </a:r>
            <a:r>
              <a:rPr lang="en-US" sz="160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– </a:t>
            </a:r>
            <a:r>
              <a:rPr lang="th-TH" sz="160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หลอกผู้ที่ต้องการหารายได้พิเศษ เป็นงานที่สามารถนำกลับไปทำที่บ้านได้ </a:t>
            </a:r>
            <a:r>
              <a:rPr lang="th-TH" sz="1600"/>
              <a:t>โดยให้จ่ายค่ามัดจำ</a:t>
            </a:r>
            <a:r>
              <a:rPr lang="en-US" sz="1600"/>
              <a:t>/</a:t>
            </a:r>
            <a:r>
              <a:rPr lang="th-TH" sz="1600"/>
              <a:t>ค่าสมัคร และจะได้ค่าแรงเมื่อส่งงาน</a:t>
            </a:r>
            <a:r>
              <a:rPr lang="th-TH" sz="160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เช่น แชร์ลูกปัดมีการอ้างว่า ให้นำงานกลับไปทำที่บ้านและมีการจ่ายค่ามัดจำก่อน 5 ชุด จำนวน 1,250 บาท จะได้ค่าแรง 1,750 บาท โดยมีเงื่อนไขแบบขั้นบันได ผู้เสียหายได้หลงเชื่อแต่เมื่อทำงานเสร็จส่งคืนเจ้าของ กลับไม่ได้รับค่าตอบแทนตามคำกล่าวอ้าง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90594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8813" y="744538"/>
            <a:ext cx="8612187" cy="4843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1830" y="5862584"/>
            <a:ext cx="8866155" cy="7774406"/>
          </a:xfrm>
        </p:spPr>
        <p:txBody>
          <a:bodyPr/>
          <a:lstStyle/>
          <a:p>
            <a:r>
              <a:rPr lang="th-TH" sz="1600" b="1">
                <a:solidFill>
                  <a:schemeClr val="tx1"/>
                </a:solidFill>
              </a:rPr>
              <a:t>บทพูด</a:t>
            </a:r>
          </a:p>
          <a:p>
            <a:pPr marL="262516" indent="-262516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sz="1600" b="1">
                <a:solidFill>
                  <a:schemeClr val="tx1"/>
                </a:solidFill>
              </a:rPr>
              <a:t>เราสามารถป้องกันไม่ให้ตกเป็นเหยื่อแชร์ลูกโซ่ได้ดังนี้</a:t>
            </a:r>
          </a:p>
          <a:p>
            <a:pPr marL="659774" lvl="1" indent="-399581">
              <a:spcBef>
                <a:spcPts val="878"/>
              </a:spcBef>
              <a:buFont typeface="+mj-lt"/>
              <a:buAutoNum type="arabicPeriod"/>
            </a:pPr>
            <a:r>
              <a:rPr lang="th-TH" sz="1600" b="1">
                <a:solidFill>
                  <a:schemeClr val="tx1"/>
                </a:solidFill>
              </a:rPr>
              <a:t>ไม่โลภ </a:t>
            </a:r>
            <a:r>
              <a:rPr lang="th-TH" sz="1600">
                <a:solidFill>
                  <a:schemeClr val="tx1"/>
                </a:solidFill>
              </a:rPr>
              <a:t>จำให้ขึ้นใจว่าผลตอบแทนสูงมาพร้อมกับความเสี่ยงที่สูงด้วย ดังนั้น ก่อนตัดสินใจลงทุน ควรคิดให้รอบคอบ นึกถึงโอกาสที่จะสูญเสียเงินต้น อย่ามองแต่โอกาสจะได้ผลตอบแทนสูงเพียงอย่างเดียว</a:t>
            </a:r>
          </a:p>
          <a:p>
            <a:pPr marL="659774" lvl="1" indent="-399581">
              <a:spcBef>
                <a:spcPts val="878"/>
              </a:spcBef>
              <a:buFont typeface="+mj-lt"/>
              <a:buAutoNum type="arabicPeriod"/>
            </a:pPr>
            <a:r>
              <a:rPr lang="th-TH" sz="1600" b="1">
                <a:solidFill>
                  <a:schemeClr val="tx1"/>
                </a:solidFill>
              </a:rPr>
              <a:t>ไม่หูเบา </a:t>
            </a:r>
            <a:r>
              <a:rPr lang="th-TH" sz="1600">
                <a:solidFill>
                  <a:schemeClr val="tx1"/>
                </a:solidFill>
              </a:rPr>
              <a:t>ไม่ให้ข้อมูลส่วนตัวในเว็บไซต์หรืออีเมลแก่คนที่ไม่รู้จักหรือไม่น่าเชื่อถือ</a:t>
            </a:r>
          </a:p>
          <a:p>
            <a:pPr marL="659774" lvl="1" indent="-399581">
              <a:spcBef>
                <a:spcPts val="878"/>
              </a:spcBef>
              <a:buFont typeface="+mj-lt"/>
              <a:buAutoNum type="arabicPeriod"/>
            </a:pPr>
            <a:r>
              <a:rPr lang="th-TH" sz="1600" b="1">
                <a:solidFill>
                  <a:schemeClr val="tx1"/>
                </a:solidFill>
              </a:rPr>
              <a:t>ไม่คล้อยตาม</a:t>
            </a:r>
            <a:r>
              <a:rPr lang="th-TH" sz="1600">
                <a:solidFill>
                  <a:schemeClr val="tx1"/>
                </a:solidFill>
              </a:rPr>
              <a:t> ปฏิเสธเมื่อถูกชักชวนให้ลงทุนในสิ่งที่ไม่เข้าใจหรือไม่แน่ใจ </a:t>
            </a:r>
          </a:p>
          <a:p>
            <a:pPr marL="659774" lvl="1" indent="-399581">
              <a:spcBef>
                <a:spcPts val="878"/>
              </a:spcBef>
              <a:buFont typeface="+mj-lt"/>
              <a:buAutoNum type="arabicPeriod"/>
            </a:pPr>
            <a:r>
              <a:rPr lang="th-TH" sz="1600" b="1">
                <a:solidFill>
                  <a:schemeClr val="tx1"/>
                </a:solidFill>
              </a:rPr>
              <a:t>ไม่ใจร้อน </a:t>
            </a:r>
            <a:r>
              <a:rPr lang="th-TH" sz="1600">
                <a:solidFill>
                  <a:schemeClr val="tx1"/>
                </a:solidFill>
              </a:rPr>
              <a:t>ศึกษาข้อมูลให้แน่ชัดก่อนลงทุน/ซื้อสินค้า การลงทุนมีความเสี่ยง ไม่ควรลงทุนในสิ่งที่เราไม่รู้จักหรือไม่เข้าใจมันจริง ๆ </a:t>
            </a:r>
            <a:r>
              <a:rPr lang="th-TH" sz="1600"/>
              <a:t>ให้พึงระลึกและบอกตัวเองเสมอว่า ถ้าการลงทุนใด ๆ ที่ฟังแล้วไม่เข้าใจ หรือเข้าใจยาก ให้คิดทบทวน ไม่ใจร้อน และหาข้อมูลเพื่อทำความเข้าใจให้ดีก่อนลงทุน</a:t>
            </a:r>
            <a:r>
              <a:rPr lang="th-TH" sz="1600">
                <a:solidFill>
                  <a:schemeClr val="tx1"/>
                </a:solidFill>
              </a:rPr>
              <a:t>  </a:t>
            </a:r>
          </a:p>
          <a:p>
            <a:pPr marL="659774" lvl="1" indent="-399581">
              <a:spcBef>
                <a:spcPts val="878"/>
              </a:spcBef>
              <a:buFont typeface="+mj-lt"/>
              <a:buAutoNum type="arabicPeriod"/>
            </a:pPr>
            <a:r>
              <a:rPr lang="th-TH" sz="1600" b="1">
                <a:solidFill>
                  <a:schemeClr val="tx1"/>
                </a:solidFill>
              </a:rPr>
              <a:t>ไม่หลงเชื่อ </a:t>
            </a:r>
            <a:r>
              <a:rPr lang="th-TH" sz="1600">
                <a:solidFill>
                  <a:schemeClr val="tx1"/>
                </a:solidFill>
              </a:rPr>
              <a:t>ติดตามข่าวสารให้รู้ทันกลลวงใหม่ ๆ ของมิจฉาชีพ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52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8813" y="744538"/>
            <a:ext cx="8612187" cy="4843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1829" y="5862584"/>
            <a:ext cx="8866156" cy="7774406"/>
          </a:xfrm>
        </p:spPr>
        <p:txBody>
          <a:bodyPr/>
          <a:lstStyle/>
          <a:p>
            <a:r>
              <a:rPr lang="th-TH" sz="1600" b="1" dirty="0">
                <a:solidFill>
                  <a:schemeClr val="tx1"/>
                </a:solidFill>
                <a:latin typeface="Browallia New"/>
                <a:cs typeface="Browallia New"/>
              </a:rPr>
              <a:t>บทพูด</a:t>
            </a:r>
            <a:r>
              <a:rPr lang="th-TH" b="1" dirty="0">
                <a:latin typeface="Browallia New"/>
                <a:cs typeface="Browallia New"/>
              </a:rPr>
              <a:t>  </a:t>
            </a:r>
            <a:endParaRPr lang="th-TH" sz="1600" b="1">
              <a:solidFill>
                <a:schemeClr val="tx1"/>
              </a:solidFill>
            </a:endParaRPr>
          </a:p>
          <a:p>
            <a:pPr marL="417830" indent="-417830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sz="1600" b="1" dirty="0">
                <a:latin typeface="Browallia New"/>
                <a:cs typeface="Browallia New"/>
              </a:rPr>
              <a:t>ทำอย่างไรเมื่อสงสัยว่าเข้าข่ายถูกหลอกหรือตกเป็นเหยื่อแชร์ลูกโซ่</a:t>
            </a:r>
          </a:p>
          <a:p>
            <a:pPr marL="1087120" lvl="1" indent="-417830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หากสงสัยว่า</a:t>
            </a:r>
            <a:r>
              <a:rPr lang="th-TH" sz="1600" b="1" dirty="0">
                <a:solidFill>
                  <a:schemeClr val="tx1"/>
                </a:solidFill>
                <a:latin typeface="Browallia New"/>
                <a:cs typeface="Browallia New"/>
              </a:rPr>
              <a:t>เข้าข่ายถูกหลอกให้เข้าร่วมธุรกิจขายตรง 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สอบถามเพิ่มเติมได้ที่สำนักงานคณะกรรมการคุ้มครองผู้บริโภค (</a:t>
            </a:r>
            <a:r>
              <a:rPr lang="th-TH" sz="1600" dirty="0" err="1">
                <a:solidFill>
                  <a:schemeClr val="tx1"/>
                </a:solidFill>
                <a:latin typeface="Browallia New"/>
                <a:cs typeface="Browallia New"/>
              </a:rPr>
              <a:t>สค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บ. โทร. 1166)</a:t>
            </a:r>
            <a:r>
              <a:rPr lang="th-TH" b="1" dirty="0">
                <a:latin typeface="Browallia New"/>
                <a:cs typeface="Browallia New"/>
              </a:rPr>
              <a:t> </a:t>
            </a:r>
            <a:endParaRPr lang="th-TH" sz="1600">
              <a:solidFill>
                <a:schemeClr val="tx1"/>
              </a:solidFill>
            </a:endParaRPr>
          </a:p>
          <a:p>
            <a:pPr marL="1087120" lvl="1" indent="-417830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หากต้องการ</a:t>
            </a:r>
            <a:r>
              <a:rPr lang="th-TH" sz="1600" b="1" dirty="0">
                <a:solidFill>
                  <a:schemeClr val="tx1"/>
                </a:solidFill>
                <a:latin typeface="Browallia New"/>
                <a:cs typeface="Browallia New"/>
              </a:rPr>
              <a:t>ตรวจสอบบริษัทที่ชักชวนให้ร่วมลงทุน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 สามารถสอบถามข้อมูล</a:t>
            </a:r>
            <a:r>
              <a:rPr lang="th-TH" sz="1600" dirty="0"/>
              <a:t/>
            </a:r>
            <a:br>
              <a:rPr lang="th-TH" sz="1600" dirty="0"/>
            </a:br>
            <a:r>
              <a:rPr lang="th-TH" sz="1600" b="1" dirty="0">
                <a:solidFill>
                  <a:schemeClr val="tx1"/>
                </a:solidFill>
                <a:latin typeface="Browallia New"/>
                <a:cs typeface="Browallia New"/>
              </a:rPr>
              <a:t>การจดทะเบียนหรืองบการเงิน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 ได้ที่กรมพัฒนาธุรกิจการค้า (โทร. 1570) หรือ</a:t>
            </a:r>
            <a:r>
              <a:rPr lang="th-TH" dirty="0">
                <a:latin typeface="Browallia New"/>
                <a:cs typeface="Browallia New"/>
              </a:rPr>
              <a:t> 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สำนักงานคณะกรรมการกำกับหลักทรัพย์และตลาดหลักทรัพย์ (ก.ล.ต. โทร. 1207) นอกจากนี้ ยังมีช่องทางในการตรวจสอบข้อมูลเพิ่มเติม</a:t>
            </a:r>
            <a:r>
              <a:rPr lang="th-TH" sz="1600" baseline="0" dirty="0">
                <a:solidFill>
                  <a:schemeClr val="tx1"/>
                </a:solidFill>
                <a:latin typeface="Browallia New"/>
                <a:cs typeface="Browallia New"/>
              </a:rPr>
              <a:t> คือ ทาง </a:t>
            </a:r>
            <a:r>
              <a:rPr lang="en-US" sz="1600" baseline="0" dirty="0">
                <a:solidFill>
                  <a:schemeClr val="tx1"/>
                </a:solidFill>
                <a:latin typeface="Browallia New"/>
                <a:cs typeface="Browallia New"/>
              </a:rPr>
              <a:t>Website </a:t>
            </a:r>
            <a:r>
              <a:rPr lang="th-TH" sz="1600" baseline="0" dirty="0">
                <a:solidFill>
                  <a:schemeClr val="tx1"/>
                </a:solidFill>
                <a:latin typeface="Browallia New"/>
                <a:cs typeface="Browallia New"/>
              </a:rPr>
              <a:t>และ </a:t>
            </a:r>
            <a:r>
              <a:rPr lang="en-US" sz="1600" baseline="0" dirty="0">
                <a:solidFill>
                  <a:schemeClr val="tx1"/>
                </a:solidFill>
                <a:latin typeface="Browallia New"/>
                <a:cs typeface="Browallia New"/>
              </a:rPr>
              <a:t>Application ‘SEC Check First’ </a:t>
            </a:r>
            <a:r>
              <a:rPr lang="th-TH" sz="1600" baseline="0" dirty="0">
                <a:solidFill>
                  <a:schemeClr val="tx1"/>
                </a:solidFill>
                <a:latin typeface="Browallia New"/>
                <a:cs typeface="Browallia New"/>
              </a:rPr>
              <a:t>ของ ก.ล.ต.</a:t>
            </a:r>
            <a:r>
              <a:rPr lang="th-TH" dirty="0">
                <a:latin typeface="Browallia New"/>
                <a:cs typeface="Browallia New"/>
              </a:rPr>
              <a:t> </a:t>
            </a:r>
            <a:endParaRPr lang="th-TH" sz="1600" dirty="0">
              <a:solidFill>
                <a:schemeClr val="tx1"/>
              </a:solidFill>
            </a:endParaRPr>
          </a:p>
          <a:p>
            <a:pPr marL="1087120" lvl="1" indent="-417830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sz="1600" dirty="0">
                <a:latin typeface="Browallia New"/>
                <a:cs typeface="Browallia New"/>
              </a:rPr>
              <a:t>เมื่อ</a:t>
            </a:r>
            <a:r>
              <a:rPr lang="th-TH" sz="1600" b="1" dirty="0">
                <a:latin typeface="Browallia New"/>
                <a:cs typeface="Browallia New"/>
              </a:rPr>
              <a:t>ตกเป็นเหยื่อ/ได้รับความเสียหาย </a:t>
            </a:r>
            <a:r>
              <a:rPr lang="th-TH" sz="1600" dirty="0">
                <a:latin typeface="Browallia New"/>
                <a:cs typeface="Browallia New"/>
              </a:rPr>
              <a:t>ให้รวบรวมเอกสารทั้งหมดที่มี เช่น สัญญา หลักฐานการโอนเงิน ที่ตั้ง/เบอร์โทรสำนักงาน รูปถ่าย</a:t>
            </a:r>
            <a:r>
              <a:rPr lang="th-TH" dirty="0">
                <a:latin typeface="Browallia New"/>
                <a:cs typeface="Browallia New"/>
              </a:rPr>
              <a:t> </a:t>
            </a:r>
            <a:endParaRPr lang="th-TH" sz="1600" dirty="0"/>
          </a:p>
          <a:p>
            <a:pPr marL="1755775" lvl="2" indent="-417830">
              <a:buFont typeface="Arial" panose="020B0604020202020204" pitchFamily="34" charset="0"/>
              <a:buChar char="•"/>
            </a:pPr>
            <a:r>
              <a:rPr lang="th-TH" sz="1600" b="1" kern="1200" dirty="0">
                <a:solidFill>
                  <a:schemeClr val="tx1"/>
                </a:solidFill>
                <a:effectLst/>
                <a:latin typeface="Browallia New"/>
                <a:cs typeface="Browallia New"/>
              </a:rPr>
              <a:t>ขอคำปรึกษา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/>
                <a:cs typeface="Browallia New"/>
              </a:rPr>
              <a:t>ได้ที่ศูนย์รับแจ้งการเงินนอกระบบ กระทรวงการคลัง (โทร. 1359)</a:t>
            </a:r>
            <a:r>
              <a:rPr lang="th-TH" dirty="0">
                <a:latin typeface="Browallia New"/>
                <a:cs typeface="Browallia New"/>
              </a:rPr>
              <a:t> </a:t>
            </a:r>
            <a:endParaRPr lang="th-TH" sz="1600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1755775" lvl="2" indent="-417830">
              <a:buFont typeface="Arial" panose="020B0604020202020204" pitchFamily="34" charset="0"/>
              <a:buChar char="•"/>
            </a:pPr>
            <a:r>
              <a:rPr lang="th-TH" sz="1600" b="1" dirty="0">
                <a:latin typeface="Browallia New"/>
                <a:cs typeface="Browallia New"/>
              </a:rPr>
              <a:t>แจ้งความร้องทุกข์</a:t>
            </a:r>
            <a:r>
              <a:rPr lang="th-TH" sz="1600" dirty="0">
                <a:latin typeface="Browallia New"/>
                <a:cs typeface="Browallia New"/>
              </a:rPr>
              <a:t>ได้ที่กรมสอบสวนคดีพิเศษ (</a:t>
            </a:r>
            <a:r>
              <a:rPr lang="en-US" sz="1600" dirty="0">
                <a:latin typeface="Browallia New"/>
                <a:cs typeface="Browallia New"/>
              </a:rPr>
              <a:t>DSI </a:t>
            </a:r>
            <a:r>
              <a:rPr lang="th-TH" sz="1600" dirty="0">
                <a:latin typeface="Browallia New"/>
                <a:cs typeface="Browallia New"/>
              </a:rPr>
              <a:t>โทร 1202) หรือสายด่วนยุติธรรม กรมคุ้มครองสิทธิและเสรีภาพ กระทรวงยุติธรรม (โทร. 1111 กด 77 หรือ</a:t>
            </a:r>
            <a:r>
              <a:rPr lang="th-TH" sz="1600" dirty="0" err="1">
                <a:latin typeface="Browallia New"/>
                <a:cs typeface="Browallia New"/>
              </a:rPr>
              <a:t>เฟซ</a:t>
            </a:r>
            <a:r>
              <a:rPr lang="th-TH" sz="1600" dirty="0">
                <a:latin typeface="Browallia New"/>
                <a:cs typeface="Browallia New"/>
              </a:rPr>
              <a:t>บุ</a:t>
            </a:r>
            <a:r>
              <a:rPr lang="th-TH" sz="1600" dirty="0" err="1">
                <a:latin typeface="Browallia New"/>
                <a:cs typeface="Browallia New"/>
              </a:rPr>
              <a:t>๊ก</a:t>
            </a:r>
            <a:r>
              <a:rPr lang="th-TH" sz="1600" dirty="0">
                <a:latin typeface="Browallia New"/>
                <a:cs typeface="Browallia New"/>
              </a:rPr>
              <a:t>/เว็บไซต์กระทรวงยุติธรรม)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162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32173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8813" y="744538"/>
            <a:ext cx="8612187" cy="4843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1829" y="5588645"/>
            <a:ext cx="8866156" cy="8330951"/>
          </a:xfrm>
        </p:spPr>
        <p:txBody>
          <a:bodyPr/>
          <a:lstStyle/>
          <a:p>
            <a:pPr>
              <a:spcBef>
                <a:spcPts val="878"/>
              </a:spcBef>
            </a:pPr>
            <a:r>
              <a:rPr lang="th-TH" sz="1600" b="1" dirty="0">
                <a:solidFill>
                  <a:schemeClr val="tx1"/>
                </a:solidFill>
                <a:latin typeface="Browallia New"/>
                <a:cs typeface="Browallia New"/>
              </a:rPr>
              <a:t>ก่อนเข้าสู่เนื้อหา</a:t>
            </a:r>
            <a:r>
              <a:rPr lang="th-TH" b="1" dirty="0">
                <a:latin typeface="Browallia New"/>
                <a:cs typeface="Browallia New"/>
              </a:rPr>
              <a:t> </a:t>
            </a:r>
            <a:endParaRPr lang="th-TH" sz="1600" b="1">
              <a:solidFill>
                <a:schemeClr val="tx1"/>
              </a:solidFill>
            </a:endParaRPr>
          </a:p>
          <a:p>
            <a:pPr marL="417830" indent="-417830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ให้ผู้สอนเปิดคลิป</a:t>
            </a:r>
            <a:r>
              <a:rPr lang="en-US" sz="1600" dirty="0">
                <a:solidFill>
                  <a:schemeClr val="tx1"/>
                </a:solidFill>
                <a:latin typeface="Browallia New"/>
                <a:cs typeface="Browallia New"/>
              </a:rPr>
              <a:t>:</a:t>
            </a:r>
            <a:r>
              <a:rPr lang="th-TH" sz="1600" baseline="0" dirty="0">
                <a:solidFill>
                  <a:schemeClr val="tx1"/>
                </a:solidFill>
                <a:latin typeface="Browallia New"/>
                <a:cs typeface="Browallia New"/>
              </a:rPr>
              <a:t> </a:t>
            </a:r>
            <a:r>
              <a:rPr lang="th-TH" sz="1600" b="1" dirty="0">
                <a:latin typeface="Browallia New"/>
                <a:cs typeface="Browallia New"/>
              </a:rPr>
              <a:t>รวมมุกหลอกของแก๊ง </a:t>
            </a:r>
            <a:r>
              <a:rPr lang="en-US" sz="1600" b="1" dirty="0">
                <a:latin typeface="Browallia New"/>
                <a:cs typeface="Browallia New"/>
              </a:rPr>
              <a:t>Call Center </a:t>
            </a:r>
            <a:r>
              <a:rPr lang="en-US" sz="1600" dirty="0">
                <a:latin typeface="Browallia New"/>
                <a:cs typeface="Browallia New"/>
              </a:rPr>
              <a:t>(1.06 </a:t>
            </a:r>
            <a:r>
              <a:rPr lang="th-TH" sz="1600" dirty="0">
                <a:latin typeface="Browallia New"/>
                <a:cs typeface="Browallia New"/>
              </a:rPr>
              <a:t>นาที)</a:t>
            </a:r>
            <a:r>
              <a:rPr lang="en-US" sz="1600" dirty="0">
                <a:latin typeface="Browallia New"/>
                <a:cs typeface="Browallia New"/>
              </a:rPr>
              <a:t>: </a:t>
            </a:r>
            <a:r>
              <a:rPr lang="en-US" sz="1600" u="sng" dirty="0">
                <a:latin typeface="Browallia New"/>
                <a:cs typeface="Browallia New"/>
                <a:hlinkClick r:id="rId3"/>
              </a:rPr>
              <a:t>https://bit.ly/2CiCPeM</a:t>
            </a:r>
            <a:r>
              <a:rPr lang="en-US" sz="1600" dirty="0">
                <a:latin typeface="Browallia New"/>
                <a:cs typeface="Browallia New"/>
              </a:rPr>
              <a:t> </a:t>
            </a:r>
            <a:r>
              <a:rPr lang="th-TH" sz="1600" dirty="0"/>
              <a:t/>
            </a:r>
            <a:br>
              <a:rPr lang="th-TH" sz="1600" dirty="0"/>
            </a:br>
            <a:r>
              <a:rPr lang="th-TH" sz="1600" dirty="0">
                <a:latin typeface="Browallia New"/>
                <a:cs typeface="Browallia New"/>
              </a:rPr>
              <a:t>ให้ผู้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เรียนชม จากนั้นสรุปสาระสำคัญให้ผู้เรียนฟัง</a:t>
            </a:r>
            <a:r>
              <a:rPr lang="th-TH" dirty="0">
                <a:latin typeface="Browallia New"/>
                <a:cs typeface="Browallia New"/>
              </a:rPr>
              <a:t> </a:t>
            </a:r>
            <a:endParaRPr lang="th-TH" sz="1600" dirty="0">
              <a:solidFill>
                <a:schemeClr val="tx1"/>
              </a:solidFill>
            </a:endParaRPr>
          </a:p>
          <a:p>
            <a:pPr>
              <a:spcBef>
                <a:spcPts val="878"/>
              </a:spcBef>
            </a:pPr>
            <a:r>
              <a:rPr lang="th-TH" sz="1600" b="1" dirty="0">
                <a:solidFill>
                  <a:schemeClr val="tx1"/>
                </a:solidFill>
                <a:latin typeface="Browallia New"/>
                <a:cs typeface="Browallia New"/>
              </a:rPr>
              <a:t>บทพูด</a:t>
            </a:r>
            <a:r>
              <a:rPr lang="th-TH" b="1" dirty="0">
                <a:latin typeface="Browallia New"/>
                <a:cs typeface="Browallia New"/>
              </a:rPr>
              <a:t> </a:t>
            </a:r>
            <a:r>
              <a:rPr lang="th-TH" dirty="0">
                <a:latin typeface="Browallia New"/>
                <a:cs typeface="Browallia New"/>
              </a:rPr>
              <a:t> </a:t>
            </a:r>
            <a:endParaRPr lang="th-TH" sz="1600" dirty="0">
              <a:solidFill>
                <a:schemeClr val="tx1"/>
              </a:solidFill>
            </a:endParaRPr>
          </a:p>
          <a:p>
            <a:pPr marL="417830" indent="-417830">
              <a:spcBef>
                <a:spcPts val="878"/>
              </a:spcBef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แก๊ง </a:t>
            </a:r>
            <a:r>
              <a:rPr lang="en-US" sz="1600" dirty="0">
                <a:solidFill>
                  <a:schemeClr val="tx1"/>
                </a:solidFill>
                <a:latin typeface="Browallia New"/>
                <a:cs typeface="Browallia New"/>
              </a:rPr>
              <a:t>Call Center 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ทำงานกันเป็นทีม โดยจะ</a:t>
            </a:r>
            <a:r>
              <a:rPr lang="th-TH" sz="1600" b="1" dirty="0">
                <a:solidFill>
                  <a:schemeClr val="tx1"/>
                </a:solidFill>
                <a:latin typeface="Browallia New"/>
                <a:cs typeface="Browallia New"/>
              </a:rPr>
              <a:t>สุ่มเบอร์เพื่อโทรศัพท์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ไปหาเหยื่อหรือ</a:t>
            </a:r>
            <a:r>
              <a:rPr lang="th-TH" sz="1600" b="1" dirty="0">
                <a:solidFill>
                  <a:schemeClr val="tx1"/>
                </a:solidFill>
                <a:latin typeface="Browallia New"/>
                <a:cs typeface="Browallia New"/>
              </a:rPr>
              <a:t>ใช้ข้อความอัตโนมัติ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 </a:t>
            </a:r>
            <a:r>
              <a:rPr lang="th-TH" sz="1600" b="1" dirty="0">
                <a:solidFill>
                  <a:schemeClr val="tx1"/>
                </a:solidFill>
                <a:latin typeface="Browallia New"/>
                <a:cs typeface="Browallia New"/>
              </a:rPr>
              <a:t>และแอบอ้างว่าเป็นเจ้าหน้าที่ของรัฐ ตำรวจ หรือพนักงานธนาคาร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หลอกให้เหยื่อตกใจกลัว ตื่นเต้นดีใจ หรือเกิดความโลภ จนหลงเชื่อแล้วรีบไปทำรายการที่ตู้ </a:t>
            </a:r>
            <a:r>
              <a:rPr lang="en-US" sz="1600" dirty="0">
                <a:solidFill>
                  <a:schemeClr val="tx1"/>
                </a:solidFill>
                <a:latin typeface="Browallia New"/>
                <a:cs typeface="Browallia New"/>
              </a:rPr>
              <a:t>ATM 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หรือ</a:t>
            </a:r>
            <a:r>
              <a:rPr lang="th-TH" dirty="0">
                <a:latin typeface="Browallia New"/>
                <a:cs typeface="Browallia New"/>
              </a:rPr>
              <a:t> 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โอนเงินให้มิจฉาชีพจนทำให้เงินในบัญชีสูญหายไปโดยไม่ทันรู้ตัว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647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BA7C6-3EA3-4234-8412-8043D6FF82EF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05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EE86F-481C-4550-A710-49D04A3DA801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948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157E-2C2A-4753-B10C-340ABD86149C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675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48DA-4257-45B6-84ED-20C3F5AC42FE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345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0FD6-D75B-4B0E-8226-5249AFDEF8AA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635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07C0D-4C80-4E20-9EB1-C6C9F951FD89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782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A565-1AA9-4141-A381-0BD84B2CAC0A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79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AE1C-9018-4B8C-A4F2-0FE056EBCFFE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27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90F8F-CDD5-422A-ACF1-2C399813D8DA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9586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3D178-4E51-4C05-9AD0-2006FF672DE4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792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5ACB9-F1BB-41ED-A6FF-3937030DCD39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561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F95D-FB63-4B06-B533-48419B698BDE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83612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87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3127-897B-4B73-A6E9-8DEF97DE2342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91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12F4C-213D-4F14-8C90-DB98994442E3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47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75D4D-9DA3-4E82-B4CD-B9A80BE02365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321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DBD5-35CE-4156-B048-0B23535A9375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05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BFA0-0313-472C-84E3-1CA7D74E7109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69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50BEF-1030-441D-8F90-54B34A22B858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611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8B4FB-7D03-4166-AB22-8529E310D69C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868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13C6-64F3-4A10-AF4A-D64212FA038F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425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DBCB-0B77-4CC8-8319-B6CACAEDF710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223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C360-0CD3-4ECD-B075-6CA984AFAFF3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27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79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31620"/>
            <a:ext cx="10515600" cy="4645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46E4B-7587-4BCF-8B55-441D69F23826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5389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98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12399"/>
            <a:ext cx="10515600" cy="813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หัวข้อเนื้อหา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87019"/>
            <a:ext cx="10515600" cy="3989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หนี้และการบริหารจัดการหนี้</a:t>
            </a:r>
          </a:p>
          <a:p>
            <a:pPr lvl="0"/>
            <a:r>
              <a:rPr lang="en-US"/>
              <a:t>Xxxxxxxxxxxxxxxxxxxxxxxxxxx</a:t>
            </a:r>
          </a:p>
          <a:p>
            <a:pPr lvl="0"/>
            <a:r>
              <a:rPr lang="en-US"/>
              <a:t>xxxxxxxxxxxxxxxxxxxxxxxx</a:t>
            </a:r>
            <a:endParaRPr lang="th-TH"/>
          </a:p>
          <a:p>
            <a:pPr lvl="0"/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715B0-C563-4FD7-88AF-3FCED259A992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23/09/64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72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E3387"/>
          </a:solidFill>
          <a:latin typeface="BrowalliaUPC" panose="020B0604020202020204" pitchFamily="34" charset="-34"/>
          <a:ea typeface="+mj-ea"/>
          <a:cs typeface="BrowalliaUPC" panose="020B0604020202020204" pitchFamily="34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9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65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528402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560139-7CFD-4123-A6C3-B515699F0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762"/>
            <a:ext cx="12189291" cy="685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23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B23DFD42-0F14-4B0E-A649-EEC4F8E37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A3489B5-3D37-4455-A19E-23D16A1A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278789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10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4DB0A9-DE14-40F3-B88A-0662EEED45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19935" r="52888" b="73722"/>
          <a:stretch/>
        </p:blipFill>
        <p:spPr>
          <a:xfrm>
            <a:off x="1003176" y="1367161"/>
            <a:ext cx="4740675" cy="43500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A240714-4622-4A81-91C4-D3C4B70A45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0" t="25243" r="25000" b="8446"/>
          <a:stretch/>
        </p:blipFill>
        <p:spPr>
          <a:xfrm>
            <a:off x="5894773" y="1731146"/>
            <a:ext cx="3249228" cy="45476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922B674-68FD-432E-82FC-E2FCE0A502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" t="30421" r="75000" b="59741"/>
          <a:stretch/>
        </p:blipFill>
        <p:spPr>
          <a:xfrm>
            <a:off x="426128" y="2086252"/>
            <a:ext cx="2621871" cy="67470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52AA5FE-B901-4D30-A530-2EF6EFF697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" t="46213" r="75000" b="43949"/>
          <a:stretch/>
        </p:blipFill>
        <p:spPr>
          <a:xfrm>
            <a:off x="426128" y="3169328"/>
            <a:ext cx="2621871" cy="67470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C39BA24-D74C-4A09-98FF-4CE1A08AC1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77797" r="75000" b="12364"/>
          <a:stretch/>
        </p:blipFill>
        <p:spPr>
          <a:xfrm>
            <a:off x="488272" y="5335480"/>
            <a:ext cx="2559727" cy="67470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B52A311-7182-4590-9892-CE9EC89626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4" t="44660" r="43640" b="41230"/>
          <a:stretch/>
        </p:blipFill>
        <p:spPr>
          <a:xfrm>
            <a:off x="3258104" y="3062796"/>
            <a:ext cx="3613213" cy="9676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B09F956-5B60-467D-9EDB-C07A1392EB2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58770" r="4005" b="20518"/>
          <a:stretch/>
        </p:blipFill>
        <p:spPr>
          <a:xfrm>
            <a:off x="8534400" y="4030462"/>
            <a:ext cx="3169328" cy="142042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CA10A56-9FFE-4683-A08E-639D6ECD2B7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9" t="47378" r="2500" b="41231"/>
          <a:stretch/>
        </p:blipFill>
        <p:spPr>
          <a:xfrm>
            <a:off x="8353887" y="3249227"/>
            <a:ext cx="3533314" cy="78123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636507E-2D7D-48D1-8902-1E58BB79851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7" t="25243" r="6505" b="57945"/>
          <a:stretch/>
        </p:blipFill>
        <p:spPr>
          <a:xfrm>
            <a:off x="8282866" y="1731146"/>
            <a:ext cx="3116062" cy="115295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CF6488F-1DA5-43AE-98E4-C79BA054086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3" t="30420" r="41917" b="54305"/>
          <a:stretch/>
        </p:blipFill>
        <p:spPr>
          <a:xfrm>
            <a:off x="3909135" y="2086252"/>
            <a:ext cx="3172288" cy="104756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19A1633-5EB7-46C0-8F3C-5764A199036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5" t="54498" r="44223" b="24790"/>
          <a:stretch/>
        </p:blipFill>
        <p:spPr>
          <a:xfrm>
            <a:off x="3335046" y="3737498"/>
            <a:ext cx="3465249" cy="142042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C191BA9-5DB7-40F3-8F9C-3D5B7314723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4" t="64078" r="43640" b="12362"/>
          <a:stretch/>
        </p:blipFill>
        <p:spPr>
          <a:xfrm>
            <a:off x="4172504" y="4394446"/>
            <a:ext cx="2698813" cy="1615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6"/>
          <a:srcRect l="3852" t="61331" r="75282" b="28942"/>
          <a:stretch/>
        </p:blipFill>
        <p:spPr>
          <a:xfrm>
            <a:off x="488272" y="4281021"/>
            <a:ext cx="2559727" cy="67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7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05151A-F4FB-46C9-9EDD-47FC616EF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EEADF13C-D2A1-4636-AED4-39E83010009A}"/>
              </a:ext>
            </a:extLst>
          </p:cNvPr>
          <p:cNvSpPr txBox="1">
            <a:spLocks/>
          </p:cNvSpPr>
          <p:nvPr/>
        </p:nvSpPr>
        <p:spPr>
          <a:xfrm>
            <a:off x="8534400" y="62787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BrowalliaUPC" panose="020B0604020202020204" pitchFamily="34" charset="-34"/>
                <a:ea typeface="+mn-ea"/>
                <a:cs typeface="BrowalliaUPC" panose="020B0604020202020204" pitchFamily="34" charset="-34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11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B4C7D7-30B1-48AD-AB58-BA8826216A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" t="19676" r="46917" b="74110"/>
          <a:stretch/>
        </p:blipFill>
        <p:spPr>
          <a:xfrm>
            <a:off x="994298" y="1349406"/>
            <a:ext cx="5477523" cy="426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6D9418-4F62-4737-9ECB-AC863C1BC9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" t="27573" r="68544" b="40583"/>
          <a:stretch/>
        </p:blipFill>
        <p:spPr>
          <a:xfrm>
            <a:off x="994298" y="1890944"/>
            <a:ext cx="2840855" cy="21839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6B92D4-783C-4408-B13A-38495970C3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6" t="27573" r="42403" b="40583"/>
          <a:stretch/>
        </p:blipFill>
        <p:spPr>
          <a:xfrm>
            <a:off x="4243526" y="1890944"/>
            <a:ext cx="2778711" cy="21839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0FD3D5-5E5B-4E16-897B-0FAD6019B4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3" t="27573" r="6505" b="40582"/>
          <a:stretch/>
        </p:blipFill>
        <p:spPr>
          <a:xfrm>
            <a:off x="7199790" y="1890944"/>
            <a:ext cx="4199138" cy="21839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E25C78-58B6-4FF7-9346-96F34D99EB5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8" t="61100" r="58859" b="7055"/>
          <a:stretch/>
        </p:blipFill>
        <p:spPr>
          <a:xfrm>
            <a:off x="1633491" y="4190260"/>
            <a:ext cx="3382392" cy="21839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72B81C-3EBF-4DC1-9B2E-67FD86722A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8" t="61100" r="10655" b="6020"/>
          <a:stretch/>
        </p:blipFill>
        <p:spPr>
          <a:xfrm>
            <a:off x="5983550" y="4190260"/>
            <a:ext cx="4909351" cy="225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2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54312D-F8ED-4A54-ACE1-88ABC5D94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B71943B7-71DD-487C-BA5B-8FB948BAB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278789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12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8B6EEC-7E74-4F9B-90F8-C22AC51569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19158" r="47864" b="74628"/>
          <a:stretch/>
        </p:blipFill>
        <p:spPr>
          <a:xfrm>
            <a:off x="1003177" y="1313894"/>
            <a:ext cx="5353236" cy="426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C218D3-6F52-47C9-A80D-5AD97D8162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t="31586" r="66796" b="13398"/>
          <a:stretch/>
        </p:blipFill>
        <p:spPr>
          <a:xfrm>
            <a:off x="435006" y="2166150"/>
            <a:ext cx="3613211" cy="37730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77ED78-79EB-4D54-933F-A98DCA19D5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6" t="31586" r="3568" b="13398"/>
          <a:stretch/>
        </p:blipFill>
        <p:spPr>
          <a:xfrm>
            <a:off x="8143785" y="2166150"/>
            <a:ext cx="3613210" cy="37730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805" y="2223340"/>
            <a:ext cx="3496658" cy="365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5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200816-795C-4BB3-9A9A-4B4E15679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71D9E5D-D806-42A9-876A-6F0188F3B539}"/>
              </a:ext>
            </a:extLst>
          </p:cNvPr>
          <p:cNvSpPr txBox="1">
            <a:spLocks/>
          </p:cNvSpPr>
          <p:nvPr/>
        </p:nvSpPr>
        <p:spPr>
          <a:xfrm>
            <a:off x="8534400" y="62787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13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65180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เหตุผลที่เขารู้จักคุณ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5522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00749" y="265071"/>
            <a:ext cx="5972175" cy="51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th-TH" sz="240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เหตุผลที่เขารู้จักคุณดี ทั้ง ๆ ที่เจอกันครั้งแรก</a:t>
            </a:r>
          </a:p>
        </p:txBody>
      </p:sp>
      <p:pic>
        <p:nvPicPr>
          <p:cNvPr id="5" name="Picture 4" descr="C:\Users\ApasriT\Documents\Apa_work\_Fin ดี\ถอดบทเรียน\icon\video-player.png"/>
          <p:cNvPicPr/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280" y="265071"/>
            <a:ext cx="494329" cy="5116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73044" y="5987018"/>
            <a:ext cx="2616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b="1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ที่มา</a:t>
            </a:r>
            <a:r>
              <a:rPr lang="en-US" sz="1800" b="1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: www.safeinternetbanking.be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C4CC585-406D-486A-8419-C0B2017AB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278789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14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0594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1927C4-D216-4DF1-B536-7AAFAA6A4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BB566EBC-5A4A-415C-B27D-C58E7C0CE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278789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15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8A4811-0C92-4954-B15F-B2E9D68E85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" t="19417" r="67451" b="74498"/>
          <a:stretch/>
        </p:blipFill>
        <p:spPr>
          <a:xfrm>
            <a:off x="994299" y="1331650"/>
            <a:ext cx="2974020" cy="417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E137AB-A198-4E8E-8406-07B94BED1E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" t="28608" r="51505" b="13398"/>
          <a:stretch/>
        </p:blipFill>
        <p:spPr>
          <a:xfrm>
            <a:off x="541538" y="1961964"/>
            <a:ext cx="5370990" cy="39771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5597FA-06B6-473B-A70D-684C33A415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5" t="27314" r="5121" b="13398"/>
          <a:stretch/>
        </p:blipFill>
        <p:spPr>
          <a:xfrm>
            <a:off x="6196614" y="1873188"/>
            <a:ext cx="5370990" cy="406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5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DAD3F-4C61-4F41-9EAF-0AC07BF0E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EC963A-D543-4C30-8309-9703E61B2E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" t="19417" r="67451" b="74498"/>
          <a:stretch/>
        </p:blipFill>
        <p:spPr>
          <a:xfrm>
            <a:off x="994299" y="1331650"/>
            <a:ext cx="2974020" cy="41725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EFD4D4-3986-4379-802D-E4B8994623E3}"/>
              </a:ext>
            </a:extLst>
          </p:cNvPr>
          <p:cNvSpPr txBox="1">
            <a:spLocks/>
          </p:cNvSpPr>
          <p:nvPr/>
        </p:nvSpPr>
        <p:spPr>
          <a:xfrm>
            <a:off x="8534400" y="62787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BrowalliaUPC" panose="020B0604020202020204" pitchFamily="34" charset="-34"/>
                <a:ea typeface="+mn-ea"/>
                <a:cs typeface="BrowalliaUPC" panose="020B0604020202020204" pitchFamily="34" charset="-34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16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D489EE-05B2-43E4-8A63-8529CB7A86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" t="28738" r="50995" b="6795"/>
          <a:stretch/>
        </p:blipFill>
        <p:spPr>
          <a:xfrm>
            <a:off x="603682" y="1970843"/>
            <a:ext cx="5370990" cy="4421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DCAFF6-4228-4DD6-980B-C59889EE6E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5" t="28738" r="4951" b="6795"/>
          <a:stretch/>
        </p:blipFill>
        <p:spPr>
          <a:xfrm>
            <a:off x="6217330" y="1970842"/>
            <a:ext cx="5370988" cy="442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1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7E3215-66F7-4BB2-96E1-111EF5543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ECA1E2-EEAC-4221-B938-D667DF6693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" t="19417" r="67451" b="74498"/>
          <a:stretch/>
        </p:blipFill>
        <p:spPr>
          <a:xfrm>
            <a:off x="994299" y="1331650"/>
            <a:ext cx="2974020" cy="417251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9AD0B836-4FDF-4DE6-BF47-F2C17675C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278789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17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2E9815-E586-42DA-9C62-172B024C33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" t="28868" r="52014" b="6925"/>
          <a:stretch/>
        </p:blipFill>
        <p:spPr>
          <a:xfrm>
            <a:off x="994299" y="1979720"/>
            <a:ext cx="4856086" cy="4403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BE5A99-0902-4074-A0B6-E049AE950A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8" t="28868" r="7500" b="6925"/>
          <a:stretch/>
        </p:blipFill>
        <p:spPr>
          <a:xfrm>
            <a:off x="6427433" y="1979720"/>
            <a:ext cx="4850168" cy="440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4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C9DA7-9D27-4E21-8984-A375DB3E5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180C1DA3-CD01-48F5-B0E0-B954403206EA}"/>
              </a:ext>
            </a:extLst>
          </p:cNvPr>
          <p:cNvSpPr txBox="1">
            <a:spLocks/>
          </p:cNvSpPr>
          <p:nvPr/>
        </p:nvSpPr>
        <p:spPr>
          <a:xfrm>
            <a:off x="8534400" y="62787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BrowalliaUPC" panose="020B0604020202020204" pitchFamily="34" charset="-34"/>
                <a:ea typeface="+mn-ea"/>
                <a:cs typeface="BrowalliaUPC" panose="020B0604020202020204" pitchFamily="34" charset="-34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18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8A7346-0D21-4278-B48C-E299023048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19660" r="46480" b="75275"/>
          <a:stretch/>
        </p:blipFill>
        <p:spPr>
          <a:xfrm>
            <a:off x="1003177" y="1348264"/>
            <a:ext cx="5521910" cy="347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6EC36C-5652-4DCB-865F-09D517CFFC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26279" r="53835" b="56634"/>
          <a:stretch/>
        </p:blipFill>
        <p:spPr>
          <a:xfrm>
            <a:off x="914400" y="1802166"/>
            <a:ext cx="4714043" cy="11718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EB23BB-2116-4E50-8ECC-FAB9F4AD23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77152" r="53835" b="4725"/>
          <a:stretch/>
        </p:blipFill>
        <p:spPr>
          <a:xfrm>
            <a:off x="914400" y="5291091"/>
            <a:ext cx="4714043" cy="1242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3F03CD-6068-43F6-8D59-9A30D6148A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0" t="26278" r="8228" b="56634"/>
          <a:stretch/>
        </p:blipFill>
        <p:spPr>
          <a:xfrm>
            <a:off x="6400800" y="1802165"/>
            <a:ext cx="4788023" cy="11718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3765B7-F55B-4796-83B7-5D9F9AD840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0" t="43366" r="8228" b="39547"/>
          <a:stretch/>
        </p:blipFill>
        <p:spPr>
          <a:xfrm>
            <a:off x="6400800" y="2974018"/>
            <a:ext cx="4788023" cy="11718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4ED6F9-BA2C-472D-A925-81D5D46C942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0" t="60453" r="8228" b="21813"/>
          <a:stretch/>
        </p:blipFill>
        <p:spPr>
          <a:xfrm>
            <a:off x="6400800" y="4145870"/>
            <a:ext cx="4788023" cy="12162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6A2B0E3-4AE5-46A4-9DFA-8FC6162BB95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0" t="77540" r="8228" b="5372"/>
          <a:stretch/>
        </p:blipFill>
        <p:spPr>
          <a:xfrm>
            <a:off x="6400800" y="5317724"/>
            <a:ext cx="4788023" cy="11718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087647-8DBD-48F5-9EB6-AA2BA85408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76" y="2993068"/>
            <a:ext cx="4980525" cy="12288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9F34C25-0E5F-405A-874D-B76AC3172B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070" y="3920686"/>
            <a:ext cx="962295" cy="14564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47AC9A-B0DF-4802-833B-EF6D2C1F83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891" y="3920686"/>
            <a:ext cx="1046821" cy="14564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BA9CE3F-53B8-498F-B398-B5DA065914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568" y="3920686"/>
            <a:ext cx="955793" cy="1456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59301FC-A675-456F-AF5C-F64CF0F911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556" y="3929356"/>
            <a:ext cx="975299" cy="145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7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4B8842-CBBF-4091-96CA-20E42F386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84DF9664-E7E5-4818-9E1D-0055FCC25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278789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19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9CF2E3-E09A-4B84-ACEC-C03E581479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" t="30809" r="77281" b="14693"/>
          <a:stretch/>
        </p:blipFill>
        <p:spPr>
          <a:xfrm>
            <a:off x="230819" y="2112885"/>
            <a:ext cx="2539014" cy="373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501AB4-67E4-41EE-AA95-058B867336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1" t="21877" r="50000" b="40841"/>
          <a:stretch/>
        </p:blipFill>
        <p:spPr>
          <a:xfrm>
            <a:off x="1926454" y="1500326"/>
            <a:ext cx="4169546" cy="2556769"/>
          </a:xfrm>
          <a:prstGeom prst="rect">
            <a:avLst/>
          </a:prstGeom>
        </p:spPr>
      </p:pic>
      <p:pic>
        <p:nvPicPr>
          <p:cNvPr id="1026" name="Picture 2" descr="May be an image of tex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1"/>
          <a:stretch/>
        </p:blipFill>
        <p:spPr bwMode="auto">
          <a:xfrm>
            <a:off x="6645519" y="1500326"/>
            <a:ext cx="4996962" cy="462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4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04250" y="6466723"/>
            <a:ext cx="2743200" cy="365125"/>
          </a:xfrm>
        </p:spPr>
        <p:txBody>
          <a:bodyPr/>
          <a:lstStyle/>
          <a:p>
            <a:fld id="{44C0FAF1-3449-4DB8-8800-0AB20A8DE1A6}" type="slidenum">
              <a:rPr lang="th-TH" sz="1800" smtClean="0">
                <a:solidFill>
                  <a:prstClr val="black">
                    <a:tint val="75000"/>
                  </a:prst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pPr/>
              <a:t>2</a:t>
            </a:fld>
            <a:endParaRPr lang="th-TH" sz="1800">
              <a:solidFill>
                <a:prstClr val="black">
                  <a:tint val="75000"/>
                </a:prst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625A30-21C5-4AE3-94E7-9304C1BF09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6A5E05C-E62A-4A16-99E9-A82515EE0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647252-0733-4758-B022-00B3BB219C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E93B32A-6AE6-42FE-B670-D518A23289DD}"/>
              </a:ext>
            </a:extLst>
          </p:cNvPr>
          <p:cNvSpPr txBox="1">
            <a:spLocks/>
          </p:cNvSpPr>
          <p:nvPr/>
        </p:nvSpPr>
        <p:spPr>
          <a:xfrm>
            <a:off x="8534400" y="62787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2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52392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B7676E-B313-47C3-B3A0-A6FA2C47D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40DF54F6-CC7F-40E8-9545-7FA21FCC3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278789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20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35CD4-5173-4675-9F5E-E052536F11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4" t="31715" r="46846" b="20647"/>
          <a:stretch/>
        </p:blipFill>
        <p:spPr>
          <a:xfrm>
            <a:off x="1056443" y="2175029"/>
            <a:ext cx="5424256" cy="32669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AB84B1-BDE6-48D4-AB0F-C78A34E338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8" t="8544" r="2573" b="6537"/>
          <a:stretch/>
        </p:blipFill>
        <p:spPr>
          <a:xfrm>
            <a:off x="6551720" y="585926"/>
            <a:ext cx="5326602" cy="582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1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20ABC2-A53D-43D2-9BED-FB26973E0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2080749F-9D2C-40AA-B7AA-627B6614F1A0}"/>
              </a:ext>
            </a:extLst>
          </p:cNvPr>
          <p:cNvSpPr txBox="1">
            <a:spLocks/>
          </p:cNvSpPr>
          <p:nvPr/>
        </p:nvSpPr>
        <p:spPr>
          <a:xfrm>
            <a:off x="8534400" y="62787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BrowalliaUPC" panose="020B0604020202020204" pitchFamily="34" charset="-34"/>
                <a:ea typeface="+mn-ea"/>
                <a:cs typeface="BrowalliaUPC" panose="020B0604020202020204" pitchFamily="34" charset="-34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21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AC00D1-9615-4019-AE57-5BA01201C5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20065" r="64903" b="73333"/>
          <a:stretch/>
        </p:blipFill>
        <p:spPr>
          <a:xfrm>
            <a:off x="914400" y="1376039"/>
            <a:ext cx="3364637" cy="4527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CF1FB0-A09B-4240-B03D-CE975D110B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7" t="26667" r="5704" b="14692"/>
          <a:stretch/>
        </p:blipFill>
        <p:spPr>
          <a:xfrm>
            <a:off x="7022236" y="1828801"/>
            <a:ext cx="4474347" cy="40215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EA00E7-5DF2-47A9-B75A-C270AC38EB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" t="77152" r="42403" b="10550"/>
          <a:stretch/>
        </p:blipFill>
        <p:spPr>
          <a:xfrm>
            <a:off x="994299" y="5291091"/>
            <a:ext cx="6027938" cy="8433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400793-57B0-4C2A-AA32-A3FA450FB6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" t="26667" r="75243" b="47702"/>
          <a:stretch/>
        </p:blipFill>
        <p:spPr>
          <a:xfrm>
            <a:off x="452761" y="1828800"/>
            <a:ext cx="2565648" cy="17577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3C79F1-3273-4673-8EDB-7D69C5A7B0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5" t="26667" r="30461" b="47702"/>
          <a:stretch/>
        </p:blipFill>
        <p:spPr>
          <a:xfrm>
            <a:off x="5912528" y="1828800"/>
            <a:ext cx="2565648" cy="17577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F7770B-2FEB-4F21-B78D-62F8DB556C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5" t="26667" r="52961" b="47702"/>
          <a:stretch/>
        </p:blipFill>
        <p:spPr>
          <a:xfrm>
            <a:off x="3231472" y="1828798"/>
            <a:ext cx="2503503" cy="17577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C2B55D-FD91-4DFE-91D5-A6A88F469B1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4" t="53333" r="64102" b="22848"/>
          <a:stretch/>
        </p:blipFill>
        <p:spPr>
          <a:xfrm>
            <a:off x="1873188" y="3657598"/>
            <a:ext cx="2503503" cy="16334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1165B7-8972-41DD-AD08-235C37FF85B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9" t="53333" r="41747" b="21035"/>
          <a:stretch/>
        </p:blipFill>
        <p:spPr>
          <a:xfrm>
            <a:off x="4598632" y="3657598"/>
            <a:ext cx="2503503" cy="175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9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28A894-00E3-4AC5-B948-99D6FDF2D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2B26237-50C8-4037-BCA3-ED2D5BE5A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278789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3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16942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4FF5644-3328-45EC-9E22-5FC3AC773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7AB9848-D7EA-4548-A3B5-2BE048AC9493}"/>
              </a:ext>
            </a:extLst>
          </p:cNvPr>
          <p:cNvSpPr txBox="1">
            <a:spLocks/>
          </p:cNvSpPr>
          <p:nvPr/>
        </p:nvSpPr>
        <p:spPr>
          <a:xfrm>
            <a:off x="8534400" y="62787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BrowalliaUPC" panose="020B0604020202020204" pitchFamily="34" charset="-34"/>
                <a:ea typeface="+mn-ea"/>
                <a:cs typeface="BrowalliaUPC" panose="020B0604020202020204" pitchFamily="34" charset="-34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4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FDC071-4E4B-4C61-B099-E4CB3843CF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" t="19806" r="64539" b="48090"/>
          <a:stretch/>
        </p:blipFill>
        <p:spPr>
          <a:xfrm>
            <a:off x="461639" y="1358283"/>
            <a:ext cx="3861786" cy="22016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1ECB70-5D8E-43E6-9343-9AD399940D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2" t="50000" r="69199" b="11068"/>
          <a:stretch/>
        </p:blipFill>
        <p:spPr>
          <a:xfrm>
            <a:off x="1047564" y="3429000"/>
            <a:ext cx="2707689" cy="26699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A840BA-6571-4724-8760-A9980E0EA9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8" t="9838" r="9345" b="4207"/>
          <a:stretch/>
        </p:blipFill>
        <p:spPr>
          <a:xfrm>
            <a:off x="3462291" y="674703"/>
            <a:ext cx="7590408" cy="58947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3DDDD7-3CCC-405F-9DAA-AE7E882498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7" t="25502" r="16408" b="14564"/>
          <a:stretch/>
        </p:blipFill>
        <p:spPr>
          <a:xfrm>
            <a:off x="5948039" y="1748901"/>
            <a:ext cx="4243526" cy="41103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3F3AFA-28DA-4790-9D5C-5667A0A171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5" t="17605" r="41310" b="42136"/>
          <a:stretch/>
        </p:blipFill>
        <p:spPr>
          <a:xfrm>
            <a:off x="4616388" y="1207363"/>
            <a:ext cx="2539014" cy="27609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ADC08F-E7C8-42FB-B655-614136C4BF6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9" t="12427" r="10946" b="62071"/>
          <a:stretch/>
        </p:blipFill>
        <p:spPr>
          <a:xfrm>
            <a:off x="7155402" y="852256"/>
            <a:ext cx="3701988" cy="17489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B01035-5C52-4432-B943-9AC233CCE4B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81" t="31068" r="2282" b="30745"/>
          <a:stretch/>
        </p:blipFill>
        <p:spPr>
          <a:xfrm>
            <a:off x="9019713" y="2130640"/>
            <a:ext cx="2894121" cy="26189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1DE3859-BE26-4677-AB69-A00035919BF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4" t="62071" r="2281" b="11068"/>
          <a:stretch/>
        </p:blipFill>
        <p:spPr>
          <a:xfrm>
            <a:off x="8336132" y="4256844"/>
            <a:ext cx="3577702" cy="18421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3CB50BA-B02E-48E3-A1B5-7153E7CDE2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5" t="62071" r="35631" b="11068"/>
          <a:stretch/>
        </p:blipFill>
        <p:spPr>
          <a:xfrm>
            <a:off x="4145872" y="4256844"/>
            <a:ext cx="3701988" cy="184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9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2523D1-2834-4A64-B27B-0FAA633C6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EF5F0B27-32CD-4995-864A-7D3A6CB1A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278789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5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37D76D-D0B1-4A2F-8DF8-0214FD2361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9" t="19806" r="70728" b="73981"/>
          <a:stretch/>
        </p:blipFill>
        <p:spPr>
          <a:xfrm>
            <a:off x="976544" y="1358282"/>
            <a:ext cx="2592279" cy="426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556926-997C-4555-8985-D02E7FCE02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" t="89062" r="60170" b="4725"/>
          <a:stretch/>
        </p:blipFill>
        <p:spPr>
          <a:xfrm>
            <a:off x="452761" y="6107837"/>
            <a:ext cx="4403324" cy="426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76B48B-3A87-4DAE-BACE-2E42380B63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t="31456" r="78738" b="26990"/>
          <a:stretch/>
        </p:blipFill>
        <p:spPr>
          <a:xfrm>
            <a:off x="1171852" y="2157274"/>
            <a:ext cx="1420427" cy="28497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5A901A-89A5-4DD0-959E-601407670B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4" t="37799" r="64611" b="16634"/>
          <a:stretch/>
        </p:blipFill>
        <p:spPr>
          <a:xfrm>
            <a:off x="2787587" y="2592280"/>
            <a:ext cx="1526962" cy="31249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1B8A7A-923C-4610-80B4-5B0DA12BD4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0" t="31456" r="51360" b="26990"/>
          <a:stretch/>
        </p:blipFill>
        <p:spPr>
          <a:xfrm>
            <a:off x="4509856" y="2157274"/>
            <a:ext cx="1420427" cy="2849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A7F6E1-EFBB-4D04-AF5E-6AA0D6B3E0D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7" t="37799" r="24126" b="16634"/>
          <a:stretch/>
        </p:blipFill>
        <p:spPr>
          <a:xfrm>
            <a:off x="6232126" y="2592280"/>
            <a:ext cx="3018406" cy="31249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9E3E30-BB04-42BE-8085-8F791943C4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0" t="31456" r="10582" b="18447"/>
          <a:stretch/>
        </p:blipFill>
        <p:spPr>
          <a:xfrm>
            <a:off x="9552374" y="2157274"/>
            <a:ext cx="1349405" cy="34356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4D42E2C-F14E-409D-923C-215F185CE3C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0" t="53592" r="7500" b="38253"/>
          <a:stretch/>
        </p:blipFill>
        <p:spPr>
          <a:xfrm>
            <a:off x="976544" y="3675354"/>
            <a:ext cx="10301056" cy="55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2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7466C9-042B-4124-B65F-7C0B45132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A8B92DEB-512F-4C16-A4D5-E79687C81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278789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6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D08C9B-1A2C-4EBA-B586-6A4BAC7A2C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" t="19676" r="53762" b="74110"/>
          <a:stretch/>
        </p:blipFill>
        <p:spPr>
          <a:xfrm>
            <a:off x="967666" y="1349406"/>
            <a:ext cx="4669654" cy="426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510DD-2735-41BE-BE9E-754554A481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1" t="30033" r="31990" b="16117"/>
          <a:stretch/>
        </p:blipFill>
        <p:spPr>
          <a:xfrm>
            <a:off x="3879542" y="2059619"/>
            <a:ext cx="4412202" cy="36931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65204B-9AE3-4563-A12F-35F73636F7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4" t="38446" r="6214" b="47703"/>
          <a:stretch/>
        </p:blipFill>
        <p:spPr>
          <a:xfrm>
            <a:off x="8052046" y="2636668"/>
            <a:ext cx="3382393" cy="9499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E6A0D8-7041-4ABC-97C8-2D4273A2F1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" t="32880" r="66044" b="53269"/>
          <a:stretch/>
        </p:blipFill>
        <p:spPr>
          <a:xfrm>
            <a:off x="757561" y="2254928"/>
            <a:ext cx="3382394" cy="9499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5B6DDA-680C-4DDA-B617-17F4C8ED91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" t="73657" r="66044" b="13269"/>
          <a:stretch/>
        </p:blipFill>
        <p:spPr>
          <a:xfrm>
            <a:off x="757561" y="5051394"/>
            <a:ext cx="3382394" cy="8966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817336-D2BB-414D-8BAE-E1FC1A6599D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" t="53722" r="66044" b="33203"/>
          <a:stretch/>
        </p:blipFill>
        <p:spPr>
          <a:xfrm>
            <a:off x="757561" y="3684232"/>
            <a:ext cx="3382394" cy="8966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D0C4DCE-4749-4D46-A1DE-5C5B80C6DB1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4" t="67961" r="6384" b="18965"/>
          <a:stretch/>
        </p:blipFill>
        <p:spPr>
          <a:xfrm>
            <a:off x="8052046" y="4660776"/>
            <a:ext cx="3361679" cy="89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7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5C5CBA-73CC-44A6-BF91-82EB95541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748E805-80C7-4D55-A451-119FD66F0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278789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7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40BC71-1599-4075-A7BD-1C3D60F1D9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" t="19158" r="46845" b="73204"/>
          <a:stretch/>
        </p:blipFill>
        <p:spPr>
          <a:xfrm>
            <a:off x="994299" y="1313894"/>
            <a:ext cx="5486400" cy="5237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99E2A5-60DA-4D41-8F26-6A2495DDD5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" t="29126" r="83034" b="9385"/>
          <a:stretch/>
        </p:blipFill>
        <p:spPr>
          <a:xfrm>
            <a:off x="292963" y="1997476"/>
            <a:ext cx="1775534" cy="4216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C08D1D-7ED9-432F-9A20-21E80F137A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7" t="30162" r="35340" b="9386"/>
          <a:stretch/>
        </p:blipFill>
        <p:spPr>
          <a:xfrm>
            <a:off x="6232124" y="2068496"/>
            <a:ext cx="1651247" cy="41458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275C05-FF28-4542-B2D6-A5938C5184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6" t="30162" r="51116" b="50000"/>
          <a:stretch/>
        </p:blipFill>
        <p:spPr>
          <a:xfrm>
            <a:off x="2068497" y="2068496"/>
            <a:ext cx="3891380" cy="13605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C27E48-9EB5-42AF-B227-4C2CDD732DF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6" t="51036" r="51116" b="9385"/>
          <a:stretch/>
        </p:blipFill>
        <p:spPr>
          <a:xfrm>
            <a:off x="2068497" y="3500020"/>
            <a:ext cx="3891380" cy="27143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40AAB9-A1DB-45FE-A42A-9BE863CA032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8" t="30162" r="2403" b="50000"/>
          <a:stretch/>
        </p:blipFill>
        <p:spPr>
          <a:xfrm>
            <a:off x="7972148" y="2068496"/>
            <a:ext cx="3926889" cy="13605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2683F9-4E78-4172-979B-F3C47BB539C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8" t="51036" r="2403" b="10421"/>
          <a:stretch/>
        </p:blipFill>
        <p:spPr>
          <a:xfrm>
            <a:off x="7972148" y="3500020"/>
            <a:ext cx="3926889" cy="264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7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41A2B1-2922-45A4-8AE6-33FA08F46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67C540E-4C7F-4E13-A9F6-CF76DB853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278789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8</a:t>
            </a:fld>
            <a:endParaRPr lang="th-TH" sz="14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20327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วมมุกหลอกของ call cen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85" y="214086"/>
            <a:ext cx="12202513" cy="635365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12139" y="6198409"/>
            <a:ext cx="2316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ที่มา</a:t>
            </a:r>
            <a:r>
              <a:rPr lang="en-US" sz="1800" b="1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: </a:t>
            </a:r>
            <a:r>
              <a:rPr lang="th-TH" sz="1800" b="1" dirty="0">
                <a:solidFill>
                  <a:schemeClr val="bg1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สำนักงานตำรวจแห่งชาติ</a:t>
            </a:r>
            <a:endParaRPr lang="en-US" sz="1800" b="1" dirty="0">
              <a:solidFill>
                <a:schemeClr val="bg1"/>
              </a:solidFill>
              <a:latin typeface="Browallia New" panose="020B0604020202020204" pitchFamily="34" charset="-34"/>
              <a:ea typeface="Times New Roman" panose="02020603050405020304" pitchFamily="18" charset="0"/>
              <a:cs typeface="Browallia New" panose="020B0604020202020204" pitchFamily="34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20419" y="274807"/>
            <a:ext cx="5044492" cy="51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th-TH" sz="240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รวมมุกหลอกของแก๊ง </a:t>
            </a:r>
            <a:r>
              <a:rPr lang="en-US" altLang="th-TH" sz="240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Call Center </a:t>
            </a:r>
            <a:endParaRPr lang="th-TH" altLang="th-TH" sz="240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5" name="Picture 14" descr="C:\Users\ApasriT\Documents\Apa_work\_Fin ดี\ถอดบทเรียน\icon\video-player.png"/>
          <p:cNvPicPr/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049" y="290259"/>
            <a:ext cx="494329" cy="51167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BD9EE92-D624-4D09-AB4E-FEFA60619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278789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z="14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9</a:t>
            </a:fld>
            <a:endParaRPr lang="th-TH" sz="1400" dirty="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9992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2" grpId="0"/>
      <p:bldP spid="1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หน้า" ma:contentTypeID="0x010100C568DB52D9D0A14D9B2FDCC96666E9F2007948130EC3DB064584E219954237AF39007CED37F5A1B53F449234606E661A2991" ma:contentTypeVersion="58" ma:contentTypeDescription="หน้าเป็นเทมเพลตชนิดเนื้อหาของระบบที่สร้างโดยฟีเจอร์ 'ทรัพยากรในการประกาศ' ไลบรารี 'หน้า' ทั้งหมดที่สร้างโดยฟีเจอร์ 'การประกาศ' จะมีเทมเพลตคอลัมน์จาก 'หน้า' เพิ่มเข้ามา" ma:contentTypeScope="" ma:versionID="0e44cfa534602f3aeff1080b67212847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6cd6afb14671d803e04d66bb03ba333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Comments" minOccurs="0"/>
                <xsd:element ref="ns1:PublishingStartDate" minOccurs="0"/>
                <xsd:element ref="ns1:PublishingExpirationDate" minOccurs="0"/>
                <xsd:element ref="ns1:PublishingContact" minOccurs="0"/>
                <xsd:element ref="ns1:PublishingContactEmail" minOccurs="0"/>
                <xsd:element ref="ns1:PublishingContactName" minOccurs="0"/>
                <xsd:element ref="ns1:PublishingContactPicture" minOccurs="0"/>
                <xsd:element ref="ns1:PublishingPageLayout" minOccurs="0"/>
                <xsd:element ref="ns1:PublishingVariationGroupID" minOccurs="0"/>
                <xsd:element ref="ns1:PublishingVariationRelationshipLinkFieldID" minOccurs="0"/>
                <xsd:element ref="ns1:Audience" minOccurs="0"/>
                <xsd:element ref="ns1:PublishingPageCont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omments" ma:index="8" nillable="true" ma:displayName="ข้อคิดเห็น" ma:internalName="Comments">
      <xsd:simpleType>
        <xsd:restriction base="dms:Note">
          <xsd:maxLength value="255"/>
        </xsd:restriction>
      </xsd:simpleType>
    </xsd:element>
    <xsd:element name="PublishingStartDate" ma:index="9" nillable="true" ma:displayName="กำหนดการวันที่เริ่ม" ma:description="วันที่เริ่มต้นของการจัดกำหนดการคือคอลัมน์ของไซต์ที่สร้างขึ้นโดยฟีเจอร์การเผยแพร่ ซึ่งใช้เพื่อระบุวันที่และเวลาที่หน้านี้จะปรากฏให้ผู้เยี่ยมชมไซต์เห็นเป็นครั้งแรก" ma:hidden="true" ma:internalName="PublishingStartDate">
      <xsd:simpleType>
        <xsd:restriction base="dms:Unknown"/>
      </xsd:simpleType>
    </xsd:element>
    <xsd:element name="PublishingExpirationDate" ma:index="10" nillable="true" ma:displayName="กำหนดการวันที่สิ้นสุด" ma:description="การจัดกำหนดการวันสิ้นสุดคือคอลัมน์ของไซต์ที่สร้างขึ้นโดยฟีเจอร์การเผยแพร่ ซึ่งใช้เพื่อระบุวันที่และเวลาที่หน้านี้จะไม่ปรากฏให้ผู้เยี่ยมชมไซต์เห็นอีกต่อไป" ma:hidden="true" ma:internalName="PublishingExpirationDate">
      <xsd:simpleType>
        <xsd:restriction base="dms:Unknown"/>
      </xsd:simpleType>
    </xsd:element>
    <xsd:element name="PublishingContact" ma:index="11" nillable="true" ma:displayName="ที่ติดต่อ" ma:description="ที่ติดต่อคือคอลัมน์ของไซต์ที่สร้างขึ้นโดยฟีเจอร์การเผยแพร่ ซึ่งใช้บนชนิดเนื้อหาของหน้าเป็นบุคคลหรือกลุ่มที่เป็นที่ติดต่อสำหรับหน้า" ma:list="UserInfo" ma:internalName="PublishingContact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ublishingContactEmail" ma:index="12" nillable="true" ma:displayName="ที่อยู่อีเมลที่ติดต่อ" ma:description="ที่อยู่อีเมลของที่ติดต่อคือคอลัมน์ของไซต์ที่สร้างขึ้นโดยฟีเจอร์การเผยแพร่ ซึ่งใช้บนชนิดเนื้อหาของหน้าเป็นอยู่อีเมลของบุคคลหรือกลุ่มที่เป็นที่ติดต่อสำหรับหน้า" ma:internalName="PublishingContactEmail">
      <xsd:simpleType>
        <xsd:restriction base="dms:Text">
          <xsd:maxLength value="255"/>
        </xsd:restriction>
      </xsd:simpleType>
    </xsd:element>
    <xsd:element name="PublishingContactName" ma:index="13" nillable="true" ma:displayName="ชื่อที่ติดต่อ" ma:description="ชื่อที่ติดต่อคือคอลัมน์ของไซต์ที่สร้างขึ้นโดยฟีเจอร์การเผยแพร่ ซึ่งใช้บนชนิดเนื้อหาของหน้าเป็นชื่อของบุคคลหรือกลุ่มที่เป็นที่ติดต่อสำหรับหน้า" ma:internalName="PublishingContactName">
      <xsd:simpleType>
        <xsd:restriction base="dms:Text">
          <xsd:maxLength value="255"/>
        </xsd:restriction>
      </xsd:simpleType>
    </xsd:element>
    <xsd:element name="PublishingContactPicture" ma:index="14" nillable="true" ma:displayName="รูปภาพที่ติดต่อ" ma:description="รูปภาพของที่ติดต่อคือคอลัมน์ของไซต์ที่สร้างขึ้นโดยฟีเจอร์การเผยแพร่ ซึ่งใช้บนชนิดเนื้อหาของหน้าเป็นรูปภาพของผู้ใช้หรือกลุ่มที่เป็นที่ติดต่อสำหรับหน้า" ma:format="Image" ma:internalName="PublishingContactPictur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ublishingPageLayout" ma:index="15" nillable="true" ma:displayName="เค้าโครงหน้า" ma:description="" ma:internalName="PublishingPageLayout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ublishingVariationGroupID" ma:index="16" nillable="true" ma:displayName="ID ของกลุ่มชุดรูปแบบ" ma:description="" ma:hidden="true" ma:internalName="PublishingVariationGroupID">
      <xsd:simpleType>
        <xsd:restriction base="dms:Text">
          <xsd:maxLength value="255"/>
        </xsd:restriction>
      </xsd:simpleType>
    </xsd:element>
    <xsd:element name="PublishingVariationRelationshipLinkFieldID" ma:index="17" nillable="true" ma:displayName="ลิงก์ความสัมพันธ์ของชุดรูปแบบ" ma:description="" ma:hidden="true" ma:internalName="PublishingVariationRelationshipLinkFieldID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Audience" ma:index="18" nillable="true" ma:displayName="ผู้ชมเป้าหมาย" ma:description="ผู้ชมเป้าหมายคือคอลัมน์ของไซต์ที่สร้างขึ้นโดยฟีเจอร์การเผยแพร่ ซึ่งใช้ในการระบุผู้ชมซึ่งเป็นเป้าหมายที่หน้านี้กำหนดไว้" ma:internalName="Audience">
      <xsd:simpleType>
        <xsd:restriction base="dms:Unknown"/>
      </xsd:simpleType>
    </xsd:element>
    <xsd:element name="PublishingPageContent" ma:index="19" nillable="true" ma:displayName="เนื้อหาในหน้า" ma:description="เนื้อหาของหน้าคือคอลัมน์ของไซต์ที่สร้างขึ้นโดยฟีเจอร์การเผยแพร่ ซึ่งใช้บนชนิดเนื้อหาของหน้าบทความเป็นเนื้อหาของหน้า" ma:internalName="PublishingPageConte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ชนิดเนื้อหา"/>
        <xsd:element ref="dc:title" minOccurs="0" maxOccurs="1" ma:index="4" ma:displayName="ชื่อเรื่อง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ContactEmail xmlns="http://schemas.microsoft.com/sharepoint/v3" xsi:nil="true"/>
    <PublishingVariationRelationshipLinkFieldID xmlns="http://schemas.microsoft.com/sharepoint/v3">
      <Url xsi:nil="true"/>
      <Description xsi:nil="true"/>
    </PublishingVariationRelationshipLinkFieldID>
    <PublishingPageContent xmlns="http://schemas.microsoft.com/sharepoint/v3" xsi:nil="true"/>
    <PublishingVariationGroupID xmlns="http://schemas.microsoft.com/sharepoint/v3" xsi:nil="true"/>
    <Audience xmlns="http://schemas.microsoft.com/sharepoint/v3" xsi:nil="true"/>
    <PublishingExpirationDate xmlns="http://schemas.microsoft.com/sharepoint/v3" xsi:nil="true"/>
    <PublishingContactPicture xmlns="http://schemas.microsoft.com/sharepoint/v3">
      <Url xsi:nil="true"/>
      <Description xsi:nil="true"/>
    </PublishingContactPicture>
    <PublishingStartDate xmlns="http://schemas.microsoft.com/sharepoint/v3" xsi:nil="true"/>
    <PublishingContact xmlns="http://schemas.microsoft.com/sharepoint/v3">
      <UserInfo>
        <DisplayName/>
        <AccountId xsi:nil="true"/>
        <AccountType/>
      </UserInfo>
    </PublishingContact>
    <PublishingContactName xmlns="http://schemas.microsoft.com/sharepoint/v3" xsi:nil="true"/>
    <Comments xmlns="http://schemas.microsoft.com/sharepoint/v3" xsi:nil="true"/>
    <PublishingPageLayout xmlns="http://schemas.microsoft.com/sharepoint/v3">
      <Url xsi:nil="true"/>
      <Description xsi:nil="true"/>
    </PublishingPageLayout>
  </documentManagement>
</p:properties>
</file>

<file path=customXml/itemProps1.xml><?xml version="1.0" encoding="utf-8"?>
<ds:datastoreItem xmlns:ds="http://schemas.openxmlformats.org/officeDocument/2006/customXml" ds:itemID="{42E1224A-3548-4F3B-A5B0-F2A4AEBF4888}"/>
</file>

<file path=customXml/itemProps2.xml><?xml version="1.0" encoding="utf-8"?>
<ds:datastoreItem xmlns:ds="http://schemas.openxmlformats.org/officeDocument/2006/customXml" ds:itemID="{CA1AA9A1-121A-47DB-A2DD-016BE0A2C7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7BA427-2882-421B-9835-C1F50907B89A}">
  <ds:schemaRefs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sharepoint/v3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3034</Words>
  <Application>Microsoft Office PowerPoint</Application>
  <PresentationFormat>Widescreen</PresentationFormat>
  <Paragraphs>206</Paragraphs>
  <Slides>21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Calibri</vt:lpstr>
      <vt:lpstr>Cordia New</vt:lpstr>
      <vt:lpstr>Angsana New</vt:lpstr>
      <vt:lpstr>BrowalliaUPC</vt:lpstr>
      <vt:lpstr>Arial</vt:lpstr>
      <vt:lpstr>Times New Roman</vt:lpstr>
      <vt:lpstr>Browallia New</vt:lpstr>
      <vt:lpstr>Calibri Light</vt:lpstr>
      <vt:lpstr>Mitr</vt:lpstr>
      <vt:lpstr>1_Office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จิตรา นุชประเสริฐ</dc:creator>
  <cp:lastModifiedBy>Manita Rudtanasudjatum (มานิตา รัตนสัจธรรม)</cp:lastModifiedBy>
  <cp:revision>33</cp:revision>
  <cp:lastPrinted>2020-07-15T10:56:44Z</cp:lastPrinted>
  <dcterms:created xsi:type="dcterms:W3CDTF">2019-01-08T08:45:12Z</dcterms:created>
  <dcterms:modified xsi:type="dcterms:W3CDTF">2021-09-23T09:14:12Z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0x010100C568DB52D9D0A14D9B2FDCC96666E9F2007948130EC3DB064584E219954237AF39007CED37F5A1B53F449234606E661A2991</vt:lpwstr>
  </property>
  <property fmtid="{D5CDD505-2E9C-101B-9397-08002B2CF9AE}" pid="3" name="Order">
    <vt:r8>7800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TemplateUrl">
    <vt:lpwstr/>
  </property>
  <property fmtid="{D5CDD505-2E9C-101B-9397-08002B2CF9AE}" pid="7" name="MSIP_Label_57ef099a-7fa4-4e34-953d-f6f34188ebfd_Enabled">
    <vt:lpwstr>true</vt:lpwstr>
  </property>
  <property fmtid="{D5CDD505-2E9C-101B-9397-08002B2CF9AE}" pid="8" name="MSIP_Label_57ef099a-7fa4-4e34-953d-f6f34188ebfd_SetDate">
    <vt:lpwstr>2020-08-20T07:21:42Z</vt:lpwstr>
  </property>
  <property fmtid="{D5CDD505-2E9C-101B-9397-08002B2CF9AE}" pid="9" name="MSIP_Label_57ef099a-7fa4-4e34-953d-f6f34188ebfd_Method">
    <vt:lpwstr>Standard</vt:lpwstr>
  </property>
  <property fmtid="{D5CDD505-2E9C-101B-9397-08002B2CF9AE}" pid="10" name="MSIP_Label_57ef099a-7fa4-4e34-953d-f6f34188ebfd_Name">
    <vt:lpwstr>Internal</vt:lpwstr>
  </property>
  <property fmtid="{D5CDD505-2E9C-101B-9397-08002B2CF9AE}" pid="11" name="MSIP_Label_57ef099a-7fa4-4e34-953d-f6f34188ebfd_SiteId">
    <vt:lpwstr>db27cba9-535b-4797-bd0b-1b1d889f3898</vt:lpwstr>
  </property>
  <property fmtid="{D5CDD505-2E9C-101B-9397-08002B2CF9AE}" pid="12" name="MSIP_Label_57ef099a-7fa4-4e34-953d-f6f34188ebfd_ActionId">
    <vt:lpwstr>9b446971-d380-4bad-81a9-05d8b142870c</vt:lpwstr>
  </property>
  <property fmtid="{D5CDD505-2E9C-101B-9397-08002B2CF9AE}" pid="13" name="MSIP_Label_57ef099a-7fa4-4e34-953d-f6f34188ebfd_ContentBits">
    <vt:lpwstr>0</vt:lpwstr>
  </property>
  <property fmtid="{D5CDD505-2E9C-101B-9397-08002B2CF9AE}" pid="14" name="FCCPageContent6">
    <vt:lpwstr/>
  </property>
  <property fmtid="{D5CDD505-2E9C-101B-9397-08002B2CF9AE}" pid="15" name="FCCPageContent1">
    <vt:lpwstr/>
  </property>
  <property fmtid="{D5CDD505-2E9C-101B-9397-08002B2CF9AE}" pid="16" name="PublishingPageImage">
    <vt:lpwstr/>
  </property>
  <property fmtid="{D5CDD505-2E9C-101B-9397-08002B2CF9AE}" pid="17" name="FCCPageContent4">
    <vt:lpwstr/>
  </property>
  <property fmtid="{D5CDD505-2E9C-101B-9397-08002B2CF9AE}" pid="18" name="FCCPageContent9">
    <vt:lpwstr/>
  </property>
  <property fmtid="{D5CDD505-2E9C-101B-9397-08002B2CF9AE}" pid="19" name="_SourceUrl">
    <vt:lpwstr/>
  </property>
  <property fmtid="{D5CDD505-2E9C-101B-9397-08002B2CF9AE}" pid="20" name="_SharedFileIndex">
    <vt:lpwstr/>
  </property>
  <property fmtid="{D5CDD505-2E9C-101B-9397-08002B2CF9AE}" pid="21" name="FCCPageContent7">
    <vt:lpwstr/>
  </property>
  <property fmtid="{D5CDD505-2E9C-101B-9397-08002B2CF9AE}" pid="22" name="ContactPerson">
    <vt:lpwstr/>
  </property>
  <property fmtid="{D5CDD505-2E9C-101B-9397-08002B2CF9AE}" pid="23" name="HeaderStyleDefinitions">
    <vt:lpwstr/>
  </property>
  <property fmtid="{D5CDD505-2E9C-101B-9397-08002B2CF9AE}" pid="24" name="FCCPageContent2">
    <vt:lpwstr/>
  </property>
  <property fmtid="{D5CDD505-2E9C-101B-9397-08002B2CF9AE}" pid="25" name="FCCPageContent5">
    <vt:lpwstr/>
  </property>
  <property fmtid="{D5CDD505-2E9C-101B-9397-08002B2CF9AE}" pid="26" name="FCCPageContent8">
    <vt:lpwstr/>
  </property>
  <property fmtid="{D5CDD505-2E9C-101B-9397-08002B2CF9AE}" pid="27" name="FCCPageContent3">
    <vt:lpwstr/>
  </property>
</Properties>
</file>