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56" r:id="rId2"/>
    <p:sldId id="3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5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A8119-3CFC-43AC-91FB-272059CE78DC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43FF3-7F7F-4DED-BF3E-A9D014A950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6110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F2CE-3351-68D3-4BE4-D46281A92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3E199-773F-84EC-2F6D-53D7E6FCB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45062-116D-8BE3-85C4-7E5E9F2B9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DA6F0-E150-CCA2-0BCA-9B3745F03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CD7DF-39AB-B048-0D6B-AA56CE1A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524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13E7C-DD72-1F1E-17BC-C43FC8E2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4DF3A7-23ED-04A0-8F83-2CA7987B5C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9FEAB-2B7E-DE9F-D9CB-BB7CEFEE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EF181-5319-D018-2FED-ED5ADEB0D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87D00-2974-438E-0EE8-A1454A7E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653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4763F9-DE6F-F472-2AAB-F5552FDA5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BDC72-9730-073A-C442-6C28AA053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08EC0-A911-F9D0-FEB8-CCDCFE9CA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F0E88-F7CC-1E41-2D2D-A84DC5D0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4888A-BB73-401E-3658-ACA2A8A46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8342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12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20DE-EF42-EC26-8185-92ECFC36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62E8F-51FB-2159-DAD5-46CCE4E4B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DB039-1FA1-D81E-5F4F-28B8EB41F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CFF48-BF21-B60A-E17E-69D56431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CB390-9642-D26A-6D88-39BF5BE5E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247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38BA5-4D6B-5B85-A7C4-42A470017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3D484-0818-2417-6828-D235DEB0B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F403F-6F74-7D13-CD65-75A3D7C37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E8A96-07CE-E758-4706-89FACBFE0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5528B-18BE-01D1-69D8-802D3EA1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111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B9766-EFA6-D2A5-3D57-9DB6D4BDF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8E9AD-E4CB-831A-F25F-050EBF406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E53F3-57D4-FD48-E483-CB052F0E3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CF8D7-93C6-D2AC-705E-C8BD7FE84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1A66D-7709-E9C4-3E72-905EA93D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BB541-79BD-BCA0-F24D-B767BDE81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9427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12D24-DF82-012B-C6DC-045C0D596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D954F-F7BD-3B50-2E4C-780436DC5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191D8-3C45-A883-C795-A6FFF1437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37E2BC-2D55-D666-2224-F7257F8ED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BF70E0-1C34-D759-F0C5-92AEE8005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F3E2D-AD21-9467-12CB-3DE9944B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7BA7B4-C4F5-1B51-7387-0C84320D0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05CF9F-AEB7-F3A7-1F33-09600B275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665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6A80-E206-46D9-F046-8BCB552C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C83D42-CBCC-E582-C42A-9257D4A08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B683E-04DB-D42F-37A1-43C5CF917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C877C-FBE3-4939-7451-7CC8083F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010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D1B789-75C7-152C-3D2D-C54FECC8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94B1F0-E8E2-6349-8600-0EF9FF5E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A32D2-EB83-3938-680D-D422EB19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882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06E3-4631-85EA-3F11-3C7AFEA8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2FC1C-7F83-3D35-AAD2-9C27AE161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50A24-7415-04AF-517E-232017AB6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92C25-FCE5-B8E3-854D-9151F77E9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A9E83-5E28-463F-F299-F1D62892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77DC9-F47A-A4D7-65E7-F545D668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226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8B05-7C85-CBDE-E382-57F450268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E44BC-FD8B-C4B0-063E-445ED7206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12928-9CEF-C0D4-ED25-7D83D3C19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598D0-32AC-D8C2-AFEA-FFE3B2248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274F1-D0C3-96F4-AF59-707CF242B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38B38-9E31-B5B5-0088-2E95C49B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723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0B6BD3-2A99-61C9-9EFB-7ABDB42D7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02EE2-F343-6ECD-3EF0-D6C6C5223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DA011-0579-6CD8-7EA8-3388EC25A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375D0-2FD0-4517-9456-FEBB4E2214C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7A3F5-66FF-DDFE-4B33-72A3717C8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F6036-53E0-DCA1-32C0-F22C7385D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349C4-DF7F-4549-8361-821D8E2DCE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274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D790533E-8314-B173-CF26-29860A113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pic>
        <p:nvPicPr>
          <p:cNvPr id="1026" name="Picture 2" descr="Young asia female doctor in white medical uniform using clipboard is delivering great news talk discuss results Free Photo">
            <a:extLst>
              <a:ext uri="{FF2B5EF4-FFF2-40B4-BE49-F238E27FC236}">
                <a16:creationId xmlns:a16="http://schemas.microsoft.com/office/drawing/2014/main" id="{FE471691-4030-CD67-6168-D4F73BE2F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7" y="196949"/>
            <a:ext cx="11816860" cy="647113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D2DE689A-56FF-C467-6F25-0570833286F0}"/>
              </a:ext>
            </a:extLst>
          </p:cNvPr>
          <p:cNvGrpSpPr/>
          <p:nvPr/>
        </p:nvGrpSpPr>
        <p:grpSpPr>
          <a:xfrm>
            <a:off x="1772532" y="2455683"/>
            <a:ext cx="8693830" cy="2386350"/>
            <a:chOff x="787790" y="3367336"/>
            <a:chExt cx="8693830" cy="23863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352ABA9-72FA-7CCE-5EED-CFF63B2FC16A}"/>
                </a:ext>
              </a:extLst>
            </p:cNvPr>
            <p:cNvSpPr/>
            <p:nvPr/>
          </p:nvSpPr>
          <p:spPr>
            <a:xfrm>
              <a:off x="787790" y="3367336"/>
              <a:ext cx="8693830" cy="2095908"/>
            </a:xfrm>
            <a:prstGeom prst="rect">
              <a:avLst/>
            </a:prstGeom>
            <a:solidFill>
              <a:schemeClr val="tx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TextBox 5">
              <a:extLst>
                <a:ext uri="{FF2B5EF4-FFF2-40B4-BE49-F238E27FC236}">
                  <a16:creationId xmlns:a16="http://schemas.microsoft.com/office/drawing/2014/main" id="{7D7ACC96-8268-FEDA-CAA9-34FD64CD3354}"/>
                </a:ext>
              </a:extLst>
            </p:cNvPr>
            <p:cNvSpPr txBox="1"/>
            <p:nvPr/>
          </p:nvSpPr>
          <p:spPr>
            <a:xfrm>
              <a:off x="1076175" y="3439550"/>
              <a:ext cx="8117059" cy="231413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h-TH" sz="6000" b="1">
                  <a:solidFill>
                    <a:schemeClr val="bg1"/>
                  </a:solidFill>
                  <a:latin typeface="DB Helvethaica X 55 Regular" panose="02000506090000020004" pitchFamily="2" charset="-34"/>
                  <a:ea typeface="+mj-ea"/>
                  <a:cs typeface="DB Helvethaica X 55 Regular" panose="02000506090000020004" pitchFamily="2" charset="-34"/>
                </a:rPr>
                <a:t>ถึงเวลาตรวจเช็กสุขภาพทางการเงินของคุณกันแล้ว</a:t>
              </a: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B5575D88-7271-7BBE-3497-94977BBC2A4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44" r="34593" b="6993"/>
          <a:stretch/>
        </p:blipFill>
        <p:spPr>
          <a:xfrm>
            <a:off x="798291" y="687844"/>
            <a:ext cx="3799506" cy="8378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609542-6598-AFEE-2727-A9930B900DD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52" t="18244" r="34593" b="13041"/>
          <a:stretch/>
        </p:blipFill>
        <p:spPr>
          <a:xfrm>
            <a:off x="3007110" y="683399"/>
            <a:ext cx="3636238" cy="7700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79EC63-5AB1-5D42-8432-C8CBC959D059}"/>
              </a:ext>
            </a:extLst>
          </p:cNvPr>
          <p:cNvSpPr txBox="1"/>
          <p:nvPr/>
        </p:nvSpPr>
        <p:spPr>
          <a:xfrm>
            <a:off x="2038036" y="868369"/>
            <a:ext cx="4394295" cy="400110"/>
          </a:xfrm>
          <a:prstGeom prst="rect">
            <a:avLst/>
          </a:prstGeom>
          <a:solidFill>
            <a:srgbClr val="00C75D"/>
          </a:solidFill>
        </p:spPr>
        <p:txBody>
          <a:bodyPr wrap="square">
            <a:spAutoFit/>
          </a:bodyPr>
          <a:lstStyle/>
          <a:p>
            <a:r>
              <a:rPr lang="th-TH" sz="2000">
                <a:solidFill>
                  <a:schemeClr val="bg1"/>
                </a:solidFill>
                <a:latin typeface="Mitr Medium" panose="00000600000000000000" pitchFamily="2" charset="-34"/>
                <a:cs typeface="Mitr Medium" panose="00000600000000000000" pitchFamily="2" charset="-34"/>
              </a:rPr>
              <a:t>“</a:t>
            </a:r>
            <a:r>
              <a:rPr lang="en-US" sz="2000">
                <a:solidFill>
                  <a:schemeClr val="bg1"/>
                </a:solidFill>
                <a:latin typeface="Mitr Medium" panose="00000600000000000000" pitchFamily="2" charset="-34"/>
                <a:cs typeface="Mitr Medium" panose="00000600000000000000" pitchFamily="2" charset="-34"/>
              </a:rPr>
              <a:t>Financial Health Check</a:t>
            </a:r>
            <a:r>
              <a:rPr lang="th-TH" sz="2000">
                <a:solidFill>
                  <a:schemeClr val="bg1"/>
                </a:solidFill>
                <a:latin typeface="Mitr Medium" panose="00000600000000000000" pitchFamily="2" charset="-34"/>
                <a:cs typeface="Mitr Medium" panose="00000600000000000000" pitchFamily="2" charset="-34"/>
              </a:rPr>
              <a:t>”</a:t>
            </a:r>
            <a:endParaRPr lang="en-US" sz="2000" dirty="0">
              <a:solidFill>
                <a:schemeClr val="bg1"/>
              </a:solidFill>
              <a:highlight>
                <a:srgbClr val="FFDA3E"/>
              </a:highlight>
              <a:latin typeface="Mitr Medium" panose="00000600000000000000" pitchFamily="2" charset="-34"/>
              <a:cs typeface="Mitr Medium" panose="000006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7652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D3A48C0-8D21-19AF-D0A0-D941BFFDA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solidFill>
            <a:srgbClr val="64D0F6"/>
          </a:solidFill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1406E7C-F2AA-2B79-DC9D-33EC479999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436680"/>
              </p:ext>
            </p:extLst>
          </p:nvPr>
        </p:nvGraphicFramePr>
        <p:xfrm>
          <a:off x="482182" y="1517362"/>
          <a:ext cx="11227635" cy="4352925"/>
        </p:xfrm>
        <a:graphic>
          <a:graphicData uri="http://schemas.openxmlformats.org/drawingml/2006/table">
            <a:tbl>
              <a:tblPr/>
              <a:tblGrid>
                <a:gridCol w="437807">
                  <a:extLst>
                    <a:ext uri="{9D8B030D-6E8A-4147-A177-3AD203B41FA5}">
                      <a16:colId xmlns:a16="http://schemas.microsoft.com/office/drawing/2014/main" val="55999606"/>
                    </a:ext>
                  </a:extLst>
                </a:gridCol>
                <a:gridCol w="3069892">
                  <a:extLst>
                    <a:ext uri="{9D8B030D-6E8A-4147-A177-3AD203B41FA5}">
                      <a16:colId xmlns:a16="http://schemas.microsoft.com/office/drawing/2014/main" val="2241210498"/>
                    </a:ext>
                  </a:extLst>
                </a:gridCol>
                <a:gridCol w="3207895">
                  <a:extLst>
                    <a:ext uri="{9D8B030D-6E8A-4147-A177-3AD203B41FA5}">
                      <a16:colId xmlns:a16="http://schemas.microsoft.com/office/drawing/2014/main" val="2216096395"/>
                    </a:ext>
                  </a:extLst>
                </a:gridCol>
                <a:gridCol w="1569532">
                  <a:extLst>
                    <a:ext uri="{9D8B030D-6E8A-4147-A177-3AD203B41FA5}">
                      <a16:colId xmlns:a16="http://schemas.microsoft.com/office/drawing/2014/main" val="91123195"/>
                    </a:ext>
                  </a:extLst>
                </a:gridCol>
                <a:gridCol w="2942509">
                  <a:extLst>
                    <a:ext uri="{9D8B030D-6E8A-4147-A177-3AD203B41FA5}">
                      <a16:colId xmlns:a16="http://schemas.microsoft.com/office/drawing/2014/main" val="2823017015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No.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solidFill>
                            <a:srgbClr val="FFFFFF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อัตราส่วนทางการเงิน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solidFill>
                            <a:srgbClr val="FFFFFF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สูตรคำนวณ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solidFill>
                            <a:srgbClr val="FFFFFF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เกณฑ์แนะนำ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solidFill>
                            <a:srgbClr val="FFFFFF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เอาไว้ดูอะไร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409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อัตราส่วนสภาพคล่องพื้นฐาน</a:t>
                      </a:r>
                      <a:b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</a:br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Basic Liquidity Ratio)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สินทรัพย์สภาพคล่องรวม/ค่าใช้จ่ายต่อเดือน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3-6 เดือน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มีเงินเก็บสำรองเผื่อฉุกเฉินอยู่กี่เดือน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79981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อัตราส่วนการออม 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Saving Ratio)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เงินออมต่อเดือน/รายได้ต่อเดือน 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x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10% ขึ้นไป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สัดส่วนเงินออมต่อเดือน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90763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ระดับความมั่งคั่งสุทธิ 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Net Wealth)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สินทรัพย์รวม-หนี้สินรวม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ค่าเป็นบวก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ทำให้เราเห็นถึงส่วนที่เป็นสินทรัพย์ของเราจริงๆ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43926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อัตราส่วนความอยู่รอด 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Survival Ratio)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รายได้รวม/ค่าใช้จ่าย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มากกว่า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สามารถดำรงชีวิตรอดในแต่ละเดือนได้หรือไม่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9496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อัตราส่วนความมั่งคั่ง 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Wealth Ratio)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รายได้จากทรัพย์สิน/ค่าใช้จ่าย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มากกว่า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มีอิสรภาพทางการเงินแล้วหรือยัง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32957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อัตราส่วนหนี้ที่ต้องชำระต่อรายได้ </a:t>
                      </a:r>
                      <a:b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</a:br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Debt Service Ratio)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จำนวนหนี้ที่ต้องชำระ/รายได้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น้อยกว่า 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มีจำนวนหนี้ที่ต้องผ่อนมากเกินควรหรือไม่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796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อัตราส่วนหนี้สินต่อสินทรัพย์ </a:t>
                      </a:r>
                      <a:b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</a:br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Debt to Asset Ratio)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หนี้สิน/สินทรัพย์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น้อยกว่า 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มีหนี้สินมากเกินควรหรือไม่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39733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อัตราส่วนสภาพคล่อง 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Liquidity Ratio)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สินทรัพย์สภาพคล่องรวม/หนี้สินระยะสั้น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มากกว่า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effectLst/>
                          <a:latin typeface="DB Helvethaica X 55 Regular" panose="02000506090000020004" pitchFamily="2" charset="-34"/>
                          <a:cs typeface="DB Helvethaica X 55 Regular" panose="02000506090000020004" pitchFamily="2" charset="-34"/>
                        </a:rPr>
                        <a:t>สามารถชำระหนี้ระยะสั้นได้หรือไม่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738640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4154E44B-13D8-47B1-344C-4CCEF9895E92}"/>
              </a:ext>
            </a:extLst>
          </p:cNvPr>
          <p:cNvGrpSpPr/>
          <p:nvPr/>
        </p:nvGrpSpPr>
        <p:grpSpPr>
          <a:xfrm>
            <a:off x="3619346" y="572214"/>
            <a:ext cx="5228694" cy="830997"/>
            <a:chOff x="2910239" y="1217915"/>
            <a:chExt cx="5228694" cy="830997"/>
          </a:xfrm>
        </p:grpSpPr>
        <p:sp>
          <p:nvSpPr>
            <p:cNvPr id="10" name="Freeform 24">
              <a:extLst>
                <a:ext uri="{FF2B5EF4-FFF2-40B4-BE49-F238E27FC236}">
                  <a16:creationId xmlns:a16="http://schemas.microsoft.com/office/drawing/2014/main" id="{2C08A4CE-26DA-D1DB-B920-B40BFF2E476D}"/>
                </a:ext>
              </a:extLst>
            </p:cNvPr>
            <p:cNvSpPr/>
            <p:nvPr/>
          </p:nvSpPr>
          <p:spPr>
            <a:xfrm>
              <a:off x="3301200" y="1646607"/>
              <a:ext cx="4428000" cy="275941"/>
            </a:xfrm>
            <a:custGeom>
              <a:avLst/>
              <a:gdLst/>
              <a:ahLst/>
              <a:cxnLst/>
              <a:rect l="l" t="t" r="r" b="b"/>
              <a:pathLst>
                <a:path w="1568321" h="119378">
                  <a:moveTo>
                    <a:pt x="1555621" y="38100"/>
                  </a:moveTo>
                  <a:cubicBezTo>
                    <a:pt x="1554351" y="34290"/>
                    <a:pt x="1554351" y="30480"/>
                    <a:pt x="1554351" y="25400"/>
                  </a:cubicBezTo>
                  <a:cubicBezTo>
                    <a:pt x="1554351" y="11430"/>
                    <a:pt x="1550541" y="6350"/>
                    <a:pt x="1536571" y="5080"/>
                  </a:cubicBezTo>
                  <a:cubicBezTo>
                    <a:pt x="1508108" y="3810"/>
                    <a:pt x="1479592" y="0"/>
                    <a:pt x="1452264" y="5080"/>
                  </a:cubicBezTo>
                  <a:cubicBezTo>
                    <a:pt x="1401172" y="12700"/>
                    <a:pt x="1351269" y="13970"/>
                    <a:pt x="1300177" y="13970"/>
                  </a:cubicBezTo>
                  <a:cubicBezTo>
                    <a:pt x="1222945" y="13970"/>
                    <a:pt x="1146902" y="10160"/>
                    <a:pt x="1069670" y="8890"/>
                  </a:cubicBezTo>
                  <a:cubicBezTo>
                    <a:pt x="1031649" y="7620"/>
                    <a:pt x="994815" y="7620"/>
                    <a:pt x="956793" y="8890"/>
                  </a:cubicBezTo>
                  <a:cubicBezTo>
                    <a:pt x="915207" y="8890"/>
                    <a:pt x="874809" y="11430"/>
                    <a:pt x="833223" y="12700"/>
                  </a:cubicBezTo>
                  <a:cubicBezTo>
                    <a:pt x="802330" y="13970"/>
                    <a:pt x="772626" y="12700"/>
                    <a:pt x="741733" y="16510"/>
                  </a:cubicBezTo>
                  <a:cubicBezTo>
                    <a:pt x="710840" y="20320"/>
                    <a:pt x="576576" y="20320"/>
                    <a:pt x="545683" y="19050"/>
                  </a:cubicBezTo>
                  <a:cubicBezTo>
                    <a:pt x="526672" y="17780"/>
                    <a:pt x="464887" y="21590"/>
                    <a:pt x="445876" y="21590"/>
                  </a:cubicBezTo>
                  <a:cubicBezTo>
                    <a:pt x="420924" y="21590"/>
                    <a:pt x="394785" y="22860"/>
                    <a:pt x="369833" y="21590"/>
                  </a:cubicBezTo>
                  <a:cubicBezTo>
                    <a:pt x="340128" y="20320"/>
                    <a:pt x="310424" y="19050"/>
                    <a:pt x="280719" y="25400"/>
                  </a:cubicBezTo>
                  <a:cubicBezTo>
                    <a:pt x="251015" y="31750"/>
                    <a:pt x="221310" y="31750"/>
                    <a:pt x="191606" y="29210"/>
                  </a:cubicBezTo>
                  <a:cubicBezTo>
                    <a:pt x="160713" y="26670"/>
                    <a:pt x="131009" y="25400"/>
                    <a:pt x="100116" y="24130"/>
                  </a:cubicBezTo>
                  <a:cubicBezTo>
                    <a:pt x="81105" y="21590"/>
                    <a:pt x="60906" y="20320"/>
                    <a:pt x="39370" y="20320"/>
                  </a:cubicBezTo>
                  <a:cubicBezTo>
                    <a:pt x="26670" y="19050"/>
                    <a:pt x="13970" y="17780"/>
                    <a:pt x="0" y="16510"/>
                  </a:cubicBezTo>
                  <a:cubicBezTo>
                    <a:pt x="0" y="24130"/>
                    <a:pt x="0" y="29210"/>
                    <a:pt x="0" y="33020"/>
                  </a:cubicBezTo>
                  <a:cubicBezTo>
                    <a:pt x="7620" y="67930"/>
                    <a:pt x="3810" y="67930"/>
                    <a:pt x="2540" y="67930"/>
                  </a:cubicBezTo>
                  <a:cubicBezTo>
                    <a:pt x="1270" y="67930"/>
                    <a:pt x="2540" y="67930"/>
                    <a:pt x="2540" y="67930"/>
                  </a:cubicBezTo>
                  <a:cubicBezTo>
                    <a:pt x="3810" y="67930"/>
                    <a:pt x="5080" y="67930"/>
                    <a:pt x="6350" y="67930"/>
                  </a:cubicBezTo>
                  <a:cubicBezTo>
                    <a:pt x="7620" y="67930"/>
                    <a:pt x="6350" y="67930"/>
                    <a:pt x="7620" y="67930"/>
                  </a:cubicBezTo>
                  <a:cubicBezTo>
                    <a:pt x="8890" y="67930"/>
                    <a:pt x="10160" y="67930"/>
                    <a:pt x="11430" y="67930"/>
                  </a:cubicBezTo>
                  <a:cubicBezTo>
                    <a:pt x="11430" y="67930"/>
                    <a:pt x="11430" y="67930"/>
                    <a:pt x="11430" y="67930"/>
                  </a:cubicBezTo>
                  <a:cubicBezTo>
                    <a:pt x="11430" y="83818"/>
                    <a:pt x="15240" y="87628"/>
                    <a:pt x="31750" y="91438"/>
                  </a:cubicBezTo>
                  <a:cubicBezTo>
                    <a:pt x="43180" y="93978"/>
                    <a:pt x="54610" y="96518"/>
                    <a:pt x="65659" y="97788"/>
                  </a:cubicBezTo>
                  <a:cubicBezTo>
                    <a:pt x="114374" y="99058"/>
                    <a:pt x="163090" y="100328"/>
                    <a:pt x="211805" y="100328"/>
                  </a:cubicBezTo>
                  <a:cubicBezTo>
                    <a:pt x="222499" y="100328"/>
                    <a:pt x="233192" y="100328"/>
                    <a:pt x="243886" y="100328"/>
                  </a:cubicBezTo>
                  <a:cubicBezTo>
                    <a:pt x="278343" y="101598"/>
                    <a:pt x="311612" y="105408"/>
                    <a:pt x="346069" y="102868"/>
                  </a:cubicBezTo>
                  <a:cubicBezTo>
                    <a:pt x="382903" y="100328"/>
                    <a:pt x="420925" y="101598"/>
                    <a:pt x="457758" y="102868"/>
                  </a:cubicBezTo>
                  <a:cubicBezTo>
                    <a:pt x="501721" y="104138"/>
                    <a:pt x="693018" y="104138"/>
                    <a:pt x="736980" y="104138"/>
                  </a:cubicBezTo>
                  <a:cubicBezTo>
                    <a:pt x="773814" y="105408"/>
                    <a:pt x="810647" y="104138"/>
                    <a:pt x="847481" y="105408"/>
                  </a:cubicBezTo>
                  <a:cubicBezTo>
                    <a:pt x="874809" y="105408"/>
                    <a:pt x="902137" y="107948"/>
                    <a:pt x="929465" y="106678"/>
                  </a:cubicBezTo>
                  <a:cubicBezTo>
                    <a:pt x="986498" y="106678"/>
                    <a:pt x="1043530" y="104138"/>
                    <a:pt x="1100563" y="105408"/>
                  </a:cubicBezTo>
                  <a:cubicBezTo>
                    <a:pt x="1187300" y="106678"/>
                    <a:pt x="1274037" y="110488"/>
                    <a:pt x="1360774" y="113028"/>
                  </a:cubicBezTo>
                  <a:cubicBezTo>
                    <a:pt x="1389291" y="114298"/>
                    <a:pt x="1417807" y="113028"/>
                    <a:pt x="1446323" y="111758"/>
                  </a:cubicBezTo>
                  <a:cubicBezTo>
                    <a:pt x="1471275" y="110488"/>
                    <a:pt x="1496227" y="110488"/>
                    <a:pt x="1520061" y="116838"/>
                  </a:cubicBezTo>
                  <a:cubicBezTo>
                    <a:pt x="1532761" y="119378"/>
                    <a:pt x="1541651" y="113028"/>
                    <a:pt x="1542921" y="99058"/>
                  </a:cubicBezTo>
                  <a:cubicBezTo>
                    <a:pt x="1544191" y="83818"/>
                    <a:pt x="1545461" y="68578"/>
                    <a:pt x="1545461" y="67930"/>
                  </a:cubicBezTo>
                  <a:cubicBezTo>
                    <a:pt x="1548001" y="67930"/>
                    <a:pt x="1550541" y="67930"/>
                    <a:pt x="1553081" y="67930"/>
                  </a:cubicBezTo>
                  <a:cubicBezTo>
                    <a:pt x="1554351" y="67930"/>
                    <a:pt x="1554351" y="67930"/>
                    <a:pt x="1554351" y="67930"/>
                  </a:cubicBezTo>
                  <a:cubicBezTo>
                    <a:pt x="1555621" y="67930"/>
                    <a:pt x="1556891" y="67930"/>
                    <a:pt x="1558161" y="67930"/>
                  </a:cubicBezTo>
                  <a:cubicBezTo>
                    <a:pt x="1559431" y="67930"/>
                    <a:pt x="1559431" y="67930"/>
                    <a:pt x="1559431" y="67930"/>
                  </a:cubicBezTo>
                  <a:cubicBezTo>
                    <a:pt x="1559431" y="67930"/>
                    <a:pt x="1560701" y="67930"/>
                    <a:pt x="1560701" y="67930"/>
                  </a:cubicBezTo>
                  <a:cubicBezTo>
                    <a:pt x="1560701" y="67930"/>
                    <a:pt x="1559431" y="67930"/>
                    <a:pt x="1560701" y="67930"/>
                  </a:cubicBezTo>
                  <a:cubicBezTo>
                    <a:pt x="1564511" y="67930"/>
                    <a:pt x="1568321" y="67930"/>
                    <a:pt x="1555621" y="38100"/>
                  </a:cubicBezTo>
                  <a:close/>
                </a:path>
              </a:pathLst>
            </a:custGeom>
            <a:solidFill>
              <a:srgbClr val="FEDA6D"/>
            </a:solidFill>
          </p:spPr>
          <p:txBody>
            <a:bodyPr/>
            <a:lstStyle/>
            <a:p>
              <a:pPr algn="ctr"/>
              <a:endParaRPr lang="th-TH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7AB8331-5495-ACA3-E65F-866B48FE122E}"/>
                </a:ext>
              </a:extLst>
            </p:cNvPr>
            <p:cNvSpPr txBox="1"/>
            <p:nvPr/>
          </p:nvSpPr>
          <p:spPr>
            <a:xfrm>
              <a:off x="2910239" y="1217915"/>
              <a:ext cx="5228694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800">
                  <a:latin typeface="DB Helvethaica X 55 Regular" panose="02000506090000020004" pitchFamily="2" charset="-34"/>
                  <a:cs typeface="DB Helvethaica X 55 Regular" panose="02000506090000020004" pitchFamily="2" charset="-34"/>
                </a:rPr>
                <a:t>Financial Health Check</a:t>
              </a:r>
              <a:endParaRPr lang="th-TH" sz="4800" dirty="0">
                <a:latin typeface="DB Helvethaica X 55 Regular" panose="02000506090000020004" pitchFamily="2" charset="-34"/>
                <a:cs typeface="DB Helvethaica X 55 Regular" panose="02000506090000020004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8930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26B4A542BA3EB8499520763A29232BD0" ma:contentTypeVersion="0" ma:contentTypeDescription="สร้างเอกสารใหม่" ma:contentTypeScope="" ma:versionID="240dc08edb78c61870f3f7763d9bdf2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a4d0000f2c18a1c13c5620b9eba07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497CEB-5CDD-4E3F-B157-19D990BE699F}"/>
</file>

<file path=customXml/itemProps2.xml><?xml version="1.0" encoding="utf-8"?>
<ds:datastoreItem xmlns:ds="http://schemas.openxmlformats.org/officeDocument/2006/customXml" ds:itemID="{27CE05A6-9238-4326-B022-8474B4674915}"/>
</file>

<file path=customXml/itemProps3.xml><?xml version="1.0" encoding="utf-8"?>
<ds:datastoreItem xmlns:ds="http://schemas.openxmlformats.org/officeDocument/2006/customXml" ds:itemID="{B59C05BE-B072-47B4-97D0-48CF346E2E47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248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DB Helvethaica X 55 Regular</vt:lpstr>
      <vt:lpstr>Mitr Medium</vt:lpstr>
      <vt:lpstr>Tahoma</vt:lpstr>
      <vt:lpstr>Office Theme</vt:lpstr>
      <vt:lpstr>PowerPoint Presentation</vt:lpstr>
      <vt:lpstr>PowerPoint Presentation</vt:lpstr>
    </vt:vector>
  </TitlesOfParts>
  <Company>BOT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Veenusaya Suriyatanin (วินัสยา สุริยาธานินทร์)</dc:creator>
  <cp:lastModifiedBy>Manita Rudtanasudjatum (มานิตา รัตนสัจธรรม)</cp:lastModifiedBy>
  <cp:revision>2</cp:revision>
  <dcterms:created xsi:type="dcterms:W3CDTF">2022-10-24T14:09:19Z</dcterms:created>
  <dcterms:modified xsi:type="dcterms:W3CDTF">2023-01-23T09:19:01Z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7ef099a-7fa4-4e34-953d-f6f34188ebfd_Enabled">
    <vt:lpwstr>true</vt:lpwstr>
  </property>
  <property fmtid="{D5CDD505-2E9C-101B-9397-08002B2CF9AE}" pid="3" name="MSIP_Label_57ef099a-7fa4-4e34-953d-f6f34188ebfd_SetDate">
    <vt:lpwstr>2022-10-24T14:09:19Z</vt:lpwstr>
  </property>
  <property fmtid="{D5CDD505-2E9C-101B-9397-08002B2CF9AE}" pid="4" name="MSIP_Label_57ef099a-7fa4-4e34-953d-f6f34188ebfd_Method">
    <vt:lpwstr>Standard</vt:lpwstr>
  </property>
  <property fmtid="{D5CDD505-2E9C-101B-9397-08002B2CF9AE}" pid="5" name="MSIP_Label_57ef099a-7fa4-4e34-953d-f6f34188ebfd_Name">
    <vt:lpwstr>Internal</vt:lpwstr>
  </property>
  <property fmtid="{D5CDD505-2E9C-101B-9397-08002B2CF9AE}" pid="6" name="MSIP_Label_57ef099a-7fa4-4e34-953d-f6f34188ebfd_SiteId">
    <vt:lpwstr>db27cba9-535b-4797-bd0b-1b1d889f3898</vt:lpwstr>
  </property>
  <property fmtid="{D5CDD505-2E9C-101B-9397-08002B2CF9AE}" pid="7" name="MSIP_Label_57ef099a-7fa4-4e34-953d-f6f34188ebfd_ActionId">
    <vt:lpwstr>0c0ba8e4-7e13-41d3-af44-dcfecf70d686</vt:lpwstr>
  </property>
  <property fmtid="{D5CDD505-2E9C-101B-9397-08002B2CF9AE}" pid="8" name="MSIP_Label_57ef099a-7fa4-4e34-953d-f6f34188ebfd_ContentBits">
    <vt:lpwstr>0</vt:lpwstr>
  </property>
  <property fmtid="{D5CDD505-2E9C-101B-9397-08002B2CF9AE}" pid="9" name="ContentTypeId">
    <vt:lpwstr>0x01010026B4A542BA3EB8499520763A29232BD0</vt:lpwstr>
  </property>
</Properties>
</file>