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5" r:id="rId2"/>
    <p:sldId id="1556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5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578B7-01C8-48F4-8613-5993DB2389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D828F-278A-4691-96B3-3D16276F063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3496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800" b="1">
                <a:latin typeface="BrowalliaUPC" panose="020B0604020202020204" pitchFamily="34" charset="-34"/>
                <a:cs typeface="BrowalliaUPC" panose="020B0604020202020204" pitchFamily="34" charset="-34"/>
              </a:rPr>
              <a:t>บทพูด</a:t>
            </a:r>
          </a:p>
          <a:p>
            <a:pPr lvl="0"/>
            <a:r>
              <a:rPr lang="en-US"/>
              <a:t>- เพื่อให้แผนเกษียณของเราชัดเจนและเป็นจริงได้ เราต้องรู้ก่อนว่า ณ วันเกษียณ เราต้องมีเงินเท่าไหร่ โดยคำนวณจากสูตรนี้ได้เลย</a:t>
            </a:r>
          </a:p>
          <a:p>
            <a:pPr marL="285750" lvl="0" indent="-285750">
              <a:buFontTx/>
              <a:buChar char="-"/>
            </a:pPr>
            <a:r>
              <a:rPr lang="en-US"/>
              <a:t>สูตรแรก คือ การหา "จำนวนเงิน" ที่แต่ละคนจะต้องมี ณ วันเกษียณ โดยคิดจาก </a:t>
            </a:r>
            <a:br>
              <a:rPr lang="en-US"/>
            </a:br>
            <a:r>
              <a:rPr lang="en-US"/>
              <a:t>"จำนวนเงินที่คาดว่าจะใช้ต่อเดือน" คูณด้วย 12 เพื่อให้เป็นจำนวนเงินที่ต้องใช้เป็นรายปี </a:t>
            </a:r>
            <a:br>
              <a:rPr lang="en-US"/>
            </a:br>
            <a:r>
              <a:rPr lang="en-US"/>
              <a:t>และคูณด้วย "จำนวนปีที่คาดว่าจะมีชีวิตอยู่หลังเกษียณ“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ตัวอย่างเช่น ชีวิตวัยเกษียณที่เราเลือกคือ กินดีอยู่ดี มีเงินไว้ใช้จ่ายในชีวิตประจำวันได้ มีเงินค่ารักษาพยาบาลเพียงพอ มีเงินเหลือไปเที่ยวต่างประเทศได้ปีละ 1 ครั้ง และให้ลูกหลานได้ตามโอกาส จะต้องใช้เงินเดือนละ 50,000 บาท คูณด้วย 12 และคาดว่า จะมีชีวิตอยู่หลังเกษียณได้อีก 20 ปี เงินก้อนที่ต้องมี ณ วันเกษียณ เท่ากับ 50,000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x 12 x 20 = 12,000,000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บาท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มี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Assumption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ไม่มีหนี้</a:t>
            </a:r>
            <a:endParaRPr lang="th-TH" sz="1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81DD8-3831-43B5-A4D2-85C4B385383E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765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800" b="1">
                <a:latin typeface="BrowalliaUPC" panose="020B0604020202020204" pitchFamily="34" charset="-34"/>
                <a:cs typeface="BrowalliaUPC" panose="020B0604020202020204" pitchFamily="34" charset="-34"/>
              </a:rPr>
              <a:t>บทพูด</a:t>
            </a:r>
          </a:p>
          <a:p>
            <a:pPr lvl="0"/>
            <a:r>
              <a:rPr lang="en-US"/>
              <a:t>- เพื่อให้แผนเกษียณของเราชัดเจนและเป็นจริงได้ เราต้องรู้ก่อนว่า ณ วันเกษียณ เราต้องมีเงินเท่าไหร่ โดยคำนวณจากสูตรนี้ได้เลย</a:t>
            </a:r>
          </a:p>
          <a:p>
            <a:pPr marL="285750" lvl="0" indent="-285750">
              <a:buFontTx/>
              <a:buChar char="-"/>
            </a:pPr>
            <a:r>
              <a:rPr lang="en-US"/>
              <a:t>สูตรแรก คือ การหา "จำนวนเงิน" ที่แต่ละคนจะต้องมี ณ วันเกษียณ โดยคิดจาก </a:t>
            </a:r>
            <a:br>
              <a:rPr lang="en-US"/>
            </a:br>
            <a:r>
              <a:rPr lang="en-US"/>
              <a:t>"จำนวนเงินที่คาดว่าจะใช้ต่อเดือน" คูณด้วย 12 เพื่อให้เป็นจำนวนเงินที่ต้องใช้เป็นรายปี </a:t>
            </a:r>
            <a:br>
              <a:rPr lang="en-US"/>
            </a:br>
            <a:r>
              <a:rPr lang="en-US"/>
              <a:t>และคูณด้วย "จำนวนปีที่คาดว่าจะมีชีวิตอยู่หลังเกษียณ“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ตัวอย่างเช่น ชีวิตวัยเกษียณที่เราเลือกคือ กินดีอยู่ดี มีเงินไว้ใช้จ่ายในชีวิตประจำวันได้ มีเงินค่ารักษาพยาบาลเพียงพอ มีเงินเหลือไปเที่ยวต่างประเทศได้ปีละ 1 ครั้ง และให้ลูกหลานได้ตามโอกาส จะต้องใช้เงินเดือนละ 50,000 บาท คูณด้วย 12 และคาดว่า จะมีชีวิตอยู่หลังเกษียณได้อีก 20 ปี เงินก้อนที่ต้องมี ณ วันเกษียณ เท่ากับ 50,000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x 12 x 20 = 12,000,000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บาท</a:t>
            </a:r>
            <a:endParaRPr lang="th-TH" sz="1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81DD8-3831-43B5-A4D2-85C4B385383E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202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298C-4A1B-8873-3FCB-CB56626A6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E7CBC-7E38-DDF3-63B9-6AE590D50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ADF84-AB44-7D5F-5104-FF1DDD95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5F2A7-89AD-4E13-9D04-3B48B5A2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F54E3-159A-D391-FABC-A1FCB41C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580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9D40-1C61-D07A-7039-F0168765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03740-89AD-15BF-368E-5CC23E79C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1202B-7284-75EC-6FFB-4D9CDBC3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43314-FEE3-1ED1-DF1C-2E19B515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791B4-0FE6-A65E-E2F6-CBF9EDE2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318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B2414B-DF4F-7348-5E5C-41BC98606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F04D88-F30D-73E3-0AE8-8237F14D9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DFA40-B29A-3387-0E29-196D5291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7BFFF-9D06-BFA1-79DB-A478C3F9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11770-AE0D-6FE2-41A2-E97C203D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562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0D7F9-0553-02F9-E6BD-67F8454D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6C7A1-45B4-569B-5847-21FF0DB63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B61ED-1871-1759-D877-4D7BD14B1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B3634-0F80-B039-1C2F-009C4DDC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7837B-C175-C482-B894-3A5DDE0B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986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9C6E-2588-8CFB-6FF6-8E34C103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8DA52-38F9-31B8-8275-3D5E2E8B1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483DD-3F70-D195-3DD3-DF3AF330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3E1E9-7E9D-260C-82ED-6E6D63ED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DC17A-768C-43E5-5FEF-E2E172D3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636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F2B36-63BC-1961-A312-4FEB991B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22BA-FDE5-1513-F7AB-B84FCE90D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D69A1-3AD8-F943-210D-BB62F9A1A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FF04A-F670-6CD5-327F-E80D40E47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2C078-E903-265D-5016-146B42E1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312EA-0448-44A0-1FAB-314AEAB9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661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4979F-9335-E25B-948F-6119CCC24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B9BDA-CEC4-C89B-7BA0-DA760F06E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B6905-727D-DA6F-8396-DC3BCD593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1EA5D-DAFE-D1FA-4189-3603E0048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EF692-EF1F-E27D-1DDE-183C463B2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0FC03F-FC49-6583-F87C-A7ED42D6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F37989-A323-B135-80ED-08D32C71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4808B6-E179-4C0C-9DE8-75C6BC21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721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D5DD6-A70C-AFBF-B8FD-5A460A949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A143A-8E0E-85B3-ED56-06493D1C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730CF5-5016-B58A-E453-442FF11A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2DC81-23CC-92CD-9BEA-0D245D37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124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4B6F94-2FEA-2E7A-DAFF-B0C253CB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98868C-576F-A6C4-0B83-8CA2DEF2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3A6AA-BE48-46AA-B82A-849EEF6F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773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7475-FE56-5470-1CD2-EB6FB878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872-C30F-75B3-6483-2158DEA88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7FBEB-03CC-BD3A-E37C-E54A16174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5B00A-6ABD-8E9F-9244-92BF6DCA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1917F-67D9-D530-0E6A-DA40686D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657F0-671E-8430-A37B-AB2276FD3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031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E4C1A-B039-19DB-8A60-AFD8E808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3062BE-10B4-E272-8EB8-016ADD423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7B58F-CA9F-C805-3367-2AE161512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CFC92-3D5E-8940-40FB-34FCA4CF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6E8D0-5E98-3105-CD3C-009DF415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EC084-1FBE-9D97-256D-CE81C19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670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B46E5-9270-D69F-69A9-724C263D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F34E2-ECB0-3AE3-AABC-C4156309E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B2AA2-2608-4B1B-6447-5EFFB78C1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83733-4F1A-45F7-9E4F-9C40769B180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DEDB5-3662-24AC-847B-63C12A85A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7B13A-7977-239B-0D48-35FA31575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DE088-6F89-4EBD-BB8F-33B0152F05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773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60804EC2-49D2-9E2D-3039-9AB29A164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grpSp>
        <p:nvGrpSpPr>
          <p:cNvPr id="43" name="Group 14">
            <a:extLst>
              <a:ext uri="{FF2B5EF4-FFF2-40B4-BE49-F238E27FC236}">
                <a16:creationId xmlns:a16="http://schemas.microsoft.com/office/drawing/2014/main" id="{C88C8E80-068B-4537-8EB2-B1B268C6F0E3}"/>
              </a:ext>
            </a:extLst>
          </p:cNvPr>
          <p:cNvGrpSpPr/>
          <p:nvPr/>
        </p:nvGrpSpPr>
        <p:grpSpPr>
          <a:xfrm>
            <a:off x="1093313" y="2719434"/>
            <a:ext cx="1497814" cy="154419"/>
            <a:chOff x="0" y="0"/>
            <a:chExt cx="1349115" cy="114298"/>
          </a:xfrm>
        </p:grpSpPr>
        <p:sp>
          <p:nvSpPr>
            <p:cNvPr id="44" name="Freeform 15">
              <a:extLst>
                <a:ext uri="{FF2B5EF4-FFF2-40B4-BE49-F238E27FC236}">
                  <a16:creationId xmlns:a16="http://schemas.microsoft.com/office/drawing/2014/main" id="{33549EAA-5C5C-455E-AE3A-F1346FA1515A}"/>
                </a:ext>
              </a:extLst>
            </p:cNvPr>
            <p:cNvSpPr/>
            <p:nvPr/>
          </p:nvSpPr>
          <p:spPr>
            <a:xfrm>
              <a:off x="0" y="-3810"/>
              <a:ext cx="1352924" cy="119378"/>
            </a:xfrm>
            <a:custGeom>
              <a:avLst/>
              <a:gdLst/>
              <a:ahLst/>
              <a:cxnLst/>
              <a:rect l="l" t="t" r="r" b="b"/>
              <a:pathLst>
                <a:path w="1352924" h="119378">
                  <a:moveTo>
                    <a:pt x="1340224" y="38100"/>
                  </a:moveTo>
                  <a:cubicBezTo>
                    <a:pt x="1338955" y="34290"/>
                    <a:pt x="1338955" y="30480"/>
                    <a:pt x="1338955" y="25400"/>
                  </a:cubicBezTo>
                  <a:cubicBezTo>
                    <a:pt x="1338955" y="11430"/>
                    <a:pt x="1335144" y="6350"/>
                    <a:pt x="1321174" y="5080"/>
                  </a:cubicBezTo>
                  <a:cubicBezTo>
                    <a:pt x="1294314" y="3810"/>
                    <a:pt x="1270008" y="0"/>
                    <a:pt x="1246715" y="5080"/>
                  </a:cubicBezTo>
                  <a:cubicBezTo>
                    <a:pt x="1203167" y="12700"/>
                    <a:pt x="1160631" y="13970"/>
                    <a:pt x="1117083" y="13970"/>
                  </a:cubicBezTo>
                  <a:cubicBezTo>
                    <a:pt x="1051255" y="13970"/>
                    <a:pt x="986439" y="10160"/>
                    <a:pt x="920611" y="8890"/>
                  </a:cubicBezTo>
                  <a:cubicBezTo>
                    <a:pt x="888203" y="7620"/>
                    <a:pt x="856808" y="7620"/>
                    <a:pt x="824400" y="8890"/>
                  </a:cubicBezTo>
                  <a:cubicBezTo>
                    <a:pt x="788954" y="8890"/>
                    <a:pt x="754521" y="11430"/>
                    <a:pt x="719075" y="12700"/>
                  </a:cubicBezTo>
                  <a:cubicBezTo>
                    <a:pt x="692743" y="13970"/>
                    <a:pt x="667425" y="12700"/>
                    <a:pt x="641093" y="16510"/>
                  </a:cubicBezTo>
                  <a:cubicBezTo>
                    <a:pt x="614762" y="20320"/>
                    <a:pt x="500322" y="20320"/>
                    <a:pt x="473991" y="19050"/>
                  </a:cubicBezTo>
                  <a:cubicBezTo>
                    <a:pt x="457787" y="17780"/>
                    <a:pt x="405124" y="21590"/>
                    <a:pt x="388920" y="21590"/>
                  </a:cubicBezTo>
                  <a:cubicBezTo>
                    <a:pt x="367652" y="21590"/>
                    <a:pt x="345372" y="22860"/>
                    <a:pt x="324104" y="21590"/>
                  </a:cubicBezTo>
                  <a:cubicBezTo>
                    <a:pt x="298786" y="20320"/>
                    <a:pt x="273467" y="19050"/>
                    <a:pt x="248149" y="25400"/>
                  </a:cubicBezTo>
                  <a:cubicBezTo>
                    <a:pt x="222830" y="31750"/>
                    <a:pt x="197511" y="31750"/>
                    <a:pt x="172193" y="29210"/>
                  </a:cubicBezTo>
                  <a:cubicBezTo>
                    <a:pt x="145861" y="26670"/>
                    <a:pt x="120543" y="25400"/>
                    <a:pt x="94211" y="24130"/>
                  </a:cubicBezTo>
                  <a:cubicBezTo>
                    <a:pt x="78007" y="21590"/>
                    <a:pt x="60791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4842" y="97788"/>
                  </a:cubicBezTo>
                  <a:cubicBezTo>
                    <a:pt x="106364" y="99058"/>
                    <a:pt x="147887" y="100328"/>
                    <a:pt x="189409" y="100328"/>
                  </a:cubicBezTo>
                  <a:cubicBezTo>
                    <a:pt x="198524" y="100328"/>
                    <a:pt x="207639" y="100328"/>
                    <a:pt x="216754" y="100328"/>
                  </a:cubicBezTo>
                  <a:cubicBezTo>
                    <a:pt x="246123" y="101598"/>
                    <a:pt x="274480" y="105408"/>
                    <a:pt x="303850" y="102868"/>
                  </a:cubicBezTo>
                  <a:cubicBezTo>
                    <a:pt x="335245" y="100328"/>
                    <a:pt x="367652" y="101598"/>
                    <a:pt x="399048" y="102868"/>
                  </a:cubicBezTo>
                  <a:cubicBezTo>
                    <a:pt x="436519" y="104138"/>
                    <a:pt x="599571" y="104138"/>
                    <a:pt x="637043" y="104138"/>
                  </a:cubicBezTo>
                  <a:cubicBezTo>
                    <a:pt x="668438" y="105408"/>
                    <a:pt x="699833" y="104138"/>
                    <a:pt x="731228" y="105408"/>
                  </a:cubicBezTo>
                  <a:cubicBezTo>
                    <a:pt x="754521" y="105408"/>
                    <a:pt x="777814" y="107948"/>
                    <a:pt x="801107" y="106678"/>
                  </a:cubicBezTo>
                  <a:cubicBezTo>
                    <a:pt x="849719" y="106678"/>
                    <a:pt x="898331" y="104138"/>
                    <a:pt x="946942" y="105408"/>
                  </a:cubicBezTo>
                  <a:cubicBezTo>
                    <a:pt x="1020873" y="106678"/>
                    <a:pt x="1094803" y="110488"/>
                    <a:pt x="1168734" y="113028"/>
                  </a:cubicBezTo>
                  <a:cubicBezTo>
                    <a:pt x="1193039" y="114298"/>
                    <a:pt x="1217345" y="113028"/>
                    <a:pt x="1241651" y="111758"/>
                  </a:cubicBezTo>
                  <a:cubicBezTo>
                    <a:pt x="1262919" y="110488"/>
                    <a:pt x="1284186" y="110488"/>
                    <a:pt x="1304665" y="116838"/>
                  </a:cubicBezTo>
                  <a:cubicBezTo>
                    <a:pt x="1317365" y="119378"/>
                    <a:pt x="1326255" y="113028"/>
                    <a:pt x="1327525" y="99058"/>
                  </a:cubicBezTo>
                  <a:cubicBezTo>
                    <a:pt x="1328795" y="83818"/>
                    <a:pt x="1330065" y="68578"/>
                    <a:pt x="1330065" y="67930"/>
                  </a:cubicBezTo>
                  <a:cubicBezTo>
                    <a:pt x="1332605" y="67930"/>
                    <a:pt x="1335145" y="67930"/>
                    <a:pt x="1337685" y="67930"/>
                  </a:cubicBezTo>
                  <a:cubicBezTo>
                    <a:pt x="1338955" y="67930"/>
                    <a:pt x="1338955" y="67930"/>
                    <a:pt x="1338955" y="67930"/>
                  </a:cubicBezTo>
                  <a:cubicBezTo>
                    <a:pt x="1340225" y="67930"/>
                    <a:pt x="1341495" y="67930"/>
                    <a:pt x="1342765" y="67930"/>
                  </a:cubicBezTo>
                  <a:cubicBezTo>
                    <a:pt x="1344035" y="67930"/>
                    <a:pt x="1344035" y="67930"/>
                    <a:pt x="1344035" y="67930"/>
                  </a:cubicBezTo>
                  <a:cubicBezTo>
                    <a:pt x="1344035" y="67930"/>
                    <a:pt x="1345305" y="67930"/>
                    <a:pt x="1345305" y="67930"/>
                  </a:cubicBezTo>
                  <a:cubicBezTo>
                    <a:pt x="1345305" y="67930"/>
                    <a:pt x="1344035" y="67930"/>
                    <a:pt x="1345305" y="67930"/>
                  </a:cubicBezTo>
                  <a:cubicBezTo>
                    <a:pt x="1349115" y="67930"/>
                    <a:pt x="1352924" y="67930"/>
                    <a:pt x="1340224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E39DF41F-3EEA-4211-B817-490C897F3295}"/>
              </a:ext>
            </a:extLst>
          </p:cNvPr>
          <p:cNvGrpSpPr/>
          <p:nvPr/>
        </p:nvGrpSpPr>
        <p:grpSpPr>
          <a:xfrm>
            <a:off x="2774995" y="2749475"/>
            <a:ext cx="382228" cy="193158"/>
            <a:chOff x="0" y="0"/>
            <a:chExt cx="1340150" cy="677241"/>
          </a:xfrm>
        </p:grpSpPr>
        <p:grpSp>
          <p:nvGrpSpPr>
            <p:cNvPr id="46" name="Group 17">
              <a:extLst>
                <a:ext uri="{FF2B5EF4-FFF2-40B4-BE49-F238E27FC236}">
                  <a16:creationId xmlns:a16="http://schemas.microsoft.com/office/drawing/2014/main" id="{C0A81C42-C6E7-4C0E-A4B2-4E2A4FE97C01}"/>
                </a:ext>
              </a:extLst>
            </p:cNvPr>
            <p:cNvGrpSpPr/>
            <p:nvPr/>
          </p:nvGrpSpPr>
          <p:grpSpPr>
            <a:xfrm>
              <a:off x="0" y="0"/>
              <a:ext cx="1340150" cy="294357"/>
              <a:chOff x="0" y="0"/>
              <a:chExt cx="1304305" cy="286484"/>
            </a:xfrm>
          </p:grpSpPr>
          <p:sp>
            <p:nvSpPr>
              <p:cNvPr id="49" name="Freeform 18">
                <a:extLst>
                  <a:ext uri="{FF2B5EF4-FFF2-40B4-BE49-F238E27FC236}">
                    <a16:creationId xmlns:a16="http://schemas.microsoft.com/office/drawing/2014/main" id="{F12382CB-7766-4038-B631-ECB1D9C4838F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  <p:grpSp>
          <p:nvGrpSpPr>
            <p:cNvPr id="47" name="Group 19">
              <a:extLst>
                <a:ext uri="{FF2B5EF4-FFF2-40B4-BE49-F238E27FC236}">
                  <a16:creationId xmlns:a16="http://schemas.microsoft.com/office/drawing/2014/main" id="{0A6D5212-DB79-4C93-BCDC-8F86133F945F}"/>
                </a:ext>
              </a:extLst>
            </p:cNvPr>
            <p:cNvGrpSpPr/>
            <p:nvPr/>
          </p:nvGrpSpPr>
          <p:grpSpPr>
            <a:xfrm>
              <a:off x="0" y="382884"/>
              <a:ext cx="1340150" cy="294357"/>
              <a:chOff x="0" y="0"/>
              <a:chExt cx="1304305" cy="286484"/>
            </a:xfrm>
          </p:grpSpPr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010476E9-AB6B-4EB6-9789-EACB957E2C7A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</p:grpSp>
      <p:grpSp>
        <p:nvGrpSpPr>
          <p:cNvPr id="51" name="Group 23">
            <a:extLst>
              <a:ext uri="{FF2B5EF4-FFF2-40B4-BE49-F238E27FC236}">
                <a16:creationId xmlns:a16="http://schemas.microsoft.com/office/drawing/2014/main" id="{65A023DB-3363-4261-9E42-6845D2E28C64}"/>
              </a:ext>
            </a:extLst>
          </p:cNvPr>
          <p:cNvGrpSpPr/>
          <p:nvPr/>
        </p:nvGrpSpPr>
        <p:grpSpPr>
          <a:xfrm>
            <a:off x="965089" y="3021031"/>
            <a:ext cx="1626037" cy="174914"/>
            <a:chOff x="0" y="0"/>
            <a:chExt cx="1564511" cy="114298"/>
          </a:xfrm>
        </p:grpSpPr>
        <p:sp>
          <p:nvSpPr>
            <p:cNvPr id="52" name="Freeform 24">
              <a:extLst>
                <a:ext uri="{FF2B5EF4-FFF2-40B4-BE49-F238E27FC236}">
                  <a16:creationId xmlns:a16="http://schemas.microsoft.com/office/drawing/2014/main" id="{FD39EC18-BE42-4374-A353-74245D30EA6E}"/>
                </a:ext>
              </a:extLst>
            </p:cNvPr>
            <p:cNvSpPr/>
            <p:nvPr/>
          </p:nvSpPr>
          <p:spPr>
            <a:xfrm>
              <a:off x="0" y="-3810"/>
              <a:ext cx="1568321" cy="119378"/>
            </a:xfrm>
            <a:custGeom>
              <a:avLst/>
              <a:gdLst/>
              <a:ahLst/>
              <a:cxnLst/>
              <a:rect l="l" t="t" r="r" b="b"/>
              <a:pathLst>
                <a:path w="1568321" h="119378">
                  <a:moveTo>
                    <a:pt x="1555621" y="38100"/>
                  </a:moveTo>
                  <a:cubicBezTo>
                    <a:pt x="1554351" y="34290"/>
                    <a:pt x="1554351" y="30480"/>
                    <a:pt x="1554351" y="25400"/>
                  </a:cubicBezTo>
                  <a:cubicBezTo>
                    <a:pt x="1554351" y="11430"/>
                    <a:pt x="1550541" y="6350"/>
                    <a:pt x="1536571" y="5080"/>
                  </a:cubicBezTo>
                  <a:cubicBezTo>
                    <a:pt x="1508108" y="3810"/>
                    <a:pt x="1479592" y="0"/>
                    <a:pt x="1452264" y="5080"/>
                  </a:cubicBezTo>
                  <a:cubicBezTo>
                    <a:pt x="1401172" y="12700"/>
                    <a:pt x="1351269" y="13970"/>
                    <a:pt x="1300177" y="13970"/>
                  </a:cubicBezTo>
                  <a:cubicBezTo>
                    <a:pt x="1222945" y="13970"/>
                    <a:pt x="1146902" y="10160"/>
                    <a:pt x="1069670" y="8890"/>
                  </a:cubicBezTo>
                  <a:cubicBezTo>
                    <a:pt x="1031649" y="7620"/>
                    <a:pt x="994815" y="7620"/>
                    <a:pt x="956793" y="8890"/>
                  </a:cubicBezTo>
                  <a:cubicBezTo>
                    <a:pt x="915207" y="8890"/>
                    <a:pt x="874809" y="11430"/>
                    <a:pt x="833223" y="12700"/>
                  </a:cubicBezTo>
                  <a:cubicBezTo>
                    <a:pt x="802330" y="13970"/>
                    <a:pt x="772626" y="12700"/>
                    <a:pt x="741733" y="16510"/>
                  </a:cubicBezTo>
                  <a:cubicBezTo>
                    <a:pt x="710840" y="20320"/>
                    <a:pt x="576576" y="20320"/>
                    <a:pt x="545683" y="19050"/>
                  </a:cubicBezTo>
                  <a:cubicBezTo>
                    <a:pt x="526672" y="17780"/>
                    <a:pt x="464887" y="21590"/>
                    <a:pt x="445876" y="21590"/>
                  </a:cubicBezTo>
                  <a:cubicBezTo>
                    <a:pt x="420924" y="21590"/>
                    <a:pt x="394785" y="22860"/>
                    <a:pt x="369833" y="21590"/>
                  </a:cubicBezTo>
                  <a:cubicBezTo>
                    <a:pt x="340128" y="20320"/>
                    <a:pt x="310424" y="19050"/>
                    <a:pt x="280719" y="25400"/>
                  </a:cubicBezTo>
                  <a:cubicBezTo>
                    <a:pt x="251015" y="31750"/>
                    <a:pt x="221310" y="31750"/>
                    <a:pt x="191606" y="29210"/>
                  </a:cubicBezTo>
                  <a:cubicBezTo>
                    <a:pt x="160713" y="26670"/>
                    <a:pt x="131009" y="25400"/>
                    <a:pt x="100116" y="24130"/>
                  </a:cubicBezTo>
                  <a:cubicBezTo>
                    <a:pt x="81105" y="21590"/>
                    <a:pt x="60906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5659" y="97788"/>
                  </a:cubicBezTo>
                  <a:cubicBezTo>
                    <a:pt x="114374" y="99058"/>
                    <a:pt x="163090" y="100328"/>
                    <a:pt x="211805" y="100328"/>
                  </a:cubicBezTo>
                  <a:cubicBezTo>
                    <a:pt x="222499" y="100328"/>
                    <a:pt x="233192" y="100328"/>
                    <a:pt x="243886" y="100328"/>
                  </a:cubicBezTo>
                  <a:cubicBezTo>
                    <a:pt x="278343" y="101598"/>
                    <a:pt x="311612" y="105408"/>
                    <a:pt x="346069" y="102868"/>
                  </a:cubicBezTo>
                  <a:cubicBezTo>
                    <a:pt x="382903" y="100328"/>
                    <a:pt x="420925" y="101598"/>
                    <a:pt x="457758" y="102868"/>
                  </a:cubicBezTo>
                  <a:cubicBezTo>
                    <a:pt x="501721" y="104138"/>
                    <a:pt x="693018" y="104138"/>
                    <a:pt x="736980" y="104138"/>
                  </a:cubicBezTo>
                  <a:cubicBezTo>
                    <a:pt x="773814" y="105408"/>
                    <a:pt x="810647" y="104138"/>
                    <a:pt x="847481" y="105408"/>
                  </a:cubicBezTo>
                  <a:cubicBezTo>
                    <a:pt x="874809" y="105408"/>
                    <a:pt x="902137" y="107948"/>
                    <a:pt x="929465" y="106678"/>
                  </a:cubicBezTo>
                  <a:cubicBezTo>
                    <a:pt x="986498" y="106678"/>
                    <a:pt x="1043530" y="104138"/>
                    <a:pt x="1100563" y="105408"/>
                  </a:cubicBezTo>
                  <a:cubicBezTo>
                    <a:pt x="1187300" y="106678"/>
                    <a:pt x="1274037" y="110488"/>
                    <a:pt x="1360774" y="113028"/>
                  </a:cubicBezTo>
                  <a:cubicBezTo>
                    <a:pt x="1389291" y="114298"/>
                    <a:pt x="1417807" y="113028"/>
                    <a:pt x="1446323" y="111758"/>
                  </a:cubicBezTo>
                  <a:cubicBezTo>
                    <a:pt x="1471275" y="110488"/>
                    <a:pt x="1496227" y="110488"/>
                    <a:pt x="1520061" y="116838"/>
                  </a:cubicBezTo>
                  <a:cubicBezTo>
                    <a:pt x="1532761" y="119378"/>
                    <a:pt x="1541651" y="113028"/>
                    <a:pt x="1542921" y="99058"/>
                  </a:cubicBezTo>
                  <a:cubicBezTo>
                    <a:pt x="1544191" y="83818"/>
                    <a:pt x="1545461" y="68578"/>
                    <a:pt x="1545461" y="67930"/>
                  </a:cubicBezTo>
                  <a:cubicBezTo>
                    <a:pt x="1548001" y="67930"/>
                    <a:pt x="1550541" y="67930"/>
                    <a:pt x="1553081" y="67930"/>
                  </a:cubicBezTo>
                  <a:cubicBezTo>
                    <a:pt x="1554351" y="67930"/>
                    <a:pt x="1554351" y="67930"/>
                    <a:pt x="1554351" y="67930"/>
                  </a:cubicBezTo>
                  <a:cubicBezTo>
                    <a:pt x="1555621" y="67930"/>
                    <a:pt x="1556891" y="67930"/>
                    <a:pt x="1558161" y="67930"/>
                  </a:cubicBezTo>
                  <a:cubicBezTo>
                    <a:pt x="1559431" y="67930"/>
                    <a:pt x="1559431" y="67930"/>
                    <a:pt x="1559431" y="67930"/>
                  </a:cubicBezTo>
                  <a:cubicBezTo>
                    <a:pt x="1559431" y="67930"/>
                    <a:pt x="1560701" y="67930"/>
                    <a:pt x="1560701" y="67930"/>
                  </a:cubicBezTo>
                  <a:cubicBezTo>
                    <a:pt x="1560701" y="67930"/>
                    <a:pt x="1559431" y="67930"/>
                    <a:pt x="1560701" y="67930"/>
                  </a:cubicBezTo>
                  <a:cubicBezTo>
                    <a:pt x="1564511" y="67930"/>
                    <a:pt x="1568321" y="67930"/>
                    <a:pt x="1555621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sp>
        <p:nvSpPr>
          <p:cNvPr id="53" name="TextBox 25">
            <a:extLst>
              <a:ext uri="{FF2B5EF4-FFF2-40B4-BE49-F238E27FC236}">
                <a16:creationId xmlns:a16="http://schemas.microsoft.com/office/drawing/2014/main" id="{46FF2D8E-AA7B-4D3C-84BC-BF6FB0D95742}"/>
              </a:ext>
            </a:extLst>
          </p:cNvPr>
          <p:cNvSpPr txBox="1"/>
          <p:nvPr/>
        </p:nvSpPr>
        <p:spPr>
          <a:xfrm>
            <a:off x="871956" y="2530904"/>
            <a:ext cx="1719170" cy="6650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</a:pPr>
            <a:r>
              <a:rPr lang="en-US" sz="2151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 (ก้อน) </a:t>
            </a:r>
          </a:p>
          <a:p>
            <a:pPr algn="ctr">
              <a:lnSpc>
                <a:spcPts val="2625"/>
              </a:lnSpc>
            </a:pPr>
            <a:r>
              <a:rPr lang="en-US" sz="2151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ที่ต้องมี ณ วันเกษียณ</a:t>
            </a:r>
          </a:p>
        </p:txBody>
      </p:sp>
      <p:sp>
        <p:nvSpPr>
          <p:cNvPr id="54" name="TextBox 26">
            <a:extLst>
              <a:ext uri="{FF2B5EF4-FFF2-40B4-BE49-F238E27FC236}">
                <a16:creationId xmlns:a16="http://schemas.microsoft.com/office/drawing/2014/main" id="{5C8EE9E8-7945-4F6A-86C2-E050B29C14FD}"/>
              </a:ext>
            </a:extLst>
          </p:cNvPr>
          <p:cNvSpPr txBox="1"/>
          <p:nvPr/>
        </p:nvSpPr>
        <p:spPr>
          <a:xfrm>
            <a:off x="3440564" y="2396814"/>
            <a:ext cx="1397006" cy="938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</a:t>
            </a:r>
          </a:p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ที่คาดว่า</a:t>
            </a:r>
          </a:p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จะใช้ต่อเดือน</a:t>
            </a:r>
          </a:p>
        </p:txBody>
      </p:sp>
      <p:sp>
        <p:nvSpPr>
          <p:cNvPr id="55" name="TextBox 27">
            <a:extLst>
              <a:ext uri="{FF2B5EF4-FFF2-40B4-BE49-F238E27FC236}">
                <a16:creationId xmlns:a16="http://schemas.microsoft.com/office/drawing/2014/main" id="{E2E2D0E0-B74A-4EE7-9891-FCB40620E003}"/>
              </a:ext>
            </a:extLst>
          </p:cNvPr>
          <p:cNvSpPr txBox="1"/>
          <p:nvPr/>
        </p:nvSpPr>
        <p:spPr>
          <a:xfrm>
            <a:off x="8002300" y="2564525"/>
            <a:ext cx="1496415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อายุที่คาดว่า</a:t>
            </a:r>
            <a:b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จะอยู่ถึง</a:t>
            </a:r>
            <a:endParaRPr lang="en-US" sz="2400" spc="35">
              <a:solidFill>
                <a:srgbClr val="3F3F54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56" name="TextBox 28">
            <a:extLst>
              <a:ext uri="{FF2B5EF4-FFF2-40B4-BE49-F238E27FC236}">
                <a16:creationId xmlns:a16="http://schemas.microsoft.com/office/drawing/2014/main" id="{056924BF-59EA-4181-99F8-33482F73D5EC}"/>
              </a:ext>
            </a:extLst>
          </p:cNvPr>
          <p:cNvSpPr txBox="1"/>
          <p:nvPr/>
        </p:nvSpPr>
        <p:spPr>
          <a:xfrm>
            <a:off x="5586618" y="2647877"/>
            <a:ext cx="1229172" cy="455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79"/>
              </a:lnSpc>
            </a:pPr>
            <a:r>
              <a:rPr lang="en-US" sz="3600" spc="5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12</a:t>
            </a:r>
          </a:p>
        </p:txBody>
      </p:sp>
      <p:pic>
        <p:nvPicPr>
          <p:cNvPr id="58" name="Picture 30">
            <a:extLst>
              <a:ext uri="{FF2B5EF4-FFF2-40B4-BE49-F238E27FC236}">
                <a16:creationId xmlns:a16="http://schemas.microsoft.com/office/drawing/2014/main" id="{61C73007-B5EB-4092-B208-5F6D6402BA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2700000">
            <a:off x="6943491" y="2584128"/>
            <a:ext cx="616594" cy="616594"/>
          </a:xfrm>
          <a:prstGeom prst="rect">
            <a:avLst/>
          </a:prstGeom>
        </p:spPr>
      </p:pic>
      <p:sp>
        <p:nvSpPr>
          <p:cNvPr id="62" name="TextBox 27">
            <a:extLst>
              <a:ext uri="{FF2B5EF4-FFF2-40B4-BE49-F238E27FC236}">
                <a16:creationId xmlns:a16="http://schemas.microsoft.com/office/drawing/2014/main" id="{733290C2-6EE1-4634-8668-079F2A2582B0}"/>
              </a:ext>
            </a:extLst>
          </p:cNvPr>
          <p:cNvSpPr txBox="1"/>
          <p:nvPr/>
        </p:nvSpPr>
        <p:spPr>
          <a:xfrm>
            <a:off x="10024176" y="2566459"/>
            <a:ext cx="1496415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อายุที่คิดว่าจะเลิกทำงาน</a:t>
            </a:r>
            <a:endParaRPr lang="en-US" sz="2400" spc="35">
              <a:solidFill>
                <a:srgbClr val="3F3F54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ED4FECC-CAE5-4BED-AB67-0046350C2624}"/>
              </a:ext>
            </a:extLst>
          </p:cNvPr>
          <p:cNvSpPr txBox="1">
            <a:spLocks/>
          </p:cNvSpPr>
          <p:nvPr/>
        </p:nvSpPr>
        <p:spPr>
          <a:xfrm>
            <a:off x="7489419" y="2215976"/>
            <a:ext cx="1587088" cy="799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(</a:t>
            </a:r>
            <a:endParaRPr lang="th-TH" sz="96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0AA2EA36-2F0C-4013-BFE0-438301FFA638}"/>
              </a:ext>
            </a:extLst>
          </p:cNvPr>
          <p:cNvSpPr txBox="1">
            <a:spLocks/>
          </p:cNvSpPr>
          <p:nvPr/>
        </p:nvSpPr>
        <p:spPr>
          <a:xfrm>
            <a:off x="11564313" y="2263379"/>
            <a:ext cx="479107" cy="2247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)</a:t>
            </a:r>
            <a:endParaRPr lang="th-TH" sz="96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6" name="Content Placeholder 2">
            <a:extLst>
              <a:ext uri="{FF2B5EF4-FFF2-40B4-BE49-F238E27FC236}">
                <a16:creationId xmlns:a16="http://schemas.microsoft.com/office/drawing/2014/main" id="{2A323EDC-CD04-41A6-8EDB-FE6EB31F5CC8}"/>
              </a:ext>
            </a:extLst>
          </p:cNvPr>
          <p:cNvSpPr txBox="1">
            <a:spLocks/>
          </p:cNvSpPr>
          <p:nvPr/>
        </p:nvSpPr>
        <p:spPr>
          <a:xfrm>
            <a:off x="9425566" y="2055002"/>
            <a:ext cx="750027" cy="2247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-</a:t>
            </a:r>
            <a:endParaRPr lang="th-TH" sz="96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7" name="TextBox 27">
            <a:extLst>
              <a:ext uri="{FF2B5EF4-FFF2-40B4-BE49-F238E27FC236}">
                <a16:creationId xmlns:a16="http://schemas.microsoft.com/office/drawing/2014/main" id="{FA8F83A2-BD94-4EDC-8C29-C7B1C748F2F3}"/>
              </a:ext>
            </a:extLst>
          </p:cNvPr>
          <p:cNvSpPr txBox="1"/>
          <p:nvPr/>
        </p:nvSpPr>
        <p:spPr>
          <a:xfrm>
            <a:off x="7473680" y="1336310"/>
            <a:ext cx="4330799" cy="323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จำนวนปีที่คาดว่าจะอยู่หลังเกษียณ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8675EA-ACAB-4766-8CCE-64A1FE8F2D9E}"/>
              </a:ext>
            </a:extLst>
          </p:cNvPr>
          <p:cNvCxnSpPr>
            <a:cxnSpLocks/>
          </p:cNvCxnSpPr>
          <p:nvPr/>
        </p:nvCxnSpPr>
        <p:spPr>
          <a:xfrm flipV="1">
            <a:off x="11520591" y="1872189"/>
            <a:ext cx="0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03535E-1008-4FF3-A201-C6BD919E69C8}"/>
              </a:ext>
            </a:extLst>
          </p:cNvPr>
          <p:cNvCxnSpPr/>
          <p:nvPr/>
        </p:nvCxnSpPr>
        <p:spPr>
          <a:xfrm flipH="1">
            <a:off x="8002300" y="1872189"/>
            <a:ext cx="3518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5F61D9D-510E-44B8-9926-32E8299C488A}"/>
              </a:ext>
            </a:extLst>
          </p:cNvPr>
          <p:cNvCxnSpPr>
            <a:cxnSpLocks/>
          </p:cNvCxnSpPr>
          <p:nvPr/>
        </p:nvCxnSpPr>
        <p:spPr>
          <a:xfrm flipV="1">
            <a:off x="8002300" y="1872189"/>
            <a:ext cx="0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561749C-9CA8-46BA-BFBC-20ADE748E2F5}"/>
              </a:ext>
            </a:extLst>
          </p:cNvPr>
          <p:cNvCxnSpPr>
            <a:cxnSpLocks/>
          </p:cNvCxnSpPr>
          <p:nvPr/>
        </p:nvCxnSpPr>
        <p:spPr>
          <a:xfrm flipV="1">
            <a:off x="9717321" y="1654642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1DD1BE1-2FCB-4465-9AE6-14D302BE32A0}"/>
              </a:ext>
            </a:extLst>
          </p:cNvPr>
          <p:cNvSpPr/>
          <p:nvPr/>
        </p:nvSpPr>
        <p:spPr>
          <a:xfrm>
            <a:off x="3344134" y="2130086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pic>
        <p:nvPicPr>
          <p:cNvPr id="74" name="Picture 30">
            <a:extLst>
              <a:ext uri="{FF2B5EF4-FFF2-40B4-BE49-F238E27FC236}">
                <a16:creationId xmlns:a16="http://schemas.microsoft.com/office/drawing/2014/main" id="{F6F6A6AA-3AB9-4DEE-8F62-B862567450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2700000">
            <a:off x="4844954" y="2603198"/>
            <a:ext cx="616594" cy="616594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72DD663-A409-406D-87B3-134164A5553D}"/>
              </a:ext>
            </a:extLst>
          </p:cNvPr>
          <p:cNvSpPr/>
          <p:nvPr/>
        </p:nvSpPr>
        <p:spPr>
          <a:xfrm>
            <a:off x="5440604" y="2109022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24D0DDD8-ABEC-4B4A-AD80-A56918CC5FF1}"/>
              </a:ext>
            </a:extLst>
          </p:cNvPr>
          <p:cNvSpPr/>
          <p:nvPr/>
        </p:nvSpPr>
        <p:spPr>
          <a:xfrm>
            <a:off x="7998616" y="2109022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6A371EDC-05CC-4A7E-9D79-FE040282C898}"/>
              </a:ext>
            </a:extLst>
          </p:cNvPr>
          <p:cNvSpPr/>
          <p:nvPr/>
        </p:nvSpPr>
        <p:spPr>
          <a:xfrm>
            <a:off x="10032284" y="2135925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grpSp>
        <p:nvGrpSpPr>
          <p:cNvPr id="38" name="Group 32">
            <a:extLst>
              <a:ext uri="{FF2B5EF4-FFF2-40B4-BE49-F238E27FC236}">
                <a16:creationId xmlns:a16="http://schemas.microsoft.com/office/drawing/2014/main" id="{230C7242-A86F-4128-95F5-9ED41E727D92}"/>
              </a:ext>
            </a:extLst>
          </p:cNvPr>
          <p:cNvGrpSpPr/>
          <p:nvPr/>
        </p:nvGrpSpPr>
        <p:grpSpPr>
          <a:xfrm>
            <a:off x="1586547" y="5477447"/>
            <a:ext cx="1629371" cy="172991"/>
            <a:chOff x="0" y="0"/>
            <a:chExt cx="1076550" cy="114298"/>
          </a:xfrm>
        </p:grpSpPr>
        <p:sp>
          <p:nvSpPr>
            <p:cNvPr id="39" name="Freeform 33">
              <a:extLst>
                <a:ext uri="{FF2B5EF4-FFF2-40B4-BE49-F238E27FC236}">
                  <a16:creationId xmlns:a16="http://schemas.microsoft.com/office/drawing/2014/main" id="{7C5D8521-6211-4CB4-9321-180632A6C32F}"/>
                </a:ext>
              </a:extLst>
            </p:cNvPr>
            <p:cNvSpPr/>
            <p:nvPr/>
          </p:nvSpPr>
          <p:spPr>
            <a:xfrm>
              <a:off x="0" y="-3810"/>
              <a:ext cx="1080360" cy="119378"/>
            </a:xfrm>
            <a:custGeom>
              <a:avLst/>
              <a:gdLst/>
              <a:ahLst/>
              <a:cxnLst/>
              <a:rect l="l" t="t" r="r" b="b"/>
              <a:pathLst>
                <a:path w="1080360" h="119378">
                  <a:moveTo>
                    <a:pt x="1067660" y="38100"/>
                  </a:moveTo>
                  <a:cubicBezTo>
                    <a:pt x="1066390" y="34290"/>
                    <a:pt x="1066390" y="30480"/>
                    <a:pt x="1066390" y="25400"/>
                  </a:cubicBezTo>
                  <a:cubicBezTo>
                    <a:pt x="1066390" y="11430"/>
                    <a:pt x="1062580" y="6350"/>
                    <a:pt x="1048610" y="5080"/>
                  </a:cubicBezTo>
                  <a:cubicBezTo>
                    <a:pt x="1023777" y="3810"/>
                    <a:pt x="1004799" y="0"/>
                    <a:pt x="986611" y="5080"/>
                  </a:cubicBezTo>
                  <a:cubicBezTo>
                    <a:pt x="952609" y="12700"/>
                    <a:pt x="919398" y="13970"/>
                    <a:pt x="885396" y="13970"/>
                  </a:cubicBezTo>
                  <a:cubicBezTo>
                    <a:pt x="833997" y="13970"/>
                    <a:pt x="783389" y="10160"/>
                    <a:pt x="731990" y="8890"/>
                  </a:cubicBezTo>
                  <a:cubicBezTo>
                    <a:pt x="706686" y="7620"/>
                    <a:pt x="682173" y="7620"/>
                    <a:pt x="656869" y="8890"/>
                  </a:cubicBezTo>
                  <a:cubicBezTo>
                    <a:pt x="629193" y="8890"/>
                    <a:pt x="602308" y="11430"/>
                    <a:pt x="574631" y="12700"/>
                  </a:cubicBezTo>
                  <a:cubicBezTo>
                    <a:pt x="554072" y="13970"/>
                    <a:pt x="534303" y="12700"/>
                    <a:pt x="513744" y="16510"/>
                  </a:cubicBezTo>
                  <a:cubicBezTo>
                    <a:pt x="493184" y="20320"/>
                    <a:pt x="403830" y="20320"/>
                    <a:pt x="383270" y="19050"/>
                  </a:cubicBezTo>
                  <a:cubicBezTo>
                    <a:pt x="370618" y="17780"/>
                    <a:pt x="329499" y="21590"/>
                    <a:pt x="316847" y="21590"/>
                  </a:cubicBezTo>
                  <a:cubicBezTo>
                    <a:pt x="300242" y="21590"/>
                    <a:pt x="282845" y="22860"/>
                    <a:pt x="266239" y="21590"/>
                  </a:cubicBezTo>
                  <a:cubicBezTo>
                    <a:pt x="246471" y="20320"/>
                    <a:pt x="226702" y="19050"/>
                    <a:pt x="206933" y="25400"/>
                  </a:cubicBezTo>
                  <a:cubicBezTo>
                    <a:pt x="187165" y="31750"/>
                    <a:pt x="167396" y="31750"/>
                    <a:pt x="147627" y="29210"/>
                  </a:cubicBezTo>
                  <a:cubicBezTo>
                    <a:pt x="127068" y="26670"/>
                    <a:pt x="107299" y="25400"/>
                    <a:pt x="86740" y="24130"/>
                  </a:cubicBezTo>
                  <a:cubicBezTo>
                    <a:pt x="74088" y="21590"/>
                    <a:pt x="60645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3808" y="97788"/>
                  </a:cubicBezTo>
                  <a:cubicBezTo>
                    <a:pt x="96229" y="99058"/>
                    <a:pt x="128649" y="100328"/>
                    <a:pt x="161070" y="100328"/>
                  </a:cubicBezTo>
                  <a:cubicBezTo>
                    <a:pt x="168187" y="100328"/>
                    <a:pt x="175303" y="100328"/>
                    <a:pt x="182420" y="100328"/>
                  </a:cubicBezTo>
                  <a:cubicBezTo>
                    <a:pt x="205352" y="101598"/>
                    <a:pt x="227493" y="105408"/>
                    <a:pt x="250425" y="102868"/>
                  </a:cubicBezTo>
                  <a:cubicBezTo>
                    <a:pt x="274938" y="100328"/>
                    <a:pt x="300242" y="101598"/>
                    <a:pt x="324755" y="102868"/>
                  </a:cubicBezTo>
                  <a:cubicBezTo>
                    <a:pt x="354013" y="104138"/>
                    <a:pt x="481323" y="104138"/>
                    <a:pt x="510581" y="104138"/>
                  </a:cubicBezTo>
                  <a:cubicBezTo>
                    <a:pt x="535094" y="105408"/>
                    <a:pt x="559607" y="104138"/>
                    <a:pt x="584120" y="105408"/>
                  </a:cubicBezTo>
                  <a:cubicBezTo>
                    <a:pt x="602308" y="105408"/>
                    <a:pt x="620495" y="107948"/>
                    <a:pt x="638682" y="106678"/>
                  </a:cubicBezTo>
                  <a:cubicBezTo>
                    <a:pt x="676638" y="106678"/>
                    <a:pt x="714594" y="104138"/>
                    <a:pt x="752550" y="105408"/>
                  </a:cubicBezTo>
                  <a:cubicBezTo>
                    <a:pt x="810274" y="106678"/>
                    <a:pt x="867999" y="110488"/>
                    <a:pt x="925724" y="113028"/>
                  </a:cubicBezTo>
                  <a:cubicBezTo>
                    <a:pt x="944702" y="114298"/>
                    <a:pt x="963680" y="113028"/>
                    <a:pt x="982658" y="111758"/>
                  </a:cubicBezTo>
                  <a:cubicBezTo>
                    <a:pt x="999263" y="110488"/>
                    <a:pt x="1015869" y="110488"/>
                    <a:pt x="1032100" y="116838"/>
                  </a:cubicBezTo>
                  <a:cubicBezTo>
                    <a:pt x="1044800" y="119378"/>
                    <a:pt x="1053690" y="113028"/>
                    <a:pt x="1054960" y="99058"/>
                  </a:cubicBezTo>
                  <a:cubicBezTo>
                    <a:pt x="1056230" y="83818"/>
                    <a:pt x="1057500" y="68578"/>
                    <a:pt x="1057500" y="67930"/>
                  </a:cubicBezTo>
                  <a:cubicBezTo>
                    <a:pt x="1060040" y="67930"/>
                    <a:pt x="1062580" y="67930"/>
                    <a:pt x="1065120" y="67930"/>
                  </a:cubicBezTo>
                  <a:cubicBezTo>
                    <a:pt x="1066390" y="67930"/>
                    <a:pt x="1066390" y="67930"/>
                    <a:pt x="1066390" y="67930"/>
                  </a:cubicBezTo>
                  <a:cubicBezTo>
                    <a:pt x="1067660" y="67930"/>
                    <a:pt x="1068930" y="67930"/>
                    <a:pt x="1070200" y="67930"/>
                  </a:cubicBezTo>
                  <a:cubicBezTo>
                    <a:pt x="1071470" y="67930"/>
                    <a:pt x="1071470" y="67930"/>
                    <a:pt x="1071470" y="67930"/>
                  </a:cubicBezTo>
                  <a:cubicBezTo>
                    <a:pt x="1071470" y="67930"/>
                    <a:pt x="1072740" y="67930"/>
                    <a:pt x="1072740" y="67930"/>
                  </a:cubicBezTo>
                  <a:cubicBezTo>
                    <a:pt x="1072740" y="67930"/>
                    <a:pt x="1071470" y="67930"/>
                    <a:pt x="1072740" y="67930"/>
                  </a:cubicBezTo>
                  <a:cubicBezTo>
                    <a:pt x="1076550" y="67930"/>
                    <a:pt x="1080360" y="67930"/>
                    <a:pt x="1067660" y="38100"/>
                  </a:cubicBezTo>
                  <a:close/>
                </a:path>
              </a:pathLst>
            </a:custGeom>
            <a:solidFill>
              <a:srgbClr val="C4E5FF"/>
            </a:solidFill>
          </p:spPr>
        </p:sp>
      </p:grpSp>
      <p:grpSp>
        <p:nvGrpSpPr>
          <p:cNvPr id="40" name="Group 34">
            <a:extLst>
              <a:ext uri="{FF2B5EF4-FFF2-40B4-BE49-F238E27FC236}">
                <a16:creationId xmlns:a16="http://schemas.microsoft.com/office/drawing/2014/main" id="{716A71CF-84D7-41B1-ADFD-DBE95A6DC5D9}"/>
              </a:ext>
            </a:extLst>
          </p:cNvPr>
          <p:cNvGrpSpPr/>
          <p:nvPr/>
        </p:nvGrpSpPr>
        <p:grpSpPr>
          <a:xfrm>
            <a:off x="1535899" y="5114529"/>
            <a:ext cx="1851503" cy="172991"/>
            <a:chOff x="0" y="0"/>
            <a:chExt cx="1223316" cy="114298"/>
          </a:xfrm>
        </p:grpSpPr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65719D24-CE14-42BA-830C-22B93A38D120}"/>
                </a:ext>
              </a:extLst>
            </p:cNvPr>
            <p:cNvSpPr/>
            <p:nvPr/>
          </p:nvSpPr>
          <p:spPr>
            <a:xfrm>
              <a:off x="0" y="-3810"/>
              <a:ext cx="1227125" cy="119378"/>
            </a:xfrm>
            <a:custGeom>
              <a:avLst/>
              <a:gdLst/>
              <a:ahLst/>
              <a:cxnLst/>
              <a:rect l="l" t="t" r="r" b="b"/>
              <a:pathLst>
                <a:path w="1227125" h="119378">
                  <a:moveTo>
                    <a:pt x="1214425" y="38100"/>
                  </a:moveTo>
                  <a:cubicBezTo>
                    <a:pt x="1213155" y="34290"/>
                    <a:pt x="1213155" y="30480"/>
                    <a:pt x="1213155" y="25400"/>
                  </a:cubicBezTo>
                  <a:cubicBezTo>
                    <a:pt x="1213155" y="11430"/>
                    <a:pt x="1209345" y="6350"/>
                    <a:pt x="1195375" y="5080"/>
                  </a:cubicBezTo>
                  <a:cubicBezTo>
                    <a:pt x="1169451" y="3810"/>
                    <a:pt x="1147604" y="0"/>
                    <a:pt x="1126667" y="5080"/>
                  </a:cubicBezTo>
                  <a:cubicBezTo>
                    <a:pt x="1087525" y="12700"/>
                    <a:pt x="1049293" y="13970"/>
                    <a:pt x="1010151" y="13970"/>
                  </a:cubicBezTo>
                  <a:cubicBezTo>
                    <a:pt x="950982" y="13970"/>
                    <a:pt x="892724" y="10160"/>
                    <a:pt x="833555" y="8890"/>
                  </a:cubicBezTo>
                  <a:cubicBezTo>
                    <a:pt x="804426" y="7620"/>
                    <a:pt x="776207" y="7620"/>
                    <a:pt x="747078" y="8890"/>
                  </a:cubicBezTo>
                  <a:cubicBezTo>
                    <a:pt x="715218" y="8890"/>
                    <a:pt x="684269" y="11430"/>
                    <a:pt x="652409" y="12700"/>
                  </a:cubicBezTo>
                  <a:cubicBezTo>
                    <a:pt x="628741" y="13970"/>
                    <a:pt x="605984" y="12700"/>
                    <a:pt x="582317" y="16510"/>
                  </a:cubicBezTo>
                  <a:cubicBezTo>
                    <a:pt x="558649" y="20320"/>
                    <a:pt x="455787" y="20320"/>
                    <a:pt x="432120" y="19050"/>
                  </a:cubicBezTo>
                  <a:cubicBezTo>
                    <a:pt x="417555" y="17780"/>
                    <a:pt x="370220" y="21590"/>
                    <a:pt x="355656" y="21590"/>
                  </a:cubicBezTo>
                  <a:cubicBezTo>
                    <a:pt x="336540" y="21590"/>
                    <a:pt x="316513" y="22860"/>
                    <a:pt x="297397" y="21590"/>
                  </a:cubicBezTo>
                  <a:cubicBezTo>
                    <a:pt x="274640" y="20320"/>
                    <a:pt x="251883" y="19050"/>
                    <a:pt x="229126" y="25400"/>
                  </a:cubicBezTo>
                  <a:cubicBezTo>
                    <a:pt x="206369" y="31750"/>
                    <a:pt x="183612" y="31750"/>
                    <a:pt x="160855" y="29210"/>
                  </a:cubicBezTo>
                  <a:cubicBezTo>
                    <a:pt x="137187" y="26670"/>
                    <a:pt x="114430" y="25400"/>
                    <a:pt x="90763" y="24130"/>
                  </a:cubicBezTo>
                  <a:cubicBezTo>
                    <a:pt x="76198" y="21590"/>
                    <a:pt x="60723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4365" y="97788"/>
                  </a:cubicBezTo>
                  <a:cubicBezTo>
                    <a:pt x="101686" y="99058"/>
                    <a:pt x="139008" y="100328"/>
                    <a:pt x="176330" y="100328"/>
                  </a:cubicBezTo>
                  <a:cubicBezTo>
                    <a:pt x="184522" y="100328"/>
                    <a:pt x="192715" y="100328"/>
                    <a:pt x="200907" y="100328"/>
                  </a:cubicBezTo>
                  <a:cubicBezTo>
                    <a:pt x="227306" y="101598"/>
                    <a:pt x="252794" y="105408"/>
                    <a:pt x="279192" y="102868"/>
                  </a:cubicBezTo>
                  <a:cubicBezTo>
                    <a:pt x="307411" y="100328"/>
                    <a:pt x="336540" y="101598"/>
                    <a:pt x="364759" y="102868"/>
                  </a:cubicBezTo>
                  <a:cubicBezTo>
                    <a:pt x="398439" y="104138"/>
                    <a:pt x="544995" y="104138"/>
                    <a:pt x="578676" y="104138"/>
                  </a:cubicBezTo>
                  <a:cubicBezTo>
                    <a:pt x="606894" y="105408"/>
                    <a:pt x="635113" y="104138"/>
                    <a:pt x="663332" y="105408"/>
                  </a:cubicBezTo>
                  <a:cubicBezTo>
                    <a:pt x="684269" y="105408"/>
                    <a:pt x="705205" y="107948"/>
                    <a:pt x="726142" y="106678"/>
                  </a:cubicBezTo>
                  <a:cubicBezTo>
                    <a:pt x="769835" y="106678"/>
                    <a:pt x="813529" y="104138"/>
                    <a:pt x="857223" y="105408"/>
                  </a:cubicBezTo>
                  <a:cubicBezTo>
                    <a:pt x="923674" y="106678"/>
                    <a:pt x="990124" y="110488"/>
                    <a:pt x="1056575" y="113028"/>
                  </a:cubicBezTo>
                  <a:cubicBezTo>
                    <a:pt x="1078422" y="114298"/>
                    <a:pt x="1100269" y="113028"/>
                    <a:pt x="1122116" y="111758"/>
                  </a:cubicBezTo>
                  <a:cubicBezTo>
                    <a:pt x="1141232" y="110488"/>
                    <a:pt x="1160348" y="110488"/>
                    <a:pt x="1178866" y="116838"/>
                  </a:cubicBezTo>
                  <a:cubicBezTo>
                    <a:pt x="1191566" y="119378"/>
                    <a:pt x="1200456" y="113028"/>
                    <a:pt x="1201725" y="99058"/>
                  </a:cubicBezTo>
                  <a:cubicBezTo>
                    <a:pt x="1202995" y="83818"/>
                    <a:pt x="1204266" y="68578"/>
                    <a:pt x="1204266" y="67930"/>
                  </a:cubicBezTo>
                  <a:cubicBezTo>
                    <a:pt x="1206806" y="67930"/>
                    <a:pt x="1209345" y="67930"/>
                    <a:pt x="1211886" y="67930"/>
                  </a:cubicBezTo>
                  <a:cubicBezTo>
                    <a:pt x="1213156" y="67930"/>
                    <a:pt x="1213156" y="67930"/>
                    <a:pt x="1213156" y="67930"/>
                  </a:cubicBezTo>
                  <a:cubicBezTo>
                    <a:pt x="1214425" y="67930"/>
                    <a:pt x="1215695" y="67930"/>
                    <a:pt x="1216966" y="67930"/>
                  </a:cubicBezTo>
                  <a:cubicBezTo>
                    <a:pt x="1218236" y="67930"/>
                    <a:pt x="1218236" y="67930"/>
                    <a:pt x="1218236" y="67930"/>
                  </a:cubicBezTo>
                  <a:cubicBezTo>
                    <a:pt x="1218236" y="67930"/>
                    <a:pt x="1219506" y="67930"/>
                    <a:pt x="1219506" y="67930"/>
                  </a:cubicBezTo>
                  <a:cubicBezTo>
                    <a:pt x="1219506" y="67930"/>
                    <a:pt x="1218236" y="67930"/>
                    <a:pt x="1219506" y="67930"/>
                  </a:cubicBezTo>
                  <a:cubicBezTo>
                    <a:pt x="1223316" y="67930"/>
                    <a:pt x="1227125" y="67930"/>
                    <a:pt x="1214425" y="38100"/>
                  </a:cubicBezTo>
                  <a:close/>
                </a:path>
              </a:pathLst>
            </a:custGeom>
            <a:solidFill>
              <a:srgbClr val="C4E5FF"/>
            </a:solidFill>
          </p:spPr>
        </p:sp>
      </p:grpSp>
      <p:sp>
        <p:nvSpPr>
          <p:cNvPr id="42" name="TextBox 36">
            <a:extLst>
              <a:ext uri="{FF2B5EF4-FFF2-40B4-BE49-F238E27FC236}">
                <a16:creationId xmlns:a16="http://schemas.microsoft.com/office/drawing/2014/main" id="{00563ACE-FBFD-46CC-9194-990E0C7ABC7E}"/>
              </a:ext>
            </a:extLst>
          </p:cNvPr>
          <p:cNvSpPr txBox="1"/>
          <p:nvPr/>
        </p:nvSpPr>
        <p:spPr>
          <a:xfrm>
            <a:off x="1408718" y="4952786"/>
            <a:ext cx="1996359" cy="6758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</a:pP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จำนวนเงินที่ต้องออมต่อเดือน</a:t>
            </a:r>
          </a:p>
        </p:txBody>
      </p:sp>
      <p:grpSp>
        <p:nvGrpSpPr>
          <p:cNvPr id="50" name="Group 37">
            <a:extLst>
              <a:ext uri="{FF2B5EF4-FFF2-40B4-BE49-F238E27FC236}">
                <a16:creationId xmlns:a16="http://schemas.microsoft.com/office/drawing/2014/main" id="{0B7963C5-F26A-44B8-BAE3-BAE7CC1C1ED3}"/>
              </a:ext>
            </a:extLst>
          </p:cNvPr>
          <p:cNvGrpSpPr/>
          <p:nvPr/>
        </p:nvGrpSpPr>
        <p:grpSpPr>
          <a:xfrm>
            <a:off x="3799574" y="5104292"/>
            <a:ext cx="670075" cy="338621"/>
            <a:chOff x="0" y="0"/>
            <a:chExt cx="1340150" cy="677241"/>
          </a:xfrm>
        </p:grpSpPr>
        <p:grpSp>
          <p:nvGrpSpPr>
            <p:cNvPr id="57" name="Group 38">
              <a:extLst>
                <a:ext uri="{FF2B5EF4-FFF2-40B4-BE49-F238E27FC236}">
                  <a16:creationId xmlns:a16="http://schemas.microsoft.com/office/drawing/2014/main" id="{FF2680ED-3D32-4C9E-ABE2-9CC81CD9AA0B}"/>
                </a:ext>
              </a:extLst>
            </p:cNvPr>
            <p:cNvGrpSpPr/>
            <p:nvPr/>
          </p:nvGrpSpPr>
          <p:grpSpPr>
            <a:xfrm>
              <a:off x="0" y="0"/>
              <a:ext cx="1340150" cy="294357"/>
              <a:chOff x="0" y="0"/>
              <a:chExt cx="1304305" cy="286484"/>
            </a:xfrm>
          </p:grpSpPr>
          <p:sp>
            <p:nvSpPr>
              <p:cNvPr id="61" name="Freeform 39">
                <a:extLst>
                  <a:ext uri="{FF2B5EF4-FFF2-40B4-BE49-F238E27FC236}">
                    <a16:creationId xmlns:a16="http://schemas.microsoft.com/office/drawing/2014/main" id="{8D642486-6EF2-42FB-8F81-24269AF8717A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  <p:grpSp>
          <p:nvGrpSpPr>
            <p:cNvPr id="59" name="Group 40">
              <a:extLst>
                <a:ext uri="{FF2B5EF4-FFF2-40B4-BE49-F238E27FC236}">
                  <a16:creationId xmlns:a16="http://schemas.microsoft.com/office/drawing/2014/main" id="{1AA2B086-60F0-4B7C-873D-DB035318FB61}"/>
                </a:ext>
              </a:extLst>
            </p:cNvPr>
            <p:cNvGrpSpPr/>
            <p:nvPr/>
          </p:nvGrpSpPr>
          <p:grpSpPr>
            <a:xfrm>
              <a:off x="0" y="382884"/>
              <a:ext cx="1340150" cy="294357"/>
              <a:chOff x="0" y="0"/>
              <a:chExt cx="1304305" cy="286484"/>
            </a:xfrm>
          </p:grpSpPr>
          <p:sp>
            <p:nvSpPr>
              <p:cNvPr id="60" name="Freeform 41">
                <a:extLst>
                  <a:ext uri="{FF2B5EF4-FFF2-40B4-BE49-F238E27FC236}">
                    <a16:creationId xmlns:a16="http://schemas.microsoft.com/office/drawing/2014/main" id="{4522F767-5080-41B4-B68F-F911C21DBB58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</p:grpSp>
      <p:sp>
        <p:nvSpPr>
          <p:cNvPr id="65" name="TextBox 43">
            <a:extLst>
              <a:ext uri="{FF2B5EF4-FFF2-40B4-BE49-F238E27FC236}">
                <a16:creationId xmlns:a16="http://schemas.microsoft.com/office/drawing/2014/main" id="{00B9C4F9-E1F2-4748-BE68-E8A13736C3CF}"/>
              </a:ext>
            </a:extLst>
          </p:cNvPr>
          <p:cNvSpPr txBox="1"/>
          <p:nvPr/>
        </p:nvSpPr>
        <p:spPr>
          <a:xfrm>
            <a:off x="5943018" y="5514059"/>
            <a:ext cx="1397006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จำนวนปี</a:t>
            </a:r>
            <a:b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ที่ทำงาน</a:t>
            </a:r>
          </a:p>
        </p:txBody>
      </p:sp>
      <p:sp>
        <p:nvSpPr>
          <p:cNvPr id="68" name="TextBox 44">
            <a:extLst>
              <a:ext uri="{FF2B5EF4-FFF2-40B4-BE49-F238E27FC236}">
                <a16:creationId xmlns:a16="http://schemas.microsoft.com/office/drawing/2014/main" id="{A1211469-5FA0-4EA2-8935-382FBD121D88}"/>
              </a:ext>
            </a:extLst>
          </p:cNvPr>
          <p:cNvSpPr txBox="1"/>
          <p:nvPr/>
        </p:nvSpPr>
        <p:spPr>
          <a:xfrm>
            <a:off x="8089072" y="5585916"/>
            <a:ext cx="1229172" cy="455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79"/>
              </a:lnSpc>
            </a:pPr>
            <a:r>
              <a:rPr lang="en-US" sz="3600" spc="5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12</a:t>
            </a:r>
          </a:p>
        </p:txBody>
      </p:sp>
      <p:pic>
        <p:nvPicPr>
          <p:cNvPr id="69" name="Picture 45">
            <a:extLst>
              <a:ext uri="{FF2B5EF4-FFF2-40B4-BE49-F238E27FC236}">
                <a16:creationId xmlns:a16="http://schemas.microsoft.com/office/drawing/2014/main" id="{73645402-9C0C-4830-9A2F-A4F88D06AA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2700000">
            <a:off x="7400381" y="5522168"/>
            <a:ext cx="616594" cy="616594"/>
          </a:xfrm>
          <a:prstGeom prst="rect">
            <a:avLst/>
          </a:prstGeom>
        </p:spPr>
      </p:pic>
      <p:sp>
        <p:nvSpPr>
          <p:cNvPr id="72" name="AutoShape 46">
            <a:extLst>
              <a:ext uri="{FF2B5EF4-FFF2-40B4-BE49-F238E27FC236}">
                <a16:creationId xmlns:a16="http://schemas.microsoft.com/office/drawing/2014/main" id="{DAA3778D-8C8F-44E1-B043-571C1451C421}"/>
              </a:ext>
            </a:extLst>
          </p:cNvPr>
          <p:cNvSpPr/>
          <p:nvPr/>
        </p:nvSpPr>
        <p:spPr>
          <a:xfrm>
            <a:off x="4911949" y="4879890"/>
            <a:ext cx="5652723" cy="0"/>
          </a:xfrm>
          <a:prstGeom prst="line">
            <a:avLst/>
          </a:prstGeom>
          <a:ln w="114300" cap="rnd">
            <a:solidFill>
              <a:srgbClr val="393954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73" name="Group 47">
            <a:extLst>
              <a:ext uri="{FF2B5EF4-FFF2-40B4-BE49-F238E27FC236}">
                <a16:creationId xmlns:a16="http://schemas.microsoft.com/office/drawing/2014/main" id="{C1275D26-4C8F-441E-82AE-98FA7AC50911}"/>
              </a:ext>
            </a:extLst>
          </p:cNvPr>
          <p:cNvGrpSpPr/>
          <p:nvPr/>
        </p:nvGrpSpPr>
        <p:grpSpPr>
          <a:xfrm>
            <a:off x="6611194" y="4352397"/>
            <a:ext cx="2041901" cy="172991"/>
            <a:chOff x="0" y="0"/>
            <a:chExt cx="1349115" cy="114298"/>
          </a:xfrm>
        </p:grpSpPr>
        <p:sp>
          <p:nvSpPr>
            <p:cNvPr id="78" name="Freeform 48">
              <a:extLst>
                <a:ext uri="{FF2B5EF4-FFF2-40B4-BE49-F238E27FC236}">
                  <a16:creationId xmlns:a16="http://schemas.microsoft.com/office/drawing/2014/main" id="{0B08AC06-3DBE-446A-B8DD-B3C71F0F60B4}"/>
                </a:ext>
              </a:extLst>
            </p:cNvPr>
            <p:cNvSpPr/>
            <p:nvPr/>
          </p:nvSpPr>
          <p:spPr>
            <a:xfrm>
              <a:off x="0" y="-3810"/>
              <a:ext cx="1352924" cy="119378"/>
            </a:xfrm>
            <a:custGeom>
              <a:avLst/>
              <a:gdLst/>
              <a:ahLst/>
              <a:cxnLst/>
              <a:rect l="l" t="t" r="r" b="b"/>
              <a:pathLst>
                <a:path w="1352924" h="119378">
                  <a:moveTo>
                    <a:pt x="1340224" y="38100"/>
                  </a:moveTo>
                  <a:cubicBezTo>
                    <a:pt x="1338955" y="34290"/>
                    <a:pt x="1338955" y="30480"/>
                    <a:pt x="1338955" y="25400"/>
                  </a:cubicBezTo>
                  <a:cubicBezTo>
                    <a:pt x="1338955" y="11430"/>
                    <a:pt x="1335144" y="6350"/>
                    <a:pt x="1321174" y="5080"/>
                  </a:cubicBezTo>
                  <a:cubicBezTo>
                    <a:pt x="1294314" y="3810"/>
                    <a:pt x="1270008" y="0"/>
                    <a:pt x="1246715" y="5080"/>
                  </a:cubicBezTo>
                  <a:cubicBezTo>
                    <a:pt x="1203167" y="12700"/>
                    <a:pt x="1160631" y="13970"/>
                    <a:pt x="1117083" y="13970"/>
                  </a:cubicBezTo>
                  <a:cubicBezTo>
                    <a:pt x="1051255" y="13970"/>
                    <a:pt x="986439" y="10160"/>
                    <a:pt x="920611" y="8890"/>
                  </a:cubicBezTo>
                  <a:cubicBezTo>
                    <a:pt x="888203" y="7620"/>
                    <a:pt x="856808" y="7620"/>
                    <a:pt x="824400" y="8890"/>
                  </a:cubicBezTo>
                  <a:cubicBezTo>
                    <a:pt x="788954" y="8890"/>
                    <a:pt x="754521" y="11430"/>
                    <a:pt x="719075" y="12700"/>
                  </a:cubicBezTo>
                  <a:cubicBezTo>
                    <a:pt x="692743" y="13970"/>
                    <a:pt x="667425" y="12700"/>
                    <a:pt x="641093" y="16510"/>
                  </a:cubicBezTo>
                  <a:cubicBezTo>
                    <a:pt x="614762" y="20320"/>
                    <a:pt x="500322" y="20320"/>
                    <a:pt x="473991" y="19050"/>
                  </a:cubicBezTo>
                  <a:cubicBezTo>
                    <a:pt x="457787" y="17780"/>
                    <a:pt x="405124" y="21590"/>
                    <a:pt x="388920" y="21590"/>
                  </a:cubicBezTo>
                  <a:cubicBezTo>
                    <a:pt x="367652" y="21590"/>
                    <a:pt x="345372" y="22860"/>
                    <a:pt x="324104" y="21590"/>
                  </a:cubicBezTo>
                  <a:cubicBezTo>
                    <a:pt x="298786" y="20320"/>
                    <a:pt x="273467" y="19050"/>
                    <a:pt x="248149" y="25400"/>
                  </a:cubicBezTo>
                  <a:cubicBezTo>
                    <a:pt x="222830" y="31750"/>
                    <a:pt x="197511" y="31750"/>
                    <a:pt x="172193" y="29210"/>
                  </a:cubicBezTo>
                  <a:cubicBezTo>
                    <a:pt x="145861" y="26670"/>
                    <a:pt x="120543" y="25400"/>
                    <a:pt x="94211" y="24130"/>
                  </a:cubicBezTo>
                  <a:cubicBezTo>
                    <a:pt x="78007" y="21590"/>
                    <a:pt x="60791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4842" y="97788"/>
                  </a:cubicBezTo>
                  <a:cubicBezTo>
                    <a:pt x="106364" y="99058"/>
                    <a:pt x="147887" y="100328"/>
                    <a:pt x="189409" y="100328"/>
                  </a:cubicBezTo>
                  <a:cubicBezTo>
                    <a:pt x="198524" y="100328"/>
                    <a:pt x="207639" y="100328"/>
                    <a:pt x="216754" y="100328"/>
                  </a:cubicBezTo>
                  <a:cubicBezTo>
                    <a:pt x="246123" y="101598"/>
                    <a:pt x="274480" y="105408"/>
                    <a:pt x="303850" y="102868"/>
                  </a:cubicBezTo>
                  <a:cubicBezTo>
                    <a:pt x="335245" y="100328"/>
                    <a:pt x="367652" y="101598"/>
                    <a:pt x="399048" y="102868"/>
                  </a:cubicBezTo>
                  <a:cubicBezTo>
                    <a:pt x="436519" y="104138"/>
                    <a:pt x="599571" y="104138"/>
                    <a:pt x="637043" y="104138"/>
                  </a:cubicBezTo>
                  <a:cubicBezTo>
                    <a:pt x="668438" y="105408"/>
                    <a:pt x="699833" y="104138"/>
                    <a:pt x="731228" y="105408"/>
                  </a:cubicBezTo>
                  <a:cubicBezTo>
                    <a:pt x="754521" y="105408"/>
                    <a:pt x="777814" y="107948"/>
                    <a:pt x="801107" y="106678"/>
                  </a:cubicBezTo>
                  <a:cubicBezTo>
                    <a:pt x="849719" y="106678"/>
                    <a:pt x="898331" y="104138"/>
                    <a:pt x="946942" y="105408"/>
                  </a:cubicBezTo>
                  <a:cubicBezTo>
                    <a:pt x="1020873" y="106678"/>
                    <a:pt x="1094803" y="110488"/>
                    <a:pt x="1168734" y="113028"/>
                  </a:cubicBezTo>
                  <a:cubicBezTo>
                    <a:pt x="1193039" y="114298"/>
                    <a:pt x="1217345" y="113028"/>
                    <a:pt x="1241651" y="111758"/>
                  </a:cubicBezTo>
                  <a:cubicBezTo>
                    <a:pt x="1262919" y="110488"/>
                    <a:pt x="1284186" y="110488"/>
                    <a:pt x="1304665" y="116838"/>
                  </a:cubicBezTo>
                  <a:cubicBezTo>
                    <a:pt x="1317365" y="119378"/>
                    <a:pt x="1326255" y="113028"/>
                    <a:pt x="1327525" y="99058"/>
                  </a:cubicBezTo>
                  <a:cubicBezTo>
                    <a:pt x="1328795" y="83818"/>
                    <a:pt x="1330065" y="68578"/>
                    <a:pt x="1330065" y="67930"/>
                  </a:cubicBezTo>
                  <a:cubicBezTo>
                    <a:pt x="1332605" y="67930"/>
                    <a:pt x="1335145" y="67930"/>
                    <a:pt x="1337685" y="67930"/>
                  </a:cubicBezTo>
                  <a:cubicBezTo>
                    <a:pt x="1338955" y="67930"/>
                    <a:pt x="1338955" y="67930"/>
                    <a:pt x="1338955" y="67930"/>
                  </a:cubicBezTo>
                  <a:cubicBezTo>
                    <a:pt x="1340225" y="67930"/>
                    <a:pt x="1341495" y="67930"/>
                    <a:pt x="1342765" y="67930"/>
                  </a:cubicBezTo>
                  <a:cubicBezTo>
                    <a:pt x="1344035" y="67930"/>
                    <a:pt x="1344035" y="67930"/>
                    <a:pt x="1344035" y="67930"/>
                  </a:cubicBezTo>
                  <a:cubicBezTo>
                    <a:pt x="1344035" y="67930"/>
                    <a:pt x="1345305" y="67930"/>
                    <a:pt x="1345305" y="67930"/>
                  </a:cubicBezTo>
                  <a:cubicBezTo>
                    <a:pt x="1345305" y="67930"/>
                    <a:pt x="1344035" y="67930"/>
                    <a:pt x="1345305" y="67930"/>
                  </a:cubicBezTo>
                  <a:cubicBezTo>
                    <a:pt x="1349115" y="67930"/>
                    <a:pt x="1352924" y="67930"/>
                    <a:pt x="1340224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grpSp>
        <p:nvGrpSpPr>
          <p:cNvPr id="79" name="Group 49">
            <a:extLst>
              <a:ext uri="{FF2B5EF4-FFF2-40B4-BE49-F238E27FC236}">
                <a16:creationId xmlns:a16="http://schemas.microsoft.com/office/drawing/2014/main" id="{3FA6509F-A6B1-4ADA-AF12-56F83D7B9695}"/>
              </a:ext>
            </a:extLst>
          </p:cNvPr>
          <p:cNvGrpSpPr/>
          <p:nvPr/>
        </p:nvGrpSpPr>
        <p:grpSpPr>
          <a:xfrm>
            <a:off x="6482971" y="4653994"/>
            <a:ext cx="2367907" cy="172991"/>
            <a:chOff x="0" y="0"/>
            <a:chExt cx="1564511" cy="114298"/>
          </a:xfrm>
        </p:grpSpPr>
        <p:sp>
          <p:nvSpPr>
            <p:cNvPr id="80" name="Freeform 50">
              <a:extLst>
                <a:ext uri="{FF2B5EF4-FFF2-40B4-BE49-F238E27FC236}">
                  <a16:creationId xmlns:a16="http://schemas.microsoft.com/office/drawing/2014/main" id="{8F9ED95C-D380-4523-B093-24F2420C5B0D}"/>
                </a:ext>
              </a:extLst>
            </p:cNvPr>
            <p:cNvSpPr/>
            <p:nvPr/>
          </p:nvSpPr>
          <p:spPr>
            <a:xfrm>
              <a:off x="0" y="-3810"/>
              <a:ext cx="1568321" cy="119378"/>
            </a:xfrm>
            <a:custGeom>
              <a:avLst/>
              <a:gdLst/>
              <a:ahLst/>
              <a:cxnLst/>
              <a:rect l="l" t="t" r="r" b="b"/>
              <a:pathLst>
                <a:path w="1568321" h="119378">
                  <a:moveTo>
                    <a:pt x="1555621" y="38100"/>
                  </a:moveTo>
                  <a:cubicBezTo>
                    <a:pt x="1554351" y="34290"/>
                    <a:pt x="1554351" y="30480"/>
                    <a:pt x="1554351" y="25400"/>
                  </a:cubicBezTo>
                  <a:cubicBezTo>
                    <a:pt x="1554351" y="11430"/>
                    <a:pt x="1550541" y="6350"/>
                    <a:pt x="1536571" y="5080"/>
                  </a:cubicBezTo>
                  <a:cubicBezTo>
                    <a:pt x="1508108" y="3810"/>
                    <a:pt x="1479592" y="0"/>
                    <a:pt x="1452264" y="5080"/>
                  </a:cubicBezTo>
                  <a:cubicBezTo>
                    <a:pt x="1401172" y="12700"/>
                    <a:pt x="1351269" y="13970"/>
                    <a:pt x="1300177" y="13970"/>
                  </a:cubicBezTo>
                  <a:cubicBezTo>
                    <a:pt x="1222945" y="13970"/>
                    <a:pt x="1146902" y="10160"/>
                    <a:pt x="1069670" y="8890"/>
                  </a:cubicBezTo>
                  <a:cubicBezTo>
                    <a:pt x="1031649" y="7620"/>
                    <a:pt x="994815" y="7620"/>
                    <a:pt x="956793" y="8890"/>
                  </a:cubicBezTo>
                  <a:cubicBezTo>
                    <a:pt x="915207" y="8890"/>
                    <a:pt x="874809" y="11430"/>
                    <a:pt x="833223" y="12700"/>
                  </a:cubicBezTo>
                  <a:cubicBezTo>
                    <a:pt x="802330" y="13970"/>
                    <a:pt x="772626" y="12700"/>
                    <a:pt x="741733" y="16510"/>
                  </a:cubicBezTo>
                  <a:cubicBezTo>
                    <a:pt x="710840" y="20320"/>
                    <a:pt x="576576" y="20320"/>
                    <a:pt x="545683" y="19050"/>
                  </a:cubicBezTo>
                  <a:cubicBezTo>
                    <a:pt x="526672" y="17780"/>
                    <a:pt x="464887" y="21590"/>
                    <a:pt x="445876" y="21590"/>
                  </a:cubicBezTo>
                  <a:cubicBezTo>
                    <a:pt x="420924" y="21590"/>
                    <a:pt x="394785" y="22860"/>
                    <a:pt x="369833" y="21590"/>
                  </a:cubicBezTo>
                  <a:cubicBezTo>
                    <a:pt x="340128" y="20320"/>
                    <a:pt x="310424" y="19050"/>
                    <a:pt x="280719" y="25400"/>
                  </a:cubicBezTo>
                  <a:cubicBezTo>
                    <a:pt x="251015" y="31750"/>
                    <a:pt x="221310" y="31750"/>
                    <a:pt x="191606" y="29210"/>
                  </a:cubicBezTo>
                  <a:cubicBezTo>
                    <a:pt x="160713" y="26670"/>
                    <a:pt x="131009" y="25400"/>
                    <a:pt x="100116" y="24130"/>
                  </a:cubicBezTo>
                  <a:cubicBezTo>
                    <a:pt x="81105" y="21590"/>
                    <a:pt x="60906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5659" y="97788"/>
                  </a:cubicBezTo>
                  <a:cubicBezTo>
                    <a:pt x="114374" y="99058"/>
                    <a:pt x="163090" y="100328"/>
                    <a:pt x="211805" y="100328"/>
                  </a:cubicBezTo>
                  <a:cubicBezTo>
                    <a:pt x="222499" y="100328"/>
                    <a:pt x="233192" y="100328"/>
                    <a:pt x="243886" y="100328"/>
                  </a:cubicBezTo>
                  <a:cubicBezTo>
                    <a:pt x="278343" y="101598"/>
                    <a:pt x="311612" y="105408"/>
                    <a:pt x="346069" y="102868"/>
                  </a:cubicBezTo>
                  <a:cubicBezTo>
                    <a:pt x="382903" y="100328"/>
                    <a:pt x="420925" y="101598"/>
                    <a:pt x="457758" y="102868"/>
                  </a:cubicBezTo>
                  <a:cubicBezTo>
                    <a:pt x="501721" y="104138"/>
                    <a:pt x="693018" y="104138"/>
                    <a:pt x="736980" y="104138"/>
                  </a:cubicBezTo>
                  <a:cubicBezTo>
                    <a:pt x="773814" y="105408"/>
                    <a:pt x="810647" y="104138"/>
                    <a:pt x="847481" y="105408"/>
                  </a:cubicBezTo>
                  <a:cubicBezTo>
                    <a:pt x="874809" y="105408"/>
                    <a:pt x="902137" y="107948"/>
                    <a:pt x="929465" y="106678"/>
                  </a:cubicBezTo>
                  <a:cubicBezTo>
                    <a:pt x="986498" y="106678"/>
                    <a:pt x="1043530" y="104138"/>
                    <a:pt x="1100563" y="105408"/>
                  </a:cubicBezTo>
                  <a:cubicBezTo>
                    <a:pt x="1187300" y="106678"/>
                    <a:pt x="1274037" y="110488"/>
                    <a:pt x="1360774" y="113028"/>
                  </a:cubicBezTo>
                  <a:cubicBezTo>
                    <a:pt x="1389291" y="114298"/>
                    <a:pt x="1417807" y="113028"/>
                    <a:pt x="1446323" y="111758"/>
                  </a:cubicBezTo>
                  <a:cubicBezTo>
                    <a:pt x="1471275" y="110488"/>
                    <a:pt x="1496227" y="110488"/>
                    <a:pt x="1520061" y="116838"/>
                  </a:cubicBezTo>
                  <a:cubicBezTo>
                    <a:pt x="1532761" y="119378"/>
                    <a:pt x="1541651" y="113028"/>
                    <a:pt x="1542921" y="99058"/>
                  </a:cubicBezTo>
                  <a:cubicBezTo>
                    <a:pt x="1544191" y="83818"/>
                    <a:pt x="1545461" y="68578"/>
                    <a:pt x="1545461" y="67930"/>
                  </a:cubicBezTo>
                  <a:cubicBezTo>
                    <a:pt x="1548001" y="67930"/>
                    <a:pt x="1550541" y="67930"/>
                    <a:pt x="1553081" y="67930"/>
                  </a:cubicBezTo>
                  <a:cubicBezTo>
                    <a:pt x="1554351" y="67930"/>
                    <a:pt x="1554351" y="67930"/>
                    <a:pt x="1554351" y="67930"/>
                  </a:cubicBezTo>
                  <a:cubicBezTo>
                    <a:pt x="1555621" y="67930"/>
                    <a:pt x="1556891" y="67930"/>
                    <a:pt x="1558161" y="67930"/>
                  </a:cubicBezTo>
                  <a:cubicBezTo>
                    <a:pt x="1559431" y="67930"/>
                    <a:pt x="1559431" y="67930"/>
                    <a:pt x="1559431" y="67930"/>
                  </a:cubicBezTo>
                  <a:cubicBezTo>
                    <a:pt x="1559431" y="67930"/>
                    <a:pt x="1560701" y="67930"/>
                    <a:pt x="1560701" y="67930"/>
                  </a:cubicBezTo>
                  <a:cubicBezTo>
                    <a:pt x="1560701" y="67930"/>
                    <a:pt x="1559431" y="67930"/>
                    <a:pt x="1560701" y="67930"/>
                  </a:cubicBezTo>
                  <a:cubicBezTo>
                    <a:pt x="1564511" y="67930"/>
                    <a:pt x="1568321" y="67930"/>
                    <a:pt x="1555621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sp>
        <p:nvSpPr>
          <p:cNvPr id="81" name="TextBox 51">
            <a:extLst>
              <a:ext uri="{FF2B5EF4-FFF2-40B4-BE49-F238E27FC236}">
                <a16:creationId xmlns:a16="http://schemas.microsoft.com/office/drawing/2014/main" id="{3AA9E0BA-936A-4C0D-9F8C-C363054DD3FC}"/>
              </a:ext>
            </a:extLst>
          </p:cNvPr>
          <p:cNvSpPr txBox="1"/>
          <p:nvPr/>
        </p:nvSpPr>
        <p:spPr>
          <a:xfrm>
            <a:off x="6389836" y="4163866"/>
            <a:ext cx="2565507" cy="6758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</a:pP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 (ก้อน) </a:t>
            </a:r>
          </a:p>
          <a:p>
            <a:pPr algn="ctr">
              <a:lnSpc>
                <a:spcPts val="2625"/>
              </a:lnSpc>
            </a:pP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ที่ต้องมี ณ วันเกษียณ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CCC4E4D8-297A-4482-A6F1-D25B2BA2AC40}"/>
              </a:ext>
            </a:extLst>
          </p:cNvPr>
          <p:cNvSpPr/>
          <p:nvPr/>
        </p:nvSpPr>
        <p:spPr>
          <a:xfrm>
            <a:off x="5821289" y="5089456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E8AF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8DF42773-922C-41E6-AA2F-5DB677413123}"/>
              </a:ext>
            </a:extLst>
          </p:cNvPr>
          <p:cNvSpPr/>
          <p:nvPr/>
        </p:nvSpPr>
        <p:spPr>
          <a:xfrm>
            <a:off x="8036412" y="5057139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E8AF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AA87A0-6529-4A04-8D01-6D35855B0BD4}"/>
              </a:ext>
            </a:extLst>
          </p:cNvPr>
          <p:cNvGrpSpPr/>
          <p:nvPr/>
        </p:nvGrpSpPr>
        <p:grpSpPr>
          <a:xfrm>
            <a:off x="511603" y="1239092"/>
            <a:ext cx="3430370" cy="740925"/>
            <a:chOff x="301647" y="1134279"/>
            <a:chExt cx="3430370" cy="740925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55E301B-96BF-43BC-ABB8-60D5943D13C5}"/>
                </a:ext>
              </a:extLst>
            </p:cNvPr>
            <p:cNvSpPr/>
            <p:nvPr/>
          </p:nvSpPr>
          <p:spPr>
            <a:xfrm>
              <a:off x="964400" y="1218795"/>
              <a:ext cx="2767617" cy="534332"/>
            </a:xfrm>
            <a:prstGeom prst="roundRect">
              <a:avLst/>
            </a:prstGeom>
            <a:solidFill>
              <a:srgbClr val="3939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000">
                  <a:solidFill>
                    <a:schemeClr val="bg1"/>
                  </a:solidFill>
                  <a:latin typeface="DB Helvethaica X 55 Regular" panose="02000506090000020004" pitchFamily="2" charset="-34"/>
                  <a:ea typeface="+mj-ea"/>
                  <a:cs typeface="DB Helvethaica X 55 Regular" panose="02000506090000020004" pitchFamily="2" charset="-34"/>
                </a:rPr>
                <a:t>อนาคต</a:t>
              </a:r>
            </a:p>
          </p:txBody>
        </p:sp>
        <p:pic>
          <p:nvPicPr>
            <p:cNvPr id="33" name="Graphic 32" descr="Badge 1 with solid fill">
              <a:extLst>
                <a:ext uri="{FF2B5EF4-FFF2-40B4-BE49-F238E27FC236}">
                  <a16:creationId xmlns:a16="http://schemas.microsoft.com/office/drawing/2014/main" id="{183DB6AD-4B01-4E8C-BD58-9687B6976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1647" y="1134279"/>
              <a:ext cx="740925" cy="740925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DD18AC4-EEBF-4BA2-8441-7BDE6D14BC3B}"/>
              </a:ext>
            </a:extLst>
          </p:cNvPr>
          <p:cNvGrpSpPr/>
          <p:nvPr/>
        </p:nvGrpSpPr>
        <p:grpSpPr>
          <a:xfrm>
            <a:off x="511603" y="3773661"/>
            <a:ext cx="3412048" cy="741600"/>
            <a:chOff x="390082" y="3670204"/>
            <a:chExt cx="3412048" cy="741600"/>
          </a:xfrm>
        </p:grpSpPr>
        <p:pic>
          <p:nvPicPr>
            <p:cNvPr id="82" name="Graphic 81" descr="Badge with solid fill">
              <a:extLst>
                <a:ext uri="{FF2B5EF4-FFF2-40B4-BE49-F238E27FC236}">
                  <a16:creationId xmlns:a16="http://schemas.microsoft.com/office/drawing/2014/main" id="{0F758A53-88EE-4C7F-89C4-0EAF390C5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90082" y="3670204"/>
              <a:ext cx="741600" cy="741600"/>
            </a:xfrm>
            <a:prstGeom prst="rect">
              <a:avLst/>
            </a:prstGeom>
          </p:spPr>
        </p:pic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4C8BA6C7-A791-44D8-B4A0-6D83BCC1603C}"/>
                </a:ext>
              </a:extLst>
            </p:cNvPr>
            <p:cNvSpPr/>
            <p:nvPr/>
          </p:nvSpPr>
          <p:spPr>
            <a:xfrm>
              <a:off x="1034513" y="3784924"/>
              <a:ext cx="2767617" cy="534332"/>
            </a:xfrm>
            <a:prstGeom prst="roundRect">
              <a:avLst/>
            </a:prstGeom>
            <a:solidFill>
              <a:srgbClr val="3939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000">
                  <a:solidFill>
                    <a:schemeClr val="bg1"/>
                  </a:solidFill>
                  <a:latin typeface="DB Helvethaica X 55 Regular" panose="02000506090000020004" pitchFamily="2" charset="-34"/>
                  <a:ea typeface="+mj-ea"/>
                  <a:cs typeface="DB Helvethaica X 55 Regular" panose="02000506090000020004" pitchFamily="2" charset="-34"/>
                </a:rPr>
                <a:t>ปัจจุบัน</a:t>
              </a:r>
            </a:p>
          </p:txBody>
        </p:sp>
      </p:grpSp>
      <p:sp>
        <p:nvSpPr>
          <p:cNvPr id="87" name="Freeform 24">
            <a:extLst>
              <a:ext uri="{FF2B5EF4-FFF2-40B4-BE49-F238E27FC236}">
                <a16:creationId xmlns:a16="http://schemas.microsoft.com/office/drawing/2014/main" id="{62F6EBC1-20ED-C25D-3ACF-901D6A6671C0}"/>
              </a:ext>
            </a:extLst>
          </p:cNvPr>
          <p:cNvSpPr/>
          <p:nvPr/>
        </p:nvSpPr>
        <p:spPr>
          <a:xfrm>
            <a:off x="799506" y="770383"/>
            <a:ext cx="5796000" cy="275941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pPr algn="ctr"/>
            <a:endParaRPr lang="th-TH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2ECF7E3-09E9-4FA2-B139-9977F4BAF79E}"/>
              </a:ext>
            </a:extLst>
          </p:cNvPr>
          <p:cNvSpPr txBox="1">
            <a:spLocks/>
          </p:cNvSpPr>
          <p:nvPr/>
        </p:nvSpPr>
        <p:spPr>
          <a:xfrm>
            <a:off x="801686" y="325839"/>
            <a:ext cx="9762986" cy="774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ต้องมีเงินเท่าไหร่ เพื่อวัยเกษียณที่เลือกได้</a:t>
            </a:r>
          </a:p>
        </p:txBody>
      </p:sp>
    </p:spTree>
    <p:extLst>
      <p:ext uri="{BB962C8B-B14F-4D97-AF65-F5344CB8AC3E}">
        <p14:creationId xmlns:p14="http://schemas.microsoft.com/office/powerpoint/2010/main" val="21841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>
            <a:extLst>
              <a:ext uri="{FF2B5EF4-FFF2-40B4-BE49-F238E27FC236}">
                <a16:creationId xmlns:a16="http://schemas.microsoft.com/office/drawing/2014/main" id="{DE6D9FA3-DE0E-D5FA-9B01-CC0A721E1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73" name="Freeform 24">
            <a:extLst>
              <a:ext uri="{FF2B5EF4-FFF2-40B4-BE49-F238E27FC236}">
                <a16:creationId xmlns:a16="http://schemas.microsoft.com/office/drawing/2014/main" id="{CEC764BA-B56B-F6C5-9AF1-A7E35AD8BA91}"/>
              </a:ext>
            </a:extLst>
          </p:cNvPr>
          <p:cNvSpPr/>
          <p:nvPr/>
        </p:nvSpPr>
        <p:spPr>
          <a:xfrm>
            <a:off x="2662168" y="560383"/>
            <a:ext cx="6264000" cy="275941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pPr algn="ctr"/>
            <a:endParaRPr lang="th-TH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2ECF7E3-09E9-4FA2-B139-9977F4BAF79E}"/>
              </a:ext>
            </a:extLst>
          </p:cNvPr>
          <p:cNvSpPr txBox="1">
            <a:spLocks/>
          </p:cNvSpPr>
          <p:nvPr/>
        </p:nvSpPr>
        <p:spPr>
          <a:xfrm>
            <a:off x="2665729" y="135701"/>
            <a:ext cx="7897114" cy="7743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จำนวนเงินที่ต้องมี</a:t>
            </a:r>
            <a:r>
              <a:rPr lang="en-US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…</a:t>
            </a:r>
            <a:r>
              <a:rPr lang="th-TH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เพื่อวัยเกษียณที่เลือกได้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1EA9D9B-2CB0-353E-F410-7F8AA075F9D6}"/>
              </a:ext>
            </a:extLst>
          </p:cNvPr>
          <p:cNvSpPr txBox="1"/>
          <p:nvPr/>
        </p:nvSpPr>
        <p:spPr>
          <a:xfrm>
            <a:off x="769934" y="132118"/>
            <a:ext cx="13737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4000" b="1">
                <a:solidFill>
                  <a:srgbClr val="FF000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ตัวอย่าง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3EDC96C-E646-0741-622D-BB4D508FF4F3}"/>
              </a:ext>
            </a:extLst>
          </p:cNvPr>
          <p:cNvGrpSpPr/>
          <p:nvPr/>
        </p:nvGrpSpPr>
        <p:grpSpPr>
          <a:xfrm>
            <a:off x="769934" y="3034327"/>
            <a:ext cx="6644419" cy="2900463"/>
            <a:chOff x="599407" y="3034698"/>
            <a:chExt cx="6644419" cy="2900463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CE49E403-2601-E176-6BFB-2A57B6834FAF}"/>
                </a:ext>
              </a:extLst>
            </p:cNvPr>
            <p:cNvGrpSpPr/>
            <p:nvPr/>
          </p:nvGrpSpPr>
          <p:grpSpPr>
            <a:xfrm>
              <a:off x="819078" y="3113210"/>
              <a:ext cx="2375132" cy="513004"/>
              <a:chOff x="301647" y="1134279"/>
              <a:chExt cx="3430370" cy="740925"/>
            </a:xfrm>
          </p:grpSpPr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FC395F2F-D8B5-D342-2533-85070C5B16F6}"/>
                  </a:ext>
                </a:extLst>
              </p:cNvPr>
              <p:cNvSpPr/>
              <p:nvPr/>
            </p:nvSpPr>
            <p:spPr>
              <a:xfrm>
                <a:off x="964400" y="1218795"/>
                <a:ext cx="2767617" cy="534332"/>
              </a:xfrm>
              <a:prstGeom prst="roundRect">
                <a:avLst/>
              </a:prstGeom>
              <a:solidFill>
                <a:srgbClr val="3939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4000">
                    <a:solidFill>
                      <a:schemeClr val="bg1"/>
                    </a:solidFill>
                    <a:latin typeface="DB Helvethaica X 55 Regular" panose="02000506090000020004" pitchFamily="2" charset="-34"/>
                    <a:ea typeface="+mj-ea"/>
                    <a:cs typeface="DB Helvethaica X 55 Regular" panose="02000506090000020004" pitchFamily="2" charset="-34"/>
                  </a:rPr>
                  <a:t>อนาคต</a:t>
                </a:r>
              </a:p>
            </p:txBody>
          </p:sp>
          <p:pic>
            <p:nvPicPr>
              <p:cNvPr id="78" name="Graphic 77" descr="Badge 1 with solid fill">
                <a:extLst>
                  <a:ext uri="{FF2B5EF4-FFF2-40B4-BE49-F238E27FC236}">
                    <a16:creationId xmlns:a16="http://schemas.microsoft.com/office/drawing/2014/main" id="{3E57D360-BE89-B20F-8026-5B5CEF7918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01647" y="1134279"/>
                <a:ext cx="740925" cy="740925"/>
              </a:xfrm>
              <a:prstGeom prst="rect">
                <a:avLst/>
              </a:prstGeom>
            </p:spPr>
          </p:pic>
        </p:grpSp>
        <p:grpSp>
          <p:nvGrpSpPr>
            <p:cNvPr id="87" name="Group 16">
              <a:extLst>
                <a:ext uri="{FF2B5EF4-FFF2-40B4-BE49-F238E27FC236}">
                  <a16:creationId xmlns:a16="http://schemas.microsoft.com/office/drawing/2014/main" id="{7A95AEA2-9C16-9BC3-13CD-C7B62A32D07D}"/>
                </a:ext>
              </a:extLst>
            </p:cNvPr>
            <p:cNvGrpSpPr/>
            <p:nvPr/>
          </p:nvGrpSpPr>
          <p:grpSpPr>
            <a:xfrm>
              <a:off x="599407" y="4949575"/>
              <a:ext cx="357714" cy="182806"/>
              <a:chOff x="0" y="0"/>
              <a:chExt cx="1340150" cy="677241"/>
            </a:xfrm>
          </p:grpSpPr>
          <p:grpSp>
            <p:nvGrpSpPr>
              <p:cNvPr id="165" name="Group 17">
                <a:extLst>
                  <a:ext uri="{FF2B5EF4-FFF2-40B4-BE49-F238E27FC236}">
                    <a16:creationId xmlns:a16="http://schemas.microsoft.com/office/drawing/2014/main" id="{5FEFC6C4-BDDF-EA01-F273-D2F162145290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68" name="Freeform 18">
                  <a:extLst>
                    <a:ext uri="{FF2B5EF4-FFF2-40B4-BE49-F238E27FC236}">
                      <a16:creationId xmlns:a16="http://schemas.microsoft.com/office/drawing/2014/main" id="{6AF00BCD-2EA1-30A5-1F97-4C60B1C64A4A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66" name="Group 19">
                <a:extLst>
                  <a:ext uri="{FF2B5EF4-FFF2-40B4-BE49-F238E27FC236}">
                    <a16:creationId xmlns:a16="http://schemas.microsoft.com/office/drawing/2014/main" id="{3B3054EB-CEE4-506E-7EEE-CB4DE66DCCE4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67" name="Freeform 20">
                  <a:extLst>
                    <a:ext uri="{FF2B5EF4-FFF2-40B4-BE49-F238E27FC236}">
                      <a16:creationId xmlns:a16="http://schemas.microsoft.com/office/drawing/2014/main" id="{09190A73-8D0B-DFB5-FB60-60A8CEB199BE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5A515C8C-AF52-CA50-0876-D8719DC3A7D2}"/>
                </a:ext>
              </a:extLst>
            </p:cNvPr>
            <p:cNvGrpSpPr/>
            <p:nvPr/>
          </p:nvGrpSpPr>
          <p:grpSpPr>
            <a:xfrm>
              <a:off x="3492065" y="3034698"/>
              <a:ext cx="1996358" cy="675826"/>
              <a:chOff x="829114" y="2402757"/>
              <a:chExt cx="1996358" cy="675826"/>
            </a:xfrm>
          </p:grpSpPr>
          <p:grpSp>
            <p:nvGrpSpPr>
              <p:cNvPr id="160" name="Group 14">
                <a:extLst>
                  <a:ext uri="{FF2B5EF4-FFF2-40B4-BE49-F238E27FC236}">
                    <a16:creationId xmlns:a16="http://schemas.microsoft.com/office/drawing/2014/main" id="{02CCE3E8-8516-D097-BA86-3387C92938EF}"/>
                  </a:ext>
                </a:extLst>
              </p:cNvPr>
              <p:cNvGrpSpPr/>
              <p:nvPr/>
            </p:nvGrpSpPr>
            <p:grpSpPr>
              <a:xfrm>
                <a:off x="1093313" y="2584524"/>
                <a:ext cx="1497814" cy="154419"/>
                <a:chOff x="0" y="0"/>
                <a:chExt cx="1349115" cy="114298"/>
              </a:xfrm>
            </p:grpSpPr>
            <p:sp>
              <p:nvSpPr>
                <p:cNvPr id="164" name="Freeform 15">
                  <a:extLst>
                    <a:ext uri="{FF2B5EF4-FFF2-40B4-BE49-F238E27FC236}">
                      <a16:creationId xmlns:a16="http://schemas.microsoft.com/office/drawing/2014/main" id="{D50C2619-BD0B-C602-35EE-A49D03B7D561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352924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924" h="119378">
                      <a:moveTo>
                        <a:pt x="1340224" y="38100"/>
                      </a:moveTo>
                      <a:cubicBezTo>
                        <a:pt x="1338955" y="34290"/>
                        <a:pt x="1338955" y="30480"/>
                        <a:pt x="1338955" y="25400"/>
                      </a:cubicBezTo>
                      <a:cubicBezTo>
                        <a:pt x="1338955" y="11430"/>
                        <a:pt x="1335144" y="6350"/>
                        <a:pt x="1321174" y="5080"/>
                      </a:cubicBezTo>
                      <a:cubicBezTo>
                        <a:pt x="1294314" y="3810"/>
                        <a:pt x="1270008" y="0"/>
                        <a:pt x="1246715" y="5080"/>
                      </a:cubicBezTo>
                      <a:cubicBezTo>
                        <a:pt x="1203167" y="12700"/>
                        <a:pt x="1160631" y="13970"/>
                        <a:pt x="1117083" y="13970"/>
                      </a:cubicBezTo>
                      <a:cubicBezTo>
                        <a:pt x="1051255" y="13970"/>
                        <a:pt x="986439" y="10160"/>
                        <a:pt x="920611" y="8890"/>
                      </a:cubicBezTo>
                      <a:cubicBezTo>
                        <a:pt x="888203" y="7620"/>
                        <a:pt x="856808" y="7620"/>
                        <a:pt x="824400" y="8890"/>
                      </a:cubicBezTo>
                      <a:cubicBezTo>
                        <a:pt x="788954" y="8890"/>
                        <a:pt x="754521" y="11430"/>
                        <a:pt x="719075" y="12700"/>
                      </a:cubicBezTo>
                      <a:cubicBezTo>
                        <a:pt x="692743" y="13970"/>
                        <a:pt x="667425" y="12700"/>
                        <a:pt x="641093" y="16510"/>
                      </a:cubicBezTo>
                      <a:cubicBezTo>
                        <a:pt x="614762" y="20320"/>
                        <a:pt x="500322" y="20320"/>
                        <a:pt x="473991" y="19050"/>
                      </a:cubicBezTo>
                      <a:cubicBezTo>
                        <a:pt x="457787" y="17780"/>
                        <a:pt x="405124" y="21590"/>
                        <a:pt x="388920" y="21590"/>
                      </a:cubicBezTo>
                      <a:cubicBezTo>
                        <a:pt x="367652" y="21590"/>
                        <a:pt x="345372" y="22860"/>
                        <a:pt x="324104" y="21590"/>
                      </a:cubicBezTo>
                      <a:cubicBezTo>
                        <a:pt x="298786" y="20320"/>
                        <a:pt x="273467" y="19050"/>
                        <a:pt x="248149" y="25400"/>
                      </a:cubicBezTo>
                      <a:cubicBezTo>
                        <a:pt x="222830" y="31750"/>
                        <a:pt x="197511" y="31750"/>
                        <a:pt x="172193" y="29210"/>
                      </a:cubicBezTo>
                      <a:cubicBezTo>
                        <a:pt x="145861" y="26670"/>
                        <a:pt x="120543" y="25400"/>
                        <a:pt x="94211" y="24130"/>
                      </a:cubicBezTo>
                      <a:cubicBezTo>
                        <a:pt x="78007" y="21590"/>
                        <a:pt x="60791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4842" y="97788"/>
                      </a:cubicBezTo>
                      <a:cubicBezTo>
                        <a:pt x="106364" y="99058"/>
                        <a:pt x="147887" y="100328"/>
                        <a:pt x="189409" y="100328"/>
                      </a:cubicBezTo>
                      <a:cubicBezTo>
                        <a:pt x="198524" y="100328"/>
                        <a:pt x="207639" y="100328"/>
                        <a:pt x="216754" y="100328"/>
                      </a:cubicBezTo>
                      <a:cubicBezTo>
                        <a:pt x="246123" y="101598"/>
                        <a:pt x="274480" y="105408"/>
                        <a:pt x="303850" y="102868"/>
                      </a:cubicBezTo>
                      <a:cubicBezTo>
                        <a:pt x="335245" y="100328"/>
                        <a:pt x="367652" y="101598"/>
                        <a:pt x="399048" y="102868"/>
                      </a:cubicBezTo>
                      <a:cubicBezTo>
                        <a:pt x="436519" y="104138"/>
                        <a:pt x="599571" y="104138"/>
                        <a:pt x="637043" y="104138"/>
                      </a:cubicBezTo>
                      <a:cubicBezTo>
                        <a:pt x="668438" y="105408"/>
                        <a:pt x="699833" y="104138"/>
                        <a:pt x="731228" y="105408"/>
                      </a:cubicBezTo>
                      <a:cubicBezTo>
                        <a:pt x="754521" y="105408"/>
                        <a:pt x="777814" y="107948"/>
                        <a:pt x="801107" y="106678"/>
                      </a:cubicBezTo>
                      <a:cubicBezTo>
                        <a:pt x="849719" y="106678"/>
                        <a:pt x="898331" y="104138"/>
                        <a:pt x="946942" y="105408"/>
                      </a:cubicBezTo>
                      <a:cubicBezTo>
                        <a:pt x="1020873" y="106678"/>
                        <a:pt x="1094803" y="110488"/>
                        <a:pt x="1168734" y="113028"/>
                      </a:cubicBezTo>
                      <a:cubicBezTo>
                        <a:pt x="1193039" y="114298"/>
                        <a:pt x="1217345" y="113028"/>
                        <a:pt x="1241651" y="111758"/>
                      </a:cubicBezTo>
                      <a:cubicBezTo>
                        <a:pt x="1262919" y="110488"/>
                        <a:pt x="1284186" y="110488"/>
                        <a:pt x="1304665" y="116838"/>
                      </a:cubicBezTo>
                      <a:cubicBezTo>
                        <a:pt x="1317365" y="119378"/>
                        <a:pt x="1326255" y="113028"/>
                        <a:pt x="1327525" y="99058"/>
                      </a:cubicBezTo>
                      <a:cubicBezTo>
                        <a:pt x="1328795" y="83818"/>
                        <a:pt x="1330065" y="68578"/>
                        <a:pt x="1330065" y="67930"/>
                      </a:cubicBezTo>
                      <a:cubicBezTo>
                        <a:pt x="1332605" y="67930"/>
                        <a:pt x="1335145" y="67930"/>
                        <a:pt x="1337685" y="67930"/>
                      </a:cubicBezTo>
                      <a:cubicBezTo>
                        <a:pt x="1338955" y="67930"/>
                        <a:pt x="1338955" y="67930"/>
                        <a:pt x="1338955" y="67930"/>
                      </a:cubicBezTo>
                      <a:cubicBezTo>
                        <a:pt x="1340225" y="67930"/>
                        <a:pt x="1341495" y="67930"/>
                        <a:pt x="1342765" y="67930"/>
                      </a:cubicBezTo>
                      <a:cubicBezTo>
                        <a:pt x="1344035" y="67930"/>
                        <a:pt x="1344035" y="67930"/>
                        <a:pt x="1344035" y="67930"/>
                      </a:cubicBezTo>
                      <a:cubicBezTo>
                        <a:pt x="1344035" y="67930"/>
                        <a:pt x="1345305" y="67930"/>
                        <a:pt x="1345305" y="67930"/>
                      </a:cubicBezTo>
                      <a:cubicBezTo>
                        <a:pt x="1345305" y="67930"/>
                        <a:pt x="1344035" y="67930"/>
                        <a:pt x="1345305" y="67930"/>
                      </a:cubicBezTo>
                      <a:cubicBezTo>
                        <a:pt x="1349115" y="67930"/>
                        <a:pt x="1352924" y="67930"/>
                        <a:pt x="1340224" y="38100"/>
                      </a:cubicBezTo>
                      <a:close/>
                    </a:path>
                  </a:pathLst>
                </a:custGeom>
                <a:solidFill>
                  <a:srgbClr val="EFA4B4"/>
                </a:solidFill>
              </p:spPr>
            </p:sp>
          </p:grpSp>
          <p:grpSp>
            <p:nvGrpSpPr>
              <p:cNvPr id="161" name="Group 23">
                <a:extLst>
                  <a:ext uri="{FF2B5EF4-FFF2-40B4-BE49-F238E27FC236}">
                    <a16:creationId xmlns:a16="http://schemas.microsoft.com/office/drawing/2014/main" id="{9CA38820-0AAA-4434-F235-FF75CE433F4B}"/>
                  </a:ext>
                </a:extLst>
              </p:cNvPr>
              <p:cNvGrpSpPr/>
              <p:nvPr/>
            </p:nvGrpSpPr>
            <p:grpSpPr>
              <a:xfrm>
                <a:off x="887598" y="2880290"/>
                <a:ext cx="1872000" cy="182688"/>
                <a:chOff x="-74561" y="-3810"/>
                <a:chExt cx="1801168" cy="119378"/>
              </a:xfrm>
            </p:grpSpPr>
            <p:sp>
              <p:nvSpPr>
                <p:cNvPr id="163" name="Freeform 24">
                  <a:extLst>
                    <a:ext uri="{FF2B5EF4-FFF2-40B4-BE49-F238E27FC236}">
                      <a16:creationId xmlns:a16="http://schemas.microsoft.com/office/drawing/2014/main" id="{160F599C-A487-C24E-AFCE-ECD2A762CF0A}"/>
                    </a:ext>
                  </a:extLst>
                </p:cNvPr>
                <p:cNvSpPr/>
                <p:nvPr/>
              </p:nvSpPr>
              <p:spPr>
                <a:xfrm>
                  <a:off x="-74561" y="-3810"/>
                  <a:ext cx="1801168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8321" h="119378">
                      <a:moveTo>
                        <a:pt x="1555621" y="38100"/>
                      </a:moveTo>
                      <a:cubicBezTo>
                        <a:pt x="1554351" y="34290"/>
                        <a:pt x="1554351" y="30480"/>
                        <a:pt x="1554351" y="25400"/>
                      </a:cubicBezTo>
                      <a:cubicBezTo>
                        <a:pt x="1554351" y="11430"/>
                        <a:pt x="1550541" y="6350"/>
                        <a:pt x="1536571" y="5080"/>
                      </a:cubicBezTo>
                      <a:cubicBezTo>
                        <a:pt x="1508108" y="3810"/>
                        <a:pt x="1479592" y="0"/>
                        <a:pt x="1452264" y="5080"/>
                      </a:cubicBezTo>
                      <a:cubicBezTo>
                        <a:pt x="1401172" y="12700"/>
                        <a:pt x="1351269" y="13970"/>
                        <a:pt x="1300177" y="13970"/>
                      </a:cubicBezTo>
                      <a:cubicBezTo>
                        <a:pt x="1222945" y="13970"/>
                        <a:pt x="1146902" y="10160"/>
                        <a:pt x="1069670" y="8890"/>
                      </a:cubicBezTo>
                      <a:cubicBezTo>
                        <a:pt x="1031649" y="7620"/>
                        <a:pt x="994815" y="7620"/>
                        <a:pt x="956793" y="8890"/>
                      </a:cubicBezTo>
                      <a:cubicBezTo>
                        <a:pt x="915207" y="8890"/>
                        <a:pt x="874809" y="11430"/>
                        <a:pt x="833223" y="12700"/>
                      </a:cubicBezTo>
                      <a:cubicBezTo>
                        <a:pt x="802330" y="13970"/>
                        <a:pt x="772626" y="12700"/>
                        <a:pt x="741733" y="16510"/>
                      </a:cubicBezTo>
                      <a:cubicBezTo>
                        <a:pt x="710840" y="20320"/>
                        <a:pt x="576576" y="20320"/>
                        <a:pt x="545683" y="19050"/>
                      </a:cubicBezTo>
                      <a:cubicBezTo>
                        <a:pt x="526672" y="17780"/>
                        <a:pt x="464887" y="21590"/>
                        <a:pt x="445876" y="21590"/>
                      </a:cubicBezTo>
                      <a:cubicBezTo>
                        <a:pt x="420924" y="21590"/>
                        <a:pt x="394785" y="22860"/>
                        <a:pt x="369833" y="21590"/>
                      </a:cubicBezTo>
                      <a:cubicBezTo>
                        <a:pt x="340128" y="20320"/>
                        <a:pt x="310424" y="19050"/>
                        <a:pt x="280719" y="25400"/>
                      </a:cubicBezTo>
                      <a:cubicBezTo>
                        <a:pt x="251015" y="31750"/>
                        <a:pt x="221310" y="31750"/>
                        <a:pt x="191606" y="29210"/>
                      </a:cubicBezTo>
                      <a:cubicBezTo>
                        <a:pt x="160713" y="26670"/>
                        <a:pt x="131009" y="25400"/>
                        <a:pt x="100116" y="24130"/>
                      </a:cubicBezTo>
                      <a:cubicBezTo>
                        <a:pt x="81105" y="21590"/>
                        <a:pt x="60906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5659" y="97788"/>
                      </a:cubicBezTo>
                      <a:cubicBezTo>
                        <a:pt x="114374" y="99058"/>
                        <a:pt x="163090" y="100328"/>
                        <a:pt x="211805" y="100328"/>
                      </a:cubicBezTo>
                      <a:cubicBezTo>
                        <a:pt x="222499" y="100328"/>
                        <a:pt x="233192" y="100328"/>
                        <a:pt x="243886" y="100328"/>
                      </a:cubicBezTo>
                      <a:cubicBezTo>
                        <a:pt x="278343" y="101598"/>
                        <a:pt x="311612" y="105408"/>
                        <a:pt x="346069" y="102868"/>
                      </a:cubicBezTo>
                      <a:cubicBezTo>
                        <a:pt x="382903" y="100328"/>
                        <a:pt x="420925" y="101598"/>
                        <a:pt x="457758" y="102868"/>
                      </a:cubicBezTo>
                      <a:cubicBezTo>
                        <a:pt x="501721" y="104138"/>
                        <a:pt x="693018" y="104138"/>
                        <a:pt x="736980" y="104138"/>
                      </a:cubicBezTo>
                      <a:cubicBezTo>
                        <a:pt x="773814" y="105408"/>
                        <a:pt x="810647" y="104138"/>
                        <a:pt x="847481" y="105408"/>
                      </a:cubicBezTo>
                      <a:cubicBezTo>
                        <a:pt x="874809" y="105408"/>
                        <a:pt x="902137" y="107948"/>
                        <a:pt x="929465" y="106678"/>
                      </a:cubicBezTo>
                      <a:cubicBezTo>
                        <a:pt x="986498" y="106678"/>
                        <a:pt x="1043530" y="104138"/>
                        <a:pt x="1100563" y="105408"/>
                      </a:cubicBezTo>
                      <a:cubicBezTo>
                        <a:pt x="1187300" y="106678"/>
                        <a:pt x="1274037" y="110488"/>
                        <a:pt x="1360774" y="113028"/>
                      </a:cubicBezTo>
                      <a:cubicBezTo>
                        <a:pt x="1389291" y="114298"/>
                        <a:pt x="1417807" y="113028"/>
                        <a:pt x="1446323" y="111758"/>
                      </a:cubicBezTo>
                      <a:cubicBezTo>
                        <a:pt x="1471275" y="110488"/>
                        <a:pt x="1496227" y="110488"/>
                        <a:pt x="1520061" y="116838"/>
                      </a:cubicBezTo>
                      <a:cubicBezTo>
                        <a:pt x="1532761" y="119378"/>
                        <a:pt x="1541651" y="113028"/>
                        <a:pt x="1542921" y="99058"/>
                      </a:cubicBezTo>
                      <a:cubicBezTo>
                        <a:pt x="1544191" y="83818"/>
                        <a:pt x="1545461" y="68578"/>
                        <a:pt x="1545461" y="67930"/>
                      </a:cubicBezTo>
                      <a:cubicBezTo>
                        <a:pt x="1548001" y="67930"/>
                        <a:pt x="1550541" y="67930"/>
                        <a:pt x="1553081" y="67930"/>
                      </a:cubicBezTo>
                      <a:cubicBezTo>
                        <a:pt x="1554351" y="67930"/>
                        <a:pt x="1554351" y="67930"/>
                        <a:pt x="1554351" y="67930"/>
                      </a:cubicBezTo>
                      <a:cubicBezTo>
                        <a:pt x="1555621" y="67930"/>
                        <a:pt x="1556891" y="67930"/>
                        <a:pt x="1558161" y="67930"/>
                      </a:cubicBezTo>
                      <a:cubicBezTo>
                        <a:pt x="1559431" y="67930"/>
                        <a:pt x="1559431" y="67930"/>
                        <a:pt x="1559431" y="67930"/>
                      </a:cubicBezTo>
                      <a:cubicBezTo>
                        <a:pt x="1559431" y="67930"/>
                        <a:pt x="1560701" y="67930"/>
                        <a:pt x="1560701" y="67930"/>
                      </a:cubicBezTo>
                      <a:cubicBezTo>
                        <a:pt x="1560701" y="67930"/>
                        <a:pt x="1559431" y="67930"/>
                        <a:pt x="1560701" y="67930"/>
                      </a:cubicBezTo>
                      <a:cubicBezTo>
                        <a:pt x="1564511" y="67930"/>
                        <a:pt x="1568321" y="67930"/>
                        <a:pt x="1555621" y="38100"/>
                      </a:cubicBezTo>
                      <a:close/>
                    </a:path>
                  </a:pathLst>
                </a:custGeom>
                <a:solidFill>
                  <a:srgbClr val="EFA4B4"/>
                </a:solidFill>
              </p:spPr>
            </p:sp>
          </p:grpSp>
          <p:sp>
            <p:nvSpPr>
              <p:cNvPr id="162" name="TextBox 25">
                <a:extLst>
                  <a:ext uri="{FF2B5EF4-FFF2-40B4-BE49-F238E27FC236}">
                    <a16:creationId xmlns:a16="http://schemas.microsoft.com/office/drawing/2014/main" id="{9DA730AA-1BF5-C435-D833-EC27B287037D}"/>
                  </a:ext>
                </a:extLst>
              </p:cNvPr>
              <p:cNvSpPr txBox="1"/>
              <p:nvPr/>
            </p:nvSpPr>
            <p:spPr>
              <a:xfrm>
                <a:off x="829114" y="2402757"/>
                <a:ext cx="1996358" cy="67582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625"/>
                  </a:lnSpc>
                </a:pPr>
                <a:r>
                  <a:rPr lang="en-US" sz="2400" spc="4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จำนวนเงิน (ก้อน) </a:t>
                </a:r>
              </a:p>
              <a:p>
                <a:pPr algn="ctr">
                  <a:lnSpc>
                    <a:spcPts val="2625"/>
                  </a:lnSpc>
                </a:pPr>
                <a:r>
                  <a:rPr lang="en-US" sz="2400" spc="4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ที่ต้องมี ณ วันเกษียณ</a:t>
                </a:r>
              </a:p>
            </p:txBody>
          </p:sp>
        </p:grpSp>
        <p:sp>
          <p:nvSpPr>
            <p:cNvPr id="89" name="TextBox 28">
              <a:extLst>
                <a:ext uri="{FF2B5EF4-FFF2-40B4-BE49-F238E27FC236}">
                  <a16:creationId xmlns:a16="http://schemas.microsoft.com/office/drawing/2014/main" id="{9F30894C-0F03-2FE0-4388-99BCFF6CCB63}"/>
                </a:ext>
              </a:extLst>
            </p:cNvPr>
            <p:cNvSpPr txBox="1"/>
            <p:nvPr/>
          </p:nvSpPr>
          <p:spPr>
            <a:xfrm>
              <a:off x="2674109" y="4794594"/>
              <a:ext cx="1229172" cy="45589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spc="53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12</a:t>
              </a:r>
            </a:p>
          </p:txBody>
        </p:sp>
        <p:sp>
          <p:nvSpPr>
            <p:cNvPr id="91" name="Content Placeholder 2">
              <a:extLst>
                <a:ext uri="{FF2B5EF4-FFF2-40B4-BE49-F238E27FC236}">
                  <a16:creationId xmlns:a16="http://schemas.microsoft.com/office/drawing/2014/main" id="{2FFAF647-51BE-E833-2CCF-744A1A5FF64E}"/>
                </a:ext>
              </a:extLst>
            </p:cNvPr>
            <p:cNvSpPr txBox="1">
              <a:spLocks/>
            </p:cNvSpPr>
            <p:nvPr/>
          </p:nvSpPr>
          <p:spPr>
            <a:xfrm>
              <a:off x="3677677" y="4503345"/>
              <a:ext cx="1587088" cy="7992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66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(</a:t>
              </a:r>
              <a:endParaRPr lang="th-TH" sz="6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00" name="Content Placeholder 2">
              <a:extLst>
                <a:ext uri="{FF2B5EF4-FFF2-40B4-BE49-F238E27FC236}">
                  <a16:creationId xmlns:a16="http://schemas.microsoft.com/office/drawing/2014/main" id="{A50D936F-5E0D-BD58-04CC-6D2A2C463E24}"/>
                </a:ext>
              </a:extLst>
            </p:cNvPr>
            <p:cNvSpPr txBox="1">
              <a:spLocks/>
            </p:cNvSpPr>
            <p:nvPr/>
          </p:nvSpPr>
          <p:spPr>
            <a:xfrm>
              <a:off x="4783899" y="4439718"/>
              <a:ext cx="603592" cy="74575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72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-</a:t>
              </a:r>
              <a:endParaRPr lang="th-TH" sz="72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01" name="TextBox 27">
              <a:extLst>
                <a:ext uri="{FF2B5EF4-FFF2-40B4-BE49-F238E27FC236}">
                  <a16:creationId xmlns:a16="http://schemas.microsoft.com/office/drawing/2014/main" id="{6B0C32C9-92C6-1AC1-2D4A-C93F13309CEF}"/>
                </a:ext>
              </a:extLst>
            </p:cNvPr>
            <p:cNvSpPr txBox="1"/>
            <p:nvPr/>
          </p:nvSpPr>
          <p:spPr>
            <a:xfrm>
              <a:off x="2900864" y="3956970"/>
              <a:ext cx="4330799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จำนวนปีที่คาดว่าจะอยู่หลังเกษียณ</a:t>
              </a: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E3FB5550-BA08-EC38-70F2-40E03B2494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08491" y="4286948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61E6A95D-DAC6-0291-3CA4-D038150953FE}"/>
                </a:ext>
              </a:extLst>
            </p:cNvPr>
            <p:cNvCxnSpPr/>
            <p:nvPr/>
          </p:nvCxnSpPr>
          <p:spPr>
            <a:xfrm flipH="1">
              <a:off x="3380675" y="4298266"/>
              <a:ext cx="35182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954D26FD-0BFB-5F8E-C615-C9692DD329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80675" y="429826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4512E8E-B4C8-89B9-B2E4-59EE1C432B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57537" y="4206091"/>
              <a:ext cx="0" cy="9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1" name="Picture 30">
              <a:extLst>
                <a:ext uri="{FF2B5EF4-FFF2-40B4-BE49-F238E27FC236}">
                  <a16:creationId xmlns:a16="http://schemas.microsoft.com/office/drawing/2014/main" id="{7DEC4925-CA4F-21F5-013F-EF4E1019A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 rot="18900000">
              <a:off x="2868954" y="4883372"/>
              <a:ext cx="227882" cy="227882"/>
            </a:xfrm>
            <a:prstGeom prst="rect">
              <a:avLst/>
            </a:prstGeom>
          </p:spPr>
        </p:pic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0D9E706B-15DB-D2D4-8FE2-B20946C4A9F2}"/>
                </a:ext>
              </a:extLst>
            </p:cNvPr>
            <p:cNvSpPr/>
            <p:nvPr/>
          </p:nvSpPr>
          <p:spPr>
            <a:xfrm>
              <a:off x="1073306" y="4745234"/>
              <a:ext cx="1719170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69" name="Picture 30">
              <a:extLst>
                <a:ext uri="{FF2B5EF4-FFF2-40B4-BE49-F238E27FC236}">
                  <a16:creationId xmlns:a16="http://schemas.microsoft.com/office/drawing/2014/main" id="{319A4F8D-44D1-430E-F4D2-30F870774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 rot="18900000">
              <a:off x="3510695" y="4872549"/>
              <a:ext cx="227882" cy="227882"/>
            </a:xfrm>
            <a:prstGeom prst="rect">
              <a:avLst/>
            </a:prstGeom>
          </p:spPr>
        </p:pic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id="{044D1538-38AD-1AA2-61D2-9A0884ABFFCF}"/>
                </a:ext>
              </a:extLst>
            </p:cNvPr>
            <p:cNvSpPr/>
            <p:nvPr/>
          </p:nvSpPr>
          <p:spPr>
            <a:xfrm>
              <a:off x="3960290" y="4771229"/>
              <a:ext cx="872298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1" name="Rectangle: Rounded Corners 170">
              <a:extLst>
                <a:ext uri="{FF2B5EF4-FFF2-40B4-BE49-F238E27FC236}">
                  <a16:creationId xmlns:a16="http://schemas.microsoft.com/office/drawing/2014/main" id="{05A0FB31-D993-AE62-6E8D-45FDE309D456}"/>
                </a:ext>
              </a:extLst>
            </p:cNvPr>
            <p:cNvSpPr/>
            <p:nvPr/>
          </p:nvSpPr>
          <p:spPr>
            <a:xfrm>
              <a:off x="5220882" y="4780733"/>
              <a:ext cx="872298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2" name="Content Placeholder 2">
              <a:extLst>
                <a:ext uri="{FF2B5EF4-FFF2-40B4-BE49-F238E27FC236}">
                  <a16:creationId xmlns:a16="http://schemas.microsoft.com/office/drawing/2014/main" id="{38A4E472-0DDD-E14A-155A-71A45A1D558C}"/>
                </a:ext>
              </a:extLst>
            </p:cNvPr>
            <p:cNvSpPr txBox="1">
              <a:spLocks/>
            </p:cNvSpPr>
            <p:nvPr/>
          </p:nvSpPr>
          <p:spPr>
            <a:xfrm rot="10800000">
              <a:off x="4790742" y="4717003"/>
              <a:ext cx="1587088" cy="7992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66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(</a:t>
              </a:r>
              <a:endParaRPr lang="th-TH" sz="6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F5A1C9F-7547-AAE5-96EA-364F3D374E91}"/>
                </a:ext>
              </a:extLst>
            </p:cNvPr>
            <p:cNvSpPr txBox="1"/>
            <p:nvPr/>
          </p:nvSpPr>
          <p:spPr>
            <a:xfrm>
              <a:off x="828186" y="4760684"/>
              <a:ext cx="2237987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50,000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D1485661-5BF3-3ABD-CD84-4EAE71B21656}"/>
                </a:ext>
              </a:extLst>
            </p:cNvPr>
            <p:cNvSpPr txBox="1"/>
            <p:nvPr/>
          </p:nvSpPr>
          <p:spPr>
            <a:xfrm>
              <a:off x="4027988" y="4802491"/>
              <a:ext cx="740925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85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34527EC2-016B-7795-80D3-F30B17D9689F}"/>
                </a:ext>
              </a:extLst>
            </p:cNvPr>
            <p:cNvSpPr txBox="1"/>
            <p:nvPr/>
          </p:nvSpPr>
          <p:spPr>
            <a:xfrm>
              <a:off x="5293608" y="4798283"/>
              <a:ext cx="740926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60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5" name="TextBox 27">
              <a:extLst>
                <a:ext uri="{FF2B5EF4-FFF2-40B4-BE49-F238E27FC236}">
                  <a16:creationId xmlns:a16="http://schemas.microsoft.com/office/drawing/2014/main" id="{2C5D0E3B-FED5-73B9-E087-F888F4FC41A7}"/>
                </a:ext>
              </a:extLst>
            </p:cNvPr>
            <p:cNvSpPr txBox="1"/>
            <p:nvPr/>
          </p:nvSpPr>
          <p:spPr>
            <a:xfrm>
              <a:off x="3422039" y="4388282"/>
              <a:ext cx="1545531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อายุที่คาดว่าจะอยู่ถึง</a:t>
              </a:r>
              <a:endParaRPr lang="en-US" sz="20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6" name="TextBox 27">
              <a:extLst>
                <a:ext uri="{FF2B5EF4-FFF2-40B4-BE49-F238E27FC236}">
                  <a16:creationId xmlns:a16="http://schemas.microsoft.com/office/drawing/2014/main" id="{43099917-3892-52FF-4161-3E7677BD52C7}"/>
                </a:ext>
              </a:extLst>
            </p:cNvPr>
            <p:cNvSpPr txBox="1"/>
            <p:nvPr/>
          </p:nvSpPr>
          <p:spPr>
            <a:xfrm>
              <a:off x="4781377" y="4376948"/>
              <a:ext cx="2462449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อายุที่คิดว่าจะเลิกทำงาน</a:t>
              </a:r>
              <a:endParaRPr lang="en-US" sz="20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grpSp>
          <p:nvGrpSpPr>
            <p:cNvPr id="177" name="Group 16">
              <a:extLst>
                <a:ext uri="{FF2B5EF4-FFF2-40B4-BE49-F238E27FC236}">
                  <a16:creationId xmlns:a16="http://schemas.microsoft.com/office/drawing/2014/main" id="{12B46EC9-49CD-055B-ED0B-54990F87C37C}"/>
                </a:ext>
              </a:extLst>
            </p:cNvPr>
            <p:cNvGrpSpPr/>
            <p:nvPr/>
          </p:nvGrpSpPr>
          <p:grpSpPr>
            <a:xfrm>
              <a:off x="599407" y="5544528"/>
              <a:ext cx="357714" cy="182806"/>
              <a:chOff x="0" y="0"/>
              <a:chExt cx="1340150" cy="677241"/>
            </a:xfrm>
          </p:grpSpPr>
          <p:grpSp>
            <p:nvGrpSpPr>
              <p:cNvPr id="178" name="Group 17">
                <a:extLst>
                  <a:ext uri="{FF2B5EF4-FFF2-40B4-BE49-F238E27FC236}">
                    <a16:creationId xmlns:a16="http://schemas.microsoft.com/office/drawing/2014/main" id="{BED20A01-DADA-1B2B-4303-E68C0E103E1E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81" name="Freeform 18">
                  <a:extLst>
                    <a:ext uri="{FF2B5EF4-FFF2-40B4-BE49-F238E27FC236}">
                      <a16:creationId xmlns:a16="http://schemas.microsoft.com/office/drawing/2014/main" id="{32FB7256-71BB-B5CC-2591-192774BCB961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79" name="Group 19">
                <a:extLst>
                  <a:ext uri="{FF2B5EF4-FFF2-40B4-BE49-F238E27FC236}">
                    <a16:creationId xmlns:a16="http://schemas.microsoft.com/office/drawing/2014/main" id="{9BFDB932-929D-3732-BE32-316E2B6DFA7D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80" name="Freeform 20">
                  <a:extLst>
                    <a:ext uri="{FF2B5EF4-FFF2-40B4-BE49-F238E27FC236}">
                      <a16:creationId xmlns:a16="http://schemas.microsoft.com/office/drawing/2014/main" id="{D6EC8D2E-5C80-BFC5-99EC-3CC0CA0B46E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0B704CA-1CD2-CD81-AA14-0843183D3485}"/>
                </a:ext>
              </a:extLst>
            </p:cNvPr>
            <p:cNvSpPr txBox="1"/>
            <p:nvPr/>
          </p:nvSpPr>
          <p:spPr>
            <a:xfrm>
              <a:off x="928092" y="5386934"/>
              <a:ext cx="2237987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15,000,000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83" name="Rectangle: Rounded Corners 182">
              <a:extLst>
                <a:ext uri="{FF2B5EF4-FFF2-40B4-BE49-F238E27FC236}">
                  <a16:creationId xmlns:a16="http://schemas.microsoft.com/office/drawing/2014/main" id="{E56771C8-8E1D-AD7F-D16F-0EC6EA9F962D}"/>
                </a:ext>
              </a:extLst>
            </p:cNvPr>
            <p:cNvSpPr/>
            <p:nvPr/>
          </p:nvSpPr>
          <p:spPr>
            <a:xfrm>
              <a:off x="1055401" y="5371406"/>
              <a:ext cx="2010771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4" name="TextBox 26">
              <a:extLst>
                <a:ext uri="{FF2B5EF4-FFF2-40B4-BE49-F238E27FC236}">
                  <a16:creationId xmlns:a16="http://schemas.microsoft.com/office/drawing/2014/main" id="{34BDF3AD-2634-0C5F-0337-8540FD012803}"/>
                </a:ext>
              </a:extLst>
            </p:cNvPr>
            <p:cNvSpPr txBox="1"/>
            <p:nvPr/>
          </p:nvSpPr>
          <p:spPr>
            <a:xfrm>
              <a:off x="703486" y="4413895"/>
              <a:ext cx="2361999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จำนวนเงิ</a:t>
              </a: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น</a:t>
              </a: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ที่คาดว่าจะใช้ต่อเดือน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9DC3A7-AFEF-4BBC-CC4D-F3BE1639E9B4}"/>
              </a:ext>
            </a:extLst>
          </p:cNvPr>
          <p:cNvGrpSpPr/>
          <p:nvPr/>
        </p:nvGrpSpPr>
        <p:grpSpPr>
          <a:xfrm>
            <a:off x="6609005" y="2885341"/>
            <a:ext cx="4923377" cy="3403751"/>
            <a:chOff x="6587029" y="2844037"/>
            <a:chExt cx="4923377" cy="3403751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6FD7E1E-BF23-1DDC-4393-45C603A4A103}"/>
                </a:ext>
              </a:extLst>
            </p:cNvPr>
            <p:cNvGrpSpPr/>
            <p:nvPr/>
          </p:nvGrpSpPr>
          <p:grpSpPr>
            <a:xfrm>
              <a:off x="6587029" y="2994316"/>
              <a:ext cx="2294167" cy="523724"/>
              <a:chOff x="390082" y="3670204"/>
              <a:chExt cx="3412048" cy="741600"/>
            </a:xfrm>
          </p:grpSpPr>
          <p:pic>
            <p:nvPicPr>
              <p:cNvPr id="80" name="Graphic 79" descr="Badge with solid fill">
                <a:extLst>
                  <a:ext uri="{FF2B5EF4-FFF2-40B4-BE49-F238E27FC236}">
                    <a16:creationId xmlns:a16="http://schemas.microsoft.com/office/drawing/2014/main" id="{3E03C5BF-24F3-8D26-A83A-89045954B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0082" y="3670204"/>
                <a:ext cx="741600" cy="741600"/>
              </a:xfrm>
              <a:prstGeom prst="rect">
                <a:avLst/>
              </a:prstGeom>
            </p:spPr>
          </p:pic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5D5F92F4-9C77-2D3F-208C-D93D7ADDAD30}"/>
                  </a:ext>
                </a:extLst>
              </p:cNvPr>
              <p:cNvSpPr/>
              <p:nvPr/>
            </p:nvSpPr>
            <p:spPr>
              <a:xfrm>
                <a:off x="1034513" y="3784924"/>
                <a:ext cx="2767617" cy="534332"/>
              </a:xfrm>
              <a:prstGeom prst="roundRect">
                <a:avLst/>
              </a:prstGeom>
              <a:solidFill>
                <a:srgbClr val="3939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4000">
                    <a:solidFill>
                      <a:schemeClr val="bg1"/>
                    </a:solidFill>
                    <a:latin typeface="DB Helvethaica X 55 Regular" panose="02000506090000020004" pitchFamily="2" charset="-34"/>
                    <a:ea typeface="+mj-ea"/>
                    <a:cs typeface="DB Helvethaica X 55 Regular" panose="02000506090000020004" pitchFamily="2" charset="-34"/>
                  </a:rPr>
                  <a:t>ปัจจุบัน</a:t>
                </a:r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897CC989-F242-0FFC-B077-52BF085D514E}"/>
                </a:ext>
              </a:extLst>
            </p:cNvPr>
            <p:cNvGrpSpPr/>
            <p:nvPr/>
          </p:nvGrpSpPr>
          <p:grpSpPr>
            <a:xfrm>
              <a:off x="9050941" y="2844037"/>
              <a:ext cx="1996359" cy="697652"/>
              <a:chOff x="1408718" y="4952786"/>
              <a:chExt cx="1996359" cy="697652"/>
            </a:xfrm>
          </p:grpSpPr>
          <p:grpSp>
            <p:nvGrpSpPr>
              <p:cNvPr id="155" name="Group 32">
                <a:extLst>
                  <a:ext uri="{FF2B5EF4-FFF2-40B4-BE49-F238E27FC236}">
                    <a16:creationId xmlns:a16="http://schemas.microsoft.com/office/drawing/2014/main" id="{D34C681A-15ED-1F7D-B021-54FBD2C3851E}"/>
                  </a:ext>
                </a:extLst>
              </p:cNvPr>
              <p:cNvGrpSpPr/>
              <p:nvPr/>
            </p:nvGrpSpPr>
            <p:grpSpPr>
              <a:xfrm>
                <a:off x="1586547" y="5477447"/>
                <a:ext cx="1629371" cy="172991"/>
                <a:chOff x="0" y="0"/>
                <a:chExt cx="1076550" cy="114298"/>
              </a:xfrm>
            </p:grpSpPr>
            <p:sp>
              <p:nvSpPr>
                <p:cNvPr id="159" name="Freeform 33">
                  <a:extLst>
                    <a:ext uri="{FF2B5EF4-FFF2-40B4-BE49-F238E27FC236}">
                      <a16:creationId xmlns:a16="http://schemas.microsoft.com/office/drawing/2014/main" id="{7D911734-6ECF-D71F-0BE8-D28694C44D0E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080360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0360" h="119378">
                      <a:moveTo>
                        <a:pt x="1067660" y="38100"/>
                      </a:moveTo>
                      <a:cubicBezTo>
                        <a:pt x="1066390" y="34290"/>
                        <a:pt x="1066390" y="30480"/>
                        <a:pt x="1066390" y="25400"/>
                      </a:cubicBezTo>
                      <a:cubicBezTo>
                        <a:pt x="1066390" y="11430"/>
                        <a:pt x="1062580" y="6350"/>
                        <a:pt x="1048610" y="5080"/>
                      </a:cubicBezTo>
                      <a:cubicBezTo>
                        <a:pt x="1023777" y="3810"/>
                        <a:pt x="1004799" y="0"/>
                        <a:pt x="986611" y="5080"/>
                      </a:cubicBezTo>
                      <a:cubicBezTo>
                        <a:pt x="952609" y="12700"/>
                        <a:pt x="919398" y="13970"/>
                        <a:pt x="885396" y="13970"/>
                      </a:cubicBezTo>
                      <a:cubicBezTo>
                        <a:pt x="833997" y="13970"/>
                        <a:pt x="783389" y="10160"/>
                        <a:pt x="731990" y="8890"/>
                      </a:cubicBezTo>
                      <a:cubicBezTo>
                        <a:pt x="706686" y="7620"/>
                        <a:pt x="682173" y="7620"/>
                        <a:pt x="656869" y="8890"/>
                      </a:cubicBezTo>
                      <a:cubicBezTo>
                        <a:pt x="629193" y="8890"/>
                        <a:pt x="602308" y="11430"/>
                        <a:pt x="574631" y="12700"/>
                      </a:cubicBezTo>
                      <a:cubicBezTo>
                        <a:pt x="554072" y="13970"/>
                        <a:pt x="534303" y="12700"/>
                        <a:pt x="513744" y="16510"/>
                      </a:cubicBezTo>
                      <a:cubicBezTo>
                        <a:pt x="493184" y="20320"/>
                        <a:pt x="403830" y="20320"/>
                        <a:pt x="383270" y="19050"/>
                      </a:cubicBezTo>
                      <a:cubicBezTo>
                        <a:pt x="370618" y="17780"/>
                        <a:pt x="329499" y="21590"/>
                        <a:pt x="316847" y="21590"/>
                      </a:cubicBezTo>
                      <a:cubicBezTo>
                        <a:pt x="300242" y="21590"/>
                        <a:pt x="282845" y="22860"/>
                        <a:pt x="266239" y="21590"/>
                      </a:cubicBezTo>
                      <a:cubicBezTo>
                        <a:pt x="246471" y="20320"/>
                        <a:pt x="226702" y="19050"/>
                        <a:pt x="206933" y="25400"/>
                      </a:cubicBezTo>
                      <a:cubicBezTo>
                        <a:pt x="187165" y="31750"/>
                        <a:pt x="167396" y="31750"/>
                        <a:pt x="147627" y="29210"/>
                      </a:cubicBezTo>
                      <a:cubicBezTo>
                        <a:pt x="127068" y="26670"/>
                        <a:pt x="107299" y="25400"/>
                        <a:pt x="86740" y="24130"/>
                      </a:cubicBezTo>
                      <a:cubicBezTo>
                        <a:pt x="74088" y="21590"/>
                        <a:pt x="60645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3808" y="97788"/>
                      </a:cubicBezTo>
                      <a:cubicBezTo>
                        <a:pt x="96229" y="99058"/>
                        <a:pt x="128649" y="100328"/>
                        <a:pt x="161070" y="100328"/>
                      </a:cubicBezTo>
                      <a:cubicBezTo>
                        <a:pt x="168187" y="100328"/>
                        <a:pt x="175303" y="100328"/>
                        <a:pt x="182420" y="100328"/>
                      </a:cubicBezTo>
                      <a:cubicBezTo>
                        <a:pt x="205352" y="101598"/>
                        <a:pt x="227493" y="105408"/>
                        <a:pt x="250425" y="102868"/>
                      </a:cubicBezTo>
                      <a:cubicBezTo>
                        <a:pt x="274938" y="100328"/>
                        <a:pt x="300242" y="101598"/>
                        <a:pt x="324755" y="102868"/>
                      </a:cubicBezTo>
                      <a:cubicBezTo>
                        <a:pt x="354013" y="104138"/>
                        <a:pt x="481323" y="104138"/>
                        <a:pt x="510581" y="104138"/>
                      </a:cubicBezTo>
                      <a:cubicBezTo>
                        <a:pt x="535094" y="105408"/>
                        <a:pt x="559607" y="104138"/>
                        <a:pt x="584120" y="105408"/>
                      </a:cubicBezTo>
                      <a:cubicBezTo>
                        <a:pt x="602308" y="105408"/>
                        <a:pt x="620495" y="107948"/>
                        <a:pt x="638682" y="106678"/>
                      </a:cubicBezTo>
                      <a:cubicBezTo>
                        <a:pt x="676638" y="106678"/>
                        <a:pt x="714594" y="104138"/>
                        <a:pt x="752550" y="105408"/>
                      </a:cubicBezTo>
                      <a:cubicBezTo>
                        <a:pt x="810274" y="106678"/>
                        <a:pt x="867999" y="110488"/>
                        <a:pt x="925724" y="113028"/>
                      </a:cubicBezTo>
                      <a:cubicBezTo>
                        <a:pt x="944702" y="114298"/>
                        <a:pt x="963680" y="113028"/>
                        <a:pt x="982658" y="111758"/>
                      </a:cubicBezTo>
                      <a:cubicBezTo>
                        <a:pt x="999263" y="110488"/>
                        <a:pt x="1015869" y="110488"/>
                        <a:pt x="1032100" y="116838"/>
                      </a:cubicBezTo>
                      <a:cubicBezTo>
                        <a:pt x="1044800" y="119378"/>
                        <a:pt x="1053690" y="113028"/>
                        <a:pt x="1054960" y="99058"/>
                      </a:cubicBezTo>
                      <a:cubicBezTo>
                        <a:pt x="1056230" y="83818"/>
                        <a:pt x="1057500" y="68578"/>
                        <a:pt x="1057500" y="67930"/>
                      </a:cubicBezTo>
                      <a:cubicBezTo>
                        <a:pt x="1060040" y="67930"/>
                        <a:pt x="1062580" y="67930"/>
                        <a:pt x="1065120" y="67930"/>
                      </a:cubicBezTo>
                      <a:cubicBezTo>
                        <a:pt x="1066390" y="67930"/>
                        <a:pt x="1066390" y="67930"/>
                        <a:pt x="1066390" y="67930"/>
                      </a:cubicBezTo>
                      <a:cubicBezTo>
                        <a:pt x="1067660" y="67930"/>
                        <a:pt x="1068930" y="67930"/>
                        <a:pt x="1070200" y="67930"/>
                      </a:cubicBezTo>
                      <a:cubicBezTo>
                        <a:pt x="1071470" y="67930"/>
                        <a:pt x="1071470" y="67930"/>
                        <a:pt x="1071470" y="67930"/>
                      </a:cubicBezTo>
                      <a:cubicBezTo>
                        <a:pt x="1071470" y="67930"/>
                        <a:pt x="1072740" y="67930"/>
                        <a:pt x="1072740" y="67930"/>
                      </a:cubicBezTo>
                      <a:cubicBezTo>
                        <a:pt x="1072740" y="67930"/>
                        <a:pt x="1071470" y="67930"/>
                        <a:pt x="1072740" y="67930"/>
                      </a:cubicBezTo>
                      <a:cubicBezTo>
                        <a:pt x="1076550" y="67930"/>
                        <a:pt x="1080360" y="67930"/>
                        <a:pt x="1067660" y="38100"/>
                      </a:cubicBezTo>
                      <a:close/>
                    </a:path>
                  </a:pathLst>
                </a:custGeom>
                <a:solidFill>
                  <a:srgbClr val="C4E5FF"/>
                </a:solidFill>
              </p:spPr>
            </p:sp>
          </p:grpSp>
          <p:grpSp>
            <p:nvGrpSpPr>
              <p:cNvPr id="156" name="Group 34">
                <a:extLst>
                  <a:ext uri="{FF2B5EF4-FFF2-40B4-BE49-F238E27FC236}">
                    <a16:creationId xmlns:a16="http://schemas.microsoft.com/office/drawing/2014/main" id="{EACB6BCF-021C-B3A7-F77C-9877B86A1F87}"/>
                  </a:ext>
                </a:extLst>
              </p:cNvPr>
              <p:cNvGrpSpPr/>
              <p:nvPr/>
            </p:nvGrpSpPr>
            <p:grpSpPr>
              <a:xfrm>
                <a:off x="1535899" y="5114529"/>
                <a:ext cx="1851503" cy="172991"/>
                <a:chOff x="0" y="0"/>
                <a:chExt cx="1223316" cy="114298"/>
              </a:xfrm>
            </p:grpSpPr>
            <p:sp>
              <p:nvSpPr>
                <p:cNvPr id="158" name="Freeform 35">
                  <a:extLst>
                    <a:ext uri="{FF2B5EF4-FFF2-40B4-BE49-F238E27FC236}">
                      <a16:creationId xmlns:a16="http://schemas.microsoft.com/office/drawing/2014/main" id="{FCC428F6-9D79-1E5B-F73D-09B4A0F25860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227125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125" h="119378">
                      <a:moveTo>
                        <a:pt x="1214425" y="38100"/>
                      </a:moveTo>
                      <a:cubicBezTo>
                        <a:pt x="1213155" y="34290"/>
                        <a:pt x="1213155" y="30480"/>
                        <a:pt x="1213155" y="25400"/>
                      </a:cubicBezTo>
                      <a:cubicBezTo>
                        <a:pt x="1213155" y="11430"/>
                        <a:pt x="1209345" y="6350"/>
                        <a:pt x="1195375" y="5080"/>
                      </a:cubicBezTo>
                      <a:cubicBezTo>
                        <a:pt x="1169451" y="3810"/>
                        <a:pt x="1147604" y="0"/>
                        <a:pt x="1126667" y="5080"/>
                      </a:cubicBezTo>
                      <a:cubicBezTo>
                        <a:pt x="1087525" y="12700"/>
                        <a:pt x="1049293" y="13970"/>
                        <a:pt x="1010151" y="13970"/>
                      </a:cubicBezTo>
                      <a:cubicBezTo>
                        <a:pt x="950982" y="13970"/>
                        <a:pt x="892724" y="10160"/>
                        <a:pt x="833555" y="8890"/>
                      </a:cubicBezTo>
                      <a:cubicBezTo>
                        <a:pt x="804426" y="7620"/>
                        <a:pt x="776207" y="7620"/>
                        <a:pt x="747078" y="8890"/>
                      </a:cubicBezTo>
                      <a:cubicBezTo>
                        <a:pt x="715218" y="8890"/>
                        <a:pt x="684269" y="11430"/>
                        <a:pt x="652409" y="12700"/>
                      </a:cubicBezTo>
                      <a:cubicBezTo>
                        <a:pt x="628741" y="13970"/>
                        <a:pt x="605984" y="12700"/>
                        <a:pt x="582317" y="16510"/>
                      </a:cubicBezTo>
                      <a:cubicBezTo>
                        <a:pt x="558649" y="20320"/>
                        <a:pt x="455787" y="20320"/>
                        <a:pt x="432120" y="19050"/>
                      </a:cubicBezTo>
                      <a:cubicBezTo>
                        <a:pt x="417555" y="17780"/>
                        <a:pt x="370220" y="21590"/>
                        <a:pt x="355656" y="21590"/>
                      </a:cubicBezTo>
                      <a:cubicBezTo>
                        <a:pt x="336540" y="21590"/>
                        <a:pt x="316513" y="22860"/>
                        <a:pt x="297397" y="21590"/>
                      </a:cubicBezTo>
                      <a:cubicBezTo>
                        <a:pt x="274640" y="20320"/>
                        <a:pt x="251883" y="19050"/>
                        <a:pt x="229126" y="25400"/>
                      </a:cubicBezTo>
                      <a:cubicBezTo>
                        <a:pt x="206369" y="31750"/>
                        <a:pt x="183612" y="31750"/>
                        <a:pt x="160855" y="29210"/>
                      </a:cubicBezTo>
                      <a:cubicBezTo>
                        <a:pt x="137187" y="26670"/>
                        <a:pt x="114430" y="25400"/>
                        <a:pt x="90763" y="24130"/>
                      </a:cubicBezTo>
                      <a:cubicBezTo>
                        <a:pt x="76198" y="21590"/>
                        <a:pt x="60723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4365" y="97788"/>
                      </a:cubicBezTo>
                      <a:cubicBezTo>
                        <a:pt x="101686" y="99058"/>
                        <a:pt x="139008" y="100328"/>
                        <a:pt x="176330" y="100328"/>
                      </a:cubicBezTo>
                      <a:cubicBezTo>
                        <a:pt x="184522" y="100328"/>
                        <a:pt x="192715" y="100328"/>
                        <a:pt x="200907" y="100328"/>
                      </a:cubicBezTo>
                      <a:cubicBezTo>
                        <a:pt x="227306" y="101598"/>
                        <a:pt x="252794" y="105408"/>
                        <a:pt x="279192" y="102868"/>
                      </a:cubicBezTo>
                      <a:cubicBezTo>
                        <a:pt x="307411" y="100328"/>
                        <a:pt x="336540" y="101598"/>
                        <a:pt x="364759" y="102868"/>
                      </a:cubicBezTo>
                      <a:cubicBezTo>
                        <a:pt x="398439" y="104138"/>
                        <a:pt x="544995" y="104138"/>
                        <a:pt x="578676" y="104138"/>
                      </a:cubicBezTo>
                      <a:cubicBezTo>
                        <a:pt x="606894" y="105408"/>
                        <a:pt x="635113" y="104138"/>
                        <a:pt x="663332" y="105408"/>
                      </a:cubicBezTo>
                      <a:cubicBezTo>
                        <a:pt x="684269" y="105408"/>
                        <a:pt x="705205" y="107948"/>
                        <a:pt x="726142" y="106678"/>
                      </a:cubicBezTo>
                      <a:cubicBezTo>
                        <a:pt x="769835" y="106678"/>
                        <a:pt x="813529" y="104138"/>
                        <a:pt x="857223" y="105408"/>
                      </a:cubicBezTo>
                      <a:cubicBezTo>
                        <a:pt x="923674" y="106678"/>
                        <a:pt x="990124" y="110488"/>
                        <a:pt x="1056575" y="113028"/>
                      </a:cubicBezTo>
                      <a:cubicBezTo>
                        <a:pt x="1078422" y="114298"/>
                        <a:pt x="1100269" y="113028"/>
                        <a:pt x="1122116" y="111758"/>
                      </a:cubicBezTo>
                      <a:cubicBezTo>
                        <a:pt x="1141232" y="110488"/>
                        <a:pt x="1160348" y="110488"/>
                        <a:pt x="1178866" y="116838"/>
                      </a:cubicBezTo>
                      <a:cubicBezTo>
                        <a:pt x="1191566" y="119378"/>
                        <a:pt x="1200456" y="113028"/>
                        <a:pt x="1201725" y="99058"/>
                      </a:cubicBezTo>
                      <a:cubicBezTo>
                        <a:pt x="1202995" y="83818"/>
                        <a:pt x="1204266" y="68578"/>
                        <a:pt x="1204266" y="67930"/>
                      </a:cubicBezTo>
                      <a:cubicBezTo>
                        <a:pt x="1206806" y="67930"/>
                        <a:pt x="1209345" y="67930"/>
                        <a:pt x="1211886" y="67930"/>
                      </a:cubicBezTo>
                      <a:cubicBezTo>
                        <a:pt x="1213156" y="67930"/>
                        <a:pt x="1213156" y="67930"/>
                        <a:pt x="1213156" y="67930"/>
                      </a:cubicBezTo>
                      <a:cubicBezTo>
                        <a:pt x="1214425" y="67930"/>
                        <a:pt x="1215695" y="67930"/>
                        <a:pt x="1216966" y="67930"/>
                      </a:cubicBezTo>
                      <a:cubicBezTo>
                        <a:pt x="1218236" y="67930"/>
                        <a:pt x="1218236" y="67930"/>
                        <a:pt x="1218236" y="67930"/>
                      </a:cubicBezTo>
                      <a:cubicBezTo>
                        <a:pt x="1218236" y="67930"/>
                        <a:pt x="1219506" y="67930"/>
                        <a:pt x="1219506" y="67930"/>
                      </a:cubicBezTo>
                      <a:cubicBezTo>
                        <a:pt x="1219506" y="67930"/>
                        <a:pt x="1218236" y="67930"/>
                        <a:pt x="1219506" y="67930"/>
                      </a:cubicBezTo>
                      <a:cubicBezTo>
                        <a:pt x="1223316" y="67930"/>
                        <a:pt x="1227125" y="67930"/>
                        <a:pt x="1214425" y="38100"/>
                      </a:cubicBezTo>
                      <a:close/>
                    </a:path>
                  </a:pathLst>
                </a:custGeom>
                <a:solidFill>
                  <a:srgbClr val="C4E5FF"/>
                </a:solidFill>
              </p:spPr>
            </p:sp>
          </p:grpSp>
          <p:sp>
            <p:nvSpPr>
              <p:cNvPr id="157" name="TextBox 36">
                <a:extLst>
                  <a:ext uri="{FF2B5EF4-FFF2-40B4-BE49-F238E27FC236}">
                    <a16:creationId xmlns:a16="http://schemas.microsoft.com/office/drawing/2014/main" id="{A218706E-7A3C-E9F1-FE52-6C1E2A6F5F24}"/>
                  </a:ext>
                </a:extLst>
              </p:cNvPr>
              <p:cNvSpPr txBox="1"/>
              <p:nvPr/>
            </p:nvSpPr>
            <p:spPr>
              <a:xfrm>
                <a:off x="1408718" y="4952786"/>
                <a:ext cx="1996359" cy="67582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2625"/>
                  </a:lnSpc>
                </a:pPr>
                <a:r>
                  <a:rPr lang="en-US" sz="2400" spc="4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จำนวนเงินที่ต้องออมต่อเดือน</a:t>
                </a:r>
              </a:p>
            </p:txBody>
          </p:sp>
        </p:grpSp>
        <p:sp>
          <p:nvSpPr>
            <p:cNvPr id="124" name="AutoShape 46">
              <a:extLst>
                <a:ext uri="{FF2B5EF4-FFF2-40B4-BE49-F238E27FC236}">
                  <a16:creationId xmlns:a16="http://schemas.microsoft.com/office/drawing/2014/main" id="{5A285965-EDD8-A697-B11B-95DAD8807DA0}"/>
                </a:ext>
              </a:extLst>
            </p:cNvPr>
            <p:cNvSpPr/>
            <p:nvPr/>
          </p:nvSpPr>
          <p:spPr>
            <a:xfrm>
              <a:off x="8649234" y="4687480"/>
              <a:ext cx="2664000" cy="0"/>
            </a:xfrm>
            <a:prstGeom prst="line">
              <a:avLst/>
            </a:prstGeom>
            <a:ln w="38100" cap="rnd">
              <a:solidFill>
                <a:srgbClr val="393954"/>
              </a:solidFill>
              <a:prstDash val="solid"/>
              <a:headEnd type="none" w="sm" len="sm"/>
              <a:tailEnd type="none" w="sm" len="sm"/>
            </a:ln>
          </p:spPr>
        </p:sp>
        <p:grpSp>
          <p:nvGrpSpPr>
            <p:cNvPr id="187" name="Group 16">
              <a:extLst>
                <a:ext uri="{FF2B5EF4-FFF2-40B4-BE49-F238E27FC236}">
                  <a16:creationId xmlns:a16="http://schemas.microsoft.com/office/drawing/2014/main" id="{AD34B615-7DBC-4441-B5C5-1203D37E6AF7}"/>
                </a:ext>
              </a:extLst>
            </p:cNvPr>
            <p:cNvGrpSpPr/>
            <p:nvPr/>
          </p:nvGrpSpPr>
          <p:grpSpPr>
            <a:xfrm>
              <a:off x="8174271" y="4259066"/>
              <a:ext cx="357714" cy="182806"/>
              <a:chOff x="0" y="0"/>
              <a:chExt cx="1340150" cy="677241"/>
            </a:xfrm>
          </p:grpSpPr>
          <p:grpSp>
            <p:nvGrpSpPr>
              <p:cNvPr id="188" name="Group 17">
                <a:extLst>
                  <a:ext uri="{FF2B5EF4-FFF2-40B4-BE49-F238E27FC236}">
                    <a16:creationId xmlns:a16="http://schemas.microsoft.com/office/drawing/2014/main" id="{BC5C55BF-FB0C-19D4-EBB0-939D3807B853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91" name="Freeform 18">
                  <a:extLst>
                    <a:ext uri="{FF2B5EF4-FFF2-40B4-BE49-F238E27FC236}">
                      <a16:creationId xmlns:a16="http://schemas.microsoft.com/office/drawing/2014/main" id="{D2688D1E-DF4E-C51C-E1B5-D085A73A3E10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89" name="Group 19">
                <a:extLst>
                  <a:ext uri="{FF2B5EF4-FFF2-40B4-BE49-F238E27FC236}">
                    <a16:creationId xmlns:a16="http://schemas.microsoft.com/office/drawing/2014/main" id="{045716BB-3434-0386-5064-454A4839CF3D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90" name="Freeform 20">
                  <a:extLst>
                    <a:ext uri="{FF2B5EF4-FFF2-40B4-BE49-F238E27FC236}">
                      <a16:creationId xmlns:a16="http://schemas.microsoft.com/office/drawing/2014/main" id="{B4C5B593-B02A-5830-F97E-57032EBC1E8B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4AA2F18-E2CF-4D14-709D-5939B78A87A6}"/>
                </a:ext>
              </a:extLst>
            </p:cNvPr>
            <p:cNvGrpSpPr/>
            <p:nvPr/>
          </p:nvGrpSpPr>
          <p:grpSpPr>
            <a:xfrm>
              <a:off x="8759645" y="4096772"/>
              <a:ext cx="2237987" cy="563755"/>
              <a:chOff x="8596387" y="4579260"/>
              <a:chExt cx="2237987" cy="563755"/>
            </a:xfrm>
          </p:grpSpPr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F8289572-2865-A0A9-900D-D2D875FD8C73}"/>
                  </a:ext>
                </a:extLst>
              </p:cNvPr>
              <p:cNvSpPr txBox="1"/>
              <p:nvPr/>
            </p:nvSpPr>
            <p:spPr>
              <a:xfrm>
                <a:off x="8596387" y="4594788"/>
                <a:ext cx="2237987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b="1" spc="53">
                    <a:solidFill>
                      <a:srgbClr val="00B0F0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15,000,000</a:t>
                </a:r>
                <a:endParaRPr lang="th-TH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endParaRPr>
              </a:p>
            </p:txBody>
          </p:sp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id="{1A9F2D77-F197-CA18-2605-D3B260BBF4FD}"/>
                  </a:ext>
                </a:extLst>
              </p:cNvPr>
              <p:cNvSpPr/>
              <p:nvPr/>
            </p:nvSpPr>
            <p:spPr>
              <a:xfrm>
                <a:off x="8723696" y="4579260"/>
                <a:ext cx="2010771" cy="485206"/>
              </a:xfrm>
              <a:prstGeom prst="roundRect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9C4945A-FB8D-8B0D-B837-3961259421D4}"/>
                </a:ext>
              </a:extLst>
            </p:cNvPr>
            <p:cNvGrpSpPr/>
            <p:nvPr/>
          </p:nvGrpSpPr>
          <p:grpSpPr>
            <a:xfrm>
              <a:off x="8862998" y="4987515"/>
              <a:ext cx="2647408" cy="587042"/>
              <a:chOff x="6038730" y="5927468"/>
              <a:chExt cx="2647408" cy="587042"/>
            </a:xfrm>
          </p:grpSpPr>
          <p:sp>
            <p:nvSpPr>
              <p:cNvPr id="196" name="Rectangle: Rounded Corners 195">
                <a:extLst>
                  <a:ext uri="{FF2B5EF4-FFF2-40B4-BE49-F238E27FC236}">
                    <a16:creationId xmlns:a16="http://schemas.microsoft.com/office/drawing/2014/main" id="{E50DBF69-FAF6-481E-9849-545E298F7B78}"/>
                  </a:ext>
                </a:extLst>
              </p:cNvPr>
              <p:cNvSpPr/>
              <p:nvPr/>
            </p:nvSpPr>
            <p:spPr>
              <a:xfrm>
                <a:off x="6038730" y="5927468"/>
                <a:ext cx="1350435" cy="485206"/>
              </a:xfrm>
              <a:prstGeom prst="roundRect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EEA39E43-D4C8-7C86-200B-464AD5C27479}"/>
                  </a:ext>
                </a:extLst>
              </p:cNvPr>
              <p:cNvSpPr txBox="1"/>
              <p:nvPr/>
            </p:nvSpPr>
            <p:spPr>
              <a:xfrm>
                <a:off x="6079924" y="5966283"/>
                <a:ext cx="1277709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b="1" spc="53">
                    <a:solidFill>
                      <a:srgbClr val="00B0F0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60 - 30</a:t>
                </a:r>
                <a:endParaRPr lang="th-TH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endParaRPr>
              </a:p>
            </p:txBody>
          </p:sp>
          <p:sp>
            <p:nvSpPr>
              <p:cNvPr id="200" name="TextBox 28">
                <a:extLst>
                  <a:ext uri="{FF2B5EF4-FFF2-40B4-BE49-F238E27FC236}">
                    <a16:creationId xmlns:a16="http://schemas.microsoft.com/office/drawing/2014/main" id="{DDFFF744-E80A-5B72-EE0B-B21806C4996B}"/>
                  </a:ext>
                </a:extLst>
              </p:cNvPr>
              <p:cNvSpPr txBox="1"/>
              <p:nvPr/>
            </p:nvSpPr>
            <p:spPr>
              <a:xfrm>
                <a:off x="7456966" y="5987163"/>
                <a:ext cx="1229172" cy="4558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spc="5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12</a:t>
                </a:r>
              </a:p>
            </p:txBody>
          </p:sp>
          <p:pic>
            <p:nvPicPr>
              <p:cNvPr id="201" name="Picture 30">
                <a:extLst>
                  <a:ext uri="{FF2B5EF4-FFF2-40B4-BE49-F238E27FC236}">
                    <a16:creationId xmlns:a16="http://schemas.microsoft.com/office/drawing/2014/main" id="{F00219FF-1932-BC09-3912-CC8199D45A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>
                <a:fillRect/>
              </a:stretch>
            </p:blipFill>
            <p:spPr>
              <a:xfrm rot="18900000">
                <a:off x="7568170" y="6067962"/>
                <a:ext cx="227882" cy="227882"/>
              </a:xfrm>
              <a:prstGeom prst="rect">
                <a:avLst/>
              </a:prstGeom>
            </p:spPr>
          </p:pic>
        </p:grpSp>
        <p:sp>
          <p:nvSpPr>
            <p:cNvPr id="202" name="TextBox 43">
              <a:extLst>
                <a:ext uri="{FF2B5EF4-FFF2-40B4-BE49-F238E27FC236}">
                  <a16:creationId xmlns:a16="http://schemas.microsoft.com/office/drawing/2014/main" id="{5307F7AD-57AC-E62F-F427-FC673240E0D5}"/>
                </a:ext>
              </a:extLst>
            </p:cNvPr>
            <p:cNvSpPr txBox="1"/>
            <p:nvPr/>
          </p:nvSpPr>
          <p:spPr>
            <a:xfrm>
              <a:off x="8780147" y="4682414"/>
              <a:ext cx="1516585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จำนวนปีที่ทำงาน</a:t>
              </a:r>
            </a:p>
          </p:txBody>
        </p:sp>
        <p:sp>
          <p:nvSpPr>
            <p:cNvPr id="203" name="TextBox 26">
              <a:extLst>
                <a:ext uri="{FF2B5EF4-FFF2-40B4-BE49-F238E27FC236}">
                  <a16:creationId xmlns:a16="http://schemas.microsoft.com/office/drawing/2014/main" id="{52A6EAB7-A836-5A8E-E448-8BC3703D9887}"/>
                </a:ext>
              </a:extLst>
            </p:cNvPr>
            <p:cNvSpPr txBox="1"/>
            <p:nvPr/>
          </p:nvSpPr>
          <p:spPr>
            <a:xfrm>
              <a:off x="8353128" y="3750327"/>
              <a:ext cx="2909465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จำนวนเงิ</a:t>
              </a: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น</a:t>
              </a: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 (</a:t>
              </a: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ก้อน) ที่ต้องมี ณ วันเกษียณ</a:t>
              </a:r>
              <a:endParaRPr lang="en-US" sz="20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grpSp>
          <p:nvGrpSpPr>
            <p:cNvPr id="204" name="Group 16">
              <a:extLst>
                <a:ext uri="{FF2B5EF4-FFF2-40B4-BE49-F238E27FC236}">
                  <a16:creationId xmlns:a16="http://schemas.microsoft.com/office/drawing/2014/main" id="{EB3559CF-93DC-E76E-07E8-97BF046A6164}"/>
                </a:ext>
              </a:extLst>
            </p:cNvPr>
            <p:cNvGrpSpPr/>
            <p:nvPr/>
          </p:nvGrpSpPr>
          <p:grpSpPr>
            <a:xfrm>
              <a:off x="8174271" y="5848393"/>
              <a:ext cx="357714" cy="182806"/>
              <a:chOff x="0" y="0"/>
              <a:chExt cx="1340150" cy="677241"/>
            </a:xfrm>
          </p:grpSpPr>
          <p:grpSp>
            <p:nvGrpSpPr>
              <p:cNvPr id="205" name="Group 17">
                <a:extLst>
                  <a:ext uri="{FF2B5EF4-FFF2-40B4-BE49-F238E27FC236}">
                    <a16:creationId xmlns:a16="http://schemas.microsoft.com/office/drawing/2014/main" id="{31B0BD0F-1A07-CB55-3E30-A251951ED307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208" name="Freeform 18">
                  <a:extLst>
                    <a:ext uri="{FF2B5EF4-FFF2-40B4-BE49-F238E27FC236}">
                      <a16:creationId xmlns:a16="http://schemas.microsoft.com/office/drawing/2014/main" id="{4E013F6E-2645-994D-BDA6-510D3321E9B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206" name="Group 19">
                <a:extLst>
                  <a:ext uri="{FF2B5EF4-FFF2-40B4-BE49-F238E27FC236}">
                    <a16:creationId xmlns:a16="http://schemas.microsoft.com/office/drawing/2014/main" id="{C2AAE5E2-C2D4-3741-DA75-51B035F64E43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207" name="Freeform 20">
                  <a:extLst>
                    <a:ext uri="{FF2B5EF4-FFF2-40B4-BE49-F238E27FC236}">
                      <a16:creationId xmlns:a16="http://schemas.microsoft.com/office/drawing/2014/main" id="{6867CB07-32E6-A5B6-E55A-C767ECE328A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A138483-7390-21A9-F827-2AEDA1258BB4}"/>
                </a:ext>
              </a:extLst>
            </p:cNvPr>
            <p:cNvGrpSpPr/>
            <p:nvPr/>
          </p:nvGrpSpPr>
          <p:grpSpPr>
            <a:xfrm>
              <a:off x="8580568" y="5657031"/>
              <a:ext cx="2237987" cy="590757"/>
              <a:chOff x="15342821" y="5483705"/>
              <a:chExt cx="2237987" cy="590757"/>
            </a:xfrm>
          </p:grpSpPr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56181D73-BD78-9384-384B-059E52E9C534}"/>
                  </a:ext>
                </a:extLst>
              </p:cNvPr>
              <p:cNvSpPr txBox="1"/>
              <p:nvPr/>
            </p:nvSpPr>
            <p:spPr>
              <a:xfrm>
                <a:off x="15342821" y="5526235"/>
                <a:ext cx="2237987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b="1" spc="53">
                    <a:solidFill>
                      <a:srgbClr val="00B0F0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41,667</a:t>
                </a:r>
                <a:endParaRPr lang="th-TH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endParaRPr>
              </a:p>
            </p:txBody>
          </p:sp>
          <p:sp>
            <p:nvSpPr>
              <p:cNvPr id="211" name="Rectangle: Rounded Corners 210">
                <a:extLst>
                  <a:ext uri="{FF2B5EF4-FFF2-40B4-BE49-F238E27FC236}">
                    <a16:creationId xmlns:a16="http://schemas.microsoft.com/office/drawing/2014/main" id="{9D259091-2DB9-3F2D-CBFE-964868AEEFF9}"/>
                  </a:ext>
                </a:extLst>
              </p:cNvPr>
              <p:cNvSpPr/>
              <p:nvPr/>
            </p:nvSpPr>
            <p:spPr>
              <a:xfrm>
                <a:off x="15650693" y="5483705"/>
                <a:ext cx="1548000" cy="485206"/>
              </a:xfrm>
              <a:prstGeom prst="roundRect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pic>
        <p:nvPicPr>
          <p:cNvPr id="90" name="Picture 89">
            <a:extLst>
              <a:ext uri="{FF2B5EF4-FFF2-40B4-BE49-F238E27FC236}">
                <a16:creationId xmlns:a16="http://schemas.microsoft.com/office/drawing/2014/main" id="{865AE208-4236-0943-A00E-56E56F3527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521" y="-37967"/>
            <a:ext cx="2452740" cy="28691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058CD2-A543-B7D6-07F4-3139BECC17D7}"/>
              </a:ext>
            </a:extLst>
          </p:cNvPr>
          <p:cNvSpPr txBox="1"/>
          <p:nvPr/>
        </p:nvSpPr>
        <p:spPr>
          <a:xfrm>
            <a:off x="659924" y="901342"/>
            <a:ext cx="10796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นางสาว </a:t>
            </a: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A </a:t>
            </a: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อายุ </a:t>
            </a: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30 </a:t>
            </a: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ปี ต้องการคงคุณภาพชีวิตหลังเกษียณให้เหมือนกับตอนก่อนเกษียณ โดยนางสาว</a:t>
            </a: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 A </a:t>
            </a:r>
            <a:b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มีไลฟ์สไตล์กินดีอยู่ดี เป็นสมาชิกฟิตเนสคลับ ชอบท่องเที่ยวต่างประเทศ อัธยาศัยดี ชอบซื้อของฝากให้ผู้อื่นอยู่เสมอ </a:t>
            </a:r>
            <a:b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หากเจ็บป่วยจะไปหาหมอที่โรงพยาเอกชน มีเป้าหมายหลังเกษียณ คือ มีดอกผลจากการลงทุนไว้ใช้จ่ายได้ตามต้องการ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นางสาว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A 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คาดว่าจะคงคุณภาพชีวิตเหมือนตอนทำงานได้จะต้องใช้เงินเดือนละ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50,000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 บาท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นางสาว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A 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คาดว่าจะมีชีวิตอยู่จนถึงอายุ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85 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ปี</a:t>
            </a:r>
          </a:p>
        </p:txBody>
      </p:sp>
    </p:spTree>
    <p:extLst>
      <p:ext uri="{BB962C8B-B14F-4D97-AF65-F5344CB8AC3E}">
        <p14:creationId xmlns:p14="http://schemas.microsoft.com/office/powerpoint/2010/main" val="181814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26B4A542BA3EB8499520763A29232BD0" ma:contentTypeVersion="0" ma:contentTypeDescription="สร้างเอกสารใหม่" ma:contentTypeScope="" ma:versionID="240dc08edb78c61870f3f7763d9bdf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a4d0000f2c18a1c13c5620b9eba07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13F567-E1F7-42A8-8273-1DDA399D0DFC}"/>
</file>

<file path=customXml/itemProps2.xml><?xml version="1.0" encoding="utf-8"?>
<ds:datastoreItem xmlns:ds="http://schemas.openxmlformats.org/officeDocument/2006/customXml" ds:itemID="{81577874-56B9-4AC3-94BB-5C1D9A371667}"/>
</file>

<file path=customXml/itemProps3.xml><?xml version="1.0" encoding="utf-8"?>
<ds:datastoreItem xmlns:ds="http://schemas.openxmlformats.org/officeDocument/2006/customXml" ds:itemID="{6E470843-BC3D-43DB-AAE9-1ECCA7C1B51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Widescreen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BrowalliaUPC</vt:lpstr>
      <vt:lpstr>Calibri</vt:lpstr>
      <vt:lpstr>Calibri Light</vt:lpstr>
      <vt:lpstr>DB Helvethaica X 55 Regular</vt:lpstr>
      <vt:lpstr>Sarabun</vt:lpstr>
      <vt:lpstr>Office Theme</vt:lpstr>
      <vt:lpstr>PowerPoint Presentation</vt:lpstr>
      <vt:lpstr>PowerPoint Presentation</vt:lpstr>
    </vt:vector>
  </TitlesOfParts>
  <Company>BOT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Veenusaya Suriyatanin (วินัสยา สุริยาธานินทร์)</dc:creator>
  <cp:lastModifiedBy>Manita Rudtanasudjatum (มานิตา รัตนสัจธรรม)</cp:lastModifiedBy>
  <cp:revision>1</cp:revision>
  <dcterms:created xsi:type="dcterms:W3CDTF">2022-10-24T14:22:48Z</dcterms:created>
  <dcterms:modified xsi:type="dcterms:W3CDTF">2023-01-23T09:19:40Z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ef099a-7fa4-4e34-953d-f6f34188ebfd_Enabled">
    <vt:lpwstr>true</vt:lpwstr>
  </property>
  <property fmtid="{D5CDD505-2E9C-101B-9397-08002B2CF9AE}" pid="3" name="MSIP_Label_57ef099a-7fa4-4e34-953d-f6f34188ebfd_SetDate">
    <vt:lpwstr>2022-10-24T14:22:49Z</vt:lpwstr>
  </property>
  <property fmtid="{D5CDD505-2E9C-101B-9397-08002B2CF9AE}" pid="4" name="MSIP_Label_57ef099a-7fa4-4e34-953d-f6f34188ebfd_Method">
    <vt:lpwstr>Standard</vt:lpwstr>
  </property>
  <property fmtid="{D5CDD505-2E9C-101B-9397-08002B2CF9AE}" pid="5" name="MSIP_Label_57ef099a-7fa4-4e34-953d-f6f34188ebfd_Name">
    <vt:lpwstr>Internal</vt:lpwstr>
  </property>
  <property fmtid="{D5CDD505-2E9C-101B-9397-08002B2CF9AE}" pid="6" name="MSIP_Label_57ef099a-7fa4-4e34-953d-f6f34188ebfd_SiteId">
    <vt:lpwstr>db27cba9-535b-4797-bd0b-1b1d889f3898</vt:lpwstr>
  </property>
  <property fmtid="{D5CDD505-2E9C-101B-9397-08002B2CF9AE}" pid="7" name="MSIP_Label_57ef099a-7fa4-4e34-953d-f6f34188ebfd_ActionId">
    <vt:lpwstr>e105b5be-6fd1-4cdb-a54c-a8d4a6814426</vt:lpwstr>
  </property>
  <property fmtid="{D5CDD505-2E9C-101B-9397-08002B2CF9AE}" pid="8" name="MSIP_Label_57ef099a-7fa4-4e34-953d-f6f34188ebfd_ContentBits">
    <vt:lpwstr>0</vt:lpwstr>
  </property>
  <property fmtid="{D5CDD505-2E9C-101B-9397-08002B2CF9AE}" pid="9" name="ContentTypeId">
    <vt:lpwstr>0x01010026B4A542BA3EB8499520763A29232BD0</vt:lpwstr>
  </property>
</Properties>
</file>