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1647" r:id="rId2"/>
    <p:sldId id="1649" r:id="rId3"/>
    <p:sldId id="1648" r:id="rId4"/>
    <p:sldId id="1650" r:id="rId5"/>
    <p:sldId id="1646" r:id="rId6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3910" autoAdjust="0"/>
  </p:normalViewPr>
  <p:slideViewPr>
    <p:cSldViewPr snapToGrid="0" showGuides="1">
      <p:cViewPr varScale="1">
        <p:scale>
          <a:sx n="73" d="100"/>
          <a:sy n="73" d="100"/>
        </p:scale>
        <p:origin x="998" y="67"/>
      </p:cViewPr>
      <p:guideLst>
        <p:guide orient="horz" pos="2160"/>
        <p:guide pos="3840"/>
      </p:guideLst>
    </p:cSldViewPr>
  </p:slideViewPr>
  <p:notesTextViewPr>
    <p:cViewPr>
      <p:scale>
        <a:sx n="300" d="100"/>
        <a:sy n="3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15A110-D334-4FEF-80B2-9E2766A3F4FD}" type="datetimeFigureOut">
              <a:rPr lang="th-TH" smtClean="0"/>
              <a:t>25/01/66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7D9A0-2087-48B2-B5AD-47A494B99F8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94764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1213.or.th/th/aboutfcc/finservices/Pages/securities.aspx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b="1" i="0">
                <a:solidFill>
                  <a:srgbClr val="BF9000"/>
                </a:solidFill>
                <a:effectLst/>
                <a:latin typeface="times" panose="02020603050405020304" pitchFamily="18" charset="0"/>
              </a:rPr>
              <a:t>ตราสารหนี้</a:t>
            </a:r>
            <a:r>
              <a:rPr lang="th-TH" b="0" i="0">
                <a:solidFill>
                  <a:srgbClr val="494949"/>
                </a:solidFill>
                <a:effectLst/>
                <a:latin typeface="times" panose="02020603050405020304" pitchFamily="18" charset="0"/>
              </a:rPr>
              <a:t> (</a:t>
            </a:r>
            <a:r>
              <a:rPr lang="en-US" b="0" i="0">
                <a:solidFill>
                  <a:srgbClr val="494949"/>
                </a:solidFill>
                <a:effectLst/>
                <a:latin typeface="times" panose="02020603050405020304" pitchFamily="18" charset="0"/>
              </a:rPr>
              <a:t>Bond) </a:t>
            </a:r>
            <a:r>
              <a:rPr lang="th-TH" b="0" i="0">
                <a:solidFill>
                  <a:srgbClr val="494949"/>
                </a:solidFill>
                <a:effectLst/>
                <a:latin typeface="times" panose="02020603050405020304" pitchFamily="18" charset="0"/>
              </a:rPr>
              <a:t>คือ ตราสารทางการเงินที่ผู้ลงทุนจากจะได้รับสถานะเป็น </a:t>
            </a:r>
            <a:r>
              <a:rPr lang="th-TH" b="0" i="0">
                <a:solidFill>
                  <a:srgbClr val="BF9000"/>
                </a:solidFill>
                <a:effectLst/>
                <a:latin typeface="times" panose="02020603050405020304" pitchFamily="18" charset="0"/>
              </a:rPr>
              <a:t>"เจ้าหนี้"</a:t>
            </a:r>
            <a:r>
              <a:rPr lang="th-TH" b="0" i="0">
                <a:solidFill>
                  <a:srgbClr val="494949"/>
                </a:solidFill>
                <a:effectLst/>
                <a:latin typeface="times" panose="02020603050405020304" pitchFamily="18" charset="0"/>
              </a:rPr>
              <a:t> ส่วนผู้ที่ออกตราสารนี้ขึ้นมาก็จะมีสถานะเป็น </a:t>
            </a:r>
            <a:r>
              <a:rPr lang="th-TH" b="0" i="0">
                <a:solidFill>
                  <a:srgbClr val="BF9000"/>
                </a:solidFill>
                <a:effectLst/>
                <a:latin typeface="times" panose="02020603050405020304" pitchFamily="18" charset="0"/>
              </a:rPr>
              <a:t>"ลูกหนี้"</a:t>
            </a:r>
            <a:r>
              <a:rPr lang="th-TH" b="0" i="0">
                <a:solidFill>
                  <a:srgbClr val="494949"/>
                </a:solidFill>
                <a:effectLst/>
                <a:latin typeface="times" panose="02020603050405020304" pitchFamily="18" charset="0"/>
              </a:rPr>
              <a:t> ผู้ที่ลงทุนในตารสารหนี้จะได้รับ </a:t>
            </a:r>
            <a:r>
              <a:rPr lang="th-TH" b="0" i="0">
                <a:solidFill>
                  <a:srgbClr val="BF9000"/>
                </a:solidFill>
                <a:effectLst/>
                <a:latin typeface="times" panose="02020603050405020304" pitchFamily="18" charset="0"/>
              </a:rPr>
              <a:t>"ดอกเบี้ย"</a:t>
            </a:r>
            <a:r>
              <a:rPr lang="th-TH" b="0" i="0">
                <a:solidFill>
                  <a:srgbClr val="494949"/>
                </a:solidFill>
                <a:effectLst/>
                <a:latin typeface="times" panose="02020603050405020304" pitchFamily="18" charset="0"/>
              </a:rPr>
              <a:t> เป็นผลตอบแทนอย่างสม่ำเสมอตามที่กำหนดไว้ใน และจะได้รับเงินต้นคืนเต็มจำนวนเมื่อครบกำหนดอายุ ตราสารหนี้ที่เราคุ้นเคยกันได้แก่ หุ้นกู้บริษัทเอกชน ตั๋วเงินคลัง และพันธบัตรรัฐบาล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h-TH" b="0" i="0">
              <a:solidFill>
                <a:srgbClr val="494949"/>
              </a:solidFill>
              <a:effectLst/>
              <a:latin typeface="times" panose="02020603050405020304" pitchFamily="18" charset="0"/>
            </a:endParaRPr>
          </a:p>
          <a:p>
            <a:br>
              <a:rPr lang="th-TH"/>
            </a:br>
            <a:r>
              <a:rPr lang="th-TH" b="0" i="0">
                <a:solidFill>
                  <a:srgbClr val="231F20"/>
                </a:solidFill>
                <a:effectLst/>
                <a:latin typeface="DB Helvethaica X"/>
              </a:rPr>
              <a:t>ตราสารหนี้มีจุดเด่นตรงที่เป็นการลงทุนที่มีความเสี่ยงน้อย แต่ให้ผลตอบแทนสม่ำเสมอ เฉลี่ยที่ 2-5% สูงกว่าดอกเบี้ยเงินฝากทั่วไปที่ให้ดอกเบี้ยประมาณ 0.3 - 0.5% โดยถ้าลงทุนในพันธบัตรซึ่งมีผู้ออกเป็นรัฐบาล ยิ่งทำให้มีโอกาสสูญเสียเงินต้นต่ำมาก แต่หากลงทุนในหุ้นกู้ของบริษัทเอกชน ก่อนลงทุนต้องดูให้แน่ใจก่อนว่า... บริษัทนั้นมีฐานะมั่นคง มีเงินจะจ่ายดอกเบี้ยและเงินต้นคืนได้</a:t>
            </a:r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9B0B71-7510-4334-892C-3E3EF35A3DFC}" type="slidenum">
              <a:rPr lang="th-TH" smtClean="0"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28035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b="1" i="0">
                <a:solidFill>
                  <a:srgbClr val="BF9000"/>
                </a:solidFill>
                <a:effectLst/>
                <a:latin typeface="times" panose="02020603050405020304" pitchFamily="18" charset="0"/>
              </a:rPr>
              <a:t>ตราสารทุน</a:t>
            </a:r>
            <a:r>
              <a:rPr lang="th-TH" b="0" i="0">
                <a:solidFill>
                  <a:srgbClr val="494949"/>
                </a:solidFill>
                <a:effectLst/>
                <a:latin typeface="times" panose="02020603050405020304" pitchFamily="18" charset="0"/>
              </a:rPr>
              <a:t> (</a:t>
            </a:r>
            <a:r>
              <a:rPr lang="en-US" b="0" i="0">
                <a:solidFill>
                  <a:srgbClr val="494949"/>
                </a:solidFill>
                <a:effectLst/>
                <a:latin typeface="times" panose="02020603050405020304" pitchFamily="18" charset="0"/>
              </a:rPr>
              <a:t>Equity Instruments) </a:t>
            </a:r>
            <a:r>
              <a:rPr lang="th-TH" b="0" i="0">
                <a:solidFill>
                  <a:srgbClr val="494949"/>
                </a:solidFill>
                <a:effectLst/>
                <a:latin typeface="times" panose="02020603050405020304" pitchFamily="18" charset="0"/>
              </a:rPr>
              <a:t>คือ ตราสารทางการเงินที่กิจการหรือบริษัทออกขึ้นมาขายเพื่อระดมทุนไปใช้ในกิจการ โดยผู้ลงทุนจะได้รับสถานะเป็น </a:t>
            </a:r>
            <a:r>
              <a:rPr lang="th-TH" b="0" i="0">
                <a:solidFill>
                  <a:srgbClr val="BF9000"/>
                </a:solidFill>
                <a:effectLst/>
                <a:latin typeface="times" panose="02020603050405020304" pitchFamily="18" charset="0"/>
              </a:rPr>
              <a:t>"เจ้าของกิจการ"</a:t>
            </a:r>
            <a:r>
              <a:rPr lang="th-TH" b="0" i="0">
                <a:solidFill>
                  <a:srgbClr val="494949"/>
                </a:solidFill>
                <a:effectLst/>
                <a:latin typeface="times" panose="02020603050405020304" pitchFamily="18" charset="0"/>
              </a:rPr>
              <a:t> ตราสารทุนที่เราคุ้นเคยกันได้แก่ หุ้นสามัญ หุ้นบุริมสิทธิ์ ใบสำคัญแสดงสิทธิในหุ้น หน่วยลงทุนในกองทุนรวมตราสารทุน ตราสารแสดงสิทธิอนุพันธ์ที่มีหลักทรัพย์อ้างอิงเป็นหุ้น เป็นต้น</a:t>
            </a:r>
            <a:endParaRPr lang="th-TH" b="0" i="0">
              <a:solidFill>
                <a:srgbClr val="494949"/>
              </a:solidFill>
              <a:effectLst/>
              <a:latin typeface="Merriweather" panose="00000500000000000000" pitchFamily="2" charset="0"/>
            </a:endParaRPr>
          </a:p>
          <a:p>
            <a:pPr algn="l">
              <a:buFont typeface="+mj-lt"/>
              <a:buNone/>
            </a:pPr>
            <a:r>
              <a:rPr lang="th-TH" b="1">
                <a:solidFill>
                  <a:srgbClr val="BF9000"/>
                </a:solidFill>
                <a:effectLst/>
                <a:latin typeface="times" panose="02020603050405020304" pitchFamily="18" charset="0"/>
              </a:rPr>
              <a:t>ตราสารหนี้ ตราสารทุน ต่างกันอย่างไร</a:t>
            </a:r>
            <a:r>
              <a:rPr lang="th-TH">
                <a:solidFill>
                  <a:srgbClr val="BF9000"/>
                </a:solidFill>
                <a:effectLst/>
                <a:latin typeface="times" panose="02020603050405020304" pitchFamily="18" charset="0"/>
              </a:rPr>
              <a:t> </a:t>
            </a:r>
            <a:r>
              <a:rPr lang="th-TH">
                <a:effectLst/>
                <a:latin typeface="times" panose="02020603050405020304" pitchFamily="18" charset="0"/>
              </a:rPr>
              <a:t>ตราสารหนี้ ผู้ถือจะมีสถานะเป็น </a:t>
            </a:r>
            <a:r>
              <a:rPr lang="th-TH">
                <a:solidFill>
                  <a:srgbClr val="BF9000"/>
                </a:solidFill>
                <a:effectLst/>
                <a:latin typeface="times" panose="02020603050405020304" pitchFamily="18" charset="0"/>
              </a:rPr>
              <a:t>"เจ้าหนี้"</a:t>
            </a:r>
            <a:r>
              <a:rPr lang="th-TH">
                <a:effectLst/>
                <a:latin typeface="times" panose="02020603050405020304" pitchFamily="18" charset="0"/>
              </a:rPr>
              <a:t> ของกิจการหรือบริษัทที่ถือ แต่ตราทุนผู้ถือจะมีสถานะเป็น </a:t>
            </a:r>
            <a:r>
              <a:rPr lang="th-TH">
                <a:solidFill>
                  <a:srgbClr val="BF9000"/>
                </a:solidFill>
                <a:effectLst/>
                <a:latin typeface="times" panose="02020603050405020304" pitchFamily="18" charset="0"/>
              </a:rPr>
              <a:t>"เจ้าของกิจการ"</a:t>
            </a:r>
            <a:r>
              <a:rPr lang="th-TH">
                <a:effectLst/>
                <a:latin typeface="times" panose="02020603050405020304" pitchFamily="18" charset="0"/>
              </a:rPr>
              <a:t> ในกิจการหรือบริษัทที่ถือ</a:t>
            </a:r>
            <a:endParaRPr lang="th-TH">
              <a:effectLst/>
            </a:endParaRPr>
          </a:p>
          <a:p>
            <a:br>
              <a:rPr lang="th-TH">
                <a:effectLst/>
              </a:rPr>
            </a:br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9B0B71-7510-4334-892C-3E3EF35A3DFC}" type="slidenum">
              <a:rPr lang="th-TH" smtClean="0"/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22509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b="0" i="0">
                <a:solidFill>
                  <a:srgbClr val="464646"/>
                </a:solidFill>
                <a:effectLst/>
                <a:latin typeface="Segoe UI" panose="020B0502040204020203" pitchFamily="34" charset="0"/>
              </a:rPr>
              <a:t>คือการนำเงิน (ที่ระดมจากผู้ลงทุน) ไปลงทุนในหลักทรัพย์หรือทรัพย์สินประเภท​ต่าง ๆ ตามนโยบายการลงทุนที่ได้ระบุไว้ในหนังสือชี้ชวน โดยผู้ลงทุนแต่ละรายจะได้รับ "หน่วยลงทุน (</a:t>
            </a:r>
            <a:r>
              <a:rPr lang="en-US" b="0" i="0">
                <a:solidFill>
                  <a:srgbClr val="464646"/>
                </a:solidFill>
                <a:effectLst/>
                <a:latin typeface="Segoe UI" panose="020B0502040204020203" pitchFamily="34" charset="0"/>
              </a:rPr>
              <a:t>Investment Unit)" </a:t>
            </a:r>
            <a:r>
              <a:rPr lang="th-TH" b="0" i="0">
                <a:solidFill>
                  <a:srgbClr val="464646"/>
                </a:solidFill>
                <a:effectLst/>
                <a:latin typeface="Segoe UI" panose="020B0502040204020203" pitchFamily="34" charset="0"/>
              </a:rPr>
              <a:t>เป็นหลักฐานเพื่อยืนยันฐานะความเป็นเจ้าของในเงินที่ตนได้ลงทุนไป โดยมี </a:t>
            </a:r>
            <a:r>
              <a:rPr lang="th-TH" b="0" i="0" u="none" strike="noStrike">
                <a:solidFill>
                  <a:srgbClr val="196289"/>
                </a:solidFill>
                <a:effectLst/>
                <a:latin typeface="Segoe UI" panose="020B0502040204020203" pitchFamily="34" charset="0"/>
                <a:hlinkClick r:id="rId3"/>
              </a:rPr>
              <a:t>บริษัทหลักทรัพย์จัดการกองทุน "บลจ."</a:t>
            </a:r>
            <a:r>
              <a:rPr lang="th-TH" b="0" i="0">
                <a:solidFill>
                  <a:srgbClr val="464646"/>
                </a:solidFill>
                <a:effectLst/>
                <a:latin typeface="Segoe UI" panose="020B0502040204020203" pitchFamily="34" charset="0"/>
              </a:rPr>
              <a:t>​ เป็นผู้จัดตั้งและทำหน้าที่บริหารกองทุนรวมให้ได้ผลตอบแทน แล้วนำมาเฉลี่ยคืนให้แก่ผู้ลงทุนแต่ละรายตามสัดส่วนที่ลงทุนหากเป็นกองทุนรวมที่มีนโยบายปันผล  นอกจากนี้ หากราคาขายของหน่วยลงทุนสูงกว่าราคาซื้อหรือเรียกว่าเกิด </a:t>
            </a:r>
            <a:r>
              <a:rPr lang="en-US" b="0" i="0">
                <a:solidFill>
                  <a:srgbClr val="464646"/>
                </a:solidFill>
                <a:effectLst/>
                <a:latin typeface="Segoe UI" panose="020B0502040204020203" pitchFamily="34" charset="0"/>
              </a:rPr>
              <a:t>Capital Gain </a:t>
            </a:r>
            <a:r>
              <a:rPr lang="th-TH" b="0" i="0">
                <a:solidFill>
                  <a:srgbClr val="464646"/>
                </a:solidFill>
                <a:effectLst/>
                <a:latin typeface="Segoe UI" panose="020B0502040204020203" pitchFamily="34" charset="0"/>
              </a:rPr>
              <a:t>ก็เป็นโอกาสที่จะขายหน่วยลงทุนออกเพื่อทำกำไรเช่นกัน ทั้งนี้ หากได้รับผลตอบแทนเป็นเงินปันผลจะต้องเสียภาษีในอัตราร้อยละ 10 แต่ไม่ต้องเสียภาษีในกรณีของ </a:t>
            </a:r>
            <a:r>
              <a:rPr lang="en-US" b="0" i="0">
                <a:solidFill>
                  <a:srgbClr val="464646"/>
                </a:solidFill>
                <a:effectLst/>
                <a:latin typeface="Segoe UI" panose="020B0502040204020203" pitchFamily="34" charset="0"/>
              </a:rPr>
              <a:t>Capital Gain (</a:t>
            </a:r>
            <a:r>
              <a:rPr lang="th-TH" b="0" i="0">
                <a:solidFill>
                  <a:srgbClr val="464646"/>
                </a:solidFill>
                <a:effectLst/>
                <a:latin typeface="Segoe UI" panose="020B0502040204020203" pitchFamily="34" charset="0"/>
              </a:rPr>
              <a:t>ผลตอบแทนในรูปของส่วนต่างในกรณีที่ราคาขายสูงกว่าราคาซื้อ)</a:t>
            </a:r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9B0B71-7510-4334-892C-3E3EF35A3DFC}" type="slidenum">
              <a:rPr lang="th-TH" smtClean="0"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81639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11E3B-8C95-9E58-5BFF-8A2962AAEE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ABCC9E-5943-1BB9-7727-ED50952F19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C6B53F-C457-0C3C-5FB8-CD0267F63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2007B-29C3-4A6E-AEF9-0B5AC36A3A8B}" type="datetimeFigureOut">
              <a:rPr lang="th-TH" smtClean="0"/>
              <a:t>25/01/66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054A1A-B4B1-A9FB-AF6B-E5ADD0E66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FCE374-0DD8-1127-FDA8-ED9A91F96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91D2-E75D-4ABC-94EF-505D2109883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90705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53117-DD27-FF8F-DE9F-3A437D80B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484472-ACA7-C1D2-DE52-A4F00BD76B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0FE7AD-BC9A-5DE8-B008-15E39FB3B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2007B-29C3-4A6E-AEF9-0B5AC36A3A8B}" type="datetimeFigureOut">
              <a:rPr lang="th-TH" smtClean="0"/>
              <a:t>25/01/66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E5C714-1564-1C23-A7B9-BD0B87942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7B46A9-50C6-BA59-3D47-CA56A868C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91D2-E75D-4ABC-94EF-505D2109883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31589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EC518F-2BA8-D5E5-7384-E6650F86F0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D5F0F4-5284-A308-4A07-3A0150620F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FA85AC-5D9B-F731-5D91-0472AD1E4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2007B-29C3-4A6E-AEF9-0B5AC36A3A8B}" type="datetimeFigureOut">
              <a:rPr lang="th-TH" smtClean="0"/>
              <a:t>25/01/66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2D8D0-725C-62C8-BFCC-EA4127713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2FA603-31CD-C952-D591-36EF7A0B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91D2-E75D-4ABC-94EF-505D2109883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213740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910333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039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D7D7D-59A2-4099-060B-2B43F621C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26052-A02B-9F95-BD57-38C9DCADE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2CAA4E-11E9-FF05-3FC3-DE5C3AC82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2007B-29C3-4A6E-AEF9-0B5AC36A3A8B}" type="datetimeFigureOut">
              <a:rPr lang="th-TH" smtClean="0"/>
              <a:t>25/01/66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349B70-79A0-0160-C7BE-48B1F6956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C38257-43EA-0251-275C-55BCFD274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91D2-E75D-4ABC-94EF-505D2109883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03888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CD9B6-7B70-3035-EE90-FA029F79B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3C3BD3-B99E-670F-2BA5-483BE6E3AF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F79143-23BE-BBB2-628D-2AC8E2A52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2007B-29C3-4A6E-AEF9-0B5AC36A3A8B}" type="datetimeFigureOut">
              <a:rPr lang="th-TH" smtClean="0"/>
              <a:t>25/01/66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F14AC0-0175-466B-ED49-36AFAB38C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182448-659D-88EB-12FD-40760A126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91D2-E75D-4ABC-94EF-505D2109883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11631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2D88F-F266-F599-72AA-E58AE85AB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75527E-2C56-E959-EE6E-8AD2CB37B6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9C478B-DDE1-9312-115D-1325ADAD9E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85AE74-1449-D140-8C33-FDC8C75A1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2007B-29C3-4A6E-AEF9-0B5AC36A3A8B}" type="datetimeFigureOut">
              <a:rPr lang="th-TH" smtClean="0"/>
              <a:t>25/01/66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355D23-B4EB-9A5D-3D0E-A31933AAF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40D43F-F8A3-D0A4-E142-0767A983A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91D2-E75D-4ABC-94EF-505D2109883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5426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B9A3C-CACE-A3EC-8959-391D11194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802E29-DEE5-F3AD-992D-E85CA0E735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16D130-5325-E4F4-0C64-A257264C9B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ABFE5E-F9BB-8BEC-A416-F8B19416FB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F600CA-10AF-388A-FC26-4C18171B19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DE2225-1CEB-B4FF-C0E9-D0326DE33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2007B-29C3-4A6E-AEF9-0B5AC36A3A8B}" type="datetimeFigureOut">
              <a:rPr lang="th-TH" smtClean="0"/>
              <a:t>25/01/66</a:t>
            </a:fld>
            <a:endParaRPr lang="th-T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772BB1-453D-08FD-DBAB-9A0FC26BF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DC29D4-3848-9F04-B186-8A451D021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91D2-E75D-4ABC-94EF-505D2109883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75352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2159C-A4CB-1F0F-D52A-60E29045B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B5EDC6-FB8B-9A0B-7660-85FB52079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2007B-29C3-4A6E-AEF9-0B5AC36A3A8B}" type="datetimeFigureOut">
              <a:rPr lang="th-TH" smtClean="0"/>
              <a:t>25/01/66</a:t>
            </a:fld>
            <a:endParaRPr lang="th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7E6C57-1F71-6119-2A43-4A04DE0ED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BCCC56-235E-86CA-089F-94BF984A4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91D2-E75D-4ABC-94EF-505D2109883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58641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2BC54E-4C7B-AAE7-2605-167F409E4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2007B-29C3-4A6E-AEF9-0B5AC36A3A8B}" type="datetimeFigureOut">
              <a:rPr lang="th-TH" smtClean="0"/>
              <a:t>25/01/66</a:t>
            </a:fld>
            <a:endParaRPr lang="th-T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917FCA-5D48-ADE7-5CF2-FE952AB28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86CA82-E32C-0DC5-82D3-DC1242DDC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91D2-E75D-4ABC-94EF-505D2109883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95008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F2B9D-8CD6-E690-69BA-E42A2AD5A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8B916-7C68-FB68-B171-68EE65716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994672-619C-FB96-4DB2-9C6046A6BE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822C13-66F3-2B97-C23A-159F85573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2007B-29C3-4A6E-AEF9-0B5AC36A3A8B}" type="datetimeFigureOut">
              <a:rPr lang="th-TH" smtClean="0"/>
              <a:t>25/01/66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B7840-8531-BC5E-E511-B1B8380B4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D84EA4-FE85-F8D1-6472-5AC35FD36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91D2-E75D-4ABC-94EF-505D2109883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6982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6B679-F8A6-80EF-E57E-C006BF596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C491A9-35B6-1535-2741-424D9D1C7D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61F3CA-1013-8A4A-2631-3CB0C77E80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1AF21F-A6E8-BA03-2061-2FE740EA8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2007B-29C3-4A6E-AEF9-0B5AC36A3A8B}" type="datetimeFigureOut">
              <a:rPr lang="th-TH" smtClean="0"/>
              <a:t>25/01/66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684F8E-3B75-FFDF-6348-A619D97F6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C80D3-D477-A164-6ED4-790BD8A93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91D2-E75D-4ABC-94EF-505D2109883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33320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509A6F-F64A-119B-ED69-25140699D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63B145-7865-3265-AD23-9847FF5858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9339FF-B96E-2F3F-32F5-96FD638A80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2007B-29C3-4A6E-AEF9-0B5AC36A3A8B}" type="datetimeFigureOut">
              <a:rPr lang="th-TH" smtClean="0"/>
              <a:t>25/01/66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88000-9A2B-E31B-4331-0AD4E8B418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5C279-EACD-DDF0-0920-BFC69D1317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A91D2-E75D-4ABC-94EF-505D2109883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31575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microsoft.com/office/2007/relationships/hdphoto" Target="../media/hdphoto1.wdp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4C211475-C134-DA14-35A9-D5DCB66E089F}"/>
              </a:ext>
            </a:extLst>
          </p:cNvPr>
          <p:cNvSpPr/>
          <p:nvPr/>
        </p:nvSpPr>
        <p:spPr>
          <a:xfrm>
            <a:off x="0" y="0"/>
            <a:ext cx="6135782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7497" y="2425962"/>
            <a:ext cx="5020788" cy="2006076"/>
          </a:xfrm>
        </p:spPr>
        <p:txBody>
          <a:bodyPr/>
          <a:lstStyle/>
          <a:p>
            <a:pPr algn="ctr"/>
            <a:r>
              <a:rPr lang="th-TH" sz="6000">
                <a:solidFill>
                  <a:schemeClr val="bg1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สินทรัพย์ทางการเงินเพื่อการลงทุนเบื้องต้น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0A26BD-FF94-988F-D5FF-5F0D015A14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8460" y="1249012"/>
            <a:ext cx="5036820" cy="4716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704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6BBD6595-D855-32AB-3973-A327DAFDE081}"/>
              </a:ext>
            </a:extLst>
          </p:cNvPr>
          <p:cNvGrpSpPr/>
          <p:nvPr/>
        </p:nvGrpSpPr>
        <p:grpSpPr>
          <a:xfrm>
            <a:off x="1910409" y="442172"/>
            <a:ext cx="9250382" cy="746012"/>
            <a:chOff x="1921048" y="570806"/>
            <a:chExt cx="9250382" cy="746012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B994CCB-8127-37F9-A5C7-C87F7B770AAF}"/>
                </a:ext>
              </a:extLst>
            </p:cNvPr>
            <p:cNvSpPr/>
            <p:nvPr/>
          </p:nvSpPr>
          <p:spPr>
            <a:xfrm>
              <a:off x="1921048" y="570806"/>
              <a:ext cx="9250382" cy="746012"/>
            </a:xfrm>
            <a:prstGeom prst="rect">
              <a:avLst/>
            </a:prstGeom>
            <a:solidFill>
              <a:srgbClr val="8497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3" name="Rectangle 35">
              <a:extLst>
                <a:ext uri="{FF2B5EF4-FFF2-40B4-BE49-F238E27FC236}">
                  <a16:creationId xmlns:a16="http://schemas.microsoft.com/office/drawing/2014/main" id="{B3506410-59D5-FA2F-46EB-A8D6F9B460F4}"/>
                </a:ext>
              </a:extLst>
            </p:cNvPr>
            <p:cNvSpPr/>
            <p:nvPr/>
          </p:nvSpPr>
          <p:spPr>
            <a:xfrm>
              <a:off x="4293079" y="642380"/>
              <a:ext cx="3352134" cy="66814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1219170"/>
              <a:r>
                <a:rPr lang="th-TH" sz="4285" b="1">
                  <a:solidFill>
                    <a:schemeClr val="bg1"/>
                  </a:solidFill>
                  <a:latin typeface="DB Helvethaica X 65 Med" panose="02000506090000020004" pitchFamily="2" charset="-34"/>
                  <a:cs typeface="DB Helvethaica X 65 Med" panose="02000506090000020004" pitchFamily="2" charset="-34"/>
                </a:rPr>
                <a:t>ตราสารหนี้ (</a:t>
              </a:r>
              <a:r>
                <a:rPr lang="en-US" sz="4285" b="1">
                  <a:solidFill>
                    <a:schemeClr val="bg1"/>
                  </a:solidFill>
                  <a:latin typeface="DB Helvethaica X 65 Med" panose="02000506090000020004" pitchFamily="2" charset="-34"/>
                  <a:cs typeface="DB Helvethaica X 65 Med" panose="02000506090000020004" pitchFamily="2" charset="-34"/>
                </a:rPr>
                <a:t>Bond)</a:t>
              </a:r>
              <a:endParaRPr lang="th-TH" sz="4285" b="1">
                <a:solidFill>
                  <a:schemeClr val="bg1"/>
                </a:solidFill>
                <a:latin typeface="DB Helvethaica X 65 Med" panose="02000506090000020004" pitchFamily="2" charset="-34"/>
                <a:cs typeface="DB Helvethaica X 65 Med" panose="02000506090000020004" pitchFamily="2" charset="-34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046A30B-574C-07AC-5333-33F170FA9A75}"/>
              </a:ext>
            </a:extLst>
          </p:cNvPr>
          <p:cNvGrpSpPr/>
          <p:nvPr/>
        </p:nvGrpSpPr>
        <p:grpSpPr>
          <a:xfrm>
            <a:off x="1181051" y="435883"/>
            <a:ext cx="735309" cy="746012"/>
            <a:chOff x="5606337" y="10"/>
            <a:chExt cx="6878776" cy="6857990"/>
          </a:xfrm>
        </p:grpSpPr>
        <p:pic>
          <p:nvPicPr>
            <p:cNvPr id="15" name="Picture 4" descr="ค้นหาตัวเองให้เจอ แล้วก้าวไปสู่ความสำเร็จ !">
              <a:extLst>
                <a:ext uri="{FF2B5EF4-FFF2-40B4-BE49-F238E27FC236}">
                  <a16:creationId xmlns:a16="http://schemas.microsoft.com/office/drawing/2014/main" id="{F6DD911B-2097-1A2B-4616-84E5D32ABCD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02"/>
            <a:stretch/>
          </p:blipFill>
          <p:spPr bwMode="auto">
            <a:xfrm>
              <a:off x="5606337" y="10"/>
              <a:ext cx="6878776" cy="6857990"/>
            </a:xfrm>
            <a:custGeom>
              <a:avLst/>
              <a:gdLst/>
              <a:ahLst/>
              <a:cxnLst/>
              <a:rect l="l" t="t" r="r" b="b"/>
              <a:pathLst>
                <a:path w="6878775" h="6858000">
                  <a:moveTo>
                    <a:pt x="1102973" y="0"/>
                  </a:moveTo>
                  <a:lnTo>
                    <a:pt x="1160688" y="0"/>
                  </a:lnTo>
                  <a:lnTo>
                    <a:pt x="983189" y="331786"/>
                  </a:lnTo>
                  <a:cubicBezTo>
                    <a:pt x="914866" y="469145"/>
                    <a:pt x="850355" y="608712"/>
                    <a:pt x="789261" y="750263"/>
                  </a:cubicBezTo>
                  <a:cubicBezTo>
                    <a:pt x="774307" y="784928"/>
                    <a:pt x="759992" y="819849"/>
                    <a:pt x="745295" y="854514"/>
                  </a:cubicBezTo>
                  <a:cubicBezTo>
                    <a:pt x="756682" y="845393"/>
                    <a:pt x="765489" y="833492"/>
                    <a:pt x="770857" y="819975"/>
                  </a:cubicBezTo>
                  <a:cubicBezTo>
                    <a:pt x="879943" y="589569"/>
                    <a:pt x="999605" y="365513"/>
                    <a:pt x="1131329" y="148742"/>
                  </a:cubicBezTo>
                  <a:lnTo>
                    <a:pt x="1227589" y="0"/>
                  </a:lnTo>
                  <a:lnTo>
                    <a:pt x="6878775" y="0"/>
                  </a:lnTo>
                  <a:lnTo>
                    <a:pt x="6878775" y="6858000"/>
                  </a:lnTo>
                  <a:lnTo>
                    <a:pt x="713521" y="6858000"/>
                  </a:lnTo>
                  <a:lnTo>
                    <a:pt x="625642" y="6670527"/>
                  </a:lnTo>
                  <a:cubicBezTo>
                    <a:pt x="507232" y="6398531"/>
                    <a:pt x="403083" y="6118381"/>
                    <a:pt x="312785" y="5830359"/>
                  </a:cubicBezTo>
                  <a:cubicBezTo>
                    <a:pt x="278149" y="5719759"/>
                    <a:pt x="248879" y="5607635"/>
                    <a:pt x="212198" y="5480401"/>
                  </a:cubicBezTo>
                  <a:cubicBezTo>
                    <a:pt x="212208" y="5491601"/>
                    <a:pt x="212803" y="5502788"/>
                    <a:pt x="213988" y="5513923"/>
                  </a:cubicBezTo>
                  <a:cubicBezTo>
                    <a:pt x="264089" y="5723695"/>
                    <a:pt x="307290" y="5935370"/>
                    <a:pt x="365826" y="6142729"/>
                  </a:cubicBezTo>
                  <a:cubicBezTo>
                    <a:pt x="433152" y="6380817"/>
                    <a:pt x="510068" y="6614016"/>
                    <a:pt x="597975" y="6841549"/>
                  </a:cubicBezTo>
                  <a:lnTo>
                    <a:pt x="604824" y="6858000"/>
                  </a:lnTo>
                  <a:lnTo>
                    <a:pt x="552056" y="6858000"/>
                  </a:lnTo>
                  <a:lnTo>
                    <a:pt x="539576" y="6828295"/>
                  </a:lnTo>
                  <a:cubicBezTo>
                    <a:pt x="380597" y="6414594"/>
                    <a:pt x="260223" y="5988893"/>
                    <a:pt x="171555" y="5552906"/>
                  </a:cubicBezTo>
                  <a:cubicBezTo>
                    <a:pt x="91163" y="5157998"/>
                    <a:pt x="43746" y="4758899"/>
                    <a:pt x="12305" y="4357388"/>
                  </a:cubicBezTo>
                  <a:cubicBezTo>
                    <a:pt x="-14281" y="4013908"/>
                    <a:pt x="4507" y="3672965"/>
                    <a:pt x="46684" y="3331516"/>
                  </a:cubicBezTo>
                  <a:cubicBezTo>
                    <a:pt x="127203" y="2664286"/>
                    <a:pt x="277819" y="2007265"/>
                    <a:pt x="496065" y="1371196"/>
                  </a:cubicBezTo>
                  <a:cubicBezTo>
                    <a:pt x="636273" y="966066"/>
                    <a:pt x="800445" y="573253"/>
                    <a:pt x="995723" y="196614"/>
                  </a:cubicBezTo>
                  <a:close/>
                </a:path>
              </a:pathLst>
            </a:cu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ED6EE3C6-D484-D08E-FB11-D73D37AB61EB}"/>
                </a:ext>
              </a:extLst>
            </p:cNvPr>
            <p:cNvSpPr/>
            <p:nvPr/>
          </p:nvSpPr>
          <p:spPr>
            <a:xfrm>
              <a:off x="6220918" y="614597"/>
              <a:ext cx="5971082" cy="6086006"/>
            </a:xfrm>
            <a:prstGeom prst="roundRect">
              <a:avLst>
                <a:gd name="adj" fmla="val 16165"/>
              </a:avLst>
            </a:prstGeom>
            <a:solidFill>
              <a:srgbClr val="A8C5D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8A10AFB5-B23C-7325-DE99-3FB92A60CDB0}"/>
              </a:ext>
            </a:extLst>
          </p:cNvPr>
          <p:cNvSpPr txBox="1"/>
          <p:nvPr/>
        </p:nvSpPr>
        <p:spPr>
          <a:xfrm>
            <a:off x="442687" y="1376121"/>
            <a:ext cx="1082039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600"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คือ ตราสารทางการเงินรูปแบบหนึ่ง ที่ผู้ที่ลงทุนในตราสารหนี้จะมีสถานะเปรียบเสมือน</a:t>
            </a:r>
            <a:r>
              <a:rPr lang="th-TH" sz="2600" b="1">
                <a:solidFill>
                  <a:srgbClr val="FFC000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 "เจ้าหนี้" </a:t>
            </a:r>
            <a:br>
              <a:rPr lang="th-TH" sz="2600" b="1"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</a:br>
            <a:r>
              <a:rPr lang="th-TH" sz="2600"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และผู้ที่ออกตราสารหนี้จะมีสถานะเป็น </a:t>
            </a:r>
            <a:r>
              <a:rPr lang="th-TH" sz="2600" b="1">
                <a:solidFill>
                  <a:srgbClr val="FFC000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"ลูกหนี้" 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820DC09-2B7C-5A7E-7864-F29EBE839964}"/>
              </a:ext>
            </a:extLst>
          </p:cNvPr>
          <p:cNvGrpSpPr/>
          <p:nvPr/>
        </p:nvGrpSpPr>
        <p:grpSpPr>
          <a:xfrm>
            <a:off x="654512" y="2209370"/>
            <a:ext cx="10506279" cy="4611811"/>
            <a:chOff x="674726" y="2082891"/>
            <a:chExt cx="10506279" cy="4611811"/>
          </a:xfrm>
        </p:grpSpPr>
        <p:sp>
          <p:nvSpPr>
            <p:cNvPr id="25" name="Oval 2">
              <a:extLst>
                <a:ext uri="{FF2B5EF4-FFF2-40B4-BE49-F238E27FC236}">
                  <a16:creationId xmlns:a16="http://schemas.microsoft.com/office/drawing/2014/main" id="{63B54413-E828-CBBB-1FFE-A88DF9623055}"/>
                </a:ext>
              </a:extLst>
            </p:cNvPr>
            <p:cNvSpPr/>
            <p:nvPr/>
          </p:nvSpPr>
          <p:spPr>
            <a:xfrm rot="4391106">
              <a:off x="1230496" y="1750952"/>
              <a:ext cx="4387979" cy="5499520"/>
            </a:xfrm>
            <a:custGeom>
              <a:avLst/>
              <a:gdLst>
                <a:gd name="connsiteX0" fmla="*/ 0 w 3265715"/>
                <a:gd name="connsiteY0" fmla="*/ 861814 h 1723627"/>
                <a:gd name="connsiteX1" fmla="*/ 1632858 w 3265715"/>
                <a:gd name="connsiteY1" fmla="*/ 0 h 1723627"/>
                <a:gd name="connsiteX2" fmla="*/ 3265716 w 3265715"/>
                <a:gd name="connsiteY2" fmla="*/ 861814 h 1723627"/>
                <a:gd name="connsiteX3" fmla="*/ 1632858 w 3265715"/>
                <a:gd name="connsiteY3" fmla="*/ 1723628 h 1723627"/>
                <a:gd name="connsiteX4" fmla="*/ 0 w 3265715"/>
                <a:gd name="connsiteY4" fmla="*/ 861814 h 1723627"/>
                <a:gd name="connsiteX0" fmla="*/ 47159 w 3312875"/>
                <a:gd name="connsiteY0" fmla="*/ 612432 h 1474246"/>
                <a:gd name="connsiteX1" fmla="*/ 908121 w 3312875"/>
                <a:gd name="connsiteY1" fmla="*/ 0 h 1474246"/>
                <a:gd name="connsiteX2" fmla="*/ 3312875 w 3312875"/>
                <a:gd name="connsiteY2" fmla="*/ 612432 h 1474246"/>
                <a:gd name="connsiteX3" fmla="*/ 1680017 w 3312875"/>
                <a:gd name="connsiteY3" fmla="*/ 1474246 h 1474246"/>
                <a:gd name="connsiteX4" fmla="*/ 47159 w 3312875"/>
                <a:gd name="connsiteY4" fmla="*/ 612432 h 1474246"/>
                <a:gd name="connsiteX0" fmla="*/ 52815 w 3318531"/>
                <a:gd name="connsiteY0" fmla="*/ 612432 h 1015753"/>
                <a:gd name="connsiteX1" fmla="*/ 913777 w 3318531"/>
                <a:gd name="connsiteY1" fmla="*/ 0 h 1015753"/>
                <a:gd name="connsiteX2" fmla="*/ 3318531 w 3318531"/>
                <a:gd name="connsiteY2" fmla="*/ 612432 h 1015753"/>
                <a:gd name="connsiteX3" fmla="*/ 1768800 w 3318531"/>
                <a:gd name="connsiteY3" fmla="*/ 1011108 h 1015753"/>
                <a:gd name="connsiteX4" fmla="*/ 52815 w 3318531"/>
                <a:gd name="connsiteY4" fmla="*/ 612432 h 1015753"/>
                <a:gd name="connsiteX0" fmla="*/ 24203 w 2969286"/>
                <a:gd name="connsiteY0" fmla="*/ 834959 h 1251831"/>
                <a:gd name="connsiteX1" fmla="*/ 885165 w 2969286"/>
                <a:gd name="connsiteY1" fmla="*/ 222527 h 1251831"/>
                <a:gd name="connsiteX2" fmla="*/ 2969286 w 2969286"/>
                <a:gd name="connsiteY2" fmla="*/ 241193 h 1251831"/>
                <a:gd name="connsiteX3" fmla="*/ 1740188 w 2969286"/>
                <a:gd name="connsiteY3" fmla="*/ 1233635 h 1251831"/>
                <a:gd name="connsiteX4" fmla="*/ 24203 w 2969286"/>
                <a:gd name="connsiteY4" fmla="*/ 834959 h 1251831"/>
                <a:gd name="connsiteX0" fmla="*/ 34 w 2945117"/>
                <a:gd name="connsiteY0" fmla="*/ 834959 h 1297727"/>
                <a:gd name="connsiteX1" fmla="*/ 860996 w 2945117"/>
                <a:gd name="connsiteY1" fmla="*/ 222527 h 1297727"/>
                <a:gd name="connsiteX2" fmla="*/ 2945117 w 2945117"/>
                <a:gd name="connsiteY2" fmla="*/ 241193 h 1297727"/>
                <a:gd name="connsiteX3" fmla="*/ 837245 w 2945117"/>
                <a:gd name="connsiteY3" fmla="*/ 1281137 h 1297727"/>
                <a:gd name="connsiteX4" fmla="*/ 34 w 2945117"/>
                <a:gd name="connsiteY4" fmla="*/ 834959 h 1297727"/>
                <a:gd name="connsiteX0" fmla="*/ 29 w 3028100"/>
                <a:gd name="connsiteY0" fmla="*/ 678843 h 1127308"/>
                <a:gd name="connsiteX1" fmla="*/ 860991 w 3028100"/>
                <a:gd name="connsiteY1" fmla="*/ 66411 h 1127308"/>
                <a:gd name="connsiteX2" fmla="*/ 2945112 w 3028100"/>
                <a:gd name="connsiteY2" fmla="*/ 85077 h 1127308"/>
                <a:gd name="connsiteX3" fmla="*/ 2553224 w 3028100"/>
                <a:gd name="connsiteY3" fmla="*/ 818030 h 1127308"/>
                <a:gd name="connsiteX4" fmla="*/ 837240 w 3028100"/>
                <a:gd name="connsiteY4" fmla="*/ 1125021 h 1127308"/>
                <a:gd name="connsiteX5" fmla="*/ 29 w 3028100"/>
                <a:gd name="connsiteY5" fmla="*/ 678843 h 1127308"/>
                <a:gd name="connsiteX0" fmla="*/ 69 w 2731257"/>
                <a:gd name="connsiteY0" fmla="*/ 691518 h 1127774"/>
                <a:gd name="connsiteX1" fmla="*/ 564148 w 2731257"/>
                <a:gd name="connsiteY1" fmla="*/ 67211 h 1127774"/>
                <a:gd name="connsiteX2" fmla="*/ 2648269 w 2731257"/>
                <a:gd name="connsiteY2" fmla="*/ 85877 h 1127774"/>
                <a:gd name="connsiteX3" fmla="*/ 2256381 w 2731257"/>
                <a:gd name="connsiteY3" fmla="*/ 818830 h 1127774"/>
                <a:gd name="connsiteX4" fmla="*/ 540397 w 2731257"/>
                <a:gd name="connsiteY4" fmla="*/ 1125821 h 1127774"/>
                <a:gd name="connsiteX5" fmla="*/ 69 w 2731257"/>
                <a:gd name="connsiteY5" fmla="*/ 691518 h 1127774"/>
                <a:gd name="connsiteX0" fmla="*/ 69 w 2665027"/>
                <a:gd name="connsiteY0" fmla="*/ 740688 h 1176944"/>
                <a:gd name="connsiteX1" fmla="*/ 564148 w 2665027"/>
                <a:gd name="connsiteY1" fmla="*/ 116381 h 1176944"/>
                <a:gd name="connsiteX2" fmla="*/ 1888245 w 2665027"/>
                <a:gd name="connsiteY2" fmla="*/ 1101 h 1176944"/>
                <a:gd name="connsiteX3" fmla="*/ 2648269 w 2665027"/>
                <a:gd name="connsiteY3" fmla="*/ 135047 h 1176944"/>
                <a:gd name="connsiteX4" fmla="*/ 2256381 w 2665027"/>
                <a:gd name="connsiteY4" fmla="*/ 868000 h 1176944"/>
                <a:gd name="connsiteX5" fmla="*/ 540397 w 2665027"/>
                <a:gd name="connsiteY5" fmla="*/ 1174991 h 1176944"/>
                <a:gd name="connsiteX6" fmla="*/ 69 w 2665027"/>
                <a:gd name="connsiteY6" fmla="*/ 740688 h 1176944"/>
                <a:gd name="connsiteX0" fmla="*/ 2769 w 2667727"/>
                <a:gd name="connsiteY0" fmla="*/ 745759 h 1182015"/>
                <a:gd name="connsiteX1" fmla="*/ 714315 w 2667727"/>
                <a:gd name="connsiteY1" fmla="*/ 249058 h 1182015"/>
                <a:gd name="connsiteX2" fmla="*/ 1890945 w 2667727"/>
                <a:gd name="connsiteY2" fmla="*/ 6172 h 1182015"/>
                <a:gd name="connsiteX3" fmla="*/ 2650969 w 2667727"/>
                <a:gd name="connsiteY3" fmla="*/ 140118 h 1182015"/>
                <a:gd name="connsiteX4" fmla="*/ 2259081 w 2667727"/>
                <a:gd name="connsiteY4" fmla="*/ 873071 h 1182015"/>
                <a:gd name="connsiteX5" fmla="*/ 543097 w 2667727"/>
                <a:gd name="connsiteY5" fmla="*/ 1180062 h 1182015"/>
                <a:gd name="connsiteX6" fmla="*/ 2769 w 2667727"/>
                <a:gd name="connsiteY6" fmla="*/ 745759 h 11820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67727" h="1182015">
                  <a:moveTo>
                    <a:pt x="2769" y="745759"/>
                  </a:moveTo>
                  <a:cubicBezTo>
                    <a:pt x="31305" y="590592"/>
                    <a:pt x="399619" y="372323"/>
                    <a:pt x="714315" y="249058"/>
                  </a:cubicBezTo>
                  <a:cubicBezTo>
                    <a:pt x="1029011" y="125793"/>
                    <a:pt x="1568169" y="24329"/>
                    <a:pt x="1890945" y="6172"/>
                  </a:cubicBezTo>
                  <a:cubicBezTo>
                    <a:pt x="2213721" y="-11985"/>
                    <a:pt x="2589613" y="3552"/>
                    <a:pt x="2650969" y="140118"/>
                  </a:cubicBezTo>
                  <a:cubicBezTo>
                    <a:pt x="2712325" y="276684"/>
                    <a:pt x="2610393" y="699747"/>
                    <a:pt x="2259081" y="873071"/>
                  </a:cubicBezTo>
                  <a:cubicBezTo>
                    <a:pt x="1907769" y="1046395"/>
                    <a:pt x="919149" y="1201281"/>
                    <a:pt x="543097" y="1180062"/>
                  </a:cubicBezTo>
                  <a:cubicBezTo>
                    <a:pt x="167045" y="1158843"/>
                    <a:pt x="-25767" y="900926"/>
                    <a:pt x="2769" y="745759"/>
                  </a:cubicBezTo>
                  <a:close/>
                </a:path>
              </a:pathLst>
            </a:custGeom>
            <a:solidFill>
              <a:srgbClr val="E5EE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3" name="Oval 2">
              <a:extLst>
                <a:ext uri="{FF2B5EF4-FFF2-40B4-BE49-F238E27FC236}">
                  <a16:creationId xmlns:a16="http://schemas.microsoft.com/office/drawing/2014/main" id="{2B5F3F9F-E9BC-2784-DE82-7F8C7D619F03}"/>
                </a:ext>
              </a:extLst>
            </p:cNvPr>
            <p:cNvSpPr/>
            <p:nvPr/>
          </p:nvSpPr>
          <p:spPr>
            <a:xfrm rot="3431782">
              <a:off x="6237255" y="1750953"/>
              <a:ext cx="4387979" cy="5499520"/>
            </a:xfrm>
            <a:custGeom>
              <a:avLst/>
              <a:gdLst>
                <a:gd name="connsiteX0" fmla="*/ 0 w 3265715"/>
                <a:gd name="connsiteY0" fmla="*/ 861814 h 1723627"/>
                <a:gd name="connsiteX1" fmla="*/ 1632858 w 3265715"/>
                <a:gd name="connsiteY1" fmla="*/ 0 h 1723627"/>
                <a:gd name="connsiteX2" fmla="*/ 3265716 w 3265715"/>
                <a:gd name="connsiteY2" fmla="*/ 861814 h 1723627"/>
                <a:gd name="connsiteX3" fmla="*/ 1632858 w 3265715"/>
                <a:gd name="connsiteY3" fmla="*/ 1723628 h 1723627"/>
                <a:gd name="connsiteX4" fmla="*/ 0 w 3265715"/>
                <a:gd name="connsiteY4" fmla="*/ 861814 h 1723627"/>
                <a:gd name="connsiteX0" fmla="*/ 47159 w 3312875"/>
                <a:gd name="connsiteY0" fmla="*/ 612432 h 1474246"/>
                <a:gd name="connsiteX1" fmla="*/ 908121 w 3312875"/>
                <a:gd name="connsiteY1" fmla="*/ 0 h 1474246"/>
                <a:gd name="connsiteX2" fmla="*/ 3312875 w 3312875"/>
                <a:gd name="connsiteY2" fmla="*/ 612432 h 1474246"/>
                <a:gd name="connsiteX3" fmla="*/ 1680017 w 3312875"/>
                <a:gd name="connsiteY3" fmla="*/ 1474246 h 1474246"/>
                <a:gd name="connsiteX4" fmla="*/ 47159 w 3312875"/>
                <a:gd name="connsiteY4" fmla="*/ 612432 h 1474246"/>
                <a:gd name="connsiteX0" fmla="*/ 52815 w 3318531"/>
                <a:gd name="connsiteY0" fmla="*/ 612432 h 1015753"/>
                <a:gd name="connsiteX1" fmla="*/ 913777 w 3318531"/>
                <a:gd name="connsiteY1" fmla="*/ 0 h 1015753"/>
                <a:gd name="connsiteX2" fmla="*/ 3318531 w 3318531"/>
                <a:gd name="connsiteY2" fmla="*/ 612432 h 1015753"/>
                <a:gd name="connsiteX3" fmla="*/ 1768800 w 3318531"/>
                <a:gd name="connsiteY3" fmla="*/ 1011108 h 1015753"/>
                <a:gd name="connsiteX4" fmla="*/ 52815 w 3318531"/>
                <a:gd name="connsiteY4" fmla="*/ 612432 h 1015753"/>
                <a:gd name="connsiteX0" fmla="*/ 24203 w 2969286"/>
                <a:gd name="connsiteY0" fmla="*/ 834959 h 1251831"/>
                <a:gd name="connsiteX1" fmla="*/ 885165 w 2969286"/>
                <a:gd name="connsiteY1" fmla="*/ 222527 h 1251831"/>
                <a:gd name="connsiteX2" fmla="*/ 2969286 w 2969286"/>
                <a:gd name="connsiteY2" fmla="*/ 241193 h 1251831"/>
                <a:gd name="connsiteX3" fmla="*/ 1740188 w 2969286"/>
                <a:gd name="connsiteY3" fmla="*/ 1233635 h 1251831"/>
                <a:gd name="connsiteX4" fmla="*/ 24203 w 2969286"/>
                <a:gd name="connsiteY4" fmla="*/ 834959 h 1251831"/>
                <a:gd name="connsiteX0" fmla="*/ 34 w 2945117"/>
                <a:gd name="connsiteY0" fmla="*/ 834959 h 1297727"/>
                <a:gd name="connsiteX1" fmla="*/ 860996 w 2945117"/>
                <a:gd name="connsiteY1" fmla="*/ 222527 h 1297727"/>
                <a:gd name="connsiteX2" fmla="*/ 2945117 w 2945117"/>
                <a:gd name="connsiteY2" fmla="*/ 241193 h 1297727"/>
                <a:gd name="connsiteX3" fmla="*/ 837245 w 2945117"/>
                <a:gd name="connsiteY3" fmla="*/ 1281137 h 1297727"/>
                <a:gd name="connsiteX4" fmla="*/ 34 w 2945117"/>
                <a:gd name="connsiteY4" fmla="*/ 834959 h 1297727"/>
                <a:gd name="connsiteX0" fmla="*/ 29 w 3028100"/>
                <a:gd name="connsiteY0" fmla="*/ 678843 h 1127308"/>
                <a:gd name="connsiteX1" fmla="*/ 860991 w 3028100"/>
                <a:gd name="connsiteY1" fmla="*/ 66411 h 1127308"/>
                <a:gd name="connsiteX2" fmla="*/ 2945112 w 3028100"/>
                <a:gd name="connsiteY2" fmla="*/ 85077 h 1127308"/>
                <a:gd name="connsiteX3" fmla="*/ 2553224 w 3028100"/>
                <a:gd name="connsiteY3" fmla="*/ 818030 h 1127308"/>
                <a:gd name="connsiteX4" fmla="*/ 837240 w 3028100"/>
                <a:gd name="connsiteY4" fmla="*/ 1125021 h 1127308"/>
                <a:gd name="connsiteX5" fmla="*/ 29 w 3028100"/>
                <a:gd name="connsiteY5" fmla="*/ 678843 h 1127308"/>
                <a:gd name="connsiteX0" fmla="*/ 69 w 2731257"/>
                <a:gd name="connsiteY0" fmla="*/ 691518 h 1127774"/>
                <a:gd name="connsiteX1" fmla="*/ 564148 w 2731257"/>
                <a:gd name="connsiteY1" fmla="*/ 67211 h 1127774"/>
                <a:gd name="connsiteX2" fmla="*/ 2648269 w 2731257"/>
                <a:gd name="connsiteY2" fmla="*/ 85877 h 1127774"/>
                <a:gd name="connsiteX3" fmla="*/ 2256381 w 2731257"/>
                <a:gd name="connsiteY3" fmla="*/ 818830 h 1127774"/>
                <a:gd name="connsiteX4" fmla="*/ 540397 w 2731257"/>
                <a:gd name="connsiteY4" fmla="*/ 1125821 h 1127774"/>
                <a:gd name="connsiteX5" fmla="*/ 69 w 2731257"/>
                <a:gd name="connsiteY5" fmla="*/ 691518 h 1127774"/>
                <a:gd name="connsiteX0" fmla="*/ 69 w 2665027"/>
                <a:gd name="connsiteY0" fmla="*/ 740688 h 1176944"/>
                <a:gd name="connsiteX1" fmla="*/ 564148 w 2665027"/>
                <a:gd name="connsiteY1" fmla="*/ 116381 h 1176944"/>
                <a:gd name="connsiteX2" fmla="*/ 1888245 w 2665027"/>
                <a:gd name="connsiteY2" fmla="*/ 1101 h 1176944"/>
                <a:gd name="connsiteX3" fmla="*/ 2648269 w 2665027"/>
                <a:gd name="connsiteY3" fmla="*/ 135047 h 1176944"/>
                <a:gd name="connsiteX4" fmla="*/ 2256381 w 2665027"/>
                <a:gd name="connsiteY4" fmla="*/ 868000 h 1176944"/>
                <a:gd name="connsiteX5" fmla="*/ 540397 w 2665027"/>
                <a:gd name="connsiteY5" fmla="*/ 1174991 h 1176944"/>
                <a:gd name="connsiteX6" fmla="*/ 69 w 2665027"/>
                <a:gd name="connsiteY6" fmla="*/ 740688 h 1176944"/>
                <a:gd name="connsiteX0" fmla="*/ 2769 w 2667727"/>
                <a:gd name="connsiteY0" fmla="*/ 745759 h 1182015"/>
                <a:gd name="connsiteX1" fmla="*/ 714315 w 2667727"/>
                <a:gd name="connsiteY1" fmla="*/ 249058 h 1182015"/>
                <a:gd name="connsiteX2" fmla="*/ 1890945 w 2667727"/>
                <a:gd name="connsiteY2" fmla="*/ 6172 h 1182015"/>
                <a:gd name="connsiteX3" fmla="*/ 2650969 w 2667727"/>
                <a:gd name="connsiteY3" fmla="*/ 140118 h 1182015"/>
                <a:gd name="connsiteX4" fmla="*/ 2259081 w 2667727"/>
                <a:gd name="connsiteY4" fmla="*/ 873071 h 1182015"/>
                <a:gd name="connsiteX5" fmla="*/ 543097 w 2667727"/>
                <a:gd name="connsiteY5" fmla="*/ 1180062 h 1182015"/>
                <a:gd name="connsiteX6" fmla="*/ 2769 w 2667727"/>
                <a:gd name="connsiteY6" fmla="*/ 745759 h 11820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67727" h="1182015">
                  <a:moveTo>
                    <a:pt x="2769" y="745759"/>
                  </a:moveTo>
                  <a:cubicBezTo>
                    <a:pt x="31305" y="590592"/>
                    <a:pt x="399619" y="372323"/>
                    <a:pt x="714315" y="249058"/>
                  </a:cubicBezTo>
                  <a:cubicBezTo>
                    <a:pt x="1029011" y="125793"/>
                    <a:pt x="1568169" y="24329"/>
                    <a:pt x="1890945" y="6172"/>
                  </a:cubicBezTo>
                  <a:cubicBezTo>
                    <a:pt x="2213721" y="-11985"/>
                    <a:pt x="2589613" y="3552"/>
                    <a:pt x="2650969" y="140118"/>
                  </a:cubicBezTo>
                  <a:cubicBezTo>
                    <a:pt x="2712325" y="276684"/>
                    <a:pt x="2610393" y="699747"/>
                    <a:pt x="2259081" y="873071"/>
                  </a:cubicBezTo>
                  <a:cubicBezTo>
                    <a:pt x="1907769" y="1046395"/>
                    <a:pt x="919149" y="1201281"/>
                    <a:pt x="543097" y="1180062"/>
                  </a:cubicBezTo>
                  <a:cubicBezTo>
                    <a:pt x="167045" y="1158843"/>
                    <a:pt x="-25767" y="900926"/>
                    <a:pt x="2769" y="745759"/>
                  </a:cubicBezTo>
                  <a:close/>
                </a:path>
              </a:pathLst>
            </a:custGeom>
            <a:solidFill>
              <a:srgbClr val="E5EE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4" name="Oval 2">
              <a:extLst>
                <a:ext uri="{FF2B5EF4-FFF2-40B4-BE49-F238E27FC236}">
                  <a16:creationId xmlns:a16="http://schemas.microsoft.com/office/drawing/2014/main" id="{DD03C8B6-D075-6C74-CC99-4085FDC478D9}"/>
                </a:ext>
              </a:extLst>
            </p:cNvPr>
            <p:cNvSpPr/>
            <p:nvPr/>
          </p:nvSpPr>
          <p:spPr>
            <a:xfrm rot="3323196">
              <a:off x="3299676" y="1697970"/>
              <a:ext cx="4387979" cy="5499520"/>
            </a:xfrm>
            <a:custGeom>
              <a:avLst/>
              <a:gdLst>
                <a:gd name="connsiteX0" fmla="*/ 0 w 3265715"/>
                <a:gd name="connsiteY0" fmla="*/ 861814 h 1723627"/>
                <a:gd name="connsiteX1" fmla="*/ 1632858 w 3265715"/>
                <a:gd name="connsiteY1" fmla="*/ 0 h 1723627"/>
                <a:gd name="connsiteX2" fmla="*/ 3265716 w 3265715"/>
                <a:gd name="connsiteY2" fmla="*/ 861814 h 1723627"/>
                <a:gd name="connsiteX3" fmla="*/ 1632858 w 3265715"/>
                <a:gd name="connsiteY3" fmla="*/ 1723628 h 1723627"/>
                <a:gd name="connsiteX4" fmla="*/ 0 w 3265715"/>
                <a:gd name="connsiteY4" fmla="*/ 861814 h 1723627"/>
                <a:gd name="connsiteX0" fmla="*/ 47159 w 3312875"/>
                <a:gd name="connsiteY0" fmla="*/ 612432 h 1474246"/>
                <a:gd name="connsiteX1" fmla="*/ 908121 w 3312875"/>
                <a:gd name="connsiteY1" fmla="*/ 0 h 1474246"/>
                <a:gd name="connsiteX2" fmla="*/ 3312875 w 3312875"/>
                <a:gd name="connsiteY2" fmla="*/ 612432 h 1474246"/>
                <a:gd name="connsiteX3" fmla="*/ 1680017 w 3312875"/>
                <a:gd name="connsiteY3" fmla="*/ 1474246 h 1474246"/>
                <a:gd name="connsiteX4" fmla="*/ 47159 w 3312875"/>
                <a:gd name="connsiteY4" fmla="*/ 612432 h 1474246"/>
                <a:gd name="connsiteX0" fmla="*/ 52815 w 3318531"/>
                <a:gd name="connsiteY0" fmla="*/ 612432 h 1015753"/>
                <a:gd name="connsiteX1" fmla="*/ 913777 w 3318531"/>
                <a:gd name="connsiteY1" fmla="*/ 0 h 1015753"/>
                <a:gd name="connsiteX2" fmla="*/ 3318531 w 3318531"/>
                <a:gd name="connsiteY2" fmla="*/ 612432 h 1015753"/>
                <a:gd name="connsiteX3" fmla="*/ 1768800 w 3318531"/>
                <a:gd name="connsiteY3" fmla="*/ 1011108 h 1015753"/>
                <a:gd name="connsiteX4" fmla="*/ 52815 w 3318531"/>
                <a:gd name="connsiteY4" fmla="*/ 612432 h 1015753"/>
                <a:gd name="connsiteX0" fmla="*/ 24203 w 2969286"/>
                <a:gd name="connsiteY0" fmla="*/ 834959 h 1251831"/>
                <a:gd name="connsiteX1" fmla="*/ 885165 w 2969286"/>
                <a:gd name="connsiteY1" fmla="*/ 222527 h 1251831"/>
                <a:gd name="connsiteX2" fmla="*/ 2969286 w 2969286"/>
                <a:gd name="connsiteY2" fmla="*/ 241193 h 1251831"/>
                <a:gd name="connsiteX3" fmla="*/ 1740188 w 2969286"/>
                <a:gd name="connsiteY3" fmla="*/ 1233635 h 1251831"/>
                <a:gd name="connsiteX4" fmla="*/ 24203 w 2969286"/>
                <a:gd name="connsiteY4" fmla="*/ 834959 h 1251831"/>
                <a:gd name="connsiteX0" fmla="*/ 34 w 2945117"/>
                <a:gd name="connsiteY0" fmla="*/ 834959 h 1297727"/>
                <a:gd name="connsiteX1" fmla="*/ 860996 w 2945117"/>
                <a:gd name="connsiteY1" fmla="*/ 222527 h 1297727"/>
                <a:gd name="connsiteX2" fmla="*/ 2945117 w 2945117"/>
                <a:gd name="connsiteY2" fmla="*/ 241193 h 1297727"/>
                <a:gd name="connsiteX3" fmla="*/ 837245 w 2945117"/>
                <a:gd name="connsiteY3" fmla="*/ 1281137 h 1297727"/>
                <a:gd name="connsiteX4" fmla="*/ 34 w 2945117"/>
                <a:gd name="connsiteY4" fmla="*/ 834959 h 1297727"/>
                <a:gd name="connsiteX0" fmla="*/ 29 w 3028100"/>
                <a:gd name="connsiteY0" fmla="*/ 678843 h 1127308"/>
                <a:gd name="connsiteX1" fmla="*/ 860991 w 3028100"/>
                <a:gd name="connsiteY1" fmla="*/ 66411 h 1127308"/>
                <a:gd name="connsiteX2" fmla="*/ 2945112 w 3028100"/>
                <a:gd name="connsiteY2" fmla="*/ 85077 h 1127308"/>
                <a:gd name="connsiteX3" fmla="*/ 2553224 w 3028100"/>
                <a:gd name="connsiteY3" fmla="*/ 818030 h 1127308"/>
                <a:gd name="connsiteX4" fmla="*/ 837240 w 3028100"/>
                <a:gd name="connsiteY4" fmla="*/ 1125021 h 1127308"/>
                <a:gd name="connsiteX5" fmla="*/ 29 w 3028100"/>
                <a:gd name="connsiteY5" fmla="*/ 678843 h 1127308"/>
                <a:gd name="connsiteX0" fmla="*/ 69 w 2731257"/>
                <a:gd name="connsiteY0" fmla="*/ 691518 h 1127774"/>
                <a:gd name="connsiteX1" fmla="*/ 564148 w 2731257"/>
                <a:gd name="connsiteY1" fmla="*/ 67211 h 1127774"/>
                <a:gd name="connsiteX2" fmla="*/ 2648269 w 2731257"/>
                <a:gd name="connsiteY2" fmla="*/ 85877 h 1127774"/>
                <a:gd name="connsiteX3" fmla="*/ 2256381 w 2731257"/>
                <a:gd name="connsiteY3" fmla="*/ 818830 h 1127774"/>
                <a:gd name="connsiteX4" fmla="*/ 540397 w 2731257"/>
                <a:gd name="connsiteY4" fmla="*/ 1125821 h 1127774"/>
                <a:gd name="connsiteX5" fmla="*/ 69 w 2731257"/>
                <a:gd name="connsiteY5" fmla="*/ 691518 h 1127774"/>
                <a:gd name="connsiteX0" fmla="*/ 69 w 2665027"/>
                <a:gd name="connsiteY0" fmla="*/ 740688 h 1176944"/>
                <a:gd name="connsiteX1" fmla="*/ 564148 w 2665027"/>
                <a:gd name="connsiteY1" fmla="*/ 116381 h 1176944"/>
                <a:gd name="connsiteX2" fmla="*/ 1888245 w 2665027"/>
                <a:gd name="connsiteY2" fmla="*/ 1101 h 1176944"/>
                <a:gd name="connsiteX3" fmla="*/ 2648269 w 2665027"/>
                <a:gd name="connsiteY3" fmla="*/ 135047 h 1176944"/>
                <a:gd name="connsiteX4" fmla="*/ 2256381 w 2665027"/>
                <a:gd name="connsiteY4" fmla="*/ 868000 h 1176944"/>
                <a:gd name="connsiteX5" fmla="*/ 540397 w 2665027"/>
                <a:gd name="connsiteY5" fmla="*/ 1174991 h 1176944"/>
                <a:gd name="connsiteX6" fmla="*/ 69 w 2665027"/>
                <a:gd name="connsiteY6" fmla="*/ 740688 h 1176944"/>
                <a:gd name="connsiteX0" fmla="*/ 2769 w 2667727"/>
                <a:gd name="connsiteY0" fmla="*/ 745759 h 1182015"/>
                <a:gd name="connsiteX1" fmla="*/ 714315 w 2667727"/>
                <a:gd name="connsiteY1" fmla="*/ 249058 h 1182015"/>
                <a:gd name="connsiteX2" fmla="*/ 1890945 w 2667727"/>
                <a:gd name="connsiteY2" fmla="*/ 6172 h 1182015"/>
                <a:gd name="connsiteX3" fmla="*/ 2650969 w 2667727"/>
                <a:gd name="connsiteY3" fmla="*/ 140118 h 1182015"/>
                <a:gd name="connsiteX4" fmla="*/ 2259081 w 2667727"/>
                <a:gd name="connsiteY4" fmla="*/ 873071 h 1182015"/>
                <a:gd name="connsiteX5" fmla="*/ 543097 w 2667727"/>
                <a:gd name="connsiteY5" fmla="*/ 1180062 h 1182015"/>
                <a:gd name="connsiteX6" fmla="*/ 2769 w 2667727"/>
                <a:gd name="connsiteY6" fmla="*/ 745759 h 11820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67727" h="1182015">
                  <a:moveTo>
                    <a:pt x="2769" y="745759"/>
                  </a:moveTo>
                  <a:cubicBezTo>
                    <a:pt x="31305" y="590592"/>
                    <a:pt x="399619" y="372323"/>
                    <a:pt x="714315" y="249058"/>
                  </a:cubicBezTo>
                  <a:cubicBezTo>
                    <a:pt x="1029011" y="125793"/>
                    <a:pt x="1568169" y="24329"/>
                    <a:pt x="1890945" y="6172"/>
                  </a:cubicBezTo>
                  <a:cubicBezTo>
                    <a:pt x="2213721" y="-11985"/>
                    <a:pt x="2589613" y="3552"/>
                    <a:pt x="2650969" y="140118"/>
                  </a:cubicBezTo>
                  <a:cubicBezTo>
                    <a:pt x="2712325" y="276684"/>
                    <a:pt x="2610393" y="699747"/>
                    <a:pt x="2259081" y="873071"/>
                  </a:cubicBezTo>
                  <a:cubicBezTo>
                    <a:pt x="1907769" y="1046395"/>
                    <a:pt x="919149" y="1201281"/>
                    <a:pt x="543097" y="1180062"/>
                  </a:cubicBezTo>
                  <a:cubicBezTo>
                    <a:pt x="167045" y="1158843"/>
                    <a:pt x="-25767" y="900926"/>
                    <a:pt x="2769" y="745759"/>
                  </a:cubicBezTo>
                  <a:close/>
                </a:path>
              </a:pathLst>
            </a:custGeom>
            <a:solidFill>
              <a:srgbClr val="E5EE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F30B3FD5-054A-EEAB-556F-808CB5F11CEF}"/>
                </a:ext>
              </a:extLst>
            </p:cNvPr>
            <p:cNvGrpSpPr/>
            <p:nvPr/>
          </p:nvGrpSpPr>
          <p:grpSpPr>
            <a:xfrm>
              <a:off x="1472724" y="2082891"/>
              <a:ext cx="4109036" cy="4219312"/>
              <a:chOff x="1298913" y="1964012"/>
              <a:chExt cx="4109036" cy="4219312"/>
            </a:xfrm>
          </p:grpSpPr>
          <p:pic>
            <p:nvPicPr>
              <p:cNvPr id="3" name="Picture 2">
                <a:extLst>
                  <a:ext uri="{FF2B5EF4-FFF2-40B4-BE49-F238E27FC236}">
                    <a16:creationId xmlns:a16="http://schemas.microsoft.com/office/drawing/2014/main" id="{03E79330-0A91-61CB-2A7C-6DD2B533134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clrChange>
                  <a:clrFrom>
                    <a:srgbClr val="739B20"/>
                  </a:clrFrom>
                  <a:clrTo>
                    <a:srgbClr val="739B20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1298913" y="2134588"/>
                <a:ext cx="4109036" cy="4048736"/>
              </a:xfrm>
              <a:prstGeom prst="rect">
                <a:avLst/>
              </a:prstGeom>
            </p:spPr>
          </p:pic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858F3C9E-60C9-1F1A-A6F8-6595440A6EB3}"/>
                  </a:ext>
                </a:extLst>
              </p:cNvPr>
              <p:cNvSpPr/>
              <p:nvPr/>
            </p:nvSpPr>
            <p:spPr>
              <a:xfrm>
                <a:off x="1800640" y="3232150"/>
                <a:ext cx="1253330" cy="317500"/>
              </a:xfrm>
              <a:prstGeom prst="rect">
                <a:avLst/>
              </a:prstGeom>
              <a:solidFill>
                <a:srgbClr val="E5EEF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h-TH" sz="1800" b="1">
                    <a:solidFill>
                      <a:schemeClr val="tx1"/>
                    </a:solidFill>
                    <a:latin typeface="DB Helvethaica X 35 Thin" panose="02000506090000020004" pitchFamily="2" charset="-34"/>
                    <a:cs typeface="DB Helvethaica X 35 Thin" panose="02000506090000020004" pitchFamily="2" charset="-34"/>
                  </a:rPr>
                  <a:t>ผู้ออกตราสาร</a:t>
                </a: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93BF864C-178E-DFF2-2C69-226AD3CD7D89}"/>
                  </a:ext>
                </a:extLst>
              </p:cNvPr>
              <p:cNvSpPr/>
              <p:nvPr/>
            </p:nvSpPr>
            <p:spPr>
              <a:xfrm>
                <a:off x="2084521" y="1964012"/>
                <a:ext cx="2631418" cy="46500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h-TH"/>
                  <a:t>ผู้</a:t>
                </a:r>
                <a:r>
                  <a:rPr lang="th-TH" sz="2400" b="1">
                    <a:solidFill>
                      <a:schemeClr val="tx1"/>
                    </a:solidFill>
                    <a:latin typeface="DB Helvethaica X 55 Regular" panose="02000506090000020004" pitchFamily="2" charset="-34"/>
                    <a:cs typeface="DB Helvethaica X 55 Regular" panose="02000506090000020004" pitchFamily="2" charset="-34"/>
                  </a:rPr>
                  <a:t>หน้าที่ของผู้ออกตราสาร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71129A6A-F492-03E6-5BC7-831A17316089}"/>
                </a:ext>
              </a:extLst>
            </p:cNvPr>
            <p:cNvGrpSpPr/>
            <p:nvPr/>
          </p:nvGrpSpPr>
          <p:grpSpPr>
            <a:xfrm>
              <a:off x="6204426" y="2119177"/>
              <a:ext cx="4514850" cy="3815032"/>
              <a:chOff x="6467526" y="1949498"/>
              <a:chExt cx="4514850" cy="3815032"/>
            </a:xfrm>
          </p:grpSpPr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A864B29E-274D-3589-BC88-70CB38CAA64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clrChange>
                  <a:clrFrom>
                    <a:srgbClr val="739B20"/>
                  </a:clrFrom>
                  <a:clrTo>
                    <a:srgbClr val="739B20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6467526" y="2059305"/>
                <a:ext cx="4514850" cy="3705225"/>
              </a:xfrm>
              <a:prstGeom prst="rect">
                <a:avLst/>
              </a:prstGeom>
            </p:spPr>
          </p:pic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5CB702B1-0485-4D92-DA68-73BBB7CACF6F}"/>
                  </a:ext>
                </a:extLst>
              </p:cNvPr>
              <p:cNvSpPr/>
              <p:nvPr/>
            </p:nvSpPr>
            <p:spPr>
              <a:xfrm>
                <a:off x="7069606" y="3270250"/>
                <a:ext cx="1231536" cy="317500"/>
              </a:xfrm>
              <a:prstGeom prst="rect">
                <a:avLst/>
              </a:prstGeom>
              <a:solidFill>
                <a:srgbClr val="E5EEF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h-TH" sz="1800" b="1">
                    <a:solidFill>
                      <a:schemeClr val="tx1"/>
                    </a:solidFill>
                    <a:latin typeface="DB Helvethaica X 35 Thin" panose="02000506090000020004" pitchFamily="2" charset="-34"/>
                    <a:cs typeface="DB Helvethaica X 35 Thin" panose="02000506090000020004" pitchFamily="2" charset="-34"/>
                  </a:rPr>
                  <a:t>ผู้ถือตราสาร</a:t>
                </a: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33D5DBD5-9924-3835-4801-641723578FEB}"/>
                  </a:ext>
                </a:extLst>
              </p:cNvPr>
              <p:cNvSpPr/>
              <p:nvPr/>
            </p:nvSpPr>
            <p:spPr>
              <a:xfrm>
                <a:off x="7409242" y="1949498"/>
                <a:ext cx="2631418" cy="46500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h-TH"/>
                  <a:t>ผู้</a:t>
                </a:r>
                <a:r>
                  <a:rPr lang="th-TH" sz="2400" b="1">
                    <a:solidFill>
                      <a:schemeClr val="tx1"/>
                    </a:solidFill>
                    <a:latin typeface="DB Helvethaica X 55 Regular" panose="02000506090000020004" pitchFamily="2" charset="-34"/>
                    <a:cs typeface="DB Helvethaica X 55 Regular" panose="02000506090000020004" pitchFamily="2" charset="-34"/>
                  </a:rPr>
                  <a:t>หน้าที่ของผู้ถือตราสาร</a:t>
                </a:r>
              </a:p>
            </p:txBody>
          </p:sp>
        </p:grpSp>
      </p:grp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7AECDA88-BD50-1DAB-7795-F04D821A75C9}"/>
              </a:ext>
            </a:extLst>
          </p:cNvPr>
          <p:cNvSpPr/>
          <p:nvPr/>
        </p:nvSpPr>
        <p:spPr>
          <a:xfrm>
            <a:off x="1230409" y="473836"/>
            <a:ext cx="638281" cy="638281"/>
          </a:xfrm>
          <a:custGeom>
            <a:avLst/>
            <a:gdLst>
              <a:gd name="connsiteX0" fmla="*/ 477573 w 914400"/>
              <a:gd name="connsiteY0" fmla="*/ 476687 h 914400"/>
              <a:gd name="connsiteX1" fmla="*/ 542301 w 914400"/>
              <a:gd name="connsiteY1" fmla="*/ 536984 h 914400"/>
              <a:gd name="connsiteX2" fmla="*/ 507632 w 914400"/>
              <a:gd name="connsiteY2" fmla="*/ 604627 h 914400"/>
              <a:gd name="connsiteX3" fmla="*/ 477573 w 914400"/>
              <a:gd name="connsiteY3" fmla="*/ 616076 h 914400"/>
              <a:gd name="connsiteX4" fmla="*/ 435399 w 914400"/>
              <a:gd name="connsiteY4" fmla="*/ 275468 h 914400"/>
              <a:gd name="connsiteX5" fmla="*/ 435399 w 914400"/>
              <a:gd name="connsiteY5" fmla="*/ 407281 h 914400"/>
              <a:gd name="connsiteX6" fmla="*/ 372019 w 914400"/>
              <a:gd name="connsiteY6" fmla="*/ 354230 h 914400"/>
              <a:gd name="connsiteX7" fmla="*/ 406687 w 914400"/>
              <a:gd name="connsiteY7" fmla="*/ 286588 h 914400"/>
              <a:gd name="connsiteX8" fmla="*/ 435399 w 914400"/>
              <a:gd name="connsiteY8" fmla="*/ 275468 h 914400"/>
              <a:gd name="connsiteX9" fmla="*/ 435399 w 914400"/>
              <a:gd name="connsiteY9" fmla="*/ 192306 h 914400"/>
              <a:gd name="connsiteX10" fmla="*/ 435399 w 914400"/>
              <a:gd name="connsiteY10" fmla="*/ 216530 h 914400"/>
              <a:gd name="connsiteX11" fmla="*/ 365757 w 914400"/>
              <a:gd name="connsiteY11" fmla="*/ 239797 h 914400"/>
              <a:gd name="connsiteX12" fmla="*/ 302969 w 914400"/>
              <a:gd name="connsiteY12" fmla="*/ 361365 h 914400"/>
              <a:gd name="connsiteX13" fmla="*/ 435399 w 914400"/>
              <a:gd name="connsiteY13" fmla="*/ 465376 h 914400"/>
              <a:gd name="connsiteX14" fmla="*/ 435399 w 914400"/>
              <a:gd name="connsiteY14" fmla="*/ 615712 h 914400"/>
              <a:gd name="connsiteX15" fmla="*/ 419293 w 914400"/>
              <a:gd name="connsiteY15" fmla="*/ 610915 h 914400"/>
              <a:gd name="connsiteX16" fmla="*/ 371219 w 914400"/>
              <a:gd name="connsiteY16" fmla="*/ 549162 h 914400"/>
              <a:gd name="connsiteX17" fmla="*/ 301526 w 914400"/>
              <a:gd name="connsiteY17" fmla="*/ 550973 h 914400"/>
              <a:gd name="connsiteX18" fmla="*/ 388585 w 914400"/>
              <a:gd name="connsiteY18" fmla="*/ 662805 h 914400"/>
              <a:gd name="connsiteX19" fmla="*/ 435399 w 914400"/>
              <a:gd name="connsiteY19" fmla="*/ 674663 h 914400"/>
              <a:gd name="connsiteX20" fmla="*/ 435399 w 914400"/>
              <a:gd name="connsiteY20" fmla="*/ 698908 h 914400"/>
              <a:gd name="connsiteX21" fmla="*/ 477573 w 914400"/>
              <a:gd name="connsiteY21" fmla="*/ 698908 h 914400"/>
              <a:gd name="connsiteX22" fmla="*/ 477573 w 914400"/>
              <a:gd name="connsiteY22" fmla="*/ 674818 h 914400"/>
              <a:gd name="connsiteX23" fmla="*/ 548563 w 914400"/>
              <a:gd name="connsiteY23" fmla="*/ 651418 h 914400"/>
              <a:gd name="connsiteX24" fmla="*/ 611347 w 914400"/>
              <a:gd name="connsiteY24" fmla="*/ 528921 h 914400"/>
              <a:gd name="connsiteX25" fmla="*/ 477573 w 914400"/>
              <a:gd name="connsiteY25" fmla="*/ 415927 h 914400"/>
              <a:gd name="connsiteX26" fmla="*/ 477573 w 914400"/>
              <a:gd name="connsiteY26" fmla="*/ 275217 h 914400"/>
              <a:gd name="connsiteX27" fmla="*/ 495027 w 914400"/>
              <a:gd name="connsiteY27" fmla="*/ 280300 h 914400"/>
              <a:gd name="connsiteX28" fmla="*/ 543100 w 914400"/>
              <a:gd name="connsiteY28" fmla="*/ 342053 h 914400"/>
              <a:gd name="connsiteX29" fmla="*/ 612794 w 914400"/>
              <a:gd name="connsiteY29" fmla="*/ 340241 h 914400"/>
              <a:gd name="connsiteX30" fmla="*/ 525735 w 914400"/>
              <a:gd name="connsiteY30" fmla="*/ 228410 h 914400"/>
              <a:gd name="connsiteX31" fmla="*/ 477573 w 914400"/>
              <a:gd name="connsiteY31" fmla="*/ 216384 h 914400"/>
              <a:gd name="connsiteX32" fmla="*/ 477573 w 914400"/>
              <a:gd name="connsiteY32" fmla="*/ 192306 h 914400"/>
              <a:gd name="connsiteX33" fmla="*/ 457200 w 914400"/>
              <a:gd name="connsiteY33" fmla="*/ 78710 h 914400"/>
              <a:gd name="connsiteX34" fmla="*/ 835691 w 914400"/>
              <a:gd name="connsiteY34" fmla="*/ 457201 h 914400"/>
              <a:gd name="connsiteX35" fmla="*/ 457200 w 914400"/>
              <a:gd name="connsiteY35" fmla="*/ 835692 h 914400"/>
              <a:gd name="connsiteX36" fmla="*/ 78709 w 914400"/>
              <a:gd name="connsiteY36" fmla="*/ 457201 h 914400"/>
              <a:gd name="connsiteX37" fmla="*/ 457200 w 914400"/>
              <a:gd name="connsiteY37" fmla="*/ 78710 h 914400"/>
              <a:gd name="connsiteX38" fmla="*/ 457201 w 914400"/>
              <a:gd name="connsiteY38" fmla="*/ 44478 h 914400"/>
              <a:gd name="connsiteX39" fmla="*/ 44478 w 914400"/>
              <a:gd name="connsiteY39" fmla="*/ 457201 h 914400"/>
              <a:gd name="connsiteX40" fmla="*/ 457201 w 914400"/>
              <a:gd name="connsiteY40" fmla="*/ 869924 h 914400"/>
              <a:gd name="connsiteX41" fmla="*/ 869924 w 914400"/>
              <a:gd name="connsiteY41" fmla="*/ 457201 h 914400"/>
              <a:gd name="connsiteX42" fmla="*/ 457201 w 914400"/>
              <a:gd name="connsiteY42" fmla="*/ 44478 h 914400"/>
              <a:gd name="connsiteX43" fmla="*/ 457200 w 914400"/>
              <a:gd name="connsiteY43" fmla="*/ 0 h 914400"/>
              <a:gd name="connsiteX44" fmla="*/ 914400 w 914400"/>
              <a:gd name="connsiteY44" fmla="*/ 457200 h 914400"/>
              <a:gd name="connsiteX45" fmla="*/ 457200 w 914400"/>
              <a:gd name="connsiteY45" fmla="*/ 914400 h 914400"/>
              <a:gd name="connsiteX46" fmla="*/ 0 w 914400"/>
              <a:gd name="connsiteY46" fmla="*/ 457200 h 914400"/>
              <a:gd name="connsiteX47" fmla="*/ 457200 w 914400"/>
              <a:gd name="connsiteY47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914400" h="914400">
                <a:moveTo>
                  <a:pt x="477573" y="476687"/>
                </a:moveTo>
                <a:cubicBezTo>
                  <a:pt x="508677" y="486694"/>
                  <a:pt x="533756" y="502129"/>
                  <a:pt x="542301" y="536984"/>
                </a:cubicBezTo>
                <a:cubicBezTo>
                  <a:pt x="546742" y="563113"/>
                  <a:pt x="533404" y="589137"/>
                  <a:pt x="507632" y="604627"/>
                </a:cubicBezTo>
                <a:cubicBezTo>
                  <a:pt x="498457" y="610142"/>
                  <a:pt x="488240" y="613999"/>
                  <a:pt x="477573" y="616076"/>
                </a:cubicBezTo>
                <a:close/>
                <a:moveTo>
                  <a:pt x="435399" y="275468"/>
                </a:moveTo>
                <a:lnTo>
                  <a:pt x="435399" y="407281"/>
                </a:lnTo>
                <a:cubicBezTo>
                  <a:pt x="402729" y="399823"/>
                  <a:pt x="377389" y="388324"/>
                  <a:pt x="372019" y="354230"/>
                </a:cubicBezTo>
                <a:cubicBezTo>
                  <a:pt x="367578" y="328101"/>
                  <a:pt x="380916" y="302077"/>
                  <a:pt x="406687" y="286588"/>
                </a:cubicBezTo>
                <a:cubicBezTo>
                  <a:pt x="415470" y="281309"/>
                  <a:pt x="425208" y="277548"/>
                  <a:pt x="435399" y="275468"/>
                </a:cubicBezTo>
                <a:close/>
                <a:moveTo>
                  <a:pt x="435399" y="192306"/>
                </a:moveTo>
                <a:lnTo>
                  <a:pt x="435399" y="216530"/>
                </a:lnTo>
                <a:cubicBezTo>
                  <a:pt x="410669" y="219379"/>
                  <a:pt x="386713" y="227202"/>
                  <a:pt x="365757" y="239797"/>
                </a:cubicBezTo>
                <a:cubicBezTo>
                  <a:pt x="319385" y="267667"/>
                  <a:pt x="295241" y="314371"/>
                  <a:pt x="302969" y="361365"/>
                </a:cubicBezTo>
                <a:cubicBezTo>
                  <a:pt x="321480" y="437183"/>
                  <a:pt x="380318" y="452226"/>
                  <a:pt x="435399" y="465376"/>
                </a:cubicBezTo>
                <a:lnTo>
                  <a:pt x="435399" y="615712"/>
                </a:lnTo>
                <a:cubicBezTo>
                  <a:pt x="429873" y="614679"/>
                  <a:pt x="424493" y="613029"/>
                  <a:pt x="419293" y="610915"/>
                </a:cubicBezTo>
                <a:cubicBezTo>
                  <a:pt x="390713" y="599294"/>
                  <a:pt x="372217" y="575535"/>
                  <a:pt x="371219" y="549162"/>
                </a:cubicBezTo>
                <a:lnTo>
                  <a:pt x="301526" y="550973"/>
                </a:lnTo>
                <a:cubicBezTo>
                  <a:pt x="303333" y="598735"/>
                  <a:pt x="336828" y="641760"/>
                  <a:pt x="388585" y="662805"/>
                </a:cubicBezTo>
                <a:cubicBezTo>
                  <a:pt x="403565" y="668895"/>
                  <a:pt x="419365" y="672856"/>
                  <a:pt x="435399" y="674663"/>
                </a:cubicBezTo>
                <a:lnTo>
                  <a:pt x="435399" y="698908"/>
                </a:lnTo>
                <a:lnTo>
                  <a:pt x="477573" y="698908"/>
                </a:lnTo>
                <a:lnTo>
                  <a:pt x="477573" y="674818"/>
                </a:lnTo>
                <a:cubicBezTo>
                  <a:pt x="502782" y="672118"/>
                  <a:pt x="527227" y="664241"/>
                  <a:pt x="548563" y="651418"/>
                </a:cubicBezTo>
                <a:cubicBezTo>
                  <a:pt x="595235" y="623367"/>
                  <a:pt x="619390" y="576238"/>
                  <a:pt x="611347" y="528921"/>
                </a:cubicBezTo>
                <a:cubicBezTo>
                  <a:pt x="588180" y="445276"/>
                  <a:pt x="530586" y="426759"/>
                  <a:pt x="477573" y="415927"/>
                </a:cubicBezTo>
                <a:lnTo>
                  <a:pt x="477573" y="275217"/>
                </a:lnTo>
                <a:cubicBezTo>
                  <a:pt x="483562" y="276268"/>
                  <a:pt x="489399" y="278012"/>
                  <a:pt x="495027" y="280300"/>
                </a:cubicBezTo>
                <a:cubicBezTo>
                  <a:pt x="523607" y="291920"/>
                  <a:pt x="542103" y="315679"/>
                  <a:pt x="543100" y="342053"/>
                </a:cubicBezTo>
                <a:lnTo>
                  <a:pt x="612794" y="340241"/>
                </a:lnTo>
                <a:cubicBezTo>
                  <a:pt x="610987" y="292480"/>
                  <a:pt x="577492" y="249455"/>
                  <a:pt x="525735" y="228410"/>
                </a:cubicBezTo>
                <a:cubicBezTo>
                  <a:pt x="510334" y="222148"/>
                  <a:pt x="494067" y="218137"/>
                  <a:pt x="477573" y="216384"/>
                </a:cubicBezTo>
                <a:lnTo>
                  <a:pt x="477573" y="192306"/>
                </a:lnTo>
                <a:close/>
                <a:moveTo>
                  <a:pt x="457200" y="78710"/>
                </a:moveTo>
                <a:cubicBezTo>
                  <a:pt x="666235" y="78710"/>
                  <a:pt x="835691" y="248166"/>
                  <a:pt x="835691" y="457201"/>
                </a:cubicBezTo>
                <a:cubicBezTo>
                  <a:pt x="835691" y="666236"/>
                  <a:pt x="666235" y="835692"/>
                  <a:pt x="457200" y="835692"/>
                </a:cubicBezTo>
                <a:cubicBezTo>
                  <a:pt x="248165" y="835692"/>
                  <a:pt x="78709" y="666236"/>
                  <a:pt x="78709" y="457201"/>
                </a:cubicBezTo>
                <a:cubicBezTo>
                  <a:pt x="78709" y="248166"/>
                  <a:pt x="248165" y="78710"/>
                  <a:pt x="457200" y="78710"/>
                </a:cubicBezTo>
                <a:close/>
                <a:moveTo>
                  <a:pt x="457201" y="44478"/>
                </a:moveTo>
                <a:cubicBezTo>
                  <a:pt x="229260" y="44478"/>
                  <a:pt x="44478" y="229260"/>
                  <a:pt x="44478" y="457201"/>
                </a:cubicBezTo>
                <a:cubicBezTo>
                  <a:pt x="44478" y="685142"/>
                  <a:pt x="229260" y="869924"/>
                  <a:pt x="457201" y="869924"/>
                </a:cubicBezTo>
                <a:cubicBezTo>
                  <a:pt x="685142" y="869924"/>
                  <a:pt x="869924" y="685142"/>
                  <a:pt x="869924" y="457201"/>
                </a:cubicBezTo>
                <a:cubicBezTo>
                  <a:pt x="869924" y="229260"/>
                  <a:pt x="685142" y="44478"/>
                  <a:pt x="457201" y="44478"/>
                </a:cubicBezTo>
                <a:close/>
                <a:moveTo>
                  <a:pt x="457200" y="0"/>
                </a:moveTo>
                <a:cubicBezTo>
                  <a:pt x="709705" y="0"/>
                  <a:pt x="914400" y="204695"/>
                  <a:pt x="914400" y="457200"/>
                </a:cubicBezTo>
                <a:cubicBezTo>
                  <a:pt x="914400" y="709705"/>
                  <a:pt x="709705" y="914400"/>
                  <a:pt x="457200" y="914400"/>
                </a:cubicBezTo>
                <a:cubicBezTo>
                  <a:pt x="204695" y="914400"/>
                  <a:pt x="0" y="709705"/>
                  <a:pt x="0" y="457200"/>
                </a:cubicBezTo>
                <a:cubicBezTo>
                  <a:pt x="0" y="204695"/>
                  <a:pt x="204695" y="0"/>
                  <a:pt x="4572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B8E0A67-2786-9793-CE14-9056A0C54FF8}"/>
              </a:ext>
            </a:extLst>
          </p:cNvPr>
          <p:cNvSpPr txBox="1"/>
          <p:nvPr/>
        </p:nvSpPr>
        <p:spPr>
          <a:xfrm>
            <a:off x="177613" y="6477495"/>
            <a:ext cx="68392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>
                <a:latin typeface="DB Helvethaica X 35 Thin" panose="02000506090000020004" pitchFamily="2" charset="-34"/>
                <a:cs typeface="DB Helvethaica X 35 Thin" panose="02000506090000020004" pitchFamily="2" charset="-34"/>
              </a:rPr>
              <a:t>ที่มา </a:t>
            </a:r>
            <a:r>
              <a:rPr lang="en-US" sz="1600" b="1">
                <a:latin typeface="DB Helvethaica X 35 Thin" panose="02000506090000020004" pitchFamily="2" charset="-34"/>
                <a:cs typeface="DB Helvethaica X 35 Thin" panose="02000506090000020004" pitchFamily="2" charset="-34"/>
              </a:rPr>
              <a:t>:  </a:t>
            </a:r>
            <a:r>
              <a:rPr lang="en-US" sz="1600">
                <a:latin typeface="DB Helvethaica X 35 Thin" panose="02000506090000020004" pitchFamily="2" charset="-34"/>
                <a:cs typeface="DB Helvethaica X 35 Thin" panose="02000506090000020004" pitchFamily="2" charset="-34"/>
              </a:rPr>
              <a:t>https://www.blogtradehoon.com/</a:t>
            </a:r>
            <a:endParaRPr lang="th-TH" sz="1600">
              <a:latin typeface="DB Helvethaica X 35 Thin" panose="02000506090000020004" pitchFamily="2" charset="-34"/>
              <a:cs typeface="DB Helvethaica X 35 Thin" panose="02000506090000020004" pitchFamily="2" charset="-34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951CB63-58E9-01AB-931E-F70E744B0263}"/>
              </a:ext>
            </a:extLst>
          </p:cNvPr>
          <p:cNvSpPr txBox="1"/>
          <p:nvPr/>
        </p:nvSpPr>
        <p:spPr>
          <a:xfrm>
            <a:off x="5361939" y="2777652"/>
            <a:ext cx="17639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>
              <a:buFont typeface="Arial" panose="020B0604020202020204" pitchFamily="34" charset="0"/>
              <a:buChar char="•"/>
            </a:pPr>
            <a:r>
              <a:rPr lang="th-TH" sz="2000" b="1">
                <a:solidFill>
                  <a:srgbClr val="C00000"/>
                </a:solidFill>
                <a:latin typeface="DB Helvethaica X 35 Thin" panose="02000506090000020004" pitchFamily="2" charset="-34"/>
                <a:cs typeface="DB Helvethaica X 35 Thin" panose="02000506090000020004" pitchFamily="2" charset="-34"/>
              </a:rPr>
              <a:t>หุ้นกู้บริษัทเอกชน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th-TH" sz="2000" b="1">
                <a:solidFill>
                  <a:srgbClr val="C00000"/>
                </a:solidFill>
                <a:latin typeface="DB Helvethaica X 35 Thin" panose="02000506090000020004" pitchFamily="2" charset="-34"/>
                <a:cs typeface="DB Helvethaica X 35 Thin" panose="02000506090000020004" pitchFamily="2" charset="-34"/>
              </a:rPr>
              <a:t>ตั๋วเงินคลัง 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th-TH" sz="2000" b="1">
                <a:solidFill>
                  <a:srgbClr val="C00000"/>
                </a:solidFill>
                <a:latin typeface="DB Helvethaica X 35 Thin" panose="02000506090000020004" pitchFamily="2" charset="-34"/>
                <a:cs typeface="DB Helvethaica X 35 Thin" panose="02000506090000020004" pitchFamily="2" charset="-34"/>
              </a:rPr>
              <a:t>พันธบัตรรัฐบาล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FED955F-7523-7191-69C9-46CA22A32BEC}"/>
              </a:ext>
            </a:extLst>
          </p:cNvPr>
          <p:cNvSpPr/>
          <p:nvPr/>
        </p:nvSpPr>
        <p:spPr>
          <a:xfrm>
            <a:off x="9226282" y="5361122"/>
            <a:ext cx="783773" cy="241514"/>
          </a:xfrm>
          <a:prstGeom prst="rect">
            <a:avLst/>
          </a:prstGeom>
          <a:solidFill>
            <a:srgbClr val="E5EE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b="1">
                <a:solidFill>
                  <a:schemeClr val="tx1"/>
                </a:solidFill>
                <a:latin typeface="DB Helvethaica X 35 Thin" panose="02000506090000020004" pitchFamily="2" charset="-34"/>
                <a:cs typeface="DB Helvethaica X 35 Thin" panose="02000506090000020004" pitchFamily="2" charset="-34"/>
              </a:rPr>
              <a:t>ดอกเบี้ย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EAF3A7F-ABC8-1047-8531-867795A9C7FE}"/>
              </a:ext>
            </a:extLst>
          </p:cNvPr>
          <p:cNvSpPr/>
          <p:nvPr/>
        </p:nvSpPr>
        <p:spPr>
          <a:xfrm>
            <a:off x="6732288" y="5935780"/>
            <a:ext cx="1231536" cy="286616"/>
          </a:xfrm>
          <a:prstGeom prst="rect">
            <a:avLst/>
          </a:prstGeom>
          <a:solidFill>
            <a:srgbClr val="E5EE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b="1">
                <a:solidFill>
                  <a:schemeClr val="tx1"/>
                </a:solidFill>
                <a:latin typeface="DB Helvethaica X 35 Thin" panose="02000506090000020004" pitchFamily="2" charset="-34"/>
                <a:cs typeface="DB Helvethaica X 35 Thin" panose="02000506090000020004" pitchFamily="2" charset="-34"/>
              </a:rPr>
              <a:t>เงินต้น</a:t>
            </a:r>
            <a:r>
              <a:rPr lang="en-US" sz="1800" b="1">
                <a:solidFill>
                  <a:schemeClr val="tx1"/>
                </a:solidFill>
                <a:latin typeface="DB Helvethaica X 35 Thin" panose="02000506090000020004" pitchFamily="2" charset="-34"/>
                <a:cs typeface="DB Helvethaica X 35 Thin" panose="02000506090000020004" pitchFamily="2" charset="-34"/>
              </a:rPr>
              <a:t>+</a:t>
            </a:r>
            <a:r>
              <a:rPr lang="th-TH" sz="1800" b="1">
                <a:solidFill>
                  <a:schemeClr val="tx1"/>
                </a:solidFill>
                <a:latin typeface="DB Helvethaica X 35 Thin" panose="02000506090000020004" pitchFamily="2" charset="-34"/>
                <a:cs typeface="DB Helvethaica X 35 Thin" panose="02000506090000020004" pitchFamily="2" charset="-34"/>
              </a:rPr>
              <a:t>ดอกเบี้ย</a:t>
            </a:r>
          </a:p>
        </p:txBody>
      </p:sp>
    </p:spTree>
    <p:extLst>
      <p:ext uri="{BB962C8B-B14F-4D97-AF65-F5344CB8AC3E}">
        <p14:creationId xmlns:p14="http://schemas.microsoft.com/office/powerpoint/2010/main" val="1377114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 animBg="1"/>
      <p:bldP spid="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FE843844-FE98-CDBD-F066-213308544E9B}"/>
              </a:ext>
            </a:extLst>
          </p:cNvPr>
          <p:cNvGrpSpPr/>
          <p:nvPr/>
        </p:nvGrpSpPr>
        <p:grpSpPr>
          <a:xfrm>
            <a:off x="1910409" y="442172"/>
            <a:ext cx="9250382" cy="746012"/>
            <a:chOff x="1921048" y="570806"/>
            <a:chExt cx="9250382" cy="746012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D1AD8B0-2639-3396-C3D6-5646CD206551}"/>
                </a:ext>
              </a:extLst>
            </p:cNvPr>
            <p:cNvSpPr/>
            <p:nvPr/>
          </p:nvSpPr>
          <p:spPr>
            <a:xfrm>
              <a:off x="1921048" y="570806"/>
              <a:ext cx="9250382" cy="746012"/>
            </a:xfrm>
            <a:prstGeom prst="rect">
              <a:avLst/>
            </a:prstGeom>
            <a:solidFill>
              <a:srgbClr val="8497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2" name="Rectangle 35">
              <a:extLst>
                <a:ext uri="{FF2B5EF4-FFF2-40B4-BE49-F238E27FC236}">
                  <a16:creationId xmlns:a16="http://schemas.microsoft.com/office/drawing/2014/main" id="{11E65C20-7EB1-00A2-FE24-8AF3EBD8E923}"/>
                </a:ext>
              </a:extLst>
            </p:cNvPr>
            <p:cNvSpPr/>
            <p:nvPr/>
          </p:nvSpPr>
          <p:spPr>
            <a:xfrm>
              <a:off x="3302478" y="642380"/>
              <a:ext cx="5804989" cy="66814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1219170"/>
              <a:r>
                <a:rPr lang="th-TH" sz="4285" b="1">
                  <a:solidFill>
                    <a:schemeClr val="bg1"/>
                  </a:solidFill>
                  <a:latin typeface="DB Helvethaica X 65 Med" panose="02000506090000020004" pitchFamily="2" charset="-34"/>
                  <a:cs typeface="DB Helvethaica X 65 Med" panose="02000506090000020004" pitchFamily="2" charset="-34"/>
                </a:rPr>
                <a:t>ตราสารทุน (</a:t>
              </a:r>
              <a:r>
                <a:rPr lang="en-US" sz="4285" b="1">
                  <a:solidFill>
                    <a:schemeClr val="bg1"/>
                  </a:solidFill>
                  <a:latin typeface="DB Helvethaica X 65 Med" panose="02000506090000020004" pitchFamily="2" charset="-34"/>
                  <a:cs typeface="DB Helvethaica X 65 Med" panose="02000506090000020004" pitchFamily="2" charset="-34"/>
                </a:rPr>
                <a:t>Equity Instruments)</a:t>
              </a:r>
              <a:endParaRPr lang="th-TH" sz="4285" b="1">
                <a:solidFill>
                  <a:schemeClr val="bg1"/>
                </a:solidFill>
                <a:latin typeface="DB Helvethaica X 65 Med" panose="02000506090000020004" pitchFamily="2" charset="-34"/>
                <a:cs typeface="DB Helvethaica X 65 Med" panose="02000506090000020004" pitchFamily="2" charset="-34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D691D3A4-6BF0-F8C4-371D-8A0F53839864}"/>
              </a:ext>
            </a:extLst>
          </p:cNvPr>
          <p:cNvGrpSpPr/>
          <p:nvPr/>
        </p:nvGrpSpPr>
        <p:grpSpPr>
          <a:xfrm>
            <a:off x="1181051" y="435883"/>
            <a:ext cx="735309" cy="746012"/>
            <a:chOff x="5606337" y="10"/>
            <a:chExt cx="6878776" cy="6857990"/>
          </a:xfrm>
        </p:grpSpPr>
        <p:pic>
          <p:nvPicPr>
            <p:cNvPr id="24" name="Picture 4" descr="ค้นหาตัวเองให้เจอ แล้วก้าวไปสู่ความสำเร็จ !">
              <a:extLst>
                <a:ext uri="{FF2B5EF4-FFF2-40B4-BE49-F238E27FC236}">
                  <a16:creationId xmlns:a16="http://schemas.microsoft.com/office/drawing/2014/main" id="{BD6D00C4-38F3-7B5B-4D11-7A5A4192357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02"/>
            <a:stretch/>
          </p:blipFill>
          <p:spPr bwMode="auto">
            <a:xfrm>
              <a:off x="5606337" y="10"/>
              <a:ext cx="6878776" cy="6857990"/>
            </a:xfrm>
            <a:custGeom>
              <a:avLst/>
              <a:gdLst/>
              <a:ahLst/>
              <a:cxnLst/>
              <a:rect l="l" t="t" r="r" b="b"/>
              <a:pathLst>
                <a:path w="6878775" h="6858000">
                  <a:moveTo>
                    <a:pt x="1102973" y="0"/>
                  </a:moveTo>
                  <a:lnTo>
                    <a:pt x="1160688" y="0"/>
                  </a:lnTo>
                  <a:lnTo>
                    <a:pt x="983189" y="331786"/>
                  </a:lnTo>
                  <a:cubicBezTo>
                    <a:pt x="914866" y="469145"/>
                    <a:pt x="850355" y="608712"/>
                    <a:pt x="789261" y="750263"/>
                  </a:cubicBezTo>
                  <a:cubicBezTo>
                    <a:pt x="774307" y="784928"/>
                    <a:pt x="759992" y="819849"/>
                    <a:pt x="745295" y="854514"/>
                  </a:cubicBezTo>
                  <a:cubicBezTo>
                    <a:pt x="756682" y="845393"/>
                    <a:pt x="765489" y="833492"/>
                    <a:pt x="770857" y="819975"/>
                  </a:cubicBezTo>
                  <a:cubicBezTo>
                    <a:pt x="879943" y="589569"/>
                    <a:pt x="999605" y="365513"/>
                    <a:pt x="1131329" y="148742"/>
                  </a:cubicBezTo>
                  <a:lnTo>
                    <a:pt x="1227589" y="0"/>
                  </a:lnTo>
                  <a:lnTo>
                    <a:pt x="6878775" y="0"/>
                  </a:lnTo>
                  <a:lnTo>
                    <a:pt x="6878775" y="6858000"/>
                  </a:lnTo>
                  <a:lnTo>
                    <a:pt x="713521" y="6858000"/>
                  </a:lnTo>
                  <a:lnTo>
                    <a:pt x="625642" y="6670527"/>
                  </a:lnTo>
                  <a:cubicBezTo>
                    <a:pt x="507232" y="6398531"/>
                    <a:pt x="403083" y="6118381"/>
                    <a:pt x="312785" y="5830359"/>
                  </a:cubicBezTo>
                  <a:cubicBezTo>
                    <a:pt x="278149" y="5719759"/>
                    <a:pt x="248879" y="5607635"/>
                    <a:pt x="212198" y="5480401"/>
                  </a:cubicBezTo>
                  <a:cubicBezTo>
                    <a:pt x="212208" y="5491601"/>
                    <a:pt x="212803" y="5502788"/>
                    <a:pt x="213988" y="5513923"/>
                  </a:cubicBezTo>
                  <a:cubicBezTo>
                    <a:pt x="264089" y="5723695"/>
                    <a:pt x="307290" y="5935370"/>
                    <a:pt x="365826" y="6142729"/>
                  </a:cubicBezTo>
                  <a:cubicBezTo>
                    <a:pt x="433152" y="6380817"/>
                    <a:pt x="510068" y="6614016"/>
                    <a:pt x="597975" y="6841549"/>
                  </a:cubicBezTo>
                  <a:lnTo>
                    <a:pt x="604824" y="6858000"/>
                  </a:lnTo>
                  <a:lnTo>
                    <a:pt x="552056" y="6858000"/>
                  </a:lnTo>
                  <a:lnTo>
                    <a:pt x="539576" y="6828295"/>
                  </a:lnTo>
                  <a:cubicBezTo>
                    <a:pt x="380597" y="6414594"/>
                    <a:pt x="260223" y="5988893"/>
                    <a:pt x="171555" y="5552906"/>
                  </a:cubicBezTo>
                  <a:cubicBezTo>
                    <a:pt x="91163" y="5157998"/>
                    <a:pt x="43746" y="4758899"/>
                    <a:pt x="12305" y="4357388"/>
                  </a:cubicBezTo>
                  <a:cubicBezTo>
                    <a:pt x="-14281" y="4013908"/>
                    <a:pt x="4507" y="3672965"/>
                    <a:pt x="46684" y="3331516"/>
                  </a:cubicBezTo>
                  <a:cubicBezTo>
                    <a:pt x="127203" y="2664286"/>
                    <a:pt x="277819" y="2007265"/>
                    <a:pt x="496065" y="1371196"/>
                  </a:cubicBezTo>
                  <a:cubicBezTo>
                    <a:pt x="636273" y="966066"/>
                    <a:pt x="800445" y="573253"/>
                    <a:pt x="995723" y="196614"/>
                  </a:cubicBezTo>
                  <a:close/>
                </a:path>
              </a:pathLst>
            </a:cu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F3C52BFA-287B-5E90-15BC-A7D1BEFA0987}"/>
                </a:ext>
              </a:extLst>
            </p:cNvPr>
            <p:cNvSpPr/>
            <p:nvPr/>
          </p:nvSpPr>
          <p:spPr>
            <a:xfrm>
              <a:off x="6220918" y="614597"/>
              <a:ext cx="5971082" cy="6086006"/>
            </a:xfrm>
            <a:prstGeom prst="roundRect">
              <a:avLst>
                <a:gd name="adj" fmla="val 16165"/>
              </a:avLst>
            </a:prstGeom>
            <a:solidFill>
              <a:srgbClr val="A8C5D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581A7163-652F-8B9A-7378-64DAA10B18AC}"/>
              </a:ext>
            </a:extLst>
          </p:cNvPr>
          <p:cNvSpPr/>
          <p:nvPr/>
        </p:nvSpPr>
        <p:spPr>
          <a:xfrm>
            <a:off x="1230409" y="473836"/>
            <a:ext cx="638281" cy="638281"/>
          </a:xfrm>
          <a:custGeom>
            <a:avLst/>
            <a:gdLst>
              <a:gd name="connsiteX0" fmla="*/ 477573 w 914400"/>
              <a:gd name="connsiteY0" fmla="*/ 476687 h 914400"/>
              <a:gd name="connsiteX1" fmla="*/ 542301 w 914400"/>
              <a:gd name="connsiteY1" fmla="*/ 536984 h 914400"/>
              <a:gd name="connsiteX2" fmla="*/ 507632 w 914400"/>
              <a:gd name="connsiteY2" fmla="*/ 604627 h 914400"/>
              <a:gd name="connsiteX3" fmla="*/ 477573 w 914400"/>
              <a:gd name="connsiteY3" fmla="*/ 616076 h 914400"/>
              <a:gd name="connsiteX4" fmla="*/ 435399 w 914400"/>
              <a:gd name="connsiteY4" fmla="*/ 275468 h 914400"/>
              <a:gd name="connsiteX5" fmla="*/ 435399 w 914400"/>
              <a:gd name="connsiteY5" fmla="*/ 407281 h 914400"/>
              <a:gd name="connsiteX6" fmla="*/ 372019 w 914400"/>
              <a:gd name="connsiteY6" fmla="*/ 354230 h 914400"/>
              <a:gd name="connsiteX7" fmla="*/ 406687 w 914400"/>
              <a:gd name="connsiteY7" fmla="*/ 286588 h 914400"/>
              <a:gd name="connsiteX8" fmla="*/ 435399 w 914400"/>
              <a:gd name="connsiteY8" fmla="*/ 275468 h 914400"/>
              <a:gd name="connsiteX9" fmla="*/ 435399 w 914400"/>
              <a:gd name="connsiteY9" fmla="*/ 192306 h 914400"/>
              <a:gd name="connsiteX10" fmla="*/ 435399 w 914400"/>
              <a:gd name="connsiteY10" fmla="*/ 216530 h 914400"/>
              <a:gd name="connsiteX11" fmla="*/ 365757 w 914400"/>
              <a:gd name="connsiteY11" fmla="*/ 239797 h 914400"/>
              <a:gd name="connsiteX12" fmla="*/ 302969 w 914400"/>
              <a:gd name="connsiteY12" fmla="*/ 361365 h 914400"/>
              <a:gd name="connsiteX13" fmla="*/ 435399 w 914400"/>
              <a:gd name="connsiteY13" fmla="*/ 465376 h 914400"/>
              <a:gd name="connsiteX14" fmla="*/ 435399 w 914400"/>
              <a:gd name="connsiteY14" fmla="*/ 615712 h 914400"/>
              <a:gd name="connsiteX15" fmla="*/ 419293 w 914400"/>
              <a:gd name="connsiteY15" fmla="*/ 610915 h 914400"/>
              <a:gd name="connsiteX16" fmla="*/ 371219 w 914400"/>
              <a:gd name="connsiteY16" fmla="*/ 549162 h 914400"/>
              <a:gd name="connsiteX17" fmla="*/ 301526 w 914400"/>
              <a:gd name="connsiteY17" fmla="*/ 550973 h 914400"/>
              <a:gd name="connsiteX18" fmla="*/ 388585 w 914400"/>
              <a:gd name="connsiteY18" fmla="*/ 662805 h 914400"/>
              <a:gd name="connsiteX19" fmla="*/ 435399 w 914400"/>
              <a:gd name="connsiteY19" fmla="*/ 674663 h 914400"/>
              <a:gd name="connsiteX20" fmla="*/ 435399 w 914400"/>
              <a:gd name="connsiteY20" fmla="*/ 698908 h 914400"/>
              <a:gd name="connsiteX21" fmla="*/ 477573 w 914400"/>
              <a:gd name="connsiteY21" fmla="*/ 698908 h 914400"/>
              <a:gd name="connsiteX22" fmla="*/ 477573 w 914400"/>
              <a:gd name="connsiteY22" fmla="*/ 674818 h 914400"/>
              <a:gd name="connsiteX23" fmla="*/ 548563 w 914400"/>
              <a:gd name="connsiteY23" fmla="*/ 651418 h 914400"/>
              <a:gd name="connsiteX24" fmla="*/ 611347 w 914400"/>
              <a:gd name="connsiteY24" fmla="*/ 528921 h 914400"/>
              <a:gd name="connsiteX25" fmla="*/ 477573 w 914400"/>
              <a:gd name="connsiteY25" fmla="*/ 415927 h 914400"/>
              <a:gd name="connsiteX26" fmla="*/ 477573 w 914400"/>
              <a:gd name="connsiteY26" fmla="*/ 275217 h 914400"/>
              <a:gd name="connsiteX27" fmla="*/ 495027 w 914400"/>
              <a:gd name="connsiteY27" fmla="*/ 280300 h 914400"/>
              <a:gd name="connsiteX28" fmla="*/ 543100 w 914400"/>
              <a:gd name="connsiteY28" fmla="*/ 342053 h 914400"/>
              <a:gd name="connsiteX29" fmla="*/ 612794 w 914400"/>
              <a:gd name="connsiteY29" fmla="*/ 340241 h 914400"/>
              <a:gd name="connsiteX30" fmla="*/ 525735 w 914400"/>
              <a:gd name="connsiteY30" fmla="*/ 228410 h 914400"/>
              <a:gd name="connsiteX31" fmla="*/ 477573 w 914400"/>
              <a:gd name="connsiteY31" fmla="*/ 216384 h 914400"/>
              <a:gd name="connsiteX32" fmla="*/ 477573 w 914400"/>
              <a:gd name="connsiteY32" fmla="*/ 192306 h 914400"/>
              <a:gd name="connsiteX33" fmla="*/ 457200 w 914400"/>
              <a:gd name="connsiteY33" fmla="*/ 78710 h 914400"/>
              <a:gd name="connsiteX34" fmla="*/ 835691 w 914400"/>
              <a:gd name="connsiteY34" fmla="*/ 457201 h 914400"/>
              <a:gd name="connsiteX35" fmla="*/ 457200 w 914400"/>
              <a:gd name="connsiteY35" fmla="*/ 835692 h 914400"/>
              <a:gd name="connsiteX36" fmla="*/ 78709 w 914400"/>
              <a:gd name="connsiteY36" fmla="*/ 457201 h 914400"/>
              <a:gd name="connsiteX37" fmla="*/ 457200 w 914400"/>
              <a:gd name="connsiteY37" fmla="*/ 78710 h 914400"/>
              <a:gd name="connsiteX38" fmla="*/ 457201 w 914400"/>
              <a:gd name="connsiteY38" fmla="*/ 44478 h 914400"/>
              <a:gd name="connsiteX39" fmla="*/ 44478 w 914400"/>
              <a:gd name="connsiteY39" fmla="*/ 457201 h 914400"/>
              <a:gd name="connsiteX40" fmla="*/ 457201 w 914400"/>
              <a:gd name="connsiteY40" fmla="*/ 869924 h 914400"/>
              <a:gd name="connsiteX41" fmla="*/ 869924 w 914400"/>
              <a:gd name="connsiteY41" fmla="*/ 457201 h 914400"/>
              <a:gd name="connsiteX42" fmla="*/ 457201 w 914400"/>
              <a:gd name="connsiteY42" fmla="*/ 44478 h 914400"/>
              <a:gd name="connsiteX43" fmla="*/ 457200 w 914400"/>
              <a:gd name="connsiteY43" fmla="*/ 0 h 914400"/>
              <a:gd name="connsiteX44" fmla="*/ 914400 w 914400"/>
              <a:gd name="connsiteY44" fmla="*/ 457200 h 914400"/>
              <a:gd name="connsiteX45" fmla="*/ 457200 w 914400"/>
              <a:gd name="connsiteY45" fmla="*/ 914400 h 914400"/>
              <a:gd name="connsiteX46" fmla="*/ 0 w 914400"/>
              <a:gd name="connsiteY46" fmla="*/ 457200 h 914400"/>
              <a:gd name="connsiteX47" fmla="*/ 457200 w 914400"/>
              <a:gd name="connsiteY47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914400" h="914400">
                <a:moveTo>
                  <a:pt x="477573" y="476687"/>
                </a:moveTo>
                <a:cubicBezTo>
                  <a:pt x="508677" y="486694"/>
                  <a:pt x="533756" y="502129"/>
                  <a:pt x="542301" y="536984"/>
                </a:cubicBezTo>
                <a:cubicBezTo>
                  <a:pt x="546742" y="563113"/>
                  <a:pt x="533404" y="589137"/>
                  <a:pt x="507632" y="604627"/>
                </a:cubicBezTo>
                <a:cubicBezTo>
                  <a:pt x="498457" y="610142"/>
                  <a:pt x="488240" y="613999"/>
                  <a:pt x="477573" y="616076"/>
                </a:cubicBezTo>
                <a:close/>
                <a:moveTo>
                  <a:pt x="435399" y="275468"/>
                </a:moveTo>
                <a:lnTo>
                  <a:pt x="435399" y="407281"/>
                </a:lnTo>
                <a:cubicBezTo>
                  <a:pt x="402729" y="399823"/>
                  <a:pt x="377389" y="388324"/>
                  <a:pt x="372019" y="354230"/>
                </a:cubicBezTo>
                <a:cubicBezTo>
                  <a:pt x="367578" y="328101"/>
                  <a:pt x="380916" y="302077"/>
                  <a:pt x="406687" y="286588"/>
                </a:cubicBezTo>
                <a:cubicBezTo>
                  <a:pt x="415470" y="281309"/>
                  <a:pt x="425208" y="277548"/>
                  <a:pt x="435399" y="275468"/>
                </a:cubicBezTo>
                <a:close/>
                <a:moveTo>
                  <a:pt x="435399" y="192306"/>
                </a:moveTo>
                <a:lnTo>
                  <a:pt x="435399" y="216530"/>
                </a:lnTo>
                <a:cubicBezTo>
                  <a:pt x="410669" y="219379"/>
                  <a:pt x="386713" y="227202"/>
                  <a:pt x="365757" y="239797"/>
                </a:cubicBezTo>
                <a:cubicBezTo>
                  <a:pt x="319385" y="267667"/>
                  <a:pt x="295241" y="314371"/>
                  <a:pt x="302969" y="361365"/>
                </a:cubicBezTo>
                <a:cubicBezTo>
                  <a:pt x="321480" y="437183"/>
                  <a:pt x="380318" y="452226"/>
                  <a:pt x="435399" y="465376"/>
                </a:cubicBezTo>
                <a:lnTo>
                  <a:pt x="435399" y="615712"/>
                </a:lnTo>
                <a:cubicBezTo>
                  <a:pt x="429873" y="614679"/>
                  <a:pt x="424493" y="613029"/>
                  <a:pt x="419293" y="610915"/>
                </a:cubicBezTo>
                <a:cubicBezTo>
                  <a:pt x="390713" y="599294"/>
                  <a:pt x="372217" y="575535"/>
                  <a:pt x="371219" y="549162"/>
                </a:cubicBezTo>
                <a:lnTo>
                  <a:pt x="301526" y="550973"/>
                </a:lnTo>
                <a:cubicBezTo>
                  <a:pt x="303333" y="598735"/>
                  <a:pt x="336828" y="641760"/>
                  <a:pt x="388585" y="662805"/>
                </a:cubicBezTo>
                <a:cubicBezTo>
                  <a:pt x="403565" y="668895"/>
                  <a:pt x="419365" y="672856"/>
                  <a:pt x="435399" y="674663"/>
                </a:cubicBezTo>
                <a:lnTo>
                  <a:pt x="435399" y="698908"/>
                </a:lnTo>
                <a:lnTo>
                  <a:pt x="477573" y="698908"/>
                </a:lnTo>
                <a:lnTo>
                  <a:pt x="477573" y="674818"/>
                </a:lnTo>
                <a:cubicBezTo>
                  <a:pt x="502782" y="672118"/>
                  <a:pt x="527227" y="664241"/>
                  <a:pt x="548563" y="651418"/>
                </a:cubicBezTo>
                <a:cubicBezTo>
                  <a:pt x="595235" y="623367"/>
                  <a:pt x="619390" y="576238"/>
                  <a:pt x="611347" y="528921"/>
                </a:cubicBezTo>
                <a:cubicBezTo>
                  <a:pt x="588180" y="445276"/>
                  <a:pt x="530586" y="426759"/>
                  <a:pt x="477573" y="415927"/>
                </a:cubicBezTo>
                <a:lnTo>
                  <a:pt x="477573" y="275217"/>
                </a:lnTo>
                <a:cubicBezTo>
                  <a:pt x="483562" y="276268"/>
                  <a:pt x="489399" y="278012"/>
                  <a:pt x="495027" y="280300"/>
                </a:cubicBezTo>
                <a:cubicBezTo>
                  <a:pt x="523607" y="291920"/>
                  <a:pt x="542103" y="315679"/>
                  <a:pt x="543100" y="342053"/>
                </a:cubicBezTo>
                <a:lnTo>
                  <a:pt x="612794" y="340241"/>
                </a:lnTo>
                <a:cubicBezTo>
                  <a:pt x="610987" y="292480"/>
                  <a:pt x="577492" y="249455"/>
                  <a:pt x="525735" y="228410"/>
                </a:cubicBezTo>
                <a:cubicBezTo>
                  <a:pt x="510334" y="222148"/>
                  <a:pt x="494067" y="218137"/>
                  <a:pt x="477573" y="216384"/>
                </a:cubicBezTo>
                <a:lnTo>
                  <a:pt x="477573" y="192306"/>
                </a:lnTo>
                <a:close/>
                <a:moveTo>
                  <a:pt x="457200" y="78710"/>
                </a:moveTo>
                <a:cubicBezTo>
                  <a:pt x="666235" y="78710"/>
                  <a:pt x="835691" y="248166"/>
                  <a:pt x="835691" y="457201"/>
                </a:cubicBezTo>
                <a:cubicBezTo>
                  <a:pt x="835691" y="666236"/>
                  <a:pt x="666235" y="835692"/>
                  <a:pt x="457200" y="835692"/>
                </a:cubicBezTo>
                <a:cubicBezTo>
                  <a:pt x="248165" y="835692"/>
                  <a:pt x="78709" y="666236"/>
                  <a:pt x="78709" y="457201"/>
                </a:cubicBezTo>
                <a:cubicBezTo>
                  <a:pt x="78709" y="248166"/>
                  <a:pt x="248165" y="78710"/>
                  <a:pt x="457200" y="78710"/>
                </a:cubicBezTo>
                <a:close/>
                <a:moveTo>
                  <a:pt x="457201" y="44478"/>
                </a:moveTo>
                <a:cubicBezTo>
                  <a:pt x="229260" y="44478"/>
                  <a:pt x="44478" y="229260"/>
                  <a:pt x="44478" y="457201"/>
                </a:cubicBezTo>
                <a:cubicBezTo>
                  <a:pt x="44478" y="685142"/>
                  <a:pt x="229260" y="869924"/>
                  <a:pt x="457201" y="869924"/>
                </a:cubicBezTo>
                <a:cubicBezTo>
                  <a:pt x="685142" y="869924"/>
                  <a:pt x="869924" y="685142"/>
                  <a:pt x="869924" y="457201"/>
                </a:cubicBezTo>
                <a:cubicBezTo>
                  <a:pt x="869924" y="229260"/>
                  <a:pt x="685142" y="44478"/>
                  <a:pt x="457201" y="44478"/>
                </a:cubicBezTo>
                <a:close/>
                <a:moveTo>
                  <a:pt x="457200" y="0"/>
                </a:moveTo>
                <a:cubicBezTo>
                  <a:pt x="709705" y="0"/>
                  <a:pt x="914400" y="204695"/>
                  <a:pt x="914400" y="457200"/>
                </a:cubicBezTo>
                <a:cubicBezTo>
                  <a:pt x="914400" y="709705"/>
                  <a:pt x="709705" y="914400"/>
                  <a:pt x="457200" y="914400"/>
                </a:cubicBezTo>
                <a:cubicBezTo>
                  <a:pt x="204695" y="914400"/>
                  <a:pt x="0" y="709705"/>
                  <a:pt x="0" y="457200"/>
                </a:cubicBezTo>
                <a:cubicBezTo>
                  <a:pt x="0" y="204695"/>
                  <a:pt x="204695" y="0"/>
                  <a:pt x="4572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604A358-558C-911E-E260-2D888B872B53}"/>
              </a:ext>
            </a:extLst>
          </p:cNvPr>
          <p:cNvSpPr txBox="1"/>
          <p:nvPr/>
        </p:nvSpPr>
        <p:spPr>
          <a:xfrm>
            <a:off x="1246747" y="1306286"/>
            <a:ext cx="991404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600"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คือ ตราสารทางการเงินที่กิจการหรือบริษัทออกขึ้นมาขายเพื่อระดมทุนไปใช้ในกิจการ </a:t>
            </a:r>
            <a:br>
              <a:rPr lang="th-TH" sz="2600"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</a:br>
            <a:r>
              <a:rPr lang="th-TH" sz="2600"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โดยผู้ลงทุนจะได้รับสถานะเป็น </a:t>
            </a:r>
            <a:r>
              <a:rPr lang="th-TH" sz="2600" b="1">
                <a:solidFill>
                  <a:srgbClr val="FFC000"/>
                </a:solidFill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"เจ้าของกิจการ"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26A96529-C443-7B9A-AC25-FAE20C7E966A}"/>
              </a:ext>
            </a:extLst>
          </p:cNvPr>
          <p:cNvGrpSpPr/>
          <p:nvPr/>
        </p:nvGrpSpPr>
        <p:grpSpPr>
          <a:xfrm>
            <a:off x="3048000" y="1654628"/>
            <a:ext cx="6048828" cy="5500067"/>
            <a:chOff x="2948067" y="1498065"/>
            <a:chExt cx="6149927" cy="5598574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75EF5810-93CD-F5F7-E266-1C3BD9C08FBF}"/>
                </a:ext>
              </a:extLst>
            </p:cNvPr>
            <p:cNvGrpSpPr/>
            <p:nvPr/>
          </p:nvGrpSpPr>
          <p:grpSpPr>
            <a:xfrm>
              <a:off x="2948067" y="1498065"/>
              <a:ext cx="6149927" cy="5598574"/>
              <a:chOff x="4038060" y="982428"/>
              <a:chExt cx="6400888" cy="6027673"/>
            </a:xfrm>
          </p:grpSpPr>
          <p:sp>
            <p:nvSpPr>
              <p:cNvPr id="27" name="Oval 2">
                <a:extLst>
                  <a:ext uri="{FF2B5EF4-FFF2-40B4-BE49-F238E27FC236}">
                    <a16:creationId xmlns:a16="http://schemas.microsoft.com/office/drawing/2014/main" id="{AE8157E2-39F5-DBC3-FC79-DFB6F32E5BB9}"/>
                  </a:ext>
                </a:extLst>
              </p:cNvPr>
              <p:cNvSpPr/>
              <p:nvPr/>
            </p:nvSpPr>
            <p:spPr>
              <a:xfrm rot="3011141">
                <a:off x="4224667" y="795821"/>
                <a:ext cx="6027673" cy="6400888"/>
              </a:xfrm>
              <a:custGeom>
                <a:avLst/>
                <a:gdLst>
                  <a:gd name="connsiteX0" fmla="*/ 0 w 3265715"/>
                  <a:gd name="connsiteY0" fmla="*/ 861814 h 1723627"/>
                  <a:gd name="connsiteX1" fmla="*/ 1632858 w 3265715"/>
                  <a:gd name="connsiteY1" fmla="*/ 0 h 1723627"/>
                  <a:gd name="connsiteX2" fmla="*/ 3265716 w 3265715"/>
                  <a:gd name="connsiteY2" fmla="*/ 861814 h 1723627"/>
                  <a:gd name="connsiteX3" fmla="*/ 1632858 w 3265715"/>
                  <a:gd name="connsiteY3" fmla="*/ 1723628 h 1723627"/>
                  <a:gd name="connsiteX4" fmla="*/ 0 w 3265715"/>
                  <a:gd name="connsiteY4" fmla="*/ 861814 h 1723627"/>
                  <a:gd name="connsiteX0" fmla="*/ 47159 w 3312875"/>
                  <a:gd name="connsiteY0" fmla="*/ 612432 h 1474246"/>
                  <a:gd name="connsiteX1" fmla="*/ 908121 w 3312875"/>
                  <a:gd name="connsiteY1" fmla="*/ 0 h 1474246"/>
                  <a:gd name="connsiteX2" fmla="*/ 3312875 w 3312875"/>
                  <a:gd name="connsiteY2" fmla="*/ 612432 h 1474246"/>
                  <a:gd name="connsiteX3" fmla="*/ 1680017 w 3312875"/>
                  <a:gd name="connsiteY3" fmla="*/ 1474246 h 1474246"/>
                  <a:gd name="connsiteX4" fmla="*/ 47159 w 3312875"/>
                  <a:gd name="connsiteY4" fmla="*/ 612432 h 1474246"/>
                  <a:gd name="connsiteX0" fmla="*/ 52815 w 3318531"/>
                  <a:gd name="connsiteY0" fmla="*/ 612432 h 1015753"/>
                  <a:gd name="connsiteX1" fmla="*/ 913777 w 3318531"/>
                  <a:gd name="connsiteY1" fmla="*/ 0 h 1015753"/>
                  <a:gd name="connsiteX2" fmla="*/ 3318531 w 3318531"/>
                  <a:gd name="connsiteY2" fmla="*/ 612432 h 1015753"/>
                  <a:gd name="connsiteX3" fmla="*/ 1768800 w 3318531"/>
                  <a:gd name="connsiteY3" fmla="*/ 1011108 h 1015753"/>
                  <a:gd name="connsiteX4" fmla="*/ 52815 w 3318531"/>
                  <a:gd name="connsiteY4" fmla="*/ 612432 h 1015753"/>
                  <a:gd name="connsiteX0" fmla="*/ 24203 w 2969286"/>
                  <a:gd name="connsiteY0" fmla="*/ 834959 h 1251831"/>
                  <a:gd name="connsiteX1" fmla="*/ 885165 w 2969286"/>
                  <a:gd name="connsiteY1" fmla="*/ 222527 h 1251831"/>
                  <a:gd name="connsiteX2" fmla="*/ 2969286 w 2969286"/>
                  <a:gd name="connsiteY2" fmla="*/ 241193 h 1251831"/>
                  <a:gd name="connsiteX3" fmla="*/ 1740188 w 2969286"/>
                  <a:gd name="connsiteY3" fmla="*/ 1233635 h 1251831"/>
                  <a:gd name="connsiteX4" fmla="*/ 24203 w 2969286"/>
                  <a:gd name="connsiteY4" fmla="*/ 834959 h 1251831"/>
                  <a:gd name="connsiteX0" fmla="*/ 34 w 2945117"/>
                  <a:gd name="connsiteY0" fmla="*/ 834959 h 1297727"/>
                  <a:gd name="connsiteX1" fmla="*/ 860996 w 2945117"/>
                  <a:gd name="connsiteY1" fmla="*/ 222527 h 1297727"/>
                  <a:gd name="connsiteX2" fmla="*/ 2945117 w 2945117"/>
                  <a:gd name="connsiteY2" fmla="*/ 241193 h 1297727"/>
                  <a:gd name="connsiteX3" fmla="*/ 837245 w 2945117"/>
                  <a:gd name="connsiteY3" fmla="*/ 1281137 h 1297727"/>
                  <a:gd name="connsiteX4" fmla="*/ 34 w 2945117"/>
                  <a:gd name="connsiteY4" fmla="*/ 834959 h 1297727"/>
                  <a:gd name="connsiteX0" fmla="*/ 29 w 3028100"/>
                  <a:gd name="connsiteY0" fmla="*/ 678843 h 1127308"/>
                  <a:gd name="connsiteX1" fmla="*/ 860991 w 3028100"/>
                  <a:gd name="connsiteY1" fmla="*/ 66411 h 1127308"/>
                  <a:gd name="connsiteX2" fmla="*/ 2945112 w 3028100"/>
                  <a:gd name="connsiteY2" fmla="*/ 85077 h 1127308"/>
                  <a:gd name="connsiteX3" fmla="*/ 2553224 w 3028100"/>
                  <a:gd name="connsiteY3" fmla="*/ 818030 h 1127308"/>
                  <a:gd name="connsiteX4" fmla="*/ 837240 w 3028100"/>
                  <a:gd name="connsiteY4" fmla="*/ 1125021 h 1127308"/>
                  <a:gd name="connsiteX5" fmla="*/ 29 w 3028100"/>
                  <a:gd name="connsiteY5" fmla="*/ 678843 h 1127308"/>
                  <a:gd name="connsiteX0" fmla="*/ 69 w 2731257"/>
                  <a:gd name="connsiteY0" fmla="*/ 691518 h 1127774"/>
                  <a:gd name="connsiteX1" fmla="*/ 564148 w 2731257"/>
                  <a:gd name="connsiteY1" fmla="*/ 67211 h 1127774"/>
                  <a:gd name="connsiteX2" fmla="*/ 2648269 w 2731257"/>
                  <a:gd name="connsiteY2" fmla="*/ 85877 h 1127774"/>
                  <a:gd name="connsiteX3" fmla="*/ 2256381 w 2731257"/>
                  <a:gd name="connsiteY3" fmla="*/ 818830 h 1127774"/>
                  <a:gd name="connsiteX4" fmla="*/ 540397 w 2731257"/>
                  <a:gd name="connsiteY4" fmla="*/ 1125821 h 1127774"/>
                  <a:gd name="connsiteX5" fmla="*/ 69 w 2731257"/>
                  <a:gd name="connsiteY5" fmla="*/ 691518 h 1127774"/>
                  <a:gd name="connsiteX0" fmla="*/ 69 w 2665027"/>
                  <a:gd name="connsiteY0" fmla="*/ 740688 h 1176944"/>
                  <a:gd name="connsiteX1" fmla="*/ 564148 w 2665027"/>
                  <a:gd name="connsiteY1" fmla="*/ 116381 h 1176944"/>
                  <a:gd name="connsiteX2" fmla="*/ 1888245 w 2665027"/>
                  <a:gd name="connsiteY2" fmla="*/ 1101 h 1176944"/>
                  <a:gd name="connsiteX3" fmla="*/ 2648269 w 2665027"/>
                  <a:gd name="connsiteY3" fmla="*/ 135047 h 1176944"/>
                  <a:gd name="connsiteX4" fmla="*/ 2256381 w 2665027"/>
                  <a:gd name="connsiteY4" fmla="*/ 868000 h 1176944"/>
                  <a:gd name="connsiteX5" fmla="*/ 540397 w 2665027"/>
                  <a:gd name="connsiteY5" fmla="*/ 1174991 h 1176944"/>
                  <a:gd name="connsiteX6" fmla="*/ 69 w 2665027"/>
                  <a:gd name="connsiteY6" fmla="*/ 740688 h 1176944"/>
                  <a:gd name="connsiteX0" fmla="*/ 2769 w 2667727"/>
                  <a:gd name="connsiteY0" fmla="*/ 745759 h 1182015"/>
                  <a:gd name="connsiteX1" fmla="*/ 714315 w 2667727"/>
                  <a:gd name="connsiteY1" fmla="*/ 249058 h 1182015"/>
                  <a:gd name="connsiteX2" fmla="*/ 1890945 w 2667727"/>
                  <a:gd name="connsiteY2" fmla="*/ 6172 h 1182015"/>
                  <a:gd name="connsiteX3" fmla="*/ 2650969 w 2667727"/>
                  <a:gd name="connsiteY3" fmla="*/ 140118 h 1182015"/>
                  <a:gd name="connsiteX4" fmla="*/ 2259081 w 2667727"/>
                  <a:gd name="connsiteY4" fmla="*/ 873071 h 1182015"/>
                  <a:gd name="connsiteX5" fmla="*/ 543097 w 2667727"/>
                  <a:gd name="connsiteY5" fmla="*/ 1180062 h 1182015"/>
                  <a:gd name="connsiteX6" fmla="*/ 2769 w 2667727"/>
                  <a:gd name="connsiteY6" fmla="*/ 745759 h 11820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667727" h="1182015">
                    <a:moveTo>
                      <a:pt x="2769" y="745759"/>
                    </a:moveTo>
                    <a:cubicBezTo>
                      <a:pt x="31305" y="590592"/>
                      <a:pt x="399619" y="372323"/>
                      <a:pt x="714315" y="249058"/>
                    </a:cubicBezTo>
                    <a:cubicBezTo>
                      <a:pt x="1029011" y="125793"/>
                      <a:pt x="1568169" y="24329"/>
                      <a:pt x="1890945" y="6172"/>
                    </a:cubicBezTo>
                    <a:cubicBezTo>
                      <a:pt x="2213721" y="-11985"/>
                      <a:pt x="2589613" y="3552"/>
                      <a:pt x="2650969" y="140118"/>
                    </a:cubicBezTo>
                    <a:cubicBezTo>
                      <a:pt x="2712325" y="276684"/>
                      <a:pt x="2610393" y="699747"/>
                      <a:pt x="2259081" y="873071"/>
                    </a:cubicBezTo>
                    <a:cubicBezTo>
                      <a:pt x="1907769" y="1046395"/>
                      <a:pt x="919149" y="1201281"/>
                      <a:pt x="543097" y="1180062"/>
                    </a:cubicBezTo>
                    <a:cubicBezTo>
                      <a:pt x="167045" y="1158843"/>
                      <a:pt x="-25767" y="900926"/>
                      <a:pt x="2769" y="745759"/>
                    </a:cubicBezTo>
                    <a:close/>
                  </a:path>
                </a:pathLst>
              </a:custGeom>
              <a:solidFill>
                <a:srgbClr val="E5EEF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pic>
            <p:nvPicPr>
              <p:cNvPr id="19" name="Picture 18">
                <a:extLst>
                  <a:ext uri="{FF2B5EF4-FFF2-40B4-BE49-F238E27FC236}">
                    <a16:creationId xmlns:a16="http://schemas.microsoft.com/office/drawing/2014/main" id="{DB0B8E7E-9DD4-A85B-27C1-41427D68E8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clrChange>
                  <a:clrFrom>
                    <a:srgbClr val="739B20"/>
                  </a:clrFrom>
                  <a:clrTo>
                    <a:srgbClr val="739B20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4830354" y="1655136"/>
                <a:ext cx="4886325" cy="4867275"/>
              </a:xfrm>
              <a:prstGeom prst="rect">
                <a:avLst/>
              </a:prstGeom>
            </p:spPr>
          </p:pic>
        </p:grp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55E2D52-789F-5880-7D6B-36F9BEE53C46}"/>
                </a:ext>
              </a:extLst>
            </p:cNvPr>
            <p:cNvSpPr/>
            <p:nvPr/>
          </p:nvSpPr>
          <p:spPr>
            <a:xfrm>
              <a:off x="4059051" y="2460321"/>
              <a:ext cx="1253330" cy="317500"/>
            </a:xfrm>
            <a:prstGeom prst="rect">
              <a:avLst/>
            </a:prstGeom>
            <a:solidFill>
              <a:srgbClr val="E5EE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800" b="1">
                  <a:solidFill>
                    <a:schemeClr val="tx1"/>
                  </a:solidFill>
                  <a:latin typeface="DB Helvethaica X 35 Thin" panose="02000506090000020004" pitchFamily="2" charset="-34"/>
                  <a:cs typeface="DB Helvethaica X 35 Thin" panose="02000506090000020004" pitchFamily="2" charset="-34"/>
                </a:rPr>
                <a:t>ออกตราสารทุน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158FCBDF-C3D7-685D-25FB-1007B4F77BEB}"/>
                </a:ext>
              </a:extLst>
            </p:cNvPr>
            <p:cNvSpPr/>
            <p:nvPr/>
          </p:nvSpPr>
          <p:spPr>
            <a:xfrm>
              <a:off x="6555355" y="2533411"/>
              <a:ext cx="1253330" cy="273958"/>
            </a:xfrm>
            <a:prstGeom prst="rect">
              <a:avLst/>
            </a:prstGeom>
            <a:solidFill>
              <a:srgbClr val="E5EE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800" b="1">
                  <a:solidFill>
                    <a:schemeClr val="tx1"/>
                  </a:solidFill>
                  <a:latin typeface="DB Helvethaica X 35 Thin" panose="02000506090000020004" pitchFamily="2" charset="-34"/>
                  <a:cs typeface="DB Helvethaica X 35 Thin" panose="02000506090000020004" pitchFamily="2" charset="-34"/>
                </a:rPr>
                <a:t>ซื้อตราสารทุน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562EDD9-CC45-4976-9BFD-86B0292A0CFF}"/>
                </a:ext>
              </a:extLst>
            </p:cNvPr>
            <p:cNvSpPr/>
            <p:nvPr/>
          </p:nvSpPr>
          <p:spPr>
            <a:xfrm>
              <a:off x="3579837" y="4630135"/>
              <a:ext cx="1587249" cy="368779"/>
            </a:xfrm>
            <a:prstGeom prst="rect">
              <a:avLst/>
            </a:prstGeom>
            <a:solidFill>
              <a:srgbClr val="E5EE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2400" b="1">
                  <a:solidFill>
                    <a:schemeClr val="tx1"/>
                  </a:solidFill>
                  <a:latin typeface="DB Helvethaica X 35 Thin" panose="02000506090000020004" pitchFamily="2" charset="-34"/>
                  <a:cs typeface="DB Helvethaica X 35 Thin" panose="02000506090000020004" pitchFamily="2" charset="-34"/>
                </a:rPr>
                <a:t>ผู้ออกตราสาร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39342094-A27A-5882-69CE-2615A269AF7C}"/>
                </a:ext>
              </a:extLst>
            </p:cNvPr>
            <p:cNvSpPr/>
            <p:nvPr/>
          </p:nvSpPr>
          <p:spPr>
            <a:xfrm>
              <a:off x="6907373" y="4625916"/>
              <a:ext cx="1587249" cy="368779"/>
            </a:xfrm>
            <a:prstGeom prst="rect">
              <a:avLst/>
            </a:prstGeom>
            <a:solidFill>
              <a:srgbClr val="E5EE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2400" b="1">
                  <a:solidFill>
                    <a:schemeClr val="tx1"/>
                  </a:solidFill>
                  <a:latin typeface="DB Helvethaica X 35 Thin" panose="02000506090000020004" pitchFamily="2" charset="-34"/>
                  <a:cs typeface="DB Helvethaica X 35 Thin" panose="02000506090000020004" pitchFamily="2" charset="-34"/>
                </a:rPr>
                <a:t>ผู้ถือตราสาร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C3DD3543-011C-0D43-F898-828FA2D46CF7}"/>
                </a:ext>
              </a:extLst>
            </p:cNvPr>
            <p:cNvSpPr/>
            <p:nvPr/>
          </p:nvSpPr>
          <p:spPr>
            <a:xfrm>
              <a:off x="5167086" y="6231438"/>
              <a:ext cx="1789807" cy="368779"/>
            </a:xfrm>
            <a:prstGeom prst="rect">
              <a:avLst/>
            </a:prstGeom>
            <a:solidFill>
              <a:srgbClr val="E5EE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2000" b="1">
                  <a:solidFill>
                    <a:schemeClr val="tx1"/>
                  </a:solidFill>
                  <a:latin typeface="DB Helvethaica X 35 Thin" panose="02000506090000020004" pitchFamily="2" charset="-34"/>
                  <a:cs typeface="DB Helvethaica X 35 Thin" panose="02000506090000020004" pitchFamily="2" charset="-34"/>
                </a:rPr>
                <a:t>ค่าเงินตราสารทุน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B6617AF1-B4EB-71BC-A3C8-776BFF1F7721}"/>
                </a:ext>
              </a:extLst>
            </p:cNvPr>
            <p:cNvSpPr/>
            <p:nvPr/>
          </p:nvSpPr>
          <p:spPr>
            <a:xfrm>
              <a:off x="6820780" y="5843927"/>
              <a:ext cx="1076026" cy="358576"/>
            </a:xfrm>
            <a:prstGeom prst="rect">
              <a:avLst/>
            </a:prstGeom>
            <a:solidFill>
              <a:srgbClr val="E5EE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>
                  <a:solidFill>
                    <a:schemeClr val="tx1"/>
                  </a:solidFill>
                  <a:latin typeface="DB Helvethaica X 35 Thin" panose="02000506090000020004" pitchFamily="2" charset="-34"/>
                  <a:cs typeface="DB Helvethaica X 35 Thin" panose="02000506090000020004" pitchFamily="2" charset="-34"/>
                </a:rPr>
                <a:t>จ่ายเงินค่า</a:t>
              </a:r>
              <a:br>
                <a:rPr lang="th-TH" sz="1600" b="1">
                  <a:solidFill>
                    <a:schemeClr val="tx1"/>
                  </a:solidFill>
                  <a:latin typeface="DB Helvethaica X 35 Thin" panose="02000506090000020004" pitchFamily="2" charset="-34"/>
                  <a:cs typeface="DB Helvethaica X 35 Thin" panose="02000506090000020004" pitchFamily="2" charset="-34"/>
                </a:rPr>
              </a:br>
              <a:r>
                <a:rPr lang="th-TH" sz="1600" b="1">
                  <a:solidFill>
                    <a:schemeClr val="tx1"/>
                  </a:solidFill>
                  <a:latin typeface="DB Helvethaica X 35 Thin" panose="02000506090000020004" pitchFamily="2" charset="-34"/>
                  <a:cs typeface="DB Helvethaica X 35 Thin" panose="02000506090000020004" pitchFamily="2" charset="-34"/>
                </a:rPr>
                <a:t>ตราสารทุน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F9F979B8-3B09-54B2-5BEB-DA519BBE8177}"/>
                </a:ext>
              </a:extLst>
            </p:cNvPr>
            <p:cNvSpPr/>
            <p:nvPr/>
          </p:nvSpPr>
          <p:spPr>
            <a:xfrm>
              <a:off x="4189013" y="5815512"/>
              <a:ext cx="1076026" cy="358576"/>
            </a:xfrm>
            <a:prstGeom prst="rect">
              <a:avLst/>
            </a:prstGeom>
            <a:solidFill>
              <a:srgbClr val="E5EE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>
                  <a:solidFill>
                    <a:schemeClr val="tx1"/>
                  </a:solidFill>
                  <a:latin typeface="DB Helvethaica X 35 Thin" panose="02000506090000020004" pitchFamily="2" charset="-34"/>
                  <a:cs typeface="DB Helvethaica X 35 Thin" panose="02000506090000020004" pitchFamily="2" charset="-34"/>
                </a:rPr>
                <a:t>รับเงินค่า</a:t>
              </a:r>
              <a:br>
                <a:rPr lang="th-TH" sz="1600" b="1">
                  <a:solidFill>
                    <a:schemeClr val="tx1"/>
                  </a:solidFill>
                  <a:latin typeface="DB Helvethaica X 35 Thin" panose="02000506090000020004" pitchFamily="2" charset="-34"/>
                  <a:cs typeface="DB Helvethaica X 35 Thin" panose="02000506090000020004" pitchFamily="2" charset="-34"/>
                </a:rPr>
              </a:br>
              <a:r>
                <a:rPr lang="th-TH" sz="1600" b="1">
                  <a:solidFill>
                    <a:schemeClr val="tx1"/>
                  </a:solidFill>
                  <a:latin typeface="DB Helvethaica X 35 Thin" panose="02000506090000020004" pitchFamily="2" charset="-34"/>
                  <a:cs typeface="DB Helvethaica X 35 Thin" panose="02000506090000020004" pitchFamily="2" charset="-34"/>
                </a:rPr>
                <a:t>ตราสารทุน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0FDFB61-4725-3F78-5E6A-2BEA63469593}"/>
                </a:ext>
              </a:extLst>
            </p:cNvPr>
            <p:cNvSpPr/>
            <p:nvPr/>
          </p:nvSpPr>
          <p:spPr>
            <a:xfrm>
              <a:off x="5167086" y="4527787"/>
              <a:ext cx="1789807" cy="368779"/>
            </a:xfrm>
            <a:prstGeom prst="rect">
              <a:avLst/>
            </a:prstGeom>
            <a:solidFill>
              <a:srgbClr val="E5EE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2000" b="1">
                  <a:solidFill>
                    <a:schemeClr val="tx1"/>
                  </a:solidFill>
                  <a:latin typeface="DB Helvethaica X 35 Thin" panose="02000506090000020004" pitchFamily="2" charset="-34"/>
                  <a:cs typeface="DB Helvethaica X 35 Thin" panose="02000506090000020004" pitchFamily="2" charset="-34"/>
                </a:rPr>
                <a:t>เงินปันผล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F3F15B12-51F9-45BD-A1B3-FD4AB2966332}"/>
                </a:ext>
              </a:extLst>
            </p:cNvPr>
            <p:cNvSpPr/>
            <p:nvPr/>
          </p:nvSpPr>
          <p:spPr>
            <a:xfrm>
              <a:off x="4803601" y="4023935"/>
              <a:ext cx="988046" cy="146824"/>
            </a:xfrm>
            <a:prstGeom prst="rect">
              <a:avLst/>
            </a:prstGeom>
            <a:solidFill>
              <a:srgbClr val="E5EE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>
                  <a:solidFill>
                    <a:schemeClr val="tx1"/>
                  </a:solidFill>
                  <a:latin typeface="DB Helvethaica X 35 Thin" panose="02000506090000020004" pitchFamily="2" charset="-34"/>
                  <a:cs typeface="DB Helvethaica X 35 Thin" panose="02000506090000020004" pitchFamily="2" charset="-34"/>
                </a:rPr>
                <a:t>จ่ายเงินปันผล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E264D178-7E35-7567-75F6-41A56ABF5D73}"/>
                </a:ext>
              </a:extLst>
            </p:cNvPr>
            <p:cNvSpPr/>
            <p:nvPr/>
          </p:nvSpPr>
          <p:spPr>
            <a:xfrm>
              <a:off x="6284643" y="4065666"/>
              <a:ext cx="988046" cy="146824"/>
            </a:xfrm>
            <a:prstGeom prst="rect">
              <a:avLst/>
            </a:prstGeom>
            <a:solidFill>
              <a:srgbClr val="E5EE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>
                  <a:solidFill>
                    <a:schemeClr val="tx1"/>
                  </a:solidFill>
                  <a:latin typeface="DB Helvethaica X 35 Thin" panose="02000506090000020004" pitchFamily="2" charset="-34"/>
                  <a:cs typeface="DB Helvethaica X 35 Thin" panose="02000506090000020004" pitchFamily="2" charset="-34"/>
                </a:rPr>
                <a:t>รับเงินปันผล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05FBCA0E-8379-F3CC-8B3E-E05E71971D2E}"/>
                </a:ext>
              </a:extLst>
            </p:cNvPr>
            <p:cNvSpPr/>
            <p:nvPr/>
          </p:nvSpPr>
          <p:spPr>
            <a:xfrm>
              <a:off x="5076421" y="3476642"/>
              <a:ext cx="2039158" cy="368779"/>
            </a:xfrm>
            <a:prstGeom prst="rect">
              <a:avLst/>
            </a:prstGeom>
            <a:solidFill>
              <a:srgbClr val="E5EE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2400" b="1">
                  <a:solidFill>
                    <a:schemeClr val="tx1"/>
                  </a:solidFill>
                  <a:latin typeface="DB Helvethaica X 35 Thin" panose="02000506090000020004" pitchFamily="2" charset="-34"/>
                  <a:cs typeface="DB Helvethaica X 35 Thin" panose="02000506090000020004" pitchFamily="2" charset="-34"/>
                </a:rPr>
                <a:t>สิทธิ์ความเป็นเจ้าของ</a:t>
              </a:r>
            </a:p>
          </p:txBody>
        </p: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9E6BA487-39B4-5317-7915-79EC04549BB9}"/>
              </a:ext>
            </a:extLst>
          </p:cNvPr>
          <p:cNvSpPr txBox="1"/>
          <p:nvPr/>
        </p:nvSpPr>
        <p:spPr>
          <a:xfrm>
            <a:off x="177613" y="6477495"/>
            <a:ext cx="68392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>
                <a:latin typeface="DB Helvethaica X 35 Thin" panose="02000506090000020004" pitchFamily="2" charset="-34"/>
                <a:cs typeface="DB Helvethaica X 35 Thin" panose="02000506090000020004" pitchFamily="2" charset="-34"/>
              </a:rPr>
              <a:t>ที่มา </a:t>
            </a:r>
            <a:r>
              <a:rPr lang="en-US" sz="1600" b="1">
                <a:latin typeface="DB Helvethaica X 35 Thin" panose="02000506090000020004" pitchFamily="2" charset="-34"/>
                <a:cs typeface="DB Helvethaica X 35 Thin" panose="02000506090000020004" pitchFamily="2" charset="-34"/>
              </a:rPr>
              <a:t>:  </a:t>
            </a:r>
            <a:r>
              <a:rPr lang="en-US" sz="1600">
                <a:latin typeface="DB Helvethaica X 35 Thin" panose="02000506090000020004" pitchFamily="2" charset="-34"/>
                <a:cs typeface="DB Helvethaica X 35 Thin" panose="02000506090000020004" pitchFamily="2" charset="-34"/>
              </a:rPr>
              <a:t>https://www.blogtradehoon.com/</a:t>
            </a:r>
            <a:endParaRPr lang="th-TH" sz="1600">
              <a:latin typeface="DB Helvethaica X 35 Thin" panose="02000506090000020004" pitchFamily="2" charset="-34"/>
              <a:cs typeface="DB Helvethaica X 35 Thin" panose="02000506090000020004" pitchFamily="2" charset="-34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68B38AF-4A18-B0C2-5EE2-02170DAD2747}"/>
              </a:ext>
            </a:extLst>
          </p:cNvPr>
          <p:cNvSpPr txBox="1"/>
          <p:nvPr/>
        </p:nvSpPr>
        <p:spPr>
          <a:xfrm>
            <a:off x="6541368" y="2241360"/>
            <a:ext cx="7092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>
                <a:solidFill>
                  <a:srgbClr val="C00000"/>
                </a:solidFill>
                <a:latin typeface="DB Helvethaica X 35 Thin" panose="02000506090000020004" pitchFamily="2" charset="-34"/>
                <a:cs typeface="DB Helvethaica X 35 Thin" panose="02000506090000020004" pitchFamily="2" charset="-34"/>
              </a:rPr>
              <a:t>หุ้น</a:t>
            </a:r>
          </a:p>
        </p:txBody>
      </p:sp>
    </p:spTree>
    <p:extLst>
      <p:ext uri="{BB962C8B-B14F-4D97-AF65-F5344CB8AC3E}">
        <p14:creationId xmlns:p14="http://schemas.microsoft.com/office/powerpoint/2010/main" val="2422008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0E197A1C-7BA7-1A2B-4E0D-1F668A0371BC}"/>
              </a:ext>
            </a:extLst>
          </p:cNvPr>
          <p:cNvSpPr/>
          <p:nvPr/>
        </p:nvSpPr>
        <p:spPr>
          <a:xfrm>
            <a:off x="6386286" y="1379294"/>
            <a:ext cx="5393508" cy="48779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B7E2FF1-925E-48FE-05C6-CBA65D5EAB26}"/>
              </a:ext>
            </a:extLst>
          </p:cNvPr>
          <p:cNvGrpSpPr/>
          <p:nvPr/>
        </p:nvGrpSpPr>
        <p:grpSpPr>
          <a:xfrm>
            <a:off x="1910409" y="442172"/>
            <a:ext cx="9250382" cy="746012"/>
            <a:chOff x="1921048" y="570806"/>
            <a:chExt cx="9250382" cy="746012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FB1A5BC9-00DD-7D43-26D1-1098B32DCB8A}"/>
                </a:ext>
              </a:extLst>
            </p:cNvPr>
            <p:cNvSpPr/>
            <p:nvPr/>
          </p:nvSpPr>
          <p:spPr>
            <a:xfrm>
              <a:off x="1921048" y="570806"/>
              <a:ext cx="9250382" cy="746012"/>
            </a:xfrm>
            <a:prstGeom prst="rect">
              <a:avLst/>
            </a:prstGeom>
            <a:solidFill>
              <a:srgbClr val="8497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4" name="Rectangle 35">
              <a:extLst>
                <a:ext uri="{FF2B5EF4-FFF2-40B4-BE49-F238E27FC236}">
                  <a16:creationId xmlns:a16="http://schemas.microsoft.com/office/drawing/2014/main" id="{0AF37DAC-5DC9-CEAD-9575-C7395BFAC79A}"/>
                </a:ext>
              </a:extLst>
            </p:cNvPr>
            <p:cNvSpPr/>
            <p:nvPr/>
          </p:nvSpPr>
          <p:spPr>
            <a:xfrm>
              <a:off x="2656357" y="619997"/>
              <a:ext cx="5804989" cy="66814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1219170"/>
              <a:r>
                <a:rPr lang="th-TH" sz="4285" b="1">
                  <a:solidFill>
                    <a:schemeClr val="bg1"/>
                  </a:solidFill>
                  <a:latin typeface="DB Helvethaica X 65 Med" panose="02000506090000020004" pitchFamily="2" charset="-34"/>
                  <a:cs typeface="DB Helvethaica X 65 Med" panose="02000506090000020004" pitchFamily="2" charset="-34"/>
                </a:rPr>
                <a:t>กองทุนรวม (</a:t>
              </a:r>
              <a:r>
                <a:rPr lang="en-US" sz="4285" b="1">
                  <a:solidFill>
                    <a:schemeClr val="bg1"/>
                  </a:solidFill>
                  <a:latin typeface="DB Helvethaica X 65 Med" panose="02000506090000020004" pitchFamily="2" charset="-34"/>
                  <a:cs typeface="DB Helvethaica X 65 Med" panose="02000506090000020004" pitchFamily="2" charset="-34"/>
                </a:rPr>
                <a:t>Mutual Fund)</a:t>
              </a:r>
              <a:endParaRPr lang="th-TH" sz="4285" b="1">
                <a:solidFill>
                  <a:schemeClr val="bg1"/>
                </a:solidFill>
                <a:latin typeface="DB Helvethaica X 65 Med" panose="02000506090000020004" pitchFamily="2" charset="-34"/>
                <a:cs typeface="DB Helvethaica X 65 Med" panose="02000506090000020004" pitchFamily="2" charset="-34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E85CD64E-FBAC-9026-3248-D42A42816481}"/>
              </a:ext>
            </a:extLst>
          </p:cNvPr>
          <p:cNvGrpSpPr/>
          <p:nvPr/>
        </p:nvGrpSpPr>
        <p:grpSpPr>
          <a:xfrm>
            <a:off x="1181051" y="435883"/>
            <a:ext cx="735309" cy="746012"/>
            <a:chOff x="5606337" y="10"/>
            <a:chExt cx="6878776" cy="6857990"/>
          </a:xfrm>
        </p:grpSpPr>
        <p:pic>
          <p:nvPicPr>
            <p:cNvPr id="6" name="Picture 4" descr="ค้นหาตัวเองให้เจอ แล้วก้าวไปสู่ความสำเร็จ !">
              <a:extLst>
                <a:ext uri="{FF2B5EF4-FFF2-40B4-BE49-F238E27FC236}">
                  <a16:creationId xmlns:a16="http://schemas.microsoft.com/office/drawing/2014/main" id="{B97255DC-F9D5-0C42-DCFC-D0BB278351A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02"/>
            <a:stretch/>
          </p:blipFill>
          <p:spPr bwMode="auto">
            <a:xfrm>
              <a:off x="5606337" y="10"/>
              <a:ext cx="6878776" cy="6857990"/>
            </a:xfrm>
            <a:custGeom>
              <a:avLst/>
              <a:gdLst/>
              <a:ahLst/>
              <a:cxnLst/>
              <a:rect l="l" t="t" r="r" b="b"/>
              <a:pathLst>
                <a:path w="6878775" h="6858000">
                  <a:moveTo>
                    <a:pt x="1102973" y="0"/>
                  </a:moveTo>
                  <a:lnTo>
                    <a:pt x="1160688" y="0"/>
                  </a:lnTo>
                  <a:lnTo>
                    <a:pt x="983189" y="331786"/>
                  </a:lnTo>
                  <a:cubicBezTo>
                    <a:pt x="914866" y="469145"/>
                    <a:pt x="850355" y="608712"/>
                    <a:pt x="789261" y="750263"/>
                  </a:cubicBezTo>
                  <a:cubicBezTo>
                    <a:pt x="774307" y="784928"/>
                    <a:pt x="759992" y="819849"/>
                    <a:pt x="745295" y="854514"/>
                  </a:cubicBezTo>
                  <a:cubicBezTo>
                    <a:pt x="756682" y="845393"/>
                    <a:pt x="765489" y="833492"/>
                    <a:pt x="770857" y="819975"/>
                  </a:cubicBezTo>
                  <a:cubicBezTo>
                    <a:pt x="879943" y="589569"/>
                    <a:pt x="999605" y="365513"/>
                    <a:pt x="1131329" y="148742"/>
                  </a:cubicBezTo>
                  <a:lnTo>
                    <a:pt x="1227589" y="0"/>
                  </a:lnTo>
                  <a:lnTo>
                    <a:pt x="6878775" y="0"/>
                  </a:lnTo>
                  <a:lnTo>
                    <a:pt x="6878775" y="6858000"/>
                  </a:lnTo>
                  <a:lnTo>
                    <a:pt x="713521" y="6858000"/>
                  </a:lnTo>
                  <a:lnTo>
                    <a:pt x="625642" y="6670527"/>
                  </a:lnTo>
                  <a:cubicBezTo>
                    <a:pt x="507232" y="6398531"/>
                    <a:pt x="403083" y="6118381"/>
                    <a:pt x="312785" y="5830359"/>
                  </a:cubicBezTo>
                  <a:cubicBezTo>
                    <a:pt x="278149" y="5719759"/>
                    <a:pt x="248879" y="5607635"/>
                    <a:pt x="212198" y="5480401"/>
                  </a:cubicBezTo>
                  <a:cubicBezTo>
                    <a:pt x="212208" y="5491601"/>
                    <a:pt x="212803" y="5502788"/>
                    <a:pt x="213988" y="5513923"/>
                  </a:cubicBezTo>
                  <a:cubicBezTo>
                    <a:pt x="264089" y="5723695"/>
                    <a:pt x="307290" y="5935370"/>
                    <a:pt x="365826" y="6142729"/>
                  </a:cubicBezTo>
                  <a:cubicBezTo>
                    <a:pt x="433152" y="6380817"/>
                    <a:pt x="510068" y="6614016"/>
                    <a:pt x="597975" y="6841549"/>
                  </a:cubicBezTo>
                  <a:lnTo>
                    <a:pt x="604824" y="6858000"/>
                  </a:lnTo>
                  <a:lnTo>
                    <a:pt x="552056" y="6858000"/>
                  </a:lnTo>
                  <a:lnTo>
                    <a:pt x="539576" y="6828295"/>
                  </a:lnTo>
                  <a:cubicBezTo>
                    <a:pt x="380597" y="6414594"/>
                    <a:pt x="260223" y="5988893"/>
                    <a:pt x="171555" y="5552906"/>
                  </a:cubicBezTo>
                  <a:cubicBezTo>
                    <a:pt x="91163" y="5157998"/>
                    <a:pt x="43746" y="4758899"/>
                    <a:pt x="12305" y="4357388"/>
                  </a:cubicBezTo>
                  <a:cubicBezTo>
                    <a:pt x="-14281" y="4013908"/>
                    <a:pt x="4507" y="3672965"/>
                    <a:pt x="46684" y="3331516"/>
                  </a:cubicBezTo>
                  <a:cubicBezTo>
                    <a:pt x="127203" y="2664286"/>
                    <a:pt x="277819" y="2007265"/>
                    <a:pt x="496065" y="1371196"/>
                  </a:cubicBezTo>
                  <a:cubicBezTo>
                    <a:pt x="636273" y="966066"/>
                    <a:pt x="800445" y="573253"/>
                    <a:pt x="995723" y="196614"/>
                  </a:cubicBezTo>
                  <a:close/>
                </a:path>
              </a:pathLst>
            </a:cu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11944755-2BA0-74AD-147F-2C40F9B8AC84}"/>
                </a:ext>
              </a:extLst>
            </p:cNvPr>
            <p:cNvSpPr/>
            <p:nvPr/>
          </p:nvSpPr>
          <p:spPr>
            <a:xfrm>
              <a:off x="6220918" y="614597"/>
              <a:ext cx="5971082" cy="6086006"/>
            </a:xfrm>
            <a:prstGeom prst="roundRect">
              <a:avLst>
                <a:gd name="adj" fmla="val 16165"/>
              </a:avLst>
            </a:prstGeom>
            <a:solidFill>
              <a:srgbClr val="A8C5D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4BB0E7B-E199-595A-6E0D-67E4C2A94ADF}"/>
              </a:ext>
            </a:extLst>
          </p:cNvPr>
          <p:cNvSpPr/>
          <p:nvPr/>
        </p:nvSpPr>
        <p:spPr>
          <a:xfrm>
            <a:off x="1230409" y="473836"/>
            <a:ext cx="638281" cy="638281"/>
          </a:xfrm>
          <a:custGeom>
            <a:avLst/>
            <a:gdLst>
              <a:gd name="connsiteX0" fmla="*/ 477573 w 914400"/>
              <a:gd name="connsiteY0" fmla="*/ 476687 h 914400"/>
              <a:gd name="connsiteX1" fmla="*/ 542301 w 914400"/>
              <a:gd name="connsiteY1" fmla="*/ 536984 h 914400"/>
              <a:gd name="connsiteX2" fmla="*/ 507632 w 914400"/>
              <a:gd name="connsiteY2" fmla="*/ 604627 h 914400"/>
              <a:gd name="connsiteX3" fmla="*/ 477573 w 914400"/>
              <a:gd name="connsiteY3" fmla="*/ 616076 h 914400"/>
              <a:gd name="connsiteX4" fmla="*/ 435399 w 914400"/>
              <a:gd name="connsiteY4" fmla="*/ 275468 h 914400"/>
              <a:gd name="connsiteX5" fmla="*/ 435399 w 914400"/>
              <a:gd name="connsiteY5" fmla="*/ 407281 h 914400"/>
              <a:gd name="connsiteX6" fmla="*/ 372019 w 914400"/>
              <a:gd name="connsiteY6" fmla="*/ 354230 h 914400"/>
              <a:gd name="connsiteX7" fmla="*/ 406687 w 914400"/>
              <a:gd name="connsiteY7" fmla="*/ 286588 h 914400"/>
              <a:gd name="connsiteX8" fmla="*/ 435399 w 914400"/>
              <a:gd name="connsiteY8" fmla="*/ 275468 h 914400"/>
              <a:gd name="connsiteX9" fmla="*/ 435399 w 914400"/>
              <a:gd name="connsiteY9" fmla="*/ 192306 h 914400"/>
              <a:gd name="connsiteX10" fmla="*/ 435399 w 914400"/>
              <a:gd name="connsiteY10" fmla="*/ 216530 h 914400"/>
              <a:gd name="connsiteX11" fmla="*/ 365757 w 914400"/>
              <a:gd name="connsiteY11" fmla="*/ 239797 h 914400"/>
              <a:gd name="connsiteX12" fmla="*/ 302969 w 914400"/>
              <a:gd name="connsiteY12" fmla="*/ 361365 h 914400"/>
              <a:gd name="connsiteX13" fmla="*/ 435399 w 914400"/>
              <a:gd name="connsiteY13" fmla="*/ 465376 h 914400"/>
              <a:gd name="connsiteX14" fmla="*/ 435399 w 914400"/>
              <a:gd name="connsiteY14" fmla="*/ 615712 h 914400"/>
              <a:gd name="connsiteX15" fmla="*/ 419293 w 914400"/>
              <a:gd name="connsiteY15" fmla="*/ 610915 h 914400"/>
              <a:gd name="connsiteX16" fmla="*/ 371219 w 914400"/>
              <a:gd name="connsiteY16" fmla="*/ 549162 h 914400"/>
              <a:gd name="connsiteX17" fmla="*/ 301526 w 914400"/>
              <a:gd name="connsiteY17" fmla="*/ 550973 h 914400"/>
              <a:gd name="connsiteX18" fmla="*/ 388585 w 914400"/>
              <a:gd name="connsiteY18" fmla="*/ 662805 h 914400"/>
              <a:gd name="connsiteX19" fmla="*/ 435399 w 914400"/>
              <a:gd name="connsiteY19" fmla="*/ 674663 h 914400"/>
              <a:gd name="connsiteX20" fmla="*/ 435399 w 914400"/>
              <a:gd name="connsiteY20" fmla="*/ 698908 h 914400"/>
              <a:gd name="connsiteX21" fmla="*/ 477573 w 914400"/>
              <a:gd name="connsiteY21" fmla="*/ 698908 h 914400"/>
              <a:gd name="connsiteX22" fmla="*/ 477573 w 914400"/>
              <a:gd name="connsiteY22" fmla="*/ 674818 h 914400"/>
              <a:gd name="connsiteX23" fmla="*/ 548563 w 914400"/>
              <a:gd name="connsiteY23" fmla="*/ 651418 h 914400"/>
              <a:gd name="connsiteX24" fmla="*/ 611347 w 914400"/>
              <a:gd name="connsiteY24" fmla="*/ 528921 h 914400"/>
              <a:gd name="connsiteX25" fmla="*/ 477573 w 914400"/>
              <a:gd name="connsiteY25" fmla="*/ 415927 h 914400"/>
              <a:gd name="connsiteX26" fmla="*/ 477573 w 914400"/>
              <a:gd name="connsiteY26" fmla="*/ 275217 h 914400"/>
              <a:gd name="connsiteX27" fmla="*/ 495027 w 914400"/>
              <a:gd name="connsiteY27" fmla="*/ 280300 h 914400"/>
              <a:gd name="connsiteX28" fmla="*/ 543100 w 914400"/>
              <a:gd name="connsiteY28" fmla="*/ 342053 h 914400"/>
              <a:gd name="connsiteX29" fmla="*/ 612794 w 914400"/>
              <a:gd name="connsiteY29" fmla="*/ 340241 h 914400"/>
              <a:gd name="connsiteX30" fmla="*/ 525735 w 914400"/>
              <a:gd name="connsiteY30" fmla="*/ 228410 h 914400"/>
              <a:gd name="connsiteX31" fmla="*/ 477573 w 914400"/>
              <a:gd name="connsiteY31" fmla="*/ 216384 h 914400"/>
              <a:gd name="connsiteX32" fmla="*/ 477573 w 914400"/>
              <a:gd name="connsiteY32" fmla="*/ 192306 h 914400"/>
              <a:gd name="connsiteX33" fmla="*/ 457200 w 914400"/>
              <a:gd name="connsiteY33" fmla="*/ 78710 h 914400"/>
              <a:gd name="connsiteX34" fmla="*/ 835691 w 914400"/>
              <a:gd name="connsiteY34" fmla="*/ 457201 h 914400"/>
              <a:gd name="connsiteX35" fmla="*/ 457200 w 914400"/>
              <a:gd name="connsiteY35" fmla="*/ 835692 h 914400"/>
              <a:gd name="connsiteX36" fmla="*/ 78709 w 914400"/>
              <a:gd name="connsiteY36" fmla="*/ 457201 h 914400"/>
              <a:gd name="connsiteX37" fmla="*/ 457200 w 914400"/>
              <a:gd name="connsiteY37" fmla="*/ 78710 h 914400"/>
              <a:gd name="connsiteX38" fmla="*/ 457201 w 914400"/>
              <a:gd name="connsiteY38" fmla="*/ 44478 h 914400"/>
              <a:gd name="connsiteX39" fmla="*/ 44478 w 914400"/>
              <a:gd name="connsiteY39" fmla="*/ 457201 h 914400"/>
              <a:gd name="connsiteX40" fmla="*/ 457201 w 914400"/>
              <a:gd name="connsiteY40" fmla="*/ 869924 h 914400"/>
              <a:gd name="connsiteX41" fmla="*/ 869924 w 914400"/>
              <a:gd name="connsiteY41" fmla="*/ 457201 h 914400"/>
              <a:gd name="connsiteX42" fmla="*/ 457201 w 914400"/>
              <a:gd name="connsiteY42" fmla="*/ 44478 h 914400"/>
              <a:gd name="connsiteX43" fmla="*/ 457200 w 914400"/>
              <a:gd name="connsiteY43" fmla="*/ 0 h 914400"/>
              <a:gd name="connsiteX44" fmla="*/ 914400 w 914400"/>
              <a:gd name="connsiteY44" fmla="*/ 457200 h 914400"/>
              <a:gd name="connsiteX45" fmla="*/ 457200 w 914400"/>
              <a:gd name="connsiteY45" fmla="*/ 914400 h 914400"/>
              <a:gd name="connsiteX46" fmla="*/ 0 w 914400"/>
              <a:gd name="connsiteY46" fmla="*/ 457200 h 914400"/>
              <a:gd name="connsiteX47" fmla="*/ 457200 w 914400"/>
              <a:gd name="connsiteY47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914400" h="914400">
                <a:moveTo>
                  <a:pt x="477573" y="476687"/>
                </a:moveTo>
                <a:cubicBezTo>
                  <a:pt x="508677" y="486694"/>
                  <a:pt x="533756" y="502129"/>
                  <a:pt x="542301" y="536984"/>
                </a:cubicBezTo>
                <a:cubicBezTo>
                  <a:pt x="546742" y="563113"/>
                  <a:pt x="533404" y="589137"/>
                  <a:pt x="507632" y="604627"/>
                </a:cubicBezTo>
                <a:cubicBezTo>
                  <a:pt x="498457" y="610142"/>
                  <a:pt x="488240" y="613999"/>
                  <a:pt x="477573" y="616076"/>
                </a:cubicBezTo>
                <a:close/>
                <a:moveTo>
                  <a:pt x="435399" y="275468"/>
                </a:moveTo>
                <a:lnTo>
                  <a:pt x="435399" y="407281"/>
                </a:lnTo>
                <a:cubicBezTo>
                  <a:pt x="402729" y="399823"/>
                  <a:pt x="377389" y="388324"/>
                  <a:pt x="372019" y="354230"/>
                </a:cubicBezTo>
                <a:cubicBezTo>
                  <a:pt x="367578" y="328101"/>
                  <a:pt x="380916" y="302077"/>
                  <a:pt x="406687" y="286588"/>
                </a:cubicBezTo>
                <a:cubicBezTo>
                  <a:pt x="415470" y="281309"/>
                  <a:pt x="425208" y="277548"/>
                  <a:pt x="435399" y="275468"/>
                </a:cubicBezTo>
                <a:close/>
                <a:moveTo>
                  <a:pt x="435399" y="192306"/>
                </a:moveTo>
                <a:lnTo>
                  <a:pt x="435399" y="216530"/>
                </a:lnTo>
                <a:cubicBezTo>
                  <a:pt x="410669" y="219379"/>
                  <a:pt x="386713" y="227202"/>
                  <a:pt x="365757" y="239797"/>
                </a:cubicBezTo>
                <a:cubicBezTo>
                  <a:pt x="319385" y="267667"/>
                  <a:pt x="295241" y="314371"/>
                  <a:pt x="302969" y="361365"/>
                </a:cubicBezTo>
                <a:cubicBezTo>
                  <a:pt x="321480" y="437183"/>
                  <a:pt x="380318" y="452226"/>
                  <a:pt x="435399" y="465376"/>
                </a:cubicBezTo>
                <a:lnTo>
                  <a:pt x="435399" y="615712"/>
                </a:lnTo>
                <a:cubicBezTo>
                  <a:pt x="429873" y="614679"/>
                  <a:pt x="424493" y="613029"/>
                  <a:pt x="419293" y="610915"/>
                </a:cubicBezTo>
                <a:cubicBezTo>
                  <a:pt x="390713" y="599294"/>
                  <a:pt x="372217" y="575535"/>
                  <a:pt x="371219" y="549162"/>
                </a:cubicBezTo>
                <a:lnTo>
                  <a:pt x="301526" y="550973"/>
                </a:lnTo>
                <a:cubicBezTo>
                  <a:pt x="303333" y="598735"/>
                  <a:pt x="336828" y="641760"/>
                  <a:pt x="388585" y="662805"/>
                </a:cubicBezTo>
                <a:cubicBezTo>
                  <a:pt x="403565" y="668895"/>
                  <a:pt x="419365" y="672856"/>
                  <a:pt x="435399" y="674663"/>
                </a:cubicBezTo>
                <a:lnTo>
                  <a:pt x="435399" y="698908"/>
                </a:lnTo>
                <a:lnTo>
                  <a:pt x="477573" y="698908"/>
                </a:lnTo>
                <a:lnTo>
                  <a:pt x="477573" y="674818"/>
                </a:lnTo>
                <a:cubicBezTo>
                  <a:pt x="502782" y="672118"/>
                  <a:pt x="527227" y="664241"/>
                  <a:pt x="548563" y="651418"/>
                </a:cubicBezTo>
                <a:cubicBezTo>
                  <a:pt x="595235" y="623367"/>
                  <a:pt x="619390" y="576238"/>
                  <a:pt x="611347" y="528921"/>
                </a:cubicBezTo>
                <a:cubicBezTo>
                  <a:pt x="588180" y="445276"/>
                  <a:pt x="530586" y="426759"/>
                  <a:pt x="477573" y="415927"/>
                </a:cubicBezTo>
                <a:lnTo>
                  <a:pt x="477573" y="275217"/>
                </a:lnTo>
                <a:cubicBezTo>
                  <a:pt x="483562" y="276268"/>
                  <a:pt x="489399" y="278012"/>
                  <a:pt x="495027" y="280300"/>
                </a:cubicBezTo>
                <a:cubicBezTo>
                  <a:pt x="523607" y="291920"/>
                  <a:pt x="542103" y="315679"/>
                  <a:pt x="543100" y="342053"/>
                </a:cubicBezTo>
                <a:lnTo>
                  <a:pt x="612794" y="340241"/>
                </a:lnTo>
                <a:cubicBezTo>
                  <a:pt x="610987" y="292480"/>
                  <a:pt x="577492" y="249455"/>
                  <a:pt x="525735" y="228410"/>
                </a:cubicBezTo>
                <a:cubicBezTo>
                  <a:pt x="510334" y="222148"/>
                  <a:pt x="494067" y="218137"/>
                  <a:pt x="477573" y="216384"/>
                </a:cubicBezTo>
                <a:lnTo>
                  <a:pt x="477573" y="192306"/>
                </a:lnTo>
                <a:close/>
                <a:moveTo>
                  <a:pt x="457200" y="78710"/>
                </a:moveTo>
                <a:cubicBezTo>
                  <a:pt x="666235" y="78710"/>
                  <a:pt x="835691" y="248166"/>
                  <a:pt x="835691" y="457201"/>
                </a:cubicBezTo>
                <a:cubicBezTo>
                  <a:pt x="835691" y="666236"/>
                  <a:pt x="666235" y="835692"/>
                  <a:pt x="457200" y="835692"/>
                </a:cubicBezTo>
                <a:cubicBezTo>
                  <a:pt x="248165" y="835692"/>
                  <a:pt x="78709" y="666236"/>
                  <a:pt x="78709" y="457201"/>
                </a:cubicBezTo>
                <a:cubicBezTo>
                  <a:pt x="78709" y="248166"/>
                  <a:pt x="248165" y="78710"/>
                  <a:pt x="457200" y="78710"/>
                </a:cubicBezTo>
                <a:close/>
                <a:moveTo>
                  <a:pt x="457201" y="44478"/>
                </a:moveTo>
                <a:cubicBezTo>
                  <a:pt x="229260" y="44478"/>
                  <a:pt x="44478" y="229260"/>
                  <a:pt x="44478" y="457201"/>
                </a:cubicBezTo>
                <a:cubicBezTo>
                  <a:pt x="44478" y="685142"/>
                  <a:pt x="229260" y="869924"/>
                  <a:pt x="457201" y="869924"/>
                </a:cubicBezTo>
                <a:cubicBezTo>
                  <a:pt x="685142" y="869924"/>
                  <a:pt x="869924" y="685142"/>
                  <a:pt x="869924" y="457201"/>
                </a:cubicBezTo>
                <a:cubicBezTo>
                  <a:pt x="869924" y="229260"/>
                  <a:pt x="685142" y="44478"/>
                  <a:pt x="457201" y="44478"/>
                </a:cubicBezTo>
                <a:close/>
                <a:moveTo>
                  <a:pt x="457200" y="0"/>
                </a:moveTo>
                <a:cubicBezTo>
                  <a:pt x="709705" y="0"/>
                  <a:pt x="914400" y="204695"/>
                  <a:pt x="914400" y="457200"/>
                </a:cubicBezTo>
                <a:cubicBezTo>
                  <a:pt x="914400" y="709705"/>
                  <a:pt x="709705" y="914400"/>
                  <a:pt x="457200" y="914400"/>
                </a:cubicBezTo>
                <a:cubicBezTo>
                  <a:pt x="204695" y="914400"/>
                  <a:pt x="0" y="709705"/>
                  <a:pt x="0" y="457200"/>
                </a:cubicBezTo>
                <a:cubicBezTo>
                  <a:pt x="0" y="204695"/>
                  <a:pt x="204695" y="0"/>
                  <a:pt x="4572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pic>
        <p:nvPicPr>
          <p:cNvPr id="1026" name="Picture 2" descr="กองทุนรวม คืออะไร ? | ทันข่าว Today">
            <a:extLst>
              <a:ext uri="{FF2B5EF4-FFF2-40B4-BE49-F238E27FC236}">
                <a16:creationId xmlns:a16="http://schemas.microsoft.com/office/drawing/2014/main" id="{CA3F4B9A-1AC0-EFD0-C938-23E938A32EC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20" b="5548"/>
          <a:stretch/>
        </p:blipFill>
        <p:spPr bwMode="auto">
          <a:xfrm>
            <a:off x="412206" y="1395824"/>
            <a:ext cx="5683794" cy="4861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39AE895-D736-5076-4531-E4D4E39954BC}"/>
              </a:ext>
            </a:extLst>
          </p:cNvPr>
          <p:cNvSpPr txBox="1"/>
          <p:nvPr/>
        </p:nvSpPr>
        <p:spPr>
          <a:xfrm>
            <a:off x="412206" y="6415828"/>
            <a:ext cx="68392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>
                <a:latin typeface="DB Helvethaica X 35 Thin" panose="02000506090000020004" pitchFamily="2" charset="-34"/>
                <a:cs typeface="DB Helvethaica X 35 Thin" panose="02000506090000020004" pitchFamily="2" charset="-34"/>
              </a:rPr>
              <a:t>ที่มา </a:t>
            </a:r>
            <a:r>
              <a:rPr lang="en-US" sz="1600" b="1">
                <a:latin typeface="DB Helvethaica X 35 Thin" panose="02000506090000020004" pitchFamily="2" charset="-34"/>
                <a:cs typeface="DB Helvethaica X 35 Thin" panose="02000506090000020004" pitchFamily="2" charset="-34"/>
              </a:rPr>
              <a:t>:  </a:t>
            </a:r>
            <a:r>
              <a:rPr lang="th-TH" sz="1600">
                <a:latin typeface="DB Helvethaica X 35 Thin" panose="02000506090000020004" pitchFamily="2" charset="-34"/>
                <a:cs typeface="DB Helvethaica X 35 Thin" panose="02000506090000020004" pitchFamily="2" charset="-34"/>
              </a:rPr>
              <a:t>ทันข่าว </a:t>
            </a:r>
            <a:r>
              <a:rPr lang="en-US" sz="1600">
                <a:latin typeface="DB Helvethaica X 35 Thin" panose="02000506090000020004" pitchFamily="2" charset="-34"/>
                <a:cs typeface="DB Helvethaica X 35 Thin" panose="02000506090000020004" pitchFamily="2" charset="-34"/>
              </a:rPr>
              <a:t>The Series</a:t>
            </a:r>
            <a:endParaRPr lang="th-TH" sz="1600">
              <a:latin typeface="DB Helvethaica X 35 Thin" panose="02000506090000020004" pitchFamily="2" charset="-34"/>
              <a:cs typeface="DB Helvethaica X 35 Thin" panose="02000506090000020004" pitchFamily="2" charset="-34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18AD343-4E30-D396-73B1-46449CA012B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6032" b="96508" l="7867" r="94856">
                        <a14:foregroundMark x1="52648" y1="6032" x2="52648" y2="6032"/>
                        <a14:foregroundMark x1="29652" y1="70794" x2="29652" y2="70794"/>
                        <a14:foregroundMark x1="8018" y1="81587" x2="8018" y2="81587"/>
                        <a14:foregroundMark x1="8018" y1="96508" x2="8018" y2="96508"/>
                        <a14:foregroundMark x1="26929" y1="90159" x2="26929" y2="90159"/>
                        <a14:foregroundMark x1="30106" y1="94921" x2="30106" y2="94921"/>
                        <a14:foregroundMark x1="34493" y1="67937" x2="28744" y2="87302"/>
                        <a14:foregroundMark x1="28744" y1="87302" x2="28744" y2="91111"/>
                        <a14:foregroundMark x1="33283" y1="75556" x2="29349" y2="93016"/>
                        <a14:foregroundMark x1="29349" y1="93016" x2="29349" y2="94921"/>
                        <a14:foregroundMark x1="37519" y1="65079" x2="46596" y2="55873"/>
                        <a14:foregroundMark x1="46596" y1="55873" x2="56127" y2="53333"/>
                        <a14:foregroundMark x1="56127" y1="53333" x2="64902" y2="61270"/>
                        <a14:foregroundMark x1="64902" y1="61270" x2="71558" y2="74921"/>
                        <a14:foregroundMark x1="71558" y1="74921" x2="74887" y2="92063"/>
                        <a14:foregroundMark x1="52496" y1="55238" x2="61725" y2="62222"/>
                        <a14:foregroundMark x1="64448" y1="66984" x2="70197" y2="89206"/>
                        <a14:foregroundMark x1="92587" y1="67302" x2="94856" y2="93651"/>
                        <a14:foregroundMark x1="53101" y1="84762" x2="48260" y2="84762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328792" y="2853193"/>
            <a:ext cx="5508495" cy="262507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DD0E35B-FE0F-4927-7459-54630CAB0A8A}"/>
              </a:ext>
            </a:extLst>
          </p:cNvPr>
          <p:cNvSpPr txBox="1"/>
          <p:nvPr/>
        </p:nvSpPr>
        <p:spPr>
          <a:xfrm>
            <a:off x="6413363" y="1379730"/>
            <a:ext cx="5366431" cy="892552"/>
          </a:xfrm>
          <a:prstGeom prst="rect">
            <a:avLst/>
          </a:prstGeom>
          <a:solidFill>
            <a:srgbClr val="FFDE75"/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2600"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ประเภทของกองทุนรวม โดยแบ่งตามลักษณะของ</a:t>
            </a:r>
            <a:br>
              <a:rPr lang="th-TH" sz="2600"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</a:br>
            <a:r>
              <a:rPr lang="th-TH" sz="2600">
                <a:latin typeface="DB Helvethaica X 55 Regular" panose="02000506090000020004" pitchFamily="2" charset="-34"/>
                <a:cs typeface="DB Helvethaica X 55 Regular" panose="02000506090000020004" pitchFamily="2" charset="-34"/>
              </a:rPr>
              <a:t>สินทรัพย์ที่กองทุนนำเงินไปลงทุน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E63F937-52B5-1880-E107-AC2D9384BA45}"/>
              </a:ext>
            </a:extLst>
          </p:cNvPr>
          <p:cNvSpPr txBox="1"/>
          <p:nvPr/>
        </p:nvSpPr>
        <p:spPr>
          <a:xfrm>
            <a:off x="6328792" y="6387502"/>
            <a:ext cx="68392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>
                <a:latin typeface="DB Helvethaica X 35 Thin" panose="02000506090000020004" pitchFamily="2" charset="-34"/>
                <a:cs typeface="DB Helvethaica X 35 Thin" panose="02000506090000020004" pitchFamily="2" charset="-34"/>
              </a:rPr>
              <a:t>ที่มา </a:t>
            </a:r>
            <a:r>
              <a:rPr lang="en-US" sz="1600" b="1">
                <a:latin typeface="DB Helvethaica X 35 Thin" panose="02000506090000020004" pitchFamily="2" charset="-34"/>
                <a:cs typeface="DB Helvethaica X 35 Thin" panose="02000506090000020004" pitchFamily="2" charset="-34"/>
              </a:rPr>
              <a:t>:  </a:t>
            </a:r>
            <a:r>
              <a:rPr lang="en-US" sz="1600">
                <a:latin typeface="DB Helvethaica X 35 Thin" panose="02000506090000020004" pitchFamily="2" charset="-34"/>
                <a:cs typeface="DB Helvethaica X 35 Thin" panose="02000506090000020004" pitchFamily="2" charset="-34"/>
              </a:rPr>
              <a:t>https://www.gpf.or.th/</a:t>
            </a:r>
            <a:endParaRPr lang="th-TH" sz="1600">
              <a:latin typeface="DB Helvethaica X 35 Thin" panose="02000506090000020004" pitchFamily="2" charset="-34"/>
              <a:cs typeface="DB Helvethaica X 35 Thin" panose="02000506090000020004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16317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0" grpId="0"/>
      <p:bldP spid="12" grpId="0" animBg="1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ACBFC656-22FA-7D47-6EC0-FF54BEA6D695}"/>
              </a:ext>
            </a:extLst>
          </p:cNvPr>
          <p:cNvGrpSpPr/>
          <p:nvPr/>
        </p:nvGrpSpPr>
        <p:grpSpPr>
          <a:xfrm>
            <a:off x="1181051" y="435883"/>
            <a:ext cx="9979740" cy="6029776"/>
            <a:chOff x="1181051" y="435883"/>
            <a:chExt cx="9979740" cy="6029776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1067FAE-CB72-D9E4-AE09-DA7BDA3C3932}"/>
                </a:ext>
              </a:extLst>
            </p:cNvPr>
            <p:cNvSpPr txBox="1"/>
            <p:nvPr/>
          </p:nvSpPr>
          <p:spPr>
            <a:xfrm>
              <a:off x="1246747" y="6127105"/>
              <a:ext cx="683922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600" b="1">
                  <a:latin typeface="DB Helvethaica X 35 Thin" panose="02000506090000020004" pitchFamily="2" charset="-34"/>
                  <a:cs typeface="DB Helvethaica X 35 Thin" panose="02000506090000020004" pitchFamily="2" charset="-34"/>
                </a:rPr>
                <a:t>ที่มา </a:t>
              </a:r>
              <a:r>
                <a:rPr lang="en-US" sz="1600" b="1">
                  <a:latin typeface="DB Helvethaica X 35 Thin" panose="02000506090000020004" pitchFamily="2" charset="-34"/>
                  <a:cs typeface="DB Helvethaica X 35 Thin" panose="02000506090000020004" pitchFamily="2" charset="-34"/>
                </a:rPr>
                <a:t>:  </a:t>
              </a:r>
              <a:r>
                <a:rPr lang="en-US" sz="1600">
                  <a:latin typeface="DB Helvethaica X 35 Thin" panose="02000506090000020004" pitchFamily="2" charset="-34"/>
                  <a:cs typeface="DB Helvethaica X 35 Thin" panose="02000506090000020004" pitchFamily="2" charset="-34"/>
                </a:rPr>
                <a:t>Wealth Me Up </a:t>
              </a:r>
              <a:r>
                <a:rPr lang="th-TH" sz="1600">
                  <a:latin typeface="DB Helvethaica X 35 Thin" panose="02000506090000020004" pitchFamily="2" charset="-34"/>
                  <a:cs typeface="DB Helvethaica X 35 Thin" panose="02000506090000020004" pitchFamily="2" charset="-34"/>
                </a:rPr>
                <a:t>รวบรวมโดย ธปท</a:t>
              </a:r>
              <a:r>
                <a:rPr lang="en-US" sz="1600">
                  <a:latin typeface="DB Helvethaica X 35 Thin" panose="02000506090000020004" pitchFamily="2" charset="-34"/>
                  <a:cs typeface="DB Helvethaica X 35 Thin" panose="02000506090000020004" pitchFamily="2" charset="-34"/>
                </a:rPr>
                <a:t>.</a:t>
              </a:r>
              <a:endParaRPr lang="th-TH" sz="1600">
                <a:latin typeface="DB Helvethaica X 35 Thin" panose="02000506090000020004" pitchFamily="2" charset="-34"/>
                <a:cs typeface="DB Helvethaica X 35 Thin" panose="02000506090000020004" pitchFamily="2" charset="-34"/>
              </a:endParaRPr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A3B0D037-292C-CB82-4F84-36358709FA22}"/>
                </a:ext>
              </a:extLst>
            </p:cNvPr>
            <p:cNvGrpSpPr/>
            <p:nvPr/>
          </p:nvGrpSpPr>
          <p:grpSpPr>
            <a:xfrm>
              <a:off x="1181051" y="435883"/>
              <a:ext cx="9979740" cy="5587548"/>
              <a:chOff x="1181051" y="435883"/>
              <a:chExt cx="9979740" cy="5587548"/>
            </a:xfrm>
          </p:grpSpPr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3DE6D1DF-D442-8CC0-31AF-D96F420CACD6}"/>
                  </a:ext>
                </a:extLst>
              </p:cNvPr>
              <p:cNvGrpSpPr/>
              <p:nvPr/>
            </p:nvGrpSpPr>
            <p:grpSpPr>
              <a:xfrm>
                <a:off x="1910409" y="442172"/>
                <a:ext cx="9250382" cy="746012"/>
                <a:chOff x="1921048" y="570806"/>
                <a:chExt cx="9250382" cy="746012"/>
              </a:xfrm>
            </p:grpSpPr>
            <p:sp>
              <p:nvSpPr>
                <p:cNvPr id="5" name="Rectangle 4">
                  <a:extLst>
                    <a:ext uri="{FF2B5EF4-FFF2-40B4-BE49-F238E27FC236}">
                      <a16:creationId xmlns:a16="http://schemas.microsoft.com/office/drawing/2014/main" id="{2A1A3940-CC8E-F37B-4B22-20858CFBDC10}"/>
                    </a:ext>
                  </a:extLst>
                </p:cNvPr>
                <p:cNvSpPr/>
                <p:nvPr/>
              </p:nvSpPr>
              <p:spPr>
                <a:xfrm>
                  <a:off x="1921048" y="570806"/>
                  <a:ext cx="9250382" cy="746012"/>
                </a:xfrm>
                <a:prstGeom prst="rect">
                  <a:avLst/>
                </a:prstGeom>
                <a:solidFill>
                  <a:srgbClr val="8497B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" name="Rectangle 35">
                  <a:extLst>
                    <a:ext uri="{FF2B5EF4-FFF2-40B4-BE49-F238E27FC236}">
                      <a16:creationId xmlns:a16="http://schemas.microsoft.com/office/drawing/2014/main" id="{1CBF73B3-E62D-8F07-79CA-5563B35BEA29}"/>
                    </a:ext>
                  </a:extLst>
                </p:cNvPr>
                <p:cNvSpPr/>
                <p:nvPr/>
              </p:nvSpPr>
              <p:spPr>
                <a:xfrm>
                  <a:off x="2656357" y="619997"/>
                  <a:ext cx="5804989" cy="668149"/>
                </a:xfrm>
                <a:prstGeom prst="round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r" defTabSz="1219170"/>
                  <a:r>
                    <a:rPr lang="th-TH" sz="4285" b="1">
                      <a:solidFill>
                        <a:schemeClr val="bg1"/>
                      </a:solidFill>
                      <a:latin typeface="DB Helvethaica X 65 Med" panose="02000506090000020004" pitchFamily="2" charset="-34"/>
                      <a:cs typeface="DB Helvethaica X 65 Med" panose="02000506090000020004" pitchFamily="2" charset="-34"/>
                    </a:rPr>
                    <a:t>ระดับความเสี่ยงของการลงทุน</a:t>
                  </a:r>
                </a:p>
              </p:txBody>
            </p:sp>
          </p:grpSp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F574C238-4D06-B95A-2C7B-BC5E7160ADD1}"/>
                  </a:ext>
                </a:extLst>
              </p:cNvPr>
              <p:cNvGrpSpPr/>
              <p:nvPr/>
            </p:nvGrpSpPr>
            <p:grpSpPr>
              <a:xfrm>
                <a:off x="1181051" y="435883"/>
                <a:ext cx="735309" cy="746012"/>
                <a:chOff x="5606337" y="10"/>
                <a:chExt cx="6878776" cy="6857990"/>
              </a:xfrm>
            </p:grpSpPr>
            <p:pic>
              <p:nvPicPr>
                <p:cNvPr id="8" name="Picture 4" descr="ค้นหาตัวเองให้เจอ แล้วก้าวไปสู่ความสำเร็จ !">
                  <a:extLst>
                    <a:ext uri="{FF2B5EF4-FFF2-40B4-BE49-F238E27FC236}">
                      <a16:creationId xmlns:a16="http://schemas.microsoft.com/office/drawing/2014/main" id="{2D4B7080-07C0-DF95-7F77-02F958C7CA05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302"/>
                <a:stretch/>
              </p:blipFill>
              <p:spPr bwMode="auto">
                <a:xfrm>
                  <a:off x="5606337" y="10"/>
                  <a:ext cx="6878776" cy="68579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878775" h="6858000">
                      <a:moveTo>
                        <a:pt x="1102973" y="0"/>
                      </a:moveTo>
                      <a:lnTo>
                        <a:pt x="1160688" y="0"/>
                      </a:lnTo>
                      <a:lnTo>
                        <a:pt x="983189" y="331786"/>
                      </a:lnTo>
                      <a:cubicBezTo>
                        <a:pt x="914866" y="469145"/>
                        <a:pt x="850355" y="608712"/>
                        <a:pt x="789261" y="750263"/>
                      </a:cubicBezTo>
                      <a:cubicBezTo>
                        <a:pt x="774307" y="784928"/>
                        <a:pt x="759992" y="819849"/>
                        <a:pt x="745295" y="854514"/>
                      </a:cubicBezTo>
                      <a:cubicBezTo>
                        <a:pt x="756682" y="845393"/>
                        <a:pt x="765489" y="833492"/>
                        <a:pt x="770857" y="819975"/>
                      </a:cubicBezTo>
                      <a:cubicBezTo>
                        <a:pt x="879943" y="589569"/>
                        <a:pt x="999605" y="365513"/>
                        <a:pt x="1131329" y="148742"/>
                      </a:cubicBezTo>
                      <a:lnTo>
                        <a:pt x="1227589" y="0"/>
                      </a:lnTo>
                      <a:lnTo>
                        <a:pt x="6878775" y="0"/>
                      </a:lnTo>
                      <a:lnTo>
                        <a:pt x="6878775" y="6858000"/>
                      </a:lnTo>
                      <a:lnTo>
                        <a:pt x="713521" y="6858000"/>
                      </a:lnTo>
                      <a:lnTo>
                        <a:pt x="625642" y="6670527"/>
                      </a:lnTo>
                      <a:cubicBezTo>
                        <a:pt x="507232" y="6398531"/>
                        <a:pt x="403083" y="6118381"/>
                        <a:pt x="312785" y="5830359"/>
                      </a:cubicBezTo>
                      <a:cubicBezTo>
                        <a:pt x="278149" y="5719759"/>
                        <a:pt x="248879" y="5607635"/>
                        <a:pt x="212198" y="5480401"/>
                      </a:cubicBezTo>
                      <a:cubicBezTo>
                        <a:pt x="212208" y="5491601"/>
                        <a:pt x="212803" y="5502788"/>
                        <a:pt x="213988" y="5513923"/>
                      </a:cubicBezTo>
                      <a:cubicBezTo>
                        <a:pt x="264089" y="5723695"/>
                        <a:pt x="307290" y="5935370"/>
                        <a:pt x="365826" y="6142729"/>
                      </a:cubicBezTo>
                      <a:cubicBezTo>
                        <a:pt x="433152" y="6380817"/>
                        <a:pt x="510068" y="6614016"/>
                        <a:pt x="597975" y="6841549"/>
                      </a:cubicBezTo>
                      <a:lnTo>
                        <a:pt x="604824" y="6858000"/>
                      </a:lnTo>
                      <a:lnTo>
                        <a:pt x="552056" y="6858000"/>
                      </a:lnTo>
                      <a:lnTo>
                        <a:pt x="539576" y="6828295"/>
                      </a:lnTo>
                      <a:cubicBezTo>
                        <a:pt x="380597" y="6414594"/>
                        <a:pt x="260223" y="5988893"/>
                        <a:pt x="171555" y="5552906"/>
                      </a:cubicBezTo>
                      <a:cubicBezTo>
                        <a:pt x="91163" y="5157998"/>
                        <a:pt x="43746" y="4758899"/>
                        <a:pt x="12305" y="4357388"/>
                      </a:cubicBezTo>
                      <a:cubicBezTo>
                        <a:pt x="-14281" y="4013908"/>
                        <a:pt x="4507" y="3672965"/>
                        <a:pt x="46684" y="3331516"/>
                      </a:cubicBezTo>
                      <a:cubicBezTo>
                        <a:pt x="127203" y="2664286"/>
                        <a:pt x="277819" y="2007265"/>
                        <a:pt x="496065" y="1371196"/>
                      </a:cubicBezTo>
                      <a:cubicBezTo>
                        <a:pt x="636273" y="966066"/>
                        <a:pt x="800445" y="573253"/>
                        <a:pt x="995723" y="196614"/>
                      </a:cubicBezTo>
                      <a:close/>
                    </a:path>
                  </a:pathLst>
                </a:cu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9" name="Rectangle: Rounded Corners 8">
                  <a:extLst>
                    <a:ext uri="{FF2B5EF4-FFF2-40B4-BE49-F238E27FC236}">
                      <a16:creationId xmlns:a16="http://schemas.microsoft.com/office/drawing/2014/main" id="{C35E5D12-DE1F-1A7A-5952-D3FB49F57758}"/>
                    </a:ext>
                  </a:extLst>
                </p:cNvPr>
                <p:cNvSpPr/>
                <p:nvPr/>
              </p:nvSpPr>
              <p:spPr>
                <a:xfrm>
                  <a:off x="6220918" y="614597"/>
                  <a:ext cx="5971082" cy="6086006"/>
                </a:xfrm>
                <a:prstGeom prst="roundRect">
                  <a:avLst>
                    <a:gd name="adj" fmla="val 16165"/>
                  </a:avLst>
                </a:prstGeom>
                <a:solidFill>
                  <a:srgbClr val="A8C5D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sp>
            <p:nvSpPr>
              <p:cNvPr id="10" name="Freeform: Shape 9">
                <a:extLst>
                  <a:ext uri="{FF2B5EF4-FFF2-40B4-BE49-F238E27FC236}">
                    <a16:creationId xmlns:a16="http://schemas.microsoft.com/office/drawing/2014/main" id="{7E7D87CB-49D4-0B91-A450-E82C5846F153}"/>
                  </a:ext>
                </a:extLst>
              </p:cNvPr>
              <p:cNvSpPr/>
              <p:nvPr/>
            </p:nvSpPr>
            <p:spPr>
              <a:xfrm>
                <a:off x="1230409" y="473836"/>
                <a:ext cx="638281" cy="638281"/>
              </a:xfrm>
              <a:custGeom>
                <a:avLst/>
                <a:gdLst>
                  <a:gd name="connsiteX0" fmla="*/ 477573 w 914400"/>
                  <a:gd name="connsiteY0" fmla="*/ 476687 h 914400"/>
                  <a:gd name="connsiteX1" fmla="*/ 542301 w 914400"/>
                  <a:gd name="connsiteY1" fmla="*/ 536984 h 914400"/>
                  <a:gd name="connsiteX2" fmla="*/ 507632 w 914400"/>
                  <a:gd name="connsiteY2" fmla="*/ 604627 h 914400"/>
                  <a:gd name="connsiteX3" fmla="*/ 477573 w 914400"/>
                  <a:gd name="connsiteY3" fmla="*/ 616076 h 914400"/>
                  <a:gd name="connsiteX4" fmla="*/ 435399 w 914400"/>
                  <a:gd name="connsiteY4" fmla="*/ 275468 h 914400"/>
                  <a:gd name="connsiteX5" fmla="*/ 435399 w 914400"/>
                  <a:gd name="connsiteY5" fmla="*/ 407281 h 914400"/>
                  <a:gd name="connsiteX6" fmla="*/ 372019 w 914400"/>
                  <a:gd name="connsiteY6" fmla="*/ 354230 h 914400"/>
                  <a:gd name="connsiteX7" fmla="*/ 406687 w 914400"/>
                  <a:gd name="connsiteY7" fmla="*/ 286588 h 914400"/>
                  <a:gd name="connsiteX8" fmla="*/ 435399 w 914400"/>
                  <a:gd name="connsiteY8" fmla="*/ 275468 h 914400"/>
                  <a:gd name="connsiteX9" fmla="*/ 435399 w 914400"/>
                  <a:gd name="connsiteY9" fmla="*/ 192306 h 914400"/>
                  <a:gd name="connsiteX10" fmla="*/ 435399 w 914400"/>
                  <a:gd name="connsiteY10" fmla="*/ 216530 h 914400"/>
                  <a:gd name="connsiteX11" fmla="*/ 365757 w 914400"/>
                  <a:gd name="connsiteY11" fmla="*/ 239797 h 914400"/>
                  <a:gd name="connsiteX12" fmla="*/ 302969 w 914400"/>
                  <a:gd name="connsiteY12" fmla="*/ 361365 h 914400"/>
                  <a:gd name="connsiteX13" fmla="*/ 435399 w 914400"/>
                  <a:gd name="connsiteY13" fmla="*/ 465376 h 914400"/>
                  <a:gd name="connsiteX14" fmla="*/ 435399 w 914400"/>
                  <a:gd name="connsiteY14" fmla="*/ 615712 h 914400"/>
                  <a:gd name="connsiteX15" fmla="*/ 419293 w 914400"/>
                  <a:gd name="connsiteY15" fmla="*/ 610915 h 914400"/>
                  <a:gd name="connsiteX16" fmla="*/ 371219 w 914400"/>
                  <a:gd name="connsiteY16" fmla="*/ 549162 h 914400"/>
                  <a:gd name="connsiteX17" fmla="*/ 301526 w 914400"/>
                  <a:gd name="connsiteY17" fmla="*/ 550973 h 914400"/>
                  <a:gd name="connsiteX18" fmla="*/ 388585 w 914400"/>
                  <a:gd name="connsiteY18" fmla="*/ 662805 h 914400"/>
                  <a:gd name="connsiteX19" fmla="*/ 435399 w 914400"/>
                  <a:gd name="connsiteY19" fmla="*/ 674663 h 914400"/>
                  <a:gd name="connsiteX20" fmla="*/ 435399 w 914400"/>
                  <a:gd name="connsiteY20" fmla="*/ 698908 h 914400"/>
                  <a:gd name="connsiteX21" fmla="*/ 477573 w 914400"/>
                  <a:gd name="connsiteY21" fmla="*/ 698908 h 914400"/>
                  <a:gd name="connsiteX22" fmla="*/ 477573 w 914400"/>
                  <a:gd name="connsiteY22" fmla="*/ 674818 h 914400"/>
                  <a:gd name="connsiteX23" fmla="*/ 548563 w 914400"/>
                  <a:gd name="connsiteY23" fmla="*/ 651418 h 914400"/>
                  <a:gd name="connsiteX24" fmla="*/ 611347 w 914400"/>
                  <a:gd name="connsiteY24" fmla="*/ 528921 h 914400"/>
                  <a:gd name="connsiteX25" fmla="*/ 477573 w 914400"/>
                  <a:gd name="connsiteY25" fmla="*/ 415927 h 914400"/>
                  <a:gd name="connsiteX26" fmla="*/ 477573 w 914400"/>
                  <a:gd name="connsiteY26" fmla="*/ 275217 h 914400"/>
                  <a:gd name="connsiteX27" fmla="*/ 495027 w 914400"/>
                  <a:gd name="connsiteY27" fmla="*/ 280300 h 914400"/>
                  <a:gd name="connsiteX28" fmla="*/ 543100 w 914400"/>
                  <a:gd name="connsiteY28" fmla="*/ 342053 h 914400"/>
                  <a:gd name="connsiteX29" fmla="*/ 612794 w 914400"/>
                  <a:gd name="connsiteY29" fmla="*/ 340241 h 914400"/>
                  <a:gd name="connsiteX30" fmla="*/ 525735 w 914400"/>
                  <a:gd name="connsiteY30" fmla="*/ 228410 h 914400"/>
                  <a:gd name="connsiteX31" fmla="*/ 477573 w 914400"/>
                  <a:gd name="connsiteY31" fmla="*/ 216384 h 914400"/>
                  <a:gd name="connsiteX32" fmla="*/ 477573 w 914400"/>
                  <a:gd name="connsiteY32" fmla="*/ 192306 h 914400"/>
                  <a:gd name="connsiteX33" fmla="*/ 457200 w 914400"/>
                  <a:gd name="connsiteY33" fmla="*/ 78710 h 914400"/>
                  <a:gd name="connsiteX34" fmla="*/ 835691 w 914400"/>
                  <a:gd name="connsiteY34" fmla="*/ 457201 h 914400"/>
                  <a:gd name="connsiteX35" fmla="*/ 457200 w 914400"/>
                  <a:gd name="connsiteY35" fmla="*/ 835692 h 914400"/>
                  <a:gd name="connsiteX36" fmla="*/ 78709 w 914400"/>
                  <a:gd name="connsiteY36" fmla="*/ 457201 h 914400"/>
                  <a:gd name="connsiteX37" fmla="*/ 457200 w 914400"/>
                  <a:gd name="connsiteY37" fmla="*/ 78710 h 914400"/>
                  <a:gd name="connsiteX38" fmla="*/ 457201 w 914400"/>
                  <a:gd name="connsiteY38" fmla="*/ 44478 h 914400"/>
                  <a:gd name="connsiteX39" fmla="*/ 44478 w 914400"/>
                  <a:gd name="connsiteY39" fmla="*/ 457201 h 914400"/>
                  <a:gd name="connsiteX40" fmla="*/ 457201 w 914400"/>
                  <a:gd name="connsiteY40" fmla="*/ 869924 h 914400"/>
                  <a:gd name="connsiteX41" fmla="*/ 869924 w 914400"/>
                  <a:gd name="connsiteY41" fmla="*/ 457201 h 914400"/>
                  <a:gd name="connsiteX42" fmla="*/ 457201 w 914400"/>
                  <a:gd name="connsiteY42" fmla="*/ 44478 h 914400"/>
                  <a:gd name="connsiteX43" fmla="*/ 457200 w 914400"/>
                  <a:gd name="connsiteY43" fmla="*/ 0 h 914400"/>
                  <a:gd name="connsiteX44" fmla="*/ 914400 w 914400"/>
                  <a:gd name="connsiteY44" fmla="*/ 457200 h 914400"/>
                  <a:gd name="connsiteX45" fmla="*/ 457200 w 914400"/>
                  <a:gd name="connsiteY45" fmla="*/ 914400 h 914400"/>
                  <a:gd name="connsiteX46" fmla="*/ 0 w 914400"/>
                  <a:gd name="connsiteY46" fmla="*/ 457200 h 914400"/>
                  <a:gd name="connsiteX47" fmla="*/ 457200 w 914400"/>
                  <a:gd name="connsiteY47" fmla="*/ 0 h 914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914400" h="914400">
                    <a:moveTo>
                      <a:pt x="477573" y="476687"/>
                    </a:moveTo>
                    <a:cubicBezTo>
                      <a:pt x="508677" y="486694"/>
                      <a:pt x="533756" y="502129"/>
                      <a:pt x="542301" y="536984"/>
                    </a:cubicBezTo>
                    <a:cubicBezTo>
                      <a:pt x="546742" y="563113"/>
                      <a:pt x="533404" y="589137"/>
                      <a:pt x="507632" y="604627"/>
                    </a:cubicBezTo>
                    <a:cubicBezTo>
                      <a:pt x="498457" y="610142"/>
                      <a:pt x="488240" y="613999"/>
                      <a:pt x="477573" y="616076"/>
                    </a:cubicBezTo>
                    <a:close/>
                    <a:moveTo>
                      <a:pt x="435399" y="275468"/>
                    </a:moveTo>
                    <a:lnTo>
                      <a:pt x="435399" y="407281"/>
                    </a:lnTo>
                    <a:cubicBezTo>
                      <a:pt x="402729" y="399823"/>
                      <a:pt x="377389" y="388324"/>
                      <a:pt x="372019" y="354230"/>
                    </a:cubicBezTo>
                    <a:cubicBezTo>
                      <a:pt x="367578" y="328101"/>
                      <a:pt x="380916" y="302077"/>
                      <a:pt x="406687" y="286588"/>
                    </a:cubicBezTo>
                    <a:cubicBezTo>
                      <a:pt x="415470" y="281309"/>
                      <a:pt x="425208" y="277548"/>
                      <a:pt x="435399" y="275468"/>
                    </a:cubicBezTo>
                    <a:close/>
                    <a:moveTo>
                      <a:pt x="435399" y="192306"/>
                    </a:moveTo>
                    <a:lnTo>
                      <a:pt x="435399" y="216530"/>
                    </a:lnTo>
                    <a:cubicBezTo>
                      <a:pt x="410669" y="219379"/>
                      <a:pt x="386713" y="227202"/>
                      <a:pt x="365757" y="239797"/>
                    </a:cubicBezTo>
                    <a:cubicBezTo>
                      <a:pt x="319385" y="267667"/>
                      <a:pt x="295241" y="314371"/>
                      <a:pt x="302969" y="361365"/>
                    </a:cubicBezTo>
                    <a:cubicBezTo>
                      <a:pt x="321480" y="437183"/>
                      <a:pt x="380318" y="452226"/>
                      <a:pt x="435399" y="465376"/>
                    </a:cubicBezTo>
                    <a:lnTo>
                      <a:pt x="435399" y="615712"/>
                    </a:lnTo>
                    <a:cubicBezTo>
                      <a:pt x="429873" y="614679"/>
                      <a:pt x="424493" y="613029"/>
                      <a:pt x="419293" y="610915"/>
                    </a:cubicBezTo>
                    <a:cubicBezTo>
                      <a:pt x="390713" y="599294"/>
                      <a:pt x="372217" y="575535"/>
                      <a:pt x="371219" y="549162"/>
                    </a:cubicBezTo>
                    <a:lnTo>
                      <a:pt x="301526" y="550973"/>
                    </a:lnTo>
                    <a:cubicBezTo>
                      <a:pt x="303333" y="598735"/>
                      <a:pt x="336828" y="641760"/>
                      <a:pt x="388585" y="662805"/>
                    </a:cubicBezTo>
                    <a:cubicBezTo>
                      <a:pt x="403565" y="668895"/>
                      <a:pt x="419365" y="672856"/>
                      <a:pt x="435399" y="674663"/>
                    </a:cubicBezTo>
                    <a:lnTo>
                      <a:pt x="435399" y="698908"/>
                    </a:lnTo>
                    <a:lnTo>
                      <a:pt x="477573" y="698908"/>
                    </a:lnTo>
                    <a:lnTo>
                      <a:pt x="477573" y="674818"/>
                    </a:lnTo>
                    <a:cubicBezTo>
                      <a:pt x="502782" y="672118"/>
                      <a:pt x="527227" y="664241"/>
                      <a:pt x="548563" y="651418"/>
                    </a:cubicBezTo>
                    <a:cubicBezTo>
                      <a:pt x="595235" y="623367"/>
                      <a:pt x="619390" y="576238"/>
                      <a:pt x="611347" y="528921"/>
                    </a:cubicBezTo>
                    <a:cubicBezTo>
                      <a:pt x="588180" y="445276"/>
                      <a:pt x="530586" y="426759"/>
                      <a:pt x="477573" y="415927"/>
                    </a:cubicBezTo>
                    <a:lnTo>
                      <a:pt x="477573" y="275217"/>
                    </a:lnTo>
                    <a:cubicBezTo>
                      <a:pt x="483562" y="276268"/>
                      <a:pt x="489399" y="278012"/>
                      <a:pt x="495027" y="280300"/>
                    </a:cubicBezTo>
                    <a:cubicBezTo>
                      <a:pt x="523607" y="291920"/>
                      <a:pt x="542103" y="315679"/>
                      <a:pt x="543100" y="342053"/>
                    </a:cubicBezTo>
                    <a:lnTo>
                      <a:pt x="612794" y="340241"/>
                    </a:lnTo>
                    <a:cubicBezTo>
                      <a:pt x="610987" y="292480"/>
                      <a:pt x="577492" y="249455"/>
                      <a:pt x="525735" y="228410"/>
                    </a:cubicBezTo>
                    <a:cubicBezTo>
                      <a:pt x="510334" y="222148"/>
                      <a:pt x="494067" y="218137"/>
                      <a:pt x="477573" y="216384"/>
                    </a:cubicBezTo>
                    <a:lnTo>
                      <a:pt x="477573" y="192306"/>
                    </a:lnTo>
                    <a:close/>
                    <a:moveTo>
                      <a:pt x="457200" y="78710"/>
                    </a:moveTo>
                    <a:cubicBezTo>
                      <a:pt x="666235" y="78710"/>
                      <a:pt x="835691" y="248166"/>
                      <a:pt x="835691" y="457201"/>
                    </a:cubicBezTo>
                    <a:cubicBezTo>
                      <a:pt x="835691" y="666236"/>
                      <a:pt x="666235" y="835692"/>
                      <a:pt x="457200" y="835692"/>
                    </a:cubicBezTo>
                    <a:cubicBezTo>
                      <a:pt x="248165" y="835692"/>
                      <a:pt x="78709" y="666236"/>
                      <a:pt x="78709" y="457201"/>
                    </a:cubicBezTo>
                    <a:cubicBezTo>
                      <a:pt x="78709" y="248166"/>
                      <a:pt x="248165" y="78710"/>
                      <a:pt x="457200" y="78710"/>
                    </a:cubicBezTo>
                    <a:close/>
                    <a:moveTo>
                      <a:pt x="457201" y="44478"/>
                    </a:moveTo>
                    <a:cubicBezTo>
                      <a:pt x="229260" y="44478"/>
                      <a:pt x="44478" y="229260"/>
                      <a:pt x="44478" y="457201"/>
                    </a:cubicBezTo>
                    <a:cubicBezTo>
                      <a:pt x="44478" y="685142"/>
                      <a:pt x="229260" y="869924"/>
                      <a:pt x="457201" y="869924"/>
                    </a:cubicBezTo>
                    <a:cubicBezTo>
                      <a:pt x="685142" y="869924"/>
                      <a:pt x="869924" y="685142"/>
                      <a:pt x="869924" y="457201"/>
                    </a:cubicBezTo>
                    <a:cubicBezTo>
                      <a:pt x="869924" y="229260"/>
                      <a:pt x="685142" y="44478"/>
                      <a:pt x="457201" y="44478"/>
                    </a:cubicBezTo>
                    <a:close/>
                    <a:moveTo>
                      <a:pt x="457200" y="0"/>
                    </a:moveTo>
                    <a:cubicBezTo>
                      <a:pt x="709705" y="0"/>
                      <a:pt x="914400" y="204695"/>
                      <a:pt x="914400" y="457200"/>
                    </a:cubicBezTo>
                    <a:cubicBezTo>
                      <a:pt x="914400" y="709705"/>
                      <a:pt x="709705" y="914400"/>
                      <a:pt x="457200" y="914400"/>
                    </a:cubicBezTo>
                    <a:cubicBezTo>
                      <a:pt x="204695" y="914400"/>
                      <a:pt x="0" y="709705"/>
                      <a:pt x="0" y="457200"/>
                    </a:cubicBezTo>
                    <a:cubicBezTo>
                      <a:pt x="0" y="204695"/>
                      <a:pt x="204695" y="0"/>
                      <a:pt x="45720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pic>
            <p:nvPicPr>
              <p:cNvPr id="3" name="Picture 2">
                <a:extLst>
                  <a:ext uri="{FF2B5EF4-FFF2-40B4-BE49-F238E27FC236}">
                    <a16:creationId xmlns:a16="http://schemas.microsoft.com/office/drawing/2014/main" id="{74C4208A-3E08-FCBE-A4CF-CBE3C220EC1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l="533" t="19407" r="2239" b="13968"/>
              <a:stretch/>
            </p:blipFill>
            <p:spPr>
              <a:xfrm>
                <a:off x="4594744" y="1524522"/>
                <a:ext cx="6551532" cy="4498907"/>
              </a:xfrm>
              <a:prstGeom prst="rect">
                <a:avLst/>
              </a:prstGeom>
            </p:spPr>
          </p:pic>
          <p:sp>
            <p:nvSpPr>
              <p:cNvPr id="11" name="Rounded Rectangle 2">
                <a:extLst>
                  <a:ext uri="{FF2B5EF4-FFF2-40B4-BE49-F238E27FC236}">
                    <a16:creationId xmlns:a16="http://schemas.microsoft.com/office/drawing/2014/main" id="{00B0BB69-9F87-32E0-AF83-8F5AAF712A8C}"/>
                  </a:ext>
                </a:extLst>
              </p:cNvPr>
              <p:cNvSpPr/>
              <p:nvPr/>
            </p:nvSpPr>
            <p:spPr>
              <a:xfrm rot="16200000">
                <a:off x="601386" y="2257838"/>
                <a:ext cx="4498905" cy="3032273"/>
              </a:xfrm>
              <a:prstGeom prst="roundRect">
                <a:avLst>
                  <a:gd name="adj" fmla="val 6084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12" name="Rounded Rectangle 8">
                <a:extLst>
                  <a:ext uri="{FF2B5EF4-FFF2-40B4-BE49-F238E27FC236}">
                    <a16:creationId xmlns:a16="http://schemas.microsoft.com/office/drawing/2014/main" id="{464D764B-F12E-E49A-D9DE-2664A6E3C2E5}"/>
                  </a:ext>
                </a:extLst>
              </p:cNvPr>
              <p:cNvSpPr/>
              <p:nvPr/>
            </p:nvSpPr>
            <p:spPr>
              <a:xfrm rot="16200000">
                <a:off x="-542741" y="3297674"/>
                <a:ext cx="4498907" cy="952608"/>
              </a:xfrm>
              <a:custGeom>
                <a:avLst/>
                <a:gdLst/>
                <a:ahLst/>
                <a:cxnLst/>
                <a:rect l="l" t="t" r="r" b="b"/>
                <a:pathLst>
                  <a:path w="1800200" h="581397">
                    <a:moveTo>
                      <a:pt x="109524" y="0"/>
                    </a:moveTo>
                    <a:lnTo>
                      <a:pt x="1690676" y="0"/>
                    </a:lnTo>
                    <a:cubicBezTo>
                      <a:pt x="1751164" y="0"/>
                      <a:pt x="1800200" y="49036"/>
                      <a:pt x="1800200" y="109524"/>
                    </a:cubicBezTo>
                    <a:lnTo>
                      <a:pt x="1800200" y="581397"/>
                    </a:lnTo>
                    <a:lnTo>
                      <a:pt x="0" y="581397"/>
                    </a:lnTo>
                    <a:lnTo>
                      <a:pt x="0" y="109524"/>
                    </a:lnTo>
                    <a:cubicBezTo>
                      <a:pt x="0" y="49036"/>
                      <a:pt x="49036" y="0"/>
                      <a:pt x="10952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6914F58-E511-F856-1F24-68FE66B2E237}"/>
                  </a:ext>
                </a:extLst>
              </p:cNvPr>
              <p:cNvSpPr txBox="1"/>
              <p:nvPr/>
            </p:nvSpPr>
            <p:spPr>
              <a:xfrm>
                <a:off x="2377877" y="2408985"/>
                <a:ext cx="1794238" cy="27299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285" b="1">
                    <a:solidFill>
                      <a:srgbClr val="C00000"/>
                    </a:solidFill>
                    <a:latin typeface="DB Helvethaica X 65 Med" panose="02000506090000020004" pitchFamily="2" charset="-34"/>
                    <a:cs typeface="DB Helvethaica X 65 Med" panose="02000506090000020004" pitchFamily="2" charset="-34"/>
                  </a:rPr>
                  <a:t>“High Risk</a:t>
                </a:r>
                <a:br>
                  <a:rPr lang="en-US" sz="4285" b="1">
                    <a:solidFill>
                      <a:srgbClr val="C00000"/>
                    </a:solidFill>
                    <a:latin typeface="DB Helvethaica X 65 Med" panose="02000506090000020004" pitchFamily="2" charset="-34"/>
                    <a:cs typeface="DB Helvethaica X 65 Med" panose="02000506090000020004" pitchFamily="2" charset="-34"/>
                  </a:rPr>
                </a:br>
                <a:r>
                  <a:rPr lang="en-US" sz="4285" b="1">
                    <a:solidFill>
                      <a:srgbClr val="C00000"/>
                    </a:solidFill>
                    <a:latin typeface="DB Helvethaica X 65 Med" panose="02000506090000020004" pitchFamily="2" charset="-34"/>
                    <a:cs typeface="DB Helvethaica X 65 Med" panose="02000506090000020004" pitchFamily="2" charset="-34"/>
                  </a:rPr>
                  <a:t>High Return”</a:t>
                </a:r>
                <a:endParaRPr lang="th-TH" sz="4285" b="1">
                  <a:solidFill>
                    <a:srgbClr val="C00000"/>
                  </a:solidFill>
                  <a:latin typeface="DB Helvethaica X 65 Med" panose="02000506090000020004" pitchFamily="2" charset="-34"/>
                  <a:cs typeface="DB Helvethaica X 65 Med" panose="02000506090000020004" pitchFamily="2" charset="-34"/>
                </a:endParaRPr>
              </a:p>
            </p:txBody>
          </p:sp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D9B8DFE-3A02-3E20-33B9-269350D7252A}"/>
                  </a:ext>
                </a:extLst>
              </p:cNvPr>
              <p:cNvSpPr txBox="1"/>
              <p:nvPr/>
            </p:nvSpPr>
            <p:spPr>
              <a:xfrm>
                <a:off x="6977576" y="1495850"/>
                <a:ext cx="205388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>
                    <a:solidFill>
                      <a:srgbClr val="FF0000"/>
                    </a:solidFill>
                    <a:latin typeface="DB Helvethaica X 65 Med" panose="02000506090000020004" pitchFamily="2" charset="-34"/>
                    <a:cs typeface="DB Helvethaica X 65 Med" panose="02000506090000020004" pitchFamily="2" charset="-34"/>
                  </a:rPr>
                  <a:t>Cryptocurrency</a:t>
                </a:r>
                <a:endParaRPr lang="th-TH" b="1">
                  <a:solidFill>
                    <a:srgbClr val="FF0000"/>
                  </a:solidFill>
                  <a:latin typeface="DB Helvethaica X 65 Med" panose="02000506090000020004" pitchFamily="2" charset="-34"/>
                  <a:cs typeface="DB Helvethaica X 65 Med" panose="02000506090000020004" pitchFamily="2" charset="-34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48042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เอกสาร" ma:contentTypeID="0x01010026B4A542BA3EB8499520763A29232BD0" ma:contentTypeVersion="0" ma:contentTypeDescription="สร้างเอกสารใหม่" ma:contentTypeScope="" ma:versionID="240dc08edb78c61870f3f7763d9bdf2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8a4d0000f2c18a1c13c5620b9eba07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ชนิดเนื้อหา"/>
        <xsd:element ref="dc:title" minOccurs="0" maxOccurs="1" ma:index="4" ma:displayName="ชื่อเรื่อง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87636A5-3B6F-4F6E-91BD-848DA0BF3644}"/>
</file>

<file path=customXml/itemProps2.xml><?xml version="1.0" encoding="utf-8"?>
<ds:datastoreItem xmlns:ds="http://schemas.openxmlformats.org/officeDocument/2006/customXml" ds:itemID="{FE0F7BF2-EF2E-4AC7-9272-B219877FCB96}"/>
</file>

<file path=customXml/itemProps3.xml><?xml version="1.0" encoding="utf-8"?>
<ds:datastoreItem xmlns:ds="http://schemas.openxmlformats.org/officeDocument/2006/customXml" ds:itemID="{4A80F338-9244-40D3-BE46-B7716FC0E5B7}"/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736</Words>
  <Application>Microsoft Office PowerPoint</Application>
  <PresentationFormat>Widescreen</PresentationFormat>
  <Paragraphs>46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6" baseType="lpstr">
      <vt:lpstr>Arial</vt:lpstr>
      <vt:lpstr>Calibri</vt:lpstr>
      <vt:lpstr>Calibri Light</vt:lpstr>
      <vt:lpstr>DB Helvethaica X</vt:lpstr>
      <vt:lpstr>DB Helvethaica X 35 Thin</vt:lpstr>
      <vt:lpstr>DB Helvethaica X 55 Regular</vt:lpstr>
      <vt:lpstr>DB Helvethaica X 65 Med</vt:lpstr>
      <vt:lpstr>Merriweather</vt:lpstr>
      <vt:lpstr>Segoe UI</vt:lpstr>
      <vt:lpstr>times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Veenusaya Suriyatanin (วินัสยา สุริยาธานินทร์)</dc:creator>
  <cp:lastModifiedBy>Manita Rudtanasudjatum (มานิตา รัตนสัจธรรม)</cp:lastModifiedBy>
  <cp:revision>4</cp:revision>
  <dcterms:created xsi:type="dcterms:W3CDTF">2022-10-24T13:36:52Z</dcterms:created>
  <dcterms:modified xsi:type="dcterms:W3CDTF">2023-01-25T06:19:26Z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7ef099a-7fa4-4e34-953d-f6f34188ebfd_Enabled">
    <vt:lpwstr>true</vt:lpwstr>
  </property>
  <property fmtid="{D5CDD505-2E9C-101B-9397-08002B2CF9AE}" pid="3" name="MSIP_Label_57ef099a-7fa4-4e34-953d-f6f34188ebfd_SetDate">
    <vt:lpwstr>2022-10-24T13:36:52Z</vt:lpwstr>
  </property>
  <property fmtid="{D5CDD505-2E9C-101B-9397-08002B2CF9AE}" pid="4" name="MSIP_Label_57ef099a-7fa4-4e34-953d-f6f34188ebfd_Method">
    <vt:lpwstr>Standard</vt:lpwstr>
  </property>
  <property fmtid="{D5CDD505-2E9C-101B-9397-08002B2CF9AE}" pid="5" name="MSIP_Label_57ef099a-7fa4-4e34-953d-f6f34188ebfd_Name">
    <vt:lpwstr>Internal</vt:lpwstr>
  </property>
  <property fmtid="{D5CDD505-2E9C-101B-9397-08002B2CF9AE}" pid="6" name="MSIP_Label_57ef099a-7fa4-4e34-953d-f6f34188ebfd_SiteId">
    <vt:lpwstr>db27cba9-535b-4797-bd0b-1b1d889f3898</vt:lpwstr>
  </property>
  <property fmtid="{D5CDD505-2E9C-101B-9397-08002B2CF9AE}" pid="7" name="MSIP_Label_57ef099a-7fa4-4e34-953d-f6f34188ebfd_ActionId">
    <vt:lpwstr>fae7b288-7773-4873-ac4b-f3cf63d926f3</vt:lpwstr>
  </property>
  <property fmtid="{D5CDD505-2E9C-101B-9397-08002B2CF9AE}" pid="8" name="MSIP_Label_57ef099a-7fa4-4e34-953d-f6f34188ebfd_ContentBits">
    <vt:lpwstr>0</vt:lpwstr>
  </property>
  <property fmtid="{D5CDD505-2E9C-101B-9397-08002B2CF9AE}" pid="9" name="ContentTypeId">
    <vt:lpwstr>0x01010026B4A542BA3EB8499520763A29232BD0</vt:lpwstr>
  </property>
</Properties>
</file>