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47" r:id="rId2"/>
    <p:sldId id="405" r:id="rId3"/>
    <p:sldId id="406" r:id="rId4"/>
    <p:sldId id="1555" r:id="rId5"/>
    <p:sldId id="322" r:id="rId6"/>
    <p:sldId id="345" r:id="rId7"/>
    <p:sldId id="1556" r:id="rId8"/>
    <p:sldId id="1554" r:id="rId9"/>
    <p:sldId id="1543" r:id="rId10"/>
    <p:sldId id="1544" r:id="rId1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5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54B66-3FFA-4E84-BB45-1797763B6290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16686-83EF-4CB7-BFD5-82C8826805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92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orystyle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0" i="0">
                <a:solidFill>
                  <a:srgbClr val="85868C"/>
                </a:solidFill>
                <a:effectLst/>
                <a:latin typeface="Kanit"/>
              </a:rPr>
              <a:t>การทำธุรกิจแบบมืออาชีพด้วยการใช้เครื่องมือสำหรับวางแผนทำธุรกิจอย่าง </a:t>
            </a:r>
            <a:r>
              <a:rPr lang="en-US" b="0" i="0">
                <a:solidFill>
                  <a:srgbClr val="85868C"/>
                </a:solidFill>
                <a:effectLst/>
                <a:latin typeface="Kanit"/>
              </a:rPr>
              <a:t>Business Model Canvas </a:t>
            </a:r>
            <a:r>
              <a:rPr lang="th-TH" b="0" i="0">
                <a:solidFill>
                  <a:srgbClr val="85868C"/>
                </a:solidFill>
                <a:effectLst/>
                <a:latin typeface="Kanit"/>
              </a:rPr>
              <a:t>จะช่วยให้ธุรกิจของคุณมีโอกาสเติบโตได้มากยิ่งขึ้น และสามารถจัดการธุรกิจได้อย่างมีระบบ ซึ่งการวางแผนกำหนดทิศทางธุรกิจจะทำให้ทุกคนในทีมมีความเข้าใจเดียวกัน สามารถทำงานได้อย่างมีประสิทธิภาพมากขึ้น</a:t>
            </a:r>
            <a:br>
              <a:rPr lang="th-TH"/>
            </a:br>
            <a:br>
              <a:rPr lang="th-TH"/>
            </a:br>
            <a:r>
              <a:rPr lang="th-TH" b="0" i="0">
                <a:solidFill>
                  <a:srgbClr val="85868C"/>
                </a:solidFill>
                <a:effectLst/>
                <a:latin typeface="Kanit"/>
              </a:rPr>
              <a:t>อ่านเพิ่มเติมได้ที่: </a:t>
            </a:r>
            <a:r>
              <a:rPr lang="en-US" b="0" i="0" u="sng">
                <a:effectLst/>
                <a:latin typeface="Kanit"/>
                <a:hlinkClick r:id="rId3"/>
              </a:rPr>
              <a:t>https://digitorystyle.com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8AD82B-BB9A-4773-AAA0-AEC1E52679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1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800" b="1">
                <a:latin typeface="BrowalliaUPC" panose="020B0604020202020204" pitchFamily="34" charset="-34"/>
                <a:cs typeface="BrowalliaUPC" panose="020B0604020202020204" pitchFamily="34" charset="-34"/>
              </a:rPr>
              <a:t>บทพูด</a:t>
            </a:r>
          </a:p>
          <a:p>
            <a:pPr lvl="0"/>
            <a:r>
              <a:rPr lang="en-US"/>
              <a:t>- เพื่อให้แผนเกษียณของเราชัดเจนและเป็นจริงได้ เราต้องรู้ก่อนว่า ณ วันเกษียณ เราต้องมีเงินเท่าไหร่ โดยคำนวณจากสูตรนี้ได้เลย</a:t>
            </a:r>
          </a:p>
          <a:p>
            <a:pPr marL="285750" lvl="0" indent="-285750">
              <a:buFontTx/>
              <a:buChar char="-"/>
            </a:pPr>
            <a:r>
              <a:rPr lang="en-US"/>
              <a:t>สูตรแรก คือ การหา "จำนวนเงิน" ที่แต่ละคนจะต้องมี ณ วันเกษียณ โดยคิดจาก </a:t>
            </a:r>
            <a:br>
              <a:rPr lang="en-US"/>
            </a:br>
            <a:r>
              <a:rPr lang="en-US"/>
              <a:t>"จำนวนเงินที่คาดว่าจะใช้ต่อเดือน" คูณด้วย 12 เพื่อให้เป็นจำนวนเงินที่ต้องใช้เป็นรายปี </a:t>
            </a:r>
            <a:br>
              <a:rPr lang="en-US"/>
            </a:br>
            <a:r>
              <a:rPr lang="en-US"/>
              <a:t>และคูณด้วย "จำนวนปีที่คาดว่าจะมีชีวิตอยู่หลังเกษียณ“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ตัวอย่างเช่น ชีวิตวัยเกษียณที่เราเลือกคือ กินดีอยู่ดี มีเงินไว้ใช้จ่ายในชีวิตประจำวันได้ มีเงินค่ารักษาพยาบาลเพียงพอ มีเงินเหลือไปเที่ยวต่างประเทศได้ปีละ 1 ครั้ง และให้ลูกหลานได้ตามโอกาส จะต้องใช้เงินเดือนละ 50,000 บาท คูณด้วย 12 และคาดว่า จะมีชีวิตอยู่หลังเกษียณได้อีก 20 ปี เงินก้อนที่ต้องมี ณ วันเกษียณ เท่ากับ 50,000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x 12 x 20 = 12,000,000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บาท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มี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Assumption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ไม่มีหนี้</a:t>
            </a:r>
            <a:endParaRPr lang="th-TH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81DD8-3831-43B5-A4D2-85C4B385383E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7655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800" b="1">
                <a:latin typeface="BrowalliaUPC" panose="020B0604020202020204" pitchFamily="34" charset="-34"/>
                <a:cs typeface="BrowalliaUPC" panose="020B0604020202020204" pitchFamily="34" charset="-34"/>
              </a:rPr>
              <a:t>บทพูด</a:t>
            </a:r>
          </a:p>
          <a:p>
            <a:pPr lvl="0"/>
            <a:r>
              <a:rPr lang="en-US"/>
              <a:t>- เพื่อให้แผนเกษียณของเราชัดเจนและเป็นจริงได้ เราต้องรู้ก่อนว่า ณ วันเกษียณ เราต้องมีเงินเท่าไหร่ โดยคำนวณจากสูตรนี้ได้เลย</a:t>
            </a:r>
          </a:p>
          <a:p>
            <a:pPr marL="285750" lvl="0" indent="-285750">
              <a:buFontTx/>
              <a:buChar char="-"/>
            </a:pPr>
            <a:r>
              <a:rPr lang="en-US"/>
              <a:t>สูตรแรก คือ การหา "จำนวนเงิน" ที่แต่ละคนจะต้องมี ณ วันเกษียณ โดยคิดจาก </a:t>
            </a:r>
            <a:br>
              <a:rPr lang="en-US"/>
            </a:br>
            <a:r>
              <a:rPr lang="en-US"/>
              <a:t>"จำนวนเงินที่คาดว่าจะใช้ต่อเดือน" คูณด้วย 12 เพื่อให้เป็นจำนวนเงินที่ต้องใช้เป็นรายปี </a:t>
            </a:r>
            <a:br>
              <a:rPr lang="en-US"/>
            </a:br>
            <a:r>
              <a:rPr lang="en-US"/>
              <a:t>และคูณด้วย "จำนวนปีที่คาดว่าจะมีชีวิตอยู่หลังเกษียณ“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ตัวอย่างเช่น ชีวิตวัยเกษียณที่เราเลือกคือ กินดีอยู่ดี มีเงินไว้ใช้จ่ายในชีวิตประจำวันได้ มีเงินค่ารักษาพยาบาลเพียงพอ มีเงินเหลือไปเที่ยวต่างประเทศได้ปีละ 1 ครั้ง และให้ลูกหลานได้ตามโอกาส จะต้องใช้เงินเดือนละ 50,000 บาท คูณด้วย 12 และคาดว่า จะมีชีวิตอยู่หลังเกษียณได้อีก 20 ปี เงินก้อนที่ต้องมี ณ วันเกษียณ เท่ากับ 50,000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x 12 x 20 = 12,000,000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บาท</a:t>
            </a:r>
            <a:endParaRPr lang="th-TH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81DD8-3831-43B5-A4D2-85C4B385383E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2028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800" b="1">
                <a:latin typeface="BrowalliaUPC" panose="020B0604020202020204" pitchFamily="34" charset="-34"/>
                <a:cs typeface="BrowalliaUPC" panose="020B0604020202020204" pitchFamily="34" charset="-34"/>
              </a:rPr>
              <a:t>บทพูด</a:t>
            </a:r>
          </a:p>
          <a:p>
            <a:pPr lvl="0"/>
            <a:r>
              <a:rPr lang="en-US"/>
              <a:t>- เพื่อให้แผนเกษียณของเราชัดเจนและเป็นจริงได้ เราต้องรู้ก่อนว่า ณ วันเกษียณ เราต้องมีเงินเท่าไหร่ โดยคำนวณจากสูตรนี้ได้เลย</a:t>
            </a:r>
          </a:p>
          <a:p>
            <a:pPr marL="285750" lvl="0" indent="-285750">
              <a:buFontTx/>
              <a:buChar char="-"/>
            </a:pPr>
            <a:r>
              <a:rPr lang="en-US"/>
              <a:t>สูตรแรก คือ การหา "จำนวนเงิน" ที่แต่ละคนจะต้องมี ณ วันเกษียณ โดยคิดจาก </a:t>
            </a:r>
            <a:br>
              <a:rPr lang="en-US"/>
            </a:br>
            <a:r>
              <a:rPr lang="en-US"/>
              <a:t>"จำนวนเงินที่คาดว่าจะใช้ต่อเดือน" คูณด้วย 12 เพื่อให้เป็นจำนวนเงินที่ต้องใช้เป็นรายปี </a:t>
            </a:r>
            <a:br>
              <a:rPr lang="en-US"/>
            </a:br>
            <a:r>
              <a:rPr lang="en-US"/>
              <a:t>และคูณด้วย "จำนวนปีที่คาดว่าจะมีชีวิตอยู่หลังเกษียณ“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ตัวอย่างเช่น ชีวิตวัยเกษียณที่เราเลือกคือ กินดีอยู่ดี มีเงินไว้ใช้จ่ายในชีวิตประจำวันได้ มีเงินค่ารักษาพยาบาลเพียงพอ มีเงินเหลือไปเที่ยวต่างประเทศได้ปีละ 1 ครั้ง และให้ลูกหลานได้ตามโอกาส จะต้องใช้เงินเดือนละ 50,000 บาท คูณด้วย 12 และคาดว่า จะมีชีวิตอยู่หลังเกษียณได้อีก 20 ปี เงินก้อนที่ต้องมี ณ วันเกษียณ เท่ากับ 50,000 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Sarabun"/>
              </a:rPr>
              <a:t>x 12 x 20 = 12,000,000 </a:t>
            </a:r>
            <a:r>
              <a:rPr lang="th-TH" sz="1800" b="0" i="0" u="none" strike="noStrike">
                <a:solidFill>
                  <a:srgbClr val="000000"/>
                </a:solidFill>
                <a:effectLst/>
                <a:latin typeface="Sarabun"/>
              </a:rPr>
              <a:t>บาท</a:t>
            </a:r>
            <a:endParaRPr lang="th-TH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781DD8-3831-43B5-A4D2-85C4B385383E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980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054307DC-3A91-4E71-94CE-72BBCE41F715}"/>
              </a:ext>
            </a:extLst>
          </p:cNvPr>
          <p:cNvGrpSpPr/>
          <p:nvPr userDrawn="1"/>
        </p:nvGrpSpPr>
        <p:grpSpPr>
          <a:xfrm>
            <a:off x="323529" y="255315"/>
            <a:ext cx="11595131" cy="892632"/>
            <a:chOff x="323529" y="255315"/>
            <a:chExt cx="11595131" cy="892632"/>
          </a:xfrm>
        </p:grpSpPr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26A4517D-D57D-4C7C-A103-09506C56E3A5}"/>
                </a:ext>
              </a:extLst>
            </p:cNvPr>
            <p:cNvSpPr/>
            <p:nvPr userDrawn="1"/>
          </p:nvSpPr>
          <p:spPr>
            <a:xfrm flipH="1">
              <a:off x="323529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09B59339-1F03-41BC-83FB-F8C70E4D19FF}"/>
                </a:ext>
              </a:extLst>
            </p:cNvPr>
            <p:cNvSpPr/>
            <p:nvPr userDrawn="1"/>
          </p:nvSpPr>
          <p:spPr>
            <a:xfrm flipH="1">
              <a:off x="780371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16ACF6C-9C3D-4933-B6CC-7CFA45A380C5}"/>
                </a:ext>
              </a:extLst>
            </p:cNvPr>
            <p:cNvSpPr/>
            <p:nvPr userDrawn="1"/>
          </p:nvSpPr>
          <p:spPr>
            <a:xfrm flipH="1">
              <a:off x="1219197" y="255315"/>
              <a:ext cx="9752245" cy="892632"/>
            </a:xfrm>
            <a:custGeom>
              <a:avLst/>
              <a:gdLst>
                <a:gd name="connsiteX0" fmla="*/ 9363075 w 9752245"/>
                <a:gd name="connsiteY0" fmla="*/ 0 h 892632"/>
                <a:gd name="connsiteX1" fmla="*/ 0 w 9752245"/>
                <a:gd name="connsiteY1" fmla="*/ 0 h 892632"/>
                <a:gd name="connsiteX2" fmla="*/ 389170 w 9752245"/>
                <a:gd name="connsiteY2" fmla="*/ 446316 h 892632"/>
                <a:gd name="connsiteX3" fmla="*/ 0 w 9752245"/>
                <a:gd name="connsiteY3" fmla="*/ 892632 h 892632"/>
                <a:gd name="connsiteX4" fmla="*/ 9363075 w 9752245"/>
                <a:gd name="connsiteY4" fmla="*/ 892632 h 892632"/>
                <a:gd name="connsiteX5" fmla="*/ 9752245 w 9752245"/>
                <a:gd name="connsiteY5" fmla="*/ 446316 h 892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52245" h="892632">
                  <a:moveTo>
                    <a:pt x="9363075" y="0"/>
                  </a:moveTo>
                  <a:lnTo>
                    <a:pt x="0" y="0"/>
                  </a:lnTo>
                  <a:lnTo>
                    <a:pt x="389170" y="446316"/>
                  </a:lnTo>
                  <a:lnTo>
                    <a:pt x="0" y="892632"/>
                  </a:lnTo>
                  <a:lnTo>
                    <a:pt x="9363075" y="892632"/>
                  </a:lnTo>
                  <a:lnTo>
                    <a:pt x="9752245" y="446316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EC84844-21F9-4A8F-ACE6-0BEE7523A078}"/>
                </a:ext>
              </a:extLst>
            </p:cNvPr>
            <p:cNvSpPr/>
            <p:nvPr userDrawn="1"/>
          </p:nvSpPr>
          <p:spPr>
            <a:xfrm flipH="1">
              <a:off x="10782943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6F23DCF8-13A9-4A90-B4A8-F86366E5B6E9}"/>
                </a:ext>
              </a:extLst>
            </p:cNvPr>
            <p:cNvSpPr/>
            <p:nvPr userDrawn="1"/>
          </p:nvSpPr>
          <p:spPr>
            <a:xfrm flipH="1">
              <a:off x="11239785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</p:grp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6022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094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8BD7D1-774E-4810-8D76-AE960484BCA1}"/>
              </a:ext>
            </a:extLst>
          </p:cNvPr>
          <p:cNvSpPr/>
          <p:nvPr userDrawn="1"/>
        </p:nvSpPr>
        <p:spPr>
          <a:xfrm>
            <a:off x="0" y="3084504"/>
            <a:ext cx="12192000" cy="18722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24C5A453-65CA-4976-A67F-B70CC22BDACC}"/>
              </a:ext>
            </a:extLst>
          </p:cNvPr>
          <p:cNvGrpSpPr/>
          <p:nvPr userDrawn="1"/>
        </p:nvGrpSpPr>
        <p:grpSpPr>
          <a:xfrm>
            <a:off x="4763852" y="1641152"/>
            <a:ext cx="2664296" cy="4683693"/>
            <a:chOff x="445712" y="1449040"/>
            <a:chExt cx="2113018" cy="3924176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id="{7BB696D8-1A46-4DD9-88EC-FD875272AAC0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0A1E62BD-394B-4248-9BED-85517F6BA237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8" name="Group 10">
              <a:extLst>
                <a:ext uri="{FF2B5EF4-FFF2-40B4-BE49-F238E27FC236}">
                  <a16:creationId xmlns:a16="http://schemas.microsoft.com/office/drawing/2014/main" id="{2CEC4F5A-8D13-457D-A587-1EA46770D5DC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9" name="Oval 11">
                <a:extLst>
                  <a:ext uri="{FF2B5EF4-FFF2-40B4-BE49-F238E27FC236}">
                    <a16:creationId xmlns:a16="http://schemas.microsoft.com/office/drawing/2014/main" id="{71876F4B-1B61-4A61-ABDF-38644C966BCD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10" name="Rounded Rectangle 12">
                <a:extLst>
                  <a:ext uri="{FF2B5EF4-FFF2-40B4-BE49-F238E27FC236}">
                    <a16:creationId xmlns:a16="http://schemas.microsoft.com/office/drawing/2014/main" id="{701E8847-F9BA-46B4-A146-96B5AFF5D516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4DE5835-0F1F-4DFC-B1FC-3B7E64ACFA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4951770" y="2052722"/>
            <a:ext cx="2288460" cy="3753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F24A19-DEE2-4C59-B1D9-7E2E98BE137C}"/>
              </a:ext>
            </a:extLst>
          </p:cNvPr>
          <p:cNvGrpSpPr/>
          <p:nvPr userDrawn="1"/>
        </p:nvGrpSpPr>
        <p:grpSpPr>
          <a:xfrm>
            <a:off x="323529" y="255315"/>
            <a:ext cx="11595131" cy="892632"/>
            <a:chOff x="323529" y="255315"/>
            <a:chExt cx="11595131" cy="892632"/>
          </a:xfrm>
        </p:grpSpPr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AF1E9B6B-F73A-43BB-AC8E-EF020608B339}"/>
                </a:ext>
              </a:extLst>
            </p:cNvPr>
            <p:cNvSpPr/>
            <p:nvPr userDrawn="1"/>
          </p:nvSpPr>
          <p:spPr>
            <a:xfrm flipH="1">
              <a:off x="323529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D5551FC8-FAB8-4191-A86A-D30E5631767D}"/>
                </a:ext>
              </a:extLst>
            </p:cNvPr>
            <p:cNvSpPr/>
            <p:nvPr userDrawn="1"/>
          </p:nvSpPr>
          <p:spPr>
            <a:xfrm flipH="1">
              <a:off x="780371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DD9FBD0-B703-40D0-A300-0C8A3AEC53C8}"/>
                </a:ext>
              </a:extLst>
            </p:cNvPr>
            <p:cNvSpPr/>
            <p:nvPr userDrawn="1"/>
          </p:nvSpPr>
          <p:spPr>
            <a:xfrm flipH="1">
              <a:off x="1219197" y="255315"/>
              <a:ext cx="9752245" cy="892632"/>
            </a:xfrm>
            <a:custGeom>
              <a:avLst/>
              <a:gdLst>
                <a:gd name="connsiteX0" fmla="*/ 9363075 w 9752245"/>
                <a:gd name="connsiteY0" fmla="*/ 0 h 892632"/>
                <a:gd name="connsiteX1" fmla="*/ 0 w 9752245"/>
                <a:gd name="connsiteY1" fmla="*/ 0 h 892632"/>
                <a:gd name="connsiteX2" fmla="*/ 389170 w 9752245"/>
                <a:gd name="connsiteY2" fmla="*/ 446316 h 892632"/>
                <a:gd name="connsiteX3" fmla="*/ 0 w 9752245"/>
                <a:gd name="connsiteY3" fmla="*/ 892632 h 892632"/>
                <a:gd name="connsiteX4" fmla="*/ 9363075 w 9752245"/>
                <a:gd name="connsiteY4" fmla="*/ 892632 h 892632"/>
                <a:gd name="connsiteX5" fmla="*/ 9752245 w 9752245"/>
                <a:gd name="connsiteY5" fmla="*/ 446316 h 892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52245" h="892632">
                  <a:moveTo>
                    <a:pt x="9363075" y="0"/>
                  </a:moveTo>
                  <a:lnTo>
                    <a:pt x="0" y="0"/>
                  </a:lnTo>
                  <a:lnTo>
                    <a:pt x="389170" y="446316"/>
                  </a:lnTo>
                  <a:lnTo>
                    <a:pt x="0" y="892632"/>
                  </a:lnTo>
                  <a:lnTo>
                    <a:pt x="9363075" y="892632"/>
                  </a:lnTo>
                  <a:lnTo>
                    <a:pt x="9752245" y="446316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D92E36DD-69F1-4FF3-8419-728575E16099}"/>
                </a:ext>
              </a:extLst>
            </p:cNvPr>
            <p:cNvSpPr/>
            <p:nvPr userDrawn="1"/>
          </p:nvSpPr>
          <p:spPr>
            <a:xfrm flipH="1">
              <a:off x="10782943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7" name="Arrow: Chevron 16">
              <a:extLst>
                <a:ext uri="{FF2B5EF4-FFF2-40B4-BE49-F238E27FC236}">
                  <a16:creationId xmlns:a16="http://schemas.microsoft.com/office/drawing/2014/main" id="{196A5B52-7AC9-47B7-8793-4EDF5F79CE4C}"/>
                </a:ext>
              </a:extLst>
            </p:cNvPr>
            <p:cNvSpPr/>
            <p:nvPr userDrawn="1"/>
          </p:nvSpPr>
          <p:spPr>
            <a:xfrm flipH="1">
              <a:off x="11239785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</p:grp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5C2ACD90-1E63-491A-B8B5-09B02FBA77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8154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CDA03F6-FE28-4973-AE33-19E2975F8363}"/>
              </a:ext>
            </a:extLst>
          </p:cNvPr>
          <p:cNvSpPr/>
          <p:nvPr userDrawn="1"/>
        </p:nvSpPr>
        <p:spPr>
          <a:xfrm>
            <a:off x="-10152" y="0"/>
            <a:ext cx="1546199" cy="6858000"/>
          </a:xfrm>
          <a:prstGeom prst="rt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7" name="Graphic 14">
            <a:extLst>
              <a:ext uri="{FF2B5EF4-FFF2-40B4-BE49-F238E27FC236}">
                <a16:creationId xmlns:a16="http://schemas.microsoft.com/office/drawing/2014/main" id="{9204D6DB-F6EA-4363-B7C0-669074B7EFAD}"/>
              </a:ext>
            </a:extLst>
          </p:cNvPr>
          <p:cNvGrpSpPr/>
          <p:nvPr userDrawn="1"/>
        </p:nvGrpSpPr>
        <p:grpSpPr>
          <a:xfrm>
            <a:off x="900027" y="1906700"/>
            <a:ext cx="5284007" cy="4155961"/>
            <a:chOff x="2444748" y="555045"/>
            <a:chExt cx="7282048" cy="5727454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2D4F50D-DA74-44B8-A485-BD482707A093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7C03672-F927-48A6-9646-B1D1976F8FFC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E5DB077-E612-457D-90DA-848737FB3FFE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042780F-48A2-4B26-9CEE-EB8BC7A05009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2089CC6-7C88-48A9-AADD-37D60F8EE5FF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35882EC-CE61-4A48-9BEA-0AB9CEC8B5A3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55CF1F7-81E9-45AE-ACDC-2B2D368467AC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FF879FB-6AED-4A9E-96A7-D4331CF056F2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D30280A3-FC8E-4B67-8163-4F72E5F7092B}"/>
              </a:ext>
            </a:extLst>
          </p:cNvPr>
          <p:cNvSpPr/>
          <p:nvPr userDrawn="1"/>
        </p:nvSpPr>
        <p:spPr>
          <a:xfrm flipH="1" flipV="1">
            <a:off x="11280575" y="7851"/>
            <a:ext cx="911424" cy="6858000"/>
          </a:xfrm>
          <a:prstGeom prst="rt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438CA9E-C483-4B0F-8E15-5CEA86AA034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1089250" y="2081720"/>
            <a:ext cx="4890798" cy="282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5C74C7C-4173-4390-9B62-5F9DC8F03BD2}"/>
              </a:ext>
            </a:extLst>
          </p:cNvPr>
          <p:cNvGrpSpPr/>
          <p:nvPr userDrawn="1"/>
        </p:nvGrpSpPr>
        <p:grpSpPr>
          <a:xfrm>
            <a:off x="323529" y="255315"/>
            <a:ext cx="11595131" cy="892632"/>
            <a:chOff x="323529" y="255315"/>
            <a:chExt cx="11595131" cy="892632"/>
          </a:xfrm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2611662F-A7C0-46A1-BFC3-1F1F064E477D}"/>
                </a:ext>
              </a:extLst>
            </p:cNvPr>
            <p:cNvSpPr/>
            <p:nvPr userDrawn="1"/>
          </p:nvSpPr>
          <p:spPr>
            <a:xfrm flipH="1">
              <a:off x="323529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3B672601-65CA-44F7-BC08-9D6EA9C2E46C}"/>
                </a:ext>
              </a:extLst>
            </p:cNvPr>
            <p:cNvSpPr/>
            <p:nvPr userDrawn="1"/>
          </p:nvSpPr>
          <p:spPr>
            <a:xfrm flipH="1">
              <a:off x="780371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A8BAB62-8BE3-46A9-A1BA-A2D9A1A1FE0D}"/>
                </a:ext>
              </a:extLst>
            </p:cNvPr>
            <p:cNvSpPr/>
            <p:nvPr userDrawn="1"/>
          </p:nvSpPr>
          <p:spPr>
            <a:xfrm flipH="1">
              <a:off x="1219197" y="255315"/>
              <a:ext cx="9752245" cy="892632"/>
            </a:xfrm>
            <a:custGeom>
              <a:avLst/>
              <a:gdLst>
                <a:gd name="connsiteX0" fmla="*/ 9363075 w 9752245"/>
                <a:gd name="connsiteY0" fmla="*/ 0 h 892632"/>
                <a:gd name="connsiteX1" fmla="*/ 0 w 9752245"/>
                <a:gd name="connsiteY1" fmla="*/ 0 h 892632"/>
                <a:gd name="connsiteX2" fmla="*/ 389170 w 9752245"/>
                <a:gd name="connsiteY2" fmla="*/ 446316 h 892632"/>
                <a:gd name="connsiteX3" fmla="*/ 0 w 9752245"/>
                <a:gd name="connsiteY3" fmla="*/ 892632 h 892632"/>
                <a:gd name="connsiteX4" fmla="*/ 9363075 w 9752245"/>
                <a:gd name="connsiteY4" fmla="*/ 892632 h 892632"/>
                <a:gd name="connsiteX5" fmla="*/ 9752245 w 9752245"/>
                <a:gd name="connsiteY5" fmla="*/ 446316 h 892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52245" h="892632">
                  <a:moveTo>
                    <a:pt x="9363075" y="0"/>
                  </a:moveTo>
                  <a:lnTo>
                    <a:pt x="0" y="0"/>
                  </a:lnTo>
                  <a:lnTo>
                    <a:pt x="389170" y="446316"/>
                  </a:lnTo>
                  <a:lnTo>
                    <a:pt x="0" y="892632"/>
                  </a:lnTo>
                  <a:lnTo>
                    <a:pt x="9363075" y="892632"/>
                  </a:lnTo>
                  <a:lnTo>
                    <a:pt x="9752245" y="446316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24333BE2-6EDB-46D1-AC52-5AB6D52F18F2}"/>
                </a:ext>
              </a:extLst>
            </p:cNvPr>
            <p:cNvSpPr/>
            <p:nvPr userDrawn="1"/>
          </p:nvSpPr>
          <p:spPr>
            <a:xfrm flipH="1">
              <a:off x="10782943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AE02611A-C481-4D16-9F52-3854D580C813}"/>
                </a:ext>
              </a:extLst>
            </p:cNvPr>
            <p:cNvSpPr/>
            <p:nvPr userDrawn="1"/>
          </p:nvSpPr>
          <p:spPr>
            <a:xfrm flipH="1">
              <a:off x="11239785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</p:grp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4E8E2D26-583D-4101-8D31-21B446E00C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9335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7C618-E5BF-4CE4-BC2D-EC6E0C73971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87337" y="1254229"/>
            <a:ext cx="11504663" cy="29955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672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847B1519-FB0F-4532-9389-9EF70CB06407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903131" y="1820285"/>
            <a:ext cx="2496277" cy="42343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DAF9D1D2-2D5A-405E-97F9-9C9635A49B5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525365" y="1820285"/>
            <a:ext cx="2496277" cy="42343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C95C37A-10E8-4B14-8A77-5AB61D3E5C6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147599" y="1820285"/>
            <a:ext cx="2496277" cy="42343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1318EB2-DC6C-4ACB-9E9B-97BA44EA18F2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8769832" y="1820285"/>
            <a:ext cx="2496277" cy="42343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6023EF-D0E1-4555-8EBF-7CCD43B03DE7}"/>
              </a:ext>
            </a:extLst>
          </p:cNvPr>
          <p:cNvGrpSpPr/>
          <p:nvPr userDrawn="1"/>
        </p:nvGrpSpPr>
        <p:grpSpPr>
          <a:xfrm>
            <a:off x="323529" y="255315"/>
            <a:ext cx="11595131" cy="892632"/>
            <a:chOff x="323529" y="255315"/>
            <a:chExt cx="11595131" cy="892632"/>
          </a:xfrm>
        </p:grpSpPr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747440C-1C45-4372-95B1-611334EB2164}"/>
                </a:ext>
              </a:extLst>
            </p:cNvPr>
            <p:cNvSpPr/>
            <p:nvPr userDrawn="1"/>
          </p:nvSpPr>
          <p:spPr>
            <a:xfrm flipH="1">
              <a:off x="323529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DE2EEEA5-AC6C-4E8F-B6F8-A1CADE13001F}"/>
                </a:ext>
              </a:extLst>
            </p:cNvPr>
            <p:cNvSpPr/>
            <p:nvPr userDrawn="1"/>
          </p:nvSpPr>
          <p:spPr>
            <a:xfrm flipH="1">
              <a:off x="780371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735951D-951B-4E13-9A16-4553DB6654EE}"/>
                </a:ext>
              </a:extLst>
            </p:cNvPr>
            <p:cNvSpPr/>
            <p:nvPr userDrawn="1"/>
          </p:nvSpPr>
          <p:spPr>
            <a:xfrm flipH="1">
              <a:off x="1219197" y="255315"/>
              <a:ext cx="9752245" cy="892632"/>
            </a:xfrm>
            <a:custGeom>
              <a:avLst/>
              <a:gdLst>
                <a:gd name="connsiteX0" fmla="*/ 9363075 w 9752245"/>
                <a:gd name="connsiteY0" fmla="*/ 0 h 892632"/>
                <a:gd name="connsiteX1" fmla="*/ 0 w 9752245"/>
                <a:gd name="connsiteY1" fmla="*/ 0 h 892632"/>
                <a:gd name="connsiteX2" fmla="*/ 389170 w 9752245"/>
                <a:gd name="connsiteY2" fmla="*/ 446316 h 892632"/>
                <a:gd name="connsiteX3" fmla="*/ 0 w 9752245"/>
                <a:gd name="connsiteY3" fmla="*/ 892632 h 892632"/>
                <a:gd name="connsiteX4" fmla="*/ 9363075 w 9752245"/>
                <a:gd name="connsiteY4" fmla="*/ 892632 h 892632"/>
                <a:gd name="connsiteX5" fmla="*/ 9752245 w 9752245"/>
                <a:gd name="connsiteY5" fmla="*/ 446316 h 892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52245" h="892632">
                  <a:moveTo>
                    <a:pt x="9363075" y="0"/>
                  </a:moveTo>
                  <a:lnTo>
                    <a:pt x="0" y="0"/>
                  </a:lnTo>
                  <a:lnTo>
                    <a:pt x="389170" y="446316"/>
                  </a:lnTo>
                  <a:lnTo>
                    <a:pt x="0" y="892632"/>
                  </a:lnTo>
                  <a:lnTo>
                    <a:pt x="9363075" y="892632"/>
                  </a:lnTo>
                  <a:lnTo>
                    <a:pt x="9752245" y="446316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423970C8-39A4-4CE7-A2B2-12916D7EBC06}"/>
                </a:ext>
              </a:extLst>
            </p:cNvPr>
            <p:cNvSpPr/>
            <p:nvPr userDrawn="1"/>
          </p:nvSpPr>
          <p:spPr>
            <a:xfrm flipH="1">
              <a:off x="10782943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37684DFF-C5DF-4D65-BE50-8F29DFC9CF7B}"/>
                </a:ext>
              </a:extLst>
            </p:cNvPr>
            <p:cNvSpPr/>
            <p:nvPr userDrawn="1"/>
          </p:nvSpPr>
          <p:spPr>
            <a:xfrm flipH="1">
              <a:off x="11239785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</p:grp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08949351-4749-4A1B-A985-C7EA94F646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09501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D6023EF-D0E1-4555-8EBF-7CCD43B03DE7}"/>
              </a:ext>
            </a:extLst>
          </p:cNvPr>
          <p:cNvGrpSpPr/>
          <p:nvPr userDrawn="1"/>
        </p:nvGrpSpPr>
        <p:grpSpPr>
          <a:xfrm>
            <a:off x="323529" y="255315"/>
            <a:ext cx="11595131" cy="892632"/>
            <a:chOff x="323529" y="255315"/>
            <a:chExt cx="11595131" cy="892632"/>
          </a:xfrm>
        </p:grpSpPr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747440C-1C45-4372-95B1-611334EB2164}"/>
                </a:ext>
              </a:extLst>
            </p:cNvPr>
            <p:cNvSpPr/>
            <p:nvPr userDrawn="1"/>
          </p:nvSpPr>
          <p:spPr>
            <a:xfrm flipH="1">
              <a:off x="323529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DE2EEEA5-AC6C-4E8F-B6F8-A1CADE13001F}"/>
                </a:ext>
              </a:extLst>
            </p:cNvPr>
            <p:cNvSpPr/>
            <p:nvPr userDrawn="1"/>
          </p:nvSpPr>
          <p:spPr>
            <a:xfrm flipH="1">
              <a:off x="780371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735951D-951B-4E13-9A16-4553DB6654EE}"/>
                </a:ext>
              </a:extLst>
            </p:cNvPr>
            <p:cNvSpPr/>
            <p:nvPr userDrawn="1"/>
          </p:nvSpPr>
          <p:spPr>
            <a:xfrm flipH="1">
              <a:off x="1219197" y="255315"/>
              <a:ext cx="9752245" cy="892632"/>
            </a:xfrm>
            <a:custGeom>
              <a:avLst/>
              <a:gdLst>
                <a:gd name="connsiteX0" fmla="*/ 9363075 w 9752245"/>
                <a:gd name="connsiteY0" fmla="*/ 0 h 892632"/>
                <a:gd name="connsiteX1" fmla="*/ 0 w 9752245"/>
                <a:gd name="connsiteY1" fmla="*/ 0 h 892632"/>
                <a:gd name="connsiteX2" fmla="*/ 389170 w 9752245"/>
                <a:gd name="connsiteY2" fmla="*/ 446316 h 892632"/>
                <a:gd name="connsiteX3" fmla="*/ 0 w 9752245"/>
                <a:gd name="connsiteY3" fmla="*/ 892632 h 892632"/>
                <a:gd name="connsiteX4" fmla="*/ 9363075 w 9752245"/>
                <a:gd name="connsiteY4" fmla="*/ 892632 h 892632"/>
                <a:gd name="connsiteX5" fmla="*/ 9752245 w 9752245"/>
                <a:gd name="connsiteY5" fmla="*/ 446316 h 892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52245" h="892632">
                  <a:moveTo>
                    <a:pt x="9363075" y="0"/>
                  </a:moveTo>
                  <a:lnTo>
                    <a:pt x="0" y="0"/>
                  </a:lnTo>
                  <a:lnTo>
                    <a:pt x="389170" y="446316"/>
                  </a:lnTo>
                  <a:lnTo>
                    <a:pt x="0" y="892632"/>
                  </a:lnTo>
                  <a:lnTo>
                    <a:pt x="9363075" y="892632"/>
                  </a:lnTo>
                  <a:lnTo>
                    <a:pt x="9752245" y="446316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423970C8-39A4-4CE7-A2B2-12916D7EBC06}"/>
                </a:ext>
              </a:extLst>
            </p:cNvPr>
            <p:cNvSpPr/>
            <p:nvPr userDrawn="1"/>
          </p:nvSpPr>
          <p:spPr>
            <a:xfrm flipH="1">
              <a:off x="10782943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37684DFF-C5DF-4D65-BE50-8F29DFC9CF7B}"/>
                </a:ext>
              </a:extLst>
            </p:cNvPr>
            <p:cNvSpPr/>
            <p:nvPr userDrawn="1"/>
          </p:nvSpPr>
          <p:spPr>
            <a:xfrm flipH="1">
              <a:off x="11239785" y="255315"/>
              <a:ext cx="678875" cy="892632"/>
            </a:xfrm>
            <a:prstGeom prst="chevron">
              <a:avLst>
                <a:gd name="adj" fmla="val 56521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/>
            </a:p>
          </p:txBody>
        </p:sp>
      </p:grp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08949351-4749-4A1B-A985-C7EA94F646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6AD309-23D4-44C0-9D64-79E7FAD671D2}"/>
              </a:ext>
            </a:extLst>
          </p:cNvPr>
          <p:cNvSpPr/>
          <p:nvPr userDrawn="1"/>
        </p:nvSpPr>
        <p:spPr>
          <a:xfrm>
            <a:off x="3066222" y="4026571"/>
            <a:ext cx="4464000" cy="21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1800"/>
          </a:p>
        </p:txBody>
      </p:sp>
      <p:sp>
        <p:nvSpPr>
          <p:cNvPr id="18" name="그림 개체 틀 2">
            <a:extLst>
              <a:ext uri="{FF2B5EF4-FFF2-40B4-BE49-F238E27FC236}">
                <a16:creationId xmlns:a16="http://schemas.microsoft.com/office/drawing/2014/main" id="{79679C48-5407-4D3E-91E0-1EF95FB732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7145771" y="4018025"/>
            <a:ext cx="4320000" cy="2124000"/>
          </a:xfrm>
          <a:custGeom>
            <a:avLst/>
            <a:gdLst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5063"/>
              <a:gd name="connsiteY0" fmla="*/ 0 h 1385171"/>
              <a:gd name="connsiteX1" fmla="*/ 3474149 w 3475063"/>
              <a:gd name="connsiteY1" fmla="*/ 0 h 1385171"/>
              <a:gd name="connsiteX2" fmla="*/ 3475063 w 3475063"/>
              <a:gd name="connsiteY2" fmla="*/ 422426 h 1385171"/>
              <a:gd name="connsiteX3" fmla="*/ 3474149 w 3475063"/>
              <a:gd name="connsiteY3" fmla="*/ 1385171 h 1385171"/>
              <a:gd name="connsiteX4" fmla="*/ 0 w 3475063"/>
              <a:gd name="connsiteY4" fmla="*/ 1385171 h 1385171"/>
              <a:gd name="connsiteX5" fmla="*/ 0 w 3475063"/>
              <a:gd name="connsiteY5" fmla="*/ 0 h 1385171"/>
              <a:gd name="connsiteX0" fmla="*/ 0 w 3728608"/>
              <a:gd name="connsiteY0" fmla="*/ 0 h 1385171"/>
              <a:gd name="connsiteX1" fmla="*/ 3474149 w 3728608"/>
              <a:gd name="connsiteY1" fmla="*/ 0 h 1385171"/>
              <a:gd name="connsiteX2" fmla="*/ 3475063 w 3728608"/>
              <a:gd name="connsiteY2" fmla="*/ 422426 h 1385171"/>
              <a:gd name="connsiteX3" fmla="*/ 3465538 w 3728608"/>
              <a:gd name="connsiteY3" fmla="*/ 822476 h 1385171"/>
              <a:gd name="connsiteX4" fmla="*/ 3474149 w 3728608"/>
              <a:gd name="connsiteY4" fmla="*/ 1385171 h 1385171"/>
              <a:gd name="connsiteX5" fmla="*/ 0 w 3728608"/>
              <a:gd name="connsiteY5" fmla="*/ 1385171 h 1385171"/>
              <a:gd name="connsiteX6" fmla="*/ 0 w 3728608"/>
              <a:gd name="connsiteY6" fmla="*/ 0 h 1385171"/>
              <a:gd name="connsiteX0" fmla="*/ 0 w 3475615"/>
              <a:gd name="connsiteY0" fmla="*/ 0 h 1385171"/>
              <a:gd name="connsiteX1" fmla="*/ 3474149 w 3475615"/>
              <a:gd name="connsiteY1" fmla="*/ 0 h 1385171"/>
              <a:gd name="connsiteX2" fmla="*/ 3475063 w 3475615"/>
              <a:gd name="connsiteY2" fmla="*/ 422426 h 1385171"/>
              <a:gd name="connsiteX3" fmla="*/ 3465538 w 3475615"/>
              <a:gd name="connsiteY3" fmla="*/ 822476 h 1385171"/>
              <a:gd name="connsiteX4" fmla="*/ 3474149 w 3475615"/>
              <a:gd name="connsiteY4" fmla="*/ 1385171 h 1385171"/>
              <a:gd name="connsiteX5" fmla="*/ 0 w 3475615"/>
              <a:gd name="connsiteY5" fmla="*/ 1385171 h 1385171"/>
              <a:gd name="connsiteX6" fmla="*/ 0 w 3475615"/>
              <a:gd name="connsiteY6" fmla="*/ 0 h 1385171"/>
              <a:gd name="connsiteX0" fmla="*/ 0 w 3475739"/>
              <a:gd name="connsiteY0" fmla="*/ 0 h 1385171"/>
              <a:gd name="connsiteX1" fmla="*/ 3474149 w 3475739"/>
              <a:gd name="connsiteY1" fmla="*/ 0 h 1385171"/>
              <a:gd name="connsiteX2" fmla="*/ 3475063 w 3475739"/>
              <a:gd name="connsiteY2" fmla="*/ 422426 h 1385171"/>
              <a:gd name="connsiteX3" fmla="*/ 3456013 w 3475739"/>
              <a:gd name="connsiteY3" fmla="*/ 698651 h 1385171"/>
              <a:gd name="connsiteX4" fmla="*/ 3465538 w 3475739"/>
              <a:gd name="connsiteY4" fmla="*/ 822476 h 1385171"/>
              <a:gd name="connsiteX5" fmla="*/ 3474149 w 3475739"/>
              <a:gd name="connsiteY5" fmla="*/ 1385171 h 1385171"/>
              <a:gd name="connsiteX6" fmla="*/ 0 w 3475739"/>
              <a:gd name="connsiteY6" fmla="*/ 1385171 h 1385171"/>
              <a:gd name="connsiteX7" fmla="*/ 0 w 3475739"/>
              <a:gd name="connsiteY7" fmla="*/ 0 h 1385171"/>
              <a:gd name="connsiteX0" fmla="*/ 0 w 3684621"/>
              <a:gd name="connsiteY0" fmla="*/ 0 h 1385171"/>
              <a:gd name="connsiteX1" fmla="*/ 3474149 w 3684621"/>
              <a:gd name="connsiteY1" fmla="*/ 0 h 1385171"/>
              <a:gd name="connsiteX2" fmla="*/ 3475063 w 3684621"/>
              <a:gd name="connsiteY2" fmla="*/ 422426 h 1385171"/>
              <a:gd name="connsiteX3" fmla="*/ 3684613 w 3684621"/>
              <a:gd name="connsiteY3" fmla="*/ 717701 h 1385171"/>
              <a:gd name="connsiteX4" fmla="*/ 3465538 w 3684621"/>
              <a:gd name="connsiteY4" fmla="*/ 822476 h 1385171"/>
              <a:gd name="connsiteX5" fmla="*/ 3474149 w 3684621"/>
              <a:gd name="connsiteY5" fmla="*/ 1385171 h 1385171"/>
              <a:gd name="connsiteX6" fmla="*/ 0 w 3684621"/>
              <a:gd name="connsiteY6" fmla="*/ 1385171 h 1385171"/>
              <a:gd name="connsiteX7" fmla="*/ 0 w 3684621"/>
              <a:gd name="connsiteY7" fmla="*/ 0 h 1385171"/>
              <a:gd name="connsiteX0" fmla="*/ 0 w 3684621"/>
              <a:gd name="connsiteY0" fmla="*/ 0 h 1385171"/>
              <a:gd name="connsiteX1" fmla="*/ 3474149 w 3684621"/>
              <a:gd name="connsiteY1" fmla="*/ 0 h 1385171"/>
              <a:gd name="connsiteX2" fmla="*/ 3475063 w 3684621"/>
              <a:gd name="connsiteY2" fmla="*/ 422426 h 1385171"/>
              <a:gd name="connsiteX3" fmla="*/ 3684613 w 3684621"/>
              <a:gd name="connsiteY3" fmla="*/ 717701 h 1385171"/>
              <a:gd name="connsiteX4" fmla="*/ 3484588 w 3684621"/>
              <a:gd name="connsiteY4" fmla="*/ 946301 h 1385171"/>
              <a:gd name="connsiteX5" fmla="*/ 3474149 w 3684621"/>
              <a:gd name="connsiteY5" fmla="*/ 1385171 h 1385171"/>
              <a:gd name="connsiteX6" fmla="*/ 0 w 3684621"/>
              <a:gd name="connsiteY6" fmla="*/ 1385171 h 1385171"/>
              <a:gd name="connsiteX7" fmla="*/ 0 w 3684621"/>
              <a:gd name="connsiteY7" fmla="*/ 0 h 1385171"/>
              <a:gd name="connsiteX0" fmla="*/ 0 w 3694146"/>
              <a:gd name="connsiteY0" fmla="*/ 0 h 1385171"/>
              <a:gd name="connsiteX1" fmla="*/ 3474149 w 3694146"/>
              <a:gd name="connsiteY1" fmla="*/ 0 h 1385171"/>
              <a:gd name="connsiteX2" fmla="*/ 3475063 w 3694146"/>
              <a:gd name="connsiteY2" fmla="*/ 422426 h 1385171"/>
              <a:gd name="connsiteX3" fmla="*/ 3694138 w 3694146"/>
              <a:gd name="connsiteY3" fmla="*/ 679601 h 1385171"/>
              <a:gd name="connsiteX4" fmla="*/ 3484588 w 3694146"/>
              <a:gd name="connsiteY4" fmla="*/ 946301 h 1385171"/>
              <a:gd name="connsiteX5" fmla="*/ 3474149 w 3694146"/>
              <a:gd name="connsiteY5" fmla="*/ 1385171 h 1385171"/>
              <a:gd name="connsiteX6" fmla="*/ 0 w 3694146"/>
              <a:gd name="connsiteY6" fmla="*/ 1385171 h 1385171"/>
              <a:gd name="connsiteX7" fmla="*/ 0 w 3694146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75063 w 3694138"/>
              <a:gd name="connsiteY2" fmla="*/ 422426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75063 w 3694138"/>
              <a:gd name="connsiteY2" fmla="*/ 422426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472220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703192"/>
              <a:gd name="connsiteY0" fmla="*/ 0 h 1385171"/>
              <a:gd name="connsiteX1" fmla="*/ 3474149 w 3703192"/>
              <a:gd name="connsiteY1" fmla="*/ 0 h 1385171"/>
              <a:gd name="connsiteX2" fmla="*/ 3484116 w 3703192"/>
              <a:gd name="connsiteY2" fmla="*/ 558228 h 1385171"/>
              <a:gd name="connsiteX3" fmla="*/ 3703192 w 3703192"/>
              <a:gd name="connsiteY3" fmla="*/ 684128 h 1385171"/>
              <a:gd name="connsiteX4" fmla="*/ 3484588 w 3703192"/>
              <a:gd name="connsiteY4" fmla="*/ 833132 h 1385171"/>
              <a:gd name="connsiteX5" fmla="*/ 3474149 w 3703192"/>
              <a:gd name="connsiteY5" fmla="*/ 1385171 h 1385171"/>
              <a:gd name="connsiteX6" fmla="*/ 0 w 3703192"/>
              <a:gd name="connsiteY6" fmla="*/ 1385171 h 1385171"/>
              <a:gd name="connsiteX7" fmla="*/ 0 w 3703192"/>
              <a:gd name="connsiteY7" fmla="*/ 0 h 1385171"/>
              <a:gd name="connsiteX0" fmla="*/ 0 w 3529685"/>
              <a:gd name="connsiteY0" fmla="*/ 0 h 1385171"/>
              <a:gd name="connsiteX1" fmla="*/ 3474149 w 3529685"/>
              <a:gd name="connsiteY1" fmla="*/ 0 h 1385171"/>
              <a:gd name="connsiteX2" fmla="*/ 3484116 w 3529685"/>
              <a:gd name="connsiteY2" fmla="*/ 558228 h 1385171"/>
              <a:gd name="connsiteX3" fmla="*/ 3244740 w 3529685"/>
              <a:gd name="connsiteY3" fmla="*/ 690668 h 1385171"/>
              <a:gd name="connsiteX4" fmla="*/ 3484588 w 3529685"/>
              <a:gd name="connsiteY4" fmla="*/ 833132 h 1385171"/>
              <a:gd name="connsiteX5" fmla="*/ 3474149 w 3529685"/>
              <a:gd name="connsiteY5" fmla="*/ 1385171 h 1385171"/>
              <a:gd name="connsiteX6" fmla="*/ 0 w 3529685"/>
              <a:gd name="connsiteY6" fmla="*/ 1385171 h 1385171"/>
              <a:gd name="connsiteX7" fmla="*/ 0 w 3529685"/>
              <a:gd name="connsiteY7" fmla="*/ 0 h 1385171"/>
              <a:gd name="connsiteX0" fmla="*/ 0 w 3529685"/>
              <a:gd name="connsiteY0" fmla="*/ 0 h 1385171"/>
              <a:gd name="connsiteX1" fmla="*/ 3474149 w 3529685"/>
              <a:gd name="connsiteY1" fmla="*/ 0 h 1385171"/>
              <a:gd name="connsiteX2" fmla="*/ 3484116 w 3529685"/>
              <a:gd name="connsiteY2" fmla="*/ 558228 h 1385171"/>
              <a:gd name="connsiteX3" fmla="*/ 3244740 w 3529685"/>
              <a:gd name="connsiteY3" fmla="*/ 690668 h 1385171"/>
              <a:gd name="connsiteX4" fmla="*/ 3484588 w 3529685"/>
              <a:gd name="connsiteY4" fmla="*/ 833132 h 1385171"/>
              <a:gd name="connsiteX5" fmla="*/ 3474149 w 3529685"/>
              <a:gd name="connsiteY5" fmla="*/ 1385171 h 1385171"/>
              <a:gd name="connsiteX6" fmla="*/ 0 w 3529685"/>
              <a:gd name="connsiteY6" fmla="*/ 1385171 h 1385171"/>
              <a:gd name="connsiteX7" fmla="*/ 0 w 3529685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116"/>
              <a:gd name="connsiteY0" fmla="*/ 0 h 1385171"/>
              <a:gd name="connsiteX1" fmla="*/ 3474149 w 3484116"/>
              <a:gd name="connsiteY1" fmla="*/ 0 h 1385171"/>
              <a:gd name="connsiteX2" fmla="*/ 3484116 w 3484116"/>
              <a:gd name="connsiteY2" fmla="*/ 558228 h 1385171"/>
              <a:gd name="connsiteX3" fmla="*/ 3244740 w 3484116"/>
              <a:gd name="connsiteY3" fmla="*/ 690668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44740 w 3484116"/>
              <a:gd name="connsiteY3" fmla="*/ 690668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23670 w 3484116"/>
              <a:gd name="connsiteY3" fmla="*/ 696347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16646 w 3484116"/>
              <a:gd name="connsiteY3" fmla="*/ 696347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23670 w 3484116"/>
              <a:gd name="connsiteY3" fmla="*/ 696347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23670 w 3484116"/>
              <a:gd name="connsiteY3" fmla="*/ 696347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09623 w 3484116"/>
              <a:gd name="connsiteY3" fmla="*/ 702026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09623 w 3484116"/>
              <a:gd name="connsiteY3" fmla="*/ 702026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09623 w 3484116"/>
              <a:gd name="connsiteY3" fmla="*/ 702026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2 w 3484116"/>
              <a:gd name="connsiteY1" fmla="*/ 0 h 1385171"/>
              <a:gd name="connsiteX2" fmla="*/ 3484116 w 3484116"/>
              <a:gd name="connsiteY2" fmla="*/ 558228 h 1385171"/>
              <a:gd name="connsiteX3" fmla="*/ 3209623 w 3484116"/>
              <a:gd name="connsiteY3" fmla="*/ 702026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84116" h="1385171">
                <a:moveTo>
                  <a:pt x="0" y="0"/>
                </a:moveTo>
                <a:lnTo>
                  <a:pt x="3481172" y="0"/>
                </a:lnTo>
                <a:cubicBezTo>
                  <a:pt x="3481477" y="140809"/>
                  <a:pt x="3483811" y="417419"/>
                  <a:pt x="3484116" y="558228"/>
                </a:cubicBezTo>
                <a:cubicBezTo>
                  <a:pt x="3241294" y="690823"/>
                  <a:pt x="3392809" y="595682"/>
                  <a:pt x="3209623" y="702026"/>
                </a:cubicBezTo>
                <a:cubicBezTo>
                  <a:pt x="3342466" y="770912"/>
                  <a:pt x="3354142" y="760160"/>
                  <a:pt x="3476995" y="833132"/>
                </a:cubicBezTo>
                <a:cubicBezTo>
                  <a:pt x="3478430" y="947552"/>
                  <a:pt x="3480239" y="853239"/>
                  <a:pt x="3474149" y="1385171"/>
                </a:cubicBezTo>
                <a:lnTo>
                  <a:pt x="0" y="1385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F1AA56D-9F51-4548-8A03-959C9407DEA4}"/>
              </a:ext>
            </a:extLst>
          </p:cNvPr>
          <p:cNvSpPr/>
          <p:nvPr userDrawn="1"/>
        </p:nvSpPr>
        <p:spPr>
          <a:xfrm>
            <a:off x="3066222" y="1892511"/>
            <a:ext cx="4464000" cy="21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1800"/>
          </a:p>
        </p:txBody>
      </p:sp>
      <p:sp>
        <p:nvSpPr>
          <p:cNvPr id="20" name="그림 개체 틀 2">
            <a:extLst>
              <a:ext uri="{FF2B5EF4-FFF2-40B4-BE49-F238E27FC236}">
                <a16:creationId xmlns:a16="http://schemas.microsoft.com/office/drawing/2014/main" id="{1B2421DD-6580-439F-A896-99B266F0E8A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 flipH="1">
            <a:off x="7145771" y="1892511"/>
            <a:ext cx="4320000" cy="2124000"/>
          </a:xfrm>
          <a:custGeom>
            <a:avLst/>
            <a:gdLst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4149"/>
              <a:gd name="connsiteY0" fmla="*/ 0 h 1385171"/>
              <a:gd name="connsiteX1" fmla="*/ 3474149 w 3474149"/>
              <a:gd name="connsiteY1" fmla="*/ 0 h 1385171"/>
              <a:gd name="connsiteX2" fmla="*/ 3474149 w 3474149"/>
              <a:gd name="connsiteY2" fmla="*/ 1385171 h 1385171"/>
              <a:gd name="connsiteX3" fmla="*/ 0 w 3474149"/>
              <a:gd name="connsiteY3" fmla="*/ 1385171 h 1385171"/>
              <a:gd name="connsiteX4" fmla="*/ 0 w 3474149"/>
              <a:gd name="connsiteY4" fmla="*/ 0 h 1385171"/>
              <a:gd name="connsiteX0" fmla="*/ 0 w 3475063"/>
              <a:gd name="connsiteY0" fmla="*/ 0 h 1385171"/>
              <a:gd name="connsiteX1" fmla="*/ 3474149 w 3475063"/>
              <a:gd name="connsiteY1" fmla="*/ 0 h 1385171"/>
              <a:gd name="connsiteX2" fmla="*/ 3475063 w 3475063"/>
              <a:gd name="connsiteY2" fmla="*/ 422426 h 1385171"/>
              <a:gd name="connsiteX3" fmla="*/ 3474149 w 3475063"/>
              <a:gd name="connsiteY3" fmla="*/ 1385171 h 1385171"/>
              <a:gd name="connsiteX4" fmla="*/ 0 w 3475063"/>
              <a:gd name="connsiteY4" fmla="*/ 1385171 h 1385171"/>
              <a:gd name="connsiteX5" fmla="*/ 0 w 3475063"/>
              <a:gd name="connsiteY5" fmla="*/ 0 h 1385171"/>
              <a:gd name="connsiteX0" fmla="*/ 0 w 3728608"/>
              <a:gd name="connsiteY0" fmla="*/ 0 h 1385171"/>
              <a:gd name="connsiteX1" fmla="*/ 3474149 w 3728608"/>
              <a:gd name="connsiteY1" fmla="*/ 0 h 1385171"/>
              <a:gd name="connsiteX2" fmla="*/ 3475063 w 3728608"/>
              <a:gd name="connsiteY2" fmla="*/ 422426 h 1385171"/>
              <a:gd name="connsiteX3" fmla="*/ 3465538 w 3728608"/>
              <a:gd name="connsiteY3" fmla="*/ 822476 h 1385171"/>
              <a:gd name="connsiteX4" fmla="*/ 3474149 w 3728608"/>
              <a:gd name="connsiteY4" fmla="*/ 1385171 h 1385171"/>
              <a:gd name="connsiteX5" fmla="*/ 0 w 3728608"/>
              <a:gd name="connsiteY5" fmla="*/ 1385171 h 1385171"/>
              <a:gd name="connsiteX6" fmla="*/ 0 w 3728608"/>
              <a:gd name="connsiteY6" fmla="*/ 0 h 1385171"/>
              <a:gd name="connsiteX0" fmla="*/ 0 w 3475615"/>
              <a:gd name="connsiteY0" fmla="*/ 0 h 1385171"/>
              <a:gd name="connsiteX1" fmla="*/ 3474149 w 3475615"/>
              <a:gd name="connsiteY1" fmla="*/ 0 h 1385171"/>
              <a:gd name="connsiteX2" fmla="*/ 3475063 w 3475615"/>
              <a:gd name="connsiteY2" fmla="*/ 422426 h 1385171"/>
              <a:gd name="connsiteX3" fmla="*/ 3465538 w 3475615"/>
              <a:gd name="connsiteY3" fmla="*/ 822476 h 1385171"/>
              <a:gd name="connsiteX4" fmla="*/ 3474149 w 3475615"/>
              <a:gd name="connsiteY4" fmla="*/ 1385171 h 1385171"/>
              <a:gd name="connsiteX5" fmla="*/ 0 w 3475615"/>
              <a:gd name="connsiteY5" fmla="*/ 1385171 h 1385171"/>
              <a:gd name="connsiteX6" fmla="*/ 0 w 3475615"/>
              <a:gd name="connsiteY6" fmla="*/ 0 h 1385171"/>
              <a:gd name="connsiteX0" fmla="*/ 0 w 3475739"/>
              <a:gd name="connsiteY0" fmla="*/ 0 h 1385171"/>
              <a:gd name="connsiteX1" fmla="*/ 3474149 w 3475739"/>
              <a:gd name="connsiteY1" fmla="*/ 0 h 1385171"/>
              <a:gd name="connsiteX2" fmla="*/ 3475063 w 3475739"/>
              <a:gd name="connsiteY2" fmla="*/ 422426 h 1385171"/>
              <a:gd name="connsiteX3" fmla="*/ 3456013 w 3475739"/>
              <a:gd name="connsiteY3" fmla="*/ 698651 h 1385171"/>
              <a:gd name="connsiteX4" fmla="*/ 3465538 w 3475739"/>
              <a:gd name="connsiteY4" fmla="*/ 822476 h 1385171"/>
              <a:gd name="connsiteX5" fmla="*/ 3474149 w 3475739"/>
              <a:gd name="connsiteY5" fmla="*/ 1385171 h 1385171"/>
              <a:gd name="connsiteX6" fmla="*/ 0 w 3475739"/>
              <a:gd name="connsiteY6" fmla="*/ 1385171 h 1385171"/>
              <a:gd name="connsiteX7" fmla="*/ 0 w 3475739"/>
              <a:gd name="connsiteY7" fmla="*/ 0 h 1385171"/>
              <a:gd name="connsiteX0" fmla="*/ 0 w 3684621"/>
              <a:gd name="connsiteY0" fmla="*/ 0 h 1385171"/>
              <a:gd name="connsiteX1" fmla="*/ 3474149 w 3684621"/>
              <a:gd name="connsiteY1" fmla="*/ 0 h 1385171"/>
              <a:gd name="connsiteX2" fmla="*/ 3475063 w 3684621"/>
              <a:gd name="connsiteY2" fmla="*/ 422426 h 1385171"/>
              <a:gd name="connsiteX3" fmla="*/ 3684613 w 3684621"/>
              <a:gd name="connsiteY3" fmla="*/ 717701 h 1385171"/>
              <a:gd name="connsiteX4" fmla="*/ 3465538 w 3684621"/>
              <a:gd name="connsiteY4" fmla="*/ 822476 h 1385171"/>
              <a:gd name="connsiteX5" fmla="*/ 3474149 w 3684621"/>
              <a:gd name="connsiteY5" fmla="*/ 1385171 h 1385171"/>
              <a:gd name="connsiteX6" fmla="*/ 0 w 3684621"/>
              <a:gd name="connsiteY6" fmla="*/ 1385171 h 1385171"/>
              <a:gd name="connsiteX7" fmla="*/ 0 w 3684621"/>
              <a:gd name="connsiteY7" fmla="*/ 0 h 1385171"/>
              <a:gd name="connsiteX0" fmla="*/ 0 w 3684621"/>
              <a:gd name="connsiteY0" fmla="*/ 0 h 1385171"/>
              <a:gd name="connsiteX1" fmla="*/ 3474149 w 3684621"/>
              <a:gd name="connsiteY1" fmla="*/ 0 h 1385171"/>
              <a:gd name="connsiteX2" fmla="*/ 3475063 w 3684621"/>
              <a:gd name="connsiteY2" fmla="*/ 422426 h 1385171"/>
              <a:gd name="connsiteX3" fmla="*/ 3684613 w 3684621"/>
              <a:gd name="connsiteY3" fmla="*/ 717701 h 1385171"/>
              <a:gd name="connsiteX4" fmla="*/ 3484588 w 3684621"/>
              <a:gd name="connsiteY4" fmla="*/ 946301 h 1385171"/>
              <a:gd name="connsiteX5" fmla="*/ 3474149 w 3684621"/>
              <a:gd name="connsiteY5" fmla="*/ 1385171 h 1385171"/>
              <a:gd name="connsiteX6" fmla="*/ 0 w 3684621"/>
              <a:gd name="connsiteY6" fmla="*/ 1385171 h 1385171"/>
              <a:gd name="connsiteX7" fmla="*/ 0 w 3684621"/>
              <a:gd name="connsiteY7" fmla="*/ 0 h 1385171"/>
              <a:gd name="connsiteX0" fmla="*/ 0 w 3694146"/>
              <a:gd name="connsiteY0" fmla="*/ 0 h 1385171"/>
              <a:gd name="connsiteX1" fmla="*/ 3474149 w 3694146"/>
              <a:gd name="connsiteY1" fmla="*/ 0 h 1385171"/>
              <a:gd name="connsiteX2" fmla="*/ 3475063 w 3694146"/>
              <a:gd name="connsiteY2" fmla="*/ 422426 h 1385171"/>
              <a:gd name="connsiteX3" fmla="*/ 3694138 w 3694146"/>
              <a:gd name="connsiteY3" fmla="*/ 679601 h 1385171"/>
              <a:gd name="connsiteX4" fmla="*/ 3484588 w 3694146"/>
              <a:gd name="connsiteY4" fmla="*/ 946301 h 1385171"/>
              <a:gd name="connsiteX5" fmla="*/ 3474149 w 3694146"/>
              <a:gd name="connsiteY5" fmla="*/ 1385171 h 1385171"/>
              <a:gd name="connsiteX6" fmla="*/ 0 w 3694146"/>
              <a:gd name="connsiteY6" fmla="*/ 1385171 h 1385171"/>
              <a:gd name="connsiteX7" fmla="*/ 0 w 3694146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75063 w 3694138"/>
              <a:gd name="connsiteY2" fmla="*/ 422426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75063 w 3694138"/>
              <a:gd name="connsiteY2" fmla="*/ 422426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472220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946301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694138"/>
              <a:gd name="connsiteY0" fmla="*/ 0 h 1385171"/>
              <a:gd name="connsiteX1" fmla="*/ 3474149 w 3694138"/>
              <a:gd name="connsiteY1" fmla="*/ 0 h 1385171"/>
              <a:gd name="connsiteX2" fmla="*/ 3484116 w 3694138"/>
              <a:gd name="connsiteY2" fmla="*/ 558228 h 1385171"/>
              <a:gd name="connsiteX3" fmla="*/ 3694138 w 3694138"/>
              <a:gd name="connsiteY3" fmla="*/ 679601 h 1385171"/>
              <a:gd name="connsiteX4" fmla="*/ 3484588 w 3694138"/>
              <a:gd name="connsiteY4" fmla="*/ 833132 h 1385171"/>
              <a:gd name="connsiteX5" fmla="*/ 3474149 w 3694138"/>
              <a:gd name="connsiteY5" fmla="*/ 1385171 h 1385171"/>
              <a:gd name="connsiteX6" fmla="*/ 0 w 3694138"/>
              <a:gd name="connsiteY6" fmla="*/ 1385171 h 1385171"/>
              <a:gd name="connsiteX7" fmla="*/ 0 w 3694138"/>
              <a:gd name="connsiteY7" fmla="*/ 0 h 1385171"/>
              <a:gd name="connsiteX0" fmla="*/ 0 w 3703192"/>
              <a:gd name="connsiteY0" fmla="*/ 0 h 1385171"/>
              <a:gd name="connsiteX1" fmla="*/ 3474149 w 3703192"/>
              <a:gd name="connsiteY1" fmla="*/ 0 h 1385171"/>
              <a:gd name="connsiteX2" fmla="*/ 3484116 w 3703192"/>
              <a:gd name="connsiteY2" fmla="*/ 558228 h 1385171"/>
              <a:gd name="connsiteX3" fmla="*/ 3703192 w 3703192"/>
              <a:gd name="connsiteY3" fmla="*/ 684128 h 1385171"/>
              <a:gd name="connsiteX4" fmla="*/ 3484588 w 3703192"/>
              <a:gd name="connsiteY4" fmla="*/ 833132 h 1385171"/>
              <a:gd name="connsiteX5" fmla="*/ 3474149 w 3703192"/>
              <a:gd name="connsiteY5" fmla="*/ 1385171 h 1385171"/>
              <a:gd name="connsiteX6" fmla="*/ 0 w 3703192"/>
              <a:gd name="connsiteY6" fmla="*/ 1385171 h 1385171"/>
              <a:gd name="connsiteX7" fmla="*/ 0 w 3703192"/>
              <a:gd name="connsiteY7" fmla="*/ 0 h 1385171"/>
              <a:gd name="connsiteX0" fmla="*/ 0 w 3529685"/>
              <a:gd name="connsiteY0" fmla="*/ 0 h 1385171"/>
              <a:gd name="connsiteX1" fmla="*/ 3474149 w 3529685"/>
              <a:gd name="connsiteY1" fmla="*/ 0 h 1385171"/>
              <a:gd name="connsiteX2" fmla="*/ 3484116 w 3529685"/>
              <a:gd name="connsiteY2" fmla="*/ 558228 h 1385171"/>
              <a:gd name="connsiteX3" fmla="*/ 3244740 w 3529685"/>
              <a:gd name="connsiteY3" fmla="*/ 690668 h 1385171"/>
              <a:gd name="connsiteX4" fmla="*/ 3484588 w 3529685"/>
              <a:gd name="connsiteY4" fmla="*/ 833132 h 1385171"/>
              <a:gd name="connsiteX5" fmla="*/ 3474149 w 3529685"/>
              <a:gd name="connsiteY5" fmla="*/ 1385171 h 1385171"/>
              <a:gd name="connsiteX6" fmla="*/ 0 w 3529685"/>
              <a:gd name="connsiteY6" fmla="*/ 1385171 h 1385171"/>
              <a:gd name="connsiteX7" fmla="*/ 0 w 3529685"/>
              <a:gd name="connsiteY7" fmla="*/ 0 h 1385171"/>
              <a:gd name="connsiteX0" fmla="*/ 0 w 3529685"/>
              <a:gd name="connsiteY0" fmla="*/ 0 h 1385171"/>
              <a:gd name="connsiteX1" fmla="*/ 3474149 w 3529685"/>
              <a:gd name="connsiteY1" fmla="*/ 0 h 1385171"/>
              <a:gd name="connsiteX2" fmla="*/ 3484116 w 3529685"/>
              <a:gd name="connsiteY2" fmla="*/ 558228 h 1385171"/>
              <a:gd name="connsiteX3" fmla="*/ 3244740 w 3529685"/>
              <a:gd name="connsiteY3" fmla="*/ 690668 h 1385171"/>
              <a:gd name="connsiteX4" fmla="*/ 3484588 w 3529685"/>
              <a:gd name="connsiteY4" fmla="*/ 833132 h 1385171"/>
              <a:gd name="connsiteX5" fmla="*/ 3474149 w 3529685"/>
              <a:gd name="connsiteY5" fmla="*/ 1385171 h 1385171"/>
              <a:gd name="connsiteX6" fmla="*/ 0 w 3529685"/>
              <a:gd name="connsiteY6" fmla="*/ 1385171 h 1385171"/>
              <a:gd name="connsiteX7" fmla="*/ 0 w 3529685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809"/>
              <a:gd name="connsiteY0" fmla="*/ 0 h 1385171"/>
              <a:gd name="connsiteX1" fmla="*/ 3474149 w 3484809"/>
              <a:gd name="connsiteY1" fmla="*/ 0 h 1385171"/>
              <a:gd name="connsiteX2" fmla="*/ 3484116 w 3484809"/>
              <a:gd name="connsiteY2" fmla="*/ 558228 h 1385171"/>
              <a:gd name="connsiteX3" fmla="*/ 3244740 w 3484809"/>
              <a:gd name="connsiteY3" fmla="*/ 690668 h 1385171"/>
              <a:gd name="connsiteX4" fmla="*/ 3484588 w 3484809"/>
              <a:gd name="connsiteY4" fmla="*/ 833132 h 1385171"/>
              <a:gd name="connsiteX5" fmla="*/ 3474149 w 3484809"/>
              <a:gd name="connsiteY5" fmla="*/ 1385171 h 1385171"/>
              <a:gd name="connsiteX6" fmla="*/ 0 w 3484809"/>
              <a:gd name="connsiteY6" fmla="*/ 1385171 h 1385171"/>
              <a:gd name="connsiteX7" fmla="*/ 0 w 3484809"/>
              <a:gd name="connsiteY7" fmla="*/ 0 h 1385171"/>
              <a:gd name="connsiteX0" fmla="*/ 0 w 3484116"/>
              <a:gd name="connsiteY0" fmla="*/ 0 h 1385171"/>
              <a:gd name="connsiteX1" fmla="*/ 3474149 w 3484116"/>
              <a:gd name="connsiteY1" fmla="*/ 0 h 1385171"/>
              <a:gd name="connsiteX2" fmla="*/ 3484116 w 3484116"/>
              <a:gd name="connsiteY2" fmla="*/ 558228 h 1385171"/>
              <a:gd name="connsiteX3" fmla="*/ 3244740 w 3484116"/>
              <a:gd name="connsiteY3" fmla="*/ 690668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85171"/>
              <a:gd name="connsiteX1" fmla="*/ 3481173 w 3484116"/>
              <a:gd name="connsiteY1" fmla="*/ 0 h 1385171"/>
              <a:gd name="connsiteX2" fmla="*/ 3484116 w 3484116"/>
              <a:gd name="connsiteY2" fmla="*/ 558228 h 1385171"/>
              <a:gd name="connsiteX3" fmla="*/ 3244740 w 3484116"/>
              <a:gd name="connsiteY3" fmla="*/ 690668 h 1385171"/>
              <a:gd name="connsiteX4" fmla="*/ 3476995 w 3484116"/>
              <a:gd name="connsiteY4" fmla="*/ 833132 h 1385171"/>
              <a:gd name="connsiteX5" fmla="*/ 3474149 w 3484116"/>
              <a:gd name="connsiteY5" fmla="*/ 1385171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44740 w 3484116"/>
              <a:gd name="connsiteY3" fmla="*/ 690668 h 1396530"/>
              <a:gd name="connsiteX4" fmla="*/ 3476995 w 3484116"/>
              <a:gd name="connsiteY4" fmla="*/ 833132 h 1396530"/>
              <a:gd name="connsiteX5" fmla="*/ 3396890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44740 w 3484116"/>
              <a:gd name="connsiteY3" fmla="*/ 690668 h 1396530"/>
              <a:gd name="connsiteX4" fmla="*/ 3476995 w 3484116"/>
              <a:gd name="connsiteY4" fmla="*/ 833132 h 1396530"/>
              <a:gd name="connsiteX5" fmla="*/ 3467126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44740 w 3484116"/>
              <a:gd name="connsiteY3" fmla="*/ 690668 h 1396530"/>
              <a:gd name="connsiteX4" fmla="*/ 3476995 w 3484116"/>
              <a:gd name="connsiteY4" fmla="*/ 833132 h 1396530"/>
              <a:gd name="connsiteX5" fmla="*/ 3474149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23669 w 3484116"/>
              <a:gd name="connsiteY3" fmla="*/ 690668 h 1396530"/>
              <a:gd name="connsiteX4" fmla="*/ 3476995 w 3484116"/>
              <a:gd name="connsiteY4" fmla="*/ 833132 h 1396530"/>
              <a:gd name="connsiteX5" fmla="*/ 3474149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23669 w 3484116"/>
              <a:gd name="connsiteY3" fmla="*/ 690668 h 1396530"/>
              <a:gd name="connsiteX4" fmla="*/ 3476995 w 3484116"/>
              <a:gd name="connsiteY4" fmla="*/ 833132 h 1396530"/>
              <a:gd name="connsiteX5" fmla="*/ 3481172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23669 w 3484116"/>
              <a:gd name="connsiteY3" fmla="*/ 690668 h 1396530"/>
              <a:gd name="connsiteX4" fmla="*/ 3476995 w 3484116"/>
              <a:gd name="connsiteY4" fmla="*/ 833132 h 1396530"/>
              <a:gd name="connsiteX5" fmla="*/ 3481172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6530"/>
              <a:gd name="connsiteX1" fmla="*/ 3481173 w 3484116"/>
              <a:gd name="connsiteY1" fmla="*/ 0 h 1396530"/>
              <a:gd name="connsiteX2" fmla="*/ 3484116 w 3484116"/>
              <a:gd name="connsiteY2" fmla="*/ 558228 h 1396530"/>
              <a:gd name="connsiteX3" fmla="*/ 3223669 w 3484116"/>
              <a:gd name="connsiteY3" fmla="*/ 690668 h 1396530"/>
              <a:gd name="connsiteX4" fmla="*/ 3476995 w 3484116"/>
              <a:gd name="connsiteY4" fmla="*/ 838811 h 1396530"/>
              <a:gd name="connsiteX5" fmla="*/ 3481172 w 3484116"/>
              <a:gd name="connsiteY5" fmla="*/ 1396530 h 1396530"/>
              <a:gd name="connsiteX6" fmla="*/ 0 w 3484116"/>
              <a:gd name="connsiteY6" fmla="*/ 1385171 h 1396530"/>
              <a:gd name="connsiteX7" fmla="*/ 0 w 3484116"/>
              <a:gd name="connsiteY7" fmla="*/ 0 h 1396530"/>
              <a:gd name="connsiteX0" fmla="*/ 0 w 3484116"/>
              <a:gd name="connsiteY0" fmla="*/ 0 h 1390850"/>
              <a:gd name="connsiteX1" fmla="*/ 3481173 w 3484116"/>
              <a:gd name="connsiteY1" fmla="*/ 0 h 1390850"/>
              <a:gd name="connsiteX2" fmla="*/ 3484116 w 3484116"/>
              <a:gd name="connsiteY2" fmla="*/ 558228 h 1390850"/>
              <a:gd name="connsiteX3" fmla="*/ 3223669 w 3484116"/>
              <a:gd name="connsiteY3" fmla="*/ 690668 h 1390850"/>
              <a:gd name="connsiteX4" fmla="*/ 3476995 w 3484116"/>
              <a:gd name="connsiteY4" fmla="*/ 838811 h 1390850"/>
              <a:gd name="connsiteX5" fmla="*/ 3481172 w 3484116"/>
              <a:gd name="connsiteY5" fmla="*/ 1390850 h 1390850"/>
              <a:gd name="connsiteX6" fmla="*/ 0 w 3484116"/>
              <a:gd name="connsiteY6" fmla="*/ 1385171 h 1390850"/>
              <a:gd name="connsiteX7" fmla="*/ 0 w 3484116"/>
              <a:gd name="connsiteY7" fmla="*/ 0 h 1390850"/>
              <a:gd name="connsiteX0" fmla="*/ 0 w 3484116"/>
              <a:gd name="connsiteY0" fmla="*/ 0 h 1385171"/>
              <a:gd name="connsiteX1" fmla="*/ 3481173 w 3484116"/>
              <a:gd name="connsiteY1" fmla="*/ 0 h 1385171"/>
              <a:gd name="connsiteX2" fmla="*/ 3484116 w 3484116"/>
              <a:gd name="connsiteY2" fmla="*/ 558228 h 1385171"/>
              <a:gd name="connsiteX3" fmla="*/ 3223669 w 3484116"/>
              <a:gd name="connsiteY3" fmla="*/ 690668 h 1385171"/>
              <a:gd name="connsiteX4" fmla="*/ 3476995 w 3484116"/>
              <a:gd name="connsiteY4" fmla="*/ 838811 h 1385171"/>
              <a:gd name="connsiteX5" fmla="*/ 3481172 w 3484116"/>
              <a:gd name="connsiteY5" fmla="*/ 1385170 h 1385171"/>
              <a:gd name="connsiteX6" fmla="*/ 0 w 3484116"/>
              <a:gd name="connsiteY6" fmla="*/ 1385171 h 1385171"/>
              <a:gd name="connsiteX7" fmla="*/ 0 w 3484116"/>
              <a:gd name="connsiteY7" fmla="*/ 0 h 138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84116" h="1385171">
                <a:moveTo>
                  <a:pt x="0" y="0"/>
                </a:moveTo>
                <a:lnTo>
                  <a:pt x="3481173" y="0"/>
                </a:lnTo>
                <a:cubicBezTo>
                  <a:pt x="3481478" y="140809"/>
                  <a:pt x="3483811" y="417419"/>
                  <a:pt x="3484116" y="558228"/>
                </a:cubicBezTo>
                <a:cubicBezTo>
                  <a:pt x="3241294" y="690823"/>
                  <a:pt x="3463042" y="555927"/>
                  <a:pt x="3223669" y="690668"/>
                </a:cubicBezTo>
                <a:cubicBezTo>
                  <a:pt x="3461864" y="833385"/>
                  <a:pt x="3241765" y="697687"/>
                  <a:pt x="3476995" y="838811"/>
                </a:cubicBezTo>
                <a:cubicBezTo>
                  <a:pt x="3478430" y="953231"/>
                  <a:pt x="3487262" y="853238"/>
                  <a:pt x="3481172" y="1385170"/>
                </a:cubicBezTo>
                <a:lnTo>
                  <a:pt x="0" y="1385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1" name="자유형: 도형 22">
            <a:extLst>
              <a:ext uri="{FF2B5EF4-FFF2-40B4-BE49-F238E27FC236}">
                <a16:creationId xmlns:a16="http://schemas.microsoft.com/office/drawing/2014/main" id="{3F52A6B3-42BE-4E2C-864F-4B3C4819524C}"/>
              </a:ext>
            </a:extLst>
          </p:cNvPr>
          <p:cNvSpPr/>
          <p:nvPr userDrawn="1"/>
        </p:nvSpPr>
        <p:spPr>
          <a:xfrm>
            <a:off x="726229" y="1892511"/>
            <a:ext cx="2702277" cy="2124000"/>
          </a:xfrm>
          <a:custGeom>
            <a:avLst/>
            <a:gdLst>
              <a:gd name="connsiteX0" fmla="*/ 0 w 2702277"/>
              <a:gd name="connsiteY0" fmla="*/ 0 h 2124000"/>
              <a:gd name="connsiteX1" fmla="*/ 2340000 w 2702277"/>
              <a:gd name="connsiteY1" fmla="*/ 0 h 2124000"/>
              <a:gd name="connsiteX2" fmla="*/ 2340000 w 2702277"/>
              <a:gd name="connsiteY2" fmla="*/ 851880 h 2124000"/>
              <a:gd name="connsiteX3" fmla="*/ 2702277 w 2702277"/>
              <a:gd name="connsiteY3" fmla="*/ 1062001 h 2124000"/>
              <a:gd name="connsiteX4" fmla="*/ 2340000 w 2702277"/>
              <a:gd name="connsiteY4" fmla="*/ 1272121 h 2124000"/>
              <a:gd name="connsiteX5" fmla="*/ 2340000 w 2702277"/>
              <a:gd name="connsiteY5" fmla="*/ 2124000 h 2124000"/>
              <a:gd name="connsiteX6" fmla="*/ 0 w 2702277"/>
              <a:gd name="connsiteY6" fmla="*/ 2124000 h 21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2277" h="2124000">
                <a:moveTo>
                  <a:pt x="0" y="0"/>
                </a:moveTo>
                <a:lnTo>
                  <a:pt x="2340000" y="0"/>
                </a:lnTo>
                <a:lnTo>
                  <a:pt x="2340000" y="851880"/>
                </a:lnTo>
                <a:lnTo>
                  <a:pt x="2702277" y="1062001"/>
                </a:lnTo>
                <a:lnTo>
                  <a:pt x="2340000" y="1272121"/>
                </a:lnTo>
                <a:lnTo>
                  <a:pt x="2340000" y="2124000"/>
                </a:lnTo>
                <a:lnTo>
                  <a:pt x="0" y="2124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  <p:sp>
        <p:nvSpPr>
          <p:cNvPr id="22" name="자유형: 도형 23">
            <a:extLst>
              <a:ext uri="{FF2B5EF4-FFF2-40B4-BE49-F238E27FC236}">
                <a16:creationId xmlns:a16="http://schemas.microsoft.com/office/drawing/2014/main" id="{45949401-E889-46F8-B56F-6D2C1A69C625}"/>
              </a:ext>
            </a:extLst>
          </p:cNvPr>
          <p:cNvSpPr/>
          <p:nvPr userDrawn="1"/>
        </p:nvSpPr>
        <p:spPr>
          <a:xfrm>
            <a:off x="726229" y="4026571"/>
            <a:ext cx="2702277" cy="2124000"/>
          </a:xfrm>
          <a:custGeom>
            <a:avLst/>
            <a:gdLst>
              <a:gd name="connsiteX0" fmla="*/ 0 w 2702277"/>
              <a:gd name="connsiteY0" fmla="*/ 0 h 2124000"/>
              <a:gd name="connsiteX1" fmla="*/ 2340000 w 2702277"/>
              <a:gd name="connsiteY1" fmla="*/ 0 h 2124000"/>
              <a:gd name="connsiteX2" fmla="*/ 2340000 w 2702277"/>
              <a:gd name="connsiteY2" fmla="*/ 851880 h 2124000"/>
              <a:gd name="connsiteX3" fmla="*/ 2702277 w 2702277"/>
              <a:gd name="connsiteY3" fmla="*/ 1062001 h 2124000"/>
              <a:gd name="connsiteX4" fmla="*/ 2340000 w 2702277"/>
              <a:gd name="connsiteY4" fmla="*/ 1272121 h 2124000"/>
              <a:gd name="connsiteX5" fmla="*/ 2340000 w 2702277"/>
              <a:gd name="connsiteY5" fmla="*/ 2124000 h 2124000"/>
              <a:gd name="connsiteX6" fmla="*/ 0 w 2702277"/>
              <a:gd name="connsiteY6" fmla="*/ 2124000 h 21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2277" h="2124000">
                <a:moveTo>
                  <a:pt x="0" y="0"/>
                </a:moveTo>
                <a:lnTo>
                  <a:pt x="2340000" y="0"/>
                </a:lnTo>
                <a:lnTo>
                  <a:pt x="2340000" y="851880"/>
                </a:lnTo>
                <a:lnTo>
                  <a:pt x="2702277" y="1062001"/>
                </a:lnTo>
                <a:lnTo>
                  <a:pt x="2340000" y="1272121"/>
                </a:lnTo>
                <a:lnTo>
                  <a:pt x="2340000" y="2124000"/>
                </a:lnTo>
                <a:lnTo>
                  <a:pt x="0" y="212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944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6CED-9F45-42EA-9E54-13EB7C6F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F0A2-87E9-4D21-AFED-41B54C0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10873-91C8-47A3-85CC-4856F1EF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7911-DA59-43EA-963C-B0D1967D27D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4025C-D2AC-4BFF-9359-8C213F16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16BF0-0360-49CE-A39D-8E379CB1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1943-355F-401C-9427-1BBC6031CC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9074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3FB9-4E3C-4814-B2E6-16ECE577F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0FD54-8449-4473-AB6F-41850015C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A9EFB-E074-40B2-B063-6CB95106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B416-763A-4B4C-AEAB-760355CBB399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8BFC8-AA35-4E26-8EDE-18CC415A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F7386-B24E-4461-9A39-1B4531116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990B-7711-4274-AA6E-AE429F427F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109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57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47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26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06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54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00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454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39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1.png"/><Relationship Id="rId5" Type="http://schemas.openxmlformats.org/officeDocument/2006/relationships/image" Target="../media/image14.svg"/><Relationship Id="rId10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43" name="Title 1">
            <a:extLst>
              <a:ext uri="{FF2B5EF4-FFF2-40B4-BE49-F238E27FC236}">
                <a16:creationId xmlns:a16="http://schemas.microsoft.com/office/drawing/2014/main" id="{422FDC33-08F5-86BB-0834-1B925847B78C}"/>
              </a:ext>
            </a:extLst>
          </p:cNvPr>
          <p:cNvSpPr txBox="1">
            <a:spLocks/>
          </p:cNvSpPr>
          <p:nvPr/>
        </p:nvSpPr>
        <p:spPr>
          <a:xfrm>
            <a:off x="2194124" y="3438544"/>
            <a:ext cx="8285503" cy="17031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ระดมความฝันหรือสิ่งที่อยากทำหลังเกษียณจากการทำงาน</a:t>
            </a:r>
            <a:b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โดยปราศจากข้อจำกัดใด ๆ ทั้งด้านสุขภาพและการเงิน</a:t>
            </a:r>
            <a:b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เขียนลงในใบงานให้มากที่สุด ภายในเวลา </a:t>
            </a:r>
            <a:r>
              <a:rPr lang="en-US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 </a:t>
            </a:r>
            <a:r>
              <a:rPr lang="th-TH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นาที</a:t>
            </a:r>
            <a:endParaRPr lang="en-US" sz="3600">
              <a:solidFill>
                <a:srgbClr val="0070C0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  <a:p>
            <a:r>
              <a:rPr lang="en-US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 </a:t>
            </a:r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ความฝัน</a:t>
            </a:r>
            <a:r>
              <a:rPr lang="en-US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 = 1 </a:t>
            </a:r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ช่อง</a:t>
            </a:r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B76B43C6-21FC-2EAD-8927-86F8DE61B5D3}"/>
              </a:ext>
            </a:extLst>
          </p:cNvPr>
          <p:cNvSpPr/>
          <p:nvPr/>
        </p:nvSpPr>
        <p:spPr>
          <a:xfrm>
            <a:off x="3366877" y="2590895"/>
            <a:ext cx="5940000" cy="182688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endParaRPr lang="th-TH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4CFF55-C185-6093-0641-F3DB327C23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44" r="34593" b="6993"/>
          <a:stretch/>
        </p:blipFill>
        <p:spPr>
          <a:xfrm>
            <a:off x="798291" y="687844"/>
            <a:ext cx="3799506" cy="8378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6B5F25-90B4-F402-8D11-08A9BD20ED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2" t="18244" r="34593" b="13041"/>
          <a:stretch/>
        </p:blipFill>
        <p:spPr>
          <a:xfrm>
            <a:off x="3007110" y="683399"/>
            <a:ext cx="2576623" cy="77005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B4BA74F-01B1-747C-BBAE-544B18298A30}"/>
              </a:ext>
            </a:extLst>
          </p:cNvPr>
          <p:cNvSpPr txBox="1"/>
          <p:nvPr/>
        </p:nvSpPr>
        <p:spPr>
          <a:xfrm>
            <a:off x="2038035" y="868369"/>
            <a:ext cx="3396835" cy="400110"/>
          </a:xfrm>
          <a:prstGeom prst="rect">
            <a:avLst/>
          </a:prstGeom>
          <a:solidFill>
            <a:srgbClr val="00C75D"/>
          </a:solidFill>
        </p:spPr>
        <p:txBody>
          <a:bodyPr wrap="square">
            <a:spAutoFit/>
          </a:bodyPr>
          <a:lstStyle/>
          <a:p>
            <a:r>
              <a:rPr lang="th-TH" sz="2000">
                <a:solidFill>
                  <a:schemeClr val="bg1"/>
                </a:solidFill>
                <a:latin typeface="Mitr Medium" panose="00000600000000000000" pitchFamily="2" charset="-34"/>
                <a:cs typeface="Mitr Medium" panose="00000600000000000000" pitchFamily="2" charset="-34"/>
              </a:rPr>
              <a:t>กิจกรรม “สร้างเป้าหมาย”</a:t>
            </a:r>
            <a:endParaRPr lang="en-US" sz="2000" dirty="0">
              <a:solidFill>
                <a:schemeClr val="bg1"/>
              </a:solidFill>
              <a:highlight>
                <a:srgbClr val="FFDA3E"/>
              </a:highlight>
              <a:latin typeface="Mitr Medium" panose="00000600000000000000" pitchFamily="2" charset="-34"/>
              <a:cs typeface="Mitr Medium" panose="00000600000000000000" pitchFamily="2" charset="-34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272B036-C3EA-4AB6-9B6A-A6CF864D1ECD}"/>
              </a:ext>
            </a:extLst>
          </p:cNvPr>
          <p:cNvSpPr txBox="1">
            <a:spLocks/>
          </p:cNvSpPr>
          <p:nvPr/>
        </p:nvSpPr>
        <p:spPr>
          <a:xfrm>
            <a:off x="3366877" y="2170065"/>
            <a:ext cx="694783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54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ความฝันที่อยากทำหลังเกษียณ</a:t>
            </a:r>
          </a:p>
        </p:txBody>
      </p:sp>
    </p:spTree>
    <p:extLst>
      <p:ext uri="{BB962C8B-B14F-4D97-AF65-F5344CB8AC3E}">
        <p14:creationId xmlns:p14="http://schemas.microsoft.com/office/powerpoint/2010/main" val="107524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>
            <a:extLst>
              <a:ext uri="{FF2B5EF4-FFF2-40B4-BE49-F238E27FC236}">
                <a16:creationId xmlns:a16="http://schemas.microsoft.com/office/drawing/2014/main" id="{DE6D9FA3-DE0E-D5FA-9B01-CC0A721E1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3CE2CA1-4D47-822A-2DDE-DB10FE1E2221}"/>
              </a:ext>
            </a:extLst>
          </p:cNvPr>
          <p:cNvGrpSpPr/>
          <p:nvPr/>
        </p:nvGrpSpPr>
        <p:grpSpPr>
          <a:xfrm>
            <a:off x="493128" y="977660"/>
            <a:ext cx="11581398" cy="5535288"/>
            <a:chOff x="493128" y="932690"/>
            <a:chExt cx="11581398" cy="5535288"/>
          </a:xfrm>
        </p:grpSpPr>
        <p:grpSp>
          <p:nvGrpSpPr>
            <p:cNvPr id="45" name="Group 16">
              <a:extLst>
                <a:ext uri="{FF2B5EF4-FFF2-40B4-BE49-F238E27FC236}">
                  <a16:creationId xmlns:a16="http://schemas.microsoft.com/office/drawing/2014/main" id="{E39DF41F-3EEA-4211-B817-490C897F3295}"/>
                </a:ext>
              </a:extLst>
            </p:cNvPr>
            <p:cNvGrpSpPr/>
            <p:nvPr/>
          </p:nvGrpSpPr>
          <p:grpSpPr>
            <a:xfrm>
              <a:off x="2814246" y="2119981"/>
              <a:ext cx="382228" cy="193158"/>
              <a:chOff x="0" y="0"/>
              <a:chExt cx="1340150" cy="677241"/>
            </a:xfrm>
          </p:grpSpPr>
          <p:grpSp>
            <p:nvGrpSpPr>
              <p:cNvPr id="46" name="Group 17">
                <a:extLst>
                  <a:ext uri="{FF2B5EF4-FFF2-40B4-BE49-F238E27FC236}">
                    <a16:creationId xmlns:a16="http://schemas.microsoft.com/office/drawing/2014/main" id="{C0A81C42-C6E7-4C0E-A4B2-4E2A4FE97C01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49" name="Freeform 18">
                  <a:extLst>
                    <a:ext uri="{FF2B5EF4-FFF2-40B4-BE49-F238E27FC236}">
                      <a16:creationId xmlns:a16="http://schemas.microsoft.com/office/drawing/2014/main" id="{F12382CB-7766-4038-B631-ECB1D9C4838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47" name="Group 19">
                <a:extLst>
                  <a:ext uri="{FF2B5EF4-FFF2-40B4-BE49-F238E27FC236}">
                    <a16:creationId xmlns:a16="http://schemas.microsoft.com/office/drawing/2014/main" id="{0A6D5212-DB79-4C93-BCDC-8F86133F945F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48" name="Freeform 20">
                  <a:extLst>
                    <a:ext uri="{FF2B5EF4-FFF2-40B4-BE49-F238E27FC236}">
                      <a16:creationId xmlns:a16="http://schemas.microsoft.com/office/drawing/2014/main" id="{010476E9-AB6B-4EB6-9789-EACB957E2C7A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8342716-095C-40C8-9439-DCE1B275B3D4}"/>
                </a:ext>
              </a:extLst>
            </p:cNvPr>
            <p:cNvGrpSpPr/>
            <p:nvPr/>
          </p:nvGrpSpPr>
          <p:grpSpPr>
            <a:xfrm>
              <a:off x="942998" y="1892801"/>
              <a:ext cx="1719170" cy="687020"/>
              <a:chOff x="910409" y="2374015"/>
              <a:chExt cx="1719170" cy="687020"/>
            </a:xfrm>
          </p:grpSpPr>
          <p:grpSp>
            <p:nvGrpSpPr>
              <p:cNvPr id="43" name="Group 14">
                <a:extLst>
                  <a:ext uri="{FF2B5EF4-FFF2-40B4-BE49-F238E27FC236}">
                    <a16:creationId xmlns:a16="http://schemas.microsoft.com/office/drawing/2014/main" id="{C88C8E80-068B-4537-8EB2-B1B268C6F0E3}"/>
                  </a:ext>
                </a:extLst>
              </p:cNvPr>
              <p:cNvGrpSpPr/>
              <p:nvPr/>
            </p:nvGrpSpPr>
            <p:grpSpPr>
              <a:xfrm>
                <a:off x="1093313" y="2584524"/>
                <a:ext cx="1497814" cy="154419"/>
                <a:chOff x="0" y="0"/>
                <a:chExt cx="1349115" cy="114298"/>
              </a:xfrm>
            </p:grpSpPr>
            <p:sp>
              <p:nvSpPr>
                <p:cNvPr id="44" name="Freeform 15">
                  <a:extLst>
                    <a:ext uri="{FF2B5EF4-FFF2-40B4-BE49-F238E27FC236}">
                      <a16:creationId xmlns:a16="http://schemas.microsoft.com/office/drawing/2014/main" id="{33549EAA-5C5C-455E-AE3A-F1346FA1515A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352924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924" h="119378">
                      <a:moveTo>
                        <a:pt x="1340224" y="38100"/>
                      </a:moveTo>
                      <a:cubicBezTo>
                        <a:pt x="1338955" y="34290"/>
                        <a:pt x="1338955" y="30480"/>
                        <a:pt x="1338955" y="25400"/>
                      </a:cubicBezTo>
                      <a:cubicBezTo>
                        <a:pt x="1338955" y="11430"/>
                        <a:pt x="1335144" y="6350"/>
                        <a:pt x="1321174" y="5080"/>
                      </a:cubicBezTo>
                      <a:cubicBezTo>
                        <a:pt x="1294314" y="3810"/>
                        <a:pt x="1270008" y="0"/>
                        <a:pt x="1246715" y="5080"/>
                      </a:cubicBezTo>
                      <a:cubicBezTo>
                        <a:pt x="1203167" y="12700"/>
                        <a:pt x="1160631" y="13970"/>
                        <a:pt x="1117083" y="13970"/>
                      </a:cubicBezTo>
                      <a:cubicBezTo>
                        <a:pt x="1051255" y="13970"/>
                        <a:pt x="986439" y="10160"/>
                        <a:pt x="920611" y="8890"/>
                      </a:cubicBezTo>
                      <a:cubicBezTo>
                        <a:pt x="888203" y="7620"/>
                        <a:pt x="856808" y="7620"/>
                        <a:pt x="824400" y="8890"/>
                      </a:cubicBezTo>
                      <a:cubicBezTo>
                        <a:pt x="788954" y="8890"/>
                        <a:pt x="754521" y="11430"/>
                        <a:pt x="719075" y="12700"/>
                      </a:cubicBezTo>
                      <a:cubicBezTo>
                        <a:pt x="692743" y="13970"/>
                        <a:pt x="667425" y="12700"/>
                        <a:pt x="641093" y="16510"/>
                      </a:cubicBezTo>
                      <a:cubicBezTo>
                        <a:pt x="614762" y="20320"/>
                        <a:pt x="500322" y="20320"/>
                        <a:pt x="473991" y="19050"/>
                      </a:cubicBezTo>
                      <a:cubicBezTo>
                        <a:pt x="457787" y="17780"/>
                        <a:pt x="405124" y="21590"/>
                        <a:pt x="388920" y="21590"/>
                      </a:cubicBezTo>
                      <a:cubicBezTo>
                        <a:pt x="367652" y="21590"/>
                        <a:pt x="345372" y="22860"/>
                        <a:pt x="324104" y="21590"/>
                      </a:cubicBezTo>
                      <a:cubicBezTo>
                        <a:pt x="298786" y="20320"/>
                        <a:pt x="273467" y="19050"/>
                        <a:pt x="248149" y="25400"/>
                      </a:cubicBezTo>
                      <a:cubicBezTo>
                        <a:pt x="222830" y="31750"/>
                        <a:pt x="197511" y="31750"/>
                        <a:pt x="172193" y="29210"/>
                      </a:cubicBezTo>
                      <a:cubicBezTo>
                        <a:pt x="145861" y="26670"/>
                        <a:pt x="120543" y="25400"/>
                        <a:pt x="94211" y="24130"/>
                      </a:cubicBezTo>
                      <a:cubicBezTo>
                        <a:pt x="78007" y="21590"/>
                        <a:pt x="60791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842" y="97788"/>
                      </a:cubicBezTo>
                      <a:cubicBezTo>
                        <a:pt x="106364" y="99058"/>
                        <a:pt x="147887" y="100328"/>
                        <a:pt x="189409" y="100328"/>
                      </a:cubicBezTo>
                      <a:cubicBezTo>
                        <a:pt x="198524" y="100328"/>
                        <a:pt x="207639" y="100328"/>
                        <a:pt x="216754" y="100328"/>
                      </a:cubicBezTo>
                      <a:cubicBezTo>
                        <a:pt x="246123" y="101598"/>
                        <a:pt x="274480" y="105408"/>
                        <a:pt x="303850" y="102868"/>
                      </a:cubicBezTo>
                      <a:cubicBezTo>
                        <a:pt x="335245" y="100328"/>
                        <a:pt x="367652" y="101598"/>
                        <a:pt x="399048" y="102868"/>
                      </a:cubicBezTo>
                      <a:cubicBezTo>
                        <a:pt x="436519" y="104138"/>
                        <a:pt x="599571" y="104138"/>
                        <a:pt x="637043" y="104138"/>
                      </a:cubicBezTo>
                      <a:cubicBezTo>
                        <a:pt x="668438" y="105408"/>
                        <a:pt x="699833" y="104138"/>
                        <a:pt x="731228" y="105408"/>
                      </a:cubicBezTo>
                      <a:cubicBezTo>
                        <a:pt x="754521" y="105408"/>
                        <a:pt x="777814" y="107948"/>
                        <a:pt x="801107" y="106678"/>
                      </a:cubicBezTo>
                      <a:cubicBezTo>
                        <a:pt x="849719" y="106678"/>
                        <a:pt x="898331" y="104138"/>
                        <a:pt x="946942" y="105408"/>
                      </a:cubicBezTo>
                      <a:cubicBezTo>
                        <a:pt x="1020873" y="106678"/>
                        <a:pt x="1094803" y="110488"/>
                        <a:pt x="1168734" y="113028"/>
                      </a:cubicBezTo>
                      <a:cubicBezTo>
                        <a:pt x="1193039" y="114298"/>
                        <a:pt x="1217345" y="113028"/>
                        <a:pt x="1241651" y="111758"/>
                      </a:cubicBezTo>
                      <a:cubicBezTo>
                        <a:pt x="1262919" y="110488"/>
                        <a:pt x="1284186" y="110488"/>
                        <a:pt x="1304665" y="116838"/>
                      </a:cubicBezTo>
                      <a:cubicBezTo>
                        <a:pt x="1317365" y="119378"/>
                        <a:pt x="1326255" y="113028"/>
                        <a:pt x="1327525" y="99058"/>
                      </a:cubicBezTo>
                      <a:cubicBezTo>
                        <a:pt x="1328795" y="83818"/>
                        <a:pt x="1330065" y="68578"/>
                        <a:pt x="1330065" y="67930"/>
                      </a:cubicBezTo>
                      <a:cubicBezTo>
                        <a:pt x="1332605" y="67930"/>
                        <a:pt x="1335145" y="67930"/>
                        <a:pt x="1337685" y="67930"/>
                      </a:cubicBezTo>
                      <a:cubicBezTo>
                        <a:pt x="1338955" y="67930"/>
                        <a:pt x="1338955" y="67930"/>
                        <a:pt x="1338955" y="67930"/>
                      </a:cubicBezTo>
                      <a:cubicBezTo>
                        <a:pt x="1340225" y="67930"/>
                        <a:pt x="1341495" y="67930"/>
                        <a:pt x="1342765" y="67930"/>
                      </a:cubicBezTo>
                      <a:cubicBezTo>
                        <a:pt x="1344035" y="67930"/>
                        <a:pt x="1344035" y="67930"/>
                        <a:pt x="1344035" y="67930"/>
                      </a:cubicBezTo>
                      <a:cubicBezTo>
                        <a:pt x="1344035" y="67930"/>
                        <a:pt x="1345305" y="67930"/>
                        <a:pt x="1345305" y="67930"/>
                      </a:cubicBezTo>
                      <a:cubicBezTo>
                        <a:pt x="1345305" y="67930"/>
                        <a:pt x="1344035" y="67930"/>
                        <a:pt x="1345305" y="67930"/>
                      </a:cubicBezTo>
                      <a:cubicBezTo>
                        <a:pt x="1349115" y="67930"/>
                        <a:pt x="1352924" y="67930"/>
                        <a:pt x="1340224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grpSp>
            <p:nvGrpSpPr>
              <p:cNvPr id="51" name="Group 23">
                <a:extLst>
                  <a:ext uri="{FF2B5EF4-FFF2-40B4-BE49-F238E27FC236}">
                    <a16:creationId xmlns:a16="http://schemas.microsoft.com/office/drawing/2014/main" id="{65A023DB-3363-4261-9E42-6845D2E28C64}"/>
                  </a:ext>
                </a:extLst>
              </p:cNvPr>
              <p:cNvGrpSpPr/>
              <p:nvPr/>
            </p:nvGrpSpPr>
            <p:grpSpPr>
              <a:xfrm>
                <a:off x="965089" y="2886121"/>
                <a:ext cx="1626037" cy="174914"/>
                <a:chOff x="0" y="0"/>
                <a:chExt cx="1564511" cy="114298"/>
              </a:xfrm>
            </p:grpSpPr>
            <p:sp>
              <p:nvSpPr>
                <p:cNvPr id="52" name="Freeform 24">
                  <a:extLst>
                    <a:ext uri="{FF2B5EF4-FFF2-40B4-BE49-F238E27FC236}">
                      <a16:creationId xmlns:a16="http://schemas.microsoft.com/office/drawing/2014/main" id="{FD39EC18-BE42-4374-A353-74245D30EA6E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568321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8321" h="119378">
                      <a:moveTo>
                        <a:pt x="1555621" y="38100"/>
                      </a:moveTo>
                      <a:cubicBezTo>
                        <a:pt x="1554351" y="34290"/>
                        <a:pt x="1554351" y="30480"/>
                        <a:pt x="1554351" y="25400"/>
                      </a:cubicBezTo>
                      <a:cubicBezTo>
                        <a:pt x="1554351" y="11430"/>
                        <a:pt x="1550541" y="6350"/>
                        <a:pt x="1536571" y="5080"/>
                      </a:cubicBezTo>
                      <a:cubicBezTo>
                        <a:pt x="1508108" y="3810"/>
                        <a:pt x="1479592" y="0"/>
                        <a:pt x="1452264" y="5080"/>
                      </a:cubicBezTo>
                      <a:cubicBezTo>
                        <a:pt x="1401172" y="12700"/>
                        <a:pt x="1351269" y="13970"/>
                        <a:pt x="1300177" y="13970"/>
                      </a:cubicBezTo>
                      <a:cubicBezTo>
                        <a:pt x="1222945" y="13970"/>
                        <a:pt x="1146902" y="10160"/>
                        <a:pt x="1069670" y="8890"/>
                      </a:cubicBezTo>
                      <a:cubicBezTo>
                        <a:pt x="1031649" y="7620"/>
                        <a:pt x="994815" y="7620"/>
                        <a:pt x="956793" y="8890"/>
                      </a:cubicBezTo>
                      <a:cubicBezTo>
                        <a:pt x="915207" y="8890"/>
                        <a:pt x="874809" y="11430"/>
                        <a:pt x="833223" y="12700"/>
                      </a:cubicBezTo>
                      <a:cubicBezTo>
                        <a:pt x="802330" y="13970"/>
                        <a:pt x="772626" y="12700"/>
                        <a:pt x="741733" y="16510"/>
                      </a:cubicBezTo>
                      <a:cubicBezTo>
                        <a:pt x="710840" y="20320"/>
                        <a:pt x="576576" y="20320"/>
                        <a:pt x="545683" y="19050"/>
                      </a:cubicBezTo>
                      <a:cubicBezTo>
                        <a:pt x="526672" y="17780"/>
                        <a:pt x="464887" y="21590"/>
                        <a:pt x="445876" y="21590"/>
                      </a:cubicBezTo>
                      <a:cubicBezTo>
                        <a:pt x="420924" y="21590"/>
                        <a:pt x="394785" y="22860"/>
                        <a:pt x="369833" y="21590"/>
                      </a:cubicBezTo>
                      <a:cubicBezTo>
                        <a:pt x="340128" y="20320"/>
                        <a:pt x="310424" y="19050"/>
                        <a:pt x="280719" y="25400"/>
                      </a:cubicBezTo>
                      <a:cubicBezTo>
                        <a:pt x="251015" y="31750"/>
                        <a:pt x="221310" y="31750"/>
                        <a:pt x="191606" y="29210"/>
                      </a:cubicBezTo>
                      <a:cubicBezTo>
                        <a:pt x="160713" y="26670"/>
                        <a:pt x="131009" y="25400"/>
                        <a:pt x="100116" y="24130"/>
                      </a:cubicBezTo>
                      <a:cubicBezTo>
                        <a:pt x="81105" y="21590"/>
                        <a:pt x="60906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5659" y="97788"/>
                      </a:cubicBezTo>
                      <a:cubicBezTo>
                        <a:pt x="114374" y="99058"/>
                        <a:pt x="163090" y="100328"/>
                        <a:pt x="211805" y="100328"/>
                      </a:cubicBezTo>
                      <a:cubicBezTo>
                        <a:pt x="222499" y="100328"/>
                        <a:pt x="233192" y="100328"/>
                        <a:pt x="243886" y="100328"/>
                      </a:cubicBezTo>
                      <a:cubicBezTo>
                        <a:pt x="278343" y="101598"/>
                        <a:pt x="311612" y="105408"/>
                        <a:pt x="346069" y="102868"/>
                      </a:cubicBezTo>
                      <a:cubicBezTo>
                        <a:pt x="382903" y="100328"/>
                        <a:pt x="420925" y="101598"/>
                        <a:pt x="457758" y="102868"/>
                      </a:cubicBezTo>
                      <a:cubicBezTo>
                        <a:pt x="501721" y="104138"/>
                        <a:pt x="693018" y="104138"/>
                        <a:pt x="736980" y="104138"/>
                      </a:cubicBezTo>
                      <a:cubicBezTo>
                        <a:pt x="773814" y="105408"/>
                        <a:pt x="810647" y="104138"/>
                        <a:pt x="847481" y="105408"/>
                      </a:cubicBezTo>
                      <a:cubicBezTo>
                        <a:pt x="874809" y="105408"/>
                        <a:pt x="902137" y="107948"/>
                        <a:pt x="929465" y="106678"/>
                      </a:cubicBezTo>
                      <a:cubicBezTo>
                        <a:pt x="986498" y="106678"/>
                        <a:pt x="1043530" y="104138"/>
                        <a:pt x="1100563" y="105408"/>
                      </a:cubicBezTo>
                      <a:cubicBezTo>
                        <a:pt x="1187300" y="106678"/>
                        <a:pt x="1274037" y="110488"/>
                        <a:pt x="1360774" y="113028"/>
                      </a:cubicBezTo>
                      <a:cubicBezTo>
                        <a:pt x="1389291" y="114298"/>
                        <a:pt x="1417807" y="113028"/>
                        <a:pt x="1446323" y="111758"/>
                      </a:cubicBezTo>
                      <a:cubicBezTo>
                        <a:pt x="1471275" y="110488"/>
                        <a:pt x="1496227" y="110488"/>
                        <a:pt x="1520061" y="116838"/>
                      </a:cubicBezTo>
                      <a:cubicBezTo>
                        <a:pt x="1532761" y="119378"/>
                        <a:pt x="1541651" y="113028"/>
                        <a:pt x="1542921" y="99058"/>
                      </a:cubicBezTo>
                      <a:cubicBezTo>
                        <a:pt x="1544191" y="83818"/>
                        <a:pt x="1545461" y="68578"/>
                        <a:pt x="1545461" y="67930"/>
                      </a:cubicBezTo>
                      <a:cubicBezTo>
                        <a:pt x="1548001" y="67930"/>
                        <a:pt x="1550541" y="67930"/>
                        <a:pt x="1553081" y="67930"/>
                      </a:cubicBezTo>
                      <a:cubicBezTo>
                        <a:pt x="1554351" y="67930"/>
                        <a:pt x="1554351" y="67930"/>
                        <a:pt x="1554351" y="67930"/>
                      </a:cubicBezTo>
                      <a:cubicBezTo>
                        <a:pt x="1555621" y="67930"/>
                        <a:pt x="1556891" y="67930"/>
                        <a:pt x="1558161" y="67930"/>
                      </a:cubicBezTo>
                      <a:cubicBezTo>
                        <a:pt x="1559431" y="67930"/>
                        <a:pt x="1559431" y="67930"/>
                        <a:pt x="1559431" y="67930"/>
                      </a:cubicBezTo>
                      <a:cubicBezTo>
                        <a:pt x="1559431" y="67930"/>
                        <a:pt x="1560701" y="67930"/>
                        <a:pt x="1560701" y="67930"/>
                      </a:cubicBezTo>
                      <a:cubicBezTo>
                        <a:pt x="1560701" y="67930"/>
                        <a:pt x="1559431" y="67930"/>
                        <a:pt x="1560701" y="67930"/>
                      </a:cubicBezTo>
                      <a:cubicBezTo>
                        <a:pt x="1564511" y="67930"/>
                        <a:pt x="1568321" y="67930"/>
                        <a:pt x="1555621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sp>
            <p:nvSpPr>
              <p:cNvPr id="53" name="TextBox 25">
                <a:extLst>
                  <a:ext uri="{FF2B5EF4-FFF2-40B4-BE49-F238E27FC236}">
                    <a16:creationId xmlns:a16="http://schemas.microsoft.com/office/drawing/2014/main" id="{46FF2D8E-AA7B-4D3C-84BC-BF6FB0D95742}"/>
                  </a:ext>
                </a:extLst>
              </p:cNvPr>
              <p:cNvSpPr txBox="1"/>
              <p:nvPr/>
            </p:nvSpPr>
            <p:spPr>
              <a:xfrm>
                <a:off x="910409" y="2374015"/>
                <a:ext cx="1719170" cy="66504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625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51" b="0" i="0" u="none" strike="noStrike" kern="1200" cap="none" spc="43" normalizeH="0" baseline="0" noProof="0">
                    <a:ln>
                      <a:noFill/>
                    </a:ln>
                    <a:solidFill>
                      <a:srgbClr val="3F3F54"/>
                    </a:solidFill>
                    <a:effectLst/>
                    <a:uLnTx/>
                    <a:uFillTx/>
                    <a:latin typeface="DB Helvethaica X 55 Regular" panose="02000506090000020004" pitchFamily="2" charset="-34"/>
                    <a:ea typeface="Arial Unicode MS"/>
                    <a:cs typeface="DB Helvethaica X 55 Regular" panose="02000506090000020004" pitchFamily="2" charset="-34"/>
                  </a:rPr>
                  <a:t>จำนวนเงิน (ก้อน)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ts val="2625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51" b="0" i="0" u="none" strike="noStrike" kern="1200" cap="none" spc="43" normalizeH="0" baseline="0" noProof="0">
                    <a:ln>
                      <a:noFill/>
                    </a:ln>
                    <a:solidFill>
                      <a:srgbClr val="3F3F54"/>
                    </a:solidFill>
                    <a:effectLst/>
                    <a:uLnTx/>
                    <a:uFillTx/>
                    <a:latin typeface="DB Helvethaica X 55 Regular" panose="02000506090000020004" pitchFamily="2" charset="-34"/>
                    <a:ea typeface="Arial Unicode MS"/>
                    <a:cs typeface="DB Helvethaica X 55 Regular" panose="02000506090000020004" pitchFamily="2" charset="-34"/>
                  </a:rPr>
                  <a:t>ที่ต้องมี ณ วันเกษียณ</a:t>
                </a:r>
              </a:p>
            </p:txBody>
          </p:sp>
        </p:grpSp>
        <p:sp>
          <p:nvSpPr>
            <p:cNvPr id="56" name="TextBox 28">
              <a:extLst>
                <a:ext uri="{FF2B5EF4-FFF2-40B4-BE49-F238E27FC236}">
                  <a16:creationId xmlns:a16="http://schemas.microsoft.com/office/drawing/2014/main" id="{056924BF-59EA-4181-99F8-33482F73D5EC}"/>
                </a:ext>
              </a:extLst>
            </p:cNvPr>
            <p:cNvSpPr txBox="1"/>
            <p:nvPr/>
          </p:nvSpPr>
          <p:spPr>
            <a:xfrm>
              <a:off x="6145754" y="2114393"/>
              <a:ext cx="1229172" cy="4558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32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53" normalizeH="0" baseline="0" noProof="0">
                  <a:ln>
                    <a:noFill/>
                  </a:ln>
                  <a:solidFill>
                    <a:srgbClr val="3F3F54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12</a:t>
              </a:r>
            </a:p>
          </p:txBody>
        </p:sp>
        <p:sp>
          <p:nvSpPr>
            <p:cNvPr id="63" name="Content Placeholder 2">
              <a:extLst>
                <a:ext uri="{FF2B5EF4-FFF2-40B4-BE49-F238E27FC236}">
                  <a16:creationId xmlns:a16="http://schemas.microsoft.com/office/drawing/2014/main" id="{2ED4FECC-CAE5-4BED-AB67-0046350C2624}"/>
                </a:ext>
              </a:extLst>
            </p:cNvPr>
            <p:cNvSpPr txBox="1">
              <a:spLocks/>
            </p:cNvSpPr>
            <p:nvPr/>
          </p:nvSpPr>
          <p:spPr>
            <a:xfrm>
              <a:off x="7684238" y="1524917"/>
              <a:ext cx="1587088" cy="7992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96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(</a:t>
              </a:r>
              <a:endParaRPr kumimoji="0" lang="th-TH" sz="96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endParaRPr>
            </a:p>
          </p:txBody>
        </p:sp>
        <p:sp>
          <p:nvSpPr>
            <p:cNvPr id="64" name="Content Placeholder 2">
              <a:extLst>
                <a:ext uri="{FF2B5EF4-FFF2-40B4-BE49-F238E27FC236}">
                  <a16:creationId xmlns:a16="http://schemas.microsoft.com/office/drawing/2014/main" id="{0AA2EA36-2F0C-4013-BFE0-438301FFA638}"/>
                </a:ext>
              </a:extLst>
            </p:cNvPr>
            <p:cNvSpPr txBox="1">
              <a:spLocks/>
            </p:cNvSpPr>
            <p:nvPr/>
          </p:nvSpPr>
          <p:spPr>
            <a:xfrm>
              <a:off x="11595419" y="1498772"/>
              <a:ext cx="479107" cy="224704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96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)</a:t>
              </a:r>
              <a:endParaRPr kumimoji="0" lang="th-TH" sz="96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endParaRPr>
            </a:p>
          </p:txBody>
        </p:sp>
        <p:sp>
          <p:nvSpPr>
            <p:cNvPr id="66" name="Content Placeholder 2">
              <a:extLst>
                <a:ext uri="{FF2B5EF4-FFF2-40B4-BE49-F238E27FC236}">
                  <a16:creationId xmlns:a16="http://schemas.microsoft.com/office/drawing/2014/main" id="{2A323EDC-CD04-41A6-8EDB-FE6EB31F5CC8}"/>
                </a:ext>
              </a:extLst>
            </p:cNvPr>
            <p:cNvSpPr txBox="1">
              <a:spLocks/>
            </p:cNvSpPr>
            <p:nvPr/>
          </p:nvSpPr>
          <p:spPr>
            <a:xfrm>
              <a:off x="9548295" y="1427577"/>
              <a:ext cx="750027" cy="224704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96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-</a:t>
              </a:r>
              <a:endParaRPr kumimoji="0" lang="th-TH" sz="96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endParaRPr>
            </a:p>
          </p:txBody>
        </p:sp>
        <p:sp>
          <p:nvSpPr>
            <p:cNvPr id="67" name="TextBox 27">
              <a:extLst>
                <a:ext uri="{FF2B5EF4-FFF2-40B4-BE49-F238E27FC236}">
                  <a16:creationId xmlns:a16="http://schemas.microsoft.com/office/drawing/2014/main" id="{FA8F83A2-BD94-4EDC-8C29-C7B1C748F2F3}"/>
                </a:ext>
              </a:extLst>
            </p:cNvPr>
            <p:cNvSpPr txBox="1"/>
            <p:nvPr/>
          </p:nvSpPr>
          <p:spPr>
            <a:xfrm>
              <a:off x="7509413" y="932690"/>
              <a:ext cx="4330799" cy="32316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437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35" normalizeH="0" baseline="0" noProof="0">
                  <a:ln>
                    <a:noFill/>
                  </a:ln>
                  <a:solidFill>
                    <a:srgbClr val="3F3F54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จำนวนปีที่คาดว่าจะอยู่หลังเกษียณ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68675EA-ACAB-4766-8CCE-64A1FE8F2D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56324" y="1468569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F03535E-1008-4FF3-A201-C6BD919E69C8}"/>
                </a:ext>
              </a:extLst>
            </p:cNvPr>
            <p:cNvCxnSpPr/>
            <p:nvPr/>
          </p:nvCxnSpPr>
          <p:spPr>
            <a:xfrm flipH="1">
              <a:off x="8038033" y="1468569"/>
              <a:ext cx="35182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5F61D9D-510E-44B8-9926-32E8299C48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38033" y="1468569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561749C-9CA8-46BA-BFBC-20ADE748E2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53054" y="125102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Picture 30">
              <a:extLst>
                <a:ext uri="{FF2B5EF4-FFF2-40B4-BE49-F238E27FC236}">
                  <a16:creationId xmlns:a16="http://schemas.microsoft.com/office/drawing/2014/main" id="{F6F6A6AA-3AB9-4DEE-8F62-B86256745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2700000">
              <a:off x="5999938" y="2021933"/>
              <a:ext cx="475022" cy="475022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180C395-195E-4AFB-BB4D-01B1DBEC85D4}"/>
                </a:ext>
              </a:extLst>
            </p:cNvPr>
            <p:cNvGrpSpPr/>
            <p:nvPr/>
          </p:nvGrpSpPr>
          <p:grpSpPr>
            <a:xfrm>
              <a:off x="1467834" y="4366889"/>
              <a:ext cx="1996359" cy="697652"/>
              <a:chOff x="1408718" y="4952786"/>
              <a:chExt cx="1996359" cy="697652"/>
            </a:xfrm>
          </p:grpSpPr>
          <p:grpSp>
            <p:nvGrpSpPr>
              <p:cNvPr id="38" name="Group 32">
                <a:extLst>
                  <a:ext uri="{FF2B5EF4-FFF2-40B4-BE49-F238E27FC236}">
                    <a16:creationId xmlns:a16="http://schemas.microsoft.com/office/drawing/2014/main" id="{230C7242-A86F-4128-95F5-9ED41E727D92}"/>
                  </a:ext>
                </a:extLst>
              </p:cNvPr>
              <p:cNvGrpSpPr/>
              <p:nvPr/>
            </p:nvGrpSpPr>
            <p:grpSpPr>
              <a:xfrm>
                <a:off x="1586547" y="5477447"/>
                <a:ext cx="1629371" cy="172991"/>
                <a:chOff x="0" y="0"/>
                <a:chExt cx="1076550" cy="114298"/>
              </a:xfrm>
            </p:grpSpPr>
            <p:sp>
              <p:nvSpPr>
                <p:cNvPr id="39" name="Freeform 33">
                  <a:extLst>
                    <a:ext uri="{FF2B5EF4-FFF2-40B4-BE49-F238E27FC236}">
                      <a16:creationId xmlns:a16="http://schemas.microsoft.com/office/drawing/2014/main" id="{7C5D8521-6211-4CB4-9321-180632A6C32F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080360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0360" h="119378">
                      <a:moveTo>
                        <a:pt x="1067660" y="38100"/>
                      </a:moveTo>
                      <a:cubicBezTo>
                        <a:pt x="1066390" y="34290"/>
                        <a:pt x="1066390" y="30480"/>
                        <a:pt x="1066390" y="25400"/>
                      </a:cubicBezTo>
                      <a:cubicBezTo>
                        <a:pt x="1066390" y="11430"/>
                        <a:pt x="1062580" y="6350"/>
                        <a:pt x="1048610" y="5080"/>
                      </a:cubicBezTo>
                      <a:cubicBezTo>
                        <a:pt x="1023777" y="3810"/>
                        <a:pt x="1004799" y="0"/>
                        <a:pt x="986611" y="5080"/>
                      </a:cubicBezTo>
                      <a:cubicBezTo>
                        <a:pt x="952609" y="12700"/>
                        <a:pt x="919398" y="13970"/>
                        <a:pt x="885396" y="13970"/>
                      </a:cubicBezTo>
                      <a:cubicBezTo>
                        <a:pt x="833997" y="13970"/>
                        <a:pt x="783389" y="10160"/>
                        <a:pt x="731990" y="8890"/>
                      </a:cubicBezTo>
                      <a:cubicBezTo>
                        <a:pt x="706686" y="7620"/>
                        <a:pt x="682173" y="7620"/>
                        <a:pt x="656869" y="8890"/>
                      </a:cubicBezTo>
                      <a:cubicBezTo>
                        <a:pt x="629193" y="8890"/>
                        <a:pt x="602308" y="11430"/>
                        <a:pt x="574631" y="12700"/>
                      </a:cubicBezTo>
                      <a:cubicBezTo>
                        <a:pt x="554072" y="13970"/>
                        <a:pt x="534303" y="12700"/>
                        <a:pt x="513744" y="16510"/>
                      </a:cubicBezTo>
                      <a:cubicBezTo>
                        <a:pt x="493184" y="20320"/>
                        <a:pt x="403830" y="20320"/>
                        <a:pt x="383270" y="19050"/>
                      </a:cubicBezTo>
                      <a:cubicBezTo>
                        <a:pt x="370618" y="17780"/>
                        <a:pt x="329499" y="21590"/>
                        <a:pt x="316847" y="21590"/>
                      </a:cubicBezTo>
                      <a:cubicBezTo>
                        <a:pt x="300242" y="21590"/>
                        <a:pt x="282845" y="22860"/>
                        <a:pt x="266239" y="21590"/>
                      </a:cubicBezTo>
                      <a:cubicBezTo>
                        <a:pt x="246471" y="20320"/>
                        <a:pt x="226702" y="19050"/>
                        <a:pt x="206933" y="25400"/>
                      </a:cubicBezTo>
                      <a:cubicBezTo>
                        <a:pt x="187165" y="31750"/>
                        <a:pt x="167396" y="31750"/>
                        <a:pt x="147627" y="29210"/>
                      </a:cubicBezTo>
                      <a:cubicBezTo>
                        <a:pt x="127068" y="26670"/>
                        <a:pt x="107299" y="25400"/>
                        <a:pt x="86740" y="24130"/>
                      </a:cubicBezTo>
                      <a:cubicBezTo>
                        <a:pt x="74088" y="21590"/>
                        <a:pt x="60645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3808" y="97788"/>
                      </a:cubicBezTo>
                      <a:cubicBezTo>
                        <a:pt x="96229" y="99058"/>
                        <a:pt x="128649" y="100328"/>
                        <a:pt x="161070" y="100328"/>
                      </a:cubicBezTo>
                      <a:cubicBezTo>
                        <a:pt x="168187" y="100328"/>
                        <a:pt x="175303" y="100328"/>
                        <a:pt x="182420" y="100328"/>
                      </a:cubicBezTo>
                      <a:cubicBezTo>
                        <a:pt x="205352" y="101598"/>
                        <a:pt x="227493" y="105408"/>
                        <a:pt x="250425" y="102868"/>
                      </a:cubicBezTo>
                      <a:cubicBezTo>
                        <a:pt x="274938" y="100328"/>
                        <a:pt x="300242" y="101598"/>
                        <a:pt x="324755" y="102868"/>
                      </a:cubicBezTo>
                      <a:cubicBezTo>
                        <a:pt x="354013" y="104138"/>
                        <a:pt x="481323" y="104138"/>
                        <a:pt x="510581" y="104138"/>
                      </a:cubicBezTo>
                      <a:cubicBezTo>
                        <a:pt x="535094" y="105408"/>
                        <a:pt x="559607" y="104138"/>
                        <a:pt x="584120" y="105408"/>
                      </a:cubicBezTo>
                      <a:cubicBezTo>
                        <a:pt x="602308" y="105408"/>
                        <a:pt x="620495" y="107948"/>
                        <a:pt x="638682" y="106678"/>
                      </a:cubicBezTo>
                      <a:cubicBezTo>
                        <a:pt x="676638" y="106678"/>
                        <a:pt x="714594" y="104138"/>
                        <a:pt x="752550" y="105408"/>
                      </a:cubicBezTo>
                      <a:cubicBezTo>
                        <a:pt x="810274" y="106678"/>
                        <a:pt x="867999" y="110488"/>
                        <a:pt x="925724" y="113028"/>
                      </a:cubicBezTo>
                      <a:cubicBezTo>
                        <a:pt x="944702" y="114298"/>
                        <a:pt x="963680" y="113028"/>
                        <a:pt x="982658" y="111758"/>
                      </a:cubicBezTo>
                      <a:cubicBezTo>
                        <a:pt x="999263" y="110488"/>
                        <a:pt x="1015869" y="110488"/>
                        <a:pt x="1032100" y="116838"/>
                      </a:cubicBezTo>
                      <a:cubicBezTo>
                        <a:pt x="1044800" y="119378"/>
                        <a:pt x="1053690" y="113028"/>
                        <a:pt x="1054960" y="99058"/>
                      </a:cubicBezTo>
                      <a:cubicBezTo>
                        <a:pt x="1056230" y="83818"/>
                        <a:pt x="1057500" y="68578"/>
                        <a:pt x="1057500" y="67930"/>
                      </a:cubicBezTo>
                      <a:cubicBezTo>
                        <a:pt x="1060040" y="67930"/>
                        <a:pt x="1062580" y="67930"/>
                        <a:pt x="1065120" y="67930"/>
                      </a:cubicBezTo>
                      <a:cubicBezTo>
                        <a:pt x="1066390" y="67930"/>
                        <a:pt x="1066390" y="67930"/>
                        <a:pt x="1066390" y="67930"/>
                      </a:cubicBezTo>
                      <a:cubicBezTo>
                        <a:pt x="1067660" y="67930"/>
                        <a:pt x="1068930" y="67930"/>
                        <a:pt x="1070200" y="67930"/>
                      </a:cubicBezTo>
                      <a:cubicBezTo>
                        <a:pt x="1071470" y="67930"/>
                        <a:pt x="1071470" y="67930"/>
                        <a:pt x="1071470" y="67930"/>
                      </a:cubicBezTo>
                      <a:cubicBezTo>
                        <a:pt x="1071470" y="67930"/>
                        <a:pt x="1072740" y="67930"/>
                        <a:pt x="1072740" y="67930"/>
                      </a:cubicBezTo>
                      <a:cubicBezTo>
                        <a:pt x="1072740" y="67930"/>
                        <a:pt x="1071470" y="67930"/>
                        <a:pt x="1072740" y="67930"/>
                      </a:cubicBezTo>
                      <a:cubicBezTo>
                        <a:pt x="1076550" y="67930"/>
                        <a:pt x="1080360" y="67930"/>
                        <a:pt x="1067660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grpSp>
            <p:nvGrpSpPr>
              <p:cNvPr id="40" name="Group 34">
                <a:extLst>
                  <a:ext uri="{FF2B5EF4-FFF2-40B4-BE49-F238E27FC236}">
                    <a16:creationId xmlns:a16="http://schemas.microsoft.com/office/drawing/2014/main" id="{716A71CF-84D7-41B1-ADFD-DBE95A6DC5D9}"/>
                  </a:ext>
                </a:extLst>
              </p:cNvPr>
              <p:cNvGrpSpPr/>
              <p:nvPr/>
            </p:nvGrpSpPr>
            <p:grpSpPr>
              <a:xfrm>
                <a:off x="1535899" y="5114529"/>
                <a:ext cx="1851503" cy="172991"/>
                <a:chOff x="0" y="0"/>
                <a:chExt cx="1223316" cy="114298"/>
              </a:xfrm>
            </p:grpSpPr>
            <p:sp>
              <p:nvSpPr>
                <p:cNvPr id="41" name="Freeform 35">
                  <a:extLst>
                    <a:ext uri="{FF2B5EF4-FFF2-40B4-BE49-F238E27FC236}">
                      <a16:creationId xmlns:a16="http://schemas.microsoft.com/office/drawing/2014/main" id="{65719D24-CE14-42BA-830C-22B93A38D120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227125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125" h="119378">
                      <a:moveTo>
                        <a:pt x="1214425" y="38100"/>
                      </a:moveTo>
                      <a:cubicBezTo>
                        <a:pt x="1213155" y="34290"/>
                        <a:pt x="1213155" y="30480"/>
                        <a:pt x="1213155" y="25400"/>
                      </a:cubicBezTo>
                      <a:cubicBezTo>
                        <a:pt x="1213155" y="11430"/>
                        <a:pt x="1209345" y="6350"/>
                        <a:pt x="1195375" y="5080"/>
                      </a:cubicBezTo>
                      <a:cubicBezTo>
                        <a:pt x="1169451" y="3810"/>
                        <a:pt x="1147604" y="0"/>
                        <a:pt x="1126667" y="5080"/>
                      </a:cubicBezTo>
                      <a:cubicBezTo>
                        <a:pt x="1087525" y="12700"/>
                        <a:pt x="1049293" y="13970"/>
                        <a:pt x="1010151" y="13970"/>
                      </a:cubicBezTo>
                      <a:cubicBezTo>
                        <a:pt x="950982" y="13970"/>
                        <a:pt x="892724" y="10160"/>
                        <a:pt x="833555" y="8890"/>
                      </a:cubicBezTo>
                      <a:cubicBezTo>
                        <a:pt x="804426" y="7620"/>
                        <a:pt x="776207" y="7620"/>
                        <a:pt x="747078" y="8890"/>
                      </a:cubicBezTo>
                      <a:cubicBezTo>
                        <a:pt x="715218" y="8890"/>
                        <a:pt x="684269" y="11430"/>
                        <a:pt x="652409" y="12700"/>
                      </a:cubicBezTo>
                      <a:cubicBezTo>
                        <a:pt x="628741" y="13970"/>
                        <a:pt x="605984" y="12700"/>
                        <a:pt x="582317" y="16510"/>
                      </a:cubicBezTo>
                      <a:cubicBezTo>
                        <a:pt x="558649" y="20320"/>
                        <a:pt x="455787" y="20320"/>
                        <a:pt x="432120" y="19050"/>
                      </a:cubicBezTo>
                      <a:cubicBezTo>
                        <a:pt x="417555" y="17780"/>
                        <a:pt x="370220" y="21590"/>
                        <a:pt x="355656" y="21590"/>
                      </a:cubicBezTo>
                      <a:cubicBezTo>
                        <a:pt x="336540" y="21590"/>
                        <a:pt x="316513" y="22860"/>
                        <a:pt x="297397" y="21590"/>
                      </a:cubicBezTo>
                      <a:cubicBezTo>
                        <a:pt x="274640" y="20320"/>
                        <a:pt x="251883" y="19050"/>
                        <a:pt x="229126" y="25400"/>
                      </a:cubicBezTo>
                      <a:cubicBezTo>
                        <a:pt x="206369" y="31750"/>
                        <a:pt x="183612" y="31750"/>
                        <a:pt x="160855" y="29210"/>
                      </a:cubicBezTo>
                      <a:cubicBezTo>
                        <a:pt x="137187" y="26670"/>
                        <a:pt x="114430" y="25400"/>
                        <a:pt x="90763" y="24130"/>
                      </a:cubicBezTo>
                      <a:cubicBezTo>
                        <a:pt x="76198" y="21590"/>
                        <a:pt x="60723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365" y="97788"/>
                      </a:cubicBezTo>
                      <a:cubicBezTo>
                        <a:pt x="101686" y="99058"/>
                        <a:pt x="139008" y="100328"/>
                        <a:pt x="176330" y="100328"/>
                      </a:cubicBezTo>
                      <a:cubicBezTo>
                        <a:pt x="184522" y="100328"/>
                        <a:pt x="192715" y="100328"/>
                        <a:pt x="200907" y="100328"/>
                      </a:cubicBezTo>
                      <a:cubicBezTo>
                        <a:pt x="227306" y="101598"/>
                        <a:pt x="252794" y="105408"/>
                        <a:pt x="279192" y="102868"/>
                      </a:cubicBezTo>
                      <a:cubicBezTo>
                        <a:pt x="307411" y="100328"/>
                        <a:pt x="336540" y="101598"/>
                        <a:pt x="364759" y="102868"/>
                      </a:cubicBezTo>
                      <a:cubicBezTo>
                        <a:pt x="398439" y="104138"/>
                        <a:pt x="544995" y="104138"/>
                        <a:pt x="578676" y="104138"/>
                      </a:cubicBezTo>
                      <a:cubicBezTo>
                        <a:pt x="606894" y="105408"/>
                        <a:pt x="635113" y="104138"/>
                        <a:pt x="663332" y="105408"/>
                      </a:cubicBezTo>
                      <a:cubicBezTo>
                        <a:pt x="684269" y="105408"/>
                        <a:pt x="705205" y="107948"/>
                        <a:pt x="726142" y="106678"/>
                      </a:cubicBezTo>
                      <a:cubicBezTo>
                        <a:pt x="769835" y="106678"/>
                        <a:pt x="813529" y="104138"/>
                        <a:pt x="857223" y="105408"/>
                      </a:cubicBezTo>
                      <a:cubicBezTo>
                        <a:pt x="923674" y="106678"/>
                        <a:pt x="990124" y="110488"/>
                        <a:pt x="1056575" y="113028"/>
                      </a:cubicBezTo>
                      <a:cubicBezTo>
                        <a:pt x="1078422" y="114298"/>
                        <a:pt x="1100269" y="113028"/>
                        <a:pt x="1122116" y="111758"/>
                      </a:cubicBezTo>
                      <a:cubicBezTo>
                        <a:pt x="1141232" y="110488"/>
                        <a:pt x="1160348" y="110488"/>
                        <a:pt x="1178866" y="116838"/>
                      </a:cubicBezTo>
                      <a:cubicBezTo>
                        <a:pt x="1191566" y="119378"/>
                        <a:pt x="1200456" y="113028"/>
                        <a:pt x="1201725" y="99058"/>
                      </a:cubicBezTo>
                      <a:cubicBezTo>
                        <a:pt x="1202995" y="83818"/>
                        <a:pt x="1204266" y="68578"/>
                        <a:pt x="1204266" y="67930"/>
                      </a:cubicBezTo>
                      <a:cubicBezTo>
                        <a:pt x="1206806" y="67930"/>
                        <a:pt x="1209345" y="67930"/>
                        <a:pt x="1211886" y="67930"/>
                      </a:cubicBezTo>
                      <a:cubicBezTo>
                        <a:pt x="1213156" y="67930"/>
                        <a:pt x="1213156" y="67930"/>
                        <a:pt x="1213156" y="67930"/>
                      </a:cubicBezTo>
                      <a:cubicBezTo>
                        <a:pt x="1214425" y="67930"/>
                        <a:pt x="1215695" y="67930"/>
                        <a:pt x="1216966" y="67930"/>
                      </a:cubicBezTo>
                      <a:cubicBezTo>
                        <a:pt x="1218236" y="67930"/>
                        <a:pt x="1218236" y="67930"/>
                        <a:pt x="1218236" y="67930"/>
                      </a:cubicBezTo>
                      <a:cubicBezTo>
                        <a:pt x="1218236" y="67930"/>
                        <a:pt x="1219506" y="67930"/>
                        <a:pt x="1219506" y="67930"/>
                      </a:cubicBezTo>
                      <a:cubicBezTo>
                        <a:pt x="1219506" y="67930"/>
                        <a:pt x="1218236" y="67930"/>
                        <a:pt x="1219506" y="67930"/>
                      </a:cubicBezTo>
                      <a:cubicBezTo>
                        <a:pt x="1223316" y="67930"/>
                        <a:pt x="1227125" y="67930"/>
                        <a:pt x="1214425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sp>
            <p:nvSpPr>
              <p:cNvPr id="42" name="TextBox 36">
                <a:extLst>
                  <a:ext uri="{FF2B5EF4-FFF2-40B4-BE49-F238E27FC236}">
                    <a16:creationId xmlns:a16="http://schemas.microsoft.com/office/drawing/2014/main" id="{00563ACE-FBFD-46CC-9194-990E0C7ABC7E}"/>
                  </a:ext>
                </a:extLst>
              </p:cNvPr>
              <p:cNvSpPr txBox="1"/>
              <p:nvPr/>
            </p:nvSpPr>
            <p:spPr>
              <a:xfrm>
                <a:off x="1408718" y="4952786"/>
                <a:ext cx="1996359" cy="67582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625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43" normalizeH="0" baseline="0" noProof="0">
                    <a:ln>
                      <a:noFill/>
                    </a:ln>
                    <a:solidFill>
                      <a:srgbClr val="3F3F54"/>
                    </a:solidFill>
                    <a:effectLst/>
                    <a:uLnTx/>
                    <a:uFillTx/>
                    <a:latin typeface="DB Helvethaica X 55 Regular" panose="02000506090000020004" pitchFamily="2" charset="-34"/>
                    <a:ea typeface="Arial Unicode MS"/>
                    <a:cs typeface="DB Helvethaica X 55 Regular" panose="02000506090000020004" pitchFamily="2" charset="-34"/>
                  </a:rPr>
                  <a:t>จำนวนเงินที่ต้องออมต่อเดือน</a:t>
                </a:r>
              </a:p>
            </p:txBody>
          </p:sp>
        </p:grpSp>
        <p:sp>
          <p:nvSpPr>
            <p:cNvPr id="68" name="TextBox 44">
              <a:extLst>
                <a:ext uri="{FF2B5EF4-FFF2-40B4-BE49-F238E27FC236}">
                  <a16:creationId xmlns:a16="http://schemas.microsoft.com/office/drawing/2014/main" id="{A1211469-5FA0-4EA2-8935-382FBD121D88}"/>
                </a:ext>
              </a:extLst>
            </p:cNvPr>
            <p:cNvSpPr txBox="1"/>
            <p:nvPr/>
          </p:nvSpPr>
          <p:spPr>
            <a:xfrm>
              <a:off x="7782650" y="4890530"/>
              <a:ext cx="1229172" cy="4558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32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53" normalizeH="0" baseline="0" noProof="0">
                  <a:ln>
                    <a:noFill/>
                  </a:ln>
                  <a:solidFill>
                    <a:srgbClr val="3F3F54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12</a:t>
              </a:r>
            </a:p>
          </p:txBody>
        </p:sp>
        <p:sp>
          <p:nvSpPr>
            <p:cNvPr id="72" name="AutoShape 46">
              <a:extLst>
                <a:ext uri="{FF2B5EF4-FFF2-40B4-BE49-F238E27FC236}">
                  <a16:creationId xmlns:a16="http://schemas.microsoft.com/office/drawing/2014/main" id="{DAA3778D-8C8F-44E1-B043-571C1451C421}"/>
                </a:ext>
              </a:extLst>
            </p:cNvPr>
            <p:cNvSpPr/>
            <p:nvPr/>
          </p:nvSpPr>
          <p:spPr>
            <a:xfrm>
              <a:off x="4893474" y="4666128"/>
              <a:ext cx="5652723" cy="0"/>
            </a:xfrm>
            <a:prstGeom prst="line">
              <a:avLst/>
            </a:prstGeom>
            <a:ln w="114300" cap="rnd">
              <a:solidFill>
                <a:srgbClr val="393954"/>
              </a:solidFill>
              <a:prstDash val="solid"/>
              <a:headEnd type="none" w="sm" len="sm"/>
              <a:tailEnd type="none" w="sm" len="sm"/>
            </a:ln>
          </p:spPr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AAA87A0-6529-4A04-8D01-6D35855B0BD4}"/>
                </a:ext>
              </a:extLst>
            </p:cNvPr>
            <p:cNvGrpSpPr/>
            <p:nvPr/>
          </p:nvGrpSpPr>
          <p:grpSpPr>
            <a:xfrm>
              <a:off x="493281" y="999347"/>
              <a:ext cx="3430370" cy="740925"/>
              <a:chOff x="301647" y="1134279"/>
              <a:chExt cx="3430370" cy="740925"/>
            </a:xfrm>
          </p:grpSpPr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155E301B-96BF-43BC-ABB8-60D5943D13C5}"/>
                  </a:ext>
                </a:extLst>
              </p:cNvPr>
              <p:cNvSpPr/>
              <p:nvPr/>
            </p:nvSpPr>
            <p:spPr>
              <a:xfrm>
                <a:off x="964400" y="1218795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4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B Helvethaica X 55 Regular" panose="02000506090000020004" pitchFamily="2" charset="-34"/>
                    <a:ea typeface="Arial Unicode MS"/>
                    <a:cs typeface="DB Helvethaica X 55 Regular" panose="02000506090000020004" pitchFamily="2" charset="-34"/>
                  </a:rPr>
                  <a:t>อนาคต</a:t>
                </a:r>
              </a:p>
            </p:txBody>
          </p:sp>
          <p:pic>
            <p:nvPicPr>
              <p:cNvPr id="33" name="Graphic 32" descr="Badge 1 with solid fill">
                <a:extLst>
                  <a:ext uri="{FF2B5EF4-FFF2-40B4-BE49-F238E27FC236}">
                    <a16:creationId xmlns:a16="http://schemas.microsoft.com/office/drawing/2014/main" id="{183DB6AD-4B01-4E8C-BD58-9687B6976E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01647" y="1134279"/>
                <a:ext cx="740925" cy="740925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DD18AC4-EEBF-4BA2-8441-7BDE6D14BC3B}"/>
                </a:ext>
              </a:extLst>
            </p:cNvPr>
            <p:cNvGrpSpPr/>
            <p:nvPr/>
          </p:nvGrpSpPr>
          <p:grpSpPr>
            <a:xfrm>
              <a:off x="493128" y="3559899"/>
              <a:ext cx="3412048" cy="741600"/>
              <a:chOff x="390082" y="3670204"/>
              <a:chExt cx="3412048" cy="741600"/>
            </a:xfrm>
          </p:grpSpPr>
          <p:pic>
            <p:nvPicPr>
              <p:cNvPr id="82" name="Graphic 81" descr="Badge with solid fill">
                <a:extLst>
                  <a:ext uri="{FF2B5EF4-FFF2-40B4-BE49-F238E27FC236}">
                    <a16:creationId xmlns:a16="http://schemas.microsoft.com/office/drawing/2014/main" id="{0F758A53-88EE-4C7F-89C4-0EAF390C56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0082" y="3670204"/>
                <a:ext cx="741600" cy="741600"/>
              </a:xfrm>
              <a:prstGeom prst="rect">
                <a:avLst/>
              </a:prstGeom>
            </p:spPr>
          </p:pic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4C8BA6C7-A791-44D8-B4A0-6D83BCC1603C}"/>
                  </a:ext>
                </a:extLst>
              </p:cNvPr>
              <p:cNvSpPr/>
              <p:nvPr/>
            </p:nvSpPr>
            <p:spPr>
              <a:xfrm>
                <a:off x="1034513" y="3784924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4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B Helvethaica X 55 Regular" panose="02000506090000020004" pitchFamily="2" charset="-34"/>
                    <a:ea typeface="Arial Unicode MS"/>
                    <a:cs typeface="DB Helvethaica X 55 Regular" panose="02000506090000020004" pitchFamily="2" charset="-34"/>
                  </a:rPr>
                  <a:t>ปัจจุบัน</a:t>
                </a:r>
              </a:p>
            </p:txBody>
          </p:sp>
        </p:grpSp>
        <p:pic>
          <p:nvPicPr>
            <p:cNvPr id="90" name="Picture 30">
              <a:extLst>
                <a:ext uri="{FF2B5EF4-FFF2-40B4-BE49-F238E27FC236}">
                  <a16:creationId xmlns:a16="http://schemas.microsoft.com/office/drawing/2014/main" id="{9DDDD075-A985-4225-95AE-FC5237077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2700000">
              <a:off x="7090132" y="2014177"/>
              <a:ext cx="475022" cy="475022"/>
            </a:xfrm>
            <a:prstGeom prst="rect">
              <a:avLst/>
            </a:prstGeom>
          </p:spPr>
        </p:pic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B4AD3AF-A873-481C-AA55-EE67DA296718}"/>
                </a:ext>
              </a:extLst>
            </p:cNvPr>
            <p:cNvSpPr/>
            <p:nvPr/>
          </p:nvSpPr>
          <p:spPr>
            <a:xfrm>
              <a:off x="3427557" y="1824519"/>
              <a:ext cx="2416212" cy="681934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51FF7D8E-9262-4178-8CA2-2152E0602C76}"/>
                </a:ext>
              </a:extLst>
            </p:cNvPr>
            <p:cNvSpPr/>
            <p:nvPr/>
          </p:nvSpPr>
          <p:spPr>
            <a:xfrm>
              <a:off x="8093631" y="1829914"/>
              <a:ext cx="1374100" cy="671784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F26DA8EB-4162-4B67-ABB9-C26CFC5431D3}"/>
                </a:ext>
              </a:extLst>
            </p:cNvPr>
            <p:cNvSpPr/>
            <p:nvPr/>
          </p:nvSpPr>
          <p:spPr>
            <a:xfrm>
              <a:off x="10182224" y="1829914"/>
              <a:ext cx="1374100" cy="671784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grpSp>
          <p:nvGrpSpPr>
            <p:cNvPr id="95" name="Group 16">
              <a:extLst>
                <a:ext uri="{FF2B5EF4-FFF2-40B4-BE49-F238E27FC236}">
                  <a16:creationId xmlns:a16="http://schemas.microsoft.com/office/drawing/2014/main" id="{0D77529D-195F-4154-BF28-9EC0CBF891A1}"/>
                </a:ext>
              </a:extLst>
            </p:cNvPr>
            <p:cNvGrpSpPr/>
            <p:nvPr/>
          </p:nvGrpSpPr>
          <p:grpSpPr>
            <a:xfrm>
              <a:off x="2814246" y="2964415"/>
              <a:ext cx="382228" cy="193158"/>
              <a:chOff x="0" y="0"/>
              <a:chExt cx="1340150" cy="677241"/>
            </a:xfrm>
          </p:grpSpPr>
          <p:grpSp>
            <p:nvGrpSpPr>
              <p:cNvPr id="96" name="Group 17">
                <a:extLst>
                  <a:ext uri="{FF2B5EF4-FFF2-40B4-BE49-F238E27FC236}">
                    <a16:creationId xmlns:a16="http://schemas.microsoft.com/office/drawing/2014/main" id="{6B746C72-AA9B-429B-8228-520212D6F644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99" name="Freeform 18">
                  <a:extLst>
                    <a:ext uri="{FF2B5EF4-FFF2-40B4-BE49-F238E27FC236}">
                      <a16:creationId xmlns:a16="http://schemas.microsoft.com/office/drawing/2014/main" id="{0EC6CE43-3BEC-4A8C-A60B-7E60853D529C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97" name="Group 19">
                <a:extLst>
                  <a:ext uri="{FF2B5EF4-FFF2-40B4-BE49-F238E27FC236}">
                    <a16:creationId xmlns:a16="http://schemas.microsoft.com/office/drawing/2014/main" id="{DAB4B156-67D7-48F1-AFBA-9896C8C31C43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98" name="Freeform 20">
                  <a:extLst>
                    <a:ext uri="{FF2B5EF4-FFF2-40B4-BE49-F238E27FC236}">
                      <a16:creationId xmlns:a16="http://schemas.microsoft.com/office/drawing/2014/main" id="{DB08EB2B-2B5F-43AE-A459-14A2A9EFA7E7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pic>
          <p:nvPicPr>
            <p:cNvPr id="103" name="Picture 30">
              <a:extLst>
                <a:ext uri="{FF2B5EF4-FFF2-40B4-BE49-F238E27FC236}">
                  <a16:creationId xmlns:a16="http://schemas.microsoft.com/office/drawing/2014/main" id="{041A48E5-A121-443B-A30E-E21320517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2700000">
              <a:off x="7497195" y="4865197"/>
              <a:ext cx="475022" cy="475022"/>
            </a:xfrm>
            <a:prstGeom prst="rect">
              <a:avLst/>
            </a:prstGeom>
          </p:spPr>
        </p:pic>
        <p:grpSp>
          <p:nvGrpSpPr>
            <p:cNvPr id="105" name="Group 16">
              <a:extLst>
                <a:ext uri="{FF2B5EF4-FFF2-40B4-BE49-F238E27FC236}">
                  <a16:creationId xmlns:a16="http://schemas.microsoft.com/office/drawing/2014/main" id="{F20F5EED-A928-409F-AB25-97378A0BD9D0}"/>
                </a:ext>
              </a:extLst>
            </p:cNvPr>
            <p:cNvGrpSpPr/>
            <p:nvPr/>
          </p:nvGrpSpPr>
          <p:grpSpPr>
            <a:xfrm>
              <a:off x="3883719" y="4504772"/>
              <a:ext cx="382228" cy="193158"/>
              <a:chOff x="0" y="0"/>
              <a:chExt cx="1340150" cy="677241"/>
            </a:xfrm>
          </p:grpSpPr>
          <p:grpSp>
            <p:nvGrpSpPr>
              <p:cNvPr id="106" name="Group 17">
                <a:extLst>
                  <a:ext uri="{FF2B5EF4-FFF2-40B4-BE49-F238E27FC236}">
                    <a16:creationId xmlns:a16="http://schemas.microsoft.com/office/drawing/2014/main" id="{C68C657E-3CE1-4BFF-B8FB-12A23A9234E2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09" name="Freeform 18">
                  <a:extLst>
                    <a:ext uri="{FF2B5EF4-FFF2-40B4-BE49-F238E27FC236}">
                      <a16:creationId xmlns:a16="http://schemas.microsoft.com/office/drawing/2014/main" id="{03AC95BE-D13C-427C-B884-D61DD6BA9029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07" name="Group 19">
                <a:extLst>
                  <a:ext uri="{FF2B5EF4-FFF2-40B4-BE49-F238E27FC236}">
                    <a16:creationId xmlns:a16="http://schemas.microsoft.com/office/drawing/2014/main" id="{CF89DF6B-C00C-4843-9C51-6CAEF2C66629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08" name="Freeform 20">
                  <a:extLst>
                    <a:ext uri="{FF2B5EF4-FFF2-40B4-BE49-F238E27FC236}">
                      <a16:creationId xmlns:a16="http://schemas.microsoft.com/office/drawing/2014/main" id="{FB50CEF9-7293-4C52-BA19-0DD600C5A2A6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110" name="Group 16">
              <a:extLst>
                <a:ext uri="{FF2B5EF4-FFF2-40B4-BE49-F238E27FC236}">
                  <a16:creationId xmlns:a16="http://schemas.microsoft.com/office/drawing/2014/main" id="{855EF796-8717-47EA-AD9F-7D785AB74C17}"/>
                </a:ext>
              </a:extLst>
            </p:cNvPr>
            <p:cNvGrpSpPr/>
            <p:nvPr/>
          </p:nvGrpSpPr>
          <p:grpSpPr>
            <a:xfrm>
              <a:off x="3902194" y="6043057"/>
              <a:ext cx="382228" cy="193158"/>
              <a:chOff x="0" y="0"/>
              <a:chExt cx="1340150" cy="677241"/>
            </a:xfrm>
          </p:grpSpPr>
          <p:grpSp>
            <p:nvGrpSpPr>
              <p:cNvPr id="111" name="Group 17">
                <a:extLst>
                  <a:ext uri="{FF2B5EF4-FFF2-40B4-BE49-F238E27FC236}">
                    <a16:creationId xmlns:a16="http://schemas.microsoft.com/office/drawing/2014/main" id="{7D3147BA-66BA-4AF8-ACAC-1E311A902FA1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14" name="Freeform 18">
                  <a:extLst>
                    <a:ext uri="{FF2B5EF4-FFF2-40B4-BE49-F238E27FC236}">
                      <a16:creationId xmlns:a16="http://schemas.microsoft.com/office/drawing/2014/main" id="{CCCBF40C-9550-4ABA-9CC8-F602DAED5A85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12" name="Group 19">
                <a:extLst>
                  <a:ext uri="{FF2B5EF4-FFF2-40B4-BE49-F238E27FC236}">
                    <a16:creationId xmlns:a16="http://schemas.microsoft.com/office/drawing/2014/main" id="{8F174EFA-6478-4C6A-8545-7602E40F696F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13" name="Freeform 20">
                  <a:extLst>
                    <a:ext uri="{FF2B5EF4-FFF2-40B4-BE49-F238E27FC236}">
                      <a16:creationId xmlns:a16="http://schemas.microsoft.com/office/drawing/2014/main" id="{38E5778B-F515-4EDF-B7A8-B588D01A8372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sp>
          <p:nvSpPr>
            <p:cNvPr id="115" name="Rectangle: Rounded Corners 114">
              <a:extLst>
                <a:ext uri="{FF2B5EF4-FFF2-40B4-BE49-F238E27FC236}">
                  <a16:creationId xmlns:a16="http://schemas.microsoft.com/office/drawing/2014/main" id="{EF6907DC-375F-487A-BC50-B8C34AF28E15}"/>
                </a:ext>
              </a:extLst>
            </p:cNvPr>
            <p:cNvSpPr/>
            <p:nvPr/>
          </p:nvSpPr>
          <p:spPr>
            <a:xfrm>
              <a:off x="3427557" y="2712777"/>
              <a:ext cx="4081856" cy="681934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550B4420-91B9-4A44-BBD3-DB77B62B118A}"/>
                </a:ext>
              </a:extLst>
            </p:cNvPr>
            <p:cNvSpPr/>
            <p:nvPr/>
          </p:nvSpPr>
          <p:spPr>
            <a:xfrm>
              <a:off x="5652723" y="3835716"/>
              <a:ext cx="4081856" cy="681934"/>
            </a:xfrm>
            <a:prstGeom prst="round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66C24E8A-D5C5-455F-B9FD-651858245F5F}"/>
                </a:ext>
              </a:extLst>
            </p:cNvPr>
            <p:cNvSpPr/>
            <p:nvPr/>
          </p:nvSpPr>
          <p:spPr>
            <a:xfrm>
              <a:off x="5843769" y="4856254"/>
              <a:ext cx="1374100" cy="671784"/>
            </a:xfrm>
            <a:prstGeom prst="round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135845E6-2B6E-440E-90EB-DDFA4F4F1FFB}"/>
                </a:ext>
              </a:extLst>
            </p:cNvPr>
            <p:cNvSpPr/>
            <p:nvPr/>
          </p:nvSpPr>
          <p:spPr>
            <a:xfrm>
              <a:off x="4532413" y="5786044"/>
              <a:ext cx="2842513" cy="681934"/>
            </a:xfrm>
            <a:prstGeom prst="round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73" name="Freeform 24">
            <a:extLst>
              <a:ext uri="{FF2B5EF4-FFF2-40B4-BE49-F238E27FC236}">
                <a16:creationId xmlns:a16="http://schemas.microsoft.com/office/drawing/2014/main" id="{CEC764BA-B56B-F6C5-9AF1-A7E35AD8BA91}"/>
              </a:ext>
            </a:extLst>
          </p:cNvPr>
          <p:cNvSpPr/>
          <p:nvPr/>
        </p:nvSpPr>
        <p:spPr>
          <a:xfrm>
            <a:off x="2662168" y="560383"/>
            <a:ext cx="6264000" cy="275941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ECF7E3-09E9-4FA2-B139-9977F4BAF79E}"/>
              </a:ext>
            </a:extLst>
          </p:cNvPr>
          <p:cNvSpPr txBox="1">
            <a:spLocks/>
          </p:cNvSpPr>
          <p:nvPr/>
        </p:nvSpPr>
        <p:spPr>
          <a:xfrm>
            <a:off x="2665729" y="135701"/>
            <a:ext cx="7897114" cy="774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จำนวนเงินที่ต้องมี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…</a:t>
            </a:r>
            <a:r>
              <a:rPr kumimoji="0" lang="th-TH" sz="4000" b="1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เพื่อวัยเกษียณที่เลือกได้</a:t>
            </a:r>
          </a:p>
        </p:txBody>
      </p:sp>
    </p:spTree>
    <p:extLst>
      <p:ext uri="{BB962C8B-B14F-4D97-AF65-F5344CB8AC3E}">
        <p14:creationId xmlns:p14="http://schemas.microsoft.com/office/powerpoint/2010/main" val="139335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D0EC3F-D993-4858-9645-F9475897FF6F}"/>
              </a:ext>
            </a:extLst>
          </p:cNvPr>
          <p:cNvSpPr/>
          <p:nvPr/>
        </p:nvSpPr>
        <p:spPr>
          <a:xfrm>
            <a:off x="321688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8CD9875-4997-AEEC-7E2C-594380B5E9CD}"/>
              </a:ext>
            </a:extLst>
          </p:cNvPr>
          <p:cNvSpPr/>
          <p:nvPr/>
        </p:nvSpPr>
        <p:spPr>
          <a:xfrm>
            <a:off x="2692632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06EFD97-894A-5121-ADC2-9BB4AF5141A5}"/>
              </a:ext>
            </a:extLst>
          </p:cNvPr>
          <p:cNvSpPr/>
          <p:nvPr/>
        </p:nvSpPr>
        <p:spPr>
          <a:xfrm>
            <a:off x="5063576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D475A14-F524-1B69-2826-F94C81E5A1C1}"/>
              </a:ext>
            </a:extLst>
          </p:cNvPr>
          <p:cNvSpPr/>
          <p:nvPr/>
        </p:nvSpPr>
        <p:spPr>
          <a:xfrm>
            <a:off x="7434520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115C0DD-A4E8-657E-1F15-FB3B648F2BAB}"/>
              </a:ext>
            </a:extLst>
          </p:cNvPr>
          <p:cNvSpPr/>
          <p:nvPr/>
        </p:nvSpPr>
        <p:spPr>
          <a:xfrm>
            <a:off x="9805464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760BCB2-A703-40C9-275D-976BD937530A}"/>
              </a:ext>
            </a:extLst>
          </p:cNvPr>
          <p:cNvSpPr/>
          <p:nvPr/>
        </p:nvSpPr>
        <p:spPr>
          <a:xfrm>
            <a:off x="321688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5B982FC-BD04-CC50-8720-0288EBE5CD4B}"/>
              </a:ext>
            </a:extLst>
          </p:cNvPr>
          <p:cNvSpPr/>
          <p:nvPr/>
        </p:nvSpPr>
        <p:spPr>
          <a:xfrm>
            <a:off x="2692632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E806978-4457-8AB7-4B6F-6C4196F6B1DE}"/>
              </a:ext>
            </a:extLst>
          </p:cNvPr>
          <p:cNvSpPr/>
          <p:nvPr/>
        </p:nvSpPr>
        <p:spPr>
          <a:xfrm>
            <a:off x="5063576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6BDBA76-7815-7202-E3BA-CC68251EF1E2}"/>
              </a:ext>
            </a:extLst>
          </p:cNvPr>
          <p:cNvSpPr/>
          <p:nvPr/>
        </p:nvSpPr>
        <p:spPr>
          <a:xfrm>
            <a:off x="7434520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37AC9CF-498E-11AE-F79E-C6E5E69355A2}"/>
              </a:ext>
            </a:extLst>
          </p:cNvPr>
          <p:cNvSpPr/>
          <p:nvPr/>
        </p:nvSpPr>
        <p:spPr>
          <a:xfrm>
            <a:off x="9805464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F608A73-4676-ACC1-9425-754589B300C3}"/>
              </a:ext>
            </a:extLst>
          </p:cNvPr>
          <p:cNvSpPr/>
          <p:nvPr/>
        </p:nvSpPr>
        <p:spPr>
          <a:xfrm>
            <a:off x="5063576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8DD73D0-3D1F-DD7B-B23D-459DCD227DE9}"/>
              </a:ext>
            </a:extLst>
          </p:cNvPr>
          <p:cNvSpPr/>
          <p:nvPr/>
        </p:nvSpPr>
        <p:spPr>
          <a:xfrm>
            <a:off x="7434520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B327641-6470-F195-8B10-8DC831EB2C03}"/>
              </a:ext>
            </a:extLst>
          </p:cNvPr>
          <p:cNvSpPr/>
          <p:nvPr/>
        </p:nvSpPr>
        <p:spPr>
          <a:xfrm>
            <a:off x="9805464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DD0EAF6-B13D-3953-45E0-3387F4F6722B}"/>
              </a:ext>
            </a:extLst>
          </p:cNvPr>
          <p:cNvGrpSpPr/>
          <p:nvPr/>
        </p:nvGrpSpPr>
        <p:grpSpPr>
          <a:xfrm>
            <a:off x="526128" y="482793"/>
            <a:ext cx="5044791" cy="1690827"/>
            <a:chOff x="321688" y="379060"/>
            <a:chExt cx="5044791" cy="1690827"/>
          </a:xfrm>
        </p:grpSpPr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C272B036-C3EA-4AB6-9B6A-A6CF864D1ECD}"/>
                </a:ext>
              </a:extLst>
            </p:cNvPr>
            <p:cNvSpPr txBox="1">
              <a:spLocks/>
            </p:cNvSpPr>
            <p:nvPr/>
          </p:nvSpPr>
          <p:spPr>
            <a:xfrm>
              <a:off x="321688" y="379060"/>
              <a:ext cx="5044791" cy="7743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th-TH" sz="4000" b="1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ความฝันที่อยากทำหลังเกษียณ</a:t>
              </a:r>
            </a:p>
          </p:txBody>
        </p:sp>
        <p:sp>
          <p:nvSpPr>
            <p:cNvPr id="43" name="Title 1">
              <a:extLst>
                <a:ext uri="{FF2B5EF4-FFF2-40B4-BE49-F238E27FC236}">
                  <a16:creationId xmlns:a16="http://schemas.microsoft.com/office/drawing/2014/main" id="{422FDC33-08F5-86BB-0834-1B925847B78C}"/>
                </a:ext>
              </a:extLst>
            </p:cNvPr>
            <p:cNvSpPr txBox="1">
              <a:spLocks/>
            </p:cNvSpPr>
            <p:nvPr/>
          </p:nvSpPr>
          <p:spPr>
            <a:xfrm>
              <a:off x="359251" y="840306"/>
              <a:ext cx="4506014" cy="122958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ระดมความฝันหรือสิ่งที่อยากทำหลังจากเกษียณจากการทำงาน</a:t>
              </a:r>
              <a:b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</a:b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โดยปราศจากข้อจำกัดใดๆ ทั้งด้านสุขภาพและการเงิน</a:t>
              </a:r>
              <a:b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</a:br>
              <a:r>
                <a:rPr lang="en-US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 </a:t>
              </a: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ความฝัน</a:t>
              </a:r>
              <a:r>
                <a:rPr lang="en-US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 = 1 </a:t>
              </a: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ช่อง</a:t>
              </a:r>
            </a:p>
          </p:txBody>
        </p:sp>
      </p:grpSp>
      <p:sp>
        <p:nvSpPr>
          <p:cNvPr id="45" name="Freeform 24">
            <a:extLst>
              <a:ext uri="{FF2B5EF4-FFF2-40B4-BE49-F238E27FC236}">
                <a16:creationId xmlns:a16="http://schemas.microsoft.com/office/drawing/2014/main" id="{B76B43C6-21FC-2EAD-8927-86F8DE61B5D3}"/>
              </a:ext>
            </a:extLst>
          </p:cNvPr>
          <p:cNvSpPr/>
          <p:nvPr/>
        </p:nvSpPr>
        <p:spPr>
          <a:xfrm>
            <a:off x="571739" y="1021716"/>
            <a:ext cx="4392000" cy="182688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EE3785-2A4D-58D8-4A8A-3701382DF679}"/>
              </a:ext>
            </a:extLst>
          </p:cNvPr>
          <p:cNvSpPr txBox="1"/>
          <p:nvPr/>
        </p:nvSpPr>
        <p:spPr>
          <a:xfrm>
            <a:off x="437399" y="2924311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ซื้อบ้านสวน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ที่ต่างจังหวัด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49F7C9-6548-FA57-2F1E-E04CB0EDD3D9}"/>
              </a:ext>
            </a:extLst>
          </p:cNvPr>
          <p:cNvSpPr txBox="1"/>
          <p:nvPr/>
        </p:nvSpPr>
        <p:spPr>
          <a:xfrm>
            <a:off x="2816698" y="3162459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ทำงานจิตอาสา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65514-1A01-CA98-61FB-D06D90C44436}"/>
              </a:ext>
            </a:extLst>
          </p:cNvPr>
          <p:cNvSpPr txBox="1"/>
          <p:nvPr/>
        </p:nvSpPr>
        <p:spPr>
          <a:xfrm>
            <a:off x="5179287" y="2678090"/>
            <a:ext cx="191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เที่ยวต่างประเทศ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ปีละครั้ง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AF9AD5E-B88A-AD3F-0B08-12CD528A8B72}"/>
              </a:ext>
            </a:extLst>
          </p:cNvPr>
          <p:cNvSpPr txBox="1"/>
          <p:nvPr/>
        </p:nvSpPr>
        <p:spPr>
          <a:xfrm>
            <a:off x="9911702" y="5114987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สมัครสมาชิกฟิตเนสคลับ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D2F144-2D07-A77F-0129-82B0171B79C7}"/>
              </a:ext>
            </a:extLst>
          </p:cNvPr>
          <p:cNvSpPr txBox="1"/>
          <p:nvPr/>
        </p:nvSpPr>
        <p:spPr>
          <a:xfrm>
            <a:off x="437399" y="5406360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เรียนร้องเพลง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5E467B-DD7F-49D2-54A7-8260D95CC6A6}"/>
              </a:ext>
            </a:extLst>
          </p:cNvPr>
          <p:cNvSpPr txBox="1"/>
          <p:nvPr/>
        </p:nvSpPr>
        <p:spPr>
          <a:xfrm>
            <a:off x="2816698" y="5406361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มีเงินเปย์หลาน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8E226D-3CF2-DC13-1E9A-2B22A7DF853A}"/>
              </a:ext>
            </a:extLst>
          </p:cNvPr>
          <p:cNvSpPr txBox="1"/>
          <p:nvPr/>
        </p:nvSpPr>
        <p:spPr>
          <a:xfrm>
            <a:off x="5169542" y="5382723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รีโนเวทบ้าน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4DD2FE6-1DE8-B2B5-9209-029D06F2100F}"/>
              </a:ext>
            </a:extLst>
          </p:cNvPr>
          <p:cNvSpPr txBox="1"/>
          <p:nvPr/>
        </p:nvSpPr>
        <p:spPr>
          <a:xfrm>
            <a:off x="7585568" y="3180793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ทำธุรกิจเล็กๆ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E8569D-393B-B346-1CED-F673C9D2C82A}"/>
              </a:ext>
            </a:extLst>
          </p:cNvPr>
          <p:cNvSpPr txBox="1"/>
          <p:nvPr/>
        </p:nvSpPr>
        <p:spPr>
          <a:xfrm>
            <a:off x="7550231" y="636416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ทำกิจกรรมเสริมความงาม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4ECEFB-D0D0-6A75-3B1F-606954058498}"/>
              </a:ext>
            </a:extLst>
          </p:cNvPr>
          <p:cNvSpPr txBox="1"/>
          <p:nvPr/>
        </p:nvSpPr>
        <p:spPr>
          <a:xfrm>
            <a:off x="7550231" y="5406360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เล่นหุ้น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BF9144A-A404-E3B0-E7F2-6E09EAE7AB48}"/>
              </a:ext>
            </a:extLst>
          </p:cNvPr>
          <p:cNvSpPr txBox="1"/>
          <p:nvPr/>
        </p:nvSpPr>
        <p:spPr>
          <a:xfrm>
            <a:off x="9938580" y="665795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ย้ายไปอยู่ต่างประเทศ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1B286A-12C4-A2F9-DE74-FB55F1406CA3}"/>
              </a:ext>
            </a:extLst>
          </p:cNvPr>
          <p:cNvSpPr txBox="1"/>
          <p:nvPr/>
        </p:nvSpPr>
        <p:spPr>
          <a:xfrm>
            <a:off x="9911702" y="3004293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ได้รับดอกผลจากการลงทุน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D14F2E-858C-D380-47CF-EDCA1AA24D4E}"/>
              </a:ext>
            </a:extLst>
          </p:cNvPr>
          <p:cNvSpPr txBox="1"/>
          <p:nvPr/>
        </p:nvSpPr>
        <p:spPr>
          <a:xfrm>
            <a:off x="5452363" y="818508"/>
            <a:ext cx="13737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4000" b="1">
                <a:solidFill>
                  <a:srgbClr val="FF000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ตัวอย่าง</a:t>
            </a:r>
          </a:p>
        </p:txBody>
      </p:sp>
    </p:spTree>
    <p:extLst>
      <p:ext uri="{BB962C8B-B14F-4D97-AF65-F5344CB8AC3E}">
        <p14:creationId xmlns:p14="http://schemas.microsoft.com/office/powerpoint/2010/main" val="151405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43" name="Title 1">
            <a:extLst>
              <a:ext uri="{FF2B5EF4-FFF2-40B4-BE49-F238E27FC236}">
                <a16:creationId xmlns:a16="http://schemas.microsoft.com/office/drawing/2014/main" id="{422FDC33-08F5-86BB-0834-1B925847B78C}"/>
              </a:ext>
            </a:extLst>
          </p:cNvPr>
          <p:cNvSpPr txBox="1">
            <a:spLocks/>
          </p:cNvSpPr>
          <p:nvPr/>
        </p:nvSpPr>
        <p:spPr>
          <a:xfrm>
            <a:off x="2194125" y="2685073"/>
            <a:ext cx="8285503" cy="24716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เลือกเป้าหมายที่อยากทำให้เป็นจริงมากที่สุด </a:t>
            </a:r>
            <a:r>
              <a:rPr lang="en-US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 </a:t>
            </a:r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เป้าหมาย</a:t>
            </a:r>
          </a:p>
          <a:p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นำมาวางแผนเพื่อให้เป้าหมายนั้นเป็นจริงได้ในอนาคต</a:t>
            </a:r>
            <a:b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เขียนลงบนใบงาน </a:t>
            </a:r>
            <a:r>
              <a:rPr lang="en-US" sz="3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FINANCIAL CANVAS </a:t>
            </a:r>
          </a:p>
          <a:p>
            <a:r>
              <a:rPr lang="th-TH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เวลาในการทำกิจกรรม </a:t>
            </a:r>
            <a:r>
              <a:rPr lang="en-US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: 10 </a:t>
            </a:r>
            <a:r>
              <a:rPr lang="th-TH" sz="3600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นาที</a:t>
            </a:r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B76B43C6-21FC-2EAD-8927-86F8DE61B5D3}"/>
              </a:ext>
            </a:extLst>
          </p:cNvPr>
          <p:cNvSpPr/>
          <p:nvPr/>
        </p:nvSpPr>
        <p:spPr>
          <a:xfrm>
            <a:off x="3366877" y="2590895"/>
            <a:ext cx="5940000" cy="182688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endParaRPr lang="th-TH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4CFF55-C185-6093-0641-F3DB327C231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44" r="34593" b="6993"/>
          <a:stretch/>
        </p:blipFill>
        <p:spPr>
          <a:xfrm>
            <a:off x="798291" y="687844"/>
            <a:ext cx="3799506" cy="8378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6B5F25-90B4-F402-8D11-08A9BD20ED5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2" t="18244" r="34593" b="13041"/>
          <a:stretch/>
        </p:blipFill>
        <p:spPr>
          <a:xfrm>
            <a:off x="3007110" y="683399"/>
            <a:ext cx="3088890" cy="77005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B4BA74F-01B1-747C-BBAE-544B18298A30}"/>
              </a:ext>
            </a:extLst>
          </p:cNvPr>
          <p:cNvSpPr txBox="1"/>
          <p:nvPr/>
        </p:nvSpPr>
        <p:spPr>
          <a:xfrm>
            <a:off x="2038036" y="868369"/>
            <a:ext cx="3799506" cy="400110"/>
          </a:xfrm>
          <a:prstGeom prst="rect">
            <a:avLst/>
          </a:prstGeom>
          <a:solidFill>
            <a:srgbClr val="00C75D"/>
          </a:solidFill>
        </p:spPr>
        <p:txBody>
          <a:bodyPr wrap="square">
            <a:spAutoFit/>
          </a:bodyPr>
          <a:lstStyle/>
          <a:p>
            <a:r>
              <a:rPr lang="th-TH" sz="2000">
                <a:solidFill>
                  <a:schemeClr val="bg1"/>
                </a:solidFill>
                <a:latin typeface="Mitr Medium" panose="00000600000000000000" pitchFamily="2" charset="-34"/>
                <a:cs typeface="Mitr Medium" panose="00000600000000000000" pitchFamily="2" charset="-34"/>
              </a:rPr>
              <a:t>กิจกรรม “วางแผนบรรลุเป้าหมาย”</a:t>
            </a:r>
            <a:endParaRPr lang="en-US" sz="2000" dirty="0">
              <a:solidFill>
                <a:schemeClr val="bg1"/>
              </a:solidFill>
              <a:highlight>
                <a:srgbClr val="FFDA3E"/>
              </a:highlight>
              <a:latin typeface="Mitr Medium" panose="00000600000000000000" pitchFamily="2" charset="-34"/>
              <a:cs typeface="Mitr Medium" panose="00000600000000000000" pitchFamily="2" charset="-34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272B036-C3EA-4AB6-9B6A-A6CF864D1ECD}"/>
              </a:ext>
            </a:extLst>
          </p:cNvPr>
          <p:cNvSpPr txBox="1">
            <a:spLocks/>
          </p:cNvSpPr>
          <p:nvPr/>
        </p:nvSpPr>
        <p:spPr>
          <a:xfrm>
            <a:off x="3366877" y="2170065"/>
            <a:ext cx="694783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54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เป้าหมายที่อยากทำหลังเกษียณ</a:t>
            </a:r>
          </a:p>
        </p:txBody>
      </p:sp>
    </p:spTree>
    <p:extLst>
      <p:ext uri="{BB962C8B-B14F-4D97-AF65-F5344CB8AC3E}">
        <p14:creationId xmlns:p14="http://schemas.microsoft.com/office/powerpoint/2010/main" val="149442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D0EC3F-D993-4858-9645-F9475897FF6F}"/>
              </a:ext>
            </a:extLst>
          </p:cNvPr>
          <p:cNvSpPr/>
          <p:nvPr/>
        </p:nvSpPr>
        <p:spPr>
          <a:xfrm>
            <a:off x="321688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8CD9875-4997-AEEC-7E2C-594380B5E9CD}"/>
              </a:ext>
            </a:extLst>
          </p:cNvPr>
          <p:cNvSpPr/>
          <p:nvPr/>
        </p:nvSpPr>
        <p:spPr>
          <a:xfrm>
            <a:off x="2692632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06EFD97-894A-5121-ADC2-9BB4AF5141A5}"/>
              </a:ext>
            </a:extLst>
          </p:cNvPr>
          <p:cNvSpPr/>
          <p:nvPr/>
        </p:nvSpPr>
        <p:spPr>
          <a:xfrm>
            <a:off x="5063576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D475A14-F524-1B69-2826-F94C81E5A1C1}"/>
              </a:ext>
            </a:extLst>
          </p:cNvPr>
          <p:cNvSpPr/>
          <p:nvPr/>
        </p:nvSpPr>
        <p:spPr>
          <a:xfrm>
            <a:off x="7434520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115C0DD-A4E8-657E-1F15-FB3B648F2BAB}"/>
              </a:ext>
            </a:extLst>
          </p:cNvPr>
          <p:cNvSpPr/>
          <p:nvPr/>
        </p:nvSpPr>
        <p:spPr>
          <a:xfrm>
            <a:off x="9805464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760BCB2-A703-40C9-275D-976BD937530A}"/>
              </a:ext>
            </a:extLst>
          </p:cNvPr>
          <p:cNvSpPr/>
          <p:nvPr/>
        </p:nvSpPr>
        <p:spPr>
          <a:xfrm>
            <a:off x="321688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5B982FC-BD04-CC50-8720-0288EBE5CD4B}"/>
              </a:ext>
            </a:extLst>
          </p:cNvPr>
          <p:cNvSpPr/>
          <p:nvPr/>
        </p:nvSpPr>
        <p:spPr>
          <a:xfrm>
            <a:off x="2692632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E806978-4457-8AB7-4B6F-6C4196F6B1DE}"/>
              </a:ext>
            </a:extLst>
          </p:cNvPr>
          <p:cNvSpPr/>
          <p:nvPr/>
        </p:nvSpPr>
        <p:spPr>
          <a:xfrm>
            <a:off x="5063576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6BDBA76-7815-7202-E3BA-CC68251EF1E2}"/>
              </a:ext>
            </a:extLst>
          </p:cNvPr>
          <p:cNvSpPr/>
          <p:nvPr/>
        </p:nvSpPr>
        <p:spPr>
          <a:xfrm>
            <a:off x="7434520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37AC9CF-498E-11AE-F79E-C6E5E69355A2}"/>
              </a:ext>
            </a:extLst>
          </p:cNvPr>
          <p:cNvSpPr/>
          <p:nvPr/>
        </p:nvSpPr>
        <p:spPr>
          <a:xfrm>
            <a:off x="9805464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F608A73-4676-ACC1-9425-754589B300C3}"/>
              </a:ext>
            </a:extLst>
          </p:cNvPr>
          <p:cNvSpPr/>
          <p:nvPr/>
        </p:nvSpPr>
        <p:spPr>
          <a:xfrm>
            <a:off x="5063576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8DD73D0-3D1F-DD7B-B23D-459DCD227DE9}"/>
              </a:ext>
            </a:extLst>
          </p:cNvPr>
          <p:cNvSpPr/>
          <p:nvPr/>
        </p:nvSpPr>
        <p:spPr>
          <a:xfrm>
            <a:off x="7434520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B327641-6470-F195-8B10-8DC831EB2C03}"/>
              </a:ext>
            </a:extLst>
          </p:cNvPr>
          <p:cNvSpPr/>
          <p:nvPr/>
        </p:nvSpPr>
        <p:spPr>
          <a:xfrm>
            <a:off x="9805464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DD0EAF6-B13D-3953-45E0-3387F4F6722B}"/>
              </a:ext>
            </a:extLst>
          </p:cNvPr>
          <p:cNvGrpSpPr/>
          <p:nvPr/>
        </p:nvGrpSpPr>
        <p:grpSpPr>
          <a:xfrm>
            <a:off x="526128" y="482793"/>
            <a:ext cx="5044791" cy="1690827"/>
            <a:chOff x="321688" y="379060"/>
            <a:chExt cx="5044791" cy="1690827"/>
          </a:xfrm>
        </p:grpSpPr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C272B036-C3EA-4AB6-9B6A-A6CF864D1ECD}"/>
                </a:ext>
              </a:extLst>
            </p:cNvPr>
            <p:cNvSpPr txBox="1">
              <a:spLocks/>
            </p:cNvSpPr>
            <p:nvPr/>
          </p:nvSpPr>
          <p:spPr>
            <a:xfrm>
              <a:off x="321688" y="379060"/>
              <a:ext cx="5044791" cy="7743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th-TH" sz="4000" b="1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ความฝันที่อยากทำหลังเกษียณ</a:t>
              </a:r>
            </a:p>
          </p:txBody>
        </p:sp>
        <p:sp>
          <p:nvSpPr>
            <p:cNvPr id="43" name="Title 1">
              <a:extLst>
                <a:ext uri="{FF2B5EF4-FFF2-40B4-BE49-F238E27FC236}">
                  <a16:creationId xmlns:a16="http://schemas.microsoft.com/office/drawing/2014/main" id="{422FDC33-08F5-86BB-0834-1B925847B78C}"/>
                </a:ext>
              </a:extLst>
            </p:cNvPr>
            <p:cNvSpPr txBox="1">
              <a:spLocks/>
            </p:cNvSpPr>
            <p:nvPr/>
          </p:nvSpPr>
          <p:spPr>
            <a:xfrm>
              <a:off x="359251" y="840306"/>
              <a:ext cx="4506014" cy="122958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ระดมความฝันหรือสิ่งที่อยากทำหลังจากเกษียณจากการทำงาน</a:t>
              </a:r>
              <a:b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</a:b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โดยปราศจากข้อจำกัดใดๆ ทั้งด้านสุขภาพและการเงิน</a:t>
              </a:r>
              <a:b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</a:br>
              <a:r>
                <a:rPr lang="en-US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 </a:t>
              </a: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ความฝัน</a:t>
              </a:r>
              <a:r>
                <a:rPr lang="en-US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 = 1 </a:t>
              </a:r>
              <a:r>
                <a:rPr lang="th-TH" sz="20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ช่อง</a:t>
              </a:r>
            </a:p>
          </p:txBody>
        </p:sp>
      </p:grpSp>
      <p:sp>
        <p:nvSpPr>
          <p:cNvPr id="45" name="Freeform 24">
            <a:extLst>
              <a:ext uri="{FF2B5EF4-FFF2-40B4-BE49-F238E27FC236}">
                <a16:creationId xmlns:a16="http://schemas.microsoft.com/office/drawing/2014/main" id="{B76B43C6-21FC-2EAD-8927-86F8DE61B5D3}"/>
              </a:ext>
            </a:extLst>
          </p:cNvPr>
          <p:cNvSpPr/>
          <p:nvPr/>
        </p:nvSpPr>
        <p:spPr>
          <a:xfrm>
            <a:off x="571739" y="1021716"/>
            <a:ext cx="4392000" cy="182688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EE3785-2A4D-58D8-4A8A-3701382DF679}"/>
              </a:ext>
            </a:extLst>
          </p:cNvPr>
          <p:cNvSpPr txBox="1"/>
          <p:nvPr/>
        </p:nvSpPr>
        <p:spPr>
          <a:xfrm>
            <a:off x="437399" y="2924311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ซื้อบ้านสวน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ที่ต่างจังหวัด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49F7C9-6548-FA57-2F1E-E04CB0EDD3D9}"/>
              </a:ext>
            </a:extLst>
          </p:cNvPr>
          <p:cNvSpPr txBox="1"/>
          <p:nvPr/>
        </p:nvSpPr>
        <p:spPr>
          <a:xfrm>
            <a:off x="2816698" y="3162459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ทำงานจิตอาสา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65514-1A01-CA98-61FB-D06D90C44436}"/>
              </a:ext>
            </a:extLst>
          </p:cNvPr>
          <p:cNvSpPr txBox="1"/>
          <p:nvPr/>
        </p:nvSpPr>
        <p:spPr>
          <a:xfrm>
            <a:off x="5179287" y="2678090"/>
            <a:ext cx="191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เที่ยวต่างประเทศ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ปีละครั้ง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AF9AD5E-B88A-AD3F-0B08-12CD528A8B72}"/>
              </a:ext>
            </a:extLst>
          </p:cNvPr>
          <p:cNvSpPr txBox="1"/>
          <p:nvPr/>
        </p:nvSpPr>
        <p:spPr>
          <a:xfrm>
            <a:off x="9911702" y="5114987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สมัครสมาชิกฟิตเนสคลับ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D2F144-2D07-A77F-0129-82B0171B79C7}"/>
              </a:ext>
            </a:extLst>
          </p:cNvPr>
          <p:cNvSpPr txBox="1"/>
          <p:nvPr/>
        </p:nvSpPr>
        <p:spPr>
          <a:xfrm>
            <a:off x="437399" y="5406360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เรียนร้องเพลง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5E467B-DD7F-49D2-54A7-8260D95CC6A6}"/>
              </a:ext>
            </a:extLst>
          </p:cNvPr>
          <p:cNvSpPr txBox="1"/>
          <p:nvPr/>
        </p:nvSpPr>
        <p:spPr>
          <a:xfrm>
            <a:off x="2816698" y="5406361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มีเงินเปย์หลาน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8E226D-3CF2-DC13-1E9A-2B22A7DF853A}"/>
              </a:ext>
            </a:extLst>
          </p:cNvPr>
          <p:cNvSpPr txBox="1"/>
          <p:nvPr/>
        </p:nvSpPr>
        <p:spPr>
          <a:xfrm>
            <a:off x="5169542" y="5382723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รีโนเวทบ้าน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4DD2FE6-1DE8-B2B5-9209-029D06F2100F}"/>
              </a:ext>
            </a:extLst>
          </p:cNvPr>
          <p:cNvSpPr txBox="1"/>
          <p:nvPr/>
        </p:nvSpPr>
        <p:spPr>
          <a:xfrm>
            <a:off x="7585568" y="3180793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ทำธุรกิจเล็กๆ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E8569D-393B-B346-1CED-F673C9D2C82A}"/>
              </a:ext>
            </a:extLst>
          </p:cNvPr>
          <p:cNvSpPr txBox="1"/>
          <p:nvPr/>
        </p:nvSpPr>
        <p:spPr>
          <a:xfrm>
            <a:off x="7549824" y="665795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ทำกิจกรรมเสริมความงาม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4ECEFB-D0D0-6A75-3B1F-606954058498}"/>
              </a:ext>
            </a:extLst>
          </p:cNvPr>
          <p:cNvSpPr txBox="1"/>
          <p:nvPr/>
        </p:nvSpPr>
        <p:spPr>
          <a:xfrm>
            <a:off x="7550231" y="5406360"/>
            <a:ext cx="191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เล่นหุ้น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BF9144A-A404-E3B0-E7F2-6E09EAE7AB48}"/>
              </a:ext>
            </a:extLst>
          </p:cNvPr>
          <p:cNvSpPr txBox="1"/>
          <p:nvPr/>
        </p:nvSpPr>
        <p:spPr>
          <a:xfrm>
            <a:off x="9938580" y="665795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ย้ายไปอยู่ต่างประเทศ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1B286A-12C4-A2F9-DE74-FB55F1406CA3}"/>
              </a:ext>
            </a:extLst>
          </p:cNvPr>
          <p:cNvSpPr txBox="1"/>
          <p:nvPr/>
        </p:nvSpPr>
        <p:spPr>
          <a:xfrm>
            <a:off x="9956512" y="2757874"/>
            <a:ext cx="191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ได้รับดอกผลจากการลงทุน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D14F2E-858C-D380-47CF-EDCA1AA24D4E}"/>
              </a:ext>
            </a:extLst>
          </p:cNvPr>
          <p:cNvSpPr txBox="1"/>
          <p:nvPr/>
        </p:nvSpPr>
        <p:spPr>
          <a:xfrm>
            <a:off x="5452363" y="818508"/>
            <a:ext cx="13737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4000" b="1">
                <a:solidFill>
                  <a:srgbClr val="FF000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ตัวอย่าง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4872BE9-DCD9-07D0-927A-1E212D63B4FC}"/>
              </a:ext>
            </a:extLst>
          </p:cNvPr>
          <p:cNvSpPr/>
          <p:nvPr/>
        </p:nvSpPr>
        <p:spPr>
          <a:xfrm>
            <a:off x="9849617" y="2501413"/>
            <a:ext cx="2056916" cy="1906866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987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B481850-9754-31F8-32F0-98FDD134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98C3941-F111-4261-8F0D-0E16F1CC6150}"/>
              </a:ext>
            </a:extLst>
          </p:cNvPr>
          <p:cNvSpPr/>
          <p:nvPr/>
        </p:nvSpPr>
        <p:spPr>
          <a:xfrm>
            <a:off x="179798" y="1379483"/>
            <a:ext cx="3767959" cy="204951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BEE6722-9F6B-4BCA-8FA7-44418FA72671}"/>
              </a:ext>
            </a:extLst>
          </p:cNvPr>
          <p:cNvSpPr/>
          <p:nvPr/>
        </p:nvSpPr>
        <p:spPr>
          <a:xfrm>
            <a:off x="4210515" y="1379482"/>
            <a:ext cx="3767959" cy="2049517"/>
          </a:xfrm>
          <a:prstGeom prst="roundRect">
            <a:avLst>
              <a:gd name="adj" fmla="val 8205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39BA2A3-6629-4D63-9079-9C191654B281}"/>
              </a:ext>
            </a:extLst>
          </p:cNvPr>
          <p:cNvSpPr/>
          <p:nvPr/>
        </p:nvSpPr>
        <p:spPr>
          <a:xfrm>
            <a:off x="8241232" y="1379482"/>
            <a:ext cx="3767959" cy="5194739"/>
          </a:xfrm>
          <a:prstGeom prst="roundRect">
            <a:avLst>
              <a:gd name="adj" fmla="val 4952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>
              <a:solidFill>
                <a:schemeClr val="tx1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  <a:p>
            <a:endParaRPr lang="en-US" sz="2800">
              <a:solidFill>
                <a:schemeClr val="tx1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  <a:p>
            <a:endParaRPr lang="en-US" sz="2800">
              <a:solidFill>
                <a:schemeClr val="tx1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  <a:p>
            <a:endParaRPr lang="en-US" sz="2800">
              <a:solidFill>
                <a:schemeClr val="tx1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  <a:p>
            <a:endParaRPr lang="en-US" sz="2800">
              <a:solidFill>
                <a:schemeClr val="tx1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272B036-C3EA-4AB6-9B6A-A6CF864D1ECD}"/>
              </a:ext>
            </a:extLst>
          </p:cNvPr>
          <p:cNvSpPr txBox="1">
            <a:spLocks/>
          </p:cNvSpPr>
          <p:nvPr/>
        </p:nvSpPr>
        <p:spPr>
          <a:xfrm>
            <a:off x="321688" y="160004"/>
            <a:ext cx="976298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FINANCIAL CANVAS</a:t>
            </a:r>
            <a:endParaRPr lang="th-TH" sz="4000" b="1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D2DC4E-CA9A-405A-8BD4-891C2D422065}"/>
              </a:ext>
            </a:extLst>
          </p:cNvPr>
          <p:cNvSpPr txBox="1"/>
          <p:nvPr/>
        </p:nvSpPr>
        <p:spPr>
          <a:xfrm>
            <a:off x="321688" y="912548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เป้าหมายที่อยากทำให้สำเร็จ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9FEB25-7E3D-49F2-84A5-7939DD0B59A5}"/>
              </a:ext>
            </a:extLst>
          </p:cNvPr>
          <p:cNvSpPr txBox="1"/>
          <p:nvPr/>
        </p:nvSpPr>
        <p:spPr>
          <a:xfrm>
            <a:off x="4312990" y="917817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ผลลัพธ์ความสำเร็จที่จับต้องได้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7B08F6-25EE-4AD0-AB83-E189D6BD63AE}"/>
              </a:ext>
            </a:extLst>
          </p:cNvPr>
          <p:cNvSpPr txBox="1"/>
          <p:nvPr/>
        </p:nvSpPr>
        <p:spPr>
          <a:xfrm>
            <a:off x="8446183" y="893365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5 </a:t>
            </a:r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สิ่งที่ต้องลงทำต่อจากนี้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D0EC3F-D993-4858-9645-F9475897FF6F}"/>
              </a:ext>
            </a:extLst>
          </p:cNvPr>
          <p:cNvSpPr/>
          <p:nvPr/>
        </p:nvSpPr>
        <p:spPr>
          <a:xfrm>
            <a:off x="179798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4C048A1-C7F4-4CD4-8BEA-D73760C280EA}"/>
              </a:ext>
            </a:extLst>
          </p:cNvPr>
          <p:cNvSpPr/>
          <p:nvPr/>
        </p:nvSpPr>
        <p:spPr>
          <a:xfrm>
            <a:off x="2856581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EBEF31A-EC57-4806-AEBE-6CCDC36A7E3E}"/>
              </a:ext>
            </a:extLst>
          </p:cNvPr>
          <p:cNvSpPr/>
          <p:nvPr/>
        </p:nvSpPr>
        <p:spPr>
          <a:xfrm>
            <a:off x="5533365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EEDAA6-80EA-4C41-98BC-F0329E6874B9}"/>
              </a:ext>
            </a:extLst>
          </p:cNvPr>
          <p:cNvSpPr txBox="1"/>
          <p:nvPr/>
        </p:nvSpPr>
        <p:spPr>
          <a:xfrm>
            <a:off x="321688" y="3515186"/>
            <a:ext cx="22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ทำไมต้องทำให้สำเร็จ?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EED527-B0A9-4B85-924A-3A50BA819980}"/>
              </a:ext>
            </a:extLst>
          </p:cNvPr>
          <p:cNvSpPr txBox="1"/>
          <p:nvPr/>
        </p:nvSpPr>
        <p:spPr>
          <a:xfrm>
            <a:off x="3019044" y="3515186"/>
            <a:ext cx="238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สิ่งสนับสนุนที่จำเป็น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CC9989-3C85-4F35-87FE-1D5F5B6D5016}"/>
              </a:ext>
            </a:extLst>
          </p:cNvPr>
          <p:cNvSpPr txBox="1"/>
          <p:nvPr/>
        </p:nvSpPr>
        <p:spPr>
          <a:xfrm>
            <a:off x="5653948" y="3477903"/>
            <a:ext cx="22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อุปสรรคทำให้ไม่สำเร็จ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0462B18-4821-B92F-2036-92A7462DBC23}"/>
              </a:ext>
            </a:extLst>
          </p:cNvPr>
          <p:cNvSpPr txBox="1">
            <a:spLocks/>
          </p:cNvSpPr>
          <p:nvPr/>
        </p:nvSpPr>
        <p:spPr>
          <a:xfrm>
            <a:off x="3019044" y="-411167"/>
            <a:ext cx="6981593" cy="122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เลือกเป้าหมายทีอยากทำให้เป็นจริงมากที่สุด </a:t>
            </a:r>
            <a:r>
              <a:rPr lang="en-US" sz="20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 </a:t>
            </a:r>
            <a:r>
              <a:rPr lang="th-TH" sz="20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เป้าหมายเขียนลงบน </a:t>
            </a:r>
            <a:r>
              <a:rPr lang="en-US" sz="20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CANVAS</a:t>
            </a:r>
            <a:endParaRPr lang="th-TH" sz="20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EB17C1-7F22-233C-41D4-D0842437FCCA}"/>
              </a:ext>
            </a:extLst>
          </p:cNvPr>
          <p:cNvSpPr txBox="1"/>
          <p:nvPr/>
        </p:nvSpPr>
        <p:spPr>
          <a:xfrm>
            <a:off x="10818224" y="0"/>
            <a:ext cx="13737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4000" b="1">
                <a:solidFill>
                  <a:srgbClr val="FF000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ตัวอย่าง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384A17-520F-3347-BFA3-C8785A4B904F}"/>
              </a:ext>
            </a:extLst>
          </p:cNvPr>
          <p:cNvSpPr txBox="1"/>
          <p:nvPr/>
        </p:nvSpPr>
        <p:spPr>
          <a:xfrm>
            <a:off x="4179974" y="1671600"/>
            <a:ext cx="382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หลังเกษียณมีเงินใช้จ่าย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ไม่ขาดมือจากดอกเบี้ย/เงินปันผล 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โดยไม่กระทบเงินต้น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CCCE22-4982-59B0-BDF0-D6F5C5BD4F7E}"/>
              </a:ext>
            </a:extLst>
          </p:cNvPr>
          <p:cNvSpPr txBox="1"/>
          <p:nvPr/>
        </p:nvSpPr>
        <p:spPr>
          <a:xfrm>
            <a:off x="179797" y="4174316"/>
            <a:ext cx="24451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หลังเกษียณอายุ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จะได้มีเงินใช้จ่าย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ได้ตามต้องการ 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โดยไม่ต้องพึ่งพู้อื่น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13EC04-9310-F7C4-139A-B2801CE32F49}"/>
              </a:ext>
            </a:extLst>
          </p:cNvPr>
          <p:cNvSpPr txBox="1"/>
          <p:nvPr/>
        </p:nvSpPr>
        <p:spPr>
          <a:xfrm>
            <a:off x="2856581" y="4149792"/>
            <a:ext cx="24451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เงินทุน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การบริหารจัดการเงินที่ดีตั้งแต่ตอนทำงาน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FEC7B9-7342-B9DD-85ED-96C4AEBC2E08}"/>
              </a:ext>
            </a:extLst>
          </p:cNvPr>
          <p:cNvSpPr txBox="1"/>
          <p:nvPr/>
        </p:nvSpPr>
        <p:spPr>
          <a:xfrm>
            <a:off x="5554692" y="4039396"/>
            <a:ext cx="26457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ไม่วางแผน</a:t>
            </a:r>
            <a:b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การเงิน</a:t>
            </a:r>
            <a:r>
              <a:rPr lang="en-US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/</a:t>
            </a:r>
            <a: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ลงทุน </a:t>
            </a:r>
            <a:b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ตั้งแต่เนิ่นๆ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9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ความเสี่ยงด้านลบจากการลงทุน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803F99-3EE1-935C-5587-84270CEF68CC}"/>
              </a:ext>
            </a:extLst>
          </p:cNvPr>
          <p:cNvSpPr txBox="1"/>
          <p:nvPr/>
        </p:nvSpPr>
        <p:spPr>
          <a:xfrm>
            <a:off x="8278870" y="1892854"/>
            <a:ext cx="37524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วางแผนการใช้จ่ายในแต่ละเดือน</a:t>
            </a:r>
            <a:b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ให้มีเงินเหลือเก็บ</a:t>
            </a:r>
          </a:p>
          <a:p>
            <a:pPr marL="514350" indent="-514350">
              <a:buAutoNum type="arabicPeriod"/>
            </a:pP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จัดสรรเงินเพื่อการลงทุน แยกจากเงินออม และเงินใช้จ่ายต่างๆ</a:t>
            </a:r>
          </a:p>
          <a:p>
            <a:pPr marL="514350" indent="-514350">
              <a:buAutoNum type="arabicPeriod"/>
            </a:pP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ศึกษาหาความรู้เกี่ยวกับการลงทุน </a:t>
            </a:r>
          </a:p>
          <a:p>
            <a:pPr marL="514350" indent="-514350">
              <a:buAutoNum type="arabicPeriod"/>
            </a:pP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ลองลงทุนจริงเพื่อเก็ประสบการณ์</a:t>
            </a:r>
          </a:p>
          <a:p>
            <a:pPr marL="514350" indent="-514350">
              <a:buAutoNum type="arabicPeriod"/>
            </a:pP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กระจายความเสี่ยงจากการลงทุนโดยลงทุนทั้งในสินทรัพย์ที่มี</a:t>
            </a:r>
            <a:b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ความเสี่ยงสูง</a:t>
            </a:r>
            <a:r>
              <a:rPr lang="en-US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/</a:t>
            </a:r>
            <a:r>
              <a:rPr lang="th-TH" sz="26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ต่ำ ให้สอดคล้องกับความเสี่ยงที่ตนเองยอมรับได้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C2374D2-505B-0637-63F8-15CC8D356FF6}"/>
              </a:ext>
            </a:extLst>
          </p:cNvPr>
          <p:cNvCxnSpPr>
            <a:cxnSpLocks/>
          </p:cNvCxnSpPr>
          <p:nvPr/>
        </p:nvCxnSpPr>
        <p:spPr>
          <a:xfrm>
            <a:off x="1326669" y="2229833"/>
            <a:ext cx="15450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E8CADF9-F455-9AC9-741D-56678A441AD3}"/>
              </a:ext>
            </a:extLst>
          </p:cNvPr>
          <p:cNvCxnSpPr/>
          <p:nvPr/>
        </p:nvCxnSpPr>
        <p:spPr>
          <a:xfrm>
            <a:off x="1282530" y="2719117"/>
            <a:ext cx="162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747CD41-FA4B-8FA6-DA56-E89B158BE849}"/>
              </a:ext>
            </a:extLst>
          </p:cNvPr>
          <p:cNvSpPr txBox="1"/>
          <p:nvPr/>
        </p:nvSpPr>
        <p:spPr>
          <a:xfrm>
            <a:off x="459848" y="1810430"/>
            <a:ext cx="3259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ได้รับดอกผล</a:t>
            </a:r>
            <a:b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</a:br>
            <a:r>
              <a:rPr lang="th-TH" sz="3200" b="1">
                <a:solidFill>
                  <a:srgbClr val="0070C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จากการลงทุน</a:t>
            </a:r>
          </a:p>
        </p:txBody>
      </p:sp>
    </p:spTree>
    <p:extLst>
      <p:ext uri="{BB962C8B-B14F-4D97-AF65-F5344CB8AC3E}">
        <p14:creationId xmlns:p14="http://schemas.microsoft.com/office/powerpoint/2010/main" val="70917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60804EC2-49D2-9E2D-3039-9AB29A164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grpSp>
        <p:nvGrpSpPr>
          <p:cNvPr id="43" name="Group 14">
            <a:extLst>
              <a:ext uri="{FF2B5EF4-FFF2-40B4-BE49-F238E27FC236}">
                <a16:creationId xmlns:a16="http://schemas.microsoft.com/office/drawing/2014/main" id="{C88C8E80-068B-4537-8EB2-B1B268C6F0E3}"/>
              </a:ext>
            </a:extLst>
          </p:cNvPr>
          <p:cNvGrpSpPr/>
          <p:nvPr/>
        </p:nvGrpSpPr>
        <p:grpSpPr>
          <a:xfrm>
            <a:off x="1093313" y="2719434"/>
            <a:ext cx="1497814" cy="154419"/>
            <a:chOff x="0" y="0"/>
            <a:chExt cx="1349115" cy="114298"/>
          </a:xfrm>
        </p:grpSpPr>
        <p:sp>
          <p:nvSpPr>
            <p:cNvPr id="44" name="Freeform 15">
              <a:extLst>
                <a:ext uri="{FF2B5EF4-FFF2-40B4-BE49-F238E27FC236}">
                  <a16:creationId xmlns:a16="http://schemas.microsoft.com/office/drawing/2014/main" id="{33549EAA-5C5C-455E-AE3A-F1346FA1515A}"/>
                </a:ext>
              </a:extLst>
            </p:cNvPr>
            <p:cNvSpPr/>
            <p:nvPr/>
          </p:nvSpPr>
          <p:spPr>
            <a:xfrm>
              <a:off x="0" y="-3810"/>
              <a:ext cx="1352924" cy="119378"/>
            </a:xfrm>
            <a:custGeom>
              <a:avLst/>
              <a:gdLst/>
              <a:ahLst/>
              <a:cxnLst/>
              <a:rect l="l" t="t" r="r" b="b"/>
              <a:pathLst>
                <a:path w="1352924" h="119378">
                  <a:moveTo>
                    <a:pt x="1340224" y="38100"/>
                  </a:moveTo>
                  <a:cubicBezTo>
                    <a:pt x="1338955" y="34290"/>
                    <a:pt x="1338955" y="30480"/>
                    <a:pt x="1338955" y="25400"/>
                  </a:cubicBezTo>
                  <a:cubicBezTo>
                    <a:pt x="1338955" y="11430"/>
                    <a:pt x="1335144" y="6350"/>
                    <a:pt x="1321174" y="5080"/>
                  </a:cubicBezTo>
                  <a:cubicBezTo>
                    <a:pt x="1294314" y="3810"/>
                    <a:pt x="1270008" y="0"/>
                    <a:pt x="1246715" y="5080"/>
                  </a:cubicBezTo>
                  <a:cubicBezTo>
                    <a:pt x="1203167" y="12700"/>
                    <a:pt x="1160631" y="13970"/>
                    <a:pt x="1117083" y="13970"/>
                  </a:cubicBezTo>
                  <a:cubicBezTo>
                    <a:pt x="1051255" y="13970"/>
                    <a:pt x="986439" y="10160"/>
                    <a:pt x="920611" y="8890"/>
                  </a:cubicBezTo>
                  <a:cubicBezTo>
                    <a:pt x="888203" y="7620"/>
                    <a:pt x="856808" y="7620"/>
                    <a:pt x="824400" y="8890"/>
                  </a:cubicBezTo>
                  <a:cubicBezTo>
                    <a:pt x="788954" y="8890"/>
                    <a:pt x="754521" y="11430"/>
                    <a:pt x="719075" y="12700"/>
                  </a:cubicBezTo>
                  <a:cubicBezTo>
                    <a:pt x="692743" y="13970"/>
                    <a:pt x="667425" y="12700"/>
                    <a:pt x="641093" y="16510"/>
                  </a:cubicBezTo>
                  <a:cubicBezTo>
                    <a:pt x="614762" y="20320"/>
                    <a:pt x="500322" y="20320"/>
                    <a:pt x="473991" y="19050"/>
                  </a:cubicBezTo>
                  <a:cubicBezTo>
                    <a:pt x="457787" y="17780"/>
                    <a:pt x="405124" y="21590"/>
                    <a:pt x="388920" y="21590"/>
                  </a:cubicBezTo>
                  <a:cubicBezTo>
                    <a:pt x="367652" y="21590"/>
                    <a:pt x="345372" y="22860"/>
                    <a:pt x="324104" y="21590"/>
                  </a:cubicBezTo>
                  <a:cubicBezTo>
                    <a:pt x="298786" y="20320"/>
                    <a:pt x="273467" y="19050"/>
                    <a:pt x="248149" y="25400"/>
                  </a:cubicBezTo>
                  <a:cubicBezTo>
                    <a:pt x="222830" y="31750"/>
                    <a:pt x="197511" y="31750"/>
                    <a:pt x="172193" y="29210"/>
                  </a:cubicBezTo>
                  <a:cubicBezTo>
                    <a:pt x="145861" y="26670"/>
                    <a:pt x="120543" y="25400"/>
                    <a:pt x="94211" y="24130"/>
                  </a:cubicBezTo>
                  <a:cubicBezTo>
                    <a:pt x="78007" y="21590"/>
                    <a:pt x="60791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842" y="97788"/>
                  </a:cubicBezTo>
                  <a:cubicBezTo>
                    <a:pt x="106364" y="99058"/>
                    <a:pt x="147887" y="100328"/>
                    <a:pt x="189409" y="100328"/>
                  </a:cubicBezTo>
                  <a:cubicBezTo>
                    <a:pt x="198524" y="100328"/>
                    <a:pt x="207639" y="100328"/>
                    <a:pt x="216754" y="100328"/>
                  </a:cubicBezTo>
                  <a:cubicBezTo>
                    <a:pt x="246123" y="101598"/>
                    <a:pt x="274480" y="105408"/>
                    <a:pt x="303850" y="102868"/>
                  </a:cubicBezTo>
                  <a:cubicBezTo>
                    <a:pt x="335245" y="100328"/>
                    <a:pt x="367652" y="101598"/>
                    <a:pt x="399048" y="102868"/>
                  </a:cubicBezTo>
                  <a:cubicBezTo>
                    <a:pt x="436519" y="104138"/>
                    <a:pt x="599571" y="104138"/>
                    <a:pt x="637043" y="104138"/>
                  </a:cubicBezTo>
                  <a:cubicBezTo>
                    <a:pt x="668438" y="105408"/>
                    <a:pt x="699833" y="104138"/>
                    <a:pt x="731228" y="105408"/>
                  </a:cubicBezTo>
                  <a:cubicBezTo>
                    <a:pt x="754521" y="105408"/>
                    <a:pt x="777814" y="107948"/>
                    <a:pt x="801107" y="106678"/>
                  </a:cubicBezTo>
                  <a:cubicBezTo>
                    <a:pt x="849719" y="106678"/>
                    <a:pt x="898331" y="104138"/>
                    <a:pt x="946942" y="105408"/>
                  </a:cubicBezTo>
                  <a:cubicBezTo>
                    <a:pt x="1020873" y="106678"/>
                    <a:pt x="1094803" y="110488"/>
                    <a:pt x="1168734" y="113028"/>
                  </a:cubicBezTo>
                  <a:cubicBezTo>
                    <a:pt x="1193039" y="114298"/>
                    <a:pt x="1217345" y="113028"/>
                    <a:pt x="1241651" y="111758"/>
                  </a:cubicBezTo>
                  <a:cubicBezTo>
                    <a:pt x="1262919" y="110488"/>
                    <a:pt x="1284186" y="110488"/>
                    <a:pt x="1304665" y="116838"/>
                  </a:cubicBezTo>
                  <a:cubicBezTo>
                    <a:pt x="1317365" y="119378"/>
                    <a:pt x="1326255" y="113028"/>
                    <a:pt x="1327525" y="99058"/>
                  </a:cubicBezTo>
                  <a:cubicBezTo>
                    <a:pt x="1328795" y="83818"/>
                    <a:pt x="1330065" y="68578"/>
                    <a:pt x="1330065" y="67930"/>
                  </a:cubicBezTo>
                  <a:cubicBezTo>
                    <a:pt x="1332605" y="67930"/>
                    <a:pt x="1335145" y="67930"/>
                    <a:pt x="1337685" y="67930"/>
                  </a:cubicBezTo>
                  <a:cubicBezTo>
                    <a:pt x="1338955" y="67930"/>
                    <a:pt x="1338955" y="67930"/>
                    <a:pt x="1338955" y="67930"/>
                  </a:cubicBezTo>
                  <a:cubicBezTo>
                    <a:pt x="1340225" y="67930"/>
                    <a:pt x="1341495" y="67930"/>
                    <a:pt x="1342765" y="67930"/>
                  </a:cubicBezTo>
                  <a:cubicBezTo>
                    <a:pt x="1344035" y="67930"/>
                    <a:pt x="1344035" y="67930"/>
                    <a:pt x="1344035" y="67930"/>
                  </a:cubicBezTo>
                  <a:cubicBezTo>
                    <a:pt x="1344035" y="67930"/>
                    <a:pt x="1345305" y="67930"/>
                    <a:pt x="1345305" y="67930"/>
                  </a:cubicBezTo>
                  <a:cubicBezTo>
                    <a:pt x="1345305" y="67930"/>
                    <a:pt x="1344035" y="67930"/>
                    <a:pt x="1345305" y="67930"/>
                  </a:cubicBezTo>
                  <a:cubicBezTo>
                    <a:pt x="1349115" y="67930"/>
                    <a:pt x="1352924" y="67930"/>
                    <a:pt x="1340224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grpSp>
        <p:nvGrpSpPr>
          <p:cNvPr id="45" name="Group 16">
            <a:extLst>
              <a:ext uri="{FF2B5EF4-FFF2-40B4-BE49-F238E27FC236}">
                <a16:creationId xmlns:a16="http://schemas.microsoft.com/office/drawing/2014/main" id="{E39DF41F-3EEA-4211-B817-490C897F3295}"/>
              </a:ext>
            </a:extLst>
          </p:cNvPr>
          <p:cNvGrpSpPr/>
          <p:nvPr/>
        </p:nvGrpSpPr>
        <p:grpSpPr>
          <a:xfrm>
            <a:off x="2774995" y="2749475"/>
            <a:ext cx="382228" cy="193158"/>
            <a:chOff x="0" y="0"/>
            <a:chExt cx="1340150" cy="677241"/>
          </a:xfrm>
        </p:grpSpPr>
        <p:grpSp>
          <p:nvGrpSpPr>
            <p:cNvPr id="46" name="Group 17">
              <a:extLst>
                <a:ext uri="{FF2B5EF4-FFF2-40B4-BE49-F238E27FC236}">
                  <a16:creationId xmlns:a16="http://schemas.microsoft.com/office/drawing/2014/main" id="{C0A81C42-C6E7-4C0E-A4B2-4E2A4FE97C01}"/>
                </a:ext>
              </a:extLst>
            </p:cNvPr>
            <p:cNvGrpSpPr/>
            <p:nvPr/>
          </p:nvGrpSpPr>
          <p:grpSpPr>
            <a:xfrm>
              <a:off x="0" y="0"/>
              <a:ext cx="1340150" cy="294357"/>
              <a:chOff x="0" y="0"/>
              <a:chExt cx="1304305" cy="286484"/>
            </a:xfrm>
          </p:grpSpPr>
          <p:sp>
            <p:nvSpPr>
              <p:cNvPr id="49" name="Freeform 18">
                <a:extLst>
                  <a:ext uri="{FF2B5EF4-FFF2-40B4-BE49-F238E27FC236}">
                    <a16:creationId xmlns:a16="http://schemas.microsoft.com/office/drawing/2014/main" id="{F12382CB-7766-4038-B631-ECB1D9C4838F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  <p:grpSp>
          <p:nvGrpSpPr>
            <p:cNvPr id="47" name="Group 19">
              <a:extLst>
                <a:ext uri="{FF2B5EF4-FFF2-40B4-BE49-F238E27FC236}">
                  <a16:creationId xmlns:a16="http://schemas.microsoft.com/office/drawing/2014/main" id="{0A6D5212-DB79-4C93-BCDC-8F86133F945F}"/>
                </a:ext>
              </a:extLst>
            </p:cNvPr>
            <p:cNvGrpSpPr/>
            <p:nvPr/>
          </p:nvGrpSpPr>
          <p:grpSpPr>
            <a:xfrm>
              <a:off x="0" y="382884"/>
              <a:ext cx="1340150" cy="294357"/>
              <a:chOff x="0" y="0"/>
              <a:chExt cx="1304305" cy="286484"/>
            </a:xfrm>
          </p:grpSpPr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010476E9-AB6B-4EB6-9789-EACB957E2C7A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</p:grpSp>
      <p:grpSp>
        <p:nvGrpSpPr>
          <p:cNvPr id="51" name="Group 23">
            <a:extLst>
              <a:ext uri="{FF2B5EF4-FFF2-40B4-BE49-F238E27FC236}">
                <a16:creationId xmlns:a16="http://schemas.microsoft.com/office/drawing/2014/main" id="{65A023DB-3363-4261-9E42-6845D2E28C64}"/>
              </a:ext>
            </a:extLst>
          </p:cNvPr>
          <p:cNvGrpSpPr/>
          <p:nvPr/>
        </p:nvGrpSpPr>
        <p:grpSpPr>
          <a:xfrm>
            <a:off x="965089" y="3021031"/>
            <a:ext cx="1626037" cy="174914"/>
            <a:chOff x="0" y="0"/>
            <a:chExt cx="1564511" cy="114298"/>
          </a:xfrm>
        </p:grpSpPr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FD39EC18-BE42-4374-A353-74245D30EA6E}"/>
                </a:ext>
              </a:extLst>
            </p:cNvPr>
            <p:cNvSpPr/>
            <p:nvPr/>
          </p:nvSpPr>
          <p:spPr>
            <a:xfrm>
              <a:off x="0" y="-3810"/>
              <a:ext cx="1568321" cy="119378"/>
            </a:xfrm>
            <a:custGeom>
              <a:avLst/>
              <a:gdLst/>
              <a:ahLst/>
              <a:cxnLst/>
              <a:rect l="l" t="t" r="r" b="b"/>
              <a:pathLst>
                <a:path w="1568321" h="119378">
                  <a:moveTo>
                    <a:pt x="1555621" y="38100"/>
                  </a:moveTo>
                  <a:cubicBezTo>
                    <a:pt x="1554351" y="34290"/>
                    <a:pt x="1554351" y="30480"/>
                    <a:pt x="1554351" y="25400"/>
                  </a:cubicBezTo>
                  <a:cubicBezTo>
                    <a:pt x="1554351" y="11430"/>
                    <a:pt x="1550541" y="6350"/>
                    <a:pt x="1536571" y="5080"/>
                  </a:cubicBezTo>
                  <a:cubicBezTo>
                    <a:pt x="1508108" y="3810"/>
                    <a:pt x="1479592" y="0"/>
                    <a:pt x="1452264" y="5080"/>
                  </a:cubicBezTo>
                  <a:cubicBezTo>
                    <a:pt x="1401172" y="12700"/>
                    <a:pt x="1351269" y="13970"/>
                    <a:pt x="1300177" y="13970"/>
                  </a:cubicBezTo>
                  <a:cubicBezTo>
                    <a:pt x="1222945" y="13970"/>
                    <a:pt x="1146902" y="10160"/>
                    <a:pt x="1069670" y="8890"/>
                  </a:cubicBezTo>
                  <a:cubicBezTo>
                    <a:pt x="1031649" y="7620"/>
                    <a:pt x="994815" y="7620"/>
                    <a:pt x="956793" y="8890"/>
                  </a:cubicBezTo>
                  <a:cubicBezTo>
                    <a:pt x="915207" y="8890"/>
                    <a:pt x="874809" y="11430"/>
                    <a:pt x="833223" y="12700"/>
                  </a:cubicBezTo>
                  <a:cubicBezTo>
                    <a:pt x="802330" y="13970"/>
                    <a:pt x="772626" y="12700"/>
                    <a:pt x="741733" y="16510"/>
                  </a:cubicBezTo>
                  <a:cubicBezTo>
                    <a:pt x="710840" y="20320"/>
                    <a:pt x="576576" y="20320"/>
                    <a:pt x="545683" y="19050"/>
                  </a:cubicBezTo>
                  <a:cubicBezTo>
                    <a:pt x="526672" y="17780"/>
                    <a:pt x="464887" y="21590"/>
                    <a:pt x="445876" y="21590"/>
                  </a:cubicBezTo>
                  <a:cubicBezTo>
                    <a:pt x="420924" y="21590"/>
                    <a:pt x="394785" y="22860"/>
                    <a:pt x="369833" y="21590"/>
                  </a:cubicBezTo>
                  <a:cubicBezTo>
                    <a:pt x="340128" y="20320"/>
                    <a:pt x="310424" y="19050"/>
                    <a:pt x="280719" y="25400"/>
                  </a:cubicBezTo>
                  <a:cubicBezTo>
                    <a:pt x="251015" y="31750"/>
                    <a:pt x="221310" y="31750"/>
                    <a:pt x="191606" y="29210"/>
                  </a:cubicBezTo>
                  <a:cubicBezTo>
                    <a:pt x="160713" y="26670"/>
                    <a:pt x="131009" y="25400"/>
                    <a:pt x="100116" y="24130"/>
                  </a:cubicBezTo>
                  <a:cubicBezTo>
                    <a:pt x="81105" y="21590"/>
                    <a:pt x="60906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5659" y="97788"/>
                  </a:cubicBezTo>
                  <a:cubicBezTo>
                    <a:pt x="114374" y="99058"/>
                    <a:pt x="163090" y="100328"/>
                    <a:pt x="211805" y="100328"/>
                  </a:cubicBezTo>
                  <a:cubicBezTo>
                    <a:pt x="222499" y="100328"/>
                    <a:pt x="233192" y="100328"/>
                    <a:pt x="243886" y="100328"/>
                  </a:cubicBezTo>
                  <a:cubicBezTo>
                    <a:pt x="278343" y="101598"/>
                    <a:pt x="311612" y="105408"/>
                    <a:pt x="346069" y="102868"/>
                  </a:cubicBezTo>
                  <a:cubicBezTo>
                    <a:pt x="382903" y="100328"/>
                    <a:pt x="420925" y="101598"/>
                    <a:pt x="457758" y="102868"/>
                  </a:cubicBezTo>
                  <a:cubicBezTo>
                    <a:pt x="501721" y="104138"/>
                    <a:pt x="693018" y="104138"/>
                    <a:pt x="736980" y="104138"/>
                  </a:cubicBezTo>
                  <a:cubicBezTo>
                    <a:pt x="773814" y="105408"/>
                    <a:pt x="810647" y="104138"/>
                    <a:pt x="847481" y="105408"/>
                  </a:cubicBezTo>
                  <a:cubicBezTo>
                    <a:pt x="874809" y="105408"/>
                    <a:pt x="902137" y="107948"/>
                    <a:pt x="929465" y="106678"/>
                  </a:cubicBezTo>
                  <a:cubicBezTo>
                    <a:pt x="986498" y="106678"/>
                    <a:pt x="1043530" y="104138"/>
                    <a:pt x="1100563" y="105408"/>
                  </a:cubicBezTo>
                  <a:cubicBezTo>
                    <a:pt x="1187300" y="106678"/>
                    <a:pt x="1274037" y="110488"/>
                    <a:pt x="1360774" y="113028"/>
                  </a:cubicBezTo>
                  <a:cubicBezTo>
                    <a:pt x="1389291" y="114298"/>
                    <a:pt x="1417807" y="113028"/>
                    <a:pt x="1446323" y="111758"/>
                  </a:cubicBezTo>
                  <a:cubicBezTo>
                    <a:pt x="1471275" y="110488"/>
                    <a:pt x="1496227" y="110488"/>
                    <a:pt x="1520061" y="116838"/>
                  </a:cubicBezTo>
                  <a:cubicBezTo>
                    <a:pt x="1532761" y="119378"/>
                    <a:pt x="1541651" y="113028"/>
                    <a:pt x="1542921" y="99058"/>
                  </a:cubicBezTo>
                  <a:cubicBezTo>
                    <a:pt x="1544191" y="83818"/>
                    <a:pt x="1545461" y="68578"/>
                    <a:pt x="1545461" y="67930"/>
                  </a:cubicBezTo>
                  <a:cubicBezTo>
                    <a:pt x="1548001" y="67930"/>
                    <a:pt x="1550541" y="67930"/>
                    <a:pt x="1553081" y="67930"/>
                  </a:cubicBezTo>
                  <a:cubicBezTo>
                    <a:pt x="1554351" y="67930"/>
                    <a:pt x="1554351" y="67930"/>
                    <a:pt x="1554351" y="67930"/>
                  </a:cubicBezTo>
                  <a:cubicBezTo>
                    <a:pt x="1555621" y="67930"/>
                    <a:pt x="1556891" y="67930"/>
                    <a:pt x="1558161" y="67930"/>
                  </a:cubicBezTo>
                  <a:cubicBezTo>
                    <a:pt x="1559431" y="67930"/>
                    <a:pt x="1559431" y="67930"/>
                    <a:pt x="1559431" y="67930"/>
                  </a:cubicBezTo>
                  <a:cubicBezTo>
                    <a:pt x="1559431" y="67930"/>
                    <a:pt x="1560701" y="67930"/>
                    <a:pt x="1560701" y="67930"/>
                  </a:cubicBezTo>
                  <a:cubicBezTo>
                    <a:pt x="1560701" y="67930"/>
                    <a:pt x="1559431" y="67930"/>
                    <a:pt x="1560701" y="67930"/>
                  </a:cubicBezTo>
                  <a:cubicBezTo>
                    <a:pt x="1564511" y="67930"/>
                    <a:pt x="1568321" y="67930"/>
                    <a:pt x="1555621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sp>
        <p:nvSpPr>
          <p:cNvPr id="53" name="TextBox 25">
            <a:extLst>
              <a:ext uri="{FF2B5EF4-FFF2-40B4-BE49-F238E27FC236}">
                <a16:creationId xmlns:a16="http://schemas.microsoft.com/office/drawing/2014/main" id="{46FF2D8E-AA7B-4D3C-84BC-BF6FB0D95742}"/>
              </a:ext>
            </a:extLst>
          </p:cNvPr>
          <p:cNvSpPr txBox="1"/>
          <p:nvPr/>
        </p:nvSpPr>
        <p:spPr>
          <a:xfrm>
            <a:off x="871956" y="2530904"/>
            <a:ext cx="1719170" cy="6650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151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 (ก้อน) </a:t>
            </a:r>
          </a:p>
          <a:p>
            <a:pPr algn="ctr">
              <a:lnSpc>
                <a:spcPts val="2625"/>
              </a:lnSpc>
            </a:pPr>
            <a:r>
              <a:rPr lang="en-US" sz="2151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ที่ต้องมี ณ วันเกษียณ</a:t>
            </a:r>
          </a:p>
        </p:txBody>
      </p:sp>
      <p:sp>
        <p:nvSpPr>
          <p:cNvPr id="54" name="TextBox 26">
            <a:extLst>
              <a:ext uri="{FF2B5EF4-FFF2-40B4-BE49-F238E27FC236}">
                <a16:creationId xmlns:a16="http://schemas.microsoft.com/office/drawing/2014/main" id="{5C8EE9E8-7945-4F6A-86C2-E050B29C14FD}"/>
              </a:ext>
            </a:extLst>
          </p:cNvPr>
          <p:cNvSpPr txBox="1"/>
          <p:nvPr/>
        </p:nvSpPr>
        <p:spPr>
          <a:xfrm>
            <a:off x="3440564" y="2396814"/>
            <a:ext cx="1397006" cy="938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</a:t>
            </a:r>
          </a:p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ที่คาดว่า</a:t>
            </a:r>
          </a:p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จะใช้ต่อเดือน</a:t>
            </a:r>
          </a:p>
        </p:txBody>
      </p:sp>
      <p:sp>
        <p:nvSpPr>
          <p:cNvPr id="55" name="TextBox 27">
            <a:extLst>
              <a:ext uri="{FF2B5EF4-FFF2-40B4-BE49-F238E27FC236}">
                <a16:creationId xmlns:a16="http://schemas.microsoft.com/office/drawing/2014/main" id="{E2E2D0E0-B74A-4EE7-9891-FCB40620E003}"/>
              </a:ext>
            </a:extLst>
          </p:cNvPr>
          <p:cNvSpPr txBox="1"/>
          <p:nvPr/>
        </p:nvSpPr>
        <p:spPr>
          <a:xfrm>
            <a:off x="8002300" y="2564525"/>
            <a:ext cx="1496415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อายุที่คาดว่า</a:t>
            </a:r>
            <a:b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จะอยู่ถึง</a:t>
            </a:r>
            <a:endParaRPr lang="en-US" sz="2400" spc="35">
              <a:solidFill>
                <a:srgbClr val="3F3F54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56" name="TextBox 28">
            <a:extLst>
              <a:ext uri="{FF2B5EF4-FFF2-40B4-BE49-F238E27FC236}">
                <a16:creationId xmlns:a16="http://schemas.microsoft.com/office/drawing/2014/main" id="{056924BF-59EA-4181-99F8-33482F73D5EC}"/>
              </a:ext>
            </a:extLst>
          </p:cNvPr>
          <p:cNvSpPr txBox="1"/>
          <p:nvPr/>
        </p:nvSpPr>
        <p:spPr>
          <a:xfrm>
            <a:off x="5586618" y="2647877"/>
            <a:ext cx="1229172" cy="455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79"/>
              </a:lnSpc>
            </a:pPr>
            <a:r>
              <a:rPr lang="en-US" sz="3600" spc="5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12</a:t>
            </a:r>
          </a:p>
        </p:txBody>
      </p:sp>
      <p:pic>
        <p:nvPicPr>
          <p:cNvPr id="58" name="Picture 30">
            <a:extLst>
              <a:ext uri="{FF2B5EF4-FFF2-40B4-BE49-F238E27FC236}">
                <a16:creationId xmlns:a16="http://schemas.microsoft.com/office/drawing/2014/main" id="{61C73007-B5EB-4092-B208-5F6D6402BA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6943491" y="2584128"/>
            <a:ext cx="616594" cy="616594"/>
          </a:xfrm>
          <a:prstGeom prst="rect">
            <a:avLst/>
          </a:prstGeom>
        </p:spPr>
      </p:pic>
      <p:sp>
        <p:nvSpPr>
          <p:cNvPr id="62" name="TextBox 27">
            <a:extLst>
              <a:ext uri="{FF2B5EF4-FFF2-40B4-BE49-F238E27FC236}">
                <a16:creationId xmlns:a16="http://schemas.microsoft.com/office/drawing/2014/main" id="{733290C2-6EE1-4634-8668-079F2A2582B0}"/>
              </a:ext>
            </a:extLst>
          </p:cNvPr>
          <p:cNvSpPr txBox="1"/>
          <p:nvPr/>
        </p:nvSpPr>
        <p:spPr>
          <a:xfrm>
            <a:off x="10024176" y="2566459"/>
            <a:ext cx="1496415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th-TH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อายุที่คิดว่าจะเลิกทำงาน</a:t>
            </a:r>
            <a:endParaRPr lang="en-US" sz="2400" spc="35">
              <a:solidFill>
                <a:srgbClr val="3F3F54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ED4FECC-CAE5-4BED-AB67-0046350C2624}"/>
              </a:ext>
            </a:extLst>
          </p:cNvPr>
          <p:cNvSpPr txBox="1">
            <a:spLocks/>
          </p:cNvSpPr>
          <p:nvPr/>
        </p:nvSpPr>
        <p:spPr>
          <a:xfrm>
            <a:off x="7489419" y="2215976"/>
            <a:ext cx="1587088" cy="799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(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0AA2EA36-2F0C-4013-BFE0-438301FFA638}"/>
              </a:ext>
            </a:extLst>
          </p:cNvPr>
          <p:cNvSpPr txBox="1">
            <a:spLocks/>
          </p:cNvSpPr>
          <p:nvPr/>
        </p:nvSpPr>
        <p:spPr>
          <a:xfrm>
            <a:off x="11564313" y="2263379"/>
            <a:ext cx="479107" cy="2247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)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6" name="Content Placeholder 2">
            <a:extLst>
              <a:ext uri="{FF2B5EF4-FFF2-40B4-BE49-F238E27FC236}">
                <a16:creationId xmlns:a16="http://schemas.microsoft.com/office/drawing/2014/main" id="{2A323EDC-CD04-41A6-8EDB-FE6EB31F5CC8}"/>
              </a:ext>
            </a:extLst>
          </p:cNvPr>
          <p:cNvSpPr txBox="1">
            <a:spLocks/>
          </p:cNvSpPr>
          <p:nvPr/>
        </p:nvSpPr>
        <p:spPr>
          <a:xfrm>
            <a:off x="9425566" y="2055002"/>
            <a:ext cx="750027" cy="2247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-</a:t>
            </a:r>
            <a:endParaRPr lang="th-TH" sz="9600">
              <a:solidFill>
                <a:srgbClr val="0F2043"/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67" name="TextBox 27">
            <a:extLst>
              <a:ext uri="{FF2B5EF4-FFF2-40B4-BE49-F238E27FC236}">
                <a16:creationId xmlns:a16="http://schemas.microsoft.com/office/drawing/2014/main" id="{FA8F83A2-BD94-4EDC-8C29-C7B1C748F2F3}"/>
              </a:ext>
            </a:extLst>
          </p:cNvPr>
          <p:cNvSpPr txBox="1"/>
          <p:nvPr/>
        </p:nvSpPr>
        <p:spPr>
          <a:xfrm>
            <a:off x="7473680" y="1336310"/>
            <a:ext cx="4330799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จำนวนปีที่คาดว่าจะอยู่หลังเกษียณ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8675EA-ACAB-4766-8CCE-64A1FE8F2D9E}"/>
              </a:ext>
            </a:extLst>
          </p:cNvPr>
          <p:cNvCxnSpPr>
            <a:cxnSpLocks/>
          </p:cNvCxnSpPr>
          <p:nvPr/>
        </p:nvCxnSpPr>
        <p:spPr>
          <a:xfrm flipV="1">
            <a:off x="11520591" y="1872189"/>
            <a:ext cx="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03535E-1008-4FF3-A201-C6BD919E69C8}"/>
              </a:ext>
            </a:extLst>
          </p:cNvPr>
          <p:cNvCxnSpPr/>
          <p:nvPr/>
        </p:nvCxnSpPr>
        <p:spPr>
          <a:xfrm flipH="1">
            <a:off x="8002300" y="1872189"/>
            <a:ext cx="3518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5F61D9D-510E-44B8-9926-32E8299C488A}"/>
              </a:ext>
            </a:extLst>
          </p:cNvPr>
          <p:cNvCxnSpPr>
            <a:cxnSpLocks/>
          </p:cNvCxnSpPr>
          <p:nvPr/>
        </p:nvCxnSpPr>
        <p:spPr>
          <a:xfrm flipV="1">
            <a:off x="8002300" y="1872189"/>
            <a:ext cx="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561749C-9CA8-46BA-BFBC-20ADE748E2F5}"/>
              </a:ext>
            </a:extLst>
          </p:cNvPr>
          <p:cNvCxnSpPr>
            <a:cxnSpLocks/>
          </p:cNvCxnSpPr>
          <p:nvPr/>
        </p:nvCxnSpPr>
        <p:spPr>
          <a:xfrm flipV="1">
            <a:off x="9717321" y="165464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1DD1BE1-2FCB-4465-9AE6-14D302BE32A0}"/>
              </a:ext>
            </a:extLst>
          </p:cNvPr>
          <p:cNvSpPr/>
          <p:nvPr/>
        </p:nvSpPr>
        <p:spPr>
          <a:xfrm>
            <a:off x="3344134" y="2130086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pic>
        <p:nvPicPr>
          <p:cNvPr id="74" name="Picture 30">
            <a:extLst>
              <a:ext uri="{FF2B5EF4-FFF2-40B4-BE49-F238E27FC236}">
                <a16:creationId xmlns:a16="http://schemas.microsoft.com/office/drawing/2014/main" id="{F6F6A6AA-3AB9-4DEE-8F62-B862567450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4844954" y="2603198"/>
            <a:ext cx="616594" cy="616594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72DD663-A409-406D-87B3-134164A5553D}"/>
              </a:ext>
            </a:extLst>
          </p:cNvPr>
          <p:cNvSpPr/>
          <p:nvPr/>
        </p:nvSpPr>
        <p:spPr>
          <a:xfrm>
            <a:off x="5440604" y="2109022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24D0DDD8-ABEC-4B4A-AD80-A56918CC5FF1}"/>
              </a:ext>
            </a:extLst>
          </p:cNvPr>
          <p:cNvSpPr/>
          <p:nvPr/>
        </p:nvSpPr>
        <p:spPr>
          <a:xfrm>
            <a:off x="7998616" y="2109022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A371EDC-05CC-4A7E-9D79-FE040282C898}"/>
              </a:ext>
            </a:extLst>
          </p:cNvPr>
          <p:cNvSpPr/>
          <p:nvPr/>
        </p:nvSpPr>
        <p:spPr>
          <a:xfrm>
            <a:off x="10032284" y="2135925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3361A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grpSp>
        <p:nvGrpSpPr>
          <p:cNvPr id="38" name="Group 32">
            <a:extLst>
              <a:ext uri="{FF2B5EF4-FFF2-40B4-BE49-F238E27FC236}">
                <a16:creationId xmlns:a16="http://schemas.microsoft.com/office/drawing/2014/main" id="{230C7242-A86F-4128-95F5-9ED41E727D92}"/>
              </a:ext>
            </a:extLst>
          </p:cNvPr>
          <p:cNvGrpSpPr/>
          <p:nvPr/>
        </p:nvGrpSpPr>
        <p:grpSpPr>
          <a:xfrm>
            <a:off x="1586547" y="5477447"/>
            <a:ext cx="1629371" cy="172991"/>
            <a:chOff x="0" y="0"/>
            <a:chExt cx="1076550" cy="114298"/>
          </a:xfrm>
        </p:grpSpPr>
        <p:sp>
          <p:nvSpPr>
            <p:cNvPr id="39" name="Freeform 33">
              <a:extLst>
                <a:ext uri="{FF2B5EF4-FFF2-40B4-BE49-F238E27FC236}">
                  <a16:creationId xmlns:a16="http://schemas.microsoft.com/office/drawing/2014/main" id="{7C5D8521-6211-4CB4-9321-180632A6C32F}"/>
                </a:ext>
              </a:extLst>
            </p:cNvPr>
            <p:cNvSpPr/>
            <p:nvPr/>
          </p:nvSpPr>
          <p:spPr>
            <a:xfrm>
              <a:off x="0" y="-3810"/>
              <a:ext cx="1080360" cy="119378"/>
            </a:xfrm>
            <a:custGeom>
              <a:avLst/>
              <a:gdLst/>
              <a:ahLst/>
              <a:cxnLst/>
              <a:rect l="l" t="t" r="r" b="b"/>
              <a:pathLst>
                <a:path w="1080360" h="119378">
                  <a:moveTo>
                    <a:pt x="1067660" y="38100"/>
                  </a:moveTo>
                  <a:cubicBezTo>
                    <a:pt x="1066390" y="34290"/>
                    <a:pt x="1066390" y="30480"/>
                    <a:pt x="1066390" y="25400"/>
                  </a:cubicBezTo>
                  <a:cubicBezTo>
                    <a:pt x="1066390" y="11430"/>
                    <a:pt x="1062580" y="6350"/>
                    <a:pt x="1048610" y="5080"/>
                  </a:cubicBezTo>
                  <a:cubicBezTo>
                    <a:pt x="1023777" y="3810"/>
                    <a:pt x="1004799" y="0"/>
                    <a:pt x="986611" y="5080"/>
                  </a:cubicBezTo>
                  <a:cubicBezTo>
                    <a:pt x="952609" y="12700"/>
                    <a:pt x="919398" y="13970"/>
                    <a:pt x="885396" y="13970"/>
                  </a:cubicBezTo>
                  <a:cubicBezTo>
                    <a:pt x="833997" y="13970"/>
                    <a:pt x="783389" y="10160"/>
                    <a:pt x="731990" y="8890"/>
                  </a:cubicBezTo>
                  <a:cubicBezTo>
                    <a:pt x="706686" y="7620"/>
                    <a:pt x="682173" y="7620"/>
                    <a:pt x="656869" y="8890"/>
                  </a:cubicBezTo>
                  <a:cubicBezTo>
                    <a:pt x="629193" y="8890"/>
                    <a:pt x="602308" y="11430"/>
                    <a:pt x="574631" y="12700"/>
                  </a:cubicBezTo>
                  <a:cubicBezTo>
                    <a:pt x="554072" y="13970"/>
                    <a:pt x="534303" y="12700"/>
                    <a:pt x="513744" y="16510"/>
                  </a:cubicBezTo>
                  <a:cubicBezTo>
                    <a:pt x="493184" y="20320"/>
                    <a:pt x="403830" y="20320"/>
                    <a:pt x="383270" y="19050"/>
                  </a:cubicBezTo>
                  <a:cubicBezTo>
                    <a:pt x="370618" y="17780"/>
                    <a:pt x="329499" y="21590"/>
                    <a:pt x="316847" y="21590"/>
                  </a:cubicBezTo>
                  <a:cubicBezTo>
                    <a:pt x="300242" y="21590"/>
                    <a:pt x="282845" y="22860"/>
                    <a:pt x="266239" y="21590"/>
                  </a:cubicBezTo>
                  <a:cubicBezTo>
                    <a:pt x="246471" y="20320"/>
                    <a:pt x="226702" y="19050"/>
                    <a:pt x="206933" y="25400"/>
                  </a:cubicBezTo>
                  <a:cubicBezTo>
                    <a:pt x="187165" y="31750"/>
                    <a:pt x="167396" y="31750"/>
                    <a:pt x="147627" y="29210"/>
                  </a:cubicBezTo>
                  <a:cubicBezTo>
                    <a:pt x="127068" y="26670"/>
                    <a:pt x="107299" y="25400"/>
                    <a:pt x="86740" y="24130"/>
                  </a:cubicBezTo>
                  <a:cubicBezTo>
                    <a:pt x="74088" y="21590"/>
                    <a:pt x="60645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3808" y="97788"/>
                  </a:cubicBezTo>
                  <a:cubicBezTo>
                    <a:pt x="96229" y="99058"/>
                    <a:pt x="128649" y="100328"/>
                    <a:pt x="161070" y="100328"/>
                  </a:cubicBezTo>
                  <a:cubicBezTo>
                    <a:pt x="168187" y="100328"/>
                    <a:pt x="175303" y="100328"/>
                    <a:pt x="182420" y="100328"/>
                  </a:cubicBezTo>
                  <a:cubicBezTo>
                    <a:pt x="205352" y="101598"/>
                    <a:pt x="227493" y="105408"/>
                    <a:pt x="250425" y="102868"/>
                  </a:cubicBezTo>
                  <a:cubicBezTo>
                    <a:pt x="274938" y="100328"/>
                    <a:pt x="300242" y="101598"/>
                    <a:pt x="324755" y="102868"/>
                  </a:cubicBezTo>
                  <a:cubicBezTo>
                    <a:pt x="354013" y="104138"/>
                    <a:pt x="481323" y="104138"/>
                    <a:pt x="510581" y="104138"/>
                  </a:cubicBezTo>
                  <a:cubicBezTo>
                    <a:pt x="535094" y="105408"/>
                    <a:pt x="559607" y="104138"/>
                    <a:pt x="584120" y="105408"/>
                  </a:cubicBezTo>
                  <a:cubicBezTo>
                    <a:pt x="602308" y="105408"/>
                    <a:pt x="620495" y="107948"/>
                    <a:pt x="638682" y="106678"/>
                  </a:cubicBezTo>
                  <a:cubicBezTo>
                    <a:pt x="676638" y="106678"/>
                    <a:pt x="714594" y="104138"/>
                    <a:pt x="752550" y="105408"/>
                  </a:cubicBezTo>
                  <a:cubicBezTo>
                    <a:pt x="810274" y="106678"/>
                    <a:pt x="867999" y="110488"/>
                    <a:pt x="925724" y="113028"/>
                  </a:cubicBezTo>
                  <a:cubicBezTo>
                    <a:pt x="944702" y="114298"/>
                    <a:pt x="963680" y="113028"/>
                    <a:pt x="982658" y="111758"/>
                  </a:cubicBezTo>
                  <a:cubicBezTo>
                    <a:pt x="999263" y="110488"/>
                    <a:pt x="1015869" y="110488"/>
                    <a:pt x="1032100" y="116838"/>
                  </a:cubicBezTo>
                  <a:cubicBezTo>
                    <a:pt x="1044800" y="119378"/>
                    <a:pt x="1053690" y="113028"/>
                    <a:pt x="1054960" y="99058"/>
                  </a:cubicBezTo>
                  <a:cubicBezTo>
                    <a:pt x="1056230" y="83818"/>
                    <a:pt x="1057500" y="68578"/>
                    <a:pt x="1057500" y="67930"/>
                  </a:cubicBezTo>
                  <a:cubicBezTo>
                    <a:pt x="1060040" y="67930"/>
                    <a:pt x="1062580" y="67930"/>
                    <a:pt x="1065120" y="67930"/>
                  </a:cubicBezTo>
                  <a:cubicBezTo>
                    <a:pt x="1066390" y="67930"/>
                    <a:pt x="1066390" y="67930"/>
                    <a:pt x="1066390" y="67930"/>
                  </a:cubicBezTo>
                  <a:cubicBezTo>
                    <a:pt x="1067660" y="67930"/>
                    <a:pt x="1068930" y="67930"/>
                    <a:pt x="1070200" y="67930"/>
                  </a:cubicBezTo>
                  <a:cubicBezTo>
                    <a:pt x="1071470" y="67930"/>
                    <a:pt x="1071470" y="67930"/>
                    <a:pt x="1071470" y="67930"/>
                  </a:cubicBezTo>
                  <a:cubicBezTo>
                    <a:pt x="1071470" y="67930"/>
                    <a:pt x="1072740" y="67930"/>
                    <a:pt x="1072740" y="67930"/>
                  </a:cubicBezTo>
                  <a:cubicBezTo>
                    <a:pt x="1072740" y="67930"/>
                    <a:pt x="1071470" y="67930"/>
                    <a:pt x="1072740" y="67930"/>
                  </a:cubicBezTo>
                  <a:cubicBezTo>
                    <a:pt x="1076550" y="67930"/>
                    <a:pt x="1080360" y="67930"/>
                    <a:pt x="1067660" y="38100"/>
                  </a:cubicBezTo>
                  <a:close/>
                </a:path>
              </a:pathLst>
            </a:custGeom>
            <a:solidFill>
              <a:srgbClr val="C4E5FF"/>
            </a:solidFill>
          </p:spPr>
        </p:sp>
      </p:grpSp>
      <p:grpSp>
        <p:nvGrpSpPr>
          <p:cNvPr id="40" name="Group 34">
            <a:extLst>
              <a:ext uri="{FF2B5EF4-FFF2-40B4-BE49-F238E27FC236}">
                <a16:creationId xmlns:a16="http://schemas.microsoft.com/office/drawing/2014/main" id="{716A71CF-84D7-41B1-ADFD-DBE95A6DC5D9}"/>
              </a:ext>
            </a:extLst>
          </p:cNvPr>
          <p:cNvGrpSpPr/>
          <p:nvPr/>
        </p:nvGrpSpPr>
        <p:grpSpPr>
          <a:xfrm>
            <a:off x="1535899" y="5114529"/>
            <a:ext cx="1851503" cy="172991"/>
            <a:chOff x="0" y="0"/>
            <a:chExt cx="1223316" cy="114298"/>
          </a:xfrm>
        </p:grpSpPr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65719D24-CE14-42BA-830C-22B93A38D120}"/>
                </a:ext>
              </a:extLst>
            </p:cNvPr>
            <p:cNvSpPr/>
            <p:nvPr/>
          </p:nvSpPr>
          <p:spPr>
            <a:xfrm>
              <a:off x="0" y="-3810"/>
              <a:ext cx="1227125" cy="119378"/>
            </a:xfrm>
            <a:custGeom>
              <a:avLst/>
              <a:gdLst/>
              <a:ahLst/>
              <a:cxnLst/>
              <a:rect l="l" t="t" r="r" b="b"/>
              <a:pathLst>
                <a:path w="1227125" h="119378">
                  <a:moveTo>
                    <a:pt x="1214425" y="38100"/>
                  </a:moveTo>
                  <a:cubicBezTo>
                    <a:pt x="1213155" y="34290"/>
                    <a:pt x="1213155" y="30480"/>
                    <a:pt x="1213155" y="25400"/>
                  </a:cubicBezTo>
                  <a:cubicBezTo>
                    <a:pt x="1213155" y="11430"/>
                    <a:pt x="1209345" y="6350"/>
                    <a:pt x="1195375" y="5080"/>
                  </a:cubicBezTo>
                  <a:cubicBezTo>
                    <a:pt x="1169451" y="3810"/>
                    <a:pt x="1147604" y="0"/>
                    <a:pt x="1126667" y="5080"/>
                  </a:cubicBezTo>
                  <a:cubicBezTo>
                    <a:pt x="1087525" y="12700"/>
                    <a:pt x="1049293" y="13970"/>
                    <a:pt x="1010151" y="13970"/>
                  </a:cubicBezTo>
                  <a:cubicBezTo>
                    <a:pt x="950982" y="13970"/>
                    <a:pt x="892724" y="10160"/>
                    <a:pt x="833555" y="8890"/>
                  </a:cubicBezTo>
                  <a:cubicBezTo>
                    <a:pt x="804426" y="7620"/>
                    <a:pt x="776207" y="7620"/>
                    <a:pt x="747078" y="8890"/>
                  </a:cubicBezTo>
                  <a:cubicBezTo>
                    <a:pt x="715218" y="8890"/>
                    <a:pt x="684269" y="11430"/>
                    <a:pt x="652409" y="12700"/>
                  </a:cubicBezTo>
                  <a:cubicBezTo>
                    <a:pt x="628741" y="13970"/>
                    <a:pt x="605984" y="12700"/>
                    <a:pt x="582317" y="16510"/>
                  </a:cubicBezTo>
                  <a:cubicBezTo>
                    <a:pt x="558649" y="20320"/>
                    <a:pt x="455787" y="20320"/>
                    <a:pt x="432120" y="19050"/>
                  </a:cubicBezTo>
                  <a:cubicBezTo>
                    <a:pt x="417555" y="17780"/>
                    <a:pt x="370220" y="21590"/>
                    <a:pt x="355656" y="21590"/>
                  </a:cubicBezTo>
                  <a:cubicBezTo>
                    <a:pt x="336540" y="21590"/>
                    <a:pt x="316513" y="22860"/>
                    <a:pt x="297397" y="21590"/>
                  </a:cubicBezTo>
                  <a:cubicBezTo>
                    <a:pt x="274640" y="20320"/>
                    <a:pt x="251883" y="19050"/>
                    <a:pt x="229126" y="25400"/>
                  </a:cubicBezTo>
                  <a:cubicBezTo>
                    <a:pt x="206369" y="31750"/>
                    <a:pt x="183612" y="31750"/>
                    <a:pt x="160855" y="29210"/>
                  </a:cubicBezTo>
                  <a:cubicBezTo>
                    <a:pt x="137187" y="26670"/>
                    <a:pt x="114430" y="25400"/>
                    <a:pt x="90763" y="24130"/>
                  </a:cubicBezTo>
                  <a:cubicBezTo>
                    <a:pt x="76198" y="21590"/>
                    <a:pt x="60723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365" y="97788"/>
                  </a:cubicBezTo>
                  <a:cubicBezTo>
                    <a:pt x="101686" y="99058"/>
                    <a:pt x="139008" y="100328"/>
                    <a:pt x="176330" y="100328"/>
                  </a:cubicBezTo>
                  <a:cubicBezTo>
                    <a:pt x="184522" y="100328"/>
                    <a:pt x="192715" y="100328"/>
                    <a:pt x="200907" y="100328"/>
                  </a:cubicBezTo>
                  <a:cubicBezTo>
                    <a:pt x="227306" y="101598"/>
                    <a:pt x="252794" y="105408"/>
                    <a:pt x="279192" y="102868"/>
                  </a:cubicBezTo>
                  <a:cubicBezTo>
                    <a:pt x="307411" y="100328"/>
                    <a:pt x="336540" y="101598"/>
                    <a:pt x="364759" y="102868"/>
                  </a:cubicBezTo>
                  <a:cubicBezTo>
                    <a:pt x="398439" y="104138"/>
                    <a:pt x="544995" y="104138"/>
                    <a:pt x="578676" y="104138"/>
                  </a:cubicBezTo>
                  <a:cubicBezTo>
                    <a:pt x="606894" y="105408"/>
                    <a:pt x="635113" y="104138"/>
                    <a:pt x="663332" y="105408"/>
                  </a:cubicBezTo>
                  <a:cubicBezTo>
                    <a:pt x="684269" y="105408"/>
                    <a:pt x="705205" y="107948"/>
                    <a:pt x="726142" y="106678"/>
                  </a:cubicBezTo>
                  <a:cubicBezTo>
                    <a:pt x="769835" y="106678"/>
                    <a:pt x="813529" y="104138"/>
                    <a:pt x="857223" y="105408"/>
                  </a:cubicBezTo>
                  <a:cubicBezTo>
                    <a:pt x="923674" y="106678"/>
                    <a:pt x="990124" y="110488"/>
                    <a:pt x="1056575" y="113028"/>
                  </a:cubicBezTo>
                  <a:cubicBezTo>
                    <a:pt x="1078422" y="114298"/>
                    <a:pt x="1100269" y="113028"/>
                    <a:pt x="1122116" y="111758"/>
                  </a:cubicBezTo>
                  <a:cubicBezTo>
                    <a:pt x="1141232" y="110488"/>
                    <a:pt x="1160348" y="110488"/>
                    <a:pt x="1178866" y="116838"/>
                  </a:cubicBezTo>
                  <a:cubicBezTo>
                    <a:pt x="1191566" y="119378"/>
                    <a:pt x="1200456" y="113028"/>
                    <a:pt x="1201725" y="99058"/>
                  </a:cubicBezTo>
                  <a:cubicBezTo>
                    <a:pt x="1202995" y="83818"/>
                    <a:pt x="1204266" y="68578"/>
                    <a:pt x="1204266" y="67930"/>
                  </a:cubicBezTo>
                  <a:cubicBezTo>
                    <a:pt x="1206806" y="67930"/>
                    <a:pt x="1209345" y="67930"/>
                    <a:pt x="1211886" y="67930"/>
                  </a:cubicBezTo>
                  <a:cubicBezTo>
                    <a:pt x="1213156" y="67930"/>
                    <a:pt x="1213156" y="67930"/>
                    <a:pt x="1213156" y="67930"/>
                  </a:cubicBezTo>
                  <a:cubicBezTo>
                    <a:pt x="1214425" y="67930"/>
                    <a:pt x="1215695" y="67930"/>
                    <a:pt x="1216966" y="67930"/>
                  </a:cubicBezTo>
                  <a:cubicBezTo>
                    <a:pt x="1218236" y="67930"/>
                    <a:pt x="1218236" y="67930"/>
                    <a:pt x="1218236" y="67930"/>
                  </a:cubicBezTo>
                  <a:cubicBezTo>
                    <a:pt x="1218236" y="67930"/>
                    <a:pt x="1219506" y="67930"/>
                    <a:pt x="1219506" y="67930"/>
                  </a:cubicBezTo>
                  <a:cubicBezTo>
                    <a:pt x="1219506" y="67930"/>
                    <a:pt x="1218236" y="67930"/>
                    <a:pt x="1219506" y="67930"/>
                  </a:cubicBezTo>
                  <a:cubicBezTo>
                    <a:pt x="1223316" y="67930"/>
                    <a:pt x="1227125" y="67930"/>
                    <a:pt x="1214425" y="38100"/>
                  </a:cubicBezTo>
                  <a:close/>
                </a:path>
              </a:pathLst>
            </a:custGeom>
            <a:solidFill>
              <a:srgbClr val="C4E5FF"/>
            </a:solidFill>
          </p:spPr>
        </p:sp>
      </p:grpSp>
      <p:sp>
        <p:nvSpPr>
          <p:cNvPr id="42" name="TextBox 36">
            <a:extLst>
              <a:ext uri="{FF2B5EF4-FFF2-40B4-BE49-F238E27FC236}">
                <a16:creationId xmlns:a16="http://schemas.microsoft.com/office/drawing/2014/main" id="{00563ACE-FBFD-46CC-9194-990E0C7ABC7E}"/>
              </a:ext>
            </a:extLst>
          </p:cNvPr>
          <p:cNvSpPr txBox="1"/>
          <p:nvPr/>
        </p:nvSpPr>
        <p:spPr>
          <a:xfrm>
            <a:off x="1408718" y="4952786"/>
            <a:ext cx="1996359" cy="6758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จำนวนเงินที่ต้องออมต่อเดือน</a:t>
            </a:r>
          </a:p>
        </p:txBody>
      </p:sp>
      <p:grpSp>
        <p:nvGrpSpPr>
          <p:cNvPr id="50" name="Group 37">
            <a:extLst>
              <a:ext uri="{FF2B5EF4-FFF2-40B4-BE49-F238E27FC236}">
                <a16:creationId xmlns:a16="http://schemas.microsoft.com/office/drawing/2014/main" id="{0B7963C5-F26A-44B8-BAE3-BAE7CC1C1ED3}"/>
              </a:ext>
            </a:extLst>
          </p:cNvPr>
          <p:cNvGrpSpPr/>
          <p:nvPr/>
        </p:nvGrpSpPr>
        <p:grpSpPr>
          <a:xfrm>
            <a:off x="3799574" y="5104292"/>
            <a:ext cx="670075" cy="338621"/>
            <a:chOff x="0" y="0"/>
            <a:chExt cx="1340150" cy="677241"/>
          </a:xfrm>
        </p:grpSpPr>
        <p:grpSp>
          <p:nvGrpSpPr>
            <p:cNvPr id="57" name="Group 38">
              <a:extLst>
                <a:ext uri="{FF2B5EF4-FFF2-40B4-BE49-F238E27FC236}">
                  <a16:creationId xmlns:a16="http://schemas.microsoft.com/office/drawing/2014/main" id="{FF2680ED-3D32-4C9E-ABE2-9CC81CD9AA0B}"/>
                </a:ext>
              </a:extLst>
            </p:cNvPr>
            <p:cNvGrpSpPr/>
            <p:nvPr/>
          </p:nvGrpSpPr>
          <p:grpSpPr>
            <a:xfrm>
              <a:off x="0" y="0"/>
              <a:ext cx="1340150" cy="294357"/>
              <a:chOff x="0" y="0"/>
              <a:chExt cx="1304305" cy="286484"/>
            </a:xfrm>
          </p:grpSpPr>
          <p:sp>
            <p:nvSpPr>
              <p:cNvPr id="61" name="Freeform 39">
                <a:extLst>
                  <a:ext uri="{FF2B5EF4-FFF2-40B4-BE49-F238E27FC236}">
                    <a16:creationId xmlns:a16="http://schemas.microsoft.com/office/drawing/2014/main" id="{8D642486-6EF2-42FB-8F81-24269AF8717A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  <p:grpSp>
          <p:nvGrpSpPr>
            <p:cNvPr id="59" name="Group 40">
              <a:extLst>
                <a:ext uri="{FF2B5EF4-FFF2-40B4-BE49-F238E27FC236}">
                  <a16:creationId xmlns:a16="http://schemas.microsoft.com/office/drawing/2014/main" id="{1AA2B086-60F0-4B7C-873D-DB035318FB61}"/>
                </a:ext>
              </a:extLst>
            </p:cNvPr>
            <p:cNvGrpSpPr/>
            <p:nvPr/>
          </p:nvGrpSpPr>
          <p:grpSpPr>
            <a:xfrm>
              <a:off x="0" y="382884"/>
              <a:ext cx="1340150" cy="294357"/>
              <a:chOff x="0" y="0"/>
              <a:chExt cx="1304305" cy="286484"/>
            </a:xfrm>
          </p:grpSpPr>
          <p:sp>
            <p:nvSpPr>
              <p:cNvPr id="60" name="Freeform 41">
                <a:extLst>
                  <a:ext uri="{FF2B5EF4-FFF2-40B4-BE49-F238E27FC236}">
                    <a16:creationId xmlns:a16="http://schemas.microsoft.com/office/drawing/2014/main" id="{4522F767-5080-41B4-B68F-F911C21DBB58}"/>
                  </a:ext>
                </a:extLst>
              </p:cNvPr>
              <p:cNvSpPr/>
              <p:nvPr/>
            </p:nvSpPr>
            <p:spPr>
              <a:xfrm>
                <a:off x="0" y="0"/>
                <a:ext cx="1304305" cy="286484"/>
              </a:xfrm>
              <a:custGeom>
                <a:avLst/>
                <a:gdLst/>
                <a:ahLst/>
                <a:cxnLst/>
                <a:rect l="l" t="t" r="r" b="b"/>
                <a:pathLst>
                  <a:path w="1304305" h="286484">
                    <a:moveTo>
                      <a:pt x="0" y="0"/>
                    </a:moveTo>
                    <a:lnTo>
                      <a:pt x="1304305" y="0"/>
                    </a:lnTo>
                    <a:lnTo>
                      <a:pt x="1304305" y="286484"/>
                    </a:lnTo>
                    <a:lnTo>
                      <a:pt x="0" y="286484"/>
                    </a:lnTo>
                    <a:close/>
                  </a:path>
                </a:pathLst>
              </a:custGeom>
              <a:solidFill>
                <a:srgbClr val="393954"/>
              </a:solidFill>
            </p:spPr>
          </p:sp>
        </p:grpSp>
      </p:grpSp>
      <p:sp>
        <p:nvSpPr>
          <p:cNvPr id="65" name="TextBox 43">
            <a:extLst>
              <a:ext uri="{FF2B5EF4-FFF2-40B4-BE49-F238E27FC236}">
                <a16:creationId xmlns:a16="http://schemas.microsoft.com/office/drawing/2014/main" id="{00B9C4F9-E1F2-4748-BE68-E8A13736C3CF}"/>
              </a:ext>
            </a:extLst>
          </p:cNvPr>
          <p:cNvSpPr txBox="1"/>
          <p:nvPr/>
        </p:nvSpPr>
        <p:spPr>
          <a:xfrm>
            <a:off x="5943018" y="5514059"/>
            <a:ext cx="1397006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37"/>
              </a:lnSpc>
            </a:pP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จำนวนปี</a:t>
            </a:r>
            <a:b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en-US" sz="24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ที่ทำงาน</a:t>
            </a:r>
          </a:p>
        </p:txBody>
      </p:sp>
      <p:sp>
        <p:nvSpPr>
          <p:cNvPr id="68" name="TextBox 44">
            <a:extLst>
              <a:ext uri="{FF2B5EF4-FFF2-40B4-BE49-F238E27FC236}">
                <a16:creationId xmlns:a16="http://schemas.microsoft.com/office/drawing/2014/main" id="{A1211469-5FA0-4EA2-8935-382FBD121D88}"/>
              </a:ext>
            </a:extLst>
          </p:cNvPr>
          <p:cNvSpPr txBox="1"/>
          <p:nvPr/>
        </p:nvSpPr>
        <p:spPr>
          <a:xfrm>
            <a:off x="8089072" y="5585916"/>
            <a:ext cx="1229172" cy="455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79"/>
              </a:lnSpc>
            </a:pPr>
            <a:r>
              <a:rPr lang="en-US" sz="3600" spc="5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12</a:t>
            </a:r>
          </a:p>
        </p:txBody>
      </p:sp>
      <p:pic>
        <p:nvPicPr>
          <p:cNvPr id="69" name="Picture 45">
            <a:extLst>
              <a:ext uri="{FF2B5EF4-FFF2-40B4-BE49-F238E27FC236}">
                <a16:creationId xmlns:a16="http://schemas.microsoft.com/office/drawing/2014/main" id="{73645402-9C0C-4830-9A2F-A4F88D06AA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2700000">
            <a:off x="7400381" y="5522168"/>
            <a:ext cx="616594" cy="616594"/>
          </a:xfrm>
          <a:prstGeom prst="rect">
            <a:avLst/>
          </a:prstGeom>
        </p:spPr>
      </p:pic>
      <p:sp>
        <p:nvSpPr>
          <p:cNvPr id="72" name="AutoShape 46">
            <a:extLst>
              <a:ext uri="{FF2B5EF4-FFF2-40B4-BE49-F238E27FC236}">
                <a16:creationId xmlns:a16="http://schemas.microsoft.com/office/drawing/2014/main" id="{DAA3778D-8C8F-44E1-B043-571C1451C421}"/>
              </a:ext>
            </a:extLst>
          </p:cNvPr>
          <p:cNvSpPr/>
          <p:nvPr/>
        </p:nvSpPr>
        <p:spPr>
          <a:xfrm>
            <a:off x="4911949" y="4879890"/>
            <a:ext cx="5652723" cy="0"/>
          </a:xfrm>
          <a:prstGeom prst="line">
            <a:avLst/>
          </a:prstGeom>
          <a:ln w="114300" cap="rnd">
            <a:solidFill>
              <a:srgbClr val="393954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73" name="Group 47">
            <a:extLst>
              <a:ext uri="{FF2B5EF4-FFF2-40B4-BE49-F238E27FC236}">
                <a16:creationId xmlns:a16="http://schemas.microsoft.com/office/drawing/2014/main" id="{C1275D26-4C8F-441E-82AE-98FA7AC50911}"/>
              </a:ext>
            </a:extLst>
          </p:cNvPr>
          <p:cNvGrpSpPr/>
          <p:nvPr/>
        </p:nvGrpSpPr>
        <p:grpSpPr>
          <a:xfrm>
            <a:off x="6611194" y="4352397"/>
            <a:ext cx="2041901" cy="172991"/>
            <a:chOff x="0" y="0"/>
            <a:chExt cx="1349115" cy="114298"/>
          </a:xfrm>
        </p:grpSpPr>
        <p:sp>
          <p:nvSpPr>
            <p:cNvPr id="78" name="Freeform 48">
              <a:extLst>
                <a:ext uri="{FF2B5EF4-FFF2-40B4-BE49-F238E27FC236}">
                  <a16:creationId xmlns:a16="http://schemas.microsoft.com/office/drawing/2014/main" id="{0B08AC06-3DBE-446A-B8DD-B3C71F0F60B4}"/>
                </a:ext>
              </a:extLst>
            </p:cNvPr>
            <p:cNvSpPr/>
            <p:nvPr/>
          </p:nvSpPr>
          <p:spPr>
            <a:xfrm>
              <a:off x="0" y="-3810"/>
              <a:ext cx="1352924" cy="119378"/>
            </a:xfrm>
            <a:custGeom>
              <a:avLst/>
              <a:gdLst/>
              <a:ahLst/>
              <a:cxnLst/>
              <a:rect l="l" t="t" r="r" b="b"/>
              <a:pathLst>
                <a:path w="1352924" h="119378">
                  <a:moveTo>
                    <a:pt x="1340224" y="38100"/>
                  </a:moveTo>
                  <a:cubicBezTo>
                    <a:pt x="1338955" y="34290"/>
                    <a:pt x="1338955" y="30480"/>
                    <a:pt x="1338955" y="25400"/>
                  </a:cubicBezTo>
                  <a:cubicBezTo>
                    <a:pt x="1338955" y="11430"/>
                    <a:pt x="1335144" y="6350"/>
                    <a:pt x="1321174" y="5080"/>
                  </a:cubicBezTo>
                  <a:cubicBezTo>
                    <a:pt x="1294314" y="3810"/>
                    <a:pt x="1270008" y="0"/>
                    <a:pt x="1246715" y="5080"/>
                  </a:cubicBezTo>
                  <a:cubicBezTo>
                    <a:pt x="1203167" y="12700"/>
                    <a:pt x="1160631" y="13970"/>
                    <a:pt x="1117083" y="13970"/>
                  </a:cubicBezTo>
                  <a:cubicBezTo>
                    <a:pt x="1051255" y="13970"/>
                    <a:pt x="986439" y="10160"/>
                    <a:pt x="920611" y="8890"/>
                  </a:cubicBezTo>
                  <a:cubicBezTo>
                    <a:pt x="888203" y="7620"/>
                    <a:pt x="856808" y="7620"/>
                    <a:pt x="824400" y="8890"/>
                  </a:cubicBezTo>
                  <a:cubicBezTo>
                    <a:pt x="788954" y="8890"/>
                    <a:pt x="754521" y="11430"/>
                    <a:pt x="719075" y="12700"/>
                  </a:cubicBezTo>
                  <a:cubicBezTo>
                    <a:pt x="692743" y="13970"/>
                    <a:pt x="667425" y="12700"/>
                    <a:pt x="641093" y="16510"/>
                  </a:cubicBezTo>
                  <a:cubicBezTo>
                    <a:pt x="614762" y="20320"/>
                    <a:pt x="500322" y="20320"/>
                    <a:pt x="473991" y="19050"/>
                  </a:cubicBezTo>
                  <a:cubicBezTo>
                    <a:pt x="457787" y="17780"/>
                    <a:pt x="405124" y="21590"/>
                    <a:pt x="388920" y="21590"/>
                  </a:cubicBezTo>
                  <a:cubicBezTo>
                    <a:pt x="367652" y="21590"/>
                    <a:pt x="345372" y="22860"/>
                    <a:pt x="324104" y="21590"/>
                  </a:cubicBezTo>
                  <a:cubicBezTo>
                    <a:pt x="298786" y="20320"/>
                    <a:pt x="273467" y="19050"/>
                    <a:pt x="248149" y="25400"/>
                  </a:cubicBezTo>
                  <a:cubicBezTo>
                    <a:pt x="222830" y="31750"/>
                    <a:pt x="197511" y="31750"/>
                    <a:pt x="172193" y="29210"/>
                  </a:cubicBezTo>
                  <a:cubicBezTo>
                    <a:pt x="145861" y="26670"/>
                    <a:pt x="120543" y="25400"/>
                    <a:pt x="94211" y="24130"/>
                  </a:cubicBezTo>
                  <a:cubicBezTo>
                    <a:pt x="78007" y="21590"/>
                    <a:pt x="60791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4842" y="97788"/>
                  </a:cubicBezTo>
                  <a:cubicBezTo>
                    <a:pt x="106364" y="99058"/>
                    <a:pt x="147887" y="100328"/>
                    <a:pt x="189409" y="100328"/>
                  </a:cubicBezTo>
                  <a:cubicBezTo>
                    <a:pt x="198524" y="100328"/>
                    <a:pt x="207639" y="100328"/>
                    <a:pt x="216754" y="100328"/>
                  </a:cubicBezTo>
                  <a:cubicBezTo>
                    <a:pt x="246123" y="101598"/>
                    <a:pt x="274480" y="105408"/>
                    <a:pt x="303850" y="102868"/>
                  </a:cubicBezTo>
                  <a:cubicBezTo>
                    <a:pt x="335245" y="100328"/>
                    <a:pt x="367652" y="101598"/>
                    <a:pt x="399048" y="102868"/>
                  </a:cubicBezTo>
                  <a:cubicBezTo>
                    <a:pt x="436519" y="104138"/>
                    <a:pt x="599571" y="104138"/>
                    <a:pt x="637043" y="104138"/>
                  </a:cubicBezTo>
                  <a:cubicBezTo>
                    <a:pt x="668438" y="105408"/>
                    <a:pt x="699833" y="104138"/>
                    <a:pt x="731228" y="105408"/>
                  </a:cubicBezTo>
                  <a:cubicBezTo>
                    <a:pt x="754521" y="105408"/>
                    <a:pt x="777814" y="107948"/>
                    <a:pt x="801107" y="106678"/>
                  </a:cubicBezTo>
                  <a:cubicBezTo>
                    <a:pt x="849719" y="106678"/>
                    <a:pt x="898331" y="104138"/>
                    <a:pt x="946942" y="105408"/>
                  </a:cubicBezTo>
                  <a:cubicBezTo>
                    <a:pt x="1020873" y="106678"/>
                    <a:pt x="1094803" y="110488"/>
                    <a:pt x="1168734" y="113028"/>
                  </a:cubicBezTo>
                  <a:cubicBezTo>
                    <a:pt x="1193039" y="114298"/>
                    <a:pt x="1217345" y="113028"/>
                    <a:pt x="1241651" y="111758"/>
                  </a:cubicBezTo>
                  <a:cubicBezTo>
                    <a:pt x="1262919" y="110488"/>
                    <a:pt x="1284186" y="110488"/>
                    <a:pt x="1304665" y="116838"/>
                  </a:cubicBezTo>
                  <a:cubicBezTo>
                    <a:pt x="1317365" y="119378"/>
                    <a:pt x="1326255" y="113028"/>
                    <a:pt x="1327525" y="99058"/>
                  </a:cubicBezTo>
                  <a:cubicBezTo>
                    <a:pt x="1328795" y="83818"/>
                    <a:pt x="1330065" y="68578"/>
                    <a:pt x="1330065" y="67930"/>
                  </a:cubicBezTo>
                  <a:cubicBezTo>
                    <a:pt x="1332605" y="67930"/>
                    <a:pt x="1335145" y="67930"/>
                    <a:pt x="1337685" y="67930"/>
                  </a:cubicBezTo>
                  <a:cubicBezTo>
                    <a:pt x="1338955" y="67930"/>
                    <a:pt x="1338955" y="67930"/>
                    <a:pt x="1338955" y="67930"/>
                  </a:cubicBezTo>
                  <a:cubicBezTo>
                    <a:pt x="1340225" y="67930"/>
                    <a:pt x="1341495" y="67930"/>
                    <a:pt x="1342765" y="67930"/>
                  </a:cubicBezTo>
                  <a:cubicBezTo>
                    <a:pt x="1344035" y="67930"/>
                    <a:pt x="1344035" y="67930"/>
                    <a:pt x="1344035" y="67930"/>
                  </a:cubicBezTo>
                  <a:cubicBezTo>
                    <a:pt x="1344035" y="67930"/>
                    <a:pt x="1345305" y="67930"/>
                    <a:pt x="1345305" y="67930"/>
                  </a:cubicBezTo>
                  <a:cubicBezTo>
                    <a:pt x="1345305" y="67930"/>
                    <a:pt x="1344035" y="67930"/>
                    <a:pt x="1345305" y="67930"/>
                  </a:cubicBezTo>
                  <a:cubicBezTo>
                    <a:pt x="1349115" y="67930"/>
                    <a:pt x="1352924" y="67930"/>
                    <a:pt x="1340224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grpSp>
        <p:nvGrpSpPr>
          <p:cNvPr id="79" name="Group 49">
            <a:extLst>
              <a:ext uri="{FF2B5EF4-FFF2-40B4-BE49-F238E27FC236}">
                <a16:creationId xmlns:a16="http://schemas.microsoft.com/office/drawing/2014/main" id="{3FA6509F-A6B1-4ADA-AF12-56F83D7B9695}"/>
              </a:ext>
            </a:extLst>
          </p:cNvPr>
          <p:cNvGrpSpPr/>
          <p:nvPr/>
        </p:nvGrpSpPr>
        <p:grpSpPr>
          <a:xfrm>
            <a:off x="6482971" y="4653994"/>
            <a:ext cx="2367907" cy="172991"/>
            <a:chOff x="0" y="0"/>
            <a:chExt cx="1564511" cy="114298"/>
          </a:xfrm>
        </p:grpSpPr>
        <p:sp>
          <p:nvSpPr>
            <p:cNvPr id="80" name="Freeform 50">
              <a:extLst>
                <a:ext uri="{FF2B5EF4-FFF2-40B4-BE49-F238E27FC236}">
                  <a16:creationId xmlns:a16="http://schemas.microsoft.com/office/drawing/2014/main" id="{8F9ED95C-D380-4523-B093-24F2420C5B0D}"/>
                </a:ext>
              </a:extLst>
            </p:cNvPr>
            <p:cNvSpPr/>
            <p:nvPr/>
          </p:nvSpPr>
          <p:spPr>
            <a:xfrm>
              <a:off x="0" y="-3810"/>
              <a:ext cx="1568321" cy="119378"/>
            </a:xfrm>
            <a:custGeom>
              <a:avLst/>
              <a:gdLst/>
              <a:ahLst/>
              <a:cxnLst/>
              <a:rect l="l" t="t" r="r" b="b"/>
              <a:pathLst>
                <a:path w="1568321" h="119378">
                  <a:moveTo>
                    <a:pt x="1555621" y="38100"/>
                  </a:moveTo>
                  <a:cubicBezTo>
                    <a:pt x="1554351" y="34290"/>
                    <a:pt x="1554351" y="30480"/>
                    <a:pt x="1554351" y="25400"/>
                  </a:cubicBezTo>
                  <a:cubicBezTo>
                    <a:pt x="1554351" y="11430"/>
                    <a:pt x="1550541" y="6350"/>
                    <a:pt x="1536571" y="5080"/>
                  </a:cubicBezTo>
                  <a:cubicBezTo>
                    <a:pt x="1508108" y="3810"/>
                    <a:pt x="1479592" y="0"/>
                    <a:pt x="1452264" y="5080"/>
                  </a:cubicBezTo>
                  <a:cubicBezTo>
                    <a:pt x="1401172" y="12700"/>
                    <a:pt x="1351269" y="13970"/>
                    <a:pt x="1300177" y="13970"/>
                  </a:cubicBezTo>
                  <a:cubicBezTo>
                    <a:pt x="1222945" y="13970"/>
                    <a:pt x="1146902" y="10160"/>
                    <a:pt x="1069670" y="8890"/>
                  </a:cubicBezTo>
                  <a:cubicBezTo>
                    <a:pt x="1031649" y="7620"/>
                    <a:pt x="994815" y="7620"/>
                    <a:pt x="956793" y="8890"/>
                  </a:cubicBezTo>
                  <a:cubicBezTo>
                    <a:pt x="915207" y="8890"/>
                    <a:pt x="874809" y="11430"/>
                    <a:pt x="833223" y="12700"/>
                  </a:cubicBezTo>
                  <a:cubicBezTo>
                    <a:pt x="802330" y="13970"/>
                    <a:pt x="772626" y="12700"/>
                    <a:pt x="741733" y="16510"/>
                  </a:cubicBezTo>
                  <a:cubicBezTo>
                    <a:pt x="710840" y="20320"/>
                    <a:pt x="576576" y="20320"/>
                    <a:pt x="545683" y="19050"/>
                  </a:cubicBezTo>
                  <a:cubicBezTo>
                    <a:pt x="526672" y="17780"/>
                    <a:pt x="464887" y="21590"/>
                    <a:pt x="445876" y="21590"/>
                  </a:cubicBezTo>
                  <a:cubicBezTo>
                    <a:pt x="420924" y="21590"/>
                    <a:pt x="394785" y="22860"/>
                    <a:pt x="369833" y="21590"/>
                  </a:cubicBezTo>
                  <a:cubicBezTo>
                    <a:pt x="340128" y="20320"/>
                    <a:pt x="310424" y="19050"/>
                    <a:pt x="280719" y="25400"/>
                  </a:cubicBezTo>
                  <a:cubicBezTo>
                    <a:pt x="251015" y="31750"/>
                    <a:pt x="221310" y="31750"/>
                    <a:pt x="191606" y="29210"/>
                  </a:cubicBezTo>
                  <a:cubicBezTo>
                    <a:pt x="160713" y="26670"/>
                    <a:pt x="131009" y="25400"/>
                    <a:pt x="100116" y="24130"/>
                  </a:cubicBezTo>
                  <a:cubicBezTo>
                    <a:pt x="81105" y="21590"/>
                    <a:pt x="60906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5659" y="97788"/>
                  </a:cubicBezTo>
                  <a:cubicBezTo>
                    <a:pt x="114374" y="99058"/>
                    <a:pt x="163090" y="100328"/>
                    <a:pt x="211805" y="100328"/>
                  </a:cubicBezTo>
                  <a:cubicBezTo>
                    <a:pt x="222499" y="100328"/>
                    <a:pt x="233192" y="100328"/>
                    <a:pt x="243886" y="100328"/>
                  </a:cubicBezTo>
                  <a:cubicBezTo>
                    <a:pt x="278343" y="101598"/>
                    <a:pt x="311612" y="105408"/>
                    <a:pt x="346069" y="102868"/>
                  </a:cubicBezTo>
                  <a:cubicBezTo>
                    <a:pt x="382903" y="100328"/>
                    <a:pt x="420925" y="101598"/>
                    <a:pt x="457758" y="102868"/>
                  </a:cubicBezTo>
                  <a:cubicBezTo>
                    <a:pt x="501721" y="104138"/>
                    <a:pt x="693018" y="104138"/>
                    <a:pt x="736980" y="104138"/>
                  </a:cubicBezTo>
                  <a:cubicBezTo>
                    <a:pt x="773814" y="105408"/>
                    <a:pt x="810647" y="104138"/>
                    <a:pt x="847481" y="105408"/>
                  </a:cubicBezTo>
                  <a:cubicBezTo>
                    <a:pt x="874809" y="105408"/>
                    <a:pt x="902137" y="107948"/>
                    <a:pt x="929465" y="106678"/>
                  </a:cubicBezTo>
                  <a:cubicBezTo>
                    <a:pt x="986498" y="106678"/>
                    <a:pt x="1043530" y="104138"/>
                    <a:pt x="1100563" y="105408"/>
                  </a:cubicBezTo>
                  <a:cubicBezTo>
                    <a:pt x="1187300" y="106678"/>
                    <a:pt x="1274037" y="110488"/>
                    <a:pt x="1360774" y="113028"/>
                  </a:cubicBezTo>
                  <a:cubicBezTo>
                    <a:pt x="1389291" y="114298"/>
                    <a:pt x="1417807" y="113028"/>
                    <a:pt x="1446323" y="111758"/>
                  </a:cubicBezTo>
                  <a:cubicBezTo>
                    <a:pt x="1471275" y="110488"/>
                    <a:pt x="1496227" y="110488"/>
                    <a:pt x="1520061" y="116838"/>
                  </a:cubicBezTo>
                  <a:cubicBezTo>
                    <a:pt x="1532761" y="119378"/>
                    <a:pt x="1541651" y="113028"/>
                    <a:pt x="1542921" y="99058"/>
                  </a:cubicBezTo>
                  <a:cubicBezTo>
                    <a:pt x="1544191" y="83818"/>
                    <a:pt x="1545461" y="68578"/>
                    <a:pt x="1545461" y="67930"/>
                  </a:cubicBezTo>
                  <a:cubicBezTo>
                    <a:pt x="1548001" y="67930"/>
                    <a:pt x="1550541" y="67930"/>
                    <a:pt x="1553081" y="67930"/>
                  </a:cubicBezTo>
                  <a:cubicBezTo>
                    <a:pt x="1554351" y="67930"/>
                    <a:pt x="1554351" y="67930"/>
                    <a:pt x="1554351" y="67930"/>
                  </a:cubicBezTo>
                  <a:cubicBezTo>
                    <a:pt x="1555621" y="67930"/>
                    <a:pt x="1556891" y="67930"/>
                    <a:pt x="1558161" y="67930"/>
                  </a:cubicBezTo>
                  <a:cubicBezTo>
                    <a:pt x="1559431" y="67930"/>
                    <a:pt x="1559431" y="67930"/>
                    <a:pt x="1559431" y="67930"/>
                  </a:cubicBezTo>
                  <a:cubicBezTo>
                    <a:pt x="1559431" y="67930"/>
                    <a:pt x="1560701" y="67930"/>
                    <a:pt x="1560701" y="67930"/>
                  </a:cubicBezTo>
                  <a:cubicBezTo>
                    <a:pt x="1560701" y="67930"/>
                    <a:pt x="1559431" y="67930"/>
                    <a:pt x="1560701" y="67930"/>
                  </a:cubicBezTo>
                  <a:cubicBezTo>
                    <a:pt x="1564511" y="67930"/>
                    <a:pt x="1568321" y="67930"/>
                    <a:pt x="1555621" y="38100"/>
                  </a:cubicBezTo>
                  <a:close/>
                </a:path>
              </a:pathLst>
            </a:custGeom>
            <a:solidFill>
              <a:srgbClr val="EFA4B4"/>
            </a:solidFill>
          </p:spPr>
        </p:sp>
      </p:grpSp>
      <p:sp>
        <p:nvSpPr>
          <p:cNvPr id="81" name="TextBox 51">
            <a:extLst>
              <a:ext uri="{FF2B5EF4-FFF2-40B4-BE49-F238E27FC236}">
                <a16:creationId xmlns:a16="http://schemas.microsoft.com/office/drawing/2014/main" id="{3AA9E0BA-936A-4C0D-9F8C-C363054DD3FC}"/>
              </a:ext>
            </a:extLst>
          </p:cNvPr>
          <p:cNvSpPr txBox="1"/>
          <p:nvPr/>
        </p:nvSpPr>
        <p:spPr>
          <a:xfrm>
            <a:off x="6389836" y="4163866"/>
            <a:ext cx="2565507" cy="6758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 (ก้อน) </a:t>
            </a:r>
          </a:p>
          <a:p>
            <a:pPr algn="ctr">
              <a:lnSpc>
                <a:spcPts val="2625"/>
              </a:lnSpc>
            </a:pP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ที่ต้องมี ณ วันเกษียณ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CCC4E4D8-297A-4482-A6F1-D25B2BA2AC40}"/>
              </a:ext>
            </a:extLst>
          </p:cNvPr>
          <p:cNvSpPr/>
          <p:nvPr/>
        </p:nvSpPr>
        <p:spPr>
          <a:xfrm>
            <a:off x="5821289" y="5089456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E8AF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8DF42773-922C-41E6-AA2F-5DB677413123}"/>
              </a:ext>
            </a:extLst>
          </p:cNvPr>
          <p:cNvSpPr/>
          <p:nvPr/>
        </p:nvSpPr>
        <p:spPr>
          <a:xfrm>
            <a:off x="8036412" y="5057139"/>
            <a:ext cx="1640464" cy="1448814"/>
          </a:xfrm>
          <a:custGeom>
            <a:avLst/>
            <a:gdLst>
              <a:gd name="connsiteX0" fmla="*/ 31166 w 331098"/>
              <a:gd name="connsiteY0" fmla="*/ 292418 h 292417"/>
              <a:gd name="connsiteX1" fmla="*/ 331099 w 331098"/>
              <a:gd name="connsiteY1" fmla="*/ 292418 h 292417"/>
              <a:gd name="connsiteX2" fmla="*/ 325384 w 331098"/>
              <a:gd name="connsiteY2" fmla="*/ 279140 h 292417"/>
              <a:gd name="connsiteX3" fmla="*/ 298247 w 331098"/>
              <a:gd name="connsiteY3" fmla="*/ 9525 h 292417"/>
              <a:gd name="connsiteX4" fmla="*/ 298247 w 331098"/>
              <a:gd name="connsiteY4" fmla="*/ 0 h 292417"/>
              <a:gd name="connsiteX5" fmla="*/ 0 w 331098"/>
              <a:gd name="connsiteY5" fmla="*/ 0 h 292417"/>
              <a:gd name="connsiteX6" fmla="*/ 0 w 331098"/>
              <a:gd name="connsiteY6" fmla="*/ 9525 h 292417"/>
              <a:gd name="connsiteX7" fmla="*/ 28699 w 331098"/>
              <a:gd name="connsiteY7" fmla="*/ 286703 h 292417"/>
              <a:gd name="connsiteX8" fmla="*/ 279206 w 331098"/>
              <a:gd name="connsiteY8" fmla="*/ 19050 h 292417"/>
              <a:gd name="connsiteX9" fmla="*/ 302895 w 331098"/>
              <a:gd name="connsiteY9" fmla="*/ 273368 h 292417"/>
              <a:gd name="connsiteX10" fmla="*/ 43891 w 331098"/>
              <a:gd name="connsiteY10" fmla="*/ 273368 h 292417"/>
              <a:gd name="connsiteX11" fmla="*/ 19069 w 331098"/>
              <a:gd name="connsiteY11" fmla="*/ 19050 h 2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098" h="292417">
                <a:moveTo>
                  <a:pt x="31166" y="292418"/>
                </a:moveTo>
                <a:lnTo>
                  <a:pt x="331099" y="292418"/>
                </a:lnTo>
                <a:lnTo>
                  <a:pt x="325384" y="279140"/>
                </a:lnTo>
                <a:cubicBezTo>
                  <a:pt x="307124" y="236496"/>
                  <a:pt x="298247" y="148304"/>
                  <a:pt x="298247" y="9525"/>
                </a:cubicBezTo>
                <a:lnTo>
                  <a:pt x="298247" y="0"/>
                </a:lnTo>
                <a:lnTo>
                  <a:pt x="0" y="0"/>
                </a:lnTo>
                <a:lnTo>
                  <a:pt x="0" y="9525"/>
                </a:lnTo>
                <a:cubicBezTo>
                  <a:pt x="0" y="152914"/>
                  <a:pt x="9115" y="240982"/>
                  <a:pt x="28699" y="286703"/>
                </a:cubicBezTo>
                <a:close/>
                <a:moveTo>
                  <a:pt x="279206" y="19050"/>
                </a:moveTo>
                <a:cubicBezTo>
                  <a:pt x="279568" y="144218"/>
                  <a:pt x="287150" y="225971"/>
                  <a:pt x="302895" y="273368"/>
                </a:cubicBezTo>
                <a:lnTo>
                  <a:pt x="43891" y="273368"/>
                </a:lnTo>
                <a:cubicBezTo>
                  <a:pt x="27584" y="229876"/>
                  <a:pt x="19450" y="146466"/>
                  <a:pt x="19069" y="19050"/>
                </a:cubicBezTo>
                <a:close/>
              </a:path>
            </a:pathLst>
          </a:custGeom>
          <a:solidFill>
            <a:srgbClr val="E8AF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th-TH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AA87A0-6529-4A04-8D01-6D35855B0BD4}"/>
              </a:ext>
            </a:extLst>
          </p:cNvPr>
          <p:cNvGrpSpPr/>
          <p:nvPr/>
        </p:nvGrpSpPr>
        <p:grpSpPr>
          <a:xfrm>
            <a:off x="511603" y="1239092"/>
            <a:ext cx="3430370" cy="740925"/>
            <a:chOff x="301647" y="1134279"/>
            <a:chExt cx="3430370" cy="740925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55E301B-96BF-43BC-ABB8-60D5943D13C5}"/>
                </a:ext>
              </a:extLst>
            </p:cNvPr>
            <p:cNvSpPr/>
            <p:nvPr/>
          </p:nvSpPr>
          <p:spPr>
            <a:xfrm>
              <a:off x="964400" y="1218795"/>
              <a:ext cx="2767617" cy="534332"/>
            </a:xfrm>
            <a:prstGeom prst="roundRect">
              <a:avLst/>
            </a:prstGeom>
            <a:solidFill>
              <a:srgbClr val="3939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000">
                  <a:solidFill>
                    <a:schemeClr val="bg1"/>
                  </a:solidFill>
                  <a:latin typeface="DB Helvethaica X 55 Regular" panose="02000506090000020004" pitchFamily="2" charset="-34"/>
                  <a:ea typeface="+mj-ea"/>
                  <a:cs typeface="DB Helvethaica X 55 Regular" panose="02000506090000020004" pitchFamily="2" charset="-34"/>
                </a:rPr>
                <a:t>อนาคต</a:t>
              </a:r>
            </a:p>
          </p:txBody>
        </p:sp>
        <p:pic>
          <p:nvPicPr>
            <p:cNvPr id="33" name="Graphic 32" descr="Badge 1 with solid fill">
              <a:extLst>
                <a:ext uri="{FF2B5EF4-FFF2-40B4-BE49-F238E27FC236}">
                  <a16:creationId xmlns:a16="http://schemas.microsoft.com/office/drawing/2014/main" id="{183DB6AD-4B01-4E8C-BD58-9687B6976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1647" y="1134279"/>
              <a:ext cx="740925" cy="74092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DD18AC4-EEBF-4BA2-8441-7BDE6D14BC3B}"/>
              </a:ext>
            </a:extLst>
          </p:cNvPr>
          <p:cNvGrpSpPr/>
          <p:nvPr/>
        </p:nvGrpSpPr>
        <p:grpSpPr>
          <a:xfrm>
            <a:off x="511603" y="3773661"/>
            <a:ext cx="3412048" cy="741600"/>
            <a:chOff x="390082" y="3670204"/>
            <a:chExt cx="3412048" cy="741600"/>
          </a:xfrm>
        </p:grpSpPr>
        <p:pic>
          <p:nvPicPr>
            <p:cNvPr id="82" name="Graphic 81" descr="Badge with solid fill">
              <a:extLst>
                <a:ext uri="{FF2B5EF4-FFF2-40B4-BE49-F238E27FC236}">
                  <a16:creationId xmlns:a16="http://schemas.microsoft.com/office/drawing/2014/main" id="{0F758A53-88EE-4C7F-89C4-0EAF390C5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90082" y="3670204"/>
              <a:ext cx="741600" cy="741600"/>
            </a:xfrm>
            <a:prstGeom prst="rect">
              <a:avLst/>
            </a:prstGeom>
          </p:spPr>
        </p:pic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4C8BA6C7-A791-44D8-B4A0-6D83BCC1603C}"/>
                </a:ext>
              </a:extLst>
            </p:cNvPr>
            <p:cNvSpPr/>
            <p:nvPr/>
          </p:nvSpPr>
          <p:spPr>
            <a:xfrm>
              <a:off x="1034513" y="3784924"/>
              <a:ext cx="2767617" cy="534332"/>
            </a:xfrm>
            <a:prstGeom prst="roundRect">
              <a:avLst/>
            </a:prstGeom>
            <a:solidFill>
              <a:srgbClr val="3939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000">
                  <a:solidFill>
                    <a:schemeClr val="bg1"/>
                  </a:solidFill>
                  <a:latin typeface="DB Helvethaica X 55 Regular" panose="02000506090000020004" pitchFamily="2" charset="-34"/>
                  <a:ea typeface="+mj-ea"/>
                  <a:cs typeface="DB Helvethaica X 55 Regular" panose="02000506090000020004" pitchFamily="2" charset="-34"/>
                </a:rPr>
                <a:t>ปัจจุบัน</a:t>
              </a:r>
            </a:p>
          </p:txBody>
        </p:sp>
      </p:grpSp>
      <p:sp>
        <p:nvSpPr>
          <p:cNvPr id="87" name="Freeform 24">
            <a:extLst>
              <a:ext uri="{FF2B5EF4-FFF2-40B4-BE49-F238E27FC236}">
                <a16:creationId xmlns:a16="http://schemas.microsoft.com/office/drawing/2014/main" id="{62F6EBC1-20ED-C25D-3ACF-901D6A6671C0}"/>
              </a:ext>
            </a:extLst>
          </p:cNvPr>
          <p:cNvSpPr/>
          <p:nvPr/>
        </p:nvSpPr>
        <p:spPr>
          <a:xfrm>
            <a:off x="799506" y="770383"/>
            <a:ext cx="5796000" cy="275941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algn="ctr"/>
            <a:endParaRPr lang="th-TH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ECF7E3-09E9-4FA2-B139-9977F4BAF79E}"/>
              </a:ext>
            </a:extLst>
          </p:cNvPr>
          <p:cNvSpPr txBox="1">
            <a:spLocks/>
          </p:cNvSpPr>
          <p:nvPr/>
        </p:nvSpPr>
        <p:spPr>
          <a:xfrm>
            <a:off x="801686" y="325839"/>
            <a:ext cx="976298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ต้องมีเงินเท่าไหร่ เพื่อวัยเกษียณที่เลือกได้</a:t>
            </a:r>
          </a:p>
        </p:txBody>
      </p:sp>
    </p:spTree>
    <p:extLst>
      <p:ext uri="{BB962C8B-B14F-4D97-AF65-F5344CB8AC3E}">
        <p14:creationId xmlns:p14="http://schemas.microsoft.com/office/powerpoint/2010/main" val="21841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>
            <a:extLst>
              <a:ext uri="{FF2B5EF4-FFF2-40B4-BE49-F238E27FC236}">
                <a16:creationId xmlns:a16="http://schemas.microsoft.com/office/drawing/2014/main" id="{DE6D9FA3-DE0E-D5FA-9B01-CC0A721E1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73" name="Freeform 24">
            <a:extLst>
              <a:ext uri="{FF2B5EF4-FFF2-40B4-BE49-F238E27FC236}">
                <a16:creationId xmlns:a16="http://schemas.microsoft.com/office/drawing/2014/main" id="{CEC764BA-B56B-F6C5-9AF1-A7E35AD8BA91}"/>
              </a:ext>
            </a:extLst>
          </p:cNvPr>
          <p:cNvSpPr/>
          <p:nvPr/>
        </p:nvSpPr>
        <p:spPr>
          <a:xfrm>
            <a:off x="2662168" y="560383"/>
            <a:ext cx="6264000" cy="275941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algn="ctr"/>
            <a:endParaRPr lang="th-TH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ECF7E3-09E9-4FA2-B139-9977F4BAF79E}"/>
              </a:ext>
            </a:extLst>
          </p:cNvPr>
          <p:cNvSpPr txBox="1">
            <a:spLocks/>
          </p:cNvSpPr>
          <p:nvPr/>
        </p:nvSpPr>
        <p:spPr>
          <a:xfrm>
            <a:off x="2665729" y="135701"/>
            <a:ext cx="7897114" cy="7743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จำนวนเงินที่ต้องมี</a:t>
            </a:r>
            <a:r>
              <a:rPr lang="en-US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…</a:t>
            </a:r>
            <a:r>
              <a:rPr lang="th-TH" sz="4000" b="1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เพื่อวัยเกษียณที่เลือกได้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1EA9D9B-2CB0-353E-F410-7F8AA075F9D6}"/>
              </a:ext>
            </a:extLst>
          </p:cNvPr>
          <p:cNvSpPr txBox="1"/>
          <p:nvPr/>
        </p:nvSpPr>
        <p:spPr>
          <a:xfrm>
            <a:off x="769934" y="132118"/>
            <a:ext cx="13737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4000" b="1">
                <a:solidFill>
                  <a:srgbClr val="FF0000"/>
                </a:solidFill>
                <a:latin typeface="DB Helvethaica X 55 Regular" panose="02000506090000020004" pitchFamily="2" charset="-34"/>
                <a:ea typeface="+mj-ea"/>
                <a:cs typeface="DB Helvethaica X 55 Regular" panose="02000506090000020004" pitchFamily="2" charset="-34"/>
              </a:rPr>
              <a:t>ตัวอย่าง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3EDC96C-E646-0741-622D-BB4D508FF4F3}"/>
              </a:ext>
            </a:extLst>
          </p:cNvPr>
          <p:cNvGrpSpPr/>
          <p:nvPr/>
        </p:nvGrpSpPr>
        <p:grpSpPr>
          <a:xfrm>
            <a:off x="769934" y="3034327"/>
            <a:ext cx="6644419" cy="2900463"/>
            <a:chOff x="599407" y="3034698"/>
            <a:chExt cx="6644419" cy="2900463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CE49E403-2601-E176-6BFB-2A57B6834FAF}"/>
                </a:ext>
              </a:extLst>
            </p:cNvPr>
            <p:cNvGrpSpPr/>
            <p:nvPr/>
          </p:nvGrpSpPr>
          <p:grpSpPr>
            <a:xfrm>
              <a:off x="819078" y="3113210"/>
              <a:ext cx="2375132" cy="513004"/>
              <a:chOff x="301647" y="1134279"/>
              <a:chExt cx="3430370" cy="740925"/>
            </a:xfrm>
          </p:grpSpPr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FC395F2F-D8B5-D342-2533-85070C5B16F6}"/>
                  </a:ext>
                </a:extLst>
              </p:cNvPr>
              <p:cNvSpPr/>
              <p:nvPr/>
            </p:nvSpPr>
            <p:spPr>
              <a:xfrm>
                <a:off x="964400" y="1218795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4000">
                    <a:solidFill>
                      <a:schemeClr val="bg1"/>
                    </a:solidFill>
                    <a:latin typeface="DB Helvethaica X 55 Regular" panose="02000506090000020004" pitchFamily="2" charset="-34"/>
                    <a:ea typeface="+mj-ea"/>
                    <a:cs typeface="DB Helvethaica X 55 Regular" panose="02000506090000020004" pitchFamily="2" charset="-34"/>
                  </a:rPr>
                  <a:t>อนาคต</a:t>
                </a:r>
              </a:p>
            </p:txBody>
          </p:sp>
          <p:pic>
            <p:nvPicPr>
              <p:cNvPr id="78" name="Graphic 77" descr="Badge 1 with solid fill">
                <a:extLst>
                  <a:ext uri="{FF2B5EF4-FFF2-40B4-BE49-F238E27FC236}">
                    <a16:creationId xmlns:a16="http://schemas.microsoft.com/office/drawing/2014/main" id="{3E57D360-BE89-B20F-8026-5B5CEF7918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01647" y="1134279"/>
                <a:ext cx="740925" cy="740925"/>
              </a:xfrm>
              <a:prstGeom prst="rect">
                <a:avLst/>
              </a:prstGeom>
            </p:spPr>
          </p:pic>
        </p:grpSp>
        <p:grpSp>
          <p:nvGrpSpPr>
            <p:cNvPr id="87" name="Group 16">
              <a:extLst>
                <a:ext uri="{FF2B5EF4-FFF2-40B4-BE49-F238E27FC236}">
                  <a16:creationId xmlns:a16="http://schemas.microsoft.com/office/drawing/2014/main" id="{7A95AEA2-9C16-9BC3-13CD-C7B62A32D07D}"/>
                </a:ext>
              </a:extLst>
            </p:cNvPr>
            <p:cNvGrpSpPr/>
            <p:nvPr/>
          </p:nvGrpSpPr>
          <p:grpSpPr>
            <a:xfrm>
              <a:off x="599407" y="4949575"/>
              <a:ext cx="357714" cy="182806"/>
              <a:chOff x="0" y="0"/>
              <a:chExt cx="1340150" cy="677241"/>
            </a:xfrm>
          </p:grpSpPr>
          <p:grpSp>
            <p:nvGrpSpPr>
              <p:cNvPr id="165" name="Group 17">
                <a:extLst>
                  <a:ext uri="{FF2B5EF4-FFF2-40B4-BE49-F238E27FC236}">
                    <a16:creationId xmlns:a16="http://schemas.microsoft.com/office/drawing/2014/main" id="{5FEFC6C4-BDDF-EA01-F273-D2F162145290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68" name="Freeform 18">
                  <a:extLst>
                    <a:ext uri="{FF2B5EF4-FFF2-40B4-BE49-F238E27FC236}">
                      <a16:creationId xmlns:a16="http://schemas.microsoft.com/office/drawing/2014/main" id="{6AF00BCD-2EA1-30A5-1F97-4C60B1C64A4A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66" name="Group 19">
                <a:extLst>
                  <a:ext uri="{FF2B5EF4-FFF2-40B4-BE49-F238E27FC236}">
                    <a16:creationId xmlns:a16="http://schemas.microsoft.com/office/drawing/2014/main" id="{3B3054EB-CEE4-506E-7EEE-CB4DE66DCCE4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67" name="Freeform 20">
                  <a:extLst>
                    <a:ext uri="{FF2B5EF4-FFF2-40B4-BE49-F238E27FC236}">
                      <a16:creationId xmlns:a16="http://schemas.microsoft.com/office/drawing/2014/main" id="{09190A73-8D0B-DFB5-FB60-60A8CEB199BE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A515C8C-AF52-CA50-0876-D8719DC3A7D2}"/>
                </a:ext>
              </a:extLst>
            </p:cNvPr>
            <p:cNvGrpSpPr/>
            <p:nvPr/>
          </p:nvGrpSpPr>
          <p:grpSpPr>
            <a:xfrm>
              <a:off x="3492065" y="3034698"/>
              <a:ext cx="1996358" cy="675826"/>
              <a:chOff x="829114" y="2402757"/>
              <a:chExt cx="1996358" cy="675826"/>
            </a:xfrm>
          </p:grpSpPr>
          <p:grpSp>
            <p:nvGrpSpPr>
              <p:cNvPr id="160" name="Group 14">
                <a:extLst>
                  <a:ext uri="{FF2B5EF4-FFF2-40B4-BE49-F238E27FC236}">
                    <a16:creationId xmlns:a16="http://schemas.microsoft.com/office/drawing/2014/main" id="{02CCE3E8-8516-D097-BA86-3387C92938EF}"/>
                  </a:ext>
                </a:extLst>
              </p:cNvPr>
              <p:cNvGrpSpPr/>
              <p:nvPr/>
            </p:nvGrpSpPr>
            <p:grpSpPr>
              <a:xfrm>
                <a:off x="1093313" y="2584524"/>
                <a:ext cx="1497814" cy="154419"/>
                <a:chOff x="0" y="0"/>
                <a:chExt cx="1349115" cy="114298"/>
              </a:xfrm>
            </p:grpSpPr>
            <p:sp>
              <p:nvSpPr>
                <p:cNvPr id="164" name="Freeform 15">
                  <a:extLst>
                    <a:ext uri="{FF2B5EF4-FFF2-40B4-BE49-F238E27FC236}">
                      <a16:creationId xmlns:a16="http://schemas.microsoft.com/office/drawing/2014/main" id="{D50C2619-BD0B-C602-35EE-A49D03B7D561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352924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924" h="119378">
                      <a:moveTo>
                        <a:pt x="1340224" y="38100"/>
                      </a:moveTo>
                      <a:cubicBezTo>
                        <a:pt x="1338955" y="34290"/>
                        <a:pt x="1338955" y="30480"/>
                        <a:pt x="1338955" y="25400"/>
                      </a:cubicBezTo>
                      <a:cubicBezTo>
                        <a:pt x="1338955" y="11430"/>
                        <a:pt x="1335144" y="6350"/>
                        <a:pt x="1321174" y="5080"/>
                      </a:cubicBezTo>
                      <a:cubicBezTo>
                        <a:pt x="1294314" y="3810"/>
                        <a:pt x="1270008" y="0"/>
                        <a:pt x="1246715" y="5080"/>
                      </a:cubicBezTo>
                      <a:cubicBezTo>
                        <a:pt x="1203167" y="12700"/>
                        <a:pt x="1160631" y="13970"/>
                        <a:pt x="1117083" y="13970"/>
                      </a:cubicBezTo>
                      <a:cubicBezTo>
                        <a:pt x="1051255" y="13970"/>
                        <a:pt x="986439" y="10160"/>
                        <a:pt x="920611" y="8890"/>
                      </a:cubicBezTo>
                      <a:cubicBezTo>
                        <a:pt x="888203" y="7620"/>
                        <a:pt x="856808" y="7620"/>
                        <a:pt x="824400" y="8890"/>
                      </a:cubicBezTo>
                      <a:cubicBezTo>
                        <a:pt x="788954" y="8890"/>
                        <a:pt x="754521" y="11430"/>
                        <a:pt x="719075" y="12700"/>
                      </a:cubicBezTo>
                      <a:cubicBezTo>
                        <a:pt x="692743" y="13970"/>
                        <a:pt x="667425" y="12700"/>
                        <a:pt x="641093" y="16510"/>
                      </a:cubicBezTo>
                      <a:cubicBezTo>
                        <a:pt x="614762" y="20320"/>
                        <a:pt x="500322" y="20320"/>
                        <a:pt x="473991" y="19050"/>
                      </a:cubicBezTo>
                      <a:cubicBezTo>
                        <a:pt x="457787" y="17780"/>
                        <a:pt x="405124" y="21590"/>
                        <a:pt x="388920" y="21590"/>
                      </a:cubicBezTo>
                      <a:cubicBezTo>
                        <a:pt x="367652" y="21590"/>
                        <a:pt x="345372" y="22860"/>
                        <a:pt x="324104" y="21590"/>
                      </a:cubicBezTo>
                      <a:cubicBezTo>
                        <a:pt x="298786" y="20320"/>
                        <a:pt x="273467" y="19050"/>
                        <a:pt x="248149" y="25400"/>
                      </a:cubicBezTo>
                      <a:cubicBezTo>
                        <a:pt x="222830" y="31750"/>
                        <a:pt x="197511" y="31750"/>
                        <a:pt x="172193" y="29210"/>
                      </a:cubicBezTo>
                      <a:cubicBezTo>
                        <a:pt x="145861" y="26670"/>
                        <a:pt x="120543" y="25400"/>
                        <a:pt x="94211" y="24130"/>
                      </a:cubicBezTo>
                      <a:cubicBezTo>
                        <a:pt x="78007" y="21590"/>
                        <a:pt x="60791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842" y="97788"/>
                      </a:cubicBezTo>
                      <a:cubicBezTo>
                        <a:pt x="106364" y="99058"/>
                        <a:pt x="147887" y="100328"/>
                        <a:pt x="189409" y="100328"/>
                      </a:cubicBezTo>
                      <a:cubicBezTo>
                        <a:pt x="198524" y="100328"/>
                        <a:pt x="207639" y="100328"/>
                        <a:pt x="216754" y="100328"/>
                      </a:cubicBezTo>
                      <a:cubicBezTo>
                        <a:pt x="246123" y="101598"/>
                        <a:pt x="274480" y="105408"/>
                        <a:pt x="303850" y="102868"/>
                      </a:cubicBezTo>
                      <a:cubicBezTo>
                        <a:pt x="335245" y="100328"/>
                        <a:pt x="367652" y="101598"/>
                        <a:pt x="399048" y="102868"/>
                      </a:cubicBezTo>
                      <a:cubicBezTo>
                        <a:pt x="436519" y="104138"/>
                        <a:pt x="599571" y="104138"/>
                        <a:pt x="637043" y="104138"/>
                      </a:cubicBezTo>
                      <a:cubicBezTo>
                        <a:pt x="668438" y="105408"/>
                        <a:pt x="699833" y="104138"/>
                        <a:pt x="731228" y="105408"/>
                      </a:cubicBezTo>
                      <a:cubicBezTo>
                        <a:pt x="754521" y="105408"/>
                        <a:pt x="777814" y="107948"/>
                        <a:pt x="801107" y="106678"/>
                      </a:cubicBezTo>
                      <a:cubicBezTo>
                        <a:pt x="849719" y="106678"/>
                        <a:pt x="898331" y="104138"/>
                        <a:pt x="946942" y="105408"/>
                      </a:cubicBezTo>
                      <a:cubicBezTo>
                        <a:pt x="1020873" y="106678"/>
                        <a:pt x="1094803" y="110488"/>
                        <a:pt x="1168734" y="113028"/>
                      </a:cubicBezTo>
                      <a:cubicBezTo>
                        <a:pt x="1193039" y="114298"/>
                        <a:pt x="1217345" y="113028"/>
                        <a:pt x="1241651" y="111758"/>
                      </a:cubicBezTo>
                      <a:cubicBezTo>
                        <a:pt x="1262919" y="110488"/>
                        <a:pt x="1284186" y="110488"/>
                        <a:pt x="1304665" y="116838"/>
                      </a:cubicBezTo>
                      <a:cubicBezTo>
                        <a:pt x="1317365" y="119378"/>
                        <a:pt x="1326255" y="113028"/>
                        <a:pt x="1327525" y="99058"/>
                      </a:cubicBezTo>
                      <a:cubicBezTo>
                        <a:pt x="1328795" y="83818"/>
                        <a:pt x="1330065" y="68578"/>
                        <a:pt x="1330065" y="67930"/>
                      </a:cubicBezTo>
                      <a:cubicBezTo>
                        <a:pt x="1332605" y="67930"/>
                        <a:pt x="1335145" y="67930"/>
                        <a:pt x="1337685" y="67930"/>
                      </a:cubicBezTo>
                      <a:cubicBezTo>
                        <a:pt x="1338955" y="67930"/>
                        <a:pt x="1338955" y="67930"/>
                        <a:pt x="1338955" y="67930"/>
                      </a:cubicBezTo>
                      <a:cubicBezTo>
                        <a:pt x="1340225" y="67930"/>
                        <a:pt x="1341495" y="67930"/>
                        <a:pt x="1342765" y="67930"/>
                      </a:cubicBezTo>
                      <a:cubicBezTo>
                        <a:pt x="1344035" y="67930"/>
                        <a:pt x="1344035" y="67930"/>
                        <a:pt x="1344035" y="67930"/>
                      </a:cubicBezTo>
                      <a:cubicBezTo>
                        <a:pt x="1344035" y="67930"/>
                        <a:pt x="1345305" y="67930"/>
                        <a:pt x="1345305" y="67930"/>
                      </a:cubicBezTo>
                      <a:cubicBezTo>
                        <a:pt x="1345305" y="67930"/>
                        <a:pt x="1344035" y="67930"/>
                        <a:pt x="1345305" y="67930"/>
                      </a:cubicBezTo>
                      <a:cubicBezTo>
                        <a:pt x="1349115" y="67930"/>
                        <a:pt x="1352924" y="67930"/>
                        <a:pt x="1340224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grpSp>
            <p:nvGrpSpPr>
              <p:cNvPr id="161" name="Group 23">
                <a:extLst>
                  <a:ext uri="{FF2B5EF4-FFF2-40B4-BE49-F238E27FC236}">
                    <a16:creationId xmlns:a16="http://schemas.microsoft.com/office/drawing/2014/main" id="{9CA38820-0AAA-4434-F235-FF75CE433F4B}"/>
                  </a:ext>
                </a:extLst>
              </p:cNvPr>
              <p:cNvGrpSpPr/>
              <p:nvPr/>
            </p:nvGrpSpPr>
            <p:grpSpPr>
              <a:xfrm>
                <a:off x="887598" y="2880290"/>
                <a:ext cx="1872000" cy="182688"/>
                <a:chOff x="-74561" y="-3810"/>
                <a:chExt cx="1801168" cy="119378"/>
              </a:xfrm>
            </p:grpSpPr>
            <p:sp>
              <p:nvSpPr>
                <p:cNvPr id="163" name="Freeform 24">
                  <a:extLst>
                    <a:ext uri="{FF2B5EF4-FFF2-40B4-BE49-F238E27FC236}">
                      <a16:creationId xmlns:a16="http://schemas.microsoft.com/office/drawing/2014/main" id="{160F599C-A487-C24E-AFCE-ECD2A762CF0A}"/>
                    </a:ext>
                  </a:extLst>
                </p:cNvPr>
                <p:cNvSpPr/>
                <p:nvPr/>
              </p:nvSpPr>
              <p:spPr>
                <a:xfrm>
                  <a:off x="-74561" y="-3810"/>
                  <a:ext cx="1801168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8321" h="119378">
                      <a:moveTo>
                        <a:pt x="1555621" y="38100"/>
                      </a:moveTo>
                      <a:cubicBezTo>
                        <a:pt x="1554351" y="34290"/>
                        <a:pt x="1554351" y="30480"/>
                        <a:pt x="1554351" y="25400"/>
                      </a:cubicBezTo>
                      <a:cubicBezTo>
                        <a:pt x="1554351" y="11430"/>
                        <a:pt x="1550541" y="6350"/>
                        <a:pt x="1536571" y="5080"/>
                      </a:cubicBezTo>
                      <a:cubicBezTo>
                        <a:pt x="1508108" y="3810"/>
                        <a:pt x="1479592" y="0"/>
                        <a:pt x="1452264" y="5080"/>
                      </a:cubicBezTo>
                      <a:cubicBezTo>
                        <a:pt x="1401172" y="12700"/>
                        <a:pt x="1351269" y="13970"/>
                        <a:pt x="1300177" y="13970"/>
                      </a:cubicBezTo>
                      <a:cubicBezTo>
                        <a:pt x="1222945" y="13970"/>
                        <a:pt x="1146902" y="10160"/>
                        <a:pt x="1069670" y="8890"/>
                      </a:cubicBezTo>
                      <a:cubicBezTo>
                        <a:pt x="1031649" y="7620"/>
                        <a:pt x="994815" y="7620"/>
                        <a:pt x="956793" y="8890"/>
                      </a:cubicBezTo>
                      <a:cubicBezTo>
                        <a:pt x="915207" y="8890"/>
                        <a:pt x="874809" y="11430"/>
                        <a:pt x="833223" y="12700"/>
                      </a:cubicBezTo>
                      <a:cubicBezTo>
                        <a:pt x="802330" y="13970"/>
                        <a:pt x="772626" y="12700"/>
                        <a:pt x="741733" y="16510"/>
                      </a:cubicBezTo>
                      <a:cubicBezTo>
                        <a:pt x="710840" y="20320"/>
                        <a:pt x="576576" y="20320"/>
                        <a:pt x="545683" y="19050"/>
                      </a:cubicBezTo>
                      <a:cubicBezTo>
                        <a:pt x="526672" y="17780"/>
                        <a:pt x="464887" y="21590"/>
                        <a:pt x="445876" y="21590"/>
                      </a:cubicBezTo>
                      <a:cubicBezTo>
                        <a:pt x="420924" y="21590"/>
                        <a:pt x="394785" y="22860"/>
                        <a:pt x="369833" y="21590"/>
                      </a:cubicBezTo>
                      <a:cubicBezTo>
                        <a:pt x="340128" y="20320"/>
                        <a:pt x="310424" y="19050"/>
                        <a:pt x="280719" y="25400"/>
                      </a:cubicBezTo>
                      <a:cubicBezTo>
                        <a:pt x="251015" y="31750"/>
                        <a:pt x="221310" y="31750"/>
                        <a:pt x="191606" y="29210"/>
                      </a:cubicBezTo>
                      <a:cubicBezTo>
                        <a:pt x="160713" y="26670"/>
                        <a:pt x="131009" y="25400"/>
                        <a:pt x="100116" y="24130"/>
                      </a:cubicBezTo>
                      <a:cubicBezTo>
                        <a:pt x="81105" y="21590"/>
                        <a:pt x="60906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5659" y="97788"/>
                      </a:cubicBezTo>
                      <a:cubicBezTo>
                        <a:pt x="114374" y="99058"/>
                        <a:pt x="163090" y="100328"/>
                        <a:pt x="211805" y="100328"/>
                      </a:cubicBezTo>
                      <a:cubicBezTo>
                        <a:pt x="222499" y="100328"/>
                        <a:pt x="233192" y="100328"/>
                        <a:pt x="243886" y="100328"/>
                      </a:cubicBezTo>
                      <a:cubicBezTo>
                        <a:pt x="278343" y="101598"/>
                        <a:pt x="311612" y="105408"/>
                        <a:pt x="346069" y="102868"/>
                      </a:cubicBezTo>
                      <a:cubicBezTo>
                        <a:pt x="382903" y="100328"/>
                        <a:pt x="420925" y="101598"/>
                        <a:pt x="457758" y="102868"/>
                      </a:cubicBezTo>
                      <a:cubicBezTo>
                        <a:pt x="501721" y="104138"/>
                        <a:pt x="693018" y="104138"/>
                        <a:pt x="736980" y="104138"/>
                      </a:cubicBezTo>
                      <a:cubicBezTo>
                        <a:pt x="773814" y="105408"/>
                        <a:pt x="810647" y="104138"/>
                        <a:pt x="847481" y="105408"/>
                      </a:cubicBezTo>
                      <a:cubicBezTo>
                        <a:pt x="874809" y="105408"/>
                        <a:pt x="902137" y="107948"/>
                        <a:pt x="929465" y="106678"/>
                      </a:cubicBezTo>
                      <a:cubicBezTo>
                        <a:pt x="986498" y="106678"/>
                        <a:pt x="1043530" y="104138"/>
                        <a:pt x="1100563" y="105408"/>
                      </a:cubicBezTo>
                      <a:cubicBezTo>
                        <a:pt x="1187300" y="106678"/>
                        <a:pt x="1274037" y="110488"/>
                        <a:pt x="1360774" y="113028"/>
                      </a:cubicBezTo>
                      <a:cubicBezTo>
                        <a:pt x="1389291" y="114298"/>
                        <a:pt x="1417807" y="113028"/>
                        <a:pt x="1446323" y="111758"/>
                      </a:cubicBezTo>
                      <a:cubicBezTo>
                        <a:pt x="1471275" y="110488"/>
                        <a:pt x="1496227" y="110488"/>
                        <a:pt x="1520061" y="116838"/>
                      </a:cubicBezTo>
                      <a:cubicBezTo>
                        <a:pt x="1532761" y="119378"/>
                        <a:pt x="1541651" y="113028"/>
                        <a:pt x="1542921" y="99058"/>
                      </a:cubicBezTo>
                      <a:cubicBezTo>
                        <a:pt x="1544191" y="83818"/>
                        <a:pt x="1545461" y="68578"/>
                        <a:pt x="1545461" y="67930"/>
                      </a:cubicBezTo>
                      <a:cubicBezTo>
                        <a:pt x="1548001" y="67930"/>
                        <a:pt x="1550541" y="67930"/>
                        <a:pt x="1553081" y="67930"/>
                      </a:cubicBezTo>
                      <a:cubicBezTo>
                        <a:pt x="1554351" y="67930"/>
                        <a:pt x="1554351" y="67930"/>
                        <a:pt x="1554351" y="67930"/>
                      </a:cubicBezTo>
                      <a:cubicBezTo>
                        <a:pt x="1555621" y="67930"/>
                        <a:pt x="1556891" y="67930"/>
                        <a:pt x="1558161" y="67930"/>
                      </a:cubicBezTo>
                      <a:cubicBezTo>
                        <a:pt x="1559431" y="67930"/>
                        <a:pt x="1559431" y="67930"/>
                        <a:pt x="1559431" y="67930"/>
                      </a:cubicBezTo>
                      <a:cubicBezTo>
                        <a:pt x="1559431" y="67930"/>
                        <a:pt x="1560701" y="67930"/>
                        <a:pt x="1560701" y="67930"/>
                      </a:cubicBezTo>
                      <a:cubicBezTo>
                        <a:pt x="1560701" y="67930"/>
                        <a:pt x="1559431" y="67930"/>
                        <a:pt x="1560701" y="67930"/>
                      </a:cubicBezTo>
                      <a:cubicBezTo>
                        <a:pt x="1564511" y="67930"/>
                        <a:pt x="1568321" y="67930"/>
                        <a:pt x="1555621" y="38100"/>
                      </a:cubicBezTo>
                      <a:close/>
                    </a:path>
                  </a:pathLst>
                </a:custGeom>
                <a:solidFill>
                  <a:srgbClr val="EFA4B4"/>
                </a:solidFill>
              </p:spPr>
            </p:sp>
          </p:grpSp>
          <p:sp>
            <p:nvSpPr>
              <p:cNvPr id="162" name="TextBox 25">
                <a:extLst>
                  <a:ext uri="{FF2B5EF4-FFF2-40B4-BE49-F238E27FC236}">
                    <a16:creationId xmlns:a16="http://schemas.microsoft.com/office/drawing/2014/main" id="{9DA730AA-1BF5-C435-D833-EC27B287037D}"/>
                  </a:ext>
                </a:extLst>
              </p:cNvPr>
              <p:cNvSpPr txBox="1"/>
              <p:nvPr/>
            </p:nvSpPr>
            <p:spPr>
              <a:xfrm>
                <a:off x="829114" y="2402757"/>
                <a:ext cx="1996358" cy="67582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จำนวนเงิน (ก้อน) </a:t>
                </a:r>
              </a:p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ที่ต้องมี ณ วันเกษียณ</a:t>
                </a:r>
              </a:p>
            </p:txBody>
          </p:sp>
        </p:grpSp>
        <p:sp>
          <p:nvSpPr>
            <p:cNvPr id="89" name="TextBox 28">
              <a:extLst>
                <a:ext uri="{FF2B5EF4-FFF2-40B4-BE49-F238E27FC236}">
                  <a16:creationId xmlns:a16="http://schemas.microsoft.com/office/drawing/2014/main" id="{9F30894C-0F03-2FE0-4388-99BCFF6CCB63}"/>
                </a:ext>
              </a:extLst>
            </p:cNvPr>
            <p:cNvSpPr txBox="1"/>
            <p:nvPr/>
          </p:nvSpPr>
          <p:spPr>
            <a:xfrm>
              <a:off x="2674109" y="4794594"/>
              <a:ext cx="1229172" cy="4558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spc="53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12</a:t>
              </a:r>
            </a:p>
          </p:txBody>
        </p:sp>
        <p:sp>
          <p:nvSpPr>
            <p:cNvPr id="91" name="Content Placeholder 2">
              <a:extLst>
                <a:ext uri="{FF2B5EF4-FFF2-40B4-BE49-F238E27FC236}">
                  <a16:creationId xmlns:a16="http://schemas.microsoft.com/office/drawing/2014/main" id="{2FFAF647-51BE-E833-2CCF-744A1A5FF64E}"/>
                </a:ext>
              </a:extLst>
            </p:cNvPr>
            <p:cNvSpPr txBox="1">
              <a:spLocks/>
            </p:cNvSpPr>
            <p:nvPr/>
          </p:nvSpPr>
          <p:spPr>
            <a:xfrm>
              <a:off x="3677677" y="4503345"/>
              <a:ext cx="1587088" cy="7992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66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(</a:t>
              </a:r>
              <a:endParaRPr lang="th-TH" sz="6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00" name="Content Placeholder 2">
              <a:extLst>
                <a:ext uri="{FF2B5EF4-FFF2-40B4-BE49-F238E27FC236}">
                  <a16:creationId xmlns:a16="http://schemas.microsoft.com/office/drawing/2014/main" id="{A50D936F-5E0D-BD58-04CC-6D2A2C463E24}"/>
                </a:ext>
              </a:extLst>
            </p:cNvPr>
            <p:cNvSpPr txBox="1">
              <a:spLocks/>
            </p:cNvSpPr>
            <p:nvPr/>
          </p:nvSpPr>
          <p:spPr>
            <a:xfrm>
              <a:off x="4783899" y="4439718"/>
              <a:ext cx="603592" cy="7457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72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-</a:t>
              </a:r>
              <a:endParaRPr lang="th-TH" sz="72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01" name="TextBox 27">
              <a:extLst>
                <a:ext uri="{FF2B5EF4-FFF2-40B4-BE49-F238E27FC236}">
                  <a16:creationId xmlns:a16="http://schemas.microsoft.com/office/drawing/2014/main" id="{6B0C32C9-92C6-1AC1-2D4A-C93F13309CEF}"/>
                </a:ext>
              </a:extLst>
            </p:cNvPr>
            <p:cNvSpPr txBox="1"/>
            <p:nvPr/>
          </p:nvSpPr>
          <p:spPr>
            <a:xfrm>
              <a:off x="2900864" y="3956970"/>
              <a:ext cx="433079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จำนวนปีที่คาดว่าจะอยู่หลังเกษียณ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E3FB5550-BA08-EC38-70F2-40E03B2494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8491" y="4286948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61E6A95D-DAC6-0291-3CA4-D038150953FE}"/>
                </a:ext>
              </a:extLst>
            </p:cNvPr>
            <p:cNvCxnSpPr/>
            <p:nvPr/>
          </p:nvCxnSpPr>
          <p:spPr>
            <a:xfrm flipH="1">
              <a:off x="3380675" y="4298266"/>
              <a:ext cx="35182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954D26FD-0BFB-5F8E-C615-C9692DD329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80675" y="429826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4512E8E-B4C8-89B9-B2E4-59EE1C432B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57537" y="4206091"/>
              <a:ext cx="0" cy="9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1" name="Picture 30">
              <a:extLst>
                <a:ext uri="{FF2B5EF4-FFF2-40B4-BE49-F238E27FC236}">
                  <a16:creationId xmlns:a16="http://schemas.microsoft.com/office/drawing/2014/main" id="{7DEC4925-CA4F-21F5-013F-EF4E1019A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 rot="18900000">
              <a:off x="2868954" y="4883372"/>
              <a:ext cx="227882" cy="227882"/>
            </a:xfrm>
            <a:prstGeom prst="rect">
              <a:avLst/>
            </a:prstGeom>
          </p:spPr>
        </p:pic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0D9E706B-15DB-D2D4-8FE2-B20946C4A9F2}"/>
                </a:ext>
              </a:extLst>
            </p:cNvPr>
            <p:cNvSpPr/>
            <p:nvPr/>
          </p:nvSpPr>
          <p:spPr>
            <a:xfrm>
              <a:off x="1073306" y="4745234"/>
              <a:ext cx="1719170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69" name="Picture 30">
              <a:extLst>
                <a:ext uri="{FF2B5EF4-FFF2-40B4-BE49-F238E27FC236}">
                  <a16:creationId xmlns:a16="http://schemas.microsoft.com/office/drawing/2014/main" id="{319A4F8D-44D1-430E-F4D2-30F870774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 rot="18900000">
              <a:off x="3510695" y="4872549"/>
              <a:ext cx="227882" cy="227882"/>
            </a:xfrm>
            <a:prstGeom prst="rect">
              <a:avLst/>
            </a:prstGeom>
          </p:spPr>
        </p:pic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044D1538-38AD-1AA2-61D2-9A0884ABFFCF}"/>
                </a:ext>
              </a:extLst>
            </p:cNvPr>
            <p:cNvSpPr/>
            <p:nvPr/>
          </p:nvSpPr>
          <p:spPr>
            <a:xfrm>
              <a:off x="3960290" y="4771229"/>
              <a:ext cx="872298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1" name="Rectangle: Rounded Corners 170">
              <a:extLst>
                <a:ext uri="{FF2B5EF4-FFF2-40B4-BE49-F238E27FC236}">
                  <a16:creationId xmlns:a16="http://schemas.microsoft.com/office/drawing/2014/main" id="{05A0FB31-D993-AE62-6E8D-45FDE309D456}"/>
                </a:ext>
              </a:extLst>
            </p:cNvPr>
            <p:cNvSpPr/>
            <p:nvPr/>
          </p:nvSpPr>
          <p:spPr>
            <a:xfrm>
              <a:off x="5220882" y="4780733"/>
              <a:ext cx="872298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2" name="Content Placeholder 2">
              <a:extLst>
                <a:ext uri="{FF2B5EF4-FFF2-40B4-BE49-F238E27FC236}">
                  <a16:creationId xmlns:a16="http://schemas.microsoft.com/office/drawing/2014/main" id="{38A4E472-0DDD-E14A-155A-71A45A1D558C}"/>
                </a:ext>
              </a:extLst>
            </p:cNvPr>
            <p:cNvSpPr txBox="1">
              <a:spLocks/>
            </p:cNvSpPr>
            <p:nvPr/>
          </p:nvSpPr>
          <p:spPr>
            <a:xfrm rot="10800000">
              <a:off x="4790742" y="4717003"/>
              <a:ext cx="1587088" cy="7992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6600">
                  <a:solidFill>
                    <a:srgbClr val="0F2043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(</a:t>
              </a:r>
              <a:endParaRPr lang="th-TH" sz="6600">
                <a:solidFill>
                  <a:srgbClr val="0F2043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F5A1C9F-7547-AAE5-96EA-364F3D374E91}"/>
                </a:ext>
              </a:extLst>
            </p:cNvPr>
            <p:cNvSpPr txBox="1"/>
            <p:nvPr/>
          </p:nvSpPr>
          <p:spPr>
            <a:xfrm>
              <a:off x="828186" y="4760684"/>
              <a:ext cx="2237987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50,000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D1485661-5BF3-3ABD-CD84-4EAE71B21656}"/>
                </a:ext>
              </a:extLst>
            </p:cNvPr>
            <p:cNvSpPr txBox="1"/>
            <p:nvPr/>
          </p:nvSpPr>
          <p:spPr>
            <a:xfrm>
              <a:off x="4027988" y="4802491"/>
              <a:ext cx="740925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85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34527EC2-016B-7795-80D3-F30B17D9689F}"/>
                </a:ext>
              </a:extLst>
            </p:cNvPr>
            <p:cNvSpPr txBox="1"/>
            <p:nvPr/>
          </p:nvSpPr>
          <p:spPr>
            <a:xfrm>
              <a:off x="5293608" y="4798283"/>
              <a:ext cx="740926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60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5" name="TextBox 27">
              <a:extLst>
                <a:ext uri="{FF2B5EF4-FFF2-40B4-BE49-F238E27FC236}">
                  <a16:creationId xmlns:a16="http://schemas.microsoft.com/office/drawing/2014/main" id="{2C5D0E3B-FED5-73B9-E087-F888F4FC41A7}"/>
                </a:ext>
              </a:extLst>
            </p:cNvPr>
            <p:cNvSpPr txBox="1"/>
            <p:nvPr/>
          </p:nvSpPr>
          <p:spPr>
            <a:xfrm>
              <a:off x="3422039" y="4388282"/>
              <a:ext cx="1545531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อายุที่คาดว่าจะอยู่ถึง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76" name="TextBox 27">
              <a:extLst>
                <a:ext uri="{FF2B5EF4-FFF2-40B4-BE49-F238E27FC236}">
                  <a16:creationId xmlns:a16="http://schemas.microsoft.com/office/drawing/2014/main" id="{43099917-3892-52FF-4161-3E7677BD52C7}"/>
                </a:ext>
              </a:extLst>
            </p:cNvPr>
            <p:cNvSpPr txBox="1"/>
            <p:nvPr/>
          </p:nvSpPr>
          <p:spPr>
            <a:xfrm>
              <a:off x="4781377" y="4376948"/>
              <a:ext cx="246244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อายุที่คิดว่าจะเลิกทำงาน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grpSp>
          <p:nvGrpSpPr>
            <p:cNvPr id="177" name="Group 16">
              <a:extLst>
                <a:ext uri="{FF2B5EF4-FFF2-40B4-BE49-F238E27FC236}">
                  <a16:creationId xmlns:a16="http://schemas.microsoft.com/office/drawing/2014/main" id="{12B46EC9-49CD-055B-ED0B-54990F87C37C}"/>
                </a:ext>
              </a:extLst>
            </p:cNvPr>
            <p:cNvGrpSpPr/>
            <p:nvPr/>
          </p:nvGrpSpPr>
          <p:grpSpPr>
            <a:xfrm>
              <a:off x="599407" y="5544528"/>
              <a:ext cx="357714" cy="182806"/>
              <a:chOff x="0" y="0"/>
              <a:chExt cx="1340150" cy="677241"/>
            </a:xfrm>
          </p:grpSpPr>
          <p:grpSp>
            <p:nvGrpSpPr>
              <p:cNvPr id="178" name="Group 17">
                <a:extLst>
                  <a:ext uri="{FF2B5EF4-FFF2-40B4-BE49-F238E27FC236}">
                    <a16:creationId xmlns:a16="http://schemas.microsoft.com/office/drawing/2014/main" id="{BED20A01-DADA-1B2B-4303-E68C0E103E1E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81" name="Freeform 18">
                  <a:extLst>
                    <a:ext uri="{FF2B5EF4-FFF2-40B4-BE49-F238E27FC236}">
                      <a16:creationId xmlns:a16="http://schemas.microsoft.com/office/drawing/2014/main" id="{32FB7256-71BB-B5CC-2591-192774BCB961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79" name="Group 19">
                <a:extLst>
                  <a:ext uri="{FF2B5EF4-FFF2-40B4-BE49-F238E27FC236}">
                    <a16:creationId xmlns:a16="http://schemas.microsoft.com/office/drawing/2014/main" id="{9BFDB932-929D-3732-BE32-316E2B6DFA7D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80" name="Freeform 20">
                  <a:extLst>
                    <a:ext uri="{FF2B5EF4-FFF2-40B4-BE49-F238E27FC236}">
                      <a16:creationId xmlns:a16="http://schemas.microsoft.com/office/drawing/2014/main" id="{D6EC8D2E-5C80-BFC5-99EC-3CC0CA0B46E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0B704CA-1CD2-CD81-AA14-0843183D3485}"/>
                </a:ext>
              </a:extLst>
            </p:cNvPr>
            <p:cNvSpPr txBox="1"/>
            <p:nvPr/>
          </p:nvSpPr>
          <p:spPr>
            <a:xfrm>
              <a:off x="928092" y="5386934"/>
              <a:ext cx="2237987" cy="548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79"/>
                </a:lnSpc>
              </a:pPr>
              <a:r>
                <a:rPr lang="en-US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15,000,000</a:t>
              </a:r>
              <a:endParaRPr lang="th-TH" sz="3600" b="1" spc="53">
                <a:solidFill>
                  <a:srgbClr val="00B0F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sp>
          <p:nvSpPr>
            <p:cNvPr id="183" name="Rectangle: Rounded Corners 182">
              <a:extLst>
                <a:ext uri="{FF2B5EF4-FFF2-40B4-BE49-F238E27FC236}">
                  <a16:creationId xmlns:a16="http://schemas.microsoft.com/office/drawing/2014/main" id="{E56771C8-8E1D-AD7F-D16F-0EC6EA9F962D}"/>
                </a:ext>
              </a:extLst>
            </p:cNvPr>
            <p:cNvSpPr/>
            <p:nvPr/>
          </p:nvSpPr>
          <p:spPr>
            <a:xfrm>
              <a:off x="1055401" y="5371406"/>
              <a:ext cx="2010771" cy="485206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4" name="TextBox 26">
              <a:extLst>
                <a:ext uri="{FF2B5EF4-FFF2-40B4-BE49-F238E27FC236}">
                  <a16:creationId xmlns:a16="http://schemas.microsoft.com/office/drawing/2014/main" id="{34BDF3AD-2634-0C5F-0337-8540FD012803}"/>
                </a:ext>
              </a:extLst>
            </p:cNvPr>
            <p:cNvSpPr txBox="1"/>
            <p:nvPr/>
          </p:nvSpPr>
          <p:spPr>
            <a:xfrm>
              <a:off x="703486" y="4413895"/>
              <a:ext cx="2361999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จำนวนเงิ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น</a:t>
              </a: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ที่คาดว่าจะใช้ต่อเดือน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9DC3A7-AFEF-4BBC-CC4D-F3BE1639E9B4}"/>
              </a:ext>
            </a:extLst>
          </p:cNvPr>
          <p:cNvGrpSpPr/>
          <p:nvPr/>
        </p:nvGrpSpPr>
        <p:grpSpPr>
          <a:xfrm>
            <a:off x="6609005" y="2885341"/>
            <a:ext cx="4923377" cy="3403751"/>
            <a:chOff x="6587029" y="2844037"/>
            <a:chExt cx="4923377" cy="3403751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6FD7E1E-BF23-1DDC-4393-45C603A4A103}"/>
                </a:ext>
              </a:extLst>
            </p:cNvPr>
            <p:cNvGrpSpPr/>
            <p:nvPr/>
          </p:nvGrpSpPr>
          <p:grpSpPr>
            <a:xfrm>
              <a:off x="6587029" y="2994316"/>
              <a:ext cx="2294167" cy="523724"/>
              <a:chOff x="390082" y="3670204"/>
              <a:chExt cx="3412048" cy="741600"/>
            </a:xfrm>
          </p:grpSpPr>
          <p:pic>
            <p:nvPicPr>
              <p:cNvPr id="80" name="Graphic 79" descr="Badge with solid fill">
                <a:extLst>
                  <a:ext uri="{FF2B5EF4-FFF2-40B4-BE49-F238E27FC236}">
                    <a16:creationId xmlns:a16="http://schemas.microsoft.com/office/drawing/2014/main" id="{3E03C5BF-24F3-8D26-A83A-89045954B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0082" y="3670204"/>
                <a:ext cx="741600" cy="741600"/>
              </a:xfrm>
              <a:prstGeom prst="rect">
                <a:avLst/>
              </a:prstGeom>
            </p:spPr>
          </p:pic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5D5F92F4-9C77-2D3F-208C-D93D7ADDAD30}"/>
                  </a:ext>
                </a:extLst>
              </p:cNvPr>
              <p:cNvSpPr/>
              <p:nvPr/>
            </p:nvSpPr>
            <p:spPr>
              <a:xfrm>
                <a:off x="1034513" y="3784924"/>
                <a:ext cx="2767617" cy="534332"/>
              </a:xfrm>
              <a:prstGeom prst="roundRect">
                <a:avLst/>
              </a:prstGeom>
              <a:solidFill>
                <a:srgbClr val="3939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4000">
                    <a:solidFill>
                      <a:schemeClr val="bg1"/>
                    </a:solidFill>
                    <a:latin typeface="DB Helvethaica X 55 Regular" panose="02000506090000020004" pitchFamily="2" charset="-34"/>
                    <a:ea typeface="+mj-ea"/>
                    <a:cs typeface="DB Helvethaica X 55 Regular" panose="02000506090000020004" pitchFamily="2" charset="-34"/>
                  </a:rPr>
                  <a:t>ปัจจุบัน</a:t>
                </a:r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897CC989-F242-0FFC-B077-52BF085D514E}"/>
                </a:ext>
              </a:extLst>
            </p:cNvPr>
            <p:cNvGrpSpPr/>
            <p:nvPr/>
          </p:nvGrpSpPr>
          <p:grpSpPr>
            <a:xfrm>
              <a:off x="9050941" y="2844037"/>
              <a:ext cx="1996359" cy="697652"/>
              <a:chOff x="1408718" y="4952786"/>
              <a:chExt cx="1996359" cy="697652"/>
            </a:xfrm>
          </p:grpSpPr>
          <p:grpSp>
            <p:nvGrpSpPr>
              <p:cNvPr id="155" name="Group 32">
                <a:extLst>
                  <a:ext uri="{FF2B5EF4-FFF2-40B4-BE49-F238E27FC236}">
                    <a16:creationId xmlns:a16="http://schemas.microsoft.com/office/drawing/2014/main" id="{D34C681A-15ED-1F7D-B021-54FBD2C3851E}"/>
                  </a:ext>
                </a:extLst>
              </p:cNvPr>
              <p:cNvGrpSpPr/>
              <p:nvPr/>
            </p:nvGrpSpPr>
            <p:grpSpPr>
              <a:xfrm>
                <a:off x="1586547" y="5477447"/>
                <a:ext cx="1629371" cy="172991"/>
                <a:chOff x="0" y="0"/>
                <a:chExt cx="1076550" cy="114298"/>
              </a:xfrm>
            </p:grpSpPr>
            <p:sp>
              <p:nvSpPr>
                <p:cNvPr id="159" name="Freeform 33">
                  <a:extLst>
                    <a:ext uri="{FF2B5EF4-FFF2-40B4-BE49-F238E27FC236}">
                      <a16:creationId xmlns:a16="http://schemas.microsoft.com/office/drawing/2014/main" id="{7D911734-6ECF-D71F-0BE8-D28694C44D0E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080360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0360" h="119378">
                      <a:moveTo>
                        <a:pt x="1067660" y="38100"/>
                      </a:moveTo>
                      <a:cubicBezTo>
                        <a:pt x="1066390" y="34290"/>
                        <a:pt x="1066390" y="30480"/>
                        <a:pt x="1066390" y="25400"/>
                      </a:cubicBezTo>
                      <a:cubicBezTo>
                        <a:pt x="1066390" y="11430"/>
                        <a:pt x="1062580" y="6350"/>
                        <a:pt x="1048610" y="5080"/>
                      </a:cubicBezTo>
                      <a:cubicBezTo>
                        <a:pt x="1023777" y="3810"/>
                        <a:pt x="1004799" y="0"/>
                        <a:pt x="986611" y="5080"/>
                      </a:cubicBezTo>
                      <a:cubicBezTo>
                        <a:pt x="952609" y="12700"/>
                        <a:pt x="919398" y="13970"/>
                        <a:pt x="885396" y="13970"/>
                      </a:cubicBezTo>
                      <a:cubicBezTo>
                        <a:pt x="833997" y="13970"/>
                        <a:pt x="783389" y="10160"/>
                        <a:pt x="731990" y="8890"/>
                      </a:cubicBezTo>
                      <a:cubicBezTo>
                        <a:pt x="706686" y="7620"/>
                        <a:pt x="682173" y="7620"/>
                        <a:pt x="656869" y="8890"/>
                      </a:cubicBezTo>
                      <a:cubicBezTo>
                        <a:pt x="629193" y="8890"/>
                        <a:pt x="602308" y="11430"/>
                        <a:pt x="574631" y="12700"/>
                      </a:cubicBezTo>
                      <a:cubicBezTo>
                        <a:pt x="554072" y="13970"/>
                        <a:pt x="534303" y="12700"/>
                        <a:pt x="513744" y="16510"/>
                      </a:cubicBezTo>
                      <a:cubicBezTo>
                        <a:pt x="493184" y="20320"/>
                        <a:pt x="403830" y="20320"/>
                        <a:pt x="383270" y="19050"/>
                      </a:cubicBezTo>
                      <a:cubicBezTo>
                        <a:pt x="370618" y="17780"/>
                        <a:pt x="329499" y="21590"/>
                        <a:pt x="316847" y="21590"/>
                      </a:cubicBezTo>
                      <a:cubicBezTo>
                        <a:pt x="300242" y="21590"/>
                        <a:pt x="282845" y="22860"/>
                        <a:pt x="266239" y="21590"/>
                      </a:cubicBezTo>
                      <a:cubicBezTo>
                        <a:pt x="246471" y="20320"/>
                        <a:pt x="226702" y="19050"/>
                        <a:pt x="206933" y="25400"/>
                      </a:cubicBezTo>
                      <a:cubicBezTo>
                        <a:pt x="187165" y="31750"/>
                        <a:pt x="167396" y="31750"/>
                        <a:pt x="147627" y="29210"/>
                      </a:cubicBezTo>
                      <a:cubicBezTo>
                        <a:pt x="127068" y="26670"/>
                        <a:pt x="107299" y="25400"/>
                        <a:pt x="86740" y="24130"/>
                      </a:cubicBezTo>
                      <a:cubicBezTo>
                        <a:pt x="74088" y="21590"/>
                        <a:pt x="60645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3808" y="97788"/>
                      </a:cubicBezTo>
                      <a:cubicBezTo>
                        <a:pt x="96229" y="99058"/>
                        <a:pt x="128649" y="100328"/>
                        <a:pt x="161070" y="100328"/>
                      </a:cubicBezTo>
                      <a:cubicBezTo>
                        <a:pt x="168187" y="100328"/>
                        <a:pt x="175303" y="100328"/>
                        <a:pt x="182420" y="100328"/>
                      </a:cubicBezTo>
                      <a:cubicBezTo>
                        <a:pt x="205352" y="101598"/>
                        <a:pt x="227493" y="105408"/>
                        <a:pt x="250425" y="102868"/>
                      </a:cubicBezTo>
                      <a:cubicBezTo>
                        <a:pt x="274938" y="100328"/>
                        <a:pt x="300242" y="101598"/>
                        <a:pt x="324755" y="102868"/>
                      </a:cubicBezTo>
                      <a:cubicBezTo>
                        <a:pt x="354013" y="104138"/>
                        <a:pt x="481323" y="104138"/>
                        <a:pt x="510581" y="104138"/>
                      </a:cubicBezTo>
                      <a:cubicBezTo>
                        <a:pt x="535094" y="105408"/>
                        <a:pt x="559607" y="104138"/>
                        <a:pt x="584120" y="105408"/>
                      </a:cubicBezTo>
                      <a:cubicBezTo>
                        <a:pt x="602308" y="105408"/>
                        <a:pt x="620495" y="107948"/>
                        <a:pt x="638682" y="106678"/>
                      </a:cubicBezTo>
                      <a:cubicBezTo>
                        <a:pt x="676638" y="106678"/>
                        <a:pt x="714594" y="104138"/>
                        <a:pt x="752550" y="105408"/>
                      </a:cubicBezTo>
                      <a:cubicBezTo>
                        <a:pt x="810274" y="106678"/>
                        <a:pt x="867999" y="110488"/>
                        <a:pt x="925724" y="113028"/>
                      </a:cubicBezTo>
                      <a:cubicBezTo>
                        <a:pt x="944702" y="114298"/>
                        <a:pt x="963680" y="113028"/>
                        <a:pt x="982658" y="111758"/>
                      </a:cubicBezTo>
                      <a:cubicBezTo>
                        <a:pt x="999263" y="110488"/>
                        <a:pt x="1015869" y="110488"/>
                        <a:pt x="1032100" y="116838"/>
                      </a:cubicBezTo>
                      <a:cubicBezTo>
                        <a:pt x="1044800" y="119378"/>
                        <a:pt x="1053690" y="113028"/>
                        <a:pt x="1054960" y="99058"/>
                      </a:cubicBezTo>
                      <a:cubicBezTo>
                        <a:pt x="1056230" y="83818"/>
                        <a:pt x="1057500" y="68578"/>
                        <a:pt x="1057500" y="67930"/>
                      </a:cubicBezTo>
                      <a:cubicBezTo>
                        <a:pt x="1060040" y="67930"/>
                        <a:pt x="1062580" y="67930"/>
                        <a:pt x="1065120" y="67930"/>
                      </a:cubicBezTo>
                      <a:cubicBezTo>
                        <a:pt x="1066390" y="67930"/>
                        <a:pt x="1066390" y="67930"/>
                        <a:pt x="1066390" y="67930"/>
                      </a:cubicBezTo>
                      <a:cubicBezTo>
                        <a:pt x="1067660" y="67930"/>
                        <a:pt x="1068930" y="67930"/>
                        <a:pt x="1070200" y="67930"/>
                      </a:cubicBezTo>
                      <a:cubicBezTo>
                        <a:pt x="1071470" y="67930"/>
                        <a:pt x="1071470" y="67930"/>
                        <a:pt x="1071470" y="67930"/>
                      </a:cubicBezTo>
                      <a:cubicBezTo>
                        <a:pt x="1071470" y="67930"/>
                        <a:pt x="1072740" y="67930"/>
                        <a:pt x="1072740" y="67930"/>
                      </a:cubicBezTo>
                      <a:cubicBezTo>
                        <a:pt x="1072740" y="67930"/>
                        <a:pt x="1071470" y="67930"/>
                        <a:pt x="1072740" y="67930"/>
                      </a:cubicBezTo>
                      <a:cubicBezTo>
                        <a:pt x="1076550" y="67930"/>
                        <a:pt x="1080360" y="67930"/>
                        <a:pt x="1067660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grpSp>
            <p:nvGrpSpPr>
              <p:cNvPr id="156" name="Group 34">
                <a:extLst>
                  <a:ext uri="{FF2B5EF4-FFF2-40B4-BE49-F238E27FC236}">
                    <a16:creationId xmlns:a16="http://schemas.microsoft.com/office/drawing/2014/main" id="{EACB6BCF-021C-B3A7-F77C-9877B86A1F87}"/>
                  </a:ext>
                </a:extLst>
              </p:cNvPr>
              <p:cNvGrpSpPr/>
              <p:nvPr/>
            </p:nvGrpSpPr>
            <p:grpSpPr>
              <a:xfrm>
                <a:off x="1535899" y="5114529"/>
                <a:ext cx="1851503" cy="172991"/>
                <a:chOff x="0" y="0"/>
                <a:chExt cx="1223316" cy="114298"/>
              </a:xfrm>
            </p:grpSpPr>
            <p:sp>
              <p:nvSpPr>
                <p:cNvPr id="158" name="Freeform 35">
                  <a:extLst>
                    <a:ext uri="{FF2B5EF4-FFF2-40B4-BE49-F238E27FC236}">
                      <a16:creationId xmlns:a16="http://schemas.microsoft.com/office/drawing/2014/main" id="{FCC428F6-9D79-1E5B-F73D-09B4A0F25860}"/>
                    </a:ext>
                  </a:extLst>
                </p:cNvPr>
                <p:cNvSpPr/>
                <p:nvPr/>
              </p:nvSpPr>
              <p:spPr>
                <a:xfrm>
                  <a:off x="0" y="-3810"/>
                  <a:ext cx="1227125" cy="119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125" h="119378">
                      <a:moveTo>
                        <a:pt x="1214425" y="38100"/>
                      </a:moveTo>
                      <a:cubicBezTo>
                        <a:pt x="1213155" y="34290"/>
                        <a:pt x="1213155" y="30480"/>
                        <a:pt x="1213155" y="25400"/>
                      </a:cubicBezTo>
                      <a:cubicBezTo>
                        <a:pt x="1213155" y="11430"/>
                        <a:pt x="1209345" y="6350"/>
                        <a:pt x="1195375" y="5080"/>
                      </a:cubicBezTo>
                      <a:cubicBezTo>
                        <a:pt x="1169451" y="3810"/>
                        <a:pt x="1147604" y="0"/>
                        <a:pt x="1126667" y="5080"/>
                      </a:cubicBezTo>
                      <a:cubicBezTo>
                        <a:pt x="1087525" y="12700"/>
                        <a:pt x="1049293" y="13970"/>
                        <a:pt x="1010151" y="13970"/>
                      </a:cubicBezTo>
                      <a:cubicBezTo>
                        <a:pt x="950982" y="13970"/>
                        <a:pt x="892724" y="10160"/>
                        <a:pt x="833555" y="8890"/>
                      </a:cubicBezTo>
                      <a:cubicBezTo>
                        <a:pt x="804426" y="7620"/>
                        <a:pt x="776207" y="7620"/>
                        <a:pt x="747078" y="8890"/>
                      </a:cubicBezTo>
                      <a:cubicBezTo>
                        <a:pt x="715218" y="8890"/>
                        <a:pt x="684269" y="11430"/>
                        <a:pt x="652409" y="12700"/>
                      </a:cubicBezTo>
                      <a:cubicBezTo>
                        <a:pt x="628741" y="13970"/>
                        <a:pt x="605984" y="12700"/>
                        <a:pt x="582317" y="16510"/>
                      </a:cubicBezTo>
                      <a:cubicBezTo>
                        <a:pt x="558649" y="20320"/>
                        <a:pt x="455787" y="20320"/>
                        <a:pt x="432120" y="19050"/>
                      </a:cubicBezTo>
                      <a:cubicBezTo>
                        <a:pt x="417555" y="17780"/>
                        <a:pt x="370220" y="21590"/>
                        <a:pt x="355656" y="21590"/>
                      </a:cubicBezTo>
                      <a:cubicBezTo>
                        <a:pt x="336540" y="21590"/>
                        <a:pt x="316513" y="22860"/>
                        <a:pt x="297397" y="21590"/>
                      </a:cubicBezTo>
                      <a:cubicBezTo>
                        <a:pt x="274640" y="20320"/>
                        <a:pt x="251883" y="19050"/>
                        <a:pt x="229126" y="25400"/>
                      </a:cubicBezTo>
                      <a:cubicBezTo>
                        <a:pt x="206369" y="31750"/>
                        <a:pt x="183612" y="31750"/>
                        <a:pt x="160855" y="29210"/>
                      </a:cubicBezTo>
                      <a:cubicBezTo>
                        <a:pt x="137187" y="26670"/>
                        <a:pt x="114430" y="25400"/>
                        <a:pt x="90763" y="24130"/>
                      </a:cubicBezTo>
                      <a:cubicBezTo>
                        <a:pt x="76198" y="21590"/>
                        <a:pt x="60723" y="20320"/>
                        <a:pt x="39370" y="20320"/>
                      </a:cubicBezTo>
                      <a:cubicBezTo>
                        <a:pt x="26670" y="19050"/>
                        <a:pt x="13970" y="17780"/>
                        <a:pt x="0" y="16510"/>
                      </a:cubicBezTo>
                      <a:cubicBezTo>
                        <a:pt x="0" y="24130"/>
                        <a:pt x="0" y="29210"/>
                        <a:pt x="0" y="33020"/>
                      </a:cubicBezTo>
                      <a:cubicBezTo>
                        <a:pt x="7620" y="67930"/>
                        <a:pt x="3810" y="67930"/>
                        <a:pt x="2540" y="67930"/>
                      </a:cubicBezTo>
                      <a:cubicBezTo>
                        <a:pt x="1270" y="67930"/>
                        <a:pt x="2540" y="67930"/>
                        <a:pt x="2540" y="67930"/>
                      </a:cubicBezTo>
                      <a:cubicBezTo>
                        <a:pt x="3810" y="67930"/>
                        <a:pt x="5080" y="67930"/>
                        <a:pt x="6350" y="67930"/>
                      </a:cubicBezTo>
                      <a:cubicBezTo>
                        <a:pt x="7620" y="67930"/>
                        <a:pt x="6350" y="67930"/>
                        <a:pt x="7620" y="67930"/>
                      </a:cubicBezTo>
                      <a:cubicBezTo>
                        <a:pt x="8890" y="67930"/>
                        <a:pt x="10160" y="67930"/>
                        <a:pt x="11430" y="67930"/>
                      </a:cubicBezTo>
                      <a:cubicBezTo>
                        <a:pt x="11430" y="67930"/>
                        <a:pt x="11430" y="67930"/>
                        <a:pt x="11430" y="67930"/>
                      </a:cubicBezTo>
                      <a:cubicBezTo>
                        <a:pt x="11430" y="83818"/>
                        <a:pt x="15240" y="87628"/>
                        <a:pt x="31750" y="91438"/>
                      </a:cubicBezTo>
                      <a:cubicBezTo>
                        <a:pt x="43180" y="93978"/>
                        <a:pt x="54610" y="96518"/>
                        <a:pt x="64365" y="97788"/>
                      </a:cubicBezTo>
                      <a:cubicBezTo>
                        <a:pt x="101686" y="99058"/>
                        <a:pt x="139008" y="100328"/>
                        <a:pt x="176330" y="100328"/>
                      </a:cubicBezTo>
                      <a:cubicBezTo>
                        <a:pt x="184522" y="100328"/>
                        <a:pt x="192715" y="100328"/>
                        <a:pt x="200907" y="100328"/>
                      </a:cubicBezTo>
                      <a:cubicBezTo>
                        <a:pt x="227306" y="101598"/>
                        <a:pt x="252794" y="105408"/>
                        <a:pt x="279192" y="102868"/>
                      </a:cubicBezTo>
                      <a:cubicBezTo>
                        <a:pt x="307411" y="100328"/>
                        <a:pt x="336540" y="101598"/>
                        <a:pt x="364759" y="102868"/>
                      </a:cubicBezTo>
                      <a:cubicBezTo>
                        <a:pt x="398439" y="104138"/>
                        <a:pt x="544995" y="104138"/>
                        <a:pt x="578676" y="104138"/>
                      </a:cubicBezTo>
                      <a:cubicBezTo>
                        <a:pt x="606894" y="105408"/>
                        <a:pt x="635113" y="104138"/>
                        <a:pt x="663332" y="105408"/>
                      </a:cubicBezTo>
                      <a:cubicBezTo>
                        <a:pt x="684269" y="105408"/>
                        <a:pt x="705205" y="107948"/>
                        <a:pt x="726142" y="106678"/>
                      </a:cubicBezTo>
                      <a:cubicBezTo>
                        <a:pt x="769835" y="106678"/>
                        <a:pt x="813529" y="104138"/>
                        <a:pt x="857223" y="105408"/>
                      </a:cubicBezTo>
                      <a:cubicBezTo>
                        <a:pt x="923674" y="106678"/>
                        <a:pt x="990124" y="110488"/>
                        <a:pt x="1056575" y="113028"/>
                      </a:cubicBezTo>
                      <a:cubicBezTo>
                        <a:pt x="1078422" y="114298"/>
                        <a:pt x="1100269" y="113028"/>
                        <a:pt x="1122116" y="111758"/>
                      </a:cubicBezTo>
                      <a:cubicBezTo>
                        <a:pt x="1141232" y="110488"/>
                        <a:pt x="1160348" y="110488"/>
                        <a:pt x="1178866" y="116838"/>
                      </a:cubicBezTo>
                      <a:cubicBezTo>
                        <a:pt x="1191566" y="119378"/>
                        <a:pt x="1200456" y="113028"/>
                        <a:pt x="1201725" y="99058"/>
                      </a:cubicBezTo>
                      <a:cubicBezTo>
                        <a:pt x="1202995" y="83818"/>
                        <a:pt x="1204266" y="68578"/>
                        <a:pt x="1204266" y="67930"/>
                      </a:cubicBezTo>
                      <a:cubicBezTo>
                        <a:pt x="1206806" y="67930"/>
                        <a:pt x="1209345" y="67930"/>
                        <a:pt x="1211886" y="67930"/>
                      </a:cubicBezTo>
                      <a:cubicBezTo>
                        <a:pt x="1213156" y="67930"/>
                        <a:pt x="1213156" y="67930"/>
                        <a:pt x="1213156" y="67930"/>
                      </a:cubicBezTo>
                      <a:cubicBezTo>
                        <a:pt x="1214425" y="67930"/>
                        <a:pt x="1215695" y="67930"/>
                        <a:pt x="1216966" y="67930"/>
                      </a:cubicBezTo>
                      <a:cubicBezTo>
                        <a:pt x="1218236" y="67930"/>
                        <a:pt x="1218236" y="67930"/>
                        <a:pt x="1218236" y="67930"/>
                      </a:cubicBezTo>
                      <a:cubicBezTo>
                        <a:pt x="1218236" y="67930"/>
                        <a:pt x="1219506" y="67930"/>
                        <a:pt x="1219506" y="67930"/>
                      </a:cubicBezTo>
                      <a:cubicBezTo>
                        <a:pt x="1219506" y="67930"/>
                        <a:pt x="1218236" y="67930"/>
                        <a:pt x="1219506" y="67930"/>
                      </a:cubicBezTo>
                      <a:cubicBezTo>
                        <a:pt x="1223316" y="67930"/>
                        <a:pt x="1227125" y="67930"/>
                        <a:pt x="1214425" y="38100"/>
                      </a:cubicBezTo>
                      <a:close/>
                    </a:path>
                  </a:pathLst>
                </a:custGeom>
                <a:solidFill>
                  <a:srgbClr val="C4E5FF"/>
                </a:solidFill>
              </p:spPr>
            </p:sp>
          </p:grpSp>
          <p:sp>
            <p:nvSpPr>
              <p:cNvPr id="157" name="TextBox 36">
                <a:extLst>
                  <a:ext uri="{FF2B5EF4-FFF2-40B4-BE49-F238E27FC236}">
                    <a16:creationId xmlns:a16="http://schemas.microsoft.com/office/drawing/2014/main" id="{A218706E-7A3C-E9F1-FE52-6C1E2A6F5F24}"/>
                  </a:ext>
                </a:extLst>
              </p:cNvPr>
              <p:cNvSpPr txBox="1"/>
              <p:nvPr/>
            </p:nvSpPr>
            <p:spPr>
              <a:xfrm>
                <a:off x="1408718" y="4952786"/>
                <a:ext cx="1996359" cy="67582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2625"/>
                  </a:lnSpc>
                </a:pPr>
                <a:r>
                  <a:rPr lang="en-US" sz="2400" spc="4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จำนวนเงินที่ต้องออมต่อเดือน</a:t>
                </a:r>
              </a:p>
            </p:txBody>
          </p:sp>
        </p:grpSp>
        <p:sp>
          <p:nvSpPr>
            <p:cNvPr id="124" name="AutoShape 46">
              <a:extLst>
                <a:ext uri="{FF2B5EF4-FFF2-40B4-BE49-F238E27FC236}">
                  <a16:creationId xmlns:a16="http://schemas.microsoft.com/office/drawing/2014/main" id="{5A285965-EDD8-A697-B11B-95DAD8807DA0}"/>
                </a:ext>
              </a:extLst>
            </p:cNvPr>
            <p:cNvSpPr/>
            <p:nvPr/>
          </p:nvSpPr>
          <p:spPr>
            <a:xfrm>
              <a:off x="8649234" y="4687480"/>
              <a:ext cx="2664000" cy="0"/>
            </a:xfrm>
            <a:prstGeom prst="line">
              <a:avLst/>
            </a:prstGeom>
            <a:ln w="38100" cap="rnd">
              <a:solidFill>
                <a:srgbClr val="393954"/>
              </a:solidFill>
              <a:prstDash val="solid"/>
              <a:headEnd type="none" w="sm" len="sm"/>
              <a:tailEnd type="none" w="sm" len="sm"/>
            </a:ln>
          </p:spPr>
        </p:sp>
        <p:grpSp>
          <p:nvGrpSpPr>
            <p:cNvPr id="187" name="Group 16">
              <a:extLst>
                <a:ext uri="{FF2B5EF4-FFF2-40B4-BE49-F238E27FC236}">
                  <a16:creationId xmlns:a16="http://schemas.microsoft.com/office/drawing/2014/main" id="{AD34B615-7DBC-4441-B5C5-1203D37E6AF7}"/>
                </a:ext>
              </a:extLst>
            </p:cNvPr>
            <p:cNvGrpSpPr/>
            <p:nvPr/>
          </p:nvGrpSpPr>
          <p:grpSpPr>
            <a:xfrm>
              <a:off x="8174271" y="4259066"/>
              <a:ext cx="357714" cy="182806"/>
              <a:chOff x="0" y="0"/>
              <a:chExt cx="1340150" cy="677241"/>
            </a:xfrm>
          </p:grpSpPr>
          <p:grpSp>
            <p:nvGrpSpPr>
              <p:cNvPr id="188" name="Group 17">
                <a:extLst>
                  <a:ext uri="{FF2B5EF4-FFF2-40B4-BE49-F238E27FC236}">
                    <a16:creationId xmlns:a16="http://schemas.microsoft.com/office/drawing/2014/main" id="{BC5C55BF-FB0C-19D4-EBB0-939D3807B853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191" name="Freeform 18">
                  <a:extLst>
                    <a:ext uri="{FF2B5EF4-FFF2-40B4-BE49-F238E27FC236}">
                      <a16:creationId xmlns:a16="http://schemas.microsoft.com/office/drawing/2014/main" id="{D2688D1E-DF4E-C51C-E1B5-D085A73A3E10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189" name="Group 19">
                <a:extLst>
                  <a:ext uri="{FF2B5EF4-FFF2-40B4-BE49-F238E27FC236}">
                    <a16:creationId xmlns:a16="http://schemas.microsoft.com/office/drawing/2014/main" id="{045716BB-3434-0386-5064-454A4839CF3D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190" name="Freeform 20">
                  <a:extLst>
                    <a:ext uri="{FF2B5EF4-FFF2-40B4-BE49-F238E27FC236}">
                      <a16:creationId xmlns:a16="http://schemas.microsoft.com/office/drawing/2014/main" id="{B4C5B593-B02A-5830-F97E-57032EBC1E8B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4AA2F18-E2CF-4D14-709D-5939B78A87A6}"/>
                </a:ext>
              </a:extLst>
            </p:cNvPr>
            <p:cNvGrpSpPr/>
            <p:nvPr/>
          </p:nvGrpSpPr>
          <p:grpSpPr>
            <a:xfrm>
              <a:off x="8759645" y="4096772"/>
              <a:ext cx="2237987" cy="563755"/>
              <a:chOff x="8596387" y="4579260"/>
              <a:chExt cx="2237987" cy="563755"/>
            </a:xfrm>
          </p:grpSpPr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F8289572-2865-A0A9-900D-D2D875FD8C73}"/>
                  </a:ext>
                </a:extLst>
              </p:cNvPr>
              <p:cNvSpPr txBox="1"/>
              <p:nvPr/>
            </p:nvSpPr>
            <p:spPr>
              <a:xfrm>
                <a:off x="8596387" y="4594788"/>
                <a:ext cx="2237987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15,000,000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id="{1A9F2D77-F197-CA18-2605-D3B260BBF4FD}"/>
                  </a:ext>
                </a:extLst>
              </p:cNvPr>
              <p:cNvSpPr/>
              <p:nvPr/>
            </p:nvSpPr>
            <p:spPr>
              <a:xfrm>
                <a:off x="8723696" y="4579260"/>
                <a:ext cx="2010771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9C4945A-FB8D-8B0D-B837-3961259421D4}"/>
                </a:ext>
              </a:extLst>
            </p:cNvPr>
            <p:cNvGrpSpPr/>
            <p:nvPr/>
          </p:nvGrpSpPr>
          <p:grpSpPr>
            <a:xfrm>
              <a:off x="8862998" y="4987515"/>
              <a:ext cx="2647408" cy="587042"/>
              <a:chOff x="6038730" y="5927468"/>
              <a:chExt cx="2647408" cy="587042"/>
            </a:xfrm>
          </p:grpSpPr>
          <p:sp>
            <p:nvSpPr>
              <p:cNvPr id="196" name="Rectangle: Rounded Corners 195">
                <a:extLst>
                  <a:ext uri="{FF2B5EF4-FFF2-40B4-BE49-F238E27FC236}">
                    <a16:creationId xmlns:a16="http://schemas.microsoft.com/office/drawing/2014/main" id="{E50DBF69-FAF6-481E-9849-545E298F7B78}"/>
                  </a:ext>
                </a:extLst>
              </p:cNvPr>
              <p:cNvSpPr/>
              <p:nvPr/>
            </p:nvSpPr>
            <p:spPr>
              <a:xfrm>
                <a:off x="6038730" y="5927468"/>
                <a:ext cx="1350435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EEA39E43-D4C8-7C86-200B-464AD5C27479}"/>
                  </a:ext>
                </a:extLst>
              </p:cNvPr>
              <p:cNvSpPr txBox="1"/>
              <p:nvPr/>
            </p:nvSpPr>
            <p:spPr>
              <a:xfrm>
                <a:off x="6079924" y="5966283"/>
                <a:ext cx="1277709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60 - 30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200" name="TextBox 28">
                <a:extLst>
                  <a:ext uri="{FF2B5EF4-FFF2-40B4-BE49-F238E27FC236}">
                    <a16:creationId xmlns:a16="http://schemas.microsoft.com/office/drawing/2014/main" id="{DDFFF744-E80A-5B72-EE0B-B21806C4996B}"/>
                  </a:ext>
                </a:extLst>
              </p:cNvPr>
              <p:cNvSpPr txBox="1"/>
              <p:nvPr/>
            </p:nvSpPr>
            <p:spPr>
              <a:xfrm>
                <a:off x="7456966" y="5987163"/>
                <a:ext cx="1229172" cy="4558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spc="53">
                    <a:solidFill>
                      <a:srgbClr val="3F3F54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12</a:t>
                </a:r>
              </a:p>
            </p:txBody>
          </p:sp>
          <p:pic>
            <p:nvPicPr>
              <p:cNvPr id="201" name="Picture 30">
                <a:extLst>
                  <a:ext uri="{FF2B5EF4-FFF2-40B4-BE49-F238E27FC236}">
                    <a16:creationId xmlns:a16="http://schemas.microsoft.com/office/drawing/2014/main" id="{F00219FF-1932-BC09-3912-CC8199D45A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>
                <a:fillRect/>
              </a:stretch>
            </p:blipFill>
            <p:spPr>
              <a:xfrm rot="18900000">
                <a:off x="7568170" y="6067962"/>
                <a:ext cx="227882" cy="227882"/>
              </a:xfrm>
              <a:prstGeom prst="rect">
                <a:avLst/>
              </a:prstGeom>
            </p:spPr>
          </p:pic>
        </p:grpSp>
        <p:sp>
          <p:nvSpPr>
            <p:cNvPr id="202" name="TextBox 43">
              <a:extLst>
                <a:ext uri="{FF2B5EF4-FFF2-40B4-BE49-F238E27FC236}">
                  <a16:creationId xmlns:a16="http://schemas.microsoft.com/office/drawing/2014/main" id="{5307F7AD-57AC-E62F-F427-FC673240E0D5}"/>
                </a:ext>
              </a:extLst>
            </p:cNvPr>
            <p:cNvSpPr txBox="1"/>
            <p:nvPr/>
          </p:nvSpPr>
          <p:spPr>
            <a:xfrm>
              <a:off x="8780147" y="4682414"/>
              <a:ext cx="1516585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จำนวนปีที่ทำงาน</a:t>
              </a:r>
            </a:p>
          </p:txBody>
        </p:sp>
        <p:sp>
          <p:nvSpPr>
            <p:cNvPr id="203" name="TextBox 26">
              <a:extLst>
                <a:ext uri="{FF2B5EF4-FFF2-40B4-BE49-F238E27FC236}">
                  <a16:creationId xmlns:a16="http://schemas.microsoft.com/office/drawing/2014/main" id="{52A6EAB7-A836-5A8E-E448-8BC3703D9887}"/>
                </a:ext>
              </a:extLst>
            </p:cNvPr>
            <p:cNvSpPr txBox="1"/>
            <p:nvPr/>
          </p:nvSpPr>
          <p:spPr>
            <a:xfrm>
              <a:off x="8353128" y="3750327"/>
              <a:ext cx="2909465" cy="3077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37"/>
                </a:lnSpc>
              </a:pP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จำนวนเงิ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น</a:t>
              </a:r>
              <a:r>
                <a:rPr lang="en-US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 (</a:t>
              </a:r>
              <a:r>
                <a:rPr lang="th-TH" sz="2000" spc="35">
                  <a:solidFill>
                    <a:srgbClr val="3F3F54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ก้อน) ที่ต้องมี ณ วันเกษียณ</a:t>
              </a:r>
              <a:endParaRPr lang="en-US" sz="2000" spc="35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  <p:grpSp>
          <p:nvGrpSpPr>
            <p:cNvPr id="204" name="Group 16">
              <a:extLst>
                <a:ext uri="{FF2B5EF4-FFF2-40B4-BE49-F238E27FC236}">
                  <a16:creationId xmlns:a16="http://schemas.microsoft.com/office/drawing/2014/main" id="{EB3559CF-93DC-E76E-07E8-97BF046A6164}"/>
                </a:ext>
              </a:extLst>
            </p:cNvPr>
            <p:cNvGrpSpPr/>
            <p:nvPr/>
          </p:nvGrpSpPr>
          <p:grpSpPr>
            <a:xfrm>
              <a:off x="8174271" y="5848393"/>
              <a:ext cx="357714" cy="182806"/>
              <a:chOff x="0" y="0"/>
              <a:chExt cx="1340150" cy="677241"/>
            </a:xfrm>
          </p:grpSpPr>
          <p:grpSp>
            <p:nvGrpSpPr>
              <p:cNvPr id="205" name="Group 17">
                <a:extLst>
                  <a:ext uri="{FF2B5EF4-FFF2-40B4-BE49-F238E27FC236}">
                    <a16:creationId xmlns:a16="http://schemas.microsoft.com/office/drawing/2014/main" id="{31B0BD0F-1A07-CB55-3E30-A251951ED307}"/>
                  </a:ext>
                </a:extLst>
              </p:cNvPr>
              <p:cNvGrpSpPr/>
              <p:nvPr/>
            </p:nvGrpSpPr>
            <p:grpSpPr>
              <a:xfrm>
                <a:off x="0" y="0"/>
                <a:ext cx="1340150" cy="294357"/>
                <a:chOff x="0" y="0"/>
                <a:chExt cx="1304305" cy="286484"/>
              </a:xfrm>
            </p:grpSpPr>
            <p:sp>
              <p:nvSpPr>
                <p:cNvPr id="208" name="Freeform 18">
                  <a:extLst>
                    <a:ext uri="{FF2B5EF4-FFF2-40B4-BE49-F238E27FC236}">
                      <a16:creationId xmlns:a16="http://schemas.microsoft.com/office/drawing/2014/main" id="{4E013F6E-2645-994D-BDA6-510D3321E9B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  <p:grpSp>
            <p:nvGrpSpPr>
              <p:cNvPr id="206" name="Group 19">
                <a:extLst>
                  <a:ext uri="{FF2B5EF4-FFF2-40B4-BE49-F238E27FC236}">
                    <a16:creationId xmlns:a16="http://schemas.microsoft.com/office/drawing/2014/main" id="{C2AAE5E2-C2D4-3741-DA75-51B035F64E43}"/>
                  </a:ext>
                </a:extLst>
              </p:cNvPr>
              <p:cNvGrpSpPr/>
              <p:nvPr/>
            </p:nvGrpSpPr>
            <p:grpSpPr>
              <a:xfrm>
                <a:off x="0" y="382884"/>
                <a:ext cx="1340150" cy="294357"/>
                <a:chOff x="0" y="0"/>
                <a:chExt cx="1304305" cy="286484"/>
              </a:xfrm>
            </p:grpSpPr>
            <p:sp>
              <p:nvSpPr>
                <p:cNvPr id="207" name="Freeform 20">
                  <a:extLst>
                    <a:ext uri="{FF2B5EF4-FFF2-40B4-BE49-F238E27FC236}">
                      <a16:creationId xmlns:a16="http://schemas.microsoft.com/office/drawing/2014/main" id="{6867CB07-32E6-A5B6-E55A-C767ECE328A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304305" cy="286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305" h="286484">
                      <a:moveTo>
                        <a:pt x="0" y="0"/>
                      </a:moveTo>
                      <a:lnTo>
                        <a:pt x="1304305" y="0"/>
                      </a:lnTo>
                      <a:lnTo>
                        <a:pt x="1304305" y="286484"/>
                      </a:lnTo>
                      <a:lnTo>
                        <a:pt x="0" y="286484"/>
                      </a:lnTo>
                      <a:close/>
                    </a:path>
                  </a:pathLst>
                </a:custGeom>
                <a:solidFill>
                  <a:srgbClr val="393954"/>
                </a:solidFill>
              </p:spPr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A138483-7390-21A9-F827-2AEDA1258BB4}"/>
                </a:ext>
              </a:extLst>
            </p:cNvPr>
            <p:cNvGrpSpPr/>
            <p:nvPr/>
          </p:nvGrpSpPr>
          <p:grpSpPr>
            <a:xfrm>
              <a:off x="8580568" y="5657031"/>
              <a:ext cx="2237987" cy="590757"/>
              <a:chOff x="15342821" y="5483705"/>
              <a:chExt cx="2237987" cy="590757"/>
            </a:xfrm>
          </p:grpSpPr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6181D73-BD78-9384-384B-059E52E9C534}"/>
                  </a:ext>
                </a:extLst>
              </p:cNvPr>
              <p:cNvSpPr txBox="1"/>
              <p:nvPr/>
            </p:nvSpPr>
            <p:spPr>
              <a:xfrm>
                <a:off x="15342821" y="5526235"/>
                <a:ext cx="2237987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79"/>
                  </a:lnSpc>
                </a:pPr>
                <a:r>
                  <a:rPr lang="en-US" sz="3600" b="1" spc="53">
                    <a:solidFill>
                      <a:srgbClr val="00B0F0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41,667</a:t>
                </a:r>
                <a:endParaRPr lang="th-TH" sz="3600" b="1" spc="53">
                  <a:solidFill>
                    <a:srgbClr val="00B0F0"/>
                  </a:solidFill>
                  <a:latin typeface="DB Helvethaica X 55 Regular" panose="02000506090000020004" pitchFamily="2" charset="-34"/>
                  <a:cs typeface="DB Helvethaica X 55 Regular" panose="02000506090000020004" pitchFamily="2" charset="-34"/>
                </a:endParaRPr>
              </a:p>
            </p:txBody>
          </p:sp>
          <p:sp>
            <p:nvSpPr>
              <p:cNvPr id="211" name="Rectangle: Rounded Corners 210">
                <a:extLst>
                  <a:ext uri="{FF2B5EF4-FFF2-40B4-BE49-F238E27FC236}">
                    <a16:creationId xmlns:a16="http://schemas.microsoft.com/office/drawing/2014/main" id="{9D259091-2DB9-3F2D-CBFE-964868AEEFF9}"/>
                  </a:ext>
                </a:extLst>
              </p:cNvPr>
              <p:cNvSpPr/>
              <p:nvPr/>
            </p:nvSpPr>
            <p:spPr>
              <a:xfrm>
                <a:off x="15650693" y="5483705"/>
                <a:ext cx="1548000" cy="485206"/>
              </a:xfrm>
              <a:prstGeom prst="roundRect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pic>
        <p:nvPicPr>
          <p:cNvPr id="90" name="Picture 89">
            <a:extLst>
              <a:ext uri="{FF2B5EF4-FFF2-40B4-BE49-F238E27FC236}">
                <a16:creationId xmlns:a16="http://schemas.microsoft.com/office/drawing/2014/main" id="{865AE208-4236-0943-A00E-56E56F3527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21" y="-37967"/>
            <a:ext cx="2452740" cy="28691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058CD2-A543-B7D6-07F4-3139BECC17D7}"/>
              </a:ext>
            </a:extLst>
          </p:cNvPr>
          <p:cNvSpPr txBox="1"/>
          <p:nvPr/>
        </p:nvSpPr>
        <p:spPr>
          <a:xfrm>
            <a:off x="659924" y="901342"/>
            <a:ext cx="10796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อายุ 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30 </a:t>
            </a: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ปี ต้องการคงคุณภาพชีวิตหลังเกษียณให้เหมือนกับตอนก่อนเกษียณ โดยนางสาว</a:t>
            </a:r>
            <a:r>
              <a:rPr lang="en-US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 A </a:t>
            </a:r>
            <a:b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มีไลฟ์สไตล์กินดีอยู่ดี เป็นสมาชิกฟิตเนสคลับ ชอบท่องเที่ยวต่างประเทศ อัธยาศัยดี ชอบซื้อของฝากให้ผู้อื่นอยู่เสมอ </a:t>
            </a:r>
            <a:b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400" spc="43">
                <a:solidFill>
                  <a:srgbClr val="3F3F54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หากเจ็บป่วยจะไปหาหมอที่โรงพยาเอกชน มีเป้าหมายหลังเกษียณ คือ มีดอกผลจากการลงทุนไว้ใช้จ่ายได้ตามต้องการ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คาดว่าจะคงคุณภาพชีวิตเหมือนตอนทำงานได้จะต้องใช้เงินเดือนละ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50,000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 บาท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นางสาว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A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คาดว่าจะมีชีวิตอยู่จนถึงอายุ </a:t>
            </a:r>
            <a:r>
              <a:rPr lang="en-US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85 </a:t>
            </a:r>
            <a:r>
              <a:rPr lang="th-TH" sz="2400" b="1" spc="43">
                <a:solidFill>
                  <a:srgbClr val="0070C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ปี</a:t>
            </a:r>
          </a:p>
        </p:txBody>
      </p:sp>
    </p:spTree>
    <p:extLst>
      <p:ext uri="{BB962C8B-B14F-4D97-AF65-F5344CB8AC3E}">
        <p14:creationId xmlns:p14="http://schemas.microsoft.com/office/powerpoint/2010/main" val="1818140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D0EC3F-D993-4858-9645-F9475897FF6F}"/>
              </a:ext>
            </a:extLst>
          </p:cNvPr>
          <p:cNvSpPr/>
          <p:nvPr/>
        </p:nvSpPr>
        <p:spPr>
          <a:xfrm>
            <a:off x="321688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8CD9875-4997-AEEC-7E2C-594380B5E9CD}"/>
              </a:ext>
            </a:extLst>
          </p:cNvPr>
          <p:cNvSpPr/>
          <p:nvPr/>
        </p:nvSpPr>
        <p:spPr>
          <a:xfrm>
            <a:off x="2692632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06EFD97-894A-5121-ADC2-9BB4AF5141A5}"/>
              </a:ext>
            </a:extLst>
          </p:cNvPr>
          <p:cNvSpPr/>
          <p:nvPr/>
        </p:nvSpPr>
        <p:spPr>
          <a:xfrm>
            <a:off x="5063576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D475A14-F524-1B69-2826-F94C81E5A1C1}"/>
              </a:ext>
            </a:extLst>
          </p:cNvPr>
          <p:cNvSpPr/>
          <p:nvPr/>
        </p:nvSpPr>
        <p:spPr>
          <a:xfrm>
            <a:off x="7434520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115C0DD-A4E8-657E-1F15-FB3B648F2BAB}"/>
              </a:ext>
            </a:extLst>
          </p:cNvPr>
          <p:cNvSpPr/>
          <p:nvPr/>
        </p:nvSpPr>
        <p:spPr>
          <a:xfrm>
            <a:off x="9805464" y="4629072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760BCB2-A703-40C9-275D-976BD937530A}"/>
              </a:ext>
            </a:extLst>
          </p:cNvPr>
          <p:cNvSpPr/>
          <p:nvPr/>
        </p:nvSpPr>
        <p:spPr>
          <a:xfrm>
            <a:off x="321688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5B982FC-BD04-CC50-8720-0288EBE5CD4B}"/>
              </a:ext>
            </a:extLst>
          </p:cNvPr>
          <p:cNvSpPr/>
          <p:nvPr/>
        </p:nvSpPr>
        <p:spPr>
          <a:xfrm>
            <a:off x="2692632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E806978-4457-8AB7-4B6F-6C4196F6B1DE}"/>
              </a:ext>
            </a:extLst>
          </p:cNvPr>
          <p:cNvSpPr/>
          <p:nvPr/>
        </p:nvSpPr>
        <p:spPr>
          <a:xfrm>
            <a:off x="5063576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6BDBA76-7815-7202-E3BA-CC68251EF1E2}"/>
              </a:ext>
            </a:extLst>
          </p:cNvPr>
          <p:cNvSpPr/>
          <p:nvPr/>
        </p:nvSpPr>
        <p:spPr>
          <a:xfrm>
            <a:off x="7434520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37AC9CF-498E-11AE-F79E-C6E5E69355A2}"/>
              </a:ext>
            </a:extLst>
          </p:cNvPr>
          <p:cNvSpPr/>
          <p:nvPr/>
        </p:nvSpPr>
        <p:spPr>
          <a:xfrm>
            <a:off x="9805464" y="2408808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F608A73-4676-ACC1-9425-754589B300C3}"/>
              </a:ext>
            </a:extLst>
          </p:cNvPr>
          <p:cNvSpPr/>
          <p:nvPr/>
        </p:nvSpPr>
        <p:spPr>
          <a:xfrm>
            <a:off x="5063576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8DD73D0-3D1F-DD7B-B23D-459DCD227DE9}"/>
              </a:ext>
            </a:extLst>
          </p:cNvPr>
          <p:cNvSpPr/>
          <p:nvPr/>
        </p:nvSpPr>
        <p:spPr>
          <a:xfrm>
            <a:off x="7434520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B327641-6470-F195-8B10-8DC831EB2C03}"/>
              </a:ext>
            </a:extLst>
          </p:cNvPr>
          <p:cNvSpPr/>
          <p:nvPr/>
        </p:nvSpPr>
        <p:spPr>
          <a:xfrm>
            <a:off x="9805464" y="184534"/>
            <a:ext cx="2145222" cy="2092079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DD0EAF6-B13D-3953-45E0-3387F4F6722B}"/>
              </a:ext>
            </a:extLst>
          </p:cNvPr>
          <p:cNvGrpSpPr/>
          <p:nvPr/>
        </p:nvGrpSpPr>
        <p:grpSpPr>
          <a:xfrm>
            <a:off x="526128" y="482793"/>
            <a:ext cx="5044791" cy="1690827"/>
            <a:chOff x="321688" y="379060"/>
            <a:chExt cx="5044791" cy="1690827"/>
          </a:xfrm>
        </p:grpSpPr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C272B036-C3EA-4AB6-9B6A-A6CF864D1ECD}"/>
                </a:ext>
              </a:extLst>
            </p:cNvPr>
            <p:cNvSpPr txBox="1">
              <a:spLocks/>
            </p:cNvSpPr>
            <p:nvPr/>
          </p:nvSpPr>
          <p:spPr>
            <a:xfrm>
              <a:off x="321688" y="379060"/>
              <a:ext cx="5044791" cy="7743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4000" b="1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ความฝันที่อยากทำหลังเกษียณ</a:t>
              </a:r>
            </a:p>
          </p:txBody>
        </p:sp>
        <p:sp>
          <p:nvSpPr>
            <p:cNvPr id="43" name="Title 1">
              <a:extLst>
                <a:ext uri="{FF2B5EF4-FFF2-40B4-BE49-F238E27FC236}">
                  <a16:creationId xmlns:a16="http://schemas.microsoft.com/office/drawing/2014/main" id="{422FDC33-08F5-86BB-0834-1B925847B78C}"/>
                </a:ext>
              </a:extLst>
            </p:cNvPr>
            <p:cNvSpPr txBox="1">
              <a:spLocks/>
            </p:cNvSpPr>
            <p:nvPr/>
          </p:nvSpPr>
          <p:spPr>
            <a:xfrm>
              <a:off x="359251" y="840306"/>
              <a:ext cx="4506014" cy="122958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ระดมความฝันหรือสิ่งที่อยากทำหลังจากเกษียณจากการทำงาน</a:t>
              </a:r>
              <a:b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</a:br>
              <a: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โดยปราศจากข้อจำกัดใดๆ ทั้งด้านสุขภาพและการเงิน</a:t>
              </a:r>
              <a:b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</a:b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1 </a:t>
              </a:r>
              <a: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ความฝัน</a:t>
              </a: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 = 1 </a:t>
              </a:r>
              <a:r>
                <a:rPr kumimoji="0" lang="th-TH" sz="2000" b="0" i="0" u="none" strike="noStrike" kern="1200" cap="none" spc="0" normalizeH="0" baseline="0" noProof="0">
                  <a:ln>
                    <a:noFill/>
                  </a:ln>
                  <a:solidFill>
                    <a:srgbClr val="0F2043"/>
                  </a:solidFill>
                  <a:effectLst/>
                  <a:uLnTx/>
                  <a:uFillTx/>
                  <a:latin typeface="DB Helvethaica X 55 Regular" panose="02000506090000020004" pitchFamily="2" charset="-34"/>
                  <a:ea typeface="Arial Unicode MS"/>
                  <a:cs typeface="DB Helvethaica X 55 Regular" panose="02000506090000020004" pitchFamily="2" charset="-34"/>
                </a:rPr>
                <a:t>ช่อง</a:t>
              </a:r>
            </a:p>
          </p:txBody>
        </p:sp>
      </p:grpSp>
      <p:sp>
        <p:nvSpPr>
          <p:cNvPr id="45" name="Freeform 24">
            <a:extLst>
              <a:ext uri="{FF2B5EF4-FFF2-40B4-BE49-F238E27FC236}">
                <a16:creationId xmlns:a16="http://schemas.microsoft.com/office/drawing/2014/main" id="{B76B43C6-21FC-2EAD-8927-86F8DE61B5D3}"/>
              </a:ext>
            </a:extLst>
          </p:cNvPr>
          <p:cNvSpPr/>
          <p:nvPr/>
        </p:nvSpPr>
        <p:spPr>
          <a:xfrm>
            <a:off x="571739" y="1021716"/>
            <a:ext cx="4392000" cy="182688"/>
          </a:xfrm>
          <a:custGeom>
            <a:avLst/>
            <a:gdLst/>
            <a:ahLst/>
            <a:cxnLst/>
            <a:rect l="l" t="t" r="r" b="b"/>
            <a:pathLst>
              <a:path w="1568321" h="119378">
                <a:moveTo>
                  <a:pt x="1555621" y="38100"/>
                </a:moveTo>
                <a:cubicBezTo>
                  <a:pt x="1554351" y="34290"/>
                  <a:pt x="1554351" y="30480"/>
                  <a:pt x="1554351" y="25400"/>
                </a:cubicBezTo>
                <a:cubicBezTo>
                  <a:pt x="1554351" y="11430"/>
                  <a:pt x="1550541" y="6350"/>
                  <a:pt x="1536571" y="5080"/>
                </a:cubicBezTo>
                <a:cubicBezTo>
                  <a:pt x="1508108" y="3810"/>
                  <a:pt x="1479592" y="0"/>
                  <a:pt x="1452264" y="5080"/>
                </a:cubicBezTo>
                <a:cubicBezTo>
                  <a:pt x="1401172" y="12700"/>
                  <a:pt x="1351269" y="13970"/>
                  <a:pt x="1300177" y="13970"/>
                </a:cubicBezTo>
                <a:cubicBezTo>
                  <a:pt x="1222945" y="13970"/>
                  <a:pt x="1146902" y="10160"/>
                  <a:pt x="1069670" y="8890"/>
                </a:cubicBezTo>
                <a:cubicBezTo>
                  <a:pt x="1031649" y="7620"/>
                  <a:pt x="994815" y="7620"/>
                  <a:pt x="956793" y="8890"/>
                </a:cubicBezTo>
                <a:cubicBezTo>
                  <a:pt x="915207" y="8890"/>
                  <a:pt x="874809" y="11430"/>
                  <a:pt x="833223" y="12700"/>
                </a:cubicBezTo>
                <a:cubicBezTo>
                  <a:pt x="802330" y="13970"/>
                  <a:pt x="772626" y="12700"/>
                  <a:pt x="741733" y="16510"/>
                </a:cubicBezTo>
                <a:cubicBezTo>
                  <a:pt x="710840" y="20320"/>
                  <a:pt x="576576" y="20320"/>
                  <a:pt x="545683" y="19050"/>
                </a:cubicBezTo>
                <a:cubicBezTo>
                  <a:pt x="526672" y="17780"/>
                  <a:pt x="464887" y="21590"/>
                  <a:pt x="445876" y="21590"/>
                </a:cubicBezTo>
                <a:cubicBezTo>
                  <a:pt x="420924" y="21590"/>
                  <a:pt x="394785" y="22860"/>
                  <a:pt x="369833" y="21590"/>
                </a:cubicBezTo>
                <a:cubicBezTo>
                  <a:pt x="340128" y="20320"/>
                  <a:pt x="310424" y="19050"/>
                  <a:pt x="280719" y="25400"/>
                </a:cubicBezTo>
                <a:cubicBezTo>
                  <a:pt x="251015" y="31750"/>
                  <a:pt x="221310" y="31750"/>
                  <a:pt x="191606" y="29210"/>
                </a:cubicBezTo>
                <a:cubicBezTo>
                  <a:pt x="160713" y="26670"/>
                  <a:pt x="131009" y="25400"/>
                  <a:pt x="100116" y="24130"/>
                </a:cubicBezTo>
                <a:cubicBezTo>
                  <a:pt x="81105" y="21590"/>
                  <a:pt x="60906" y="20320"/>
                  <a:pt x="39370" y="20320"/>
                </a:cubicBezTo>
                <a:cubicBezTo>
                  <a:pt x="26670" y="19050"/>
                  <a:pt x="13970" y="17780"/>
                  <a:pt x="0" y="16510"/>
                </a:cubicBezTo>
                <a:cubicBezTo>
                  <a:pt x="0" y="24130"/>
                  <a:pt x="0" y="29210"/>
                  <a:pt x="0" y="33020"/>
                </a:cubicBezTo>
                <a:cubicBezTo>
                  <a:pt x="7620" y="67930"/>
                  <a:pt x="3810" y="67930"/>
                  <a:pt x="2540" y="67930"/>
                </a:cubicBezTo>
                <a:cubicBezTo>
                  <a:pt x="1270" y="67930"/>
                  <a:pt x="2540" y="67930"/>
                  <a:pt x="2540" y="67930"/>
                </a:cubicBezTo>
                <a:cubicBezTo>
                  <a:pt x="3810" y="67930"/>
                  <a:pt x="5080" y="67930"/>
                  <a:pt x="6350" y="67930"/>
                </a:cubicBezTo>
                <a:cubicBezTo>
                  <a:pt x="7620" y="67930"/>
                  <a:pt x="6350" y="67930"/>
                  <a:pt x="7620" y="67930"/>
                </a:cubicBezTo>
                <a:cubicBezTo>
                  <a:pt x="8890" y="67930"/>
                  <a:pt x="10160" y="67930"/>
                  <a:pt x="11430" y="67930"/>
                </a:cubicBezTo>
                <a:cubicBezTo>
                  <a:pt x="11430" y="67930"/>
                  <a:pt x="11430" y="67930"/>
                  <a:pt x="11430" y="67930"/>
                </a:cubicBezTo>
                <a:cubicBezTo>
                  <a:pt x="11430" y="83818"/>
                  <a:pt x="15240" y="87628"/>
                  <a:pt x="31750" y="91438"/>
                </a:cubicBezTo>
                <a:cubicBezTo>
                  <a:pt x="43180" y="93978"/>
                  <a:pt x="54610" y="96518"/>
                  <a:pt x="65659" y="97788"/>
                </a:cubicBezTo>
                <a:cubicBezTo>
                  <a:pt x="114374" y="99058"/>
                  <a:pt x="163090" y="100328"/>
                  <a:pt x="211805" y="100328"/>
                </a:cubicBezTo>
                <a:cubicBezTo>
                  <a:pt x="222499" y="100328"/>
                  <a:pt x="233192" y="100328"/>
                  <a:pt x="243886" y="100328"/>
                </a:cubicBezTo>
                <a:cubicBezTo>
                  <a:pt x="278343" y="101598"/>
                  <a:pt x="311612" y="105408"/>
                  <a:pt x="346069" y="102868"/>
                </a:cubicBezTo>
                <a:cubicBezTo>
                  <a:pt x="382903" y="100328"/>
                  <a:pt x="420925" y="101598"/>
                  <a:pt x="457758" y="102868"/>
                </a:cubicBezTo>
                <a:cubicBezTo>
                  <a:pt x="501721" y="104138"/>
                  <a:pt x="693018" y="104138"/>
                  <a:pt x="736980" y="104138"/>
                </a:cubicBezTo>
                <a:cubicBezTo>
                  <a:pt x="773814" y="105408"/>
                  <a:pt x="810647" y="104138"/>
                  <a:pt x="847481" y="105408"/>
                </a:cubicBezTo>
                <a:cubicBezTo>
                  <a:pt x="874809" y="105408"/>
                  <a:pt x="902137" y="107948"/>
                  <a:pt x="929465" y="106678"/>
                </a:cubicBezTo>
                <a:cubicBezTo>
                  <a:pt x="986498" y="106678"/>
                  <a:pt x="1043530" y="104138"/>
                  <a:pt x="1100563" y="105408"/>
                </a:cubicBezTo>
                <a:cubicBezTo>
                  <a:pt x="1187300" y="106678"/>
                  <a:pt x="1274037" y="110488"/>
                  <a:pt x="1360774" y="113028"/>
                </a:cubicBezTo>
                <a:cubicBezTo>
                  <a:pt x="1389291" y="114298"/>
                  <a:pt x="1417807" y="113028"/>
                  <a:pt x="1446323" y="111758"/>
                </a:cubicBezTo>
                <a:cubicBezTo>
                  <a:pt x="1471275" y="110488"/>
                  <a:pt x="1496227" y="110488"/>
                  <a:pt x="1520061" y="116838"/>
                </a:cubicBezTo>
                <a:cubicBezTo>
                  <a:pt x="1532761" y="119378"/>
                  <a:pt x="1541651" y="113028"/>
                  <a:pt x="1542921" y="99058"/>
                </a:cubicBezTo>
                <a:cubicBezTo>
                  <a:pt x="1544191" y="83818"/>
                  <a:pt x="1545461" y="68578"/>
                  <a:pt x="1545461" y="67930"/>
                </a:cubicBezTo>
                <a:cubicBezTo>
                  <a:pt x="1548001" y="67930"/>
                  <a:pt x="1550541" y="67930"/>
                  <a:pt x="1553081" y="67930"/>
                </a:cubicBezTo>
                <a:cubicBezTo>
                  <a:pt x="1554351" y="67930"/>
                  <a:pt x="1554351" y="67930"/>
                  <a:pt x="1554351" y="67930"/>
                </a:cubicBezTo>
                <a:cubicBezTo>
                  <a:pt x="1555621" y="67930"/>
                  <a:pt x="1556891" y="67930"/>
                  <a:pt x="1558161" y="67930"/>
                </a:cubicBezTo>
                <a:cubicBezTo>
                  <a:pt x="1559431" y="67930"/>
                  <a:pt x="1559431" y="67930"/>
                  <a:pt x="1559431" y="67930"/>
                </a:cubicBezTo>
                <a:cubicBezTo>
                  <a:pt x="1559431" y="67930"/>
                  <a:pt x="1560701" y="67930"/>
                  <a:pt x="1560701" y="67930"/>
                </a:cubicBezTo>
                <a:cubicBezTo>
                  <a:pt x="1560701" y="67930"/>
                  <a:pt x="1559431" y="67930"/>
                  <a:pt x="1560701" y="67930"/>
                </a:cubicBezTo>
                <a:cubicBezTo>
                  <a:pt x="1564511" y="67930"/>
                  <a:pt x="1568321" y="67930"/>
                  <a:pt x="1555621" y="38100"/>
                </a:cubicBezTo>
                <a:close/>
              </a:path>
            </a:pathLst>
          </a:custGeom>
          <a:solidFill>
            <a:srgbClr val="FEDA6D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755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B481850-9754-31F8-32F0-98FDD134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98C3941-F111-4261-8F0D-0E16F1CC6150}"/>
              </a:ext>
            </a:extLst>
          </p:cNvPr>
          <p:cNvSpPr/>
          <p:nvPr/>
        </p:nvSpPr>
        <p:spPr>
          <a:xfrm>
            <a:off x="179798" y="1379483"/>
            <a:ext cx="3767959" cy="204951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BEE6722-9F6B-4BCA-8FA7-44418FA72671}"/>
              </a:ext>
            </a:extLst>
          </p:cNvPr>
          <p:cNvSpPr/>
          <p:nvPr/>
        </p:nvSpPr>
        <p:spPr>
          <a:xfrm>
            <a:off x="4210515" y="1379482"/>
            <a:ext cx="3767959" cy="2049517"/>
          </a:xfrm>
          <a:prstGeom prst="roundRect">
            <a:avLst>
              <a:gd name="adj" fmla="val 8205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39BA2A3-6629-4D63-9079-9C191654B281}"/>
              </a:ext>
            </a:extLst>
          </p:cNvPr>
          <p:cNvSpPr/>
          <p:nvPr/>
        </p:nvSpPr>
        <p:spPr>
          <a:xfrm>
            <a:off x="8241232" y="1379482"/>
            <a:ext cx="3767959" cy="5194739"/>
          </a:xfrm>
          <a:prstGeom prst="roundRect">
            <a:avLst>
              <a:gd name="adj" fmla="val 4952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5.</a:t>
            </a: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272B036-C3EA-4AB6-9B6A-A6CF864D1ECD}"/>
              </a:ext>
            </a:extLst>
          </p:cNvPr>
          <p:cNvSpPr txBox="1">
            <a:spLocks/>
          </p:cNvSpPr>
          <p:nvPr/>
        </p:nvSpPr>
        <p:spPr>
          <a:xfrm>
            <a:off x="321688" y="160004"/>
            <a:ext cx="9762986" cy="774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FINANCIAL CANVAS</a:t>
            </a:r>
            <a:endParaRPr kumimoji="0" lang="th-TH" sz="4000" b="1" i="0" u="none" strike="noStrike" kern="1200" cap="none" spc="0" normalizeH="0" baseline="0" noProof="0">
              <a:ln>
                <a:noFill/>
              </a:ln>
              <a:solidFill>
                <a:srgbClr val="0F2043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D2DC4E-CA9A-405A-8BD4-891C2D422065}"/>
              </a:ext>
            </a:extLst>
          </p:cNvPr>
          <p:cNvSpPr txBox="1"/>
          <p:nvPr/>
        </p:nvSpPr>
        <p:spPr>
          <a:xfrm>
            <a:off x="321688" y="912548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เป้าหมายที่อยากทำให้สำเร็จ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9FEB25-7E3D-49F2-84A5-7939DD0B59A5}"/>
              </a:ext>
            </a:extLst>
          </p:cNvPr>
          <p:cNvSpPr txBox="1"/>
          <p:nvPr/>
        </p:nvSpPr>
        <p:spPr>
          <a:xfrm>
            <a:off x="4312990" y="917817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ผลลัพธ์ความสำเร็จที่จับต้องได้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7B08F6-25EE-4AD0-AB83-E189D6BD63AE}"/>
              </a:ext>
            </a:extLst>
          </p:cNvPr>
          <p:cNvSpPr txBox="1"/>
          <p:nvPr/>
        </p:nvSpPr>
        <p:spPr>
          <a:xfrm>
            <a:off x="8446183" y="893365"/>
            <a:ext cx="3358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5 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สิ่งที่ต้องลงทำต่อจากนี้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D0EC3F-D993-4858-9645-F9475897FF6F}"/>
              </a:ext>
            </a:extLst>
          </p:cNvPr>
          <p:cNvSpPr/>
          <p:nvPr/>
        </p:nvSpPr>
        <p:spPr>
          <a:xfrm>
            <a:off x="179798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4C048A1-C7F4-4CD4-8BEA-D73760C280EA}"/>
              </a:ext>
            </a:extLst>
          </p:cNvPr>
          <p:cNvSpPr/>
          <p:nvPr/>
        </p:nvSpPr>
        <p:spPr>
          <a:xfrm>
            <a:off x="2856581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EBEF31A-EC57-4806-AEBE-6CCDC36A7E3E}"/>
              </a:ext>
            </a:extLst>
          </p:cNvPr>
          <p:cNvSpPr/>
          <p:nvPr/>
        </p:nvSpPr>
        <p:spPr>
          <a:xfrm>
            <a:off x="5533365" y="3976851"/>
            <a:ext cx="2445109" cy="2384537"/>
          </a:xfrm>
          <a:prstGeom prst="roundRect">
            <a:avLst>
              <a:gd name="adj" fmla="val 974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EEDAA6-80EA-4C41-98BC-F0329E6874B9}"/>
              </a:ext>
            </a:extLst>
          </p:cNvPr>
          <p:cNvSpPr txBox="1"/>
          <p:nvPr/>
        </p:nvSpPr>
        <p:spPr>
          <a:xfrm>
            <a:off x="321688" y="3515186"/>
            <a:ext cx="22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ทำไมต้องทำให้สำเร็จ?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EED527-B0A9-4B85-924A-3A50BA819980}"/>
              </a:ext>
            </a:extLst>
          </p:cNvPr>
          <p:cNvSpPr txBox="1"/>
          <p:nvPr/>
        </p:nvSpPr>
        <p:spPr>
          <a:xfrm>
            <a:off x="3019044" y="3515186"/>
            <a:ext cx="238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สิ่งสนับสนุนที่จำเป็น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CC9989-3C85-4F35-87FE-1D5F5B6D5016}"/>
              </a:ext>
            </a:extLst>
          </p:cNvPr>
          <p:cNvSpPr txBox="1"/>
          <p:nvPr/>
        </p:nvSpPr>
        <p:spPr>
          <a:xfrm>
            <a:off x="5653948" y="3477903"/>
            <a:ext cx="227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อุปสรรคทำให้ไม่สำเร็จ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0462B18-4821-B92F-2036-92A7462DBC23}"/>
              </a:ext>
            </a:extLst>
          </p:cNvPr>
          <p:cNvSpPr txBox="1">
            <a:spLocks/>
          </p:cNvSpPr>
          <p:nvPr/>
        </p:nvSpPr>
        <p:spPr>
          <a:xfrm>
            <a:off x="3019044" y="-411167"/>
            <a:ext cx="6981593" cy="122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เลือกเป้าหมายทีอยากทำให้เป็นจริงมากที่สุด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1 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เป้าหมายเขียนลงบน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2043"/>
                </a:solidFill>
                <a:effectLst/>
                <a:uLnTx/>
                <a:uFillTx/>
                <a:latin typeface="DB Helvethaica X 55 Regular" panose="02000506090000020004" pitchFamily="2" charset="-34"/>
                <a:ea typeface="Arial Unicode MS"/>
                <a:cs typeface="DB Helvethaica X 55 Regular" panose="02000506090000020004" pitchFamily="2" charset="-34"/>
              </a:rPr>
              <a:t>CANVAS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0F2043"/>
              </a:solidFill>
              <a:effectLst/>
              <a:uLnTx/>
              <a:uFillTx/>
              <a:latin typeface="DB Helvethaica X 55 Regular" panose="02000506090000020004" pitchFamily="2" charset="-34"/>
              <a:ea typeface="Arial Unicode MS"/>
              <a:cs typeface="DB Helvethaica X 55 Regular" panose="0200050609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091944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 FLASH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9BA27"/>
      </a:accent1>
      <a:accent2>
        <a:srgbClr val="F3932D"/>
      </a:accent2>
      <a:accent3>
        <a:srgbClr val="79BA27"/>
      </a:accent3>
      <a:accent4>
        <a:srgbClr val="F2B662"/>
      </a:accent4>
      <a:accent5>
        <a:srgbClr val="F3932D"/>
      </a:accent5>
      <a:accent6>
        <a:srgbClr val="F2B662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26B4A542BA3EB8499520763A29232BD0" ma:contentTypeVersion="0" ma:contentTypeDescription="สร้างเอกสารใหม่" ma:contentTypeScope="" ma:versionID="240dc08edb78c61870f3f7763d9bdf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a4d0000f2c18a1c13c5620b9eba0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5C24B0-5D0A-4E16-875A-E7AFB7BB81F9}"/>
</file>

<file path=customXml/itemProps2.xml><?xml version="1.0" encoding="utf-8"?>
<ds:datastoreItem xmlns:ds="http://schemas.openxmlformats.org/officeDocument/2006/customXml" ds:itemID="{31F22DFA-D988-445E-87CC-EB01E4093A0B}"/>
</file>

<file path=customXml/itemProps3.xml><?xml version="1.0" encoding="utf-8"?>
<ds:datastoreItem xmlns:ds="http://schemas.openxmlformats.org/officeDocument/2006/customXml" ds:itemID="{7E8312EB-B56A-44FA-ACAF-5532A50D416A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1524</Words>
  <Application>Microsoft Office PowerPoint</Application>
  <PresentationFormat>Widescreen</PresentationFormat>
  <Paragraphs>160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BrowalliaUPC</vt:lpstr>
      <vt:lpstr>Calibri</vt:lpstr>
      <vt:lpstr>DB Helvethaica X 55 Regular</vt:lpstr>
      <vt:lpstr>Kanit</vt:lpstr>
      <vt:lpstr>Mitr Medium</vt:lpstr>
      <vt:lpstr>Sarabun</vt:lpstr>
      <vt:lpstr>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Veenusaya Suriyatanin (วินัสยา สุริยาธานินทร์)</dc:creator>
  <cp:lastModifiedBy>Manita Rudtanasudjatum (มานิตา รัตนสัจธรรม)</cp:lastModifiedBy>
  <cp:revision>3</cp:revision>
  <dcterms:created xsi:type="dcterms:W3CDTF">2022-07-06T10:39:03Z</dcterms:created>
  <dcterms:modified xsi:type="dcterms:W3CDTF">2023-01-23T09:25:46Z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ef099a-7fa4-4e34-953d-f6f34188ebfd_Enabled">
    <vt:lpwstr>true</vt:lpwstr>
  </property>
  <property fmtid="{D5CDD505-2E9C-101B-9397-08002B2CF9AE}" pid="3" name="MSIP_Label_57ef099a-7fa4-4e34-953d-f6f34188ebfd_SetDate">
    <vt:lpwstr>2022-07-06T10:39:03Z</vt:lpwstr>
  </property>
  <property fmtid="{D5CDD505-2E9C-101B-9397-08002B2CF9AE}" pid="4" name="MSIP_Label_57ef099a-7fa4-4e34-953d-f6f34188ebfd_Method">
    <vt:lpwstr>Standard</vt:lpwstr>
  </property>
  <property fmtid="{D5CDD505-2E9C-101B-9397-08002B2CF9AE}" pid="5" name="MSIP_Label_57ef099a-7fa4-4e34-953d-f6f34188ebfd_Name">
    <vt:lpwstr>Internal</vt:lpwstr>
  </property>
  <property fmtid="{D5CDD505-2E9C-101B-9397-08002B2CF9AE}" pid="6" name="MSIP_Label_57ef099a-7fa4-4e34-953d-f6f34188ebfd_SiteId">
    <vt:lpwstr>db27cba9-535b-4797-bd0b-1b1d889f3898</vt:lpwstr>
  </property>
  <property fmtid="{D5CDD505-2E9C-101B-9397-08002B2CF9AE}" pid="7" name="MSIP_Label_57ef099a-7fa4-4e34-953d-f6f34188ebfd_ActionId">
    <vt:lpwstr>3916806c-f365-4dd3-a674-b4e32e23d9c9</vt:lpwstr>
  </property>
  <property fmtid="{D5CDD505-2E9C-101B-9397-08002B2CF9AE}" pid="8" name="MSIP_Label_57ef099a-7fa4-4e34-953d-f6f34188ebfd_ContentBits">
    <vt:lpwstr>0</vt:lpwstr>
  </property>
  <property fmtid="{D5CDD505-2E9C-101B-9397-08002B2CF9AE}" pid="9" name="ContentTypeId">
    <vt:lpwstr>0x01010026B4A542BA3EB8499520763A29232BD0</vt:lpwstr>
  </property>
</Properties>
</file>