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92" r:id="rId3"/>
    <p:sldId id="293" r:id="rId4"/>
    <p:sldId id="295" r:id="rId5"/>
    <p:sldId id="294" r:id="rId6"/>
    <p:sldId id="29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78C35-1BDE-466E-8FEB-5AB6FD2A4FB0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483C-D165-4B46-AEE0-24BD8DC37F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04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อธิบายกิจกรรม “ใช่หรือมั่ว ชัวร์หรือไม่”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มีกรณีตัวอย่างเกี่ยวกับ “บริการทางการเงิน” </a:t>
            </a:r>
            <a:r>
              <a:rPr lang="en-US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 </a:t>
            </a: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แต่ละกรณีจะขอให้ทุกคนพิมพ์บอกในช่องแชทว่า บริการทางการเงินแต่ละกรณีเป็นเรื่อง “จริง” หรือ “หลอก”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จากนั้น ให้บอกจุดสังเกตของแต่ละกรณี “จริง” หรือ “หลอก” ดูจากอะไรบ้าง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400" b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เฉลยพร้อมบอกจุดสังเกตที่ถูกต้อง</a:t>
            </a: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264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48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51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145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974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00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41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44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400" b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E8CF-70F6-4440-BED3-6C8620A5837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6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372D-C748-B239-4D44-BAB9DF9AF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E0192-D0C0-2987-14A6-E8748D27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C90F-F5FA-467B-8C74-69E6AD93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67DC-1C8E-2984-D8BE-9BBAE206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CD6A-7A70-FA8F-6ED3-B36C5B4C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016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86CD-DA43-2A6B-6229-062CA7A1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4A439-10D8-5AAC-8B80-D70DC8C72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24B82-4941-21AA-A08F-D809DBB2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028E-183B-BF75-A323-7F2E923D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56F62-E3E4-A931-C9BB-2CADD05A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673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C3AC5-AF73-2B69-2C7E-29C019D80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03FD1-3D88-6F55-8E19-8F65AE1E2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FFB5-A9F1-A1EF-54C1-62D85544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19FA-3DA4-E7AE-7BE7-AEE42D6A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F4ED-4EAC-D831-F129-56B5500B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86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F150-15E3-CC95-6D9F-A4AB096F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43AD-452D-F087-EF38-AAE62CC0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B231C-7A4F-6C7E-A207-B21A55AF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84C5E-6B8D-E1CE-5880-C51A306E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6DC1-6E0E-175E-7BE9-2DA38C4E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05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81BE-3B85-24CB-EB45-F35A2274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C32-97BD-CFF0-8D6A-2EC316993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339B-A945-1497-6A74-D7AB9FA6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4FD51-59CE-102F-6C0B-5ABA25E3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556FA-6724-2B70-F57A-AA5E9DEE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E647-693A-C077-447D-4985312D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9B1C-23AA-F424-DE21-B4708FDDA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59C7F-63ED-0259-C030-18D654DCF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42734-DE75-79EF-E97F-5F35E400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C6F97-126F-93A1-64A6-3C0251C3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D33FF-901D-EB66-51D7-B6E94BB4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284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5D27-6434-CC28-9468-FB41384F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78657-E266-E2C8-E0DF-2AA3E25FC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D12A2-69C7-40CC-136D-424F2D34D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5F4F0-1EE5-7092-C197-6FDA7E4F4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E8550-D6D4-BA22-58E2-8512EEFEB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2FFB9-2A77-63E2-D58A-8F94A5C6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3529C-2E5F-5A7C-1729-261E5A11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3E4E3-49A1-657D-886F-F10F610B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383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8343-BA4C-BFA0-A3B5-7AB9DCFF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3E396-0C9A-FBB5-0DE2-2F7CB8AB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8F839-1046-D319-2E24-62291C44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EACBC-3A6D-D03B-D7FF-9814A724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863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F2393-7F6A-EE88-6342-252FDE48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DEBC-5BEE-8C31-F823-9BD885B7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68453-715D-7ACB-B1F5-6056BEFA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059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148A-1C85-9CCE-5173-02488386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386E-815E-5C71-38CD-914E40CD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DFBA9-20DD-3FF9-5B25-FBCB15FA9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B2282-641D-DB25-DBC1-5ABC946D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04C66-97FE-ADCB-45B0-175B0DDD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2DEF6-3D2B-A70D-EA41-E0678A7E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93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0D37-908E-0AA2-E30B-DDB61C31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01C83-F391-82E1-7F60-9462C6629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9B88D-4E32-318A-9460-AFEEC0BAF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4C915-8FD9-75C6-B632-812B40E2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EE145-F596-5234-42E2-62CEC23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9FFE0-5D55-6CEA-3576-9A55243B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06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AD0EC-5020-428F-5B66-F31F5EC0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7CE7A-ED18-D76C-C7BA-1D2C74FD1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5576-51FD-8975-53C0-30CA95E6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14B6-7A65-4F76-A045-AE2FD0A1D611}" type="datetimeFigureOut">
              <a:rPr lang="th-TH" smtClean="0"/>
              <a:t>24/10/65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6EA58-D6C0-B2FD-CD42-84791A43D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B79A2-D612-B3C4-0A45-988476451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42E9-51B9-417A-B2B6-486170E9B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80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hyperlink" Target="https://www.sec.or.th/TH/Pages/Shortcut/DigitalAsset.aspx#li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hyperlink" Target="https://www.bot.or.th/app/BotLicenseChec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hyperlink" Target="http://www.thaipoliceonline.com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hyperlink" Target="https://www.1213.or.th/App/MCPD/ProductApp/Deposit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A9896E-8D59-49A9-B72B-D4A673DD123A}"/>
              </a:ext>
            </a:extLst>
          </p:cNvPr>
          <p:cNvSpPr/>
          <p:nvPr/>
        </p:nvSpPr>
        <p:spPr>
          <a:xfrm rot="6345884">
            <a:off x="3357277" y="377712"/>
            <a:ext cx="5477433" cy="6102575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F747E-78AB-4EEB-B08D-7DEEC8E98984}"/>
              </a:ext>
            </a:extLst>
          </p:cNvPr>
          <p:cNvSpPr txBox="1"/>
          <p:nvPr/>
        </p:nvSpPr>
        <p:spPr>
          <a:xfrm>
            <a:off x="3143890" y="2588044"/>
            <a:ext cx="59042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ภัยทางการเงิน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AE732B5-2481-4F5B-B379-087B2D62327F}"/>
              </a:ext>
            </a:extLst>
          </p:cNvPr>
          <p:cNvSpPr/>
          <p:nvPr/>
        </p:nvSpPr>
        <p:spPr>
          <a:xfrm>
            <a:off x="5478339" y="1196350"/>
            <a:ext cx="1235306" cy="115573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72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F95284-6021-25CF-2E0E-194FF00E131B}"/>
              </a:ext>
            </a:extLst>
          </p:cNvPr>
          <p:cNvGrpSpPr/>
          <p:nvPr/>
        </p:nvGrpSpPr>
        <p:grpSpPr>
          <a:xfrm rot="469952">
            <a:off x="6035737" y="3795848"/>
            <a:ext cx="1622145" cy="2298838"/>
            <a:chOff x="3949211" y="386657"/>
            <a:chExt cx="4293578" cy="6084686"/>
          </a:xfrm>
        </p:grpSpPr>
        <p:pic>
          <p:nvPicPr>
            <p:cNvPr id="4" name="Picture 3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B511F0F9-FD76-5640-F548-F395ADD54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211" y="386657"/>
              <a:ext cx="4293578" cy="6084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91A4E42F-B812-CF12-D454-71422CB8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4734">
              <a:off x="6294520" y="676566"/>
              <a:ext cx="1852674" cy="18584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28602BE-3C15-7C3C-6824-7D3CBAFE2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1" y="4740619"/>
            <a:ext cx="1092799" cy="69466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6982FDC-AB2B-3B21-599C-B96C03722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62" y="3995432"/>
            <a:ext cx="1632416" cy="16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45D67090-79F7-DA35-3EE2-3980743D1C41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เทรดคริปโต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25175A-6FFB-2FB4-146D-8DDC45CADADC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Rectangle 50">
            <a:extLst>
              <a:ext uri="{FF2B5EF4-FFF2-40B4-BE49-F238E27FC236}">
                <a16:creationId xmlns:a16="http://schemas.microsoft.com/office/drawing/2014/main" id="{6EC1AA00-C3E0-0D03-FC21-160A51121B88}"/>
              </a:ext>
            </a:extLst>
          </p:cNvPr>
          <p:cNvSpPr/>
          <p:nvPr/>
        </p:nvSpPr>
        <p:spPr>
          <a:xfrm flipH="1">
            <a:off x="4379995" y="1116645"/>
            <a:ext cx="1622470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หลอก</a:t>
            </a:r>
            <a:endParaRPr lang="th-TH" sz="3600" b="1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698E44A8-798C-9671-154A-93CA80C77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1542" y="1080767"/>
            <a:ext cx="901845" cy="9018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CEDE3C-AEB2-E01C-1AB2-440763D0471C}"/>
              </a:ext>
            </a:extLst>
          </p:cNvPr>
          <p:cNvSpPr txBox="1"/>
          <p:nvPr/>
        </p:nvSpPr>
        <p:spPr>
          <a:xfrm>
            <a:off x="545484" y="4450367"/>
            <a:ext cx="7005425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ข้อสังเกต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ไม่มีชื่อบริษัทที่ชัดเจน หรือ ถ้ามี ก็ไม่ใช่บริษัทที่ได้รับอนุญาตจาก สำนักงานคณะกรรมการกำกับหลักทรัพย์และตลาดหลักทรัพย์ (กลต</a:t>
            </a:r>
            <a:r>
              <a:rPr lang="en-US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.)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บอกแต่ข้อดี การันตีระยะเวลาและผลตอบแทนที่แน่นอน ไม่มีความเสี่ยง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ต้องโอนเงินไปให้ดำเนินการ</a:t>
            </a:r>
            <a:endParaRPr lang="en-US" sz="2400">
              <a:solidFill>
                <a:srgbClr val="231F20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25A19E-96DA-B7DF-7F73-1455C46B3054}"/>
              </a:ext>
            </a:extLst>
          </p:cNvPr>
          <p:cNvSpPr txBox="1"/>
          <p:nvPr/>
        </p:nvSpPr>
        <p:spPr>
          <a:xfrm>
            <a:off x="7550911" y="2192891"/>
            <a:ext cx="416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เอะใจทุกครั้ง</a:t>
            </a:r>
            <a:r>
              <a:rPr lang="en-US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!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ถ้ามีคนเชิญชวนว่าจะลงทุนให้ ไม่ว่าจะเป็นหุ้น ทองคำ 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Forex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หรือคริปโต การลงทุนต้องศึกษาและทำด้วยตัวเอง เพราะต้องอาศัยความรู้และการตัดสินใจ ซึ่งมีผลต่อเงินของเรา</a:t>
            </a:r>
          </a:p>
        </p:txBody>
      </p:sp>
      <p:sp>
        <p:nvSpPr>
          <p:cNvPr id="32" name="Rectangle 50">
            <a:extLst>
              <a:ext uri="{FF2B5EF4-FFF2-40B4-BE49-F238E27FC236}">
                <a16:creationId xmlns:a16="http://schemas.microsoft.com/office/drawing/2014/main" id="{736DF811-0FA5-8541-92DF-337A1C252F1E}"/>
              </a:ext>
            </a:extLst>
          </p:cNvPr>
          <p:cNvSpPr/>
          <p:nvPr/>
        </p:nvSpPr>
        <p:spPr>
          <a:xfrm flipH="1">
            <a:off x="7173976" y="1723355"/>
            <a:ext cx="2948735" cy="39280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DA3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เจอแบบนี้รับมือยังไง?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7F39129-93CA-15D5-03EA-403777893906}"/>
              </a:ext>
            </a:extLst>
          </p:cNvPr>
          <p:cNvSpPr/>
          <p:nvPr/>
        </p:nvSpPr>
        <p:spPr>
          <a:xfrm>
            <a:off x="7175899" y="2238611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0EB5E-D47B-8EC1-08B3-3D62C69BF35F}"/>
              </a:ext>
            </a:extLst>
          </p:cNvPr>
          <p:cNvSpPr txBox="1"/>
          <p:nvPr/>
        </p:nvSpPr>
        <p:spPr>
          <a:xfrm>
            <a:off x="7550909" y="3473682"/>
            <a:ext cx="4340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อย่าโลภ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อัตราผลตอบแทนที่กล่าวอ้าง เพราะ</a:t>
            </a:r>
          </a:p>
          <a:p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“การลงทุนมีความเสี่ยง ผู้ลงทุนควรศึกษาข้อมูลก่อนการตัดสินใจทุกครั้ง”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A22672-FBE9-FD03-67E8-AC29D3BE1DDF}"/>
              </a:ext>
            </a:extLst>
          </p:cNvPr>
          <p:cNvSpPr/>
          <p:nvPr/>
        </p:nvSpPr>
        <p:spPr>
          <a:xfrm>
            <a:off x="7175899" y="3500713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C60509-E687-FB9B-3206-35743CFF84B8}"/>
              </a:ext>
            </a:extLst>
          </p:cNvPr>
          <p:cNvSpPr txBox="1"/>
          <p:nvPr/>
        </p:nvSpPr>
        <p:spPr>
          <a:xfrm>
            <a:off x="7550911" y="4437234"/>
            <a:ext cx="4163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ตรวจสอบ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รายชื่อบริษัทที่ได้รับอนุญาตการประกอบธุรกิจเกี่ยวกับสินทรัพย์ดิจิทัล (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Digital Asset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</a:t>
            </a:r>
          </a:p>
          <a:p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ได้ที่ 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Website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 กลต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 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hlinkClick r:id="rId7"/>
              </a:rPr>
              <a:t>https://www.sec.or.th/TH/Pages/Shortcut/DigitalAsset.aspx#list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ECA675-17E5-320C-1427-D7A54FF07FE1}"/>
              </a:ext>
            </a:extLst>
          </p:cNvPr>
          <p:cNvSpPr/>
          <p:nvPr/>
        </p:nvSpPr>
        <p:spPr>
          <a:xfrm>
            <a:off x="7175899" y="4437234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673621-08D8-0BB8-2CBD-B580496B3C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86" y="2287497"/>
            <a:ext cx="2234698" cy="183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CB9228-3CE0-89F4-4174-F71ACD522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951" y="1985815"/>
            <a:ext cx="1606898" cy="2702510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56BDA88-E318-C6BD-5D91-A5005A38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74" y="2282393"/>
            <a:ext cx="2268503" cy="22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31" grpId="0"/>
      <p:bldP spid="32" grpId="0" animBg="1"/>
      <p:bldP spid="33" grpId="0" animBg="1"/>
      <p:bldP spid="36" grpId="0"/>
      <p:bldP spid="37" grpId="0" animBg="1"/>
      <p:bldP spid="43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5275851" y="-2398920"/>
            <a:ext cx="1640295" cy="9374855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1815738" y="1780677"/>
            <a:ext cx="8560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60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87645CD-00CC-E026-7F72-FCA047555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07" y="2796340"/>
            <a:ext cx="1581076" cy="3615717"/>
          </a:xfrm>
          <a:prstGeom prst="rect">
            <a:avLst/>
          </a:prstGeom>
        </p:spPr>
      </p:pic>
      <p:pic>
        <p:nvPicPr>
          <p:cNvPr id="16" name="Picture 1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59FB4617-1EED-70EF-4525-340804B76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34" y="3042511"/>
            <a:ext cx="1399137" cy="3362027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22EF12A6-B0F6-6394-5845-C5D3F93C1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1726" y="3415307"/>
            <a:ext cx="1568020" cy="1568020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7DB4547D-E106-C001-CF0B-924F36FB28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3155" y="3415307"/>
            <a:ext cx="1568020" cy="15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26B16A-073F-7BC3-2C42-EF85336611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r="15257" b="13522"/>
          <a:stretch/>
        </p:blipFill>
        <p:spPr>
          <a:xfrm>
            <a:off x="545485" y="2798064"/>
            <a:ext cx="3805860" cy="2079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50">
            <a:extLst>
              <a:ext uri="{FF2B5EF4-FFF2-40B4-BE49-F238E27FC236}">
                <a16:creationId xmlns:a16="http://schemas.microsoft.com/office/drawing/2014/main" id="{D75CF62C-A0FE-3822-DC2B-B85DC85721B6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สินเชื่อออนไลน์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90F24B-2108-DD2B-5F2D-AF01A5715090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02BE87-CB9B-457F-CE7A-3CDB68176F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22934"/>
          <a:stretch/>
        </p:blipFill>
        <p:spPr>
          <a:xfrm>
            <a:off x="7913248" y="1104419"/>
            <a:ext cx="3248138" cy="4873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9F3E4-7A23-2D02-D41E-F0DF9E1C4839}"/>
              </a:ext>
            </a:extLst>
          </p:cNvPr>
          <p:cNvGrpSpPr/>
          <p:nvPr/>
        </p:nvGrpSpPr>
        <p:grpSpPr>
          <a:xfrm>
            <a:off x="4523717" y="1688824"/>
            <a:ext cx="3248138" cy="3704942"/>
            <a:chOff x="5395475" y="2366674"/>
            <a:chExt cx="3248138" cy="3704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49D5FA5-5C3A-16A9-D895-86F83C3C8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00" b="7334"/>
            <a:stretch/>
          </p:blipFill>
          <p:spPr>
            <a:xfrm>
              <a:off x="5395475" y="2788920"/>
              <a:ext cx="3248138" cy="3282696"/>
            </a:xfrm>
            <a:prstGeom prst="rect">
              <a:avLst/>
            </a:prstGeom>
          </p:spPr>
        </p:pic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55648D2-9218-0060-4B6D-0E4FEE194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3" b="87710"/>
            <a:stretch/>
          </p:blipFill>
          <p:spPr>
            <a:xfrm>
              <a:off x="5395475" y="2366674"/>
              <a:ext cx="3248138" cy="422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80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F0E7AFA9-11D7-F534-7E10-F443A88F3828}"/>
              </a:ext>
            </a:extLst>
          </p:cNvPr>
          <p:cNvSpPr/>
          <p:nvPr/>
        </p:nvSpPr>
        <p:spPr>
          <a:xfrm flipH="1">
            <a:off x="4379995" y="1116645"/>
            <a:ext cx="1622470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หลอก</a:t>
            </a:r>
            <a:endParaRPr lang="th-TH" sz="3600" b="1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ED61290F-7255-1E1F-4D28-D1CD4ED69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1542" y="1080767"/>
            <a:ext cx="901845" cy="9018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F88B1E-C167-5A1F-EFD3-234DB60BCBCC}"/>
              </a:ext>
            </a:extLst>
          </p:cNvPr>
          <p:cNvSpPr txBox="1"/>
          <p:nvPr/>
        </p:nvSpPr>
        <p:spPr>
          <a:xfrm>
            <a:off x="545485" y="4450367"/>
            <a:ext cx="6628491" cy="213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ข้อสังเกต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เบอร์ที่ส่งข้อความเข้ามาเป็นเบอร์แปลก ไม่มีความน่าเชื่อถือ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ชื่อผู้ส่งเป็น </a:t>
            </a:r>
            <a:r>
              <a:rPr lang="en-US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SCB </a:t>
            </a: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แต่ใช้โลโก้ของ ธปท</a:t>
            </a:r>
            <a:r>
              <a:rPr lang="en-US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. </a:t>
            </a: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ซึ่ง ธปท</a:t>
            </a:r>
            <a:r>
              <a:rPr lang="en-US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.</a:t>
            </a: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เป็นธนาคารกลางไม่มีบริการให้สินเชื่อกับประชาชน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ลิงก์กู้เงินที่แนบมาในข้อความดูไม่มีความน่าเชื่อถือ / เบอร์ติดต่อไปตรงกับหน่วยงานที่อ้างถึง</a:t>
            </a:r>
          </a:p>
        </p:txBody>
      </p:sp>
      <p:sp>
        <p:nvSpPr>
          <p:cNvPr id="31" name="Rectangle 50">
            <a:extLst>
              <a:ext uri="{FF2B5EF4-FFF2-40B4-BE49-F238E27FC236}">
                <a16:creationId xmlns:a16="http://schemas.microsoft.com/office/drawing/2014/main" id="{25FA26E9-1BDC-E1BC-92BE-C42DCEBD8149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สินเชื่อออนไลน์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BD7477-0240-D1DE-4A9E-21B49AFC1DC5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9DA39C-DD28-A845-4FBD-11557D3845A2}"/>
              </a:ext>
            </a:extLst>
          </p:cNvPr>
          <p:cNvSpPr txBox="1"/>
          <p:nvPr/>
        </p:nvSpPr>
        <p:spPr>
          <a:xfrm>
            <a:off x="7841875" y="2377819"/>
            <a:ext cx="41688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เอะใจทุกครั้ง</a:t>
            </a:r>
            <a:r>
              <a:rPr lang="en-US" sz="2000" b="1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!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กับข้อความชวนเชื่อ กู้ง่าย ได้เร็ว ดอกเบี้ยต่ำ ไม่ต้องมีหลักประกัน ติดแบล็กลิสต์ก็กู้ได้ ไม่มีอยู่จริง</a:t>
            </a:r>
          </a:p>
        </p:txBody>
      </p:sp>
      <p:sp>
        <p:nvSpPr>
          <p:cNvPr id="71" name="Rectangle 50">
            <a:extLst>
              <a:ext uri="{FF2B5EF4-FFF2-40B4-BE49-F238E27FC236}">
                <a16:creationId xmlns:a16="http://schemas.microsoft.com/office/drawing/2014/main" id="{BA87D944-E46A-63DC-4126-3305047A5F30}"/>
              </a:ext>
            </a:extLst>
          </p:cNvPr>
          <p:cNvSpPr/>
          <p:nvPr/>
        </p:nvSpPr>
        <p:spPr>
          <a:xfrm flipH="1">
            <a:off x="7476247" y="1942041"/>
            <a:ext cx="2948735" cy="39280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DA3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เจอแบบนี้รับมือยังไง?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7DF7F9E-E853-0791-04D8-9E981C853200}"/>
              </a:ext>
            </a:extLst>
          </p:cNvPr>
          <p:cNvSpPr/>
          <p:nvPr/>
        </p:nvSpPr>
        <p:spPr>
          <a:xfrm>
            <a:off x="7466864" y="2453332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73DFFB-3AF0-0852-0F7A-85EFC013BE57}"/>
              </a:ext>
            </a:extLst>
          </p:cNvPr>
          <p:cNvSpPr/>
          <p:nvPr/>
        </p:nvSpPr>
        <p:spPr>
          <a:xfrm>
            <a:off x="7470996" y="3092159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093B6D7-BD76-8D27-7A29-DC0FF2807B0D}"/>
              </a:ext>
            </a:extLst>
          </p:cNvPr>
          <p:cNvSpPr/>
          <p:nvPr/>
        </p:nvSpPr>
        <p:spPr>
          <a:xfrm>
            <a:off x="7470995" y="3466925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0584D1-41C7-92D9-0D92-29FF4A83574F}"/>
              </a:ext>
            </a:extLst>
          </p:cNvPr>
          <p:cNvSpPr txBox="1"/>
          <p:nvPr/>
        </p:nvSpPr>
        <p:spPr>
          <a:xfrm>
            <a:off x="7846008" y="3041167"/>
            <a:ext cx="390389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สังเกตลิงก์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ที่ให้คลิกมีความน่าเชื่อถือหรือไม่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D4911EE-1EA0-774B-904F-D00B384261CE}"/>
              </a:ext>
            </a:extLst>
          </p:cNvPr>
          <p:cNvSpPr txBox="1"/>
          <p:nvPr/>
        </p:nvSpPr>
        <p:spPr>
          <a:xfrm>
            <a:off x="7827799" y="3391950"/>
            <a:ext cx="413893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ตรวจสอบ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รายชื่อสถาบันการเงินที่ได้รับอนุญาตการประกอบธุรกิจด้านสินเชื่อ ได้ที่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Website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ของ ธปท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. </a:t>
            </a:r>
            <a:r>
              <a:rPr lang="en-US" sz="2000" u="sng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  <a:hlinkClick r:id="rId7"/>
              </a:rPr>
              <a:t>https://www.bot.or.th/app/BotLicenseCheck</a:t>
            </a:r>
            <a:r>
              <a:rPr lang="en-US" sz="2000" u="sng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หรือ</a:t>
            </a:r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โทรติดต่อไปยังผู้ให้บริการที่ถูกอ้างชื่อ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ก่อนตัดสินใจกู้เงิน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0D43D-8B63-82A4-94AF-678A00AEE993}"/>
              </a:ext>
            </a:extLst>
          </p:cNvPr>
          <p:cNvGrpSpPr/>
          <p:nvPr/>
        </p:nvGrpSpPr>
        <p:grpSpPr>
          <a:xfrm>
            <a:off x="518923" y="2097793"/>
            <a:ext cx="6643736" cy="2723512"/>
            <a:chOff x="518923" y="2097793"/>
            <a:chExt cx="6643736" cy="27235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AAA525-8B8E-8C91-8C47-67047AC3FD3C}"/>
                </a:ext>
              </a:extLst>
            </p:cNvPr>
            <p:cNvGrpSpPr/>
            <p:nvPr/>
          </p:nvGrpSpPr>
          <p:grpSpPr>
            <a:xfrm>
              <a:off x="518923" y="2308260"/>
              <a:ext cx="2904745" cy="1587073"/>
              <a:chOff x="5587801" y="724855"/>
              <a:chExt cx="3231854" cy="1765796"/>
            </a:xfrm>
          </p:grpSpPr>
          <p:pic>
            <p:nvPicPr>
              <p:cNvPr id="19" name="Picture 18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DB701BFC-9AFC-7B85-A958-1D046BF1AE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33" r="15257" b="13522"/>
              <a:stretch/>
            </p:blipFill>
            <p:spPr>
              <a:xfrm>
                <a:off x="5587801" y="724855"/>
                <a:ext cx="3231854" cy="1765796"/>
              </a:xfrm>
              <a:prstGeom prst="rect">
                <a:avLst/>
              </a:prstGeom>
            </p:spPr>
          </p:pic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77E1C5E-015C-4093-6450-A67EB69C0FD2}"/>
                  </a:ext>
                </a:extLst>
              </p:cNvPr>
              <p:cNvSpPr/>
              <p:nvPr/>
            </p:nvSpPr>
            <p:spPr>
              <a:xfrm>
                <a:off x="6516281" y="754432"/>
                <a:ext cx="1852897" cy="41477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895DEB2-5CE7-71F4-0F6A-B8B8ACAF6545}"/>
                  </a:ext>
                </a:extLst>
              </p:cNvPr>
              <p:cNvSpPr/>
              <p:nvPr/>
            </p:nvSpPr>
            <p:spPr>
              <a:xfrm>
                <a:off x="7442729" y="1960998"/>
                <a:ext cx="673769" cy="243007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203804E-6BF9-F068-C33E-FDE003085402}"/>
                  </a:ext>
                </a:extLst>
              </p:cNvPr>
              <p:cNvSpPr/>
              <p:nvPr/>
            </p:nvSpPr>
            <p:spPr>
              <a:xfrm>
                <a:off x="5862445" y="2166194"/>
                <a:ext cx="746904" cy="22407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198DAD-7AFC-2FC6-2F55-EEA6C2A382BD}"/>
                </a:ext>
              </a:extLst>
            </p:cNvPr>
            <p:cNvGrpSpPr/>
            <p:nvPr/>
          </p:nvGrpSpPr>
          <p:grpSpPr>
            <a:xfrm>
              <a:off x="3326833" y="2108570"/>
              <a:ext cx="2355639" cy="2686926"/>
              <a:chOff x="5395475" y="2366674"/>
              <a:chExt cx="3248138" cy="3704942"/>
            </a:xfrm>
            <a:effectLst/>
          </p:grpSpPr>
          <p:pic>
            <p:nvPicPr>
              <p:cNvPr id="49" name="Picture 48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BAAE681A-43F1-2C00-3A5C-E7F5880F8B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800" b="7334"/>
              <a:stretch/>
            </p:blipFill>
            <p:spPr>
              <a:xfrm>
                <a:off x="5395475" y="2788920"/>
                <a:ext cx="3248138" cy="3282696"/>
              </a:xfrm>
              <a:prstGeom prst="rect">
                <a:avLst/>
              </a:prstGeom>
            </p:spPr>
          </p:pic>
          <p:pic>
            <p:nvPicPr>
              <p:cNvPr id="50" name="Picture 49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DED6C59F-5311-F36A-A76F-DD998203F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33" b="87710"/>
              <a:stretch/>
            </p:blipFill>
            <p:spPr>
              <a:xfrm>
                <a:off x="5395475" y="2366674"/>
                <a:ext cx="3248138" cy="422246"/>
              </a:xfrm>
              <a:prstGeom prst="rect">
                <a:avLst/>
              </a:prstGeom>
            </p:spPr>
          </p:pic>
        </p:grpSp>
        <p:pic>
          <p:nvPicPr>
            <p:cNvPr id="41" name="Picture 40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EC4334F-711B-8239-70CB-58970394B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0" b="22934"/>
            <a:stretch/>
          </p:blipFill>
          <p:spPr>
            <a:xfrm>
              <a:off x="5347560" y="2097793"/>
              <a:ext cx="1815099" cy="2723512"/>
            </a:xfrm>
            <a:prstGeom prst="rect">
              <a:avLst/>
            </a:prstGeom>
            <a:effectLst/>
          </p:spPr>
        </p:pic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7C07A9F-9F07-C1AA-DC0B-438EF30FE28F}"/>
                </a:ext>
              </a:extLst>
            </p:cNvPr>
            <p:cNvSpPr/>
            <p:nvPr/>
          </p:nvSpPr>
          <p:spPr>
            <a:xfrm>
              <a:off x="4531865" y="2596796"/>
              <a:ext cx="502107" cy="3750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19283F9-7B2E-5C87-1DC8-A716A718F68E}"/>
                </a:ext>
              </a:extLst>
            </p:cNvPr>
            <p:cNvSpPr/>
            <p:nvPr/>
          </p:nvSpPr>
          <p:spPr>
            <a:xfrm>
              <a:off x="6401174" y="2596796"/>
              <a:ext cx="309626" cy="2312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089F7A-3101-40F4-CD2E-2033B44DC6A6}"/>
              </a:ext>
            </a:extLst>
          </p:cNvPr>
          <p:cNvSpPr/>
          <p:nvPr/>
        </p:nvSpPr>
        <p:spPr>
          <a:xfrm>
            <a:off x="7480314" y="4815416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5ED627-44A2-12E2-52C0-650F5F7EF598}"/>
              </a:ext>
            </a:extLst>
          </p:cNvPr>
          <p:cNvSpPr txBox="1"/>
          <p:nvPr/>
        </p:nvSpPr>
        <p:spPr>
          <a:xfrm>
            <a:off x="7837118" y="4740441"/>
            <a:ext cx="413893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แจ้งความออนไลน์ ได้ที่ 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  <a:hlinkClick r:id="rId11"/>
              </a:rPr>
              <a:t>www.thaipoliceonline.com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หรือแจ้งเบาะแสได้ที่กองบัญชาการตำรวจสืบสวนสอบสวนอาชญากรรมทางเทคโนโลยี สำนักงานตำรวจแห่งชาติตลอด 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24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ชม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.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โทร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. 1441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65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  <p:bldP spid="31" grpId="0" animBg="1"/>
      <p:bldP spid="32" grpId="0" animBg="1"/>
      <p:bldP spid="66" grpId="0"/>
      <p:bldP spid="71" grpId="0" animBg="1"/>
      <p:bldP spid="72" grpId="0" animBg="1"/>
      <p:bldP spid="73" grpId="0" animBg="1"/>
      <p:bldP spid="74" grpId="0" animBg="1"/>
      <p:bldP spid="77" grpId="0"/>
      <p:bldP spid="78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026" name="Picture 2" descr="ผู้เสียหาย&quot;แชร์บ้านวริศรา&quot; ร้องกองปราบสูญเงิน 100 ล้านบาท">
            <a:extLst>
              <a:ext uri="{FF2B5EF4-FFF2-40B4-BE49-F238E27FC236}">
                <a16:creationId xmlns:a16="http://schemas.microsoft.com/office/drawing/2014/main" id="{F6ABC87E-C98D-C4A8-3914-51B58C04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90" y="1772984"/>
            <a:ext cx="3565411" cy="4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50">
            <a:extLst>
              <a:ext uri="{FF2B5EF4-FFF2-40B4-BE49-F238E27FC236}">
                <a16:creationId xmlns:a16="http://schemas.microsoft.com/office/drawing/2014/main" id="{6C36E658-321F-E8B4-D77C-1A5D1E9CA522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ฝาก/ออมเงินออนไลน์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B89896A-F509-410B-B55B-1E09D1004140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1CA413-F73F-49B1-87CB-9BD18501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2" y="231361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🎋 บ้านออมเงินเม็ดนุ่น 🎋 (@money_bynoon15) / Twitter">
            <a:extLst>
              <a:ext uri="{FF2B5EF4-FFF2-40B4-BE49-F238E27FC236}">
                <a16:creationId xmlns:a16="http://schemas.microsoft.com/office/drawing/2014/main" id="{7EDE7488-F917-8913-3A83-193112CB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69" y="231837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1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45D67090-79F7-DA35-3EE2-3980743D1C41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ฝาก/ออมเงินออนไลน์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25175A-6FFB-2FB4-146D-8DDC45CADADC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Rectangle 50">
            <a:extLst>
              <a:ext uri="{FF2B5EF4-FFF2-40B4-BE49-F238E27FC236}">
                <a16:creationId xmlns:a16="http://schemas.microsoft.com/office/drawing/2014/main" id="{6EC1AA00-C3E0-0D03-FC21-160A51121B88}"/>
              </a:ext>
            </a:extLst>
          </p:cNvPr>
          <p:cNvSpPr/>
          <p:nvPr/>
        </p:nvSpPr>
        <p:spPr>
          <a:xfrm flipH="1">
            <a:off x="4379995" y="1116645"/>
            <a:ext cx="1622470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หลอก</a:t>
            </a:r>
            <a:endParaRPr lang="th-TH" sz="3600" b="1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698E44A8-798C-9671-154A-93CA80C77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1542" y="1080767"/>
            <a:ext cx="901845" cy="9018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CEDE3C-AEB2-E01C-1AB2-440763D0471C}"/>
              </a:ext>
            </a:extLst>
          </p:cNvPr>
          <p:cNvSpPr txBox="1"/>
          <p:nvPr/>
        </p:nvSpPr>
        <p:spPr>
          <a:xfrm>
            <a:off x="545485" y="4450367"/>
            <a:ext cx="6628491" cy="180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ข้อสังเกต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ผู้รับฝาก/ออมเงิน ไม่ใช่สถาบันการเงิน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อัตราดอกเบี้ยที่ได้รับสูงเกินความเป็นจริงมาก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มีเงื่อนไขแปลก ๆ เช่น ถ้ายกเลิกการออมจะหักเงินเรา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ไม่พูดถึงความเสี่ยง เน้นให้ชวนคนมาฝากเพิ่ม</a:t>
            </a:r>
          </a:p>
        </p:txBody>
      </p:sp>
      <p:pic>
        <p:nvPicPr>
          <p:cNvPr id="26" name="Picture 2" descr="ผู้เสียหาย&quot;แชร์บ้านวริศรา&quot; ร้องกองปราบสูญเงิน 100 ล้านบาท">
            <a:extLst>
              <a:ext uri="{FF2B5EF4-FFF2-40B4-BE49-F238E27FC236}">
                <a16:creationId xmlns:a16="http://schemas.microsoft.com/office/drawing/2014/main" id="{4EF26331-2138-F4AB-8B0A-2E7E3A63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65" y="2048085"/>
            <a:ext cx="2183249" cy="27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664EDD5-34C8-D3C1-C20F-FDF7E5B5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" y="2177386"/>
            <a:ext cx="2099720" cy="20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🎋 บ้านออมเงินเม็ดนุ่น 🎋 (@money_bynoon15) / Twitter">
            <a:extLst>
              <a:ext uri="{FF2B5EF4-FFF2-40B4-BE49-F238E27FC236}">
                <a16:creationId xmlns:a16="http://schemas.microsoft.com/office/drawing/2014/main" id="{5EE934AC-832B-1CD5-5146-027EC97C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8" y="2177386"/>
            <a:ext cx="2099720" cy="20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225A19E-96DA-B7DF-7F73-1455C46B3054}"/>
              </a:ext>
            </a:extLst>
          </p:cNvPr>
          <p:cNvSpPr txBox="1"/>
          <p:nvPr/>
        </p:nvSpPr>
        <p:spPr>
          <a:xfrm>
            <a:off x="7531784" y="3829652"/>
            <a:ext cx="416339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เอะใจทุกครั้ง</a:t>
            </a:r>
            <a:r>
              <a:rPr lang="en-US" sz="2000" b="1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!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กับข้อความชวนเชื่อ ฝากน้อย ดอกเยอะ </a:t>
            </a:r>
          </a:p>
          <a:p>
            <a:pPr>
              <a:lnSpc>
                <a:spcPts val="2600"/>
              </a:lnSpc>
            </a:pP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ไม่ต้องเปิดบัญชี โอนให้บุคคลธรรมดา (ไม่ใช่สถาบันการเงิน)</a:t>
            </a:r>
          </a:p>
        </p:txBody>
      </p:sp>
      <p:sp>
        <p:nvSpPr>
          <p:cNvPr id="32" name="Rectangle 50">
            <a:extLst>
              <a:ext uri="{FF2B5EF4-FFF2-40B4-BE49-F238E27FC236}">
                <a16:creationId xmlns:a16="http://schemas.microsoft.com/office/drawing/2014/main" id="{736DF811-0FA5-8541-92DF-337A1C252F1E}"/>
              </a:ext>
            </a:extLst>
          </p:cNvPr>
          <p:cNvSpPr/>
          <p:nvPr/>
        </p:nvSpPr>
        <p:spPr>
          <a:xfrm flipH="1">
            <a:off x="7154849" y="3360116"/>
            <a:ext cx="2948735" cy="39280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DA3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เจอแบบนี้รับมือยังไง?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7F39129-93CA-15D5-03EA-403777893906}"/>
              </a:ext>
            </a:extLst>
          </p:cNvPr>
          <p:cNvSpPr/>
          <p:nvPr/>
        </p:nvSpPr>
        <p:spPr>
          <a:xfrm>
            <a:off x="7156772" y="3875372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6BCB2-7069-120B-1F87-2563503B0E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4849" y="803663"/>
            <a:ext cx="4813830" cy="2419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C0EB5E-D47B-8EC1-08B3-3D62C69BF35F}"/>
              </a:ext>
            </a:extLst>
          </p:cNvPr>
          <p:cNvSpPr txBox="1"/>
          <p:nvPr/>
        </p:nvSpPr>
        <p:spPr>
          <a:xfrm>
            <a:off x="7531784" y="4588834"/>
            <a:ext cx="416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อย่าหลงเชื่อ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คนที่มาคอมเม้นต์ว่าได้รับเงินจริง เพราะอาจเป็นหน้าม้าที่มิจฉาชีพจ้างมาเพื่อสร้างความน่าเชื่อถือ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A22672-FBE9-FD03-67E8-AC29D3BE1DDF}"/>
              </a:ext>
            </a:extLst>
          </p:cNvPr>
          <p:cNvSpPr/>
          <p:nvPr/>
        </p:nvSpPr>
        <p:spPr>
          <a:xfrm>
            <a:off x="7156772" y="4634554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070639-0894-A1E3-7ABF-D3192837D22A}"/>
              </a:ext>
            </a:extLst>
          </p:cNvPr>
          <p:cNvSpPr txBox="1"/>
          <p:nvPr/>
        </p:nvSpPr>
        <p:spPr>
          <a:xfrm>
            <a:off x="7529861" y="5253765"/>
            <a:ext cx="416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อย่าโลภ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คิดไว้เสมอ ไม่มีใครแจกเงินให้เราฟรี ๆ แบบเท่าตัว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278F6F3-6634-C01B-BB39-6E245C15CCED}"/>
              </a:ext>
            </a:extLst>
          </p:cNvPr>
          <p:cNvSpPr/>
          <p:nvPr/>
        </p:nvSpPr>
        <p:spPr>
          <a:xfrm>
            <a:off x="7154849" y="5253765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27C2A7-80F0-8AF5-4F5F-E6E7E8C45521}"/>
              </a:ext>
            </a:extLst>
          </p:cNvPr>
          <p:cNvSpPr txBox="1"/>
          <p:nvPr/>
        </p:nvSpPr>
        <p:spPr>
          <a:xfrm>
            <a:off x="7527938" y="5655797"/>
            <a:ext cx="4009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ให้ชัวร์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เช็คข้อมูลสถาบันรับฝากเงิน / อัตราดอกเบี้ย ได้ที่</a:t>
            </a:r>
          </a:p>
          <a:p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hlinkClick r:id="rId11"/>
              </a:rPr>
              <a:t>https://www.1213.or.th/App/MCPD/ProductApp/Deposit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F945BBC-A1CE-1A9C-8D6E-28BB1DC8CFBD}"/>
              </a:ext>
            </a:extLst>
          </p:cNvPr>
          <p:cNvSpPr/>
          <p:nvPr/>
        </p:nvSpPr>
        <p:spPr>
          <a:xfrm>
            <a:off x="7154849" y="5736220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66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31" grpId="0"/>
      <p:bldP spid="32" grpId="0" animBg="1"/>
      <p:bldP spid="33" grpId="0" animBg="1"/>
      <p:bldP spid="36" grpId="0"/>
      <p:bldP spid="37" grpId="0" animBg="1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6C36E658-321F-E8B4-D77C-1A5D1E9CA522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รายได้พิเศษ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B89896A-F509-410B-B55B-1E09D1004140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5CAE4-1658-38C8-349A-64C05A864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876" y="2046635"/>
            <a:ext cx="3104095" cy="38382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E0BE58-AA15-2051-C093-213E9E1B08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35" t="2671" r="4736"/>
          <a:stretch/>
        </p:blipFill>
        <p:spPr>
          <a:xfrm>
            <a:off x="1107867" y="2046635"/>
            <a:ext cx="3278042" cy="4372453"/>
          </a:xfrm>
          <a:prstGeom prst="rect">
            <a:avLst/>
          </a:prstGeom>
        </p:spPr>
      </p:pic>
      <p:pic>
        <p:nvPicPr>
          <p:cNvPr id="19" name="Picture 2" descr="หางานพิเศษทำที่บ้าน PART TIME รายได้เสริม ทําเวลาว่าง งานง่ายๆ รายได้ดี">
            <a:extLst>
              <a:ext uri="{FF2B5EF4-FFF2-40B4-BE49-F238E27FC236}">
                <a16:creationId xmlns:a16="http://schemas.microsoft.com/office/drawing/2014/main" id="{24345D05-D3E7-6AC3-1731-9D7F3788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8" y="1951400"/>
            <a:ext cx="3216816" cy="42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4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45D67090-79F7-DA35-3EE2-3980743D1C41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รายได้พิเศษ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25175A-6FFB-2FB4-146D-8DDC45CADADC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Rectangle 50">
            <a:extLst>
              <a:ext uri="{FF2B5EF4-FFF2-40B4-BE49-F238E27FC236}">
                <a16:creationId xmlns:a16="http://schemas.microsoft.com/office/drawing/2014/main" id="{6EC1AA00-C3E0-0D03-FC21-160A51121B88}"/>
              </a:ext>
            </a:extLst>
          </p:cNvPr>
          <p:cNvSpPr/>
          <p:nvPr/>
        </p:nvSpPr>
        <p:spPr>
          <a:xfrm flipH="1">
            <a:off x="4379995" y="1116645"/>
            <a:ext cx="1622470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หลอก</a:t>
            </a:r>
            <a:endParaRPr lang="th-TH" sz="3600" b="1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698E44A8-798C-9671-154A-93CA80C77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1542" y="1080767"/>
            <a:ext cx="901845" cy="9018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CEDE3C-AEB2-E01C-1AB2-440763D0471C}"/>
              </a:ext>
            </a:extLst>
          </p:cNvPr>
          <p:cNvSpPr txBox="1"/>
          <p:nvPr/>
        </p:nvSpPr>
        <p:spPr>
          <a:xfrm>
            <a:off x="545485" y="4450367"/>
            <a:ext cx="6876394" cy="221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ข้อสังเกต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ส่งจากอีเมลไม่น่าเชื่อถือ ปกติถ้าติดต่อในนามบริษัทจริง อีเมลต้อง </a:t>
            </a:r>
            <a:r>
              <a:rPr lang="en-US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@ </a:t>
            </a: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ด้วยชื่อบริษัท ชื่อเมลเป็นชื่อผู้ติดต่อเป็นทางการ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ช่องทางให้ติดต่อเป็นการแอดไลน์ ทั้งที่ส่งมาจากอีเมล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ภาษาที่ใช้มักใชัคำไม่ทางการ อ่านไม่รู้เรื่อง เหมือนแปลมาอีกที</a:t>
            </a:r>
          </a:p>
          <a:p>
            <a:pPr marL="622300" indent="-355600">
              <a:lnSpc>
                <a:spcPts val="2600"/>
              </a:lnSpc>
              <a:buAutoNum type="arabicPeriod"/>
            </a:pPr>
            <a:r>
              <a:rPr lang="th-TH" sz="2400">
                <a:solidFill>
                  <a:srgbClr val="231F2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มีค่าสมัคร โดยต้องจ่าย/โอนเงินไปให้ก่อน</a:t>
            </a:r>
            <a:endParaRPr lang="en-US" sz="2400">
              <a:solidFill>
                <a:srgbClr val="231F20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25A19E-96DA-B7DF-7F73-1455C46B3054}"/>
              </a:ext>
            </a:extLst>
          </p:cNvPr>
          <p:cNvSpPr txBox="1"/>
          <p:nvPr/>
        </p:nvSpPr>
        <p:spPr>
          <a:xfrm>
            <a:off x="7550911" y="2592390"/>
            <a:ext cx="416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ติดต่อไปยังบริษัทที่ถูกอ้างชื่อ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หากสนใจสมัครงานและ</a:t>
            </a:r>
          </a:p>
          <a:p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ไม่มั่นใจว่าเป็นการรับสมัครงานที่น่าเชื่อถือ </a:t>
            </a:r>
          </a:p>
          <a:p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ทางที่ดี หางานจากเว็บไซต์หางานที่น่าเชื่อถือหรือติดต่อบริษัทที่สนใจสมัครงานโดยตรงดีกว่า</a:t>
            </a:r>
          </a:p>
        </p:txBody>
      </p:sp>
      <p:sp>
        <p:nvSpPr>
          <p:cNvPr id="32" name="Rectangle 50">
            <a:extLst>
              <a:ext uri="{FF2B5EF4-FFF2-40B4-BE49-F238E27FC236}">
                <a16:creationId xmlns:a16="http://schemas.microsoft.com/office/drawing/2014/main" id="{736DF811-0FA5-8541-92DF-337A1C252F1E}"/>
              </a:ext>
            </a:extLst>
          </p:cNvPr>
          <p:cNvSpPr/>
          <p:nvPr/>
        </p:nvSpPr>
        <p:spPr>
          <a:xfrm flipH="1">
            <a:off x="7173976" y="2122854"/>
            <a:ext cx="2948735" cy="39280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DA3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เจอแบบนี้รับมือยังไง?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7F39129-93CA-15D5-03EA-403777893906}"/>
              </a:ext>
            </a:extLst>
          </p:cNvPr>
          <p:cNvSpPr/>
          <p:nvPr/>
        </p:nvSpPr>
        <p:spPr>
          <a:xfrm>
            <a:off x="7175899" y="2638110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0EB5E-D47B-8EC1-08B3-3D62C69BF35F}"/>
              </a:ext>
            </a:extLst>
          </p:cNvPr>
          <p:cNvSpPr txBox="1"/>
          <p:nvPr/>
        </p:nvSpPr>
        <p:spPr>
          <a:xfrm>
            <a:off x="7550911" y="3836204"/>
            <a:ext cx="434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เอะใจทุกครั้ง</a:t>
            </a:r>
            <a:r>
              <a:rPr lang="en-US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!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เมื่อเจอเงื่อนไขให้โอนเงิน ค่าสมัครงาน</a:t>
            </a:r>
            <a:r>
              <a:rPr lang="en-US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ค่ามัดจำต่าง ๆ ไปก่อน และรายละเอียดของงานที่ไม่ชัดเจน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A22672-FBE9-FD03-67E8-AC29D3BE1DDF}"/>
              </a:ext>
            </a:extLst>
          </p:cNvPr>
          <p:cNvSpPr/>
          <p:nvPr/>
        </p:nvSpPr>
        <p:spPr>
          <a:xfrm>
            <a:off x="7175899" y="3881924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4717DE-0962-1806-7AE7-21840ED4E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465" y="2127510"/>
            <a:ext cx="1868653" cy="23106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C5E41A5-662B-7B96-F115-BA510E5370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35" t="2671" r="4736"/>
          <a:stretch/>
        </p:blipFill>
        <p:spPr>
          <a:xfrm>
            <a:off x="545484" y="2033326"/>
            <a:ext cx="1881417" cy="2509549"/>
          </a:xfrm>
          <a:prstGeom prst="rect">
            <a:avLst/>
          </a:prstGeom>
        </p:spPr>
      </p:pic>
      <p:pic>
        <p:nvPicPr>
          <p:cNvPr id="5122" name="Picture 2" descr="หางานพิเศษทำที่บ้าน PART TIME รายได้เสริม ทําเวลาว่าง งานง่ายๆ รายได้ดี">
            <a:extLst>
              <a:ext uri="{FF2B5EF4-FFF2-40B4-BE49-F238E27FC236}">
                <a16:creationId xmlns:a16="http://schemas.microsoft.com/office/drawing/2014/main" id="{8C0189A1-5424-A213-00BC-228C2F3C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52" y="2110678"/>
            <a:ext cx="1975728" cy="26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1C60509-E687-FB9B-3206-35743CFF84B8}"/>
              </a:ext>
            </a:extLst>
          </p:cNvPr>
          <p:cNvSpPr txBox="1"/>
          <p:nvPr/>
        </p:nvSpPr>
        <p:spPr>
          <a:xfrm>
            <a:off x="7550911" y="4523568"/>
            <a:ext cx="416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อย่าโลภ </a:t>
            </a:r>
            <a:r>
              <a:rPr lang="th-TH" sz="20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จำนวนเงินรายได้ที่กล่าวอ้าง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ECA675-17E5-320C-1427-D7A54FF07FE1}"/>
              </a:ext>
            </a:extLst>
          </p:cNvPr>
          <p:cNvSpPr/>
          <p:nvPr/>
        </p:nvSpPr>
        <p:spPr>
          <a:xfrm>
            <a:off x="7175899" y="4523568"/>
            <a:ext cx="375013" cy="350857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DA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80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31" grpId="0"/>
      <p:bldP spid="32" grpId="0" animBg="1"/>
      <p:bldP spid="33" grpId="0" animBg="1"/>
      <p:bldP spid="36" grpId="0"/>
      <p:bldP spid="37" grpId="0" animBg="1"/>
      <p:bldP spid="43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284A-84A2-4078-B717-F9BBC16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64D0F6"/>
          </a:solidFill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788CCA-9C4F-4E83-ADB9-1E0A8138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1" y="117700"/>
            <a:ext cx="1273336" cy="5570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A04A97-73C1-4339-98BE-40EDE2E77650}"/>
              </a:ext>
            </a:extLst>
          </p:cNvPr>
          <p:cNvSpPr/>
          <p:nvPr/>
        </p:nvSpPr>
        <p:spPr>
          <a:xfrm rot="5400000">
            <a:off x="2220849" y="-1895117"/>
            <a:ext cx="837819" cy="4788426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5B841-E066-23B5-694A-A509C9D3541D}"/>
              </a:ext>
            </a:extLst>
          </p:cNvPr>
          <p:cNvSpPr txBox="1"/>
          <p:nvPr/>
        </p:nvSpPr>
        <p:spPr>
          <a:xfrm>
            <a:off x="453517" y="226489"/>
            <a:ext cx="4372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“ใช่หรือมั่ว ชัวร์หรือไม่”</a:t>
            </a:r>
            <a:endParaRPr lang="en-US" sz="3600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7471D-47EA-271C-E9CE-6E4F4F75163C}"/>
              </a:ext>
            </a:extLst>
          </p:cNvPr>
          <p:cNvSpPr/>
          <p:nvPr/>
        </p:nvSpPr>
        <p:spPr>
          <a:xfrm>
            <a:off x="7421879" y="574745"/>
            <a:ext cx="2458564" cy="1058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6C36E658-321F-E8B4-D77C-1A5D1E9CA522}"/>
              </a:ext>
            </a:extLst>
          </p:cNvPr>
          <p:cNvSpPr/>
          <p:nvPr/>
        </p:nvSpPr>
        <p:spPr>
          <a:xfrm flipH="1">
            <a:off x="1030614" y="1104419"/>
            <a:ext cx="2973161" cy="84698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4D0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>
                <a:solidFill>
                  <a:srgbClr val="231F2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เทรดคริปโต</a:t>
            </a:r>
            <a:endParaRPr lang="th-TH" sz="3200" dirty="0">
              <a:solidFill>
                <a:srgbClr val="231F2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B89896A-F509-410B-B55B-1E09D1004140}"/>
              </a:ext>
            </a:extLst>
          </p:cNvPr>
          <p:cNvSpPr/>
          <p:nvPr/>
        </p:nvSpPr>
        <p:spPr>
          <a:xfrm>
            <a:off x="545485" y="1199654"/>
            <a:ext cx="701709" cy="656510"/>
          </a:xfrm>
          <a:custGeom>
            <a:avLst/>
            <a:gdLst>
              <a:gd name="connsiteX0" fmla="*/ 476250 w 3505200"/>
              <a:gd name="connsiteY0" fmla="*/ 666750 h 3905250"/>
              <a:gd name="connsiteX1" fmla="*/ 733425 w 3505200"/>
              <a:gd name="connsiteY1" fmla="*/ 390525 h 3905250"/>
              <a:gd name="connsiteX2" fmla="*/ 809625 w 3505200"/>
              <a:gd name="connsiteY2" fmla="*/ 323850 h 3905250"/>
              <a:gd name="connsiteX3" fmla="*/ 952500 w 3505200"/>
              <a:gd name="connsiteY3" fmla="*/ 247650 h 3905250"/>
              <a:gd name="connsiteX4" fmla="*/ 1238250 w 3505200"/>
              <a:gd name="connsiteY4" fmla="*/ 104775 h 3905250"/>
              <a:gd name="connsiteX5" fmla="*/ 1457325 w 3505200"/>
              <a:gd name="connsiteY5" fmla="*/ 57150 h 3905250"/>
              <a:gd name="connsiteX6" fmla="*/ 1847850 w 3505200"/>
              <a:gd name="connsiteY6" fmla="*/ 9525 h 3905250"/>
              <a:gd name="connsiteX7" fmla="*/ 2028825 w 3505200"/>
              <a:gd name="connsiteY7" fmla="*/ 0 h 3905250"/>
              <a:gd name="connsiteX8" fmla="*/ 2314575 w 3505200"/>
              <a:gd name="connsiteY8" fmla="*/ 38100 h 3905250"/>
              <a:gd name="connsiteX9" fmla="*/ 2466975 w 3505200"/>
              <a:gd name="connsiteY9" fmla="*/ 85725 h 3905250"/>
              <a:gd name="connsiteX10" fmla="*/ 2638425 w 3505200"/>
              <a:gd name="connsiteY10" fmla="*/ 171450 h 3905250"/>
              <a:gd name="connsiteX11" fmla="*/ 2724150 w 3505200"/>
              <a:gd name="connsiteY11" fmla="*/ 228600 h 3905250"/>
              <a:gd name="connsiteX12" fmla="*/ 2914650 w 3505200"/>
              <a:gd name="connsiteY12" fmla="*/ 400050 h 3905250"/>
              <a:gd name="connsiteX13" fmla="*/ 3086100 w 3505200"/>
              <a:gd name="connsiteY13" fmla="*/ 571500 h 3905250"/>
              <a:gd name="connsiteX14" fmla="*/ 3248025 w 3505200"/>
              <a:gd name="connsiteY14" fmla="*/ 866775 h 3905250"/>
              <a:gd name="connsiteX15" fmla="*/ 3324225 w 3505200"/>
              <a:gd name="connsiteY15" fmla="*/ 1038225 h 3905250"/>
              <a:gd name="connsiteX16" fmla="*/ 3390900 w 3505200"/>
              <a:gd name="connsiteY16" fmla="*/ 1276350 h 3905250"/>
              <a:gd name="connsiteX17" fmla="*/ 3419475 w 3505200"/>
              <a:gd name="connsiteY17" fmla="*/ 1371600 h 3905250"/>
              <a:gd name="connsiteX18" fmla="*/ 3448050 w 3505200"/>
              <a:gd name="connsiteY18" fmla="*/ 1514475 h 3905250"/>
              <a:gd name="connsiteX19" fmla="*/ 3486150 w 3505200"/>
              <a:gd name="connsiteY19" fmla="*/ 1638300 h 3905250"/>
              <a:gd name="connsiteX20" fmla="*/ 3505200 w 3505200"/>
              <a:gd name="connsiteY20" fmla="*/ 2124075 h 3905250"/>
              <a:gd name="connsiteX21" fmla="*/ 3495675 w 3505200"/>
              <a:gd name="connsiteY21" fmla="*/ 2571750 h 3905250"/>
              <a:gd name="connsiteX22" fmla="*/ 3486150 w 3505200"/>
              <a:gd name="connsiteY22" fmla="*/ 2676525 h 3905250"/>
              <a:gd name="connsiteX23" fmla="*/ 3457575 w 3505200"/>
              <a:gd name="connsiteY23" fmla="*/ 2790825 h 3905250"/>
              <a:gd name="connsiteX24" fmla="*/ 3381375 w 3505200"/>
              <a:gd name="connsiteY24" fmla="*/ 2990850 h 3905250"/>
              <a:gd name="connsiteX25" fmla="*/ 3333750 w 3505200"/>
              <a:gd name="connsiteY25" fmla="*/ 3086100 h 3905250"/>
              <a:gd name="connsiteX26" fmla="*/ 3219450 w 3505200"/>
              <a:gd name="connsiteY26" fmla="*/ 3267075 h 3905250"/>
              <a:gd name="connsiteX27" fmla="*/ 2990850 w 3505200"/>
              <a:gd name="connsiteY27" fmla="*/ 3524250 h 3905250"/>
              <a:gd name="connsiteX28" fmla="*/ 2838450 w 3505200"/>
              <a:gd name="connsiteY28" fmla="*/ 3667125 h 3905250"/>
              <a:gd name="connsiteX29" fmla="*/ 2752725 w 3505200"/>
              <a:gd name="connsiteY29" fmla="*/ 3743325 h 3905250"/>
              <a:gd name="connsiteX30" fmla="*/ 2428875 w 3505200"/>
              <a:gd name="connsiteY30" fmla="*/ 3867150 h 3905250"/>
              <a:gd name="connsiteX31" fmla="*/ 2247900 w 3505200"/>
              <a:gd name="connsiteY31" fmla="*/ 3905250 h 3905250"/>
              <a:gd name="connsiteX32" fmla="*/ 1905000 w 3505200"/>
              <a:gd name="connsiteY32" fmla="*/ 3886200 h 3905250"/>
              <a:gd name="connsiteX33" fmla="*/ 1762125 w 3505200"/>
              <a:gd name="connsiteY33" fmla="*/ 3867150 h 3905250"/>
              <a:gd name="connsiteX34" fmla="*/ 1638300 w 3505200"/>
              <a:gd name="connsiteY34" fmla="*/ 3857625 h 3905250"/>
              <a:gd name="connsiteX35" fmla="*/ 1504950 w 3505200"/>
              <a:gd name="connsiteY35" fmla="*/ 3838575 h 3905250"/>
              <a:gd name="connsiteX36" fmla="*/ 1400175 w 3505200"/>
              <a:gd name="connsiteY36" fmla="*/ 3829050 h 3905250"/>
              <a:gd name="connsiteX37" fmla="*/ 1209675 w 3505200"/>
              <a:gd name="connsiteY37" fmla="*/ 3790950 h 3905250"/>
              <a:gd name="connsiteX38" fmla="*/ 1152525 w 3505200"/>
              <a:gd name="connsiteY38" fmla="*/ 3781425 h 3905250"/>
              <a:gd name="connsiteX39" fmla="*/ 1085850 w 3505200"/>
              <a:gd name="connsiteY39" fmla="*/ 3752850 h 3905250"/>
              <a:gd name="connsiteX40" fmla="*/ 866775 w 3505200"/>
              <a:gd name="connsiteY40" fmla="*/ 3686175 h 3905250"/>
              <a:gd name="connsiteX41" fmla="*/ 828675 w 3505200"/>
              <a:gd name="connsiteY41" fmla="*/ 3657600 h 3905250"/>
              <a:gd name="connsiteX42" fmla="*/ 704850 w 3505200"/>
              <a:gd name="connsiteY42" fmla="*/ 3571875 h 3905250"/>
              <a:gd name="connsiteX43" fmla="*/ 638175 w 3505200"/>
              <a:gd name="connsiteY43" fmla="*/ 3524250 h 3905250"/>
              <a:gd name="connsiteX44" fmla="*/ 447675 w 3505200"/>
              <a:gd name="connsiteY44" fmla="*/ 3267075 h 3905250"/>
              <a:gd name="connsiteX45" fmla="*/ 390525 w 3505200"/>
              <a:gd name="connsiteY45" fmla="*/ 3190875 h 3905250"/>
              <a:gd name="connsiteX46" fmla="*/ 266700 w 3505200"/>
              <a:gd name="connsiteY46" fmla="*/ 2990850 h 3905250"/>
              <a:gd name="connsiteX47" fmla="*/ 152400 w 3505200"/>
              <a:gd name="connsiteY47" fmla="*/ 2714625 h 3905250"/>
              <a:gd name="connsiteX48" fmla="*/ 123825 w 3505200"/>
              <a:gd name="connsiteY48" fmla="*/ 2552700 h 3905250"/>
              <a:gd name="connsiteX49" fmla="*/ 95250 w 3505200"/>
              <a:gd name="connsiteY49" fmla="*/ 2457450 h 3905250"/>
              <a:gd name="connsiteX50" fmla="*/ 47625 w 3505200"/>
              <a:gd name="connsiteY50" fmla="*/ 2257425 h 3905250"/>
              <a:gd name="connsiteX51" fmla="*/ 19050 w 3505200"/>
              <a:gd name="connsiteY51" fmla="*/ 2028825 h 3905250"/>
              <a:gd name="connsiteX52" fmla="*/ 9525 w 3505200"/>
              <a:gd name="connsiteY52" fmla="*/ 1933575 h 3905250"/>
              <a:gd name="connsiteX53" fmla="*/ 0 w 3505200"/>
              <a:gd name="connsiteY53" fmla="*/ 1857375 h 3905250"/>
              <a:gd name="connsiteX54" fmla="*/ 9525 w 3505200"/>
              <a:gd name="connsiteY54" fmla="*/ 1409700 h 3905250"/>
              <a:gd name="connsiteX55" fmla="*/ 28575 w 3505200"/>
              <a:gd name="connsiteY55" fmla="*/ 1314450 h 3905250"/>
              <a:gd name="connsiteX56" fmla="*/ 57150 w 3505200"/>
              <a:gd name="connsiteY56" fmla="*/ 1171575 h 3905250"/>
              <a:gd name="connsiteX57" fmla="*/ 66675 w 3505200"/>
              <a:gd name="connsiteY57" fmla="*/ 1114425 h 3905250"/>
              <a:gd name="connsiteX58" fmla="*/ 104775 w 3505200"/>
              <a:gd name="connsiteY58" fmla="*/ 1047750 h 3905250"/>
              <a:gd name="connsiteX59" fmla="*/ 114300 w 3505200"/>
              <a:gd name="connsiteY59" fmla="*/ 1009650 h 3905250"/>
              <a:gd name="connsiteX60" fmla="*/ 247650 w 3505200"/>
              <a:gd name="connsiteY60" fmla="*/ 857250 h 3905250"/>
              <a:gd name="connsiteX61" fmla="*/ 314325 w 3505200"/>
              <a:gd name="connsiteY61" fmla="*/ 800100 h 3905250"/>
              <a:gd name="connsiteX62" fmla="*/ 371475 w 3505200"/>
              <a:gd name="connsiteY62" fmla="*/ 733425 h 3905250"/>
              <a:gd name="connsiteX63" fmla="*/ 409575 w 3505200"/>
              <a:gd name="connsiteY63" fmla="*/ 685800 h 3905250"/>
              <a:gd name="connsiteX64" fmla="*/ 476250 w 3505200"/>
              <a:gd name="connsiteY64" fmla="*/ 6667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05200" h="3905250">
                <a:moveTo>
                  <a:pt x="476250" y="666750"/>
                </a:moveTo>
                <a:cubicBezTo>
                  <a:pt x="530225" y="617538"/>
                  <a:pt x="529896" y="568613"/>
                  <a:pt x="733425" y="390525"/>
                </a:cubicBezTo>
                <a:cubicBezTo>
                  <a:pt x="758825" y="368300"/>
                  <a:pt x="781355" y="342287"/>
                  <a:pt x="809625" y="323850"/>
                </a:cubicBezTo>
                <a:cubicBezTo>
                  <a:pt x="854835" y="294365"/>
                  <a:pt x="905541" y="274260"/>
                  <a:pt x="952500" y="247650"/>
                </a:cubicBezTo>
                <a:cubicBezTo>
                  <a:pt x="1077880" y="176601"/>
                  <a:pt x="1100586" y="144625"/>
                  <a:pt x="1238250" y="104775"/>
                </a:cubicBezTo>
                <a:cubicBezTo>
                  <a:pt x="1310034" y="83996"/>
                  <a:pt x="1383800" y="70518"/>
                  <a:pt x="1457325" y="57150"/>
                </a:cubicBezTo>
                <a:cubicBezTo>
                  <a:pt x="1562973" y="37941"/>
                  <a:pt x="1739615" y="17851"/>
                  <a:pt x="1847850" y="9525"/>
                </a:cubicBezTo>
                <a:cubicBezTo>
                  <a:pt x="1908081" y="4892"/>
                  <a:pt x="1968500" y="3175"/>
                  <a:pt x="2028825" y="0"/>
                </a:cubicBezTo>
                <a:cubicBezTo>
                  <a:pt x="2103784" y="7890"/>
                  <a:pt x="2232821" y="16904"/>
                  <a:pt x="2314575" y="38100"/>
                </a:cubicBezTo>
                <a:cubicBezTo>
                  <a:pt x="2366094" y="51457"/>
                  <a:pt x="2416898" y="67697"/>
                  <a:pt x="2466975" y="85725"/>
                </a:cubicBezTo>
                <a:cubicBezTo>
                  <a:pt x="2519770" y="104731"/>
                  <a:pt x="2591015" y="142477"/>
                  <a:pt x="2638425" y="171450"/>
                </a:cubicBezTo>
                <a:cubicBezTo>
                  <a:pt x="2667729" y="189358"/>
                  <a:pt x="2697692" y="206704"/>
                  <a:pt x="2724150" y="228600"/>
                </a:cubicBezTo>
                <a:cubicBezTo>
                  <a:pt x="2789965" y="283068"/>
                  <a:pt x="2851252" y="342787"/>
                  <a:pt x="2914650" y="400050"/>
                </a:cubicBezTo>
                <a:cubicBezTo>
                  <a:pt x="2999965" y="477108"/>
                  <a:pt x="3020117" y="489021"/>
                  <a:pt x="3086100" y="571500"/>
                </a:cubicBezTo>
                <a:cubicBezTo>
                  <a:pt x="3158532" y="662040"/>
                  <a:pt x="3198591" y="755549"/>
                  <a:pt x="3248025" y="866775"/>
                </a:cubicBezTo>
                <a:cubicBezTo>
                  <a:pt x="3273425" y="923925"/>
                  <a:pt x="3303626" y="979174"/>
                  <a:pt x="3324225" y="1038225"/>
                </a:cubicBezTo>
                <a:cubicBezTo>
                  <a:pt x="3351374" y="1116053"/>
                  <a:pt x="3368255" y="1197094"/>
                  <a:pt x="3390900" y="1276350"/>
                </a:cubicBezTo>
                <a:cubicBezTo>
                  <a:pt x="3400006" y="1308223"/>
                  <a:pt x="3412974" y="1339096"/>
                  <a:pt x="3419475" y="1371600"/>
                </a:cubicBezTo>
                <a:cubicBezTo>
                  <a:pt x="3429000" y="1419225"/>
                  <a:pt x="3436270" y="1467357"/>
                  <a:pt x="3448050" y="1514475"/>
                </a:cubicBezTo>
                <a:cubicBezTo>
                  <a:pt x="3458524" y="1556370"/>
                  <a:pt x="3473450" y="1597025"/>
                  <a:pt x="3486150" y="1638300"/>
                </a:cubicBezTo>
                <a:cubicBezTo>
                  <a:pt x="3502719" y="1837129"/>
                  <a:pt x="3505200" y="1840440"/>
                  <a:pt x="3505200" y="2124075"/>
                </a:cubicBezTo>
                <a:cubicBezTo>
                  <a:pt x="3505200" y="2273334"/>
                  <a:pt x="3500819" y="2422580"/>
                  <a:pt x="3495675" y="2571750"/>
                </a:cubicBezTo>
                <a:cubicBezTo>
                  <a:pt x="3494466" y="2606798"/>
                  <a:pt x="3492159" y="2641975"/>
                  <a:pt x="3486150" y="2676525"/>
                </a:cubicBezTo>
                <a:cubicBezTo>
                  <a:pt x="3479421" y="2715217"/>
                  <a:pt x="3468571" y="2753123"/>
                  <a:pt x="3457575" y="2790825"/>
                </a:cubicBezTo>
                <a:cubicBezTo>
                  <a:pt x="3432564" y="2876576"/>
                  <a:pt x="3417895" y="2913752"/>
                  <a:pt x="3381375" y="2990850"/>
                </a:cubicBezTo>
                <a:cubicBezTo>
                  <a:pt x="3366179" y="3022931"/>
                  <a:pt x="3351702" y="3055476"/>
                  <a:pt x="3333750" y="3086100"/>
                </a:cubicBezTo>
                <a:cubicBezTo>
                  <a:pt x="3297667" y="3147653"/>
                  <a:pt x="3266852" y="3213748"/>
                  <a:pt x="3219450" y="3267075"/>
                </a:cubicBezTo>
                <a:lnTo>
                  <a:pt x="2990850" y="3524250"/>
                </a:lnTo>
                <a:cubicBezTo>
                  <a:pt x="2876422" y="3653442"/>
                  <a:pt x="2976466" y="3552111"/>
                  <a:pt x="2838450" y="3667125"/>
                </a:cubicBezTo>
                <a:cubicBezTo>
                  <a:pt x="2809079" y="3691601"/>
                  <a:pt x="2785405" y="3723483"/>
                  <a:pt x="2752725" y="3743325"/>
                </a:cubicBezTo>
                <a:cubicBezTo>
                  <a:pt x="2607761" y="3831339"/>
                  <a:pt x="2576764" y="3825741"/>
                  <a:pt x="2428875" y="3867150"/>
                </a:cubicBezTo>
                <a:cubicBezTo>
                  <a:pt x="2291546" y="3905602"/>
                  <a:pt x="2379182" y="3890663"/>
                  <a:pt x="2247900" y="3905250"/>
                </a:cubicBezTo>
                <a:cubicBezTo>
                  <a:pt x="2133600" y="3898900"/>
                  <a:pt x="2019126" y="3895151"/>
                  <a:pt x="1905000" y="3886200"/>
                </a:cubicBezTo>
                <a:cubicBezTo>
                  <a:pt x="1857101" y="3882443"/>
                  <a:pt x="1809898" y="3872269"/>
                  <a:pt x="1762125" y="3867150"/>
                </a:cubicBezTo>
                <a:cubicBezTo>
                  <a:pt x="1720964" y="3862740"/>
                  <a:pt x="1679444" y="3862197"/>
                  <a:pt x="1638300" y="3857625"/>
                </a:cubicBezTo>
                <a:cubicBezTo>
                  <a:pt x="1593673" y="3852666"/>
                  <a:pt x="1549531" y="3843925"/>
                  <a:pt x="1504950" y="3838575"/>
                </a:cubicBezTo>
                <a:cubicBezTo>
                  <a:pt x="1470131" y="3834397"/>
                  <a:pt x="1434922" y="3833788"/>
                  <a:pt x="1400175" y="3829050"/>
                </a:cubicBezTo>
                <a:cubicBezTo>
                  <a:pt x="1311034" y="3816894"/>
                  <a:pt x="1293411" y="3807697"/>
                  <a:pt x="1209675" y="3790950"/>
                </a:cubicBezTo>
                <a:cubicBezTo>
                  <a:pt x="1190737" y="3787162"/>
                  <a:pt x="1171575" y="3784600"/>
                  <a:pt x="1152525" y="3781425"/>
                </a:cubicBezTo>
                <a:cubicBezTo>
                  <a:pt x="1130300" y="3771900"/>
                  <a:pt x="1108892" y="3760181"/>
                  <a:pt x="1085850" y="3752850"/>
                </a:cubicBezTo>
                <a:cubicBezTo>
                  <a:pt x="1021693" y="3732436"/>
                  <a:pt x="931377" y="3718476"/>
                  <a:pt x="866775" y="3686175"/>
                </a:cubicBezTo>
                <a:cubicBezTo>
                  <a:pt x="852576" y="3679075"/>
                  <a:pt x="842068" y="3666123"/>
                  <a:pt x="828675" y="3657600"/>
                </a:cubicBezTo>
                <a:cubicBezTo>
                  <a:pt x="659106" y="3549693"/>
                  <a:pt x="860485" y="3691594"/>
                  <a:pt x="704850" y="3571875"/>
                </a:cubicBezTo>
                <a:cubicBezTo>
                  <a:pt x="683202" y="3555222"/>
                  <a:pt x="656667" y="3544350"/>
                  <a:pt x="638175" y="3524250"/>
                </a:cubicBezTo>
                <a:cubicBezTo>
                  <a:pt x="385417" y="3249513"/>
                  <a:pt x="552678" y="3424579"/>
                  <a:pt x="447675" y="3267075"/>
                </a:cubicBezTo>
                <a:cubicBezTo>
                  <a:pt x="430063" y="3240657"/>
                  <a:pt x="407925" y="3217433"/>
                  <a:pt x="390525" y="3190875"/>
                </a:cubicBezTo>
                <a:cubicBezTo>
                  <a:pt x="347551" y="3125282"/>
                  <a:pt x="296683" y="3063308"/>
                  <a:pt x="266700" y="2990850"/>
                </a:cubicBezTo>
                <a:lnTo>
                  <a:pt x="152400" y="2714625"/>
                </a:lnTo>
                <a:cubicBezTo>
                  <a:pt x="142875" y="2660650"/>
                  <a:pt x="135715" y="2606204"/>
                  <a:pt x="123825" y="2552700"/>
                </a:cubicBezTo>
                <a:cubicBezTo>
                  <a:pt x="116634" y="2520341"/>
                  <a:pt x="103972" y="2489430"/>
                  <a:pt x="95250" y="2457450"/>
                </a:cubicBezTo>
                <a:cubicBezTo>
                  <a:pt x="73845" y="2378966"/>
                  <a:pt x="64558" y="2333625"/>
                  <a:pt x="47625" y="2257425"/>
                </a:cubicBezTo>
                <a:cubicBezTo>
                  <a:pt x="27153" y="2032230"/>
                  <a:pt x="51966" y="2281184"/>
                  <a:pt x="19050" y="2028825"/>
                </a:cubicBezTo>
                <a:cubicBezTo>
                  <a:pt x="14923" y="1997185"/>
                  <a:pt x="13049" y="1965288"/>
                  <a:pt x="9525" y="1933575"/>
                </a:cubicBezTo>
                <a:cubicBezTo>
                  <a:pt x="6698" y="1908134"/>
                  <a:pt x="3175" y="1882775"/>
                  <a:pt x="0" y="1857375"/>
                </a:cubicBezTo>
                <a:cubicBezTo>
                  <a:pt x="3175" y="1708150"/>
                  <a:pt x="1680" y="1558752"/>
                  <a:pt x="9525" y="1409700"/>
                </a:cubicBezTo>
                <a:cubicBezTo>
                  <a:pt x="11227" y="1377366"/>
                  <a:pt x="23996" y="1346503"/>
                  <a:pt x="28575" y="1314450"/>
                </a:cubicBezTo>
                <a:cubicBezTo>
                  <a:pt x="47804" y="1179848"/>
                  <a:pt x="25656" y="1318545"/>
                  <a:pt x="57150" y="1171575"/>
                </a:cubicBezTo>
                <a:cubicBezTo>
                  <a:pt x="61197" y="1152691"/>
                  <a:pt x="61126" y="1132923"/>
                  <a:pt x="66675" y="1114425"/>
                </a:cubicBezTo>
                <a:cubicBezTo>
                  <a:pt x="73267" y="1092453"/>
                  <a:pt x="92021" y="1066882"/>
                  <a:pt x="104775" y="1047750"/>
                </a:cubicBezTo>
                <a:cubicBezTo>
                  <a:pt x="107950" y="1035050"/>
                  <a:pt x="108446" y="1021359"/>
                  <a:pt x="114300" y="1009650"/>
                </a:cubicBezTo>
                <a:cubicBezTo>
                  <a:pt x="145803" y="946643"/>
                  <a:pt x="197994" y="906906"/>
                  <a:pt x="247650" y="857250"/>
                </a:cubicBezTo>
                <a:cubicBezTo>
                  <a:pt x="287450" y="817450"/>
                  <a:pt x="265449" y="836757"/>
                  <a:pt x="314325" y="800100"/>
                </a:cubicBezTo>
                <a:cubicBezTo>
                  <a:pt x="333018" y="744021"/>
                  <a:pt x="310463" y="794437"/>
                  <a:pt x="371475" y="733425"/>
                </a:cubicBezTo>
                <a:cubicBezTo>
                  <a:pt x="385850" y="719050"/>
                  <a:pt x="396188" y="701100"/>
                  <a:pt x="409575" y="685800"/>
                </a:cubicBezTo>
                <a:cubicBezTo>
                  <a:pt x="418445" y="675663"/>
                  <a:pt x="422275" y="715962"/>
                  <a:pt x="476250" y="666750"/>
                </a:cubicBezTo>
                <a:close/>
              </a:path>
            </a:pathLst>
          </a:custGeom>
          <a:solidFill>
            <a:srgbClr val="DAF3F7"/>
          </a:solidFill>
          <a:ln w="38100">
            <a:solidFill>
              <a:srgbClr val="64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231F2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endParaRPr lang="th-TH" sz="4800" b="1" dirty="0">
              <a:solidFill>
                <a:srgbClr val="231F2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F0531-967B-133B-D3E2-B59D48471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85" y="2046635"/>
            <a:ext cx="3861512" cy="3165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2B66E1-E607-C3C1-1FC7-334810BFB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332" y="1199654"/>
            <a:ext cx="3069336" cy="5162065"/>
          </a:xfrm>
          <a:prstGeom prst="rect">
            <a:avLst/>
          </a:prstGeom>
        </p:spPr>
      </p:pic>
      <p:pic>
        <p:nvPicPr>
          <p:cNvPr id="8196" name="Picture 4" descr="ตกขบวน (คริปโต) ไม่น่ากลัวเท่าตกหลุมพราง “รู้ไม่เท่าทัน”">
            <a:extLst>
              <a:ext uri="{FF2B5EF4-FFF2-40B4-BE49-F238E27FC236}">
                <a16:creationId xmlns:a16="http://schemas.microsoft.com/office/drawing/2014/main" id="{323C2EDA-1624-7BF4-8116-C16D3AA1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851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CA7E349-54BB-63D1-97CA-C266301F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03" y="2046635"/>
            <a:ext cx="4053810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1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4A542BA3EB8499520763A29232BD0" ma:contentTypeVersion="0" ma:contentTypeDescription="Create a new document." ma:contentTypeScope="" ma:versionID="d72495af2015db49113ec0583e2621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346971951c6d124077c7a0cbc891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C6B4E6-2363-4EA5-A80B-33830648F34D}"/>
</file>

<file path=customXml/itemProps2.xml><?xml version="1.0" encoding="utf-8"?>
<ds:datastoreItem xmlns:ds="http://schemas.openxmlformats.org/officeDocument/2006/customXml" ds:itemID="{4931DE38-E6F9-47AA-AEC4-47DB5CB8F123}"/>
</file>

<file path=customXml/itemProps3.xml><?xml version="1.0" encoding="utf-8"?>
<ds:datastoreItem xmlns:ds="http://schemas.openxmlformats.org/officeDocument/2006/customXml" ds:itemID="{11E27785-0516-4B98-9762-A8BAB6D42F3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857</Words>
  <Application>Microsoft Office PowerPoint</Application>
  <PresentationFormat>Widescreen</PresentationFormat>
  <Paragraphs>101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DB Helvethaica X 45 Li</vt:lpstr>
      <vt:lpstr>DB Helvethaica X 55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Veenusaya Suriyatanin (วินัสยา สุริยาธานินทร์)</dc:creator>
  <cp:lastModifiedBy>Veenusaya Suriyatanin (วินัสยา สุริยาธานินทร์)</cp:lastModifiedBy>
  <cp:revision>2</cp:revision>
  <dcterms:created xsi:type="dcterms:W3CDTF">2022-10-24T12:57:52Z</dcterms:created>
  <dcterms:modified xsi:type="dcterms:W3CDTF">2022-10-24T13:00:02Z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3a4d6f-7563-4bfd-a710-320428f3a219_Enabled">
    <vt:lpwstr>true</vt:lpwstr>
  </property>
  <property fmtid="{D5CDD505-2E9C-101B-9397-08002B2CF9AE}" pid="3" name="MSIP_Label_b93a4d6f-7563-4bfd-a710-320428f3a219_SetDate">
    <vt:lpwstr>2022-10-24T12:59:51Z</vt:lpwstr>
  </property>
  <property fmtid="{D5CDD505-2E9C-101B-9397-08002B2CF9AE}" pid="4" name="MSIP_Label_b93a4d6f-7563-4bfd-a710-320428f3a219_Method">
    <vt:lpwstr>Privileged</vt:lpwstr>
  </property>
  <property fmtid="{D5CDD505-2E9C-101B-9397-08002B2CF9AE}" pid="5" name="MSIP_Label_b93a4d6f-7563-4bfd-a710-320428f3a219_Name">
    <vt:lpwstr>General</vt:lpwstr>
  </property>
  <property fmtid="{D5CDD505-2E9C-101B-9397-08002B2CF9AE}" pid="6" name="MSIP_Label_b93a4d6f-7563-4bfd-a710-320428f3a219_SiteId">
    <vt:lpwstr>db27cba9-535b-4797-bd0b-1b1d889f3898</vt:lpwstr>
  </property>
  <property fmtid="{D5CDD505-2E9C-101B-9397-08002B2CF9AE}" pid="7" name="MSIP_Label_b93a4d6f-7563-4bfd-a710-320428f3a219_ActionId">
    <vt:lpwstr>08002305-4c4a-4be3-a69e-cb826d598348</vt:lpwstr>
  </property>
  <property fmtid="{D5CDD505-2E9C-101B-9397-08002B2CF9AE}" pid="8" name="MSIP_Label_b93a4d6f-7563-4bfd-a710-320428f3a219_ContentBits">
    <vt:lpwstr>0</vt:lpwstr>
  </property>
  <property fmtid="{D5CDD505-2E9C-101B-9397-08002B2CF9AE}" pid="9" name="ContentTypeId">
    <vt:lpwstr>0x01010026B4A542BA3EB8499520763A29232BD0</vt:lpwstr>
  </property>
</Properties>
</file>