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fntdata" ContentType="application/x-fontdata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9"/>
  </p:notesMasterIdLst>
  <p:sldIdLst>
    <p:sldId id="1625" r:id="rId2"/>
    <p:sldId id="1622" r:id="rId3"/>
    <p:sldId id="1623" r:id="rId4"/>
    <p:sldId id="1624" r:id="rId5"/>
    <p:sldId id="1628" r:id="rId6"/>
    <p:sldId id="1627" r:id="rId7"/>
    <p:sldId id="1629" r:id="rId8"/>
  </p:sldIdLst>
  <p:sldSz cx="12192000" cy="6858000"/>
  <p:notesSz cx="6858000" cy="9144000"/>
  <p:embeddedFontLst>
    <p:embeddedFont>
      <p:font typeface="Browallia New" panose="020B0604020202020204" pitchFamily="34" charset="-34"/>
      <p:regular r:id="rId10"/>
      <p:bold r:id="rId11"/>
      <p:italic r:id="rId12"/>
      <p:boldItalic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DB Helvethaica X 25 UlLi" panose="02000506090000020004" pitchFamily="2" charset="-34"/>
      <p:regular r:id="rId18"/>
    </p:embeddedFont>
    <p:embeddedFont>
      <p:font typeface="DB Helvethaica X 55 Regular" panose="02000506090000020004" pitchFamily="2" charset="-34"/>
      <p:regular r:id="rId19"/>
    </p:embeddedFont>
    <p:embeddedFont>
      <p:font typeface="DB Helvethaica X 65 Med" panose="02000506090000020004" pitchFamily="2" charset="-34"/>
      <p:italic r:id="rId20"/>
    </p:embeddedFont>
    <p:embeddedFont>
      <p:font typeface="DB Helvethaica X 75 Bd" panose="02000506090000020004" pitchFamily="2" charset="-34"/>
      <p:bold r:id="rId21"/>
    </p:embeddedFont>
    <p:embeddedFont>
      <p:font typeface="Microsoft Sans Serif" panose="020B0604020202020204" pitchFamily="34" charset="0"/>
      <p:regular r:id="rId22"/>
    </p:embeddedFont>
  </p:embeddedFontLst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56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4A6A0E-FA7D-44A8-B2A9-9AA070408D94}" type="datetimeFigureOut">
              <a:rPr lang="th-TH" smtClean="0"/>
              <a:t>14/12/65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FD2B58-C2AF-42BE-B1E5-3D849704DD2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81271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A37B1B6-E75F-24C9-3161-8A756E8B7F48}"/>
              </a:ext>
            </a:extLst>
          </p:cNvPr>
          <p:cNvSpPr/>
          <p:nvPr userDrawn="1"/>
        </p:nvSpPr>
        <p:spPr>
          <a:xfrm>
            <a:off x="259645" y="293511"/>
            <a:ext cx="11661423" cy="6378223"/>
          </a:xfrm>
          <a:prstGeom prst="roundRect">
            <a:avLst>
              <a:gd name="adj" fmla="val 44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733"/>
          </a:p>
        </p:txBody>
      </p:sp>
      <p:pic>
        <p:nvPicPr>
          <p:cNvPr id="2" name="Picture 1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7FF5E8AB-A5B6-1696-A6A9-8CED57281A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905" y="1693335"/>
            <a:ext cx="5986644" cy="324456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E7E149B-C02E-7CDA-1A70-50EA25EDE7EF}"/>
              </a:ext>
            </a:extLst>
          </p:cNvPr>
          <p:cNvSpPr/>
          <p:nvPr userDrawn="1"/>
        </p:nvSpPr>
        <p:spPr>
          <a:xfrm>
            <a:off x="4639727" y="4402667"/>
            <a:ext cx="5170311" cy="6096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2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โดย ธนาคารแห่งประเทศไทย</a:t>
            </a:r>
          </a:p>
        </p:txBody>
      </p:sp>
    </p:spTree>
    <p:extLst>
      <p:ext uri="{BB962C8B-B14F-4D97-AF65-F5344CB8AC3E}">
        <p14:creationId xmlns:p14="http://schemas.microsoft.com/office/powerpoint/2010/main" val="2305063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7"/>
            <a:ext cx="2628900" cy="58118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5" y="365127"/>
            <a:ext cx="7734300" cy="58118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1642-36F5-4944-A90B-128936D0950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77352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8"/>
            <a:ext cx="5181600" cy="4351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8"/>
            <a:ext cx="5181600" cy="4351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1642-36F5-4944-A90B-128936D0950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7681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1642-36F5-4944-A90B-128936D0950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710351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1642-36F5-4944-A90B-128936D0950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22765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381" y="1826209"/>
            <a:ext cx="10871200" cy="4483113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>
                <a:solidFill>
                  <a:srgbClr val="696969"/>
                </a:solidFill>
              </a:defRPr>
            </a:lvl1pPr>
            <a:lvl2pPr>
              <a:spcBef>
                <a:spcPts val="0"/>
              </a:spcBef>
              <a:buClrTx/>
              <a:buFont typeface="Browallia New" pitchFamily="34" charset="-34"/>
              <a:buChar char="–"/>
              <a:defRPr b="1">
                <a:solidFill>
                  <a:schemeClr val="tx1"/>
                </a:solidFill>
              </a:defRPr>
            </a:lvl2pPr>
            <a:lvl3pPr>
              <a:buClrTx/>
              <a:defRPr b="1">
                <a:solidFill>
                  <a:schemeClr val="tx1"/>
                </a:solidFill>
              </a:defRPr>
            </a:lvl3pPr>
            <a:lvl4pPr>
              <a:buClrTx/>
              <a:defRPr b="1">
                <a:solidFill>
                  <a:schemeClr val="tx1"/>
                </a:solidFill>
              </a:defRPr>
            </a:lvl4pPr>
            <a:lvl5pPr>
              <a:buClrTx/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27381" y="1082447"/>
            <a:ext cx="10871200" cy="71437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333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0566400" y="6445161"/>
            <a:ext cx="1625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7">
                <a:solidFill>
                  <a:schemeClr val="bg1"/>
                </a:solidFill>
                <a:latin typeface="Microsoft Sans Serif" panose="020B0604020202020204" pitchFamily="34" charset="0"/>
                <a:ea typeface="Tahoma" pitchFamily="34" charset="0"/>
                <a:cs typeface="Microsoft Sans Serif" panose="020B0604020202020204" pitchFamily="34" charset="0"/>
              </a:defRPr>
            </a:lvl1pPr>
          </a:lstStyle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9276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7381" y="1975380"/>
            <a:ext cx="5518189" cy="4525963"/>
          </a:xfrm>
          <a:prstGeom prst="rect">
            <a:avLst/>
          </a:prstGeom>
        </p:spPr>
        <p:txBody>
          <a:bodyPr/>
          <a:lstStyle>
            <a:lvl1pPr>
              <a:defRPr sz="3733">
                <a:solidFill>
                  <a:srgbClr val="696969"/>
                </a:solidFill>
              </a:defRPr>
            </a:lvl1pPr>
            <a:lvl2pPr>
              <a:defRPr sz="3200">
                <a:solidFill>
                  <a:schemeClr val="tx1"/>
                </a:solidFill>
              </a:defRPr>
            </a:lvl2pPr>
            <a:lvl3pPr>
              <a:defRPr sz="2667">
                <a:solidFill>
                  <a:schemeClr val="tx1"/>
                </a:solidFill>
              </a:defRPr>
            </a:lvl3pPr>
            <a:lvl4pPr>
              <a:defRPr sz="2400">
                <a:solidFill>
                  <a:schemeClr val="tx1"/>
                </a:solidFill>
              </a:defRPr>
            </a:lvl4pPr>
            <a:lvl5pPr>
              <a:defRPr sz="2400">
                <a:solidFill>
                  <a:schemeClr val="tx1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771" y="1975380"/>
            <a:ext cx="5518189" cy="4525963"/>
          </a:xfrm>
          <a:prstGeom prst="rect">
            <a:avLst/>
          </a:prstGeom>
        </p:spPr>
        <p:txBody>
          <a:bodyPr/>
          <a:lstStyle>
            <a:lvl1pPr>
              <a:defRPr sz="3733">
                <a:solidFill>
                  <a:srgbClr val="696969"/>
                </a:solidFill>
              </a:defRPr>
            </a:lvl1pPr>
            <a:lvl2pPr>
              <a:defRPr sz="3200">
                <a:solidFill>
                  <a:schemeClr val="tx1"/>
                </a:solidFill>
              </a:defRPr>
            </a:lvl2pPr>
            <a:lvl3pPr>
              <a:defRPr sz="2667">
                <a:solidFill>
                  <a:schemeClr val="tx1"/>
                </a:solidFill>
              </a:defRPr>
            </a:lvl3pPr>
            <a:lvl4pPr>
              <a:defRPr sz="2400">
                <a:solidFill>
                  <a:schemeClr val="tx1"/>
                </a:solidFill>
              </a:defRPr>
            </a:lvl4pPr>
            <a:lvl5pPr>
              <a:defRPr sz="2400">
                <a:solidFill>
                  <a:schemeClr val="tx1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566400" y="6445161"/>
            <a:ext cx="1625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7">
                <a:solidFill>
                  <a:schemeClr val="bg1"/>
                </a:solidFill>
                <a:latin typeface="Microsoft Sans Serif" panose="020B0604020202020204" pitchFamily="34" charset="0"/>
                <a:ea typeface="Tahoma" pitchFamily="34" charset="0"/>
                <a:cs typeface="Microsoft Sans Serif" panose="020B0604020202020204" pitchFamily="34" charset="0"/>
              </a:defRPr>
            </a:lvl1pPr>
          </a:lstStyle>
          <a:p>
            <a:endParaRPr lang="th-TH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27381" y="1082447"/>
            <a:ext cx="10871200" cy="71437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333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48136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7381" y="1814281"/>
            <a:ext cx="5520307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>
                <a:solidFill>
                  <a:srgbClr val="696969"/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381" y="2454043"/>
            <a:ext cx="5520307" cy="3951288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667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133">
                <a:solidFill>
                  <a:schemeClr val="tx1"/>
                </a:solidFill>
              </a:defRPr>
            </a:lvl4pPr>
            <a:lvl5pPr>
              <a:defRPr sz="2133">
                <a:solidFill>
                  <a:schemeClr val="tx1"/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1" y="1814281"/>
            <a:ext cx="5522423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>
                <a:solidFill>
                  <a:srgbClr val="696969"/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1" y="2454043"/>
            <a:ext cx="5522423" cy="3951288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667" b="1">
                <a:solidFill>
                  <a:schemeClr val="tx1"/>
                </a:solidFill>
              </a:defRPr>
            </a:lvl2pPr>
            <a:lvl3pPr>
              <a:defRPr sz="2400" b="1">
                <a:solidFill>
                  <a:schemeClr val="tx1"/>
                </a:solidFill>
              </a:defRPr>
            </a:lvl3pPr>
            <a:lvl4pPr>
              <a:defRPr sz="2133" b="1">
                <a:solidFill>
                  <a:schemeClr val="tx1"/>
                </a:solidFill>
              </a:defRPr>
            </a:lvl4pPr>
            <a:lvl5pPr>
              <a:defRPr sz="2133" b="1">
                <a:solidFill>
                  <a:schemeClr val="tx1"/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0566400" y="6445161"/>
            <a:ext cx="1625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7">
                <a:solidFill>
                  <a:schemeClr val="bg1"/>
                </a:solidFill>
                <a:latin typeface="Microsoft Sans Serif" panose="020B0604020202020204" pitchFamily="34" charset="0"/>
                <a:ea typeface="Tahoma" pitchFamily="34" charset="0"/>
                <a:cs typeface="Microsoft Sans Serif" panose="020B0604020202020204" pitchFamily="34" charset="0"/>
              </a:defRPr>
            </a:lvl1pPr>
          </a:lstStyle>
          <a:p>
            <a:endParaRPr lang="th-TH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27381" y="1082447"/>
            <a:ext cx="10871200" cy="71437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333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86329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79509" y="356659"/>
            <a:ext cx="10081120" cy="71437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333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566400" y="6445161"/>
            <a:ext cx="1625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7">
                <a:solidFill>
                  <a:schemeClr val="bg1"/>
                </a:solidFill>
                <a:latin typeface="Microsoft Sans Serif" panose="020B0604020202020204" pitchFamily="34" charset="0"/>
                <a:ea typeface="Tahoma" pitchFamily="34" charset="0"/>
                <a:cs typeface="Microsoft Sans Serif" panose="020B0604020202020204" pitchFamily="34" charset="0"/>
              </a:defRPr>
            </a:lvl1pPr>
          </a:lstStyle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7090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588" y="263330"/>
            <a:ext cx="1614576" cy="82881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908" y="5774515"/>
            <a:ext cx="651656" cy="92895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03" y="5525416"/>
            <a:ext cx="816496" cy="1176987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441" y="5966020"/>
            <a:ext cx="235705" cy="747169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48" y="3390452"/>
            <a:ext cx="280632" cy="1974816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49" y="3441502"/>
            <a:ext cx="681299" cy="89455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64" y="4664879"/>
            <a:ext cx="573520" cy="592149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083605" y="4381241"/>
            <a:ext cx="1642235" cy="22646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1082" y="3673354"/>
            <a:ext cx="670143" cy="659359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1352" y="3943827"/>
            <a:ext cx="844225" cy="1369556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7301" y="4654672"/>
            <a:ext cx="422113" cy="602357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391" y="5926191"/>
            <a:ext cx="1412692" cy="762576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674" y="5976801"/>
            <a:ext cx="1155417" cy="725603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9628" y="5460362"/>
            <a:ext cx="765657" cy="289625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910" y="6246629"/>
            <a:ext cx="972092" cy="452924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2945" y="5915409"/>
            <a:ext cx="761036" cy="784144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348" y="6354591"/>
            <a:ext cx="365237" cy="358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890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360727" y="6354906"/>
            <a:ext cx="606427" cy="370239"/>
          </a:xfrm>
        </p:spPr>
        <p:txBody>
          <a:bodyPr/>
          <a:lstStyle>
            <a:lvl1pPr algn="r">
              <a:defRPr lang="th-TH" sz="1428" b="1" kern="1200" smtClean="0">
                <a:solidFill>
                  <a:schemeClr val="tx1"/>
                </a:solidFill>
                <a:latin typeface="DB Helvethaica X 75 Bd" panose="02000506090000020004" pitchFamily="2" charset="-34"/>
                <a:ea typeface="+mn-ea"/>
                <a:cs typeface="DB Helvethaica X 75 Bd" panose="02000506090000020004" pitchFamily="2" charset="-34"/>
              </a:defRPr>
            </a:lvl1pPr>
          </a:lstStyle>
          <a:p>
            <a:fld id="{EFDF1642-36F5-4944-A90B-128936D0950B}" type="slidenum">
              <a:rPr lang="th-TH" smtClean="0"/>
              <a:pPr/>
              <a:t>‹#›</a:t>
            </a:fld>
            <a:endParaRPr lang="th-TH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2660" y="145721"/>
            <a:ext cx="1009345" cy="51813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725145"/>
            <a:ext cx="12192000" cy="132857"/>
          </a:xfrm>
          <a:prstGeom prst="rect">
            <a:avLst/>
          </a:prstGeom>
          <a:solidFill>
            <a:srgbClr val="F9F1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0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D0F318-94BC-4241-80B2-A5C4BEFF3CC1}"/>
              </a:ext>
            </a:extLst>
          </p:cNvPr>
          <p:cNvSpPr/>
          <p:nvPr userDrawn="1"/>
        </p:nvSpPr>
        <p:spPr>
          <a:xfrm>
            <a:off x="-2594" y="6763508"/>
            <a:ext cx="12194596" cy="1028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000"/>
          </a:p>
        </p:txBody>
      </p:sp>
    </p:spTree>
    <p:extLst>
      <p:ext uri="{BB962C8B-B14F-4D97-AF65-F5344CB8AC3E}">
        <p14:creationId xmlns:p14="http://schemas.microsoft.com/office/powerpoint/2010/main" val="3845770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449796" y="6360022"/>
            <a:ext cx="521897" cy="365125"/>
          </a:xfrm>
        </p:spPr>
        <p:txBody>
          <a:bodyPr/>
          <a:lstStyle>
            <a:lvl1pPr algn="r">
              <a:defRPr sz="1428" b="1">
                <a:solidFill>
                  <a:schemeClr val="tx1"/>
                </a:solidFill>
                <a:latin typeface="DB Helvethaica X 75 Bd" panose="02000506090000020004" pitchFamily="2" charset="-34"/>
                <a:cs typeface="DB Helvethaica X 75 Bd" panose="02000506090000020004" pitchFamily="2" charset="-34"/>
              </a:defRPr>
            </a:lvl1pPr>
          </a:lstStyle>
          <a:p>
            <a:fld id="{EFDF1642-36F5-4944-A90B-128936D0950B}" type="slidenum">
              <a:rPr lang="th-TH" smtClean="0"/>
              <a:pPr/>
              <a:t>‹#›</a:t>
            </a:fld>
            <a:endParaRPr lang="th-TH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4974" y="199259"/>
            <a:ext cx="1009348" cy="5181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3889" y="18778"/>
            <a:ext cx="1114651" cy="4192801"/>
          </a:xfrm>
          <a:prstGeom prst="rect">
            <a:avLst/>
          </a:prstGeom>
          <a:solidFill>
            <a:srgbClr val="7BD3F7"/>
          </a:solidFill>
        </p:spPr>
      </p:pic>
      <p:sp>
        <p:nvSpPr>
          <p:cNvPr id="2" name="Rectangle 1"/>
          <p:cNvSpPr/>
          <p:nvPr/>
        </p:nvSpPr>
        <p:spPr>
          <a:xfrm>
            <a:off x="0" y="6725145"/>
            <a:ext cx="12192000" cy="1328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000"/>
          </a:p>
        </p:txBody>
      </p:sp>
    </p:spTree>
    <p:extLst>
      <p:ext uri="{BB962C8B-B14F-4D97-AF65-F5344CB8AC3E}">
        <p14:creationId xmlns:p14="http://schemas.microsoft.com/office/powerpoint/2010/main" val="3655891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725145"/>
            <a:ext cx="12192000" cy="132857"/>
          </a:xfrm>
          <a:prstGeom prst="rect">
            <a:avLst/>
          </a:prstGeom>
          <a:solidFill>
            <a:srgbClr val="F9F1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0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6900" y="5863073"/>
            <a:ext cx="1593821" cy="81816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300527" y="180656"/>
            <a:ext cx="670195" cy="350261"/>
          </a:xfrm>
        </p:spPr>
        <p:txBody>
          <a:bodyPr/>
          <a:lstStyle>
            <a:lvl1pPr marL="0" algn="r" defTabSz="768021" rtl="0" eaLnBrk="1" latinLnBrk="0" hangingPunct="1">
              <a:defRPr lang="th-TH" sz="1428" b="1" kern="1200" smtClean="0">
                <a:solidFill>
                  <a:schemeClr val="tx1"/>
                </a:solidFill>
                <a:latin typeface="DB Helvethaica X 75 Bd" panose="02000506090000020004" pitchFamily="2" charset="-34"/>
                <a:ea typeface="+mn-ea"/>
                <a:cs typeface="DB Helvethaica X 75 Bd" panose="02000506090000020004" pitchFamily="2" charset="-34"/>
              </a:defRPr>
            </a:lvl1pPr>
          </a:lstStyle>
          <a:p>
            <a:fld id="{EFDF1642-36F5-4944-A90B-128936D0950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7501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2743200" cy="365125"/>
          </a:xfrm>
        </p:spPr>
        <p:txBody>
          <a:bodyPr/>
          <a:lstStyle>
            <a:lvl1pPr algn="l">
              <a:defRPr sz="1467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defRPr>
            </a:lvl1pPr>
          </a:lstStyle>
          <a:p>
            <a:fld id="{EFDF1642-36F5-4944-A90B-128936D0950B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F1413F5-51B2-442D-A79B-A6BED74654B1}"/>
              </a:ext>
            </a:extLst>
          </p:cNvPr>
          <p:cNvSpPr/>
          <p:nvPr userDrawn="1"/>
        </p:nvSpPr>
        <p:spPr>
          <a:xfrm>
            <a:off x="259645" y="293511"/>
            <a:ext cx="11661423" cy="6378223"/>
          </a:xfrm>
          <a:prstGeom prst="roundRect">
            <a:avLst>
              <a:gd name="adj" fmla="val 44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733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80E14F-5C07-9805-026B-0ACD82156E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2474" y="124178"/>
            <a:ext cx="1209527" cy="62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816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2743200" cy="365125"/>
          </a:xfrm>
        </p:spPr>
        <p:txBody>
          <a:bodyPr/>
          <a:lstStyle>
            <a:lvl1pPr algn="l">
              <a:defRPr sz="1467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defRPr>
            </a:lvl1pPr>
          </a:lstStyle>
          <a:p>
            <a:fld id="{EFDF1642-36F5-4944-A90B-128936D0950B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F1413F5-51B2-442D-A79B-A6BED74654B1}"/>
              </a:ext>
            </a:extLst>
          </p:cNvPr>
          <p:cNvSpPr/>
          <p:nvPr userDrawn="1"/>
        </p:nvSpPr>
        <p:spPr>
          <a:xfrm>
            <a:off x="259645" y="293511"/>
            <a:ext cx="11661423" cy="6378223"/>
          </a:xfrm>
          <a:prstGeom prst="roundRect">
            <a:avLst>
              <a:gd name="adj" fmla="val 44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733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80E14F-5C07-9805-026B-0ACD82156E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2474" y="124178"/>
            <a:ext cx="1209527" cy="62088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5EB5EF2-39BC-8E69-41AD-C76D2F3EAF88}"/>
              </a:ext>
            </a:extLst>
          </p:cNvPr>
          <p:cNvSpPr/>
          <p:nvPr userDrawn="1"/>
        </p:nvSpPr>
        <p:spPr>
          <a:xfrm>
            <a:off x="9685867" y="5113867"/>
            <a:ext cx="2506133" cy="1744133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733"/>
          </a:p>
        </p:txBody>
      </p:sp>
    </p:spTree>
    <p:extLst>
      <p:ext uri="{BB962C8B-B14F-4D97-AF65-F5344CB8AC3E}">
        <p14:creationId xmlns:p14="http://schemas.microsoft.com/office/powerpoint/2010/main" val="2690492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5" indent="0">
              <a:buNone/>
              <a:defRPr sz="2000"/>
            </a:lvl5pPr>
            <a:lvl6pPr marL="2285882" indent="0">
              <a:buNone/>
              <a:defRPr sz="2000"/>
            </a:lvl6pPr>
            <a:lvl7pPr marL="2743058" indent="0">
              <a:buNone/>
              <a:defRPr sz="2000"/>
            </a:lvl7pPr>
            <a:lvl8pPr marL="3200235" indent="0">
              <a:buNone/>
              <a:defRPr sz="2000"/>
            </a:lvl8pPr>
            <a:lvl9pPr marL="3657411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7" indent="0">
              <a:buNone/>
              <a:defRPr sz="1400"/>
            </a:lvl2pPr>
            <a:lvl3pPr marL="914353" indent="0">
              <a:buNone/>
              <a:defRPr sz="1200"/>
            </a:lvl3pPr>
            <a:lvl4pPr marL="1371530" indent="0">
              <a:buNone/>
              <a:defRPr sz="1000"/>
            </a:lvl4pPr>
            <a:lvl5pPr marL="1828705" indent="0">
              <a:buNone/>
              <a:defRPr sz="1000"/>
            </a:lvl5pPr>
            <a:lvl6pPr marL="2285882" indent="0">
              <a:buNone/>
              <a:defRPr sz="1000"/>
            </a:lvl6pPr>
            <a:lvl7pPr marL="2743058" indent="0">
              <a:buNone/>
              <a:defRPr sz="1000"/>
            </a:lvl7pPr>
            <a:lvl8pPr marL="3200235" indent="0">
              <a:buNone/>
              <a:defRPr sz="1000"/>
            </a:lvl8pPr>
            <a:lvl9pPr marL="3657411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1642-36F5-4944-A90B-128936D0950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83461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F1642-36F5-4944-A90B-128936D0950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76437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8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F1642-36F5-4944-A90B-128936D0950B}" type="slidenum">
              <a:rPr lang="th-TH" smtClean="0"/>
              <a:pPr/>
              <a:t>‹#›</a:t>
            </a:fld>
            <a:endParaRPr lang="th-TH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284" y="-9072"/>
            <a:ext cx="12274551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A968D5-0821-4057-893C-E9CFC72D28AB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284" y="-9072"/>
            <a:ext cx="122745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716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91435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DB Helvethaica X 75 Bd" panose="02000506090000020004" pitchFamily="2" charset="-34"/>
          <a:ea typeface="+mj-ea"/>
          <a:cs typeface="DB Helvethaica X 75 Bd" panose="02000506090000020004" pitchFamily="2" charset="-34"/>
        </a:defRPr>
      </a:lvl1pPr>
    </p:titleStyle>
    <p:bodyStyle>
      <a:lvl1pPr marL="228588" indent="-228588" algn="l" defTabSz="91435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DB Helvethaica X 55 Regular" panose="02000506090000020004" pitchFamily="2" charset="-34"/>
          <a:ea typeface="+mn-ea"/>
          <a:cs typeface="DB Helvethaica X 55 Regular" panose="02000506090000020004" pitchFamily="2" charset="-34"/>
        </a:defRPr>
      </a:lvl1pPr>
      <a:lvl2pPr marL="68576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DB Helvethaica X 55 Regular" panose="02000506090000020004" pitchFamily="2" charset="-34"/>
          <a:ea typeface="+mn-ea"/>
          <a:cs typeface="DB Helvethaica X 55 Regular" panose="02000506090000020004" pitchFamily="2" charset="-34"/>
        </a:defRPr>
      </a:lvl2pPr>
      <a:lvl3pPr marL="114294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DB Helvethaica X 55 Regular" panose="02000506090000020004" pitchFamily="2" charset="-34"/>
          <a:ea typeface="+mn-ea"/>
          <a:cs typeface="DB Helvethaica X 55 Regular" panose="02000506090000020004" pitchFamily="2" charset="-34"/>
        </a:defRPr>
      </a:lvl3pPr>
      <a:lvl4pPr marL="1600117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DB Helvethaica X 55 Regular" panose="02000506090000020004" pitchFamily="2" charset="-34"/>
          <a:ea typeface="+mn-ea"/>
          <a:cs typeface="DB Helvethaica X 55 Regular" panose="02000506090000020004" pitchFamily="2" charset="-34"/>
        </a:defRPr>
      </a:lvl4pPr>
      <a:lvl5pPr marL="205729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DB Helvethaica X 55 Regular" panose="02000506090000020004" pitchFamily="2" charset="-34"/>
          <a:ea typeface="+mn-ea"/>
          <a:cs typeface="DB Helvethaica X 55 Regular" panose="02000506090000020004" pitchFamily="2" charset="-34"/>
        </a:defRPr>
      </a:lvl5pPr>
      <a:lvl6pPr marL="2514470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7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2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99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353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5" algn="l" defTabSz="914353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2" algn="l" defTabSz="914353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58" algn="l" defTabSz="914353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5" algn="l" defTabSz="914353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1" algn="l" defTabSz="914353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4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hyperlink" Target="https://www.1213.or.th/th/tools/programs/Pages/loans.aspx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4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hyperlink" Target="https://www.1213.or.th/th/tools/programs/Pages/loans.aspx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hyperlink" Target="https://www.1213.or.th/th/tools/programs/Pages/loans.asp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6D2B2C-10FF-7C95-302F-0BAC74A29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algn="r"/>
            <a:fld id="{EFDF1642-36F5-4944-A90B-128936D0950B}" type="slidenum">
              <a:rPr lang="th-TH" smtClean="0"/>
              <a:pPr algn="r"/>
              <a:t>1</a:t>
            </a:fld>
            <a:endParaRPr lang="th-TH"/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C3D0E33B-70A9-AAA2-3870-45EE1137B3C1}"/>
              </a:ext>
            </a:extLst>
          </p:cNvPr>
          <p:cNvSpPr txBox="1">
            <a:spLocks/>
          </p:cNvSpPr>
          <p:nvPr/>
        </p:nvSpPr>
        <p:spPr>
          <a:xfrm>
            <a:off x="1611086" y="1556658"/>
            <a:ext cx="9448804" cy="838200"/>
          </a:xfrm>
          <a:prstGeom prst="snip2DiagRect">
            <a:avLst/>
          </a:prstGeom>
          <a:solidFill>
            <a:schemeClr val="accent6">
              <a:lumMod val="75000"/>
            </a:schemeClr>
          </a:solidFill>
          <a:ln w="28575">
            <a:noFill/>
            <a:prstDash val="solid"/>
          </a:ln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B Helvethaica X 65 Med" panose="02000506090000020004" pitchFamily="2" charset="-34"/>
                <a:ea typeface="+mn-ea"/>
                <a:cs typeface="DB Helvethaica X 65 Med" panose="02000506090000020004" pitchFamily="2" charset="-34"/>
              </a:rPr>
              <a:t>กิจกรรม </a:t>
            </a:r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B Helvethaica X 65 Med" panose="02000506090000020004" pitchFamily="2" charset="-34"/>
                <a:ea typeface="+mn-ea"/>
                <a:cs typeface="DB Helvethaica X 65 Med" panose="02000506090000020004" pitchFamily="2" charset="-34"/>
              </a:rPr>
              <a:t>: </a:t>
            </a:r>
            <a:r>
              <a:rPr kumimoji="0" lang="th-TH" sz="4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B Helvethaica X 65 Med" panose="02000506090000020004" pitchFamily="2" charset="-34"/>
                <a:ea typeface="+mn-ea"/>
                <a:cs typeface="DB Helvethaica X 65 Med" panose="02000506090000020004" pitchFamily="2" charset="-34"/>
              </a:rPr>
              <a:t>มาลองเตรียมข้อมูลเพื่อไปขอปรับโครงสร้างหนี้กันเถอะ 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B Helvethaica X 65 Med" panose="02000506090000020004" pitchFamily="2" charset="-34"/>
              <a:ea typeface="+mn-ea"/>
              <a:cs typeface="DB Helvethaica X 65 Med" panose="02000506090000020004" pitchFamily="2" charset="-34"/>
            </a:endParaRPr>
          </a:p>
        </p:txBody>
      </p:sp>
      <p:pic>
        <p:nvPicPr>
          <p:cNvPr id="5" name="Picture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37260A80-6D7A-1D1C-93BF-79108454FC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817" y="3077080"/>
            <a:ext cx="2576992" cy="248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388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>
            <a:extLst>
              <a:ext uri="{FF2B5EF4-FFF2-40B4-BE49-F238E27FC236}">
                <a16:creationId xmlns:a16="http://schemas.microsoft.com/office/drawing/2014/main" id="{A7559E9B-382C-824D-4A9D-86D2004D2DEF}"/>
              </a:ext>
            </a:extLst>
          </p:cNvPr>
          <p:cNvSpPr/>
          <p:nvPr/>
        </p:nvSpPr>
        <p:spPr>
          <a:xfrm>
            <a:off x="369323" y="1438738"/>
            <a:ext cx="11364690" cy="966368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680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Helvethaica X 65 Med" panose="02000506090000020004" pitchFamily="2" charset="-34"/>
              <a:ea typeface="+mn-ea"/>
              <a:cs typeface="DB Helvethaica X 65 Med" panose="02000506090000020004" pitchFamily="2" charset="-34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65D628A-BB96-7A1F-3299-6AA962D185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860529"/>
            <a:ext cx="5118986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sz="2400" b="1">
                <a:solidFill>
                  <a:schemeClr val="accent1">
                    <a:lumMod val="50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   สถานการณ์ทางการเงินของตัวเองตอนนี้เป็นอย่างไร</a:t>
            </a:r>
            <a:r>
              <a:rPr lang="en-US" sz="2400" b="1">
                <a:solidFill>
                  <a:schemeClr val="accent1">
                    <a:lumMod val="50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?</a:t>
            </a:r>
            <a:endParaRPr lang="th-TH" sz="2400" b="1">
              <a:solidFill>
                <a:schemeClr val="accent1">
                  <a:lumMod val="50000"/>
                </a:schemeClr>
              </a:solidFill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7DF2FA-E9A1-41A9-D24E-85D8B302F142}"/>
              </a:ext>
            </a:extLst>
          </p:cNvPr>
          <p:cNvSpPr/>
          <p:nvPr/>
        </p:nvSpPr>
        <p:spPr>
          <a:xfrm>
            <a:off x="657066" y="1647969"/>
            <a:ext cx="418641" cy="3634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CC3429-F375-924F-CF7E-24FF71793DFA}"/>
              </a:ext>
            </a:extLst>
          </p:cNvPr>
          <p:cNvSpPr txBox="1"/>
          <p:nvPr/>
        </p:nvSpPr>
        <p:spPr>
          <a:xfrm>
            <a:off x="1048047" y="1617450"/>
            <a:ext cx="2734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</a:t>
            </a: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1.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รายได้ลดลงเป็นเวลานาน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C52AAA9-2124-CB1F-B106-F776BD4DC02F}"/>
              </a:ext>
            </a:extLst>
          </p:cNvPr>
          <p:cNvGrpSpPr/>
          <p:nvPr/>
        </p:nvGrpSpPr>
        <p:grpSpPr>
          <a:xfrm>
            <a:off x="3700308" y="1640711"/>
            <a:ext cx="918976" cy="455165"/>
            <a:chOff x="6642211" y="2034170"/>
            <a:chExt cx="918976" cy="455165"/>
          </a:xfrm>
        </p:grpSpPr>
        <p:pic>
          <p:nvPicPr>
            <p:cNvPr id="10" name="Picture 9" descr="Icon&#10;&#10;Description automatically generated with medium confidence">
              <a:extLst>
                <a:ext uri="{FF2B5EF4-FFF2-40B4-BE49-F238E27FC236}">
                  <a16:creationId xmlns:a16="http://schemas.microsoft.com/office/drawing/2014/main" id="{E4935536-891E-151C-B3D9-82149D17E7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2211" y="2186518"/>
              <a:ext cx="355784" cy="199306"/>
            </a:xfrm>
            <a:prstGeom prst="rect">
              <a:avLst/>
            </a:prstGeom>
          </p:spPr>
        </p:pic>
        <p:pic>
          <p:nvPicPr>
            <p:cNvPr id="11" name="Picture 10" descr="Icon&#10;&#10;Description automatically generated with medium confidence">
              <a:extLst>
                <a:ext uri="{FF2B5EF4-FFF2-40B4-BE49-F238E27FC236}">
                  <a16:creationId xmlns:a16="http://schemas.microsoft.com/office/drawing/2014/main" id="{E9E91997-A0AB-7653-A9DB-531ED48F52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8384" y="2241742"/>
              <a:ext cx="355784" cy="199306"/>
            </a:xfrm>
            <a:prstGeom prst="rect">
              <a:avLst/>
            </a:prstGeom>
          </p:spPr>
        </p:pic>
        <p:sp>
          <p:nvSpPr>
            <p:cNvPr id="12" name="Arrow: Down 11">
              <a:extLst>
                <a:ext uri="{FF2B5EF4-FFF2-40B4-BE49-F238E27FC236}">
                  <a16:creationId xmlns:a16="http://schemas.microsoft.com/office/drawing/2014/main" id="{222A619D-2953-9A8C-2F2A-C2E8E418C5F9}"/>
                </a:ext>
              </a:extLst>
            </p:cNvPr>
            <p:cNvSpPr/>
            <p:nvPr/>
          </p:nvSpPr>
          <p:spPr>
            <a:xfrm>
              <a:off x="7217183" y="2034170"/>
              <a:ext cx="344004" cy="455165"/>
            </a:xfrm>
            <a:prstGeom prst="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latin typeface="DB Helvethaica X 55 Regular" panose="02000506090000020004" pitchFamily="2" charset="-34"/>
                <a:cs typeface="DB Helvethaica X 55 Regular" panose="02000506090000020004" pitchFamily="2" charset="-34"/>
              </a:endParaRPr>
            </a:p>
          </p:txBody>
        </p:sp>
        <p:pic>
          <p:nvPicPr>
            <p:cNvPr id="13" name="Picture 12" descr="Icon&#10;&#10;Description automatically generated with medium confidence">
              <a:extLst>
                <a:ext uri="{FF2B5EF4-FFF2-40B4-BE49-F238E27FC236}">
                  <a16:creationId xmlns:a16="http://schemas.microsoft.com/office/drawing/2014/main" id="{4F5FB787-9706-1240-D1FD-96B39C502A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7806" y="2153531"/>
              <a:ext cx="355784" cy="199306"/>
            </a:xfrm>
            <a:prstGeom prst="rect">
              <a:avLst/>
            </a:prstGeom>
          </p:spPr>
        </p:pic>
      </p:grpSp>
      <p:sp>
        <p:nvSpPr>
          <p:cNvPr id="14" name="Rectangle 2">
            <a:extLst>
              <a:ext uri="{FF2B5EF4-FFF2-40B4-BE49-F238E27FC236}">
                <a16:creationId xmlns:a16="http://schemas.microsoft.com/office/drawing/2014/main" id="{4CD70B4E-FF6F-BD79-E08E-36B85C8BA1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6039" y="867248"/>
            <a:ext cx="509644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h-TH" altLang="th-TH" sz="2400" b="1">
                <a:solidFill>
                  <a:schemeClr val="accent1">
                    <a:lumMod val="50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เลือกวิธีที่เหมาะสมกับสถานการณ์ทางการเงิน</a:t>
            </a:r>
            <a:r>
              <a:rPr lang="en-US" altLang="th-TH" sz="2400" b="1">
                <a:solidFill>
                  <a:schemeClr val="accent1">
                    <a:lumMod val="50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? </a:t>
            </a: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6A8E5081-4707-2B2F-3D95-573FF6C443AB}"/>
              </a:ext>
            </a:extLst>
          </p:cNvPr>
          <p:cNvSpPr/>
          <p:nvPr/>
        </p:nvSpPr>
        <p:spPr>
          <a:xfrm>
            <a:off x="369323" y="2528694"/>
            <a:ext cx="11364690" cy="991153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680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Helvethaica X 65 Med" panose="02000506090000020004" pitchFamily="2" charset="-34"/>
              <a:ea typeface="+mn-ea"/>
              <a:cs typeface="DB Helvethaica X 65 Med" panose="02000506090000020004" pitchFamily="2" charset="-3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40B8E72-5426-F09C-8B66-BEF3B6D64C23}"/>
              </a:ext>
            </a:extLst>
          </p:cNvPr>
          <p:cNvSpPr/>
          <p:nvPr/>
        </p:nvSpPr>
        <p:spPr>
          <a:xfrm>
            <a:off x="657066" y="2814437"/>
            <a:ext cx="418641" cy="3634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A53570-D49B-6D9A-5EDA-BC7017E489EB}"/>
              </a:ext>
            </a:extLst>
          </p:cNvPr>
          <p:cNvSpPr txBox="1"/>
          <p:nvPr/>
        </p:nvSpPr>
        <p:spPr>
          <a:xfrm>
            <a:off x="1141409" y="2600636"/>
            <a:ext cx="3638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2.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รายได้ลดลงในช่วงแรก แต่จะทยอยดีขึ้น</a:t>
            </a: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</a:t>
            </a:r>
            <a:b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</a:b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  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ในช่วงต่อไป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6DBF0A7-0EE4-47BD-6C64-35ADBBADFC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86288" y="2512739"/>
            <a:ext cx="864510" cy="60339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3CD872C-4FD1-F24F-1869-930CB0F752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7759" flipH="1">
            <a:off x="4599329" y="2754567"/>
            <a:ext cx="634131" cy="751130"/>
          </a:xfrm>
          <a:prstGeom prst="rect">
            <a:avLst/>
          </a:prstGeom>
        </p:spPr>
      </p:pic>
      <p:pic>
        <p:nvPicPr>
          <p:cNvPr id="21" name="Picture 20" descr="Icon&#10;&#10;Description automatically generated with medium confidence">
            <a:extLst>
              <a:ext uri="{FF2B5EF4-FFF2-40B4-BE49-F238E27FC236}">
                <a16:creationId xmlns:a16="http://schemas.microsoft.com/office/drawing/2014/main" id="{E6A46300-1458-E7C5-83C1-4D145FE456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138" y="3169942"/>
            <a:ext cx="355784" cy="199306"/>
          </a:xfrm>
          <a:prstGeom prst="rect">
            <a:avLst/>
          </a:prstGeom>
        </p:spPr>
      </p:pic>
      <p:sp>
        <p:nvSpPr>
          <p:cNvPr id="22" name="Rectangle 18">
            <a:extLst>
              <a:ext uri="{FF2B5EF4-FFF2-40B4-BE49-F238E27FC236}">
                <a16:creationId xmlns:a16="http://schemas.microsoft.com/office/drawing/2014/main" id="{DA6DD044-F536-A7EE-DBD5-A2B668E89CF3}"/>
              </a:ext>
            </a:extLst>
          </p:cNvPr>
          <p:cNvSpPr/>
          <p:nvPr/>
        </p:nvSpPr>
        <p:spPr>
          <a:xfrm>
            <a:off x="377189" y="3634788"/>
            <a:ext cx="11356824" cy="961653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680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Helvethaica X 65 Med" panose="02000506090000020004" pitchFamily="2" charset="-34"/>
              <a:ea typeface="+mn-ea"/>
              <a:cs typeface="DB Helvethaica X 65 Med" panose="02000506090000020004" pitchFamily="2" charset="-34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C8A248-087E-314D-6121-BB3BAF626EF5}"/>
              </a:ext>
            </a:extLst>
          </p:cNvPr>
          <p:cNvSpPr txBox="1"/>
          <p:nvPr/>
        </p:nvSpPr>
        <p:spPr>
          <a:xfrm>
            <a:off x="1141409" y="3873214"/>
            <a:ext cx="3843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3.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จะจ่ายไหว  ถ้าดอกเบี้ย ลดลงบางส่วน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F327E28-7FD7-F271-17D8-A7264A716BC4}"/>
              </a:ext>
            </a:extLst>
          </p:cNvPr>
          <p:cNvSpPr txBox="1"/>
          <p:nvPr/>
        </p:nvSpPr>
        <p:spPr>
          <a:xfrm>
            <a:off x="4622070" y="3771875"/>
            <a:ext cx="652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>
                <a:solidFill>
                  <a:schemeClr val="accent5">
                    <a:lumMod val="50000"/>
                  </a:schemeClr>
                </a:solidFill>
              </a:rPr>
              <a:t>%</a:t>
            </a:r>
            <a:endParaRPr lang="th-TH" sz="4000" b="1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BE8A5EE7-95FD-A3AC-06F1-B970622AA492}"/>
              </a:ext>
            </a:extLst>
          </p:cNvPr>
          <p:cNvSpPr/>
          <p:nvPr/>
        </p:nvSpPr>
        <p:spPr>
          <a:xfrm>
            <a:off x="5083063" y="3823631"/>
            <a:ext cx="475660" cy="534805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C7D35C-8723-66B0-02AF-5E7D43FAD273}"/>
              </a:ext>
            </a:extLst>
          </p:cNvPr>
          <p:cNvSpPr/>
          <p:nvPr/>
        </p:nvSpPr>
        <p:spPr>
          <a:xfrm>
            <a:off x="657066" y="3922311"/>
            <a:ext cx="418641" cy="3634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5CC78A41-F256-428E-E503-A421C6B4FEED}"/>
              </a:ext>
            </a:extLst>
          </p:cNvPr>
          <p:cNvSpPr/>
          <p:nvPr/>
        </p:nvSpPr>
        <p:spPr>
          <a:xfrm rot="16200000">
            <a:off x="6036511" y="879226"/>
            <a:ext cx="344004" cy="455165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9" name="Rectangle 18">
            <a:extLst>
              <a:ext uri="{FF2B5EF4-FFF2-40B4-BE49-F238E27FC236}">
                <a16:creationId xmlns:a16="http://schemas.microsoft.com/office/drawing/2014/main" id="{A13BEECA-15BA-51CA-3B00-2E4BE4DCFC81}"/>
              </a:ext>
            </a:extLst>
          </p:cNvPr>
          <p:cNvSpPr/>
          <p:nvPr/>
        </p:nvSpPr>
        <p:spPr>
          <a:xfrm>
            <a:off x="377188" y="4724750"/>
            <a:ext cx="11356823" cy="927746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680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Helvethaica X 65 Med" panose="02000506090000020004" pitchFamily="2" charset="-34"/>
              <a:ea typeface="+mn-ea"/>
              <a:cs typeface="DB Helvethaica X 65 Med" panose="02000506090000020004" pitchFamily="2" charset="-34"/>
            </a:endParaRPr>
          </a:p>
        </p:txBody>
      </p:sp>
      <p:sp>
        <p:nvSpPr>
          <p:cNvPr id="30" name="Rectangle 18">
            <a:extLst>
              <a:ext uri="{FF2B5EF4-FFF2-40B4-BE49-F238E27FC236}">
                <a16:creationId xmlns:a16="http://schemas.microsoft.com/office/drawing/2014/main" id="{42E8A823-3494-9B81-F893-10A818C55B15}"/>
              </a:ext>
            </a:extLst>
          </p:cNvPr>
          <p:cNvSpPr/>
          <p:nvPr/>
        </p:nvSpPr>
        <p:spPr>
          <a:xfrm>
            <a:off x="6189044" y="5731890"/>
            <a:ext cx="5544966" cy="707573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680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Helvethaica X 65 Med" panose="02000506090000020004" pitchFamily="2" charset="-34"/>
              <a:ea typeface="+mn-ea"/>
              <a:cs typeface="DB Helvethaica X 65 Med" panose="02000506090000020004" pitchFamily="2" charset="-34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0370C51-B0ED-F0FA-989E-8F8CB87C302B}"/>
              </a:ext>
            </a:extLst>
          </p:cNvPr>
          <p:cNvSpPr txBox="1"/>
          <p:nvPr/>
        </p:nvSpPr>
        <p:spPr>
          <a:xfrm>
            <a:off x="1144918" y="4761312"/>
            <a:ext cx="40530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4.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มีเงินก้อนจำนวนหนึ่งอยากปิดหนี้เพื่อลดภาระดอกเบี้ย แต่เงินไม่พอปิดหนี้ทั้งหมด</a:t>
            </a:r>
          </a:p>
        </p:txBody>
      </p:sp>
      <p:pic>
        <p:nvPicPr>
          <p:cNvPr id="32" name="Picture 31" descr="Icon&#10;&#10;Description automatically generated with medium confidence">
            <a:extLst>
              <a:ext uri="{FF2B5EF4-FFF2-40B4-BE49-F238E27FC236}">
                <a16:creationId xmlns:a16="http://schemas.microsoft.com/office/drawing/2014/main" id="{0F505248-BD2B-B793-553B-754C1272D8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015" y="3078256"/>
            <a:ext cx="355784" cy="199306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3AF11CEE-AB41-9982-D266-4B070ED18A1D}"/>
              </a:ext>
            </a:extLst>
          </p:cNvPr>
          <p:cNvSpPr/>
          <p:nvPr/>
        </p:nvSpPr>
        <p:spPr>
          <a:xfrm>
            <a:off x="657066" y="4960329"/>
            <a:ext cx="418641" cy="3634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24FDEE6-1B2B-13A3-AC11-BA09FC2735C7}"/>
              </a:ext>
            </a:extLst>
          </p:cNvPr>
          <p:cNvSpPr txBox="1"/>
          <p:nvPr/>
        </p:nvSpPr>
        <p:spPr>
          <a:xfrm>
            <a:off x="7001315" y="5751930"/>
            <a:ext cx="48255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th-TH" sz="20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อื่น ๆ เช่น มาตรการช่วยเหลือของทางการ หรือ การผสมผสาน</a:t>
            </a:r>
            <a:br>
              <a:rPr lang="th-TH" sz="20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</a:br>
            <a:r>
              <a:rPr lang="th-TH" sz="20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หลายวิธีเข้าด้วยกัน โปรดระบุ ...................................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C3D1150-7E11-C836-9AB3-A2EFDE385903}"/>
              </a:ext>
            </a:extLst>
          </p:cNvPr>
          <p:cNvSpPr/>
          <p:nvPr/>
        </p:nvSpPr>
        <p:spPr>
          <a:xfrm>
            <a:off x="6488601" y="5929337"/>
            <a:ext cx="418641" cy="3634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37" name="Content Placeholder 4">
            <a:extLst>
              <a:ext uri="{FF2B5EF4-FFF2-40B4-BE49-F238E27FC236}">
                <a16:creationId xmlns:a16="http://schemas.microsoft.com/office/drawing/2014/main" id="{2583AE33-829D-5EAB-DEFF-C1418059E8D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13750" y="4895747"/>
            <a:ext cx="527589" cy="466929"/>
          </a:xfrm>
          <a:prstGeom prst="rect">
            <a:avLst/>
          </a:prstGeom>
        </p:spPr>
      </p:pic>
      <p:pic>
        <p:nvPicPr>
          <p:cNvPr id="38" name="Content Placeholder 4">
            <a:extLst>
              <a:ext uri="{FF2B5EF4-FFF2-40B4-BE49-F238E27FC236}">
                <a16:creationId xmlns:a16="http://schemas.microsoft.com/office/drawing/2014/main" id="{7F9424DA-4D84-CA71-9152-C90D60A004D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54511" y="5032304"/>
            <a:ext cx="527589" cy="466929"/>
          </a:xfrm>
          <a:prstGeom prst="rect">
            <a:avLst/>
          </a:prstGeom>
        </p:spPr>
      </p:pic>
      <p:pic>
        <p:nvPicPr>
          <p:cNvPr id="39" name="Content Placeholder 4">
            <a:extLst>
              <a:ext uri="{FF2B5EF4-FFF2-40B4-BE49-F238E27FC236}">
                <a16:creationId xmlns:a16="http://schemas.microsoft.com/office/drawing/2014/main" id="{0D72140F-6579-E498-975A-9C8F4B4DD4F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95747" y="4943241"/>
            <a:ext cx="527589" cy="466929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26AADE54-FDF2-4116-889F-39353375500E}"/>
              </a:ext>
            </a:extLst>
          </p:cNvPr>
          <p:cNvSpPr txBox="1"/>
          <p:nvPr/>
        </p:nvSpPr>
        <p:spPr>
          <a:xfrm>
            <a:off x="6895962" y="1486713"/>
            <a:ext cx="2734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</a:t>
            </a: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1.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ยืดระยะเวลาผ่อนชำระ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BD20CD5-D27D-E1ED-C495-0F71D69B09BC}"/>
              </a:ext>
            </a:extLst>
          </p:cNvPr>
          <p:cNvSpPr txBox="1"/>
          <p:nvPr/>
        </p:nvSpPr>
        <p:spPr>
          <a:xfrm>
            <a:off x="6937851" y="1946972"/>
            <a:ext cx="2734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</a:t>
            </a: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2.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เปลี่ยนประเภทหนี้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7CA4829-FA1F-DCAB-610D-D25F8518819C}"/>
              </a:ext>
            </a:extLst>
          </p:cNvPr>
          <p:cNvSpPr/>
          <p:nvPr/>
        </p:nvSpPr>
        <p:spPr>
          <a:xfrm>
            <a:off x="6489862" y="1517719"/>
            <a:ext cx="418641" cy="3634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6801218-7532-5874-3DF3-28B929B4F3DE}"/>
              </a:ext>
            </a:extLst>
          </p:cNvPr>
          <p:cNvSpPr/>
          <p:nvPr/>
        </p:nvSpPr>
        <p:spPr>
          <a:xfrm>
            <a:off x="6489862" y="1981999"/>
            <a:ext cx="418641" cy="3634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44" name="Picture 43" descr="A close-up of a calculator and a calculator&#10;&#10;Description automatically generated with low confidence">
            <a:extLst>
              <a:ext uri="{FF2B5EF4-FFF2-40B4-BE49-F238E27FC236}">
                <a16:creationId xmlns:a16="http://schemas.microsoft.com/office/drawing/2014/main" id="{8CDFC131-FE61-692D-A090-FE8C959F276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839" y="1919865"/>
            <a:ext cx="656822" cy="364924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105B5798-FC8A-F919-035F-3F02DB3AF104}"/>
              </a:ext>
            </a:extLst>
          </p:cNvPr>
          <p:cNvSpPr txBox="1"/>
          <p:nvPr/>
        </p:nvSpPr>
        <p:spPr>
          <a:xfrm>
            <a:off x="6937851" y="2554469"/>
            <a:ext cx="3946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</a:t>
            </a: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1.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ผ่อนชำระค่างวดแบบขั้นบันได </a:t>
            </a: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(Step up)</a:t>
            </a:r>
            <a:endParaRPr lang="th-TH" sz="2400" b="1">
              <a:solidFill>
                <a:schemeClr val="tx1"/>
              </a:solidFill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39B7F7F-BE8D-E462-9252-D4D9F3E9D6B9}"/>
              </a:ext>
            </a:extLst>
          </p:cNvPr>
          <p:cNvSpPr txBox="1"/>
          <p:nvPr/>
        </p:nvSpPr>
        <p:spPr>
          <a:xfrm>
            <a:off x="6937851" y="2982731"/>
            <a:ext cx="3946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</a:t>
            </a: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2.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พักชำระเงินต้น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4EB22FA-EE2D-4CB8-C3F9-CBF6BF914DA5}"/>
              </a:ext>
            </a:extLst>
          </p:cNvPr>
          <p:cNvSpPr/>
          <p:nvPr/>
        </p:nvSpPr>
        <p:spPr>
          <a:xfrm>
            <a:off x="6489862" y="2600008"/>
            <a:ext cx="418641" cy="3634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17B5947-B17A-5319-2076-1204D19FA68C}"/>
              </a:ext>
            </a:extLst>
          </p:cNvPr>
          <p:cNvSpPr/>
          <p:nvPr/>
        </p:nvSpPr>
        <p:spPr>
          <a:xfrm>
            <a:off x="6489862" y="3040643"/>
            <a:ext cx="418641" cy="3634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2CCF167F-F69F-3791-FB57-D0E5D0935C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21388" y="2631496"/>
            <a:ext cx="828055" cy="474914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D17EDFC1-81D6-E6C2-8C88-730BD206EB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80310" y="2996850"/>
            <a:ext cx="1366311" cy="370042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9D332BEF-A1A9-7964-1E40-30D96095A0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25336" y="1463732"/>
            <a:ext cx="1660949" cy="465457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D844FC3F-9836-092F-2086-B445762D571A}"/>
              </a:ext>
            </a:extLst>
          </p:cNvPr>
          <p:cNvSpPr/>
          <p:nvPr/>
        </p:nvSpPr>
        <p:spPr>
          <a:xfrm>
            <a:off x="6489862" y="3695468"/>
            <a:ext cx="418641" cy="3634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03C5AA1-E105-E4B2-A269-13318D705739}"/>
              </a:ext>
            </a:extLst>
          </p:cNvPr>
          <p:cNvSpPr/>
          <p:nvPr/>
        </p:nvSpPr>
        <p:spPr>
          <a:xfrm>
            <a:off x="6489862" y="4163532"/>
            <a:ext cx="418641" cy="3634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9D05700-61BC-BB50-CC5B-3199C3A8E836}"/>
              </a:ext>
            </a:extLst>
          </p:cNvPr>
          <p:cNvSpPr txBox="1"/>
          <p:nvPr/>
        </p:nvSpPr>
        <p:spPr>
          <a:xfrm>
            <a:off x="6950392" y="3653949"/>
            <a:ext cx="2734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</a:t>
            </a: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1.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ลดอัตราดอกเบี้ย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2A9C7FF-02FD-A533-BDDF-42B223666E7E}"/>
              </a:ext>
            </a:extLst>
          </p:cNvPr>
          <p:cNvSpPr txBox="1"/>
          <p:nvPr/>
        </p:nvSpPr>
        <p:spPr>
          <a:xfrm>
            <a:off x="6935441" y="4067091"/>
            <a:ext cx="3564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</a:t>
            </a: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2.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ยก / ผ่อนปรนดอกเบี้ยผิดนัดชำระ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EDAE40AF-128C-2049-DB98-F23773307AE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04563" y="3677977"/>
            <a:ext cx="1627916" cy="522647"/>
          </a:xfrm>
          <a:prstGeom prst="rect">
            <a:avLst/>
          </a:prstGeom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F4BF7B85-1522-1023-A848-38794AA12A57}"/>
              </a:ext>
            </a:extLst>
          </p:cNvPr>
          <p:cNvSpPr/>
          <p:nvPr/>
        </p:nvSpPr>
        <p:spPr>
          <a:xfrm>
            <a:off x="6489862" y="4960329"/>
            <a:ext cx="418641" cy="3634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2CAC168-F7E6-0C7B-31F1-9E15F5CF43B3}"/>
              </a:ext>
            </a:extLst>
          </p:cNvPr>
          <p:cNvSpPr txBox="1"/>
          <p:nvPr/>
        </p:nvSpPr>
        <p:spPr>
          <a:xfrm>
            <a:off x="6935441" y="4781992"/>
            <a:ext cx="39382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</a:t>
            </a: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1.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ปิดหนี้ด้วยเงินก้อน โดยขอยกเว้น</a:t>
            </a:r>
            <a:b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</a:b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  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ส่วนต่างที่เหลือ </a:t>
            </a: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(Hair cut)</a:t>
            </a:r>
            <a:endParaRPr lang="th-TH" sz="2400" b="1">
              <a:solidFill>
                <a:schemeClr val="tx1"/>
              </a:solidFill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9C88CE4E-35BD-80B1-5199-A67E77FD516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528677" y="4826369"/>
            <a:ext cx="1072778" cy="700882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A2A061DA-E696-111A-F847-27D8EC47636C}"/>
              </a:ext>
            </a:extLst>
          </p:cNvPr>
          <p:cNvSpPr txBox="1"/>
          <p:nvPr/>
        </p:nvSpPr>
        <p:spPr>
          <a:xfrm>
            <a:off x="358566" y="6482962"/>
            <a:ext cx="93622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DB Helvethaica X 65 Med" panose="02000506090000020004" pitchFamily="2" charset="-34"/>
                <a:cs typeface="DB Helvethaica X 65 Med" panose="02000506090000020004" pitchFamily="2" charset="-34"/>
              </a:rPr>
              <a:t>Link </a:t>
            </a:r>
            <a:r>
              <a:rPr lang="th-TH" sz="1400">
                <a:latin typeface="DB Helvethaica X 65 Med" panose="02000506090000020004" pitchFamily="2" charset="-34"/>
                <a:cs typeface="DB Helvethaica X 65 Med" panose="02000506090000020004" pitchFamily="2" charset="-34"/>
              </a:rPr>
              <a:t>โปรแกรมคำนวณเงินกู้ </a:t>
            </a:r>
            <a:r>
              <a:rPr lang="en-US" sz="1400">
                <a:latin typeface="DB Helvethaica X 65 Med" panose="02000506090000020004" pitchFamily="2" charset="-34"/>
                <a:cs typeface="DB Helvethaica X 65 Med" panose="02000506090000020004" pitchFamily="2" charset="-34"/>
              </a:rPr>
              <a:t>: </a:t>
            </a:r>
            <a:r>
              <a:rPr lang="en-US" sz="1400" b="1">
                <a:latin typeface="DB Helvethaica X 25 UlLi" panose="02000506090000020004" pitchFamily="2" charset="-34"/>
                <a:cs typeface="DB Helvethaica X 25 UlLi" panose="02000506090000020004" pitchFamily="2" charset="-34"/>
                <a:hlinkClick r:id="rId12"/>
              </a:rPr>
              <a:t>https://www.1213.or.th/th/tools/programs/Pages/loans.aspx</a:t>
            </a:r>
            <a:endParaRPr lang="th-TH" sz="1600" b="1">
              <a:solidFill>
                <a:schemeClr val="accent5">
                  <a:lumMod val="50000"/>
                </a:schemeClr>
              </a:solidFill>
              <a:latin typeface="DB Helvethaica X 25 UlLi" panose="02000506090000020004" pitchFamily="2" charset="-34"/>
              <a:cs typeface="DB Helvethaica X 25 UlLi" panose="02000506090000020004" pitchFamily="2" charset="-34"/>
            </a:endParaRPr>
          </a:p>
        </p:txBody>
      </p:sp>
      <p:pic>
        <p:nvPicPr>
          <p:cNvPr id="61" name="Graphic 60" descr="Badge 1 with solid fill">
            <a:extLst>
              <a:ext uri="{FF2B5EF4-FFF2-40B4-BE49-F238E27FC236}">
                <a16:creationId xmlns:a16="http://schemas.microsoft.com/office/drawing/2014/main" id="{186CC652-3BCE-AD40-30C9-285444631F3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6947" y="61555"/>
            <a:ext cx="809083" cy="809083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B5AAE725-79F7-7158-61D1-36FD4A302ED0}"/>
              </a:ext>
            </a:extLst>
          </p:cNvPr>
          <p:cNvSpPr/>
          <p:nvPr/>
        </p:nvSpPr>
        <p:spPr>
          <a:xfrm>
            <a:off x="866386" y="179373"/>
            <a:ext cx="9769433" cy="6798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>
                <a:solidFill>
                  <a:schemeClr val="accent1">
                    <a:lumMod val="50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พิจารณาสถานการณ์ทางการเงินและเลือกวิธีที่เหมาะสม / สนใจในการปรับโครงสร้างหนี้</a:t>
            </a:r>
            <a:endParaRPr lang="en-US">
              <a:solidFill>
                <a:schemeClr val="accent1">
                  <a:lumMod val="50000"/>
                </a:schemeClr>
              </a:solidFill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</p:txBody>
      </p:sp>
      <p:sp>
        <p:nvSpPr>
          <p:cNvPr id="63" name="Rectangle 18">
            <a:extLst>
              <a:ext uri="{FF2B5EF4-FFF2-40B4-BE49-F238E27FC236}">
                <a16:creationId xmlns:a16="http://schemas.microsoft.com/office/drawing/2014/main" id="{657BC596-CD9F-CD11-E401-C8E8ED65191A}"/>
              </a:ext>
            </a:extLst>
          </p:cNvPr>
          <p:cNvSpPr/>
          <p:nvPr/>
        </p:nvSpPr>
        <p:spPr>
          <a:xfrm>
            <a:off x="377187" y="5731890"/>
            <a:ext cx="5717783" cy="707573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680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Helvethaica X 65 Med" panose="02000506090000020004" pitchFamily="2" charset="-34"/>
              <a:ea typeface="+mn-ea"/>
              <a:cs typeface="DB Helvethaica X 65 Med" panose="02000506090000020004" pitchFamily="2" charset="-34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1D5E45A-3118-C272-6684-65D42618920C}"/>
              </a:ext>
            </a:extLst>
          </p:cNvPr>
          <p:cNvSpPr txBox="1"/>
          <p:nvPr/>
        </p:nvSpPr>
        <p:spPr>
          <a:xfrm>
            <a:off x="1155423" y="5895419"/>
            <a:ext cx="48255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th-TH" sz="20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อื่น ๆ โปรดระบุ ..................................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5D8719E-CB53-60E6-B3BB-574F0F068DBF}"/>
              </a:ext>
            </a:extLst>
          </p:cNvPr>
          <p:cNvSpPr/>
          <p:nvPr/>
        </p:nvSpPr>
        <p:spPr>
          <a:xfrm>
            <a:off x="676745" y="5919969"/>
            <a:ext cx="418641" cy="3634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7" name="Slide Number Placeholder 66">
            <a:extLst>
              <a:ext uri="{FF2B5EF4-FFF2-40B4-BE49-F238E27FC236}">
                <a16:creationId xmlns:a16="http://schemas.microsoft.com/office/drawing/2014/main" id="{A7CC19BE-63A2-1703-C37E-F2B90D710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25336" y="6492875"/>
            <a:ext cx="2743200" cy="365125"/>
          </a:xfrm>
        </p:spPr>
        <p:txBody>
          <a:bodyPr/>
          <a:lstStyle/>
          <a:p>
            <a:pPr algn="r"/>
            <a:fld id="{EFDF1642-36F5-4944-A90B-128936D0950B}" type="slidenum">
              <a:rPr lang="th-TH" smtClean="0"/>
              <a:pPr algn="r"/>
              <a:t>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77084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96E0F1F-DFF9-0992-AEC3-0AA8B50FBADD}"/>
              </a:ext>
            </a:extLst>
          </p:cNvPr>
          <p:cNvSpPr/>
          <p:nvPr/>
        </p:nvSpPr>
        <p:spPr>
          <a:xfrm>
            <a:off x="598713" y="729795"/>
            <a:ext cx="5301343" cy="583919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F973DD-8235-5158-58E5-884160C6A98D}"/>
              </a:ext>
            </a:extLst>
          </p:cNvPr>
          <p:cNvSpPr/>
          <p:nvPr/>
        </p:nvSpPr>
        <p:spPr>
          <a:xfrm>
            <a:off x="6215742" y="725133"/>
            <a:ext cx="5094514" cy="583919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D333013D-4E9E-E669-730D-091BCE16172E}"/>
              </a:ext>
            </a:extLst>
          </p:cNvPr>
          <p:cNvSpPr txBox="1">
            <a:spLocks/>
          </p:cNvSpPr>
          <p:nvPr/>
        </p:nvSpPr>
        <p:spPr>
          <a:xfrm>
            <a:off x="740361" y="796788"/>
            <a:ext cx="1556789" cy="494139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8575">
            <a:noFill/>
            <a:prstDash val="solid"/>
          </a:ln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B Helvethaica X 65 Med" panose="02000506090000020004" pitchFamily="2" charset="-34"/>
                <a:ea typeface="+mn-ea"/>
                <a:cs typeface="DB Helvethaica X 65 Med" panose="02000506090000020004" pitchFamily="2" charset="-34"/>
              </a:rPr>
              <a:t>เจ้าหนี้คือใคร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B Helvethaica X 65 Med" panose="02000506090000020004" pitchFamily="2" charset="-34"/>
              <a:ea typeface="+mn-ea"/>
              <a:cs typeface="DB Helvethaica X 65 Med" panose="02000506090000020004" pitchFamily="2" charset="-34"/>
            </a:endParaRP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28E4DBDC-03D4-6DEE-0D10-7CDE53C9A190}"/>
              </a:ext>
            </a:extLst>
          </p:cNvPr>
          <p:cNvSpPr txBox="1">
            <a:spLocks/>
          </p:cNvSpPr>
          <p:nvPr/>
        </p:nvSpPr>
        <p:spPr>
          <a:xfrm>
            <a:off x="740362" y="2183475"/>
            <a:ext cx="1556789" cy="494139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8575">
            <a:noFill/>
            <a:prstDash val="solid"/>
          </a:ln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B Helvethaica X 65 Med" panose="02000506090000020004" pitchFamily="2" charset="-34"/>
                <a:ea typeface="+mn-ea"/>
                <a:cs typeface="DB Helvethaica X 65 Med" panose="02000506090000020004" pitchFamily="2" charset="-34"/>
              </a:rPr>
              <a:t>ส่วนที่ 1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B Helvethaica X 65 Med" panose="02000506090000020004" pitchFamily="2" charset="-34"/>
              <a:ea typeface="+mn-ea"/>
              <a:cs typeface="DB Helvethaica X 65 Med" panose="02000506090000020004" pitchFamily="2" charset="-3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892F5D-D405-66BA-213E-5F6D95808CAD}"/>
              </a:ext>
            </a:extLst>
          </p:cNvPr>
          <p:cNvSpPr txBox="1"/>
          <p:nvPr/>
        </p:nvSpPr>
        <p:spPr>
          <a:xfrm>
            <a:off x="2438799" y="2202137"/>
            <a:ext cx="2534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>
                <a:solidFill>
                  <a:schemeClr val="accent5">
                    <a:lumMod val="50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แนะนำตัว </a:t>
            </a:r>
            <a:r>
              <a:rPr lang="th-TH">
                <a:solidFill>
                  <a:schemeClr val="accent5">
                    <a:lumMod val="50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ให้ข้อมูลหนี้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4E9491-F1E9-07A7-BB5E-1DED7DDA0355}"/>
              </a:ext>
            </a:extLst>
          </p:cNvPr>
          <p:cNvSpPr txBox="1"/>
          <p:nvPr/>
        </p:nvSpPr>
        <p:spPr>
          <a:xfrm>
            <a:off x="738770" y="2711421"/>
            <a:ext cx="429998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th-TH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ชื่อลูกหนี้ </a:t>
            </a:r>
            <a:r>
              <a:rPr lang="en-US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:</a:t>
            </a:r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th-TH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ประเภทหนี้ </a:t>
            </a:r>
            <a:r>
              <a:rPr lang="en-US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:</a:t>
            </a:r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th-TH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ภาระผ่อนหนี้ต่อเดือน  </a:t>
            </a:r>
            <a:r>
              <a:rPr lang="en-US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:</a:t>
            </a:r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th-TH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ยอดหนี้ที่เหลือ  </a:t>
            </a:r>
            <a:r>
              <a:rPr lang="en-US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:</a:t>
            </a:r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th-TH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อาชีพของลูกหนี้  </a:t>
            </a:r>
            <a:r>
              <a:rPr lang="en-US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:</a:t>
            </a:r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th-TH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รายรับหักค่าใช้จ่ายแล้ว พอจ่ายหนี้หรือไม่  </a:t>
            </a:r>
            <a:r>
              <a:rPr lang="en-US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:</a:t>
            </a:r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8CC8D6C9-D540-ECF8-271D-A1C5B7D35481}"/>
              </a:ext>
            </a:extLst>
          </p:cNvPr>
          <p:cNvSpPr txBox="1">
            <a:spLocks/>
          </p:cNvSpPr>
          <p:nvPr/>
        </p:nvSpPr>
        <p:spPr>
          <a:xfrm>
            <a:off x="6479523" y="891263"/>
            <a:ext cx="1556789" cy="494139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8575">
            <a:noFill/>
            <a:prstDash val="solid"/>
          </a:ln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B Helvethaica X 65 Med" panose="02000506090000020004" pitchFamily="2" charset="-34"/>
                <a:ea typeface="+mn-ea"/>
                <a:cs typeface="DB Helvethaica X 65 Med" panose="02000506090000020004" pitchFamily="2" charset="-34"/>
              </a:rPr>
              <a:t>ส่วนที่ 2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B Helvethaica X 65 Med" panose="02000506090000020004" pitchFamily="2" charset="-34"/>
              <a:ea typeface="+mn-ea"/>
              <a:cs typeface="DB Helvethaica X 65 Med" panose="02000506090000020004" pitchFamily="2" charset="-34"/>
            </a:endParaRP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A497CAEB-1BF2-4CDD-EDF7-EFBC05D24DC5}"/>
              </a:ext>
            </a:extLst>
          </p:cNvPr>
          <p:cNvSpPr txBox="1">
            <a:spLocks/>
          </p:cNvSpPr>
          <p:nvPr/>
        </p:nvSpPr>
        <p:spPr>
          <a:xfrm>
            <a:off x="6479522" y="3073071"/>
            <a:ext cx="1556789" cy="494139"/>
          </a:xfrm>
          <a:prstGeom prst="snip2DiagRect">
            <a:avLst/>
          </a:prstGeom>
          <a:solidFill>
            <a:schemeClr val="accent1">
              <a:lumMod val="50000"/>
            </a:schemeClr>
          </a:solidFill>
          <a:ln w="28575">
            <a:noFill/>
            <a:prstDash val="solid"/>
          </a:ln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B Helvethaica X 65 Med" panose="02000506090000020004" pitchFamily="2" charset="-34"/>
                <a:ea typeface="+mn-ea"/>
                <a:cs typeface="DB Helvethaica X 65 Med" panose="02000506090000020004" pitchFamily="2" charset="-34"/>
              </a:rPr>
              <a:t>ส่วนที่ 3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B Helvethaica X 65 Med" panose="02000506090000020004" pitchFamily="2" charset="-34"/>
              <a:ea typeface="+mn-ea"/>
              <a:cs typeface="DB Helvethaica X 65 Med" panose="02000506090000020004" pitchFamily="2" charset="-34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B4B9D3-E38B-A016-54B2-9D135D63414F}"/>
              </a:ext>
            </a:extLst>
          </p:cNvPr>
          <p:cNvSpPr txBox="1"/>
          <p:nvPr/>
        </p:nvSpPr>
        <p:spPr>
          <a:xfrm>
            <a:off x="8070430" y="884482"/>
            <a:ext cx="3181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>
                <a:solidFill>
                  <a:schemeClr val="accent5">
                    <a:lumMod val="50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บอกปัญหา </a:t>
            </a:r>
            <a:r>
              <a:rPr lang="th-TH" sz="2400">
                <a:solidFill>
                  <a:schemeClr val="accent5">
                    <a:lumMod val="50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ที่ทำตามสัญญาไม่ได้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43902A-5DC8-CBB3-B184-9C0A4F90BC92}"/>
              </a:ext>
            </a:extLst>
          </p:cNvPr>
          <p:cNvSpPr txBox="1"/>
          <p:nvPr/>
        </p:nvSpPr>
        <p:spPr>
          <a:xfrm>
            <a:off x="8104955" y="3089307"/>
            <a:ext cx="2155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>
                <a:solidFill>
                  <a:schemeClr val="accent5">
                    <a:lumMod val="50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เจรจา</a:t>
            </a:r>
            <a:r>
              <a:rPr lang="th-TH" sz="2400" b="1">
                <a:solidFill>
                  <a:schemeClr val="accent5">
                    <a:lumMod val="50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</a:t>
            </a:r>
            <a:r>
              <a:rPr lang="th-TH" sz="2400">
                <a:solidFill>
                  <a:schemeClr val="accent5">
                    <a:lumMod val="50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ผ่อนปรนหนี้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5C4F0F-3BAD-D59D-C5C4-A74F81A24EA2}"/>
              </a:ext>
            </a:extLst>
          </p:cNvPr>
          <p:cNvSpPr txBox="1"/>
          <p:nvPr/>
        </p:nvSpPr>
        <p:spPr>
          <a:xfrm>
            <a:off x="6410879" y="1510081"/>
            <a:ext cx="47042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th-TH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ปัญหาเกิดจากสาเหตุใด </a:t>
            </a:r>
            <a:r>
              <a:rPr lang="en-US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:</a:t>
            </a:r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th-TH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ส่งผลกระทบอย่างไร  นานแค่ไหน  ได้พยายามแก้ไขอย่างไร </a:t>
            </a:r>
            <a:r>
              <a:rPr lang="en-US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:</a:t>
            </a:r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1AAB04-8AE5-AB79-CBFD-50B046790CD2}"/>
              </a:ext>
            </a:extLst>
          </p:cNvPr>
          <p:cNvSpPr txBox="1"/>
          <p:nvPr/>
        </p:nvSpPr>
        <p:spPr>
          <a:xfrm>
            <a:off x="6433016" y="3733273"/>
            <a:ext cx="47042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th-TH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ขอความช่วยเหลือ ในแบบที่ลูกหนี้ทำได้ </a:t>
            </a:r>
            <a:r>
              <a:rPr lang="en-US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:</a:t>
            </a:r>
          </a:p>
          <a:p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**</a:t>
            </a:r>
            <a:r>
              <a:rPr lang="th-TH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ยอดผ่อนชำระที่จ่ายไหวในแต่ละงวด</a:t>
            </a:r>
            <a:r>
              <a:rPr lang="en-US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** :</a:t>
            </a:r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endParaRPr lang="en-US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th-TH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ช่องทางติดต่อกลับ เช่น เบอร์โทร อีเมล </a:t>
            </a:r>
            <a:r>
              <a:rPr lang="en-US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:</a:t>
            </a:r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th-TH" sz="2000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C2F01B3-F19B-810A-8C00-19E6B77CF441}"/>
              </a:ext>
            </a:extLst>
          </p:cNvPr>
          <p:cNvSpPr/>
          <p:nvPr/>
        </p:nvSpPr>
        <p:spPr>
          <a:xfrm rot="3560200">
            <a:off x="7175975" y="294617"/>
            <a:ext cx="325829" cy="45719"/>
          </a:xfrm>
          <a:prstGeom prst="rect">
            <a:avLst/>
          </a:prstGeom>
          <a:solidFill>
            <a:schemeClr val="bg1"/>
          </a:solidFill>
          <a:ln w="317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h-TH"/>
          </a:p>
        </p:txBody>
      </p:sp>
      <p:pic>
        <p:nvPicPr>
          <p:cNvPr id="22" name="Graphic 21" descr="Badge with solid fill">
            <a:extLst>
              <a:ext uri="{FF2B5EF4-FFF2-40B4-BE49-F238E27FC236}">
                <a16:creationId xmlns:a16="http://schemas.microsoft.com/office/drawing/2014/main" id="{110D47DB-0C85-BA44-08AA-DBE4B16C17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1251" y="126953"/>
            <a:ext cx="774915" cy="7749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C49AD0E-EEE4-88CD-D6AD-2DFC829C23A6}"/>
              </a:ext>
            </a:extLst>
          </p:cNvPr>
          <p:cNvSpPr txBox="1"/>
          <p:nvPr/>
        </p:nvSpPr>
        <p:spPr>
          <a:xfrm>
            <a:off x="738770" y="1374516"/>
            <a:ext cx="5052429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US" sz="2000">
              <a:latin typeface="DB Helvethaica X 65 Med" panose="02000506090000020004" pitchFamily="2" charset="-34"/>
              <a:cs typeface="DB Helvethaica X 65 Med" panose="02000506090000020004" pitchFamily="2" charset="-34"/>
            </a:endParaRPr>
          </a:p>
          <a:p>
            <a:endParaRPr lang="th-TH" sz="2000">
              <a:latin typeface="DB Helvethaica X 65 Med" panose="02000506090000020004" pitchFamily="2" charset="-34"/>
              <a:cs typeface="DB Helvethaica X 65 Med" panose="02000506090000020004" pitchFamily="2" charset="-3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3CB61EC-6521-7ED3-12C5-98B7B9BAD8EA}"/>
              </a:ext>
            </a:extLst>
          </p:cNvPr>
          <p:cNvSpPr/>
          <p:nvPr/>
        </p:nvSpPr>
        <p:spPr>
          <a:xfrm>
            <a:off x="860371" y="158327"/>
            <a:ext cx="9253864" cy="6798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3200">
                <a:solidFill>
                  <a:schemeClr val="accent1">
                    <a:lumMod val="50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เตรียมข้อมูลการเจรจา</a:t>
            </a:r>
            <a:endParaRPr lang="en-US" sz="3200">
              <a:solidFill>
                <a:schemeClr val="accent1">
                  <a:lumMod val="50000"/>
                </a:schemeClr>
              </a:solidFill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</p:txBody>
      </p:sp>
      <p:sp>
        <p:nvSpPr>
          <p:cNvPr id="17" name="Slide Number Placeholder 1">
            <a:extLst>
              <a:ext uri="{FF2B5EF4-FFF2-40B4-BE49-F238E27FC236}">
                <a16:creationId xmlns:a16="http://schemas.microsoft.com/office/drawing/2014/main" id="{49327B37-D2CE-7863-03E0-F85997239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84" y="6503758"/>
            <a:ext cx="9253863" cy="495756"/>
          </a:xfrm>
        </p:spPr>
        <p:txBody>
          <a:bodyPr/>
          <a:lstStyle/>
          <a:p>
            <a:r>
              <a:rPr lang="th-TH" sz="2000"/>
              <a:t>หมายเหตุ </a:t>
            </a:r>
            <a:r>
              <a:rPr lang="en-US" sz="2000"/>
              <a:t>: </a:t>
            </a:r>
            <a:r>
              <a:rPr lang="th-TH" sz="2000"/>
              <a:t>ข้อมูลในแต่ละส่วนนอกจากการเจรจาแล้ว ยังสามารถใช้เขียนเป็นจดหมายเพื่อส่งให้กับเจ้าหนี้ได้อีกทางหนึ่งด้วย</a:t>
            </a:r>
          </a:p>
        </p:txBody>
      </p:sp>
      <p:sp>
        <p:nvSpPr>
          <p:cNvPr id="19" name="Slide Number Placeholder 66">
            <a:extLst>
              <a:ext uri="{FF2B5EF4-FFF2-40B4-BE49-F238E27FC236}">
                <a16:creationId xmlns:a16="http://schemas.microsoft.com/office/drawing/2014/main" id="{78ACA5DF-B5A6-A419-13AB-7033D282A398}"/>
              </a:ext>
            </a:extLst>
          </p:cNvPr>
          <p:cNvSpPr txBox="1">
            <a:spLocks/>
          </p:cNvSpPr>
          <p:nvPr/>
        </p:nvSpPr>
        <p:spPr>
          <a:xfrm>
            <a:off x="9425336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th-TH"/>
            </a:defPPr>
            <a:lvl1pPr marL="0" algn="l" defTabSz="914400" rtl="0" eaLnBrk="1" latinLnBrk="0" hangingPunct="1">
              <a:defRPr sz="1467" kern="1200">
                <a:solidFill>
                  <a:schemeClr val="tx1"/>
                </a:solidFill>
                <a:latin typeface="DB Helvethaica X 55 Regular" panose="02000506090000020004" pitchFamily="2" charset="-34"/>
                <a:ea typeface="+mn-ea"/>
                <a:cs typeface="DB Helvethaica X 55 Regular" panose="02000506090000020004" pitchFamily="2" charset="-34"/>
              </a:defRPr>
            </a:lvl1pPr>
            <a:lvl2pPr marL="457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FDF1642-36F5-4944-A90B-128936D0950B}" type="slidenum">
              <a:rPr lang="th-TH" smtClean="0"/>
              <a:pPr algn="r"/>
              <a:t>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83722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747344B-D694-C8B8-CF6B-C36187DD4CBD}"/>
              </a:ext>
            </a:extLst>
          </p:cNvPr>
          <p:cNvSpPr txBox="1"/>
          <p:nvPr/>
        </p:nvSpPr>
        <p:spPr>
          <a:xfrm>
            <a:off x="455993" y="485267"/>
            <a:ext cx="1422795" cy="62698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noFill/>
            <a:prstDash val="solid"/>
          </a:ln>
        </p:spPr>
        <p:txBody>
          <a:bodyPr>
            <a:noAutofit/>
          </a:bodyPr>
          <a:lstStyle>
            <a:defPPr>
              <a:defRPr lang="th-TH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0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pPr algn="l"/>
            <a:r>
              <a:rPr lang="th-TH" sz="3600"/>
              <a:t> ตัวอย่าง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48411A-ABD3-25D1-0A23-42C0438BDA0C}"/>
              </a:ext>
            </a:extLst>
          </p:cNvPr>
          <p:cNvSpPr txBox="1"/>
          <p:nvPr/>
        </p:nvSpPr>
        <p:spPr>
          <a:xfrm>
            <a:off x="446314" y="1251018"/>
            <a:ext cx="11663206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	นางสาวใบเฟิร์นเป็นพนักงานบริษัทเอกชน มีรายได้จากงานประจำเดือนละ </a:t>
            </a:r>
            <a:r>
              <a:rPr lang="en-US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18,000 </a:t>
            </a: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บาท ปัจจุบันรายได้ไม่เพียงพอกับรายจ่ายเนื่องจากสถานการณ์ </a:t>
            </a:r>
            <a:r>
              <a:rPr lang="en-US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Covid-19 </a:t>
            </a: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ทำให้บริษัทยกเลิกการจ่าย </a:t>
            </a:r>
            <a:r>
              <a:rPr lang="en-US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OT </a:t>
            </a: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และโบนัส ขณะนี้นางสาวใบเฟิร์นมียอดหนี้คงค้างกับทุกธนาคารเท่ากับ </a:t>
            </a:r>
            <a:r>
              <a:rPr lang="en-US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1,301,000 </a:t>
            </a: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บาท ภาระผ่อนหนี้รวมเดือนละ </a:t>
            </a:r>
            <a:r>
              <a:rPr lang="en-US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10,909 </a:t>
            </a: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บาท ค่าใช้จ่ายส่วนตัวเดือนละ </a:t>
            </a:r>
            <a:r>
              <a:rPr lang="en-US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8,000 </a:t>
            </a: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บาท โดยมีรายละเอียดของหนี้ต่าง ๆ ดังนี้</a:t>
            </a:r>
          </a:p>
          <a:p>
            <a:r>
              <a:rPr lang="en-US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	</a:t>
            </a: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                </a:t>
            </a:r>
          </a:p>
          <a:p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                                 หนี้สินเชื่อเพื่อที่อยู่อาศัยกับธนาคาร </a:t>
            </a:r>
            <a:r>
              <a:rPr lang="en-US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A  </a:t>
            </a: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ยอดหนี้คงค้าง </a:t>
            </a:r>
            <a:r>
              <a:rPr lang="en-US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1,247,000 </a:t>
            </a: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บาท เหลือเวลาผ่อนนาน </a:t>
            </a:r>
            <a:r>
              <a:rPr lang="en-US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20 </a:t>
            </a: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ปี  ทุกวันนี้ผ่อนอยู่</a:t>
            </a:r>
            <a:b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</a:b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                                 เดือนละ </a:t>
            </a:r>
            <a:r>
              <a:rPr lang="en-US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8,230 </a:t>
            </a: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บาท </a:t>
            </a:r>
            <a:r>
              <a:rPr lang="en-US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(</a:t>
            </a: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อัตราดอกเบี้ย </a:t>
            </a:r>
            <a:r>
              <a:rPr lang="en-US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5% </a:t>
            </a: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ต่อปี</a:t>
            </a:r>
            <a:r>
              <a:rPr lang="en-US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)</a:t>
            </a: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สถานะหนี้ คือ ยังเป็นหนี้ปกติ </a:t>
            </a:r>
            <a:endParaRPr lang="en-US" sz="2400">
              <a:solidFill>
                <a:schemeClr val="tx1"/>
              </a:solidFill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endParaRPr lang="en-US" sz="2400">
              <a:solidFill>
                <a:schemeClr val="tx1"/>
              </a:solidFill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r>
              <a:rPr lang="en-US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                                 </a:t>
            </a: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หนี้บัตรเครดิตกับธนาคาร </a:t>
            </a:r>
            <a:r>
              <a:rPr lang="en-US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B </a:t>
            </a: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ยอดหนี้คงค้าง </a:t>
            </a:r>
            <a:r>
              <a:rPr lang="en-US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54,000 </a:t>
            </a: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บาท ปัจจุบันผ่อนชำระแบบขั้นต่ำ เดือนละ </a:t>
            </a:r>
            <a:r>
              <a:rPr lang="en-US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2,679 </a:t>
            </a: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บาท </a:t>
            </a:r>
            <a:b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</a:b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                                 สถานะหนี้ คือ ยังเป็นหนี้ปกติ </a:t>
            </a:r>
            <a:endParaRPr lang="en-US" sz="2400">
              <a:solidFill>
                <a:schemeClr val="tx1"/>
              </a:solidFill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endParaRPr lang="th-TH" sz="2400">
              <a:solidFill>
                <a:schemeClr val="tx1"/>
              </a:solidFill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  <a:p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        ด้วยสถานการณ์ที่เกิดขึ้น นางสาวใบเฟิร์นรู้สึกฝืดเคือง และกำลังจะผ่อนหนี้ที่มีอยู่เดิม (เดือนละ 10,909 บาท) ไม่ได้</a:t>
            </a:r>
            <a:b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</a:b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แม้ว่าจะพยายามลดค่าใช้จ่ายส่วนตัวที่ไม่จำเป็นต่าง ๆ แล้วก็ตาม โดยนางสาวใบเฟิร์นคาดว่ารายได้จะลดลงเป็นเวลานานกว่า </a:t>
            </a:r>
            <a:b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</a:b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2 ปี มีเงินเพื่อชำระหนี้เพียงเดือนละ </a:t>
            </a:r>
            <a:r>
              <a:rPr lang="en-US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8,700 </a:t>
            </a: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บาทเท่านั้น หากนางสาวใบเฟิร์นต้องการปรับโครงสร้างหนี้กับเจ้าหนี้เพื่อลดภาระหนี้ </a:t>
            </a:r>
            <a:b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</a:b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นางสาวใบเฟิร์นควรเตรียมข้อมูลอย่างไรบ้าง เพื่อการไปขอเจรจาปรับโครงสร้างหนี้กับสถาบันการเงิน </a:t>
            </a:r>
            <a:r>
              <a:rPr lang="en-US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???</a:t>
            </a:r>
            <a:r>
              <a:rPr lang="th-TH" sz="24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 </a:t>
            </a:r>
          </a:p>
          <a:p>
            <a:endParaRPr lang="th-TH" sz="1800">
              <a:solidFill>
                <a:schemeClr val="tx1"/>
              </a:solidFill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</p:txBody>
      </p:sp>
      <p:pic>
        <p:nvPicPr>
          <p:cNvPr id="5" name="Picture 2" descr="C:\Users\Maminty\Downloads\Pic (1)\house.png">
            <a:extLst>
              <a:ext uri="{FF2B5EF4-FFF2-40B4-BE49-F238E27FC236}">
                <a16:creationId xmlns:a16="http://schemas.microsoft.com/office/drawing/2014/main" id="{1B5ECFEF-3438-DC26-4EA4-6635445426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632" y="2651720"/>
            <a:ext cx="1186135" cy="845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B8616B33-8812-523C-0A71-A77977CFF79F}"/>
              </a:ext>
            </a:extLst>
          </p:cNvPr>
          <p:cNvGrpSpPr/>
          <p:nvPr/>
        </p:nvGrpSpPr>
        <p:grpSpPr>
          <a:xfrm rot="21313526">
            <a:off x="946249" y="3732614"/>
            <a:ext cx="1201571" cy="628190"/>
            <a:chOff x="2630291" y="-1918741"/>
            <a:chExt cx="1359273" cy="78976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B372940-AD9B-6EC7-94DD-CE46558717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16785">
              <a:off x="2630291" y="-1918741"/>
              <a:ext cx="970994" cy="78976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0A9F764-CD9D-C954-1DC9-48C866607A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3924" y="-1699689"/>
              <a:ext cx="815640" cy="544603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B53256E-7567-09B3-4711-3B6475207A2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560" y="4258576"/>
            <a:ext cx="1352396" cy="2420077"/>
          </a:xfrm>
          <a:prstGeom prst="rect">
            <a:avLst/>
          </a:prstGeom>
        </p:spPr>
      </p:pic>
      <p:sp>
        <p:nvSpPr>
          <p:cNvPr id="10" name="Slide Number Placeholder 66">
            <a:extLst>
              <a:ext uri="{FF2B5EF4-FFF2-40B4-BE49-F238E27FC236}">
                <a16:creationId xmlns:a16="http://schemas.microsoft.com/office/drawing/2014/main" id="{0F70B1E7-259A-AC39-E513-611557C81F54}"/>
              </a:ext>
            </a:extLst>
          </p:cNvPr>
          <p:cNvSpPr txBox="1">
            <a:spLocks/>
          </p:cNvSpPr>
          <p:nvPr/>
        </p:nvSpPr>
        <p:spPr>
          <a:xfrm>
            <a:off x="9425336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th-TH"/>
            </a:defPPr>
            <a:lvl1pPr marL="0" algn="l" defTabSz="914400" rtl="0" eaLnBrk="1" latinLnBrk="0" hangingPunct="1">
              <a:defRPr sz="1467" kern="1200">
                <a:solidFill>
                  <a:schemeClr val="tx1"/>
                </a:solidFill>
                <a:latin typeface="DB Helvethaica X 55 Regular" panose="02000506090000020004" pitchFamily="2" charset="-34"/>
                <a:ea typeface="+mn-ea"/>
                <a:cs typeface="DB Helvethaica X 55 Regular" panose="02000506090000020004" pitchFamily="2" charset="-34"/>
              </a:defRPr>
            </a:lvl1pPr>
            <a:lvl2pPr marL="457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FDF1642-36F5-4944-A90B-128936D0950B}" type="slidenum">
              <a:rPr lang="th-TH" smtClean="0"/>
              <a:pPr algn="r"/>
              <a:t>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31987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>
            <a:extLst>
              <a:ext uri="{FF2B5EF4-FFF2-40B4-BE49-F238E27FC236}">
                <a16:creationId xmlns:a16="http://schemas.microsoft.com/office/drawing/2014/main" id="{A7559E9B-382C-824D-4A9D-86D2004D2DEF}"/>
              </a:ext>
            </a:extLst>
          </p:cNvPr>
          <p:cNvSpPr/>
          <p:nvPr/>
        </p:nvSpPr>
        <p:spPr>
          <a:xfrm>
            <a:off x="369323" y="1438738"/>
            <a:ext cx="11364690" cy="966368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680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Helvethaica X 65 Med" panose="02000506090000020004" pitchFamily="2" charset="-34"/>
              <a:ea typeface="+mn-ea"/>
              <a:cs typeface="DB Helvethaica X 65 Med" panose="02000506090000020004" pitchFamily="2" charset="-34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65D628A-BB96-7A1F-3299-6AA962D185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860529"/>
            <a:ext cx="5118986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sz="2400" b="1">
                <a:solidFill>
                  <a:schemeClr val="accent1">
                    <a:lumMod val="50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   สถานการณ์ทางการเงินของตัวเองตอนนี้เป็นอย่างไร</a:t>
            </a:r>
            <a:r>
              <a:rPr lang="en-US" sz="2400" b="1">
                <a:solidFill>
                  <a:schemeClr val="accent1">
                    <a:lumMod val="50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?</a:t>
            </a:r>
            <a:endParaRPr lang="th-TH" sz="2400" b="1">
              <a:solidFill>
                <a:schemeClr val="accent1">
                  <a:lumMod val="50000"/>
                </a:schemeClr>
              </a:solidFill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7DF2FA-E9A1-41A9-D24E-85D8B302F142}"/>
              </a:ext>
            </a:extLst>
          </p:cNvPr>
          <p:cNvSpPr/>
          <p:nvPr/>
        </p:nvSpPr>
        <p:spPr>
          <a:xfrm>
            <a:off x="657066" y="1647969"/>
            <a:ext cx="418641" cy="36347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CC3429-F375-924F-CF7E-24FF71793DFA}"/>
              </a:ext>
            </a:extLst>
          </p:cNvPr>
          <p:cNvSpPr txBox="1"/>
          <p:nvPr/>
        </p:nvSpPr>
        <p:spPr>
          <a:xfrm>
            <a:off x="1048047" y="1617450"/>
            <a:ext cx="2734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</a:t>
            </a: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1.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รายได้ลดลงเป็นเวลานาน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C52AAA9-2124-CB1F-B106-F776BD4DC02F}"/>
              </a:ext>
            </a:extLst>
          </p:cNvPr>
          <p:cNvGrpSpPr/>
          <p:nvPr/>
        </p:nvGrpSpPr>
        <p:grpSpPr>
          <a:xfrm>
            <a:off x="3700308" y="1640711"/>
            <a:ext cx="918976" cy="455165"/>
            <a:chOff x="6642211" y="2034170"/>
            <a:chExt cx="918976" cy="455165"/>
          </a:xfrm>
        </p:grpSpPr>
        <p:pic>
          <p:nvPicPr>
            <p:cNvPr id="10" name="Picture 9" descr="Icon&#10;&#10;Description automatically generated with medium confidence">
              <a:extLst>
                <a:ext uri="{FF2B5EF4-FFF2-40B4-BE49-F238E27FC236}">
                  <a16:creationId xmlns:a16="http://schemas.microsoft.com/office/drawing/2014/main" id="{E4935536-891E-151C-B3D9-82149D17E7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2211" y="2186518"/>
              <a:ext cx="355784" cy="199306"/>
            </a:xfrm>
            <a:prstGeom prst="rect">
              <a:avLst/>
            </a:prstGeom>
          </p:spPr>
        </p:pic>
        <p:pic>
          <p:nvPicPr>
            <p:cNvPr id="11" name="Picture 10" descr="Icon&#10;&#10;Description automatically generated with medium confidence">
              <a:extLst>
                <a:ext uri="{FF2B5EF4-FFF2-40B4-BE49-F238E27FC236}">
                  <a16:creationId xmlns:a16="http://schemas.microsoft.com/office/drawing/2014/main" id="{E9E91997-A0AB-7653-A9DB-531ED48F52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8384" y="2241742"/>
              <a:ext cx="355784" cy="199306"/>
            </a:xfrm>
            <a:prstGeom prst="rect">
              <a:avLst/>
            </a:prstGeom>
          </p:spPr>
        </p:pic>
        <p:sp>
          <p:nvSpPr>
            <p:cNvPr id="12" name="Arrow: Down 11">
              <a:extLst>
                <a:ext uri="{FF2B5EF4-FFF2-40B4-BE49-F238E27FC236}">
                  <a16:creationId xmlns:a16="http://schemas.microsoft.com/office/drawing/2014/main" id="{222A619D-2953-9A8C-2F2A-C2E8E418C5F9}"/>
                </a:ext>
              </a:extLst>
            </p:cNvPr>
            <p:cNvSpPr/>
            <p:nvPr/>
          </p:nvSpPr>
          <p:spPr>
            <a:xfrm>
              <a:off x="7217183" y="2034170"/>
              <a:ext cx="344004" cy="455165"/>
            </a:xfrm>
            <a:prstGeom prst="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latin typeface="DB Helvethaica X 55 Regular" panose="02000506090000020004" pitchFamily="2" charset="-34"/>
                <a:cs typeface="DB Helvethaica X 55 Regular" panose="02000506090000020004" pitchFamily="2" charset="-34"/>
              </a:endParaRPr>
            </a:p>
          </p:txBody>
        </p:sp>
        <p:pic>
          <p:nvPicPr>
            <p:cNvPr id="13" name="Picture 12" descr="Icon&#10;&#10;Description automatically generated with medium confidence">
              <a:extLst>
                <a:ext uri="{FF2B5EF4-FFF2-40B4-BE49-F238E27FC236}">
                  <a16:creationId xmlns:a16="http://schemas.microsoft.com/office/drawing/2014/main" id="{4F5FB787-9706-1240-D1FD-96B39C502A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7806" y="2153531"/>
              <a:ext cx="355784" cy="199306"/>
            </a:xfrm>
            <a:prstGeom prst="rect">
              <a:avLst/>
            </a:prstGeom>
          </p:spPr>
        </p:pic>
      </p:grpSp>
      <p:sp>
        <p:nvSpPr>
          <p:cNvPr id="14" name="Rectangle 2">
            <a:extLst>
              <a:ext uri="{FF2B5EF4-FFF2-40B4-BE49-F238E27FC236}">
                <a16:creationId xmlns:a16="http://schemas.microsoft.com/office/drawing/2014/main" id="{4CD70B4E-FF6F-BD79-E08E-36B85C8BA1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6039" y="867248"/>
            <a:ext cx="509644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h-TH" altLang="th-TH" sz="2400" b="1">
                <a:solidFill>
                  <a:schemeClr val="accent1">
                    <a:lumMod val="50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เลือกวิธีที่เหมาะสมกับสถานการณ์ทางการเงิน</a:t>
            </a:r>
            <a:r>
              <a:rPr lang="en-US" altLang="th-TH" sz="2400" b="1">
                <a:solidFill>
                  <a:schemeClr val="accent1">
                    <a:lumMod val="50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? </a:t>
            </a: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6A8E5081-4707-2B2F-3D95-573FF6C443AB}"/>
              </a:ext>
            </a:extLst>
          </p:cNvPr>
          <p:cNvSpPr/>
          <p:nvPr/>
        </p:nvSpPr>
        <p:spPr>
          <a:xfrm>
            <a:off x="369323" y="2528694"/>
            <a:ext cx="11364690" cy="991153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680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Helvethaica X 65 Med" panose="02000506090000020004" pitchFamily="2" charset="-34"/>
              <a:ea typeface="+mn-ea"/>
              <a:cs typeface="DB Helvethaica X 65 Med" panose="02000506090000020004" pitchFamily="2" charset="-3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40B8E72-5426-F09C-8B66-BEF3B6D64C23}"/>
              </a:ext>
            </a:extLst>
          </p:cNvPr>
          <p:cNvSpPr/>
          <p:nvPr/>
        </p:nvSpPr>
        <p:spPr>
          <a:xfrm>
            <a:off x="657066" y="2814437"/>
            <a:ext cx="418641" cy="3634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A53570-D49B-6D9A-5EDA-BC7017E489EB}"/>
              </a:ext>
            </a:extLst>
          </p:cNvPr>
          <p:cNvSpPr txBox="1"/>
          <p:nvPr/>
        </p:nvSpPr>
        <p:spPr>
          <a:xfrm>
            <a:off x="1141409" y="2600636"/>
            <a:ext cx="3638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2.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รายได้ลดลงในช่วงแรก แต่จะทยอยดีขึ้น</a:t>
            </a: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</a:t>
            </a:r>
            <a:b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</a:b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  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ในช่วงต่อไป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6DBF0A7-0EE4-47BD-6C64-35ADBBADFC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86288" y="2512739"/>
            <a:ext cx="864510" cy="60339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3CD872C-4FD1-F24F-1869-930CB0F752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7759" flipH="1">
            <a:off x="4599329" y="2754567"/>
            <a:ext cx="634131" cy="751130"/>
          </a:xfrm>
          <a:prstGeom prst="rect">
            <a:avLst/>
          </a:prstGeom>
        </p:spPr>
      </p:pic>
      <p:pic>
        <p:nvPicPr>
          <p:cNvPr id="21" name="Picture 20" descr="Icon&#10;&#10;Description automatically generated with medium confidence">
            <a:extLst>
              <a:ext uri="{FF2B5EF4-FFF2-40B4-BE49-F238E27FC236}">
                <a16:creationId xmlns:a16="http://schemas.microsoft.com/office/drawing/2014/main" id="{E6A46300-1458-E7C5-83C1-4D145FE456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138" y="3169942"/>
            <a:ext cx="355784" cy="199306"/>
          </a:xfrm>
          <a:prstGeom prst="rect">
            <a:avLst/>
          </a:prstGeom>
        </p:spPr>
      </p:pic>
      <p:sp>
        <p:nvSpPr>
          <p:cNvPr id="22" name="Rectangle 18">
            <a:extLst>
              <a:ext uri="{FF2B5EF4-FFF2-40B4-BE49-F238E27FC236}">
                <a16:creationId xmlns:a16="http://schemas.microsoft.com/office/drawing/2014/main" id="{DA6DD044-F536-A7EE-DBD5-A2B668E89CF3}"/>
              </a:ext>
            </a:extLst>
          </p:cNvPr>
          <p:cNvSpPr/>
          <p:nvPr/>
        </p:nvSpPr>
        <p:spPr>
          <a:xfrm>
            <a:off x="377189" y="3634788"/>
            <a:ext cx="11356824" cy="961653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680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Helvethaica X 65 Med" panose="02000506090000020004" pitchFamily="2" charset="-34"/>
              <a:ea typeface="+mn-ea"/>
              <a:cs typeface="DB Helvethaica X 65 Med" panose="02000506090000020004" pitchFamily="2" charset="-34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C8A248-087E-314D-6121-BB3BAF626EF5}"/>
              </a:ext>
            </a:extLst>
          </p:cNvPr>
          <p:cNvSpPr txBox="1"/>
          <p:nvPr/>
        </p:nvSpPr>
        <p:spPr>
          <a:xfrm>
            <a:off x="1141409" y="3873214"/>
            <a:ext cx="3843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3.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จะจ่ายไหว  ถ้าดอกเบี้ย ลดลงบางส่วน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F327E28-7FD7-F271-17D8-A7264A716BC4}"/>
              </a:ext>
            </a:extLst>
          </p:cNvPr>
          <p:cNvSpPr txBox="1"/>
          <p:nvPr/>
        </p:nvSpPr>
        <p:spPr>
          <a:xfrm>
            <a:off x="4622070" y="3771875"/>
            <a:ext cx="652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>
                <a:solidFill>
                  <a:schemeClr val="accent5">
                    <a:lumMod val="50000"/>
                  </a:schemeClr>
                </a:solidFill>
              </a:rPr>
              <a:t>%</a:t>
            </a:r>
            <a:endParaRPr lang="th-TH" sz="4000" b="1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BE8A5EE7-95FD-A3AC-06F1-B970622AA492}"/>
              </a:ext>
            </a:extLst>
          </p:cNvPr>
          <p:cNvSpPr/>
          <p:nvPr/>
        </p:nvSpPr>
        <p:spPr>
          <a:xfrm>
            <a:off x="5083063" y="3823631"/>
            <a:ext cx="475660" cy="534805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C7D35C-8723-66B0-02AF-5E7D43FAD273}"/>
              </a:ext>
            </a:extLst>
          </p:cNvPr>
          <p:cNvSpPr/>
          <p:nvPr/>
        </p:nvSpPr>
        <p:spPr>
          <a:xfrm>
            <a:off x="657066" y="3922311"/>
            <a:ext cx="418641" cy="3634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5CC78A41-F256-428E-E503-A421C6B4FEED}"/>
              </a:ext>
            </a:extLst>
          </p:cNvPr>
          <p:cNvSpPr/>
          <p:nvPr/>
        </p:nvSpPr>
        <p:spPr>
          <a:xfrm rot="16200000">
            <a:off x="6036511" y="879226"/>
            <a:ext cx="344004" cy="455165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9" name="Rectangle 18">
            <a:extLst>
              <a:ext uri="{FF2B5EF4-FFF2-40B4-BE49-F238E27FC236}">
                <a16:creationId xmlns:a16="http://schemas.microsoft.com/office/drawing/2014/main" id="{A13BEECA-15BA-51CA-3B00-2E4BE4DCFC81}"/>
              </a:ext>
            </a:extLst>
          </p:cNvPr>
          <p:cNvSpPr/>
          <p:nvPr/>
        </p:nvSpPr>
        <p:spPr>
          <a:xfrm>
            <a:off x="377188" y="4724750"/>
            <a:ext cx="11356823" cy="927746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680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Helvethaica X 65 Med" panose="02000506090000020004" pitchFamily="2" charset="-34"/>
              <a:ea typeface="+mn-ea"/>
              <a:cs typeface="DB Helvethaica X 65 Med" panose="02000506090000020004" pitchFamily="2" charset="-34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0370C51-B0ED-F0FA-989E-8F8CB87C302B}"/>
              </a:ext>
            </a:extLst>
          </p:cNvPr>
          <p:cNvSpPr txBox="1"/>
          <p:nvPr/>
        </p:nvSpPr>
        <p:spPr>
          <a:xfrm>
            <a:off x="1144918" y="4761312"/>
            <a:ext cx="40530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4.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มีเงินก้อนจำนวนหนึ่งอยากปิดหนี้เพื่อลดภาระดอกเบี้ย แต่เงินไม่พอปิดหนี้ทั้งหมด</a:t>
            </a:r>
          </a:p>
        </p:txBody>
      </p:sp>
      <p:pic>
        <p:nvPicPr>
          <p:cNvPr id="32" name="Picture 31" descr="Icon&#10;&#10;Description automatically generated with medium confidence">
            <a:extLst>
              <a:ext uri="{FF2B5EF4-FFF2-40B4-BE49-F238E27FC236}">
                <a16:creationId xmlns:a16="http://schemas.microsoft.com/office/drawing/2014/main" id="{0F505248-BD2B-B793-553B-754C1272D8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015" y="3078256"/>
            <a:ext cx="355784" cy="199306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3AF11CEE-AB41-9982-D266-4B070ED18A1D}"/>
              </a:ext>
            </a:extLst>
          </p:cNvPr>
          <p:cNvSpPr/>
          <p:nvPr/>
        </p:nvSpPr>
        <p:spPr>
          <a:xfrm>
            <a:off x="657066" y="4960329"/>
            <a:ext cx="418641" cy="3634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37" name="Content Placeholder 4">
            <a:extLst>
              <a:ext uri="{FF2B5EF4-FFF2-40B4-BE49-F238E27FC236}">
                <a16:creationId xmlns:a16="http://schemas.microsoft.com/office/drawing/2014/main" id="{2583AE33-829D-5EAB-DEFF-C1418059E8D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13750" y="4895747"/>
            <a:ext cx="527589" cy="466929"/>
          </a:xfrm>
          <a:prstGeom prst="rect">
            <a:avLst/>
          </a:prstGeom>
        </p:spPr>
      </p:pic>
      <p:pic>
        <p:nvPicPr>
          <p:cNvPr id="38" name="Content Placeholder 4">
            <a:extLst>
              <a:ext uri="{FF2B5EF4-FFF2-40B4-BE49-F238E27FC236}">
                <a16:creationId xmlns:a16="http://schemas.microsoft.com/office/drawing/2014/main" id="{7F9424DA-4D84-CA71-9152-C90D60A004D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54511" y="5032304"/>
            <a:ext cx="527589" cy="466929"/>
          </a:xfrm>
          <a:prstGeom prst="rect">
            <a:avLst/>
          </a:prstGeom>
        </p:spPr>
      </p:pic>
      <p:pic>
        <p:nvPicPr>
          <p:cNvPr id="39" name="Content Placeholder 4">
            <a:extLst>
              <a:ext uri="{FF2B5EF4-FFF2-40B4-BE49-F238E27FC236}">
                <a16:creationId xmlns:a16="http://schemas.microsoft.com/office/drawing/2014/main" id="{0D72140F-6579-E498-975A-9C8F4B4DD4F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95747" y="4943241"/>
            <a:ext cx="527589" cy="466929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26AADE54-FDF2-4116-889F-39353375500E}"/>
              </a:ext>
            </a:extLst>
          </p:cNvPr>
          <p:cNvSpPr txBox="1"/>
          <p:nvPr/>
        </p:nvSpPr>
        <p:spPr>
          <a:xfrm>
            <a:off x="6895962" y="1486713"/>
            <a:ext cx="2734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</a:t>
            </a: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1.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ยืดระยะเวลาผ่อนชำระ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BD20CD5-D27D-E1ED-C495-0F71D69B09BC}"/>
              </a:ext>
            </a:extLst>
          </p:cNvPr>
          <p:cNvSpPr txBox="1"/>
          <p:nvPr/>
        </p:nvSpPr>
        <p:spPr>
          <a:xfrm>
            <a:off x="6937851" y="1946972"/>
            <a:ext cx="2734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</a:t>
            </a: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2.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เปลี่ยนประเภทหนี้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7CA4829-FA1F-DCAB-610D-D25F8518819C}"/>
              </a:ext>
            </a:extLst>
          </p:cNvPr>
          <p:cNvSpPr/>
          <p:nvPr/>
        </p:nvSpPr>
        <p:spPr>
          <a:xfrm>
            <a:off x="6489862" y="1517719"/>
            <a:ext cx="418641" cy="36347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6801218-7532-5874-3DF3-28B929B4F3DE}"/>
              </a:ext>
            </a:extLst>
          </p:cNvPr>
          <p:cNvSpPr/>
          <p:nvPr/>
        </p:nvSpPr>
        <p:spPr>
          <a:xfrm>
            <a:off x="6489862" y="1981999"/>
            <a:ext cx="418641" cy="36347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44" name="Picture 43" descr="A close-up of a calculator and a calculator&#10;&#10;Description automatically generated with low confidence">
            <a:extLst>
              <a:ext uri="{FF2B5EF4-FFF2-40B4-BE49-F238E27FC236}">
                <a16:creationId xmlns:a16="http://schemas.microsoft.com/office/drawing/2014/main" id="{8CDFC131-FE61-692D-A090-FE8C959F276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839" y="1919865"/>
            <a:ext cx="656822" cy="364924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105B5798-FC8A-F919-035F-3F02DB3AF104}"/>
              </a:ext>
            </a:extLst>
          </p:cNvPr>
          <p:cNvSpPr txBox="1"/>
          <p:nvPr/>
        </p:nvSpPr>
        <p:spPr>
          <a:xfrm>
            <a:off x="6937851" y="2554469"/>
            <a:ext cx="3946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</a:t>
            </a: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1.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ผ่อนชำระค่างวดแบบขั้นบันได </a:t>
            </a: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(Step up)</a:t>
            </a:r>
            <a:endParaRPr lang="th-TH" sz="2400" b="1">
              <a:solidFill>
                <a:schemeClr val="tx1"/>
              </a:solidFill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39B7F7F-BE8D-E462-9252-D4D9F3E9D6B9}"/>
              </a:ext>
            </a:extLst>
          </p:cNvPr>
          <p:cNvSpPr txBox="1"/>
          <p:nvPr/>
        </p:nvSpPr>
        <p:spPr>
          <a:xfrm>
            <a:off x="6937851" y="2982731"/>
            <a:ext cx="3946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</a:t>
            </a: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2.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พักชำระเงินต้น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4EB22FA-EE2D-4CB8-C3F9-CBF6BF914DA5}"/>
              </a:ext>
            </a:extLst>
          </p:cNvPr>
          <p:cNvSpPr/>
          <p:nvPr/>
        </p:nvSpPr>
        <p:spPr>
          <a:xfrm>
            <a:off x="6489862" y="2600008"/>
            <a:ext cx="418641" cy="3634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17B5947-B17A-5319-2076-1204D19FA68C}"/>
              </a:ext>
            </a:extLst>
          </p:cNvPr>
          <p:cNvSpPr/>
          <p:nvPr/>
        </p:nvSpPr>
        <p:spPr>
          <a:xfrm>
            <a:off x="6489862" y="3040643"/>
            <a:ext cx="418641" cy="3634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2CCF167F-F69F-3791-FB57-D0E5D0935C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21388" y="2631496"/>
            <a:ext cx="828055" cy="474914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D17EDFC1-81D6-E6C2-8C88-730BD206EB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80310" y="2996850"/>
            <a:ext cx="1366311" cy="370042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9D332BEF-A1A9-7964-1E40-30D96095A0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25336" y="1463732"/>
            <a:ext cx="1660949" cy="465457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D844FC3F-9836-092F-2086-B445762D571A}"/>
              </a:ext>
            </a:extLst>
          </p:cNvPr>
          <p:cNvSpPr/>
          <p:nvPr/>
        </p:nvSpPr>
        <p:spPr>
          <a:xfrm>
            <a:off x="6489862" y="3695468"/>
            <a:ext cx="418641" cy="3634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03C5AA1-E105-E4B2-A269-13318D705739}"/>
              </a:ext>
            </a:extLst>
          </p:cNvPr>
          <p:cNvSpPr/>
          <p:nvPr/>
        </p:nvSpPr>
        <p:spPr>
          <a:xfrm>
            <a:off x="6489862" y="4163532"/>
            <a:ext cx="418641" cy="3634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9D05700-61BC-BB50-CC5B-3199C3A8E836}"/>
              </a:ext>
            </a:extLst>
          </p:cNvPr>
          <p:cNvSpPr txBox="1"/>
          <p:nvPr/>
        </p:nvSpPr>
        <p:spPr>
          <a:xfrm>
            <a:off x="6950392" y="3653949"/>
            <a:ext cx="2734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</a:t>
            </a: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1.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ลดอัตราดอกเบี้ย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2A9C7FF-02FD-A533-BDDF-42B223666E7E}"/>
              </a:ext>
            </a:extLst>
          </p:cNvPr>
          <p:cNvSpPr txBox="1"/>
          <p:nvPr/>
        </p:nvSpPr>
        <p:spPr>
          <a:xfrm>
            <a:off x="6935441" y="4067091"/>
            <a:ext cx="3564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</a:t>
            </a: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2.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ยก / ผ่อนปรนดอกเบี้ยผิดนัดชำระ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EDAE40AF-128C-2049-DB98-F23773307AE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04563" y="3677977"/>
            <a:ext cx="1627916" cy="522647"/>
          </a:xfrm>
          <a:prstGeom prst="rect">
            <a:avLst/>
          </a:prstGeom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F4BF7B85-1522-1023-A848-38794AA12A57}"/>
              </a:ext>
            </a:extLst>
          </p:cNvPr>
          <p:cNvSpPr/>
          <p:nvPr/>
        </p:nvSpPr>
        <p:spPr>
          <a:xfrm>
            <a:off x="6489862" y="4960329"/>
            <a:ext cx="418641" cy="3634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2CAC168-F7E6-0C7B-31F1-9E15F5CF43B3}"/>
              </a:ext>
            </a:extLst>
          </p:cNvPr>
          <p:cNvSpPr txBox="1"/>
          <p:nvPr/>
        </p:nvSpPr>
        <p:spPr>
          <a:xfrm>
            <a:off x="6935441" y="4781992"/>
            <a:ext cx="39382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</a:t>
            </a: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1.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ปิดหนี้ด้วยเงินก้อน โดยขอยกเว้น</a:t>
            </a:r>
            <a:b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</a:b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   </a:t>
            </a:r>
            <a:r>
              <a:rPr lang="th-TH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ส่วนต่างที่เหลือ </a:t>
            </a:r>
            <a:r>
              <a:rPr lang="en-US" sz="24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(Hair cut)</a:t>
            </a:r>
            <a:endParaRPr lang="th-TH" sz="2400" b="1">
              <a:solidFill>
                <a:schemeClr val="tx1"/>
              </a:solidFill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9C88CE4E-35BD-80B1-5199-A67E77FD516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528677" y="4826369"/>
            <a:ext cx="1072778" cy="700882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A2A061DA-E696-111A-F847-27D8EC47636C}"/>
              </a:ext>
            </a:extLst>
          </p:cNvPr>
          <p:cNvSpPr txBox="1"/>
          <p:nvPr/>
        </p:nvSpPr>
        <p:spPr>
          <a:xfrm>
            <a:off x="358566" y="6473337"/>
            <a:ext cx="93622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DB Helvethaica X 65 Med" panose="02000506090000020004" pitchFamily="2" charset="-34"/>
                <a:cs typeface="DB Helvethaica X 65 Med" panose="02000506090000020004" pitchFamily="2" charset="-34"/>
              </a:rPr>
              <a:t>Link </a:t>
            </a:r>
            <a:r>
              <a:rPr lang="th-TH" sz="1400">
                <a:latin typeface="DB Helvethaica X 65 Med" panose="02000506090000020004" pitchFamily="2" charset="-34"/>
                <a:cs typeface="DB Helvethaica X 65 Med" panose="02000506090000020004" pitchFamily="2" charset="-34"/>
              </a:rPr>
              <a:t>โปรแกรมคำนวณเงินกู้ </a:t>
            </a:r>
            <a:r>
              <a:rPr lang="en-US" sz="1400">
                <a:latin typeface="DB Helvethaica X 65 Med" panose="02000506090000020004" pitchFamily="2" charset="-34"/>
                <a:cs typeface="DB Helvethaica X 65 Med" panose="02000506090000020004" pitchFamily="2" charset="-34"/>
              </a:rPr>
              <a:t>: </a:t>
            </a:r>
            <a:r>
              <a:rPr lang="en-US" sz="1400" b="1">
                <a:latin typeface="DB Helvethaica X 25 UlLi" panose="02000506090000020004" pitchFamily="2" charset="-34"/>
                <a:cs typeface="DB Helvethaica X 25 UlLi" panose="02000506090000020004" pitchFamily="2" charset="-34"/>
                <a:hlinkClick r:id="rId12"/>
              </a:rPr>
              <a:t>https://www.1213.or.th/th/tools/programs/Pages/loans.aspx</a:t>
            </a:r>
            <a:endParaRPr lang="th-TH" sz="1600" b="1">
              <a:solidFill>
                <a:schemeClr val="accent5">
                  <a:lumMod val="50000"/>
                </a:schemeClr>
              </a:solidFill>
              <a:latin typeface="DB Helvethaica X 25 UlLi" panose="02000506090000020004" pitchFamily="2" charset="-34"/>
              <a:cs typeface="DB Helvethaica X 25 UlLi" panose="02000506090000020004" pitchFamily="2" charset="-34"/>
            </a:endParaRPr>
          </a:p>
        </p:txBody>
      </p:sp>
      <p:pic>
        <p:nvPicPr>
          <p:cNvPr id="61" name="Graphic 60" descr="Badge 1 with solid fill">
            <a:extLst>
              <a:ext uri="{FF2B5EF4-FFF2-40B4-BE49-F238E27FC236}">
                <a16:creationId xmlns:a16="http://schemas.microsoft.com/office/drawing/2014/main" id="{186CC652-3BCE-AD40-30C9-285444631F3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6947" y="61555"/>
            <a:ext cx="809083" cy="809083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B5AAE725-79F7-7158-61D1-36FD4A302ED0}"/>
              </a:ext>
            </a:extLst>
          </p:cNvPr>
          <p:cNvSpPr/>
          <p:nvPr/>
        </p:nvSpPr>
        <p:spPr>
          <a:xfrm>
            <a:off x="866386" y="179373"/>
            <a:ext cx="9769433" cy="6798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3200" b="1">
                <a:solidFill>
                  <a:schemeClr val="accent6">
                    <a:lumMod val="75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ตัวอย่าง</a:t>
            </a:r>
            <a:r>
              <a:rPr lang="en-US" sz="3200" b="1">
                <a:solidFill>
                  <a:schemeClr val="accent6">
                    <a:lumMod val="75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: </a:t>
            </a:r>
            <a:r>
              <a:rPr lang="th-TH">
                <a:solidFill>
                  <a:schemeClr val="accent1">
                    <a:lumMod val="50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พิจารณาสถานการณ์ทางการเงินและเลือกวิธีที่เหมาะสม / สนใจในการปรับโครงสร้างหนี้</a:t>
            </a:r>
            <a:endParaRPr lang="en-US">
              <a:solidFill>
                <a:schemeClr val="accent1">
                  <a:lumMod val="50000"/>
                </a:schemeClr>
              </a:solidFill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</p:txBody>
      </p:sp>
      <p:sp>
        <p:nvSpPr>
          <p:cNvPr id="63" name="Rectangle 18">
            <a:extLst>
              <a:ext uri="{FF2B5EF4-FFF2-40B4-BE49-F238E27FC236}">
                <a16:creationId xmlns:a16="http://schemas.microsoft.com/office/drawing/2014/main" id="{85D21AC3-D27E-DF64-889C-682CC45AA662}"/>
              </a:ext>
            </a:extLst>
          </p:cNvPr>
          <p:cNvSpPr/>
          <p:nvPr/>
        </p:nvSpPr>
        <p:spPr>
          <a:xfrm>
            <a:off x="6189044" y="5731890"/>
            <a:ext cx="5544966" cy="707573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680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Helvethaica X 65 Med" panose="02000506090000020004" pitchFamily="2" charset="-34"/>
              <a:ea typeface="+mn-ea"/>
              <a:cs typeface="DB Helvethaica X 65 Med" panose="02000506090000020004" pitchFamily="2" charset="-34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9BB9E67-D206-FB67-9181-EE824F33CBBD}"/>
              </a:ext>
            </a:extLst>
          </p:cNvPr>
          <p:cNvSpPr txBox="1"/>
          <p:nvPr/>
        </p:nvSpPr>
        <p:spPr>
          <a:xfrm>
            <a:off x="7001315" y="5751930"/>
            <a:ext cx="48255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th-TH" sz="20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อื่น ๆ เช่น มาตรการช่วยเหลือของทางการ หรือ การผสมผสาน</a:t>
            </a:r>
            <a:br>
              <a:rPr lang="th-TH" sz="20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</a:br>
            <a:r>
              <a:rPr lang="th-TH" sz="20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หลายวิธีเข้าด้วยกัน โปรดระบุ ..</a:t>
            </a:r>
            <a:r>
              <a:rPr lang="th-TH" sz="2000">
                <a:solidFill>
                  <a:schemeClr val="accent6">
                    <a:lumMod val="75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ขอรวมหนี้ </a:t>
            </a:r>
            <a:r>
              <a:rPr lang="en-US" sz="2000">
                <a:solidFill>
                  <a:schemeClr val="accent6">
                    <a:lumMod val="75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(Debt Consolidation)</a:t>
            </a:r>
            <a:r>
              <a:rPr lang="th-TH" sz="2000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..</a:t>
            </a:r>
            <a:endParaRPr lang="th-TH" sz="2000" b="1">
              <a:solidFill>
                <a:schemeClr val="tx1"/>
              </a:solidFill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F1ADF229-6E87-2117-9AC1-EE73093B1C46}"/>
              </a:ext>
            </a:extLst>
          </p:cNvPr>
          <p:cNvSpPr/>
          <p:nvPr/>
        </p:nvSpPr>
        <p:spPr>
          <a:xfrm>
            <a:off x="6488601" y="5929337"/>
            <a:ext cx="418641" cy="36347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6" name="Rectangle 18">
            <a:extLst>
              <a:ext uri="{FF2B5EF4-FFF2-40B4-BE49-F238E27FC236}">
                <a16:creationId xmlns:a16="http://schemas.microsoft.com/office/drawing/2014/main" id="{9AFDF43D-F67D-B410-BDEF-07A6DED08C50}"/>
              </a:ext>
            </a:extLst>
          </p:cNvPr>
          <p:cNvSpPr/>
          <p:nvPr/>
        </p:nvSpPr>
        <p:spPr>
          <a:xfrm>
            <a:off x="377187" y="5731890"/>
            <a:ext cx="5717783" cy="707573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680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Helvethaica X 65 Med" panose="02000506090000020004" pitchFamily="2" charset="-34"/>
              <a:ea typeface="+mn-ea"/>
              <a:cs typeface="DB Helvethaica X 65 Med" panose="02000506090000020004" pitchFamily="2" charset="-34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5ADC5AD-077E-A202-1158-2F33C6C3823A}"/>
              </a:ext>
            </a:extLst>
          </p:cNvPr>
          <p:cNvSpPr txBox="1"/>
          <p:nvPr/>
        </p:nvSpPr>
        <p:spPr>
          <a:xfrm>
            <a:off x="1155423" y="5895419"/>
            <a:ext cx="48255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>
              <a:defRPr sz="2200">
                <a:solidFill>
                  <a:prstClr val="black"/>
                </a:solidFill>
                <a:latin typeface="DB Helvethaica X 65 Med" panose="02000506090000020004" pitchFamily="2" charset="-34"/>
                <a:cs typeface="DB Helvethaica X 65 Med" panose="02000506090000020004" pitchFamily="2" charset="-34"/>
              </a:defRPr>
            </a:lvl1pPr>
          </a:lstStyle>
          <a:p>
            <a:r>
              <a:rPr lang="th-TH" sz="2000" b="1">
                <a:solidFill>
                  <a:schemeClr val="tx1"/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อื่น ๆ โปรดระบุ ..................................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34CCE18C-497F-AB05-C910-D0CF7319F61B}"/>
              </a:ext>
            </a:extLst>
          </p:cNvPr>
          <p:cNvSpPr/>
          <p:nvPr/>
        </p:nvSpPr>
        <p:spPr>
          <a:xfrm>
            <a:off x="676745" y="5919969"/>
            <a:ext cx="418641" cy="3634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2" name="Slide Number Placeholder 66">
            <a:extLst>
              <a:ext uri="{FF2B5EF4-FFF2-40B4-BE49-F238E27FC236}">
                <a16:creationId xmlns:a16="http://schemas.microsoft.com/office/drawing/2014/main" id="{83CDE1E1-8823-87E0-4207-502E5054199B}"/>
              </a:ext>
            </a:extLst>
          </p:cNvPr>
          <p:cNvSpPr txBox="1">
            <a:spLocks/>
          </p:cNvSpPr>
          <p:nvPr/>
        </p:nvSpPr>
        <p:spPr>
          <a:xfrm>
            <a:off x="9425336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th-TH"/>
            </a:defPPr>
            <a:lvl1pPr marL="0" algn="l" defTabSz="914400" rtl="0" eaLnBrk="1" latinLnBrk="0" hangingPunct="1">
              <a:defRPr sz="1467" kern="1200">
                <a:solidFill>
                  <a:schemeClr val="tx1"/>
                </a:solidFill>
                <a:latin typeface="DB Helvethaica X 55 Regular" panose="02000506090000020004" pitchFamily="2" charset="-34"/>
                <a:ea typeface="+mn-ea"/>
                <a:cs typeface="DB Helvethaica X 55 Regular" panose="02000506090000020004" pitchFamily="2" charset="-34"/>
              </a:defRPr>
            </a:lvl1pPr>
            <a:lvl2pPr marL="457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FDF1642-36F5-4944-A90B-128936D0950B}" type="slidenum">
              <a:rPr lang="th-TH" smtClean="0"/>
              <a:pPr algn="r"/>
              <a:t>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19823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BA411F-5083-0F5E-ED08-09E4CE898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5426" y="6111873"/>
            <a:ext cx="9253863" cy="495756"/>
          </a:xfrm>
        </p:spPr>
        <p:txBody>
          <a:bodyPr/>
          <a:lstStyle/>
          <a:p>
            <a:r>
              <a:rPr lang="th-TH" sz="2000"/>
              <a:t>หมายเหตุ </a:t>
            </a:r>
            <a:r>
              <a:rPr lang="en-US" sz="2000"/>
              <a:t>: </a:t>
            </a:r>
            <a:r>
              <a:rPr lang="th-TH" sz="2000"/>
              <a:t>ข้อมูลในแต่ละส่วนนอกจากการเจรจาแล้ว ยังสามารถใช้เขียนเป็นจดหมายเพื่อส่งให้กับเจ้าหนี้ได้อีกทางหนึ่งด้วย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C2F01B3-F19B-810A-8C00-19E6B77CF441}"/>
              </a:ext>
            </a:extLst>
          </p:cNvPr>
          <p:cNvSpPr/>
          <p:nvPr/>
        </p:nvSpPr>
        <p:spPr>
          <a:xfrm rot="3560200">
            <a:off x="7175975" y="261959"/>
            <a:ext cx="325829" cy="45719"/>
          </a:xfrm>
          <a:prstGeom prst="rect">
            <a:avLst/>
          </a:prstGeom>
          <a:solidFill>
            <a:schemeClr val="bg1"/>
          </a:solidFill>
          <a:ln w="317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h-TH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</p:txBody>
      </p:sp>
      <p:pic>
        <p:nvPicPr>
          <p:cNvPr id="22" name="Graphic 21" descr="Badge with solid fill">
            <a:extLst>
              <a:ext uri="{FF2B5EF4-FFF2-40B4-BE49-F238E27FC236}">
                <a16:creationId xmlns:a16="http://schemas.microsoft.com/office/drawing/2014/main" id="{110D47DB-0C85-BA44-08AA-DBE4B16C17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8343" y="250370"/>
            <a:ext cx="914400" cy="9144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EE4283A0-EDE5-FBCB-1A92-11E5DEA5D1A4}"/>
              </a:ext>
            </a:extLst>
          </p:cNvPr>
          <p:cNvGrpSpPr/>
          <p:nvPr/>
        </p:nvGrpSpPr>
        <p:grpSpPr>
          <a:xfrm>
            <a:off x="1262743" y="1164771"/>
            <a:ext cx="10254345" cy="4822372"/>
            <a:chOff x="968828" y="1208129"/>
            <a:chExt cx="10254345" cy="4903933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96E0F1F-DFF9-0992-AEC3-0AA8B50FBADD}"/>
                </a:ext>
              </a:extLst>
            </p:cNvPr>
            <p:cNvSpPr/>
            <p:nvPr/>
          </p:nvSpPr>
          <p:spPr>
            <a:xfrm>
              <a:off x="968828" y="1208129"/>
              <a:ext cx="9710058" cy="490393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latin typeface="DB Helvethaica X 55 Regular" panose="02000506090000020004" pitchFamily="2" charset="-34"/>
                <a:cs typeface="DB Helvethaica X 55 Regular" panose="02000506090000020004" pitchFamily="2" charset="-34"/>
              </a:endParaRPr>
            </a:p>
          </p:txBody>
        </p:sp>
        <p:sp>
          <p:nvSpPr>
            <p:cNvPr id="6" name="Title 4">
              <a:extLst>
                <a:ext uri="{FF2B5EF4-FFF2-40B4-BE49-F238E27FC236}">
                  <a16:creationId xmlns:a16="http://schemas.microsoft.com/office/drawing/2014/main" id="{D333013D-4E9E-E669-730D-091BCE16172E}"/>
                </a:ext>
              </a:extLst>
            </p:cNvPr>
            <p:cNvSpPr txBox="1">
              <a:spLocks/>
            </p:cNvSpPr>
            <p:nvPr/>
          </p:nvSpPr>
          <p:spPr>
            <a:xfrm>
              <a:off x="1447933" y="1382227"/>
              <a:ext cx="2329410" cy="445813"/>
            </a:xfrm>
            <a:prstGeom prst="snip2DiagRect">
              <a:avLst/>
            </a:prstGeom>
            <a:solidFill>
              <a:schemeClr val="accent1">
                <a:lumMod val="50000"/>
              </a:schemeClr>
            </a:solidFill>
            <a:ln w="28575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h-TH" sz="24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เจ้าหนี้คือใคร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B Helvethaica X 55 Regular" panose="02000506090000020004" pitchFamily="2" charset="-34"/>
                <a:cs typeface="DB Helvethaica X 55 Regular" panose="02000506090000020004" pitchFamily="2" charset="-34"/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22F1ED1-D316-8B5D-8658-91B939EBABBD}"/>
                </a:ext>
              </a:extLst>
            </p:cNvPr>
            <p:cNvGrpSpPr/>
            <p:nvPr/>
          </p:nvGrpSpPr>
          <p:grpSpPr>
            <a:xfrm>
              <a:off x="1345575" y="4453137"/>
              <a:ext cx="9877598" cy="1471036"/>
              <a:chOff x="710448" y="4988028"/>
              <a:chExt cx="5590993" cy="1471036"/>
            </a:xfrm>
          </p:grpSpPr>
          <p:sp>
            <p:nvSpPr>
              <p:cNvPr id="10" name="Title 4">
                <a:extLst>
                  <a:ext uri="{FF2B5EF4-FFF2-40B4-BE49-F238E27FC236}">
                    <a16:creationId xmlns:a16="http://schemas.microsoft.com/office/drawing/2014/main" id="{8CC8D6C9-D540-ECF8-271D-A1C5B7D3548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72152" y="5071378"/>
                <a:ext cx="1302420" cy="413242"/>
              </a:xfrm>
              <a:prstGeom prst="snip2DiagRect">
                <a:avLst/>
              </a:prstGeom>
              <a:solidFill>
                <a:schemeClr val="accent1">
                  <a:lumMod val="50000"/>
                </a:schemeClr>
              </a:solidFill>
              <a:ln w="28575">
                <a:noFill/>
                <a:prstDash val="solid"/>
              </a:ln>
            </p:spPr>
            <p:txBody>
              <a:bodyPr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th-TH" sz="24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ส่วนที่ 2</a:t>
                </a:r>
                <a:endPara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DB Helvethaica X 55 Regular" panose="02000506090000020004" pitchFamily="2" charset="-34"/>
                  <a:cs typeface="DB Helvethaica X 55 Regular" panose="02000506090000020004" pitchFamily="2" charset="-34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1B4B9D3-E38B-A016-54B2-9D135D63414F}"/>
                  </a:ext>
                </a:extLst>
              </p:cNvPr>
              <p:cNvSpPr txBox="1"/>
              <p:nvPr/>
            </p:nvSpPr>
            <p:spPr>
              <a:xfrm>
                <a:off x="2057823" y="4988028"/>
                <a:ext cx="318181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h-TH" b="1">
                    <a:solidFill>
                      <a:schemeClr val="accent5">
                        <a:lumMod val="50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   บอกปัญหา </a:t>
                </a:r>
                <a:r>
                  <a:rPr lang="th-TH" sz="2400">
                    <a:solidFill>
                      <a:schemeClr val="accent5">
                        <a:lumMod val="50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ที่ทำตามสัญญาไม่ได้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45C4F0F-3BAD-D59D-C5C4-A74F81A24EA2}"/>
                  </a:ext>
                </a:extLst>
              </p:cNvPr>
              <p:cNvSpPr txBox="1"/>
              <p:nvPr/>
            </p:nvSpPr>
            <p:spPr>
              <a:xfrm>
                <a:off x="710448" y="5474179"/>
                <a:ext cx="5590993" cy="984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Courier New" panose="02070309020205020404" pitchFamily="49" charset="0"/>
                  <a:buChar char="o"/>
                </a:pPr>
                <a:r>
                  <a:rPr lang="th-TH" sz="2000" b="1"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ปัญหาเกิดจากสาเหตุใด </a:t>
                </a:r>
                <a:r>
                  <a:rPr lang="en-US" sz="2000"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: </a:t>
                </a:r>
                <a:r>
                  <a:rPr lang="th-TH" sz="2000"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 </a:t>
                </a:r>
                <a:r>
                  <a:rPr lang="th-TH" sz="1800">
                    <a:solidFill>
                      <a:schemeClr val="accent6">
                        <a:lumMod val="75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สถานการณ์ </a:t>
                </a:r>
                <a:r>
                  <a:rPr lang="en-US" sz="1800">
                    <a:solidFill>
                      <a:schemeClr val="accent6">
                        <a:lumMod val="75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Covid-19 </a:t>
                </a:r>
                <a:r>
                  <a:rPr lang="th-TH" sz="1800">
                    <a:solidFill>
                      <a:schemeClr val="accent6">
                        <a:lumMod val="75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ทำให้บริษัทยกเลิกการจ่าย </a:t>
                </a:r>
                <a:r>
                  <a:rPr lang="en-US" sz="1800">
                    <a:solidFill>
                      <a:schemeClr val="accent6">
                        <a:lumMod val="75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OT </a:t>
                </a:r>
                <a:r>
                  <a:rPr lang="th-TH" sz="1800">
                    <a:solidFill>
                      <a:schemeClr val="accent6">
                        <a:lumMod val="75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และโบนัสแก่พนักงาน</a:t>
                </a:r>
                <a:endParaRPr lang="th-TH" sz="20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endParaRPr>
              </a:p>
              <a:p>
                <a:pPr marL="342900" indent="-342900">
                  <a:buFont typeface="Courier New" panose="02070309020205020404" pitchFamily="49" charset="0"/>
                  <a:buChar char="o"/>
                </a:pPr>
                <a:r>
                  <a:rPr lang="th-TH" sz="2000" b="1"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ส่งผลกระทบอย่างไร  นานแค่ไหน  ได้พยายามแก้ไขอย่างไร </a:t>
                </a:r>
                <a:r>
                  <a:rPr lang="en-US" sz="2000" b="1"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:</a:t>
                </a:r>
                <a:r>
                  <a:rPr lang="th-TH" sz="2000" b="1"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 </a:t>
                </a:r>
                <a:r>
                  <a:rPr lang="th-TH" sz="1800">
                    <a:solidFill>
                      <a:schemeClr val="accent6">
                        <a:lumMod val="75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พยายามลดรายจ่ายไม่จำเป็นแล้ว แต่รายได้ไม่พอ โดยคาดว่ารายได้ลดลงเป็น</a:t>
                </a:r>
              </a:p>
              <a:p>
                <a:r>
                  <a:rPr lang="th-TH" sz="1800">
                    <a:solidFill>
                      <a:schemeClr val="accent6">
                        <a:lumMod val="75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          เวลานาน (มากกว่า 2 ปี)</a:t>
                </a:r>
                <a:endParaRPr lang="th-TH" sz="20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B9DB720-419F-E5F6-BC2C-8492F00A9F10}"/>
                </a:ext>
              </a:extLst>
            </p:cNvPr>
            <p:cNvSpPr txBox="1"/>
            <p:nvPr/>
          </p:nvSpPr>
          <p:spPr>
            <a:xfrm>
              <a:off x="3872776" y="1381974"/>
              <a:ext cx="34080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20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ธนาคาร </a:t>
              </a:r>
              <a:r>
                <a:rPr lang="en-US" sz="20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A </a:t>
              </a:r>
              <a:r>
                <a:rPr lang="th-TH" sz="20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และธนาคาร </a:t>
              </a:r>
              <a:r>
                <a:rPr lang="en-US" sz="20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B</a:t>
              </a:r>
              <a:endParaRPr lang="th-TH" sz="2000">
                <a:solidFill>
                  <a:schemeClr val="accent6">
                    <a:lumMod val="75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15D1F0B-3E17-27F3-A8F9-30DD8A0A7004}"/>
                </a:ext>
              </a:extLst>
            </p:cNvPr>
            <p:cNvGrpSpPr/>
            <p:nvPr/>
          </p:nvGrpSpPr>
          <p:grpSpPr>
            <a:xfrm>
              <a:off x="1363237" y="1937959"/>
              <a:ext cx="9548668" cy="2402334"/>
              <a:chOff x="707571" y="2063543"/>
              <a:chExt cx="6245279" cy="2402334"/>
            </a:xfrm>
          </p:grpSpPr>
          <p:sp>
            <p:nvSpPr>
              <p:cNvPr id="7" name="Title 4">
                <a:extLst>
                  <a:ext uri="{FF2B5EF4-FFF2-40B4-BE49-F238E27FC236}">
                    <a16:creationId xmlns:a16="http://schemas.microsoft.com/office/drawing/2014/main" id="{28E4DBDC-03D4-6DEE-0D10-7CDE53C9A1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62133" y="2091796"/>
                <a:ext cx="1556789" cy="401031"/>
              </a:xfrm>
              <a:prstGeom prst="snip2DiagRect">
                <a:avLst/>
              </a:prstGeom>
              <a:solidFill>
                <a:schemeClr val="accent1">
                  <a:lumMod val="50000"/>
                </a:schemeClr>
              </a:solidFill>
              <a:ln w="28575">
                <a:noFill/>
                <a:prstDash val="solid"/>
              </a:ln>
            </p:spPr>
            <p:txBody>
              <a:bodyPr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th-TH" sz="24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ส่วนที่ 1</a:t>
                </a:r>
                <a:endPara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DB Helvethaica X 55 Regular" panose="02000506090000020004" pitchFamily="2" charset="-34"/>
                  <a:cs typeface="DB Helvethaica X 55 Regular" panose="02000506090000020004" pitchFamily="2" charset="-34"/>
                </a:endParaRP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D892F5D-D405-66BA-213E-5F6D95808CAD}"/>
                  </a:ext>
                </a:extLst>
              </p:cNvPr>
              <p:cNvSpPr txBox="1"/>
              <p:nvPr/>
            </p:nvSpPr>
            <p:spPr>
              <a:xfrm>
                <a:off x="2386587" y="2063543"/>
                <a:ext cx="253464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h-TH" b="1">
                    <a:solidFill>
                      <a:schemeClr val="accent5">
                        <a:lumMod val="50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แนะนำตัว </a:t>
                </a:r>
                <a:r>
                  <a:rPr lang="th-TH">
                    <a:solidFill>
                      <a:schemeClr val="accent5">
                        <a:lumMod val="50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ให้ข้อมูลหนี้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94E9491-F1E9-07A7-BB5E-1DED7DDA0355}"/>
                  </a:ext>
                </a:extLst>
              </p:cNvPr>
              <p:cNvSpPr txBox="1"/>
              <p:nvPr/>
            </p:nvSpPr>
            <p:spPr>
              <a:xfrm>
                <a:off x="707571" y="2526885"/>
                <a:ext cx="5366657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Courier New" panose="02070309020205020404" pitchFamily="49" charset="0"/>
                  <a:buChar char="o"/>
                </a:pPr>
                <a:r>
                  <a:rPr lang="th-TH" sz="2000" b="1"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ชื่อลูกหนี้</a:t>
                </a:r>
                <a:r>
                  <a:rPr lang="en-US" sz="2000" b="1"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 : </a:t>
                </a:r>
                <a:r>
                  <a:rPr lang="th-TH" sz="1800">
                    <a:solidFill>
                      <a:schemeClr val="accent6">
                        <a:lumMod val="75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นางสาวใบเฟิร์น</a:t>
                </a:r>
                <a:endParaRPr lang="th-TH" sz="20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endParaRPr>
              </a:p>
              <a:p>
                <a:pPr marL="342900" indent="-342900">
                  <a:buFont typeface="Courier New" panose="02070309020205020404" pitchFamily="49" charset="0"/>
                  <a:buChar char="o"/>
                </a:pPr>
                <a:r>
                  <a:rPr lang="th-TH" sz="2000" b="1"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ประเภทหนี้ </a:t>
                </a:r>
                <a:r>
                  <a:rPr lang="en-US" sz="2000" b="1"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: </a:t>
                </a:r>
                <a:r>
                  <a:rPr lang="th-TH" sz="1800">
                    <a:solidFill>
                      <a:schemeClr val="accent6">
                        <a:lumMod val="75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สินเชื่อเพื่อที่อยู่อาศัยและบัตรเครดิต</a:t>
                </a:r>
                <a:endParaRPr lang="th-TH" sz="20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endParaRPr>
              </a:p>
              <a:p>
                <a:pPr marL="342900" indent="-342900">
                  <a:buFont typeface="Courier New" panose="02070309020205020404" pitchFamily="49" charset="0"/>
                  <a:buChar char="o"/>
                </a:pPr>
                <a:r>
                  <a:rPr lang="th-TH" sz="2000" b="1"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ภาระผ่อนหนี้ต่อเดือน  </a:t>
                </a:r>
                <a:r>
                  <a:rPr lang="en-US" sz="2000" b="1"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:</a:t>
                </a:r>
                <a:endParaRPr lang="th-TH" sz="2000">
                  <a:latin typeface="DB Helvethaica X 55 Regular" panose="02000506090000020004" pitchFamily="2" charset="-34"/>
                  <a:cs typeface="DB Helvethaica X 55 Regular" panose="02000506090000020004" pitchFamily="2" charset="-34"/>
                </a:endParaRPr>
              </a:p>
              <a:p>
                <a:pPr marL="342900" indent="-342900">
                  <a:buFont typeface="Courier New" panose="02070309020205020404" pitchFamily="49" charset="0"/>
                  <a:buChar char="o"/>
                </a:pPr>
                <a:r>
                  <a:rPr lang="th-TH" sz="2000" b="1"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ยอดหนี้ที่เหลือ </a:t>
                </a:r>
                <a:r>
                  <a:rPr lang="en-US" sz="2000" b="1"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:</a:t>
                </a:r>
                <a:endParaRPr lang="th-TH" sz="2000">
                  <a:latin typeface="DB Helvethaica X 55 Regular" panose="02000506090000020004" pitchFamily="2" charset="-34"/>
                  <a:cs typeface="DB Helvethaica X 55 Regular" panose="02000506090000020004" pitchFamily="2" charset="-34"/>
                </a:endParaRPr>
              </a:p>
              <a:p>
                <a:pPr marL="342900" indent="-342900">
                  <a:buFont typeface="Courier New" panose="02070309020205020404" pitchFamily="49" charset="0"/>
                  <a:buChar char="o"/>
                </a:pPr>
                <a:r>
                  <a:rPr lang="th-TH" sz="2000" b="1"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อาชีพของลูกหนี้ </a:t>
                </a:r>
                <a:r>
                  <a:rPr lang="en-US" sz="2000" b="1"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:</a:t>
                </a:r>
                <a:r>
                  <a:rPr lang="th-TH" sz="2000" b="1"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  </a:t>
                </a:r>
              </a:p>
              <a:p>
                <a:pPr marL="342900" indent="-342900">
                  <a:buFont typeface="Courier New" panose="02070309020205020404" pitchFamily="49" charset="0"/>
                  <a:buChar char="o"/>
                </a:pPr>
                <a:r>
                  <a:rPr lang="th-TH" sz="2000" b="1"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รายรับหักค่าใช้จ่ายแล้ว พอจ่ายหนี้หรือไม่  </a:t>
                </a:r>
                <a:r>
                  <a:rPr lang="en-US" sz="2000"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:  </a:t>
                </a:r>
                <a:r>
                  <a:rPr lang="th-TH" sz="1800">
                    <a:solidFill>
                      <a:schemeClr val="accent6">
                        <a:lumMod val="75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ไม่พอ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DA97111-DD91-A0E4-7684-34CF51FA66B2}"/>
                  </a:ext>
                </a:extLst>
              </p:cNvPr>
              <p:cNvSpPr txBox="1"/>
              <p:nvPr/>
            </p:nvSpPr>
            <p:spPr>
              <a:xfrm>
                <a:off x="2043392" y="3166716"/>
                <a:ext cx="49094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h-TH" sz="1800">
                    <a:solidFill>
                      <a:schemeClr val="accent6">
                        <a:lumMod val="75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สินเชื่อเพื่อที่อยู่อาศัย </a:t>
                </a:r>
                <a:r>
                  <a:rPr lang="en-US" sz="1800">
                    <a:solidFill>
                      <a:schemeClr val="accent6">
                        <a:lumMod val="75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8,230 </a:t>
                </a:r>
                <a:r>
                  <a:rPr lang="th-TH" sz="1800">
                    <a:solidFill>
                      <a:schemeClr val="accent6">
                        <a:lumMod val="75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บาท และสินเชื่อบัตรเครดิต </a:t>
                </a:r>
                <a:r>
                  <a:rPr lang="en-US" sz="1800">
                    <a:solidFill>
                      <a:schemeClr val="accent6">
                        <a:lumMod val="75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2,679 </a:t>
                </a:r>
                <a:r>
                  <a:rPr lang="th-TH" sz="1800">
                    <a:solidFill>
                      <a:schemeClr val="accent6">
                        <a:lumMod val="75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บาท</a:t>
                </a:r>
                <a:r>
                  <a:rPr lang="en-US" sz="1800">
                    <a:solidFill>
                      <a:schemeClr val="accent6">
                        <a:lumMod val="75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 </a:t>
                </a:r>
                <a:r>
                  <a:rPr lang="th-TH" sz="1800">
                    <a:solidFill>
                      <a:schemeClr val="accent6">
                        <a:lumMod val="75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รวม </a:t>
                </a:r>
                <a:r>
                  <a:rPr lang="en-US" sz="1800">
                    <a:solidFill>
                      <a:schemeClr val="accent6">
                        <a:lumMod val="75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10,909 </a:t>
                </a:r>
                <a:r>
                  <a:rPr lang="th-TH" sz="1800">
                    <a:solidFill>
                      <a:schemeClr val="accent6">
                        <a:lumMod val="75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บาท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6DCB6C9-BCCA-4D40-EFC6-597B0BB8DAFB}"/>
                  </a:ext>
                </a:extLst>
              </p:cNvPr>
              <p:cNvSpPr txBox="1"/>
              <p:nvPr/>
            </p:nvSpPr>
            <p:spPr>
              <a:xfrm>
                <a:off x="1687404" y="3466989"/>
                <a:ext cx="47248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th-TH"/>
                </a:defPPr>
                <a:lvl1pPr>
                  <a:defRPr sz="1800"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defRPr>
                </a:lvl1pPr>
              </a:lstStyle>
              <a:p>
                <a:r>
                  <a:rPr lang="th-TH">
                    <a:solidFill>
                      <a:schemeClr val="accent6">
                        <a:lumMod val="75000"/>
                      </a:schemeClr>
                    </a:solidFill>
                  </a:rPr>
                  <a:t>สินเชื่อเพื่อที่อยู่อาศัย </a:t>
                </a:r>
                <a:r>
                  <a:rPr lang="en-US">
                    <a:solidFill>
                      <a:schemeClr val="accent6">
                        <a:lumMod val="75000"/>
                      </a:schemeClr>
                    </a:solidFill>
                  </a:rPr>
                  <a:t>1,247,000 </a:t>
                </a:r>
                <a:r>
                  <a:rPr lang="th-TH">
                    <a:solidFill>
                      <a:schemeClr val="accent6">
                        <a:lumMod val="75000"/>
                      </a:schemeClr>
                    </a:solidFill>
                  </a:rPr>
                  <a:t>บาท และสินเชื่อบัตรเครดิต </a:t>
                </a:r>
                <a:r>
                  <a:rPr lang="en-US">
                    <a:solidFill>
                      <a:schemeClr val="accent6">
                        <a:lumMod val="75000"/>
                      </a:schemeClr>
                    </a:solidFill>
                  </a:rPr>
                  <a:t>54,000 </a:t>
                </a:r>
                <a:r>
                  <a:rPr lang="th-TH">
                    <a:solidFill>
                      <a:schemeClr val="accent6">
                        <a:lumMod val="75000"/>
                      </a:schemeClr>
                    </a:solidFill>
                  </a:rPr>
                  <a:t>บาท</a:t>
                </a:r>
                <a:r>
                  <a:rPr lang="en-US">
                    <a:solidFill>
                      <a:schemeClr val="accent6">
                        <a:lumMod val="75000"/>
                      </a:schemeClr>
                    </a:solidFill>
                  </a:rPr>
                  <a:t> </a:t>
                </a:r>
                <a:r>
                  <a:rPr lang="th-TH">
                    <a:solidFill>
                      <a:schemeClr val="accent6">
                        <a:lumMod val="75000"/>
                      </a:schemeClr>
                    </a:solidFill>
                  </a:rPr>
                  <a:t>รวมทั้งหมด </a:t>
                </a:r>
                <a:r>
                  <a:rPr lang="en-US">
                    <a:solidFill>
                      <a:schemeClr val="accent6">
                        <a:lumMod val="75000"/>
                      </a:schemeClr>
                    </a:solidFill>
                  </a:rPr>
                  <a:t>1,301,000 </a:t>
                </a:r>
                <a:r>
                  <a:rPr lang="th-TH">
                    <a:solidFill>
                      <a:schemeClr val="accent6">
                        <a:lumMod val="75000"/>
                      </a:schemeClr>
                    </a:solidFill>
                  </a:rPr>
                  <a:t>บาท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6A33B06-B324-D946-94A7-F9E3810EA34A}"/>
                  </a:ext>
                </a:extLst>
              </p:cNvPr>
              <p:cNvSpPr txBox="1"/>
              <p:nvPr/>
            </p:nvSpPr>
            <p:spPr>
              <a:xfrm>
                <a:off x="1786802" y="3744974"/>
                <a:ext cx="34080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h-TH" sz="1800">
                    <a:solidFill>
                      <a:schemeClr val="accent6">
                        <a:lumMod val="75000"/>
                      </a:schemeClr>
                    </a:solidFill>
                    <a:latin typeface="DB Helvethaica X 55 Regular" panose="02000506090000020004" pitchFamily="2" charset="-34"/>
                    <a:cs typeface="DB Helvethaica X 55 Regular" panose="02000506090000020004" pitchFamily="2" charset="-34"/>
                  </a:rPr>
                  <a:t>พนักงานบริษัทเอกชน</a:t>
                </a:r>
              </a:p>
            </p:txBody>
          </p:sp>
        </p:grp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DC0C1068-AD2B-67BC-55E2-0957EB160800}"/>
              </a:ext>
            </a:extLst>
          </p:cNvPr>
          <p:cNvSpPr/>
          <p:nvPr/>
        </p:nvSpPr>
        <p:spPr>
          <a:xfrm>
            <a:off x="1175659" y="434026"/>
            <a:ext cx="9253864" cy="6798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3200" b="1">
                <a:solidFill>
                  <a:schemeClr val="accent6">
                    <a:lumMod val="75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ตัวอย่าง</a:t>
            </a:r>
            <a:r>
              <a:rPr lang="en-US" sz="3200" b="1">
                <a:solidFill>
                  <a:schemeClr val="accent6">
                    <a:lumMod val="75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: </a:t>
            </a:r>
            <a:r>
              <a:rPr lang="th-TH" sz="3200">
                <a:solidFill>
                  <a:schemeClr val="accent1">
                    <a:lumMod val="50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เตรียมข้อมูลการเจรจา</a:t>
            </a:r>
            <a:endParaRPr lang="en-US" sz="3200">
              <a:solidFill>
                <a:schemeClr val="accent1">
                  <a:lumMod val="50000"/>
                </a:schemeClr>
              </a:solidFill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</p:txBody>
      </p:sp>
      <p:sp>
        <p:nvSpPr>
          <p:cNvPr id="28" name="Slide Number Placeholder 66">
            <a:extLst>
              <a:ext uri="{FF2B5EF4-FFF2-40B4-BE49-F238E27FC236}">
                <a16:creationId xmlns:a16="http://schemas.microsoft.com/office/drawing/2014/main" id="{BA52B37F-5BD2-4A77-3B45-D49403A113FD}"/>
              </a:ext>
            </a:extLst>
          </p:cNvPr>
          <p:cNvSpPr txBox="1">
            <a:spLocks/>
          </p:cNvSpPr>
          <p:nvPr/>
        </p:nvSpPr>
        <p:spPr>
          <a:xfrm>
            <a:off x="9425336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th-TH"/>
            </a:defPPr>
            <a:lvl1pPr marL="0" algn="l" defTabSz="914400" rtl="0" eaLnBrk="1" latinLnBrk="0" hangingPunct="1">
              <a:defRPr sz="1467" kern="1200">
                <a:solidFill>
                  <a:schemeClr val="tx1"/>
                </a:solidFill>
                <a:latin typeface="DB Helvethaica X 55 Regular" panose="02000506090000020004" pitchFamily="2" charset="-34"/>
                <a:ea typeface="+mn-ea"/>
                <a:cs typeface="DB Helvethaica X 55 Regular" panose="02000506090000020004" pitchFamily="2" charset="-34"/>
              </a:defRPr>
            </a:lvl1pPr>
            <a:lvl2pPr marL="457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FDF1642-36F5-4944-A90B-128936D0950B}" type="slidenum">
              <a:rPr lang="th-TH" smtClean="0"/>
              <a:pPr algn="r"/>
              <a:t>6</a:t>
            </a:fld>
            <a:endParaRPr lang="th-TH"/>
          </a:p>
        </p:txBody>
      </p:sp>
      <p:pic>
        <p:nvPicPr>
          <p:cNvPr id="19" name="Picture 18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30D41A49-0E15-9466-4C56-87BA70DBB29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0342" y="1108455"/>
            <a:ext cx="1988352" cy="1917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53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BA411F-5083-0F5E-ED08-09E4CE898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7198" y="6198958"/>
            <a:ext cx="9253863" cy="495756"/>
          </a:xfrm>
        </p:spPr>
        <p:txBody>
          <a:bodyPr/>
          <a:lstStyle/>
          <a:p>
            <a:r>
              <a:rPr lang="th-TH" sz="2000"/>
              <a:t>หมายเหตุ </a:t>
            </a:r>
            <a:r>
              <a:rPr lang="en-US" sz="2000"/>
              <a:t>: </a:t>
            </a:r>
            <a:r>
              <a:rPr lang="th-TH" sz="2000"/>
              <a:t>ข้อมูลในแต่ละส่วนนอกจากการเจรจาแล้ว ยังสามารถใช้เขียนเป็นจดหมายเพื่อส่งให้กับเจ้าหนี้ได้อีกทางหนึ่งด้วย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C2F01B3-F19B-810A-8C00-19E6B77CF441}"/>
              </a:ext>
            </a:extLst>
          </p:cNvPr>
          <p:cNvSpPr/>
          <p:nvPr/>
        </p:nvSpPr>
        <p:spPr>
          <a:xfrm rot="3560200">
            <a:off x="7175975" y="261959"/>
            <a:ext cx="325829" cy="45719"/>
          </a:xfrm>
          <a:prstGeom prst="rect">
            <a:avLst/>
          </a:prstGeom>
          <a:solidFill>
            <a:schemeClr val="bg1"/>
          </a:solidFill>
          <a:ln w="317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h-TH"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</p:txBody>
      </p:sp>
      <p:pic>
        <p:nvPicPr>
          <p:cNvPr id="22" name="Graphic 21" descr="Badge with solid fill">
            <a:extLst>
              <a:ext uri="{FF2B5EF4-FFF2-40B4-BE49-F238E27FC236}">
                <a16:creationId xmlns:a16="http://schemas.microsoft.com/office/drawing/2014/main" id="{110D47DB-0C85-BA44-08AA-DBE4B16C17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5686" y="315684"/>
            <a:ext cx="914400" cy="9144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C0C1068-AD2B-67BC-55E2-0957EB160800}"/>
              </a:ext>
            </a:extLst>
          </p:cNvPr>
          <p:cNvSpPr/>
          <p:nvPr/>
        </p:nvSpPr>
        <p:spPr>
          <a:xfrm>
            <a:off x="1175659" y="379598"/>
            <a:ext cx="9253864" cy="6798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3200" b="1">
                <a:solidFill>
                  <a:schemeClr val="accent6">
                    <a:lumMod val="75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ตัวอย่าง</a:t>
            </a:r>
            <a:r>
              <a:rPr lang="en-US" sz="3200" b="1">
                <a:solidFill>
                  <a:schemeClr val="accent6">
                    <a:lumMod val="75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 : </a:t>
            </a:r>
            <a:r>
              <a:rPr lang="th-TH" sz="3200">
                <a:solidFill>
                  <a:schemeClr val="accent1">
                    <a:lumMod val="50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rPr>
              <a:t>เตรียมข้อมูลการเจรจา</a:t>
            </a:r>
            <a:endParaRPr lang="en-US" sz="3200">
              <a:solidFill>
                <a:schemeClr val="accent1">
                  <a:lumMod val="50000"/>
                </a:schemeClr>
              </a:solidFill>
              <a:latin typeface="DB Helvethaica X 55 Regular" panose="02000506090000020004" pitchFamily="2" charset="-34"/>
              <a:cs typeface="DB Helvethaica X 55 Regular" panose="02000506090000020004" pitchFamily="2" charset="-34"/>
            </a:endParaRPr>
          </a:p>
        </p:txBody>
      </p:sp>
      <p:sp>
        <p:nvSpPr>
          <p:cNvPr id="28" name="Slide Number Placeholder 66">
            <a:extLst>
              <a:ext uri="{FF2B5EF4-FFF2-40B4-BE49-F238E27FC236}">
                <a16:creationId xmlns:a16="http://schemas.microsoft.com/office/drawing/2014/main" id="{BA52B37F-5BD2-4A77-3B45-D49403A113FD}"/>
              </a:ext>
            </a:extLst>
          </p:cNvPr>
          <p:cNvSpPr txBox="1">
            <a:spLocks/>
          </p:cNvSpPr>
          <p:nvPr/>
        </p:nvSpPr>
        <p:spPr>
          <a:xfrm>
            <a:off x="9425336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th-TH"/>
            </a:defPPr>
            <a:lvl1pPr marL="0" algn="l" defTabSz="914400" rtl="0" eaLnBrk="1" latinLnBrk="0" hangingPunct="1">
              <a:defRPr sz="1467" kern="1200">
                <a:solidFill>
                  <a:schemeClr val="tx1"/>
                </a:solidFill>
                <a:latin typeface="DB Helvethaica X 55 Regular" panose="02000506090000020004" pitchFamily="2" charset="-34"/>
                <a:ea typeface="+mn-ea"/>
                <a:cs typeface="DB Helvethaica X 55 Regular" panose="02000506090000020004" pitchFamily="2" charset="-34"/>
              </a:defRPr>
            </a:lvl1pPr>
            <a:lvl2pPr marL="457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FDF1642-36F5-4944-A90B-128936D0950B}" type="slidenum">
              <a:rPr lang="th-TH" smtClean="0"/>
              <a:pPr algn="r"/>
              <a:t>7</a:t>
            </a:fld>
            <a:endParaRPr lang="th-TH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1A8000A-3DE7-EB35-7AA3-23891FD7C814}"/>
              </a:ext>
            </a:extLst>
          </p:cNvPr>
          <p:cNvGrpSpPr/>
          <p:nvPr/>
        </p:nvGrpSpPr>
        <p:grpSpPr>
          <a:xfrm>
            <a:off x="925285" y="1251857"/>
            <a:ext cx="10570029" cy="4879088"/>
            <a:chOff x="925285" y="1436914"/>
            <a:chExt cx="10570029" cy="487908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F18217B-7B22-3561-BAAD-7B3BB5F9B781}"/>
                </a:ext>
              </a:extLst>
            </p:cNvPr>
            <p:cNvSpPr/>
            <p:nvPr/>
          </p:nvSpPr>
          <p:spPr>
            <a:xfrm>
              <a:off x="925285" y="1436914"/>
              <a:ext cx="10178143" cy="482237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latin typeface="DB Helvethaica X 55 Regular" panose="02000506090000020004" pitchFamily="2" charset="-34"/>
                <a:cs typeface="DB Helvethaica X 55 Regular" panose="02000506090000020004" pitchFamily="2" charset="-34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71AAB04-8AE5-AB79-CBFD-50B046790CD2}"/>
                </a:ext>
              </a:extLst>
            </p:cNvPr>
            <p:cNvSpPr txBox="1"/>
            <p:nvPr/>
          </p:nvSpPr>
          <p:spPr>
            <a:xfrm>
              <a:off x="1118007" y="2053297"/>
              <a:ext cx="10377307" cy="4262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Courier New" panose="02070309020205020404" pitchFamily="49" charset="0"/>
                <a:buChar char="o"/>
              </a:pPr>
              <a:r>
                <a:rPr lang="th-TH" sz="2000" b="1"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ขอความช่วยเหลือ ในแบบที่ลูกหนี้ทำได้ </a:t>
              </a:r>
              <a:r>
                <a:rPr lang="en-US" sz="2000" b="1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:</a:t>
              </a:r>
              <a:r>
                <a:rPr lang="th-TH" sz="2000" b="1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 </a:t>
              </a:r>
              <a:r>
                <a:rPr lang="th-TH" sz="18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ขอปรับโครงสร้างหนี้โดยอาจ</a:t>
              </a:r>
              <a:endParaRPr lang="en-US" sz="1800">
                <a:solidFill>
                  <a:schemeClr val="accent6">
                    <a:lumMod val="75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endParaRPr>
            </a:p>
            <a:p>
              <a:r>
                <a:rPr lang="th-TH" sz="20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           </a:t>
              </a:r>
              <a:r>
                <a:rPr lang="en-US" sz="20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1. </a:t>
              </a:r>
              <a:r>
                <a:rPr lang="th-TH" sz="2000" u="sng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ขอขยายเวลาการผ่อนชำระและเปลี่ยนประเภทหนี้</a:t>
              </a:r>
              <a:endParaRPr lang="en-US" sz="2000" u="sng">
                <a:solidFill>
                  <a:schemeClr val="accent6">
                    <a:lumMod val="75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endParaRPr>
            </a:p>
            <a:p>
              <a:pPr marL="509588" indent="122238">
                <a:buFontTx/>
                <a:buChar char="-"/>
              </a:pPr>
              <a:r>
                <a:rPr lang="th-TH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 สินเชื่อเพื่อที่อยู่อาศัย </a:t>
              </a:r>
              <a:r>
                <a:rPr lang="en-US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: </a:t>
              </a:r>
              <a:r>
                <a:rPr lang="th-TH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ขยายระยะเวลาผ่อนจาก </a:t>
              </a:r>
              <a:r>
                <a:rPr lang="en-US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20 </a:t>
              </a:r>
              <a:r>
                <a:rPr lang="th-TH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ปีเป็น </a:t>
              </a:r>
              <a:r>
                <a:rPr lang="en-US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30 </a:t>
              </a:r>
              <a:r>
                <a:rPr lang="th-TH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ปี ทำให้ผ่อนลดลงจากเดือนละ </a:t>
              </a:r>
              <a:r>
                <a:rPr lang="en-US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8,230 </a:t>
              </a:r>
              <a:r>
                <a:rPr lang="th-TH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บาท เหลือ </a:t>
              </a:r>
              <a:r>
                <a:rPr lang="en-US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6,694 </a:t>
              </a:r>
              <a:r>
                <a:rPr lang="th-TH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บาท</a:t>
              </a:r>
              <a:endParaRPr lang="en-US" sz="1600">
                <a:solidFill>
                  <a:schemeClr val="accent6">
                    <a:lumMod val="75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endParaRPr>
            </a:p>
            <a:p>
              <a:pPr marL="509588" indent="122238">
                <a:buFontTx/>
                <a:buChar char="-"/>
              </a:pPr>
              <a:r>
                <a:rPr lang="th-TH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 สินเชื่อบัตรเครดิต </a:t>
              </a:r>
              <a:r>
                <a:rPr lang="en-US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: </a:t>
              </a:r>
              <a:r>
                <a:rPr lang="th-TH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เปลี่ยนประเภทสินเชื่อเป็น </a:t>
              </a:r>
              <a:r>
                <a:rPr lang="en-US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Term loan </a:t>
              </a:r>
              <a:r>
                <a:rPr lang="th-TH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ผ่อนชำระ </a:t>
              </a:r>
              <a:r>
                <a:rPr lang="en-US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36 </a:t>
              </a:r>
              <a:r>
                <a:rPr lang="th-TH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 งวด อัตราดอกเบี้ย </a:t>
              </a:r>
              <a:r>
                <a:rPr lang="en-US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12% </a:t>
              </a:r>
              <a:r>
                <a:rPr lang="th-TH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ผ่อนต่อเดือน </a:t>
              </a:r>
              <a:r>
                <a:rPr lang="en-US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1,794 </a:t>
              </a:r>
              <a:r>
                <a:rPr lang="th-TH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บาท </a:t>
              </a:r>
              <a:br>
                <a:rPr lang="th-TH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</a:br>
              <a:r>
                <a:rPr lang="en-US" sz="18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&gt;&gt; </a:t>
              </a:r>
              <a:r>
                <a:rPr lang="th-TH" sz="18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รวมผ่อนต่อเดือนทั้ง 2 หนี้ เหลือ </a:t>
              </a:r>
              <a:r>
                <a:rPr lang="en-US" sz="18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8,488 </a:t>
              </a:r>
              <a:r>
                <a:rPr lang="th-TH" sz="18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บาท</a:t>
              </a:r>
            </a:p>
            <a:p>
              <a:r>
                <a:rPr lang="th-TH" sz="20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           หรือ </a:t>
              </a:r>
              <a:br>
                <a:rPr lang="th-TH" sz="20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</a:br>
              <a:r>
                <a:rPr lang="th-TH" sz="20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          </a:t>
              </a:r>
              <a:r>
                <a:rPr lang="en-US" sz="20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2. </a:t>
              </a:r>
              <a:r>
                <a:rPr lang="th-TH" sz="2000" u="sng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ขอรวมหนี้ </a:t>
              </a:r>
              <a:r>
                <a:rPr lang="en-US" sz="2000" u="sng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(Debt Consolidation) </a:t>
              </a:r>
              <a:r>
                <a:rPr lang="th-TH" sz="2000" u="sng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ตามมาตรการช่วยเหลือทางการ</a:t>
              </a:r>
              <a:endParaRPr lang="en-US" sz="2000" u="sng">
                <a:solidFill>
                  <a:schemeClr val="accent6">
                    <a:lumMod val="75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endParaRPr>
            </a:p>
            <a:p>
              <a:pPr marL="511175" indent="65088">
                <a:buFontTx/>
                <a:buChar char="-"/>
              </a:pPr>
              <a:r>
                <a:rPr lang="th-TH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  สินเชื่อเพื่อที่อยู่อาศัย </a:t>
              </a:r>
              <a:r>
                <a:rPr lang="en-US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: </a:t>
              </a:r>
              <a:r>
                <a:rPr lang="th-TH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ผ่อนชำระเท่าเดิมเดือนละ </a:t>
              </a:r>
              <a:r>
                <a:rPr lang="en-US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8,230 </a:t>
              </a:r>
              <a:r>
                <a:rPr lang="th-TH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บาท</a:t>
              </a:r>
            </a:p>
            <a:p>
              <a:pPr marL="511175" indent="65088">
                <a:buFontTx/>
                <a:buChar char="-"/>
              </a:pPr>
              <a:r>
                <a:rPr lang="th-TH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  สินเชื่อบัตรเครดิต </a:t>
              </a:r>
              <a:r>
                <a:rPr lang="en-US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: </a:t>
              </a:r>
              <a:r>
                <a:rPr lang="th-TH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เหลือผ่อนเดือนละ </a:t>
              </a:r>
              <a:r>
                <a:rPr lang="en-US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387 </a:t>
              </a:r>
              <a:r>
                <a:rPr lang="th-TH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บาท </a:t>
              </a:r>
              <a:r>
                <a:rPr lang="en-US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(</a:t>
              </a:r>
              <a:r>
                <a:rPr lang="th-TH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อัตราดอกเบี้ย </a:t>
              </a:r>
              <a:r>
                <a:rPr lang="en-US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5%+1% =6% </a:t>
              </a:r>
              <a:r>
                <a:rPr lang="th-TH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ผ่อนชำระ </a:t>
              </a:r>
              <a:r>
                <a:rPr lang="en-US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20 </a:t>
              </a:r>
              <a:r>
                <a:rPr lang="th-TH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ปีเท่ากับสินเชื่อเพื่อที่อยู่อาศัย</a:t>
              </a:r>
              <a:r>
                <a:rPr lang="en-US" sz="16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)</a:t>
              </a:r>
            </a:p>
            <a:p>
              <a:pPr marL="461963"/>
              <a:r>
                <a:rPr lang="en-US" sz="18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&gt;&gt; </a:t>
              </a:r>
              <a:r>
                <a:rPr lang="th-TH" sz="18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รวมผ่อนต่อเดือนเหลือ </a:t>
              </a:r>
              <a:r>
                <a:rPr lang="en-US" sz="18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8,617 </a:t>
              </a:r>
              <a:r>
                <a:rPr lang="th-TH" sz="1800">
                  <a:solidFill>
                    <a:schemeClr val="accent6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บาท</a:t>
              </a:r>
            </a:p>
            <a:p>
              <a:pPr marL="461963"/>
              <a:r>
                <a:rPr lang="en-US" sz="1800" i="1">
                  <a:solidFill>
                    <a:schemeClr val="accent2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** </a:t>
              </a:r>
              <a:r>
                <a:rPr lang="th-TH" sz="1800" i="1">
                  <a:solidFill>
                    <a:schemeClr val="accent2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ข้อมูลในส่วนนี้ หากไม่สามารถระบุตัวเลขได้ แนะนำให้ลองใช้โปรแกรมคำนวณเงินกู้ </a:t>
              </a:r>
              <a:r>
                <a:rPr lang="en-US" sz="1800" b="1" i="1">
                  <a:latin typeface="DB Helvethaica X 25 UlLi" panose="02000506090000020004" pitchFamily="2" charset="-34"/>
                  <a:cs typeface="DB Helvethaica X 25 UlLi" panose="02000506090000020004" pitchFamily="2" charset="-34"/>
                  <a:hlinkClick r:id="rId4"/>
                </a:rPr>
                <a:t>https://www.1213.or.th/th/tools/programs/Pages/loans.aspx</a:t>
              </a:r>
              <a:br>
                <a:rPr lang="th-TH" sz="1800" i="1">
                  <a:solidFill>
                    <a:schemeClr val="accent2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</a:br>
              <a:r>
                <a:rPr lang="th-TH" sz="1800" i="1">
                  <a:solidFill>
                    <a:schemeClr val="accent2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/ สอบถามสถาบันการเงินโดยตรง หรือโทรปรึกษา </a:t>
              </a:r>
              <a:r>
                <a:rPr lang="en-US" sz="1800" i="1">
                  <a:solidFill>
                    <a:schemeClr val="accent2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“</a:t>
              </a:r>
              <a:r>
                <a:rPr lang="th-TH" sz="1800" i="1">
                  <a:solidFill>
                    <a:schemeClr val="accent2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หมอหนี้เพื่อประชาชน</a:t>
              </a:r>
              <a:r>
                <a:rPr lang="en-US" sz="1800" i="1">
                  <a:solidFill>
                    <a:schemeClr val="accent2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” **</a:t>
              </a:r>
              <a:endParaRPr lang="th-TH" sz="1800" i="1">
                <a:solidFill>
                  <a:schemeClr val="accent2">
                    <a:lumMod val="75000"/>
                  </a:schemeClr>
                </a:solidFill>
                <a:latin typeface="DB Helvethaica X 55 Regular" panose="02000506090000020004" pitchFamily="2" charset="-34"/>
                <a:cs typeface="DB Helvethaica X 55 Regular" panose="02000506090000020004" pitchFamily="2" charset="-34"/>
              </a:endParaRPr>
            </a:p>
            <a:p>
              <a:pPr marL="342900" indent="-342900">
                <a:spcBef>
                  <a:spcPts val="1200"/>
                </a:spcBef>
                <a:buFont typeface="Courier New" panose="02070309020205020404" pitchFamily="49" charset="0"/>
                <a:buChar char="o"/>
              </a:pPr>
              <a:r>
                <a:rPr lang="en-US" sz="2000" b="1"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**</a:t>
              </a:r>
              <a:r>
                <a:rPr lang="th-TH" sz="2000" b="1"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ยอดผ่อนชำระที่จ่ายไหวในแต่ละงวด</a:t>
              </a:r>
              <a:r>
                <a:rPr lang="en-US" sz="2000" b="1"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** </a:t>
              </a:r>
              <a:r>
                <a:rPr lang="en-US" sz="2000"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: </a:t>
              </a:r>
              <a:r>
                <a:rPr lang="en-US" sz="2000" u="sng"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8,700 </a:t>
              </a:r>
              <a:r>
                <a:rPr lang="th-TH" sz="2000" u="sng"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บาทต่อเดือน รวมทั้ง </a:t>
              </a:r>
              <a:r>
                <a:rPr lang="en-US" sz="2000" u="sng"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2 </a:t>
              </a:r>
              <a:r>
                <a:rPr lang="th-TH" sz="2000" u="sng"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ประเภทสินเชื่อ</a:t>
              </a:r>
              <a:r>
                <a:rPr lang="th-TH" sz="2000"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 </a:t>
              </a:r>
              <a:r>
                <a:rPr lang="en-US" sz="2000" i="1">
                  <a:solidFill>
                    <a:schemeClr val="accent2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*</a:t>
              </a:r>
              <a:r>
                <a:rPr lang="en-US" sz="1800" i="1">
                  <a:solidFill>
                    <a:schemeClr val="accent2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* </a:t>
              </a:r>
              <a:r>
                <a:rPr lang="th-TH" sz="1800" i="1">
                  <a:solidFill>
                    <a:schemeClr val="accent2">
                      <a:lumMod val="75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ตัวเลขนี้สำคัญมาก ควรประเมินให้ได้ **</a:t>
              </a:r>
            </a:p>
            <a:p>
              <a:pPr marL="342900" indent="-342900">
                <a:spcBef>
                  <a:spcPts val="600"/>
                </a:spcBef>
                <a:buFont typeface="Courier New" panose="02070309020205020404" pitchFamily="49" charset="0"/>
                <a:buChar char="o"/>
              </a:pPr>
              <a:r>
                <a:rPr lang="th-TH" sz="2000" b="1"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ช่องทางติดต่อกลับ </a:t>
              </a:r>
              <a:r>
                <a:rPr lang="th-TH" sz="2000"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เช่น เบอร์โทร อีเมล </a:t>
              </a:r>
              <a:r>
                <a:rPr lang="en-US" sz="2000"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: 089-xxx-xxxx, Baifernka@gmail.com</a:t>
              </a:r>
              <a:endParaRPr lang="th-TH" sz="2000">
                <a:latin typeface="DB Helvethaica X 55 Regular" panose="02000506090000020004" pitchFamily="2" charset="-34"/>
                <a:cs typeface="DB Helvethaica X 55 Regular" panose="02000506090000020004" pitchFamily="2" charset="-34"/>
              </a:endParaRPr>
            </a:p>
          </p:txBody>
        </p:sp>
        <p:sp>
          <p:nvSpPr>
            <p:cNvPr id="11" name="Title 4">
              <a:extLst>
                <a:ext uri="{FF2B5EF4-FFF2-40B4-BE49-F238E27FC236}">
                  <a16:creationId xmlns:a16="http://schemas.microsoft.com/office/drawing/2014/main" id="{A497CAEB-1BF2-4CDD-EDF7-EFBC05D24DC5}"/>
                </a:ext>
              </a:extLst>
            </p:cNvPr>
            <p:cNvSpPr txBox="1">
              <a:spLocks/>
            </p:cNvSpPr>
            <p:nvPr/>
          </p:nvSpPr>
          <p:spPr>
            <a:xfrm>
              <a:off x="1289491" y="1587477"/>
              <a:ext cx="2400766" cy="426379"/>
            </a:xfrm>
            <a:prstGeom prst="snip2DiagRect">
              <a:avLst/>
            </a:prstGeom>
            <a:solidFill>
              <a:schemeClr val="accent1">
                <a:lumMod val="50000"/>
              </a:schemeClr>
            </a:solidFill>
            <a:ln w="28575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h-TH" sz="24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ส่วนที่ 3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B Helvethaica X 55 Regular" panose="02000506090000020004" pitchFamily="2" charset="-34"/>
                <a:cs typeface="DB Helvethaica X 55 Regular" panose="02000506090000020004" pitchFamily="2" charset="-34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343902A-5DC8-CBB3-B184-9C0A4F90BC92}"/>
                </a:ext>
              </a:extLst>
            </p:cNvPr>
            <p:cNvSpPr txBox="1"/>
            <p:nvPr/>
          </p:nvSpPr>
          <p:spPr>
            <a:xfrm>
              <a:off x="3847965" y="1524624"/>
              <a:ext cx="20312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b="1">
                  <a:solidFill>
                    <a:schemeClr val="accent5">
                      <a:lumMod val="50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เจรจา</a:t>
              </a:r>
              <a:r>
                <a:rPr lang="th-TH" sz="2400">
                  <a:solidFill>
                    <a:schemeClr val="accent5">
                      <a:lumMod val="50000"/>
                    </a:schemeClr>
                  </a:solidFill>
                  <a:latin typeface="DB Helvethaica X 55 Regular" panose="02000506090000020004" pitchFamily="2" charset="-34"/>
                  <a:cs typeface="DB Helvethaica X 55 Regular" panose="02000506090000020004" pitchFamily="2" charset="-34"/>
                </a:rPr>
                <a:t> ผ่อนปรนหนี้</a:t>
              </a:r>
            </a:p>
          </p:txBody>
        </p:sp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DB64152B-12D1-6BE8-E028-414D32989A2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3589">
            <a:off x="9783068" y="1884284"/>
            <a:ext cx="827928" cy="43915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777E047-D6BD-6B24-A307-D57BD0FA17E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3589">
            <a:off x="9957670" y="1603956"/>
            <a:ext cx="827930" cy="43915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12EDF9A-D77A-9D20-91DB-8C5214E718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3589">
            <a:off x="9544014" y="1549528"/>
            <a:ext cx="827930" cy="439153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18FAFA5-4DB7-9D94-A797-EDD98D8643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3589">
            <a:off x="9348072" y="1810786"/>
            <a:ext cx="827930" cy="43915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59CA61D-2AAE-1608-2F27-C96B48B5FFE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4828" y="1835157"/>
            <a:ext cx="1236086" cy="86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653539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F61116AD-F290-43B8-85FE-1DBB5126AD8D}" vid="{7CE16027-0D0C-4EE3-A231-983D4EA493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A1D0C253547F439E87986F5D764625" ma:contentTypeVersion="13" ma:contentTypeDescription="Create a new document." ma:contentTypeScope="" ma:versionID="5ffe76afb883c150933df50944b0ceec">
  <xsd:schema xmlns:xsd="http://www.w3.org/2001/XMLSchema" xmlns:xs="http://www.w3.org/2001/XMLSchema" xmlns:p="http://schemas.microsoft.com/office/2006/metadata/properties" xmlns:ns1="http://schemas.microsoft.com/sharepoint/v3" xmlns:ns2="41730c19-9fcf-4256-ad6b-149632848db9" xmlns:ns3="b1d312ba-a168-4c50-be2d-a803173d672c" targetNamespace="http://schemas.microsoft.com/office/2006/metadata/properties" ma:root="true" ma:fieldsID="1846b00ce27ac267c03ad9af191e6d52" ns1:_="" ns2:_="" ns3:_="">
    <xsd:import namespace="http://schemas.microsoft.com/sharepoint/v3"/>
    <xsd:import namespace="41730c19-9fcf-4256-ad6b-149632848db9"/>
    <xsd:import namespace="b1d312ba-a168-4c50-be2d-a803173d672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730c19-9fcf-4256-ad6b-149632848d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fe10e5b-f383-4b7c-9baa-17d3242ed23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d312ba-a168-4c50-be2d-a803173d672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2b5244d5-3555-468a-ba40-c1bb2324ad82}" ma:internalName="TaxCatchAll" ma:showField="CatchAllData" ma:web="b1d312ba-a168-4c50-be2d-a803173d672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TaxCatchAll xmlns="b1d312ba-a168-4c50-be2d-a803173d672c" xsi:nil="true"/>
    <lcf76f155ced4ddcb4097134ff3c332f xmlns="41730c19-9fcf-4256-ad6b-149632848db9">
      <Terms xmlns="http://schemas.microsoft.com/office/infopath/2007/PartnerControls"/>
    </lcf76f155ced4ddcb4097134ff3c332f>
    <MediaLengthInSeconds xmlns="41730c19-9fcf-4256-ad6b-149632848db9" xsi:nil="true"/>
    <SharedWithUsers xmlns="b1d312ba-a168-4c50-be2d-a803173d672c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CF416619-6506-4764-A9DE-7C7C4085524E}"/>
</file>

<file path=customXml/itemProps2.xml><?xml version="1.0" encoding="utf-8"?>
<ds:datastoreItem xmlns:ds="http://schemas.openxmlformats.org/officeDocument/2006/customXml" ds:itemID="{62F53EA6-23E5-458A-87B2-6E320FFD2595}"/>
</file>

<file path=customXml/itemProps3.xml><?xml version="1.0" encoding="utf-8"?>
<ds:datastoreItem xmlns:ds="http://schemas.openxmlformats.org/officeDocument/2006/customXml" ds:itemID="{64FE4694-85BB-4AE8-A169-F0C8471F37E7}"/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1333</Words>
  <Application>Microsoft Office PowerPoint</Application>
  <PresentationFormat>Widescreen</PresentationFormat>
  <Paragraphs>117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Calibri</vt:lpstr>
      <vt:lpstr>Courier New</vt:lpstr>
      <vt:lpstr>Browallia New</vt:lpstr>
      <vt:lpstr>DB Helvethaica X 25 UlLi</vt:lpstr>
      <vt:lpstr>Arial</vt:lpstr>
      <vt:lpstr>DB Helvethaica X 55 Regular</vt:lpstr>
      <vt:lpstr>Microsoft Sans Serif</vt:lpstr>
      <vt:lpstr>DB Helvethaica X 75 Bd</vt:lpstr>
      <vt:lpstr>DB Helvethaica X 65 Med</vt:lpstr>
      <vt:lpstr>Theme1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Panut Poompaka (ปาณัสม์ พุ่มผกา)</dc:creator>
  <cp:lastModifiedBy>Waranya Onprapai (วรัญญา อ่อนประไพ)</cp:lastModifiedBy>
  <cp:revision>35</cp:revision>
  <dcterms:created xsi:type="dcterms:W3CDTF">2022-11-17T02:17:26Z</dcterms:created>
  <dcterms:modified xsi:type="dcterms:W3CDTF">2022-12-14T02:39:04Z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57ef099a-7fa4-4e34-953d-f6f34188ebfd_Enabled">
    <vt:lpwstr>true</vt:lpwstr>
  </property>
  <property fmtid="{D5CDD505-2E9C-101B-9397-08002B2CF9AE}" pid="3" name="MSIP_Label_57ef099a-7fa4-4e34-953d-f6f34188ebfd_SetDate">
    <vt:lpwstr>2022-11-17T02:17:26Z</vt:lpwstr>
  </property>
  <property fmtid="{D5CDD505-2E9C-101B-9397-08002B2CF9AE}" pid="4" name="MSIP_Label_57ef099a-7fa4-4e34-953d-f6f34188ebfd_Method">
    <vt:lpwstr>Standard</vt:lpwstr>
  </property>
  <property fmtid="{D5CDD505-2E9C-101B-9397-08002B2CF9AE}" pid="5" name="MSIP_Label_57ef099a-7fa4-4e34-953d-f6f34188ebfd_Name">
    <vt:lpwstr>Internal</vt:lpwstr>
  </property>
  <property fmtid="{D5CDD505-2E9C-101B-9397-08002B2CF9AE}" pid="6" name="MSIP_Label_57ef099a-7fa4-4e34-953d-f6f34188ebfd_SiteId">
    <vt:lpwstr>db27cba9-535b-4797-bd0b-1b1d889f3898</vt:lpwstr>
  </property>
  <property fmtid="{D5CDD505-2E9C-101B-9397-08002B2CF9AE}" pid="7" name="MSIP_Label_57ef099a-7fa4-4e34-953d-f6f34188ebfd_ActionId">
    <vt:lpwstr>65272249-26e0-48c7-8b87-11cd3816cbcf</vt:lpwstr>
  </property>
  <property fmtid="{D5CDD505-2E9C-101B-9397-08002B2CF9AE}" pid="8" name="MSIP_Label_57ef099a-7fa4-4e34-953d-f6f34188ebfd_ContentBits">
    <vt:lpwstr>0</vt:lpwstr>
  </property>
  <property fmtid="{D5CDD505-2E9C-101B-9397-08002B2CF9AE}" pid="9" name="ContentTypeId">
    <vt:lpwstr>0x010100B6A1D0C253547F439E87986F5D764625</vt:lpwstr>
  </property>
  <property fmtid="{D5CDD505-2E9C-101B-9397-08002B2CF9AE}" pid="10" name="xd_ProgID">
    <vt:lpwstr/>
  </property>
  <property fmtid="{D5CDD505-2E9C-101B-9397-08002B2CF9AE}" pid="11" name="MediaServiceImageTags">
    <vt:lpwstr/>
  </property>
  <property fmtid="{D5CDD505-2E9C-101B-9397-08002B2CF9AE}" pid="12" name="_SourceUrl">
    <vt:lpwstr/>
  </property>
  <property fmtid="{D5CDD505-2E9C-101B-9397-08002B2CF9AE}" pid="13" name="_SharedFileIndex">
    <vt:lpwstr/>
  </property>
  <property fmtid="{D5CDD505-2E9C-101B-9397-08002B2CF9AE}" pid="14" name="ComplianceAssetId">
    <vt:lpwstr/>
  </property>
  <property fmtid="{D5CDD505-2E9C-101B-9397-08002B2CF9AE}" pid="15" name="TemplateUrl">
    <vt:lpwstr/>
  </property>
  <property fmtid="{D5CDD505-2E9C-101B-9397-08002B2CF9AE}" pid="16" name="_ExtendedDescription">
    <vt:lpwstr/>
  </property>
  <property fmtid="{D5CDD505-2E9C-101B-9397-08002B2CF9AE}" pid="17" name="TriggerFlowInfo">
    <vt:lpwstr/>
  </property>
  <property fmtid="{D5CDD505-2E9C-101B-9397-08002B2CF9AE}" pid="18" name="xd_Signature">
    <vt:bool>false</vt:bool>
  </property>
</Properties>
</file>