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4"/>
    <p:sldMasterId id="2147483666" r:id="rId5"/>
    <p:sldMasterId id="2147483668" r:id="rId6"/>
    <p:sldMasterId id="2147483680" r:id="rId7"/>
  </p:sldMasterIdLst>
  <p:notesMasterIdLst>
    <p:notesMasterId r:id="rId56"/>
  </p:notesMasterIdLst>
  <p:handoutMasterIdLst>
    <p:handoutMasterId r:id="rId57"/>
  </p:handoutMasterIdLst>
  <p:sldIdLst>
    <p:sldId id="1651" r:id="rId8"/>
    <p:sldId id="1648" r:id="rId9"/>
    <p:sldId id="1670" r:id="rId10"/>
    <p:sldId id="1641" r:id="rId11"/>
    <p:sldId id="1735" r:id="rId12"/>
    <p:sldId id="364" r:id="rId13"/>
    <p:sldId id="1643" r:id="rId14"/>
    <p:sldId id="1650" r:id="rId15"/>
    <p:sldId id="1584" r:id="rId16"/>
    <p:sldId id="1626" r:id="rId17"/>
    <p:sldId id="1644" r:id="rId18"/>
    <p:sldId id="1667" r:id="rId19"/>
    <p:sldId id="1642" r:id="rId20"/>
    <p:sldId id="1655" r:id="rId21"/>
    <p:sldId id="1597" r:id="rId22"/>
    <p:sldId id="1599" r:id="rId23"/>
    <p:sldId id="1598" r:id="rId24"/>
    <p:sldId id="1668" r:id="rId25"/>
    <p:sldId id="1630" r:id="rId26"/>
    <p:sldId id="1615" r:id="rId27"/>
    <p:sldId id="1603" r:id="rId28"/>
    <p:sldId id="1616" r:id="rId29"/>
    <p:sldId id="1640" r:id="rId30"/>
    <p:sldId id="1613" r:id="rId31"/>
    <p:sldId id="1657" r:id="rId32"/>
    <p:sldId id="1645" r:id="rId33"/>
    <p:sldId id="1646" r:id="rId34"/>
    <p:sldId id="1674" r:id="rId35"/>
    <p:sldId id="1605" r:id="rId36"/>
    <p:sldId id="1610" r:id="rId37"/>
    <p:sldId id="1728" r:id="rId38"/>
    <p:sldId id="1606" r:id="rId39"/>
    <p:sldId id="1609" r:id="rId40"/>
    <p:sldId id="1656" r:id="rId41"/>
    <p:sldId id="1579" r:id="rId42"/>
    <p:sldId id="1618" r:id="rId43"/>
    <p:sldId id="1638" r:id="rId44"/>
    <p:sldId id="1627" r:id="rId45"/>
    <p:sldId id="1619" r:id="rId46"/>
    <p:sldId id="1608" r:id="rId47"/>
    <p:sldId id="1669" r:id="rId48"/>
    <p:sldId id="1625" r:id="rId49"/>
    <p:sldId id="1664" r:id="rId50"/>
    <p:sldId id="1736" r:id="rId51"/>
    <p:sldId id="1623" r:id="rId52"/>
    <p:sldId id="1586" r:id="rId53"/>
    <p:sldId id="778" r:id="rId54"/>
    <p:sldId id="258" r:id="rId55"/>
  </p:sldIdLst>
  <p:sldSz cx="9144000" cy="5143500" type="screen16x9"/>
  <p:notesSz cx="7315200" cy="96012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6" userDrawn="1">
          <p15:clr>
            <a:srgbClr val="A4A3A4"/>
          </p15:clr>
        </p15:guide>
        <p15:guide id="2" pos="48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66"/>
    <a:srgbClr val="EA3643"/>
    <a:srgbClr val="008080"/>
    <a:srgbClr val="FFEFFF"/>
    <a:srgbClr val="FF5757"/>
    <a:srgbClr val="649B3F"/>
    <a:srgbClr val="FF9999"/>
    <a:srgbClr val="294983"/>
    <a:srgbClr val="76B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5" autoAdjust="0"/>
    <p:restoredTop sz="77343" autoAdjust="0"/>
  </p:normalViewPr>
  <p:slideViewPr>
    <p:cSldViewPr>
      <p:cViewPr varScale="1">
        <p:scale>
          <a:sx n="74" d="100"/>
          <a:sy n="74" d="100"/>
        </p:scale>
        <p:origin x="1598" y="67"/>
      </p:cViewPr>
      <p:guideLst>
        <p:guide orient="horz" pos="486"/>
        <p:guide pos="4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90" d="100"/>
          <a:sy n="90" d="100"/>
        </p:scale>
        <p:origin x="1800" y="-26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49671916010498E-2"/>
          <c:y val="2.53844371133637E-2"/>
          <c:w val="0.90250328083989506"/>
          <c:h val="0.758629501972633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Intrusion attempts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0A6-4217-8E74-6C9A242E278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0A6-4217-8E74-6C9A242E278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0A6-4217-8E74-6C9A242E278C}"/>
              </c:ext>
            </c:extLst>
          </c:dPt>
          <c:cat>
            <c:numRef>
              <c:f>Sheet1!$A$2:$A$4</c:f>
              <c:numCache>
                <c:formatCode>General</c:formatCode>
                <c:ptCount val="3"/>
                <c:pt idx="0">
                  <c:v>2562</c:v>
                </c:pt>
                <c:pt idx="1">
                  <c:v>2563</c:v>
                </c:pt>
                <c:pt idx="2">
                  <c:v>2564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467</c:v>
                </c:pt>
                <c:pt idx="1">
                  <c:v>145</c:v>
                </c:pt>
                <c:pt idx="2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61-4C65-B7BE-CD9EE4AA28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Malicious code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2562</c:v>
                </c:pt>
                <c:pt idx="1">
                  <c:v>2563</c:v>
                </c:pt>
                <c:pt idx="2">
                  <c:v>2564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436</c:v>
                </c:pt>
                <c:pt idx="1">
                  <c:v>687</c:v>
                </c:pt>
                <c:pt idx="2">
                  <c:v>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61-4C65-B7BE-CD9EE4AA287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Fraud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2562</c:v>
                </c:pt>
                <c:pt idx="1">
                  <c:v>2563</c:v>
                </c:pt>
                <c:pt idx="2">
                  <c:v>2564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912</c:v>
                </c:pt>
                <c:pt idx="1">
                  <c:v>576</c:v>
                </c:pt>
                <c:pt idx="2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61-4C65-B7BE-CD9EE4AA2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2960576"/>
        <c:axId val="2132960160"/>
      </c:barChart>
      <c:catAx>
        <c:axId val="213296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132960160"/>
        <c:crosses val="autoZero"/>
        <c:auto val="1"/>
        <c:lblAlgn val="ctr"/>
        <c:lblOffset val="100"/>
        <c:noMultiLvlLbl val="0"/>
      </c:catAx>
      <c:valAx>
        <c:axId val="213296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132960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908825459317585"/>
          <c:y val="0.89414021553815193"/>
          <c:w val="0.77140682414698158"/>
          <c:h val="7.11105711758285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29159-19B8-4131-AC7D-55E78DEB766E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B659-EC9E-4042-964B-51B2E0EA7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415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38824-CC51-41B1-A9BC-A668D648C0FB}" type="datetimeFigureOut">
              <a:rPr lang="th-TH" smtClean="0"/>
              <a:pPr/>
              <a:t>28/11/65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719138"/>
            <a:ext cx="6403975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5986-4A4A-4AC0-83AF-EE6DD58E143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44596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7696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1802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5806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5492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4051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th-TH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87918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1941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934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5333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5941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3157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8184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4473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6931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3656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403975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i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3921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9375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2004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403975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i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0804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6259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th-TH" sz="1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1300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161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th-TH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77230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2903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1682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8524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05540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403975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544804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th-TH" sz="1600">
              <a:solidFill>
                <a:schemeClr val="tx1">
                  <a:lumMod val="85000"/>
                  <a:lumOff val="15000"/>
                </a:schemeClr>
              </a:solidFill>
              <a:latin typeface="DB Helvethaica X 55 Regular" panose="02000506090000020004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43083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i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4059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38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98001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1" y="4560570"/>
            <a:ext cx="6257377" cy="4320540"/>
          </a:xfrm>
        </p:spPr>
        <p:txBody>
          <a:bodyPr/>
          <a:lstStyle/>
          <a:p>
            <a:endParaRPr lang="th-TH" sz="1600" i="1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4890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4005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6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94579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69675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54157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403975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176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403975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7518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403975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52484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182563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62215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6020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7212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1147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403975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776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403975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7474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5613" y="719138"/>
            <a:ext cx="6403975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sz="1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05986-4A4A-4AC0-83AF-EE6DD58E143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7459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635646"/>
            <a:ext cx="6552728" cy="144662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th-TH" sz="4800" b="1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0485" y="3136272"/>
            <a:ext cx="6585852" cy="546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979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0401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3213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7689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4869656"/>
            <a:ext cx="2057400" cy="273844"/>
          </a:xfrm>
        </p:spPr>
        <p:txBody>
          <a:bodyPr/>
          <a:lstStyle>
            <a:lvl1pPr algn="l">
              <a:defRPr sz="1100">
                <a:solidFill>
                  <a:schemeClr val="tx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1413F5-51B2-442D-A79B-A6BED74654B1}"/>
              </a:ext>
            </a:extLst>
          </p:cNvPr>
          <p:cNvSpPr/>
          <p:nvPr userDrawn="1"/>
        </p:nvSpPr>
        <p:spPr>
          <a:xfrm>
            <a:off x="194733" y="220133"/>
            <a:ext cx="8746067" cy="4783667"/>
          </a:xfrm>
          <a:prstGeom prst="roundRect">
            <a:avLst>
              <a:gd name="adj" fmla="val 44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0E14F-5C07-9805-026B-0ACD82156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855" y="93133"/>
            <a:ext cx="907145" cy="4656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EB5EF2-39BC-8E69-41AD-C76D2F3EAF88}"/>
              </a:ext>
            </a:extLst>
          </p:cNvPr>
          <p:cNvSpPr/>
          <p:nvPr userDrawn="1"/>
        </p:nvSpPr>
        <p:spPr>
          <a:xfrm>
            <a:off x="7264400" y="3835400"/>
            <a:ext cx="1879600" cy="130810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62582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69656"/>
            <a:ext cx="8153400" cy="336233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696969"/>
                </a:solidFill>
              </a:defRPr>
            </a:lvl1pPr>
            <a:lvl2pPr>
              <a:spcBef>
                <a:spcPts val="0"/>
              </a:spcBef>
              <a:buClrTx/>
              <a:buFont typeface="Browallia New" pitchFamily="34" charset="-34"/>
              <a:buChar char="–"/>
              <a:defRPr b="1">
                <a:solidFill>
                  <a:schemeClr val="tx1"/>
                </a:solidFill>
              </a:defRPr>
            </a:lvl2pPr>
            <a:lvl3pPr>
              <a:buClrTx/>
              <a:defRPr b="1">
                <a:solidFill>
                  <a:schemeClr val="tx1"/>
                </a:solidFill>
              </a:defRPr>
            </a:lvl3pPr>
            <a:lvl4pPr>
              <a:buClrTx/>
              <a:defRPr b="1">
                <a:solidFill>
                  <a:schemeClr val="tx1"/>
                </a:solidFill>
              </a:defRPr>
            </a:lvl4pPr>
            <a:lvl5pPr>
              <a:buClrTx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5536" y="811835"/>
            <a:ext cx="815340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81513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481535"/>
            <a:ext cx="4138642" cy="339447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96969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579" y="1481535"/>
            <a:ext cx="4138642" cy="339447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696969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811835"/>
            <a:ext cx="815340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3132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360711"/>
            <a:ext cx="4140230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696969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1840532"/>
            <a:ext cx="4140230" cy="29634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360711"/>
            <a:ext cx="4141817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696969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40532"/>
            <a:ext cx="4141817" cy="296346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 b="1">
                <a:solidFill>
                  <a:schemeClr val="tx1"/>
                </a:solidFill>
              </a:defRPr>
            </a:lvl2pPr>
            <a:lvl3pPr>
              <a:defRPr sz="18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5536" y="811835"/>
            <a:ext cx="815340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4058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59632" y="267494"/>
            <a:ext cx="7560840" cy="53577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49354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2470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87624" y="1563638"/>
            <a:ext cx="7599219" cy="144662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th-TH" sz="4800" b="1" kern="1200" baseline="0">
                <a:solidFill>
                  <a:schemeClr val="bg1"/>
                </a:solidFill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87624" y="3017104"/>
            <a:ext cx="7599219" cy="546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184882"/>
                </a:solidFill>
                <a:latin typeface="Browallia New" pitchFamily="34" charset="-34"/>
                <a:cs typeface="Browallia New" pitchFamily="34" charset="-3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th-TH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635646"/>
            <a:ext cx="6552728" cy="144662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 defTabSz="914378" rtl="0" eaLnBrk="1" latinLnBrk="0" hangingPunct="1">
              <a:spcBef>
                <a:spcPct val="0"/>
              </a:spcBef>
              <a:buNone/>
              <a:defRPr lang="th-TH" sz="4800" b="1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0484" y="3136272"/>
            <a:ext cx="6585852" cy="546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6840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4419" y="746525"/>
            <a:ext cx="6858000" cy="1587103"/>
          </a:xfrm>
        </p:spPr>
        <p:txBody>
          <a:bodyPr anchor="b"/>
          <a:lstStyle>
            <a:lvl1pPr algn="ctr">
              <a:defRPr sz="450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3744" y="4679157"/>
            <a:ext cx="2050256" cy="273844"/>
          </a:xfrm>
        </p:spPr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  <p:sp>
        <p:nvSpPr>
          <p:cNvPr id="7" name="Rectangle 6"/>
          <p:cNvSpPr/>
          <p:nvPr userDrawn="1"/>
        </p:nvSpPr>
        <p:spPr>
          <a:xfrm>
            <a:off x="0" y="4972052"/>
            <a:ext cx="9144000" cy="171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88" y="92869"/>
            <a:ext cx="1273352" cy="65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3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</a:defRPr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</a:defRPr>
            </a:lvl1pPr>
            <a:lvl2pPr>
              <a:defRPr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</a:defRPr>
            </a:lvl2pPr>
            <a:lvl3pPr>
              <a:defRPr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</a:defRPr>
            </a:lvl3pPr>
            <a:lvl4pPr>
              <a:defRPr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</a:defRPr>
            </a:lvl4pPr>
            <a:lvl5pPr>
              <a:defRPr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349" y="73224"/>
            <a:ext cx="584491" cy="30003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972052"/>
            <a:ext cx="9144000" cy="171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100"/>
          </a:p>
        </p:txBody>
      </p:sp>
    </p:spTree>
    <p:extLst>
      <p:ext uri="{BB962C8B-B14F-4D97-AF65-F5344CB8AC3E}">
        <p14:creationId xmlns:p14="http://schemas.microsoft.com/office/powerpoint/2010/main" val="269615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80" y="282774"/>
            <a:ext cx="1273352" cy="6536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2778778"/>
            <a:ext cx="684239" cy="9754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3" y="4128375"/>
            <a:ext cx="481331" cy="6938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23" y="2693238"/>
            <a:ext cx="294663" cy="13256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91" y="4018874"/>
            <a:ext cx="630925" cy="8284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42" y="2038079"/>
            <a:ext cx="886437" cy="14380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88" y="2535607"/>
            <a:ext cx="443219" cy="6324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87" y="3411010"/>
            <a:ext cx="803940" cy="3041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07" y="4234044"/>
            <a:ext cx="658839" cy="30697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71" y="3888813"/>
            <a:ext cx="799088" cy="8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6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509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73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4342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94162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0F718A5A-68A5-43C9-866F-038C0C8998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61B404E0-D0E0-482F-889A-72DEFED832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E002F6F-C6B3-4737-827D-6F5DFE986213}"/>
              </a:ext>
            </a:extLst>
          </p:cNvPr>
          <p:cNvGrpSpPr/>
          <p:nvPr userDrawn="1"/>
        </p:nvGrpSpPr>
        <p:grpSpPr>
          <a:xfrm>
            <a:off x="6084168" y="4778374"/>
            <a:ext cx="3059832" cy="365126"/>
            <a:chOff x="6084168" y="4778374"/>
            <a:chExt cx="3059832" cy="365126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8" t="92901"/>
            <a:stretch/>
          </p:blipFill>
          <p:spPr>
            <a:xfrm>
              <a:off x="6084168" y="4778374"/>
              <a:ext cx="3059832" cy="3651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3EA149-F3C0-4F35-8318-E3BE37B9B19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9" t="92901" r="10625"/>
            <a:stretch/>
          </p:blipFill>
          <p:spPr>
            <a:xfrm>
              <a:off x="6300192" y="4778374"/>
              <a:ext cx="1872208" cy="36512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353A-9359-40B7-97EB-527B31A9362F}" type="datetimeFigureOut">
              <a:rPr lang="th-TH" smtClean="0"/>
              <a:t>28/11/65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66E7C-986F-41B8-9514-31F3DA9AF612}" type="slidenum">
              <a:rPr lang="th-TH" smtClean="0"/>
              <a:t>‹#›</a:t>
            </a:fld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793" y="4974323"/>
            <a:ext cx="9144793" cy="1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4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 baseline="0">
          <a:solidFill>
            <a:schemeClr val="accent5">
              <a:lumMod val="75000"/>
            </a:schemeClr>
          </a:solidFill>
          <a:latin typeface="DB Helvethaica X 65 Med" panose="02000506090000020004" pitchFamily="2" charset="-34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accent5">
              <a:lumMod val="75000"/>
            </a:schemeClr>
          </a:solidFill>
          <a:latin typeface="DB Helvethaica X 65 Med" panose="02000506090000020004" pitchFamily="2" charset="-34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accent5">
              <a:lumMod val="75000"/>
            </a:schemeClr>
          </a:solidFill>
          <a:latin typeface="DB Helvethaica X 65 Med" panose="02000506090000020004" pitchFamily="2" charset="-34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accent5">
              <a:lumMod val="75000"/>
            </a:schemeClr>
          </a:solidFill>
          <a:latin typeface="DB Helvethaica X 65 Med" panose="02000506090000020004" pitchFamily="2" charset="-34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accent5">
              <a:lumMod val="75000"/>
            </a:schemeClr>
          </a:solidFill>
          <a:latin typeface="DB Helvethaica X 65 Med" panose="02000506090000020004" pitchFamily="2" charset="-34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accent5">
              <a:lumMod val="75000"/>
            </a:schemeClr>
          </a:solidFill>
          <a:latin typeface="DB Helvethaica X 65 Med" panose="02000506090000020004" pitchFamily="2" charset="-34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0" y="483387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th-TH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54BA34-7FB4-402E-BF50-E4CEF3F0ED32}"/>
              </a:ext>
            </a:extLst>
          </p:cNvPr>
          <p:cNvGrpSpPr/>
          <p:nvPr userDrawn="1"/>
        </p:nvGrpSpPr>
        <p:grpSpPr>
          <a:xfrm>
            <a:off x="6084168" y="4778374"/>
            <a:ext cx="3059832" cy="365126"/>
            <a:chOff x="6084168" y="4778374"/>
            <a:chExt cx="3059832" cy="3651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2875BB-9AD8-4D10-AA08-E7746867D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8" t="92901"/>
            <a:stretch/>
          </p:blipFill>
          <p:spPr>
            <a:xfrm>
              <a:off x="6084168" y="4778374"/>
              <a:ext cx="3059832" cy="3651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982FBB-1E7B-401B-9D5D-4B92B7222F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9" t="92901" r="10625"/>
            <a:stretch/>
          </p:blipFill>
          <p:spPr>
            <a:xfrm>
              <a:off x="6300192" y="4778374"/>
              <a:ext cx="1872208" cy="365126"/>
            </a:xfrm>
            <a:prstGeom prst="rect">
              <a:avLst/>
            </a:prstGeom>
          </p:spPr>
        </p:pic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2C578A-5E05-408E-9278-DCFC7AAB7BF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6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hf hdr="0" ftr="0" dt="0"/>
  <p:txStyles>
    <p:titleStyle>
      <a:lvl1pPr algn="l" defTabSz="914378" rtl="0" eaLnBrk="1" latinLnBrk="0" hangingPunct="1">
        <a:spcBef>
          <a:spcPct val="0"/>
        </a:spcBef>
        <a:buNone/>
        <a:defRPr sz="4000" b="1" kern="1200">
          <a:solidFill>
            <a:srgbClr val="004065"/>
          </a:solidFill>
          <a:latin typeface="Browallia New" pitchFamily="34" charset="-34"/>
          <a:ea typeface="+mj-ea"/>
          <a:cs typeface="Browallia New" pitchFamily="34" charset="-34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rgbClr val="004065"/>
          </a:solidFill>
          <a:latin typeface="Browallia New" pitchFamily="34" charset="-34"/>
          <a:ea typeface="+mn-ea"/>
          <a:cs typeface="Browallia New" pitchFamily="34" charset="-34"/>
        </a:defRPr>
      </a:lvl1pPr>
      <a:lvl2pPr marL="742931" indent="-285743" algn="l" defTabSz="914378" rtl="0" eaLnBrk="1" latinLnBrk="0" hangingPunct="1">
        <a:spcBef>
          <a:spcPct val="20000"/>
        </a:spcBef>
        <a:buFont typeface="Browallia New" pitchFamily="34" charset="-34"/>
        <a:buChar char="–"/>
        <a:defRPr sz="2800" b="1" kern="1200">
          <a:solidFill>
            <a:srgbClr val="9C9B9B"/>
          </a:solidFill>
          <a:latin typeface="Browallia New" pitchFamily="34" charset="-34"/>
          <a:ea typeface="+mn-ea"/>
          <a:cs typeface="Browallia New" pitchFamily="34" charset="-34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37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thaipoliceonline.com/" TargetMode="Externa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hyperlink" Target="http://www.thaipoliceonline.com/" TargetMode="External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3.jp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microsoft.com/office/2007/relationships/hdphoto" Target="../media/hdphoto4.wdp"/><Relationship Id="rId10" Type="http://schemas.openxmlformats.org/officeDocument/2006/relationships/image" Target="../media/image69.sv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7.png"/><Relationship Id="rId18" Type="http://schemas.openxmlformats.org/officeDocument/2006/relationships/image" Target="../media/image102.svg"/><Relationship Id="rId3" Type="http://schemas.openxmlformats.org/officeDocument/2006/relationships/image" Target="../media/image44.png"/><Relationship Id="rId21" Type="http://schemas.openxmlformats.org/officeDocument/2006/relationships/image" Target="../media/image105.jpeg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00.sv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svg"/><Relationship Id="rId19" Type="http://schemas.openxmlformats.org/officeDocument/2006/relationships/image" Target="../media/image103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Relationship Id="rId14" Type="http://schemas.openxmlformats.org/officeDocument/2006/relationships/image" Target="../media/image9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watch?v=F7pYHN9iC9I&amp;fbclid=IwAR1xLHlJ0a7ZfkGcAJaiccg1c8SZVJ8Sl1u3QqvujNb8qZi8dgQ3N_xdBYE" TargetMode="External"/><Relationship Id="rId5" Type="http://schemas.openxmlformats.org/officeDocument/2006/relationships/image" Target="../media/image10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microsoft.com/office/2007/relationships/hdphoto" Target="../media/hdphoto5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12" Type="http://schemas.openxmlformats.org/officeDocument/2006/relationships/image" Target="../media/image1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png"/><Relationship Id="rId11" Type="http://schemas.openxmlformats.org/officeDocument/2006/relationships/image" Target="../media/image152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Relationship Id="rId14" Type="http://schemas.openxmlformats.org/officeDocument/2006/relationships/image" Target="../media/image1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hyperlink" Target="https://www.1213.or.th/th/Market%20conduct/stats/ComplaintReport_64.pdf" TargetMode="External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hyperlink" Target="https://www.springnews.co.th/infographic/828697" TargetMode="External"/><Relationship Id="rId5" Type="http://schemas.openxmlformats.org/officeDocument/2006/relationships/image" Target="../media/image161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sec.or.th/digitalasset" TargetMode="External"/><Relationship Id="rId4" Type="http://schemas.openxmlformats.org/officeDocument/2006/relationships/image" Target="../media/image1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1213.or.th/th/Pages/finresilience/fakeloanapps.aspx" TargetMode="External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1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chart" Target="../charts/chart1.xml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1.svg"/><Relationship Id="rId5" Type="http://schemas.openxmlformats.org/officeDocument/2006/relationships/image" Target="../media/image190.png"/><Relationship Id="rId4" Type="http://schemas.openxmlformats.org/officeDocument/2006/relationships/hyperlink" Target="http://www.thaipoliceonline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svg"/><Relationship Id="rId3" Type="http://schemas.microsoft.com/office/2007/relationships/hdphoto" Target="../media/hdphoto3.wdp"/><Relationship Id="rId7" Type="http://schemas.openxmlformats.org/officeDocument/2006/relationships/image" Target="../media/image19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6.sv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0" Type="http://schemas.openxmlformats.org/officeDocument/2006/relationships/image" Target="../media/image200.sv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3.png"/><Relationship Id="rId7" Type="http://schemas.openxmlformats.org/officeDocument/2006/relationships/hyperlink" Target="https://www.youtube.com/user/Hotline1213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hotline1213" TargetMode="External"/><Relationship Id="rId11" Type="http://schemas.microsoft.com/office/2007/relationships/hdphoto" Target="../media/hdphoto7.wdp"/><Relationship Id="rId5" Type="http://schemas.openxmlformats.org/officeDocument/2006/relationships/hyperlink" Target="http://www.1213.or.th/" TargetMode="External"/><Relationship Id="rId10" Type="http://schemas.openxmlformats.org/officeDocument/2006/relationships/image" Target="../media/image207.png"/><Relationship Id="rId4" Type="http://schemas.openxmlformats.org/officeDocument/2006/relationships/image" Target="../media/image204.jpeg"/><Relationship Id="rId9" Type="http://schemas.openxmlformats.org/officeDocument/2006/relationships/image" Target="../media/image2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13.or.th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8.jpeg"/><Relationship Id="rId4" Type="http://schemas.openxmlformats.org/officeDocument/2006/relationships/hyperlink" Target="http://www.facebook.com/hotline1213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5475D9E-90E1-4877-9B4B-DFCA7E91AB7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08" y="108193"/>
            <a:ext cx="825542" cy="423927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FB3EC2E5-1232-47E4-BB9A-973C5B85A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52" y="-37578"/>
            <a:ext cx="825542" cy="3105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DF4A77-C326-4954-ACF2-DD437AA550BE}"/>
              </a:ext>
            </a:extLst>
          </p:cNvPr>
          <p:cNvSpPr txBox="1"/>
          <p:nvPr/>
        </p:nvSpPr>
        <p:spPr>
          <a:xfrm>
            <a:off x="6237961" y="4491859"/>
            <a:ext cx="290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24-25 </a:t>
            </a:r>
            <a:r>
              <a:rPr lang="th-TH" sz="1800">
                <a:solidFill>
                  <a:srgbClr val="000099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พฤศจิกายน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2565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313D23-0E8B-4C8E-8414-B86A97AFC8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06" y="555533"/>
            <a:ext cx="2753986" cy="1797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7316010-655A-4746-A50B-8BD21FDAF86F}"/>
              </a:ext>
            </a:extLst>
          </p:cNvPr>
          <p:cNvSpPr txBox="1">
            <a:spLocks/>
          </p:cNvSpPr>
          <p:nvPr/>
        </p:nvSpPr>
        <p:spPr>
          <a:xfrm>
            <a:off x="2797041" y="2331692"/>
            <a:ext cx="3549916" cy="609052"/>
          </a:xfrm>
          <a:prstGeom prst="rect">
            <a:avLst/>
          </a:prstGeom>
        </p:spPr>
        <p:txBody>
          <a:bodyPr vert="horz" lIns="48986" tIns="24493" rIns="48986" bIns="24493" rtlCol="0" anchor="ctr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marL="0" marR="0" lvl="0" indent="0" algn="ctr" defTabSz="128016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ภัยทางการเงิน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56111-6A35-A98E-357D-4EC0A1EB1B09}"/>
              </a:ext>
            </a:extLst>
          </p:cNvPr>
          <p:cNvSpPr txBox="1">
            <a:spLocks/>
          </p:cNvSpPr>
          <p:nvPr/>
        </p:nvSpPr>
        <p:spPr>
          <a:xfrm>
            <a:off x="1043607" y="3067732"/>
            <a:ext cx="7056784" cy="10052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ea typeface="+mj-ea"/>
                <a:cs typeface="+mj-cs"/>
              </a:defRPr>
            </a:lvl1pPr>
          </a:lstStyle>
          <a:p>
            <a:pPr algn="ctr" defTabSz="1706838"/>
            <a:r>
              <a:rPr lang="th-TH" sz="32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การอบรมวิทยากรการเงินประจำหน่วยงาน (</a:t>
            </a:r>
            <a:r>
              <a:rPr lang="en-US" sz="32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Fin. Trainer) </a:t>
            </a:r>
            <a:endParaRPr lang="th-TH" sz="3200">
              <a:solidFill>
                <a:srgbClr val="006699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 defTabSz="1706838"/>
            <a:r>
              <a:rPr lang="th-TH" sz="32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รุ่นที่ </a:t>
            </a:r>
            <a:r>
              <a:rPr lang="en-US" sz="32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r>
              <a:rPr lang="th-TH" sz="32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/65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727AB5-918F-404A-99BB-68440532F898}"/>
              </a:ext>
            </a:extLst>
          </p:cNvPr>
          <p:cNvSpPr/>
          <p:nvPr/>
        </p:nvSpPr>
        <p:spPr>
          <a:xfrm>
            <a:off x="635806" y="230280"/>
            <a:ext cx="4748972" cy="495895"/>
          </a:xfrm>
          <a:prstGeom prst="rect">
            <a:avLst/>
          </a:prstGeom>
          <a:gradFill flip="none" rotWithShape="1">
            <a:gsLst>
              <a:gs pos="0">
                <a:srgbClr val="9BBB59">
                  <a:shade val="30000"/>
                  <a:satMod val="115000"/>
                </a:srgbClr>
              </a:gs>
              <a:gs pos="38000">
                <a:srgbClr val="9BBB59">
                  <a:shade val="67500"/>
                  <a:satMod val="115000"/>
                </a:srgbClr>
              </a:gs>
              <a:gs pos="99000">
                <a:srgbClr val="9BBB59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F569C187-FF03-4689-9230-9F8134E96224}"/>
              </a:ext>
            </a:extLst>
          </p:cNvPr>
          <p:cNvSpPr/>
          <p:nvPr/>
        </p:nvSpPr>
        <p:spPr>
          <a:xfrm>
            <a:off x="522366" y="3628535"/>
            <a:ext cx="5892584" cy="1215060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90C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0A11AF81-AB9A-4184-9307-62A2EF1B8A2F}"/>
              </a:ext>
            </a:extLst>
          </p:cNvPr>
          <p:cNvSpPr/>
          <p:nvPr/>
        </p:nvSpPr>
        <p:spPr>
          <a:xfrm>
            <a:off x="518064" y="2084336"/>
            <a:ext cx="5400716" cy="679979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90C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EE00A3C-5D64-438B-95D2-A87608EA3E0E}"/>
              </a:ext>
            </a:extLst>
          </p:cNvPr>
          <p:cNvSpPr/>
          <p:nvPr/>
        </p:nvSpPr>
        <p:spPr>
          <a:xfrm>
            <a:off x="523928" y="1535151"/>
            <a:ext cx="6186940" cy="41519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90C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A3C03732-926E-45A5-AF19-B4BDDC97699F}"/>
              </a:ext>
            </a:extLst>
          </p:cNvPr>
          <p:cNvSpPr/>
          <p:nvPr/>
        </p:nvSpPr>
        <p:spPr>
          <a:xfrm>
            <a:off x="523929" y="958897"/>
            <a:ext cx="4196201" cy="389209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90C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D39652-F226-404D-80D2-7EBDA6FFF709}"/>
              </a:ext>
            </a:extLst>
          </p:cNvPr>
          <p:cNvSpPr txBox="1"/>
          <p:nvPr/>
        </p:nvSpPr>
        <p:spPr>
          <a:xfrm>
            <a:off x="592812" y="2096117"/>
            <a:ext cx="5325968" cy="6860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3600">
                <a:latin typeface="DB Helvethaica X 55 Regular" panose="02000506090000020004" pitchFamily="2" charset="-34"/>
                <a:cs typeface="DB Helvethaica X 55 Regular" panose="02000506090000020004" pitchFamily="2" charset="-34"/>
              </a:defRPr>
            </a:lvl1pPr>
          </a:lstStyle>
          <a:p>
            <a:pPr algn="l" defTabSz="914378">
              <a:defRPr/>
            </a:pPr>
            <a:r>
              <a:rPr lang="th-TH" sz="1929" b="1">
                <a:solidFill>
                  <a:prstClr val="black"/>
                </a:solidFill>
              </a:rPr>
              <a:t>หากโอนเงินไปแล้ว รีบติดต่อฝ่ายบริการลูกค้า </a:t>
            </a:r>
            <a:r>
              <a:rPr lang="th-TH" sz="1929">
                <a:solidFill>
                  <a:prstClr val="black"/>
                </a:solidFill>
              </a:rPr>
              <a:t>(</a:t>
            </a:r>
            <a:r>
              <a:rPr lang="en-US" sz="1929">
                <a:solidFill>
                  <a:prstClr val="black"/>
                </a:solidFill>
              </a:rPr>
              <a:t>call center) </a:t>
            </a:r>
            <a:r>
              <a:rPr lang="th-TH" sz="1929">
                <a:solidFill>
                  <a:prstClr val="black"/>
                </a:solidFill>
              </a:rPr>
              <a:t>ของธนาคารนั้น ๆ</a:t>
            </a:r>
            <a:br>
              <a:rPr lang="th-TH" sz="1929">
                <a:solidFill>
                  <a:prstClr val="black"/>
                </a:solidFill>
              </a:rPr>
            </a:br>
            <a:r>
              <a:rPr lang="th-TH" sz="1929">
                <a:solidFill>
                  <a:prstClr val="black"/>
                </a:solidFill>
              </a:rPr>
              <a:t>เพื่อขอระงับการโอนและถอนเงิน </a:t>
            </a:r>
            <a:endParaRPr lang="th-TH" sz="1929" b="1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623995-DDC9-49AB-A000-A1449D14C09F}"/>
              </a:ext>
            </a:extLst>
          </p:cNvPr>
          <p:cNvSpPr txBox="1"/>
          <p:nvPr/>
        </p:nvSpPr>
        <p:spPr>
          <a:xfrm>
            <a:off x="467544" y="968090"/>
            <a:ext cx="4196201" cy="389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th-TH" sz="1929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ตั้งสติ คิดทบทวน ห้ามโอนเงิน หรือให้ข้อมูลใด ๆ ไปเด็ดขาด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394326-7DA6-4DD2-AE0E-94362C0D60A9}"/>
              </a:ext>
            </a:extLst>
          </p:cNvPr>
          <p:cNvSpPr txBox="1"/>
          <p:nvPr/>
        </p:nvSpPr>
        <p:spPr>
          <a:xfrm>
            <a:off x="259375" y="3641429"/>
            <a:ext cx="6711739" cy="1127873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marL="457189" lvl="1" defTabSz="914378">
              <a:defRPr/>
            </a:pPr>
            <a:r>
              <a:rPr lang="th-TH" sz="1929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ขอคำปรึกษา</a:t>
            </a:r>
            <a:r>
              <a:rPr lang="en-US" sz="1929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1929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แจ้งเบาะแสเพิ่มเติม </a:t>
            </a:r>
            <a:r>
              <a:rPr lang="th-TH" sz="1929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ได้ที่ </a:t>
            </a:r>
            <a:endParaRPr lang="en-US" sz="1929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457189" lvl="1" defTabSz="914378">
              <a:defRPr/>
            </a:pPr>
            <a:r>
              <a:rPr lang="en-US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กองบัญชาการตำรวจสืบสวนสอบสวนอาชญากรรมทางเทคโนโลยี (บช.สอท.) </a:t>
            </a:r>
            <a:br>
              <a:rPr lang="th-TH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สำนักงานตำรวจแห่งชาติ โทร. </a:t>
            </a:r>
            <a:r>
              <a:rPr lang="en-US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1441</a:t>
            </a:r>
            <a:r>
              <a:rPr lang="th-TH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หรือ 08-1866-3000 ศูนย์ </a:t>
            </a:r>
            <a:r>
              <a:rPr lang="en-US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PCT </a:t>
            </a:r>
            <a:r>
              <a:rPr lang="th-TH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ตลอด 24 ชม.</a:t>
            </a:r>
            <a:br>
              <a:rPr lang="th-TH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16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สำนักงานป้องกันและปราบปรามการฟอกเงิน (สำนักงาน ปปง.) โทร. 1710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200EC7-887A-4CDF-8C62-9EB5B84E266B}"/>
              </a:ext>
            </a:extLst>
          </p:cNvPr>
          <p:cNvSpPr/>
          <p:nvPr/>
        </p:nvSpPr>
        <p:spPr>
          <a:xfrm>
            <a:off x="288103" y="812041"/>
            <a:ext cx="327291" cy="327291"/>
          </a:xfrm>
          <a:prstGeom prst="ellipse">
            <a:avLst/>
          </a:prstGeom>
          <a:solidFill>
            <a:srgbClr val="9BBB59"/>
          </a:solidFill>
          <a:ln>
            <a:solidFill>
              <a:srgbClr val="90C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3C5574-2642-4B83-A9C5-B1FFF4BB2B7B}"/>
              </a:ext>
            </a:extLst>
          </p:cNvPr>
          <p:cNvSpPr/>
          <p:nvPr/>
        </p:nvSpPr>
        <p:spPr>
          <a:xfrm>
            <a:off x="303165" y="1401874"/>
            <a:ext cx="327291" cy="327291"/>
          </a:xfrm>
          <a:prstGeom prst="ellipse">
            <a:avLst/>
          </a:prstGeom>
          <a:solidFill>
            <a:srgbClr val="9BBB59"/>
          </a:solidFill>
          <a:ln>
            <a:solidFill>
              <a:srgbClr val="90C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C04938-9ADE-4AD9-AA40-856AE3CC6811}"/>
              </a:ext>
            </a:extLst>
          </p:cNvPr>
          <p:cNvSpPr/>
          <p:nvPr/>
        </p:nvSpPr>
        <p:spPr>
          <a:xfrm>
            <a:off x="298957" y="1977939"/>
            <a:ext cx="327291" cy="327291"/>
          </a:xfrm>
          <a:prstGeom prst="ellipse">
            <a:avLst/>
          </a:prstGeom>
          <a:solidFill>
            <a:srgbClr val="9BBB59"/>
          </a:solidFill>
          <a:ln>
            <a:solidFill>
              <a:srgbClr val="90C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E97408-BA75-480C-AC36-9958A6022AB4}"/>
              </a:ext>
            </a:extLst>
          </p:cNvPr>
          <p:cNvSpPr/>
          <p:nvPr/>
        </p:nvSpPr>
        <p:spPr>
          <a:xfrm>
            <a:off x="307561" y="3501898"/>
            <a:ext cx="327291" cy="327291"/>
          </a:xfrm>
          <a:prstGeom prst="ellipse">
            <a:avLst/>
          </a:prstGeom>
          <a:solidFill>
            <a:srgbClr val="9BBB59"/>
          </a:solidFill>
          <a:ln>
            <a:solidFill>
              <a:srgbClr val="90C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496FE2-7481-406D-9904-54C94CD50600}"/>
              </a:ext>
            </a:extLst>
          </p:cNvPr>
          <p:cNvSpPr txBox="1"/>
          <p:nvPr/>
        </p:nvSpPr>
        <p:spPr>
          <a:xfrm>
            <a:off x="300761" y="772662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2400" b="1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8471C1-9C8A-4993-97AD-9F059006F8D1}"/>
              </a:ext>
            </a:extLst>
          </p:cNvPr>
          <p:cNvSpPr txBox="1"/>
          <p:nvPr/>
        </p:nvSpPr>
        <p:spPr>
          <a:xfrm>
            <a:off x="311786" y="1333247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2400" b="1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E82D8D-8A18-4C2E-87EA-F91D2DA62727}"/>
              </a:ext>
            </a:extLst>
          </p:cNvPr>
          <p:cNvSpPr txBox="1"/>
          <p:nvPr/>
        </p:nvSpPr>
        <p:spPr>
          <a:xfrm>
            <a:off x="311786" y="1902807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2400" b="1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A5753A-C917-477F-9460-D182379BE44C}"/>
              </a:ext>
            </a:extLst>
          </p:cNvPr>
          <p:cNvSpPr txBox="1"/>
          <p:nvPr/>
        </p:nvSpPr>
        <p:spPr>
          <a:xfrm>
            <a:off x="315312" y="3437856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</a:t>
            </a:r>
            <a:endParaRPr lang="th-TH" sz="2400" b="1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2404BB6-4AC3-439D-98F8-9496522038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688" y="3660241"/>
            <a:ext cx="1194677" cy="12150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168B29-D57E-4865-B937-CA5427DAD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6" b="96094" l="3659" r="95935">
                        <a14:foregroundMark x1="11917" y1="40041" x2="9756" y2="71484"/>
                        <a14:foregroundMark x1="12602" y1="30078" x2="12490" y2="31706"/>
                        <a14:foregroundMark x1="40853" y1="87991" x2="52439" y2="94141"/>
                        <a14:foregroundMark x1="9756" y1="71484" x2="38212" y2="86589"/>
                        <a14:foregroundMark x1="52439" y1="94141" x2="81301" y2="83203"/>
                        <a14:foregroundMark x1="81301" y1="83203" x2="92276" y2="47656"/>
                        <a14:foregroundMark x1="85659" y1="38588" x2="67480" y2="13672"/>
                        <a14:foregroundMark x1="92276" y1="47656" x2="90807" y2="45642"/>
                        <a14:foregroundMark x1="67480" y1="13672" x2="26016" y2="16016"/>
                        <a14:foregroundMark x1="26016" y1="16016" x2="17480" y2="24609"/>
                        <a14:foregroundMark x1="32114" y1="12109" x2="63821" y2="9766"/>
                        <a14:foregroundMark x1="63821" y1="9766" x2="89837" y2="30469"/>
                        <a14:foregroundMark x1="96214" y1="66089" x2="96341" y2="66797"/>
                        <a14:foregroundMark x1="95836" y1="63979" x2="95913" y2="64406"/>
                        <a14:foregroundMark x1="92470" y1="45176" x2="95419" y2="61647"/>
                        <a14:foregroundMark x1="89837" y1="30469" x2="91022" y2="37086"/>
                        <a14:foregroundMark x1="93091" y1="69194" x2="61382" y2="92578"/>
                        <a14:foregroundMark x1="94597" y1="68083" x2="94253" y2="68337"/>
                        <a14:foregroundMark x1="96341" y1="66797" x2="95824" y2="67178"/>
                        <a14:foregroundMark x1="61382" y1="92578" x2="35828" y2="93476"/>
                        <a14:foregroundMark x1="23906" y1="88987" x2="5285" y2="67578"/>
                        <a14:foregroundMark x1="5285" y1="67578" x2="4206" y2="37881"/>
                        <a14:foregroundMark x1="37724" y1="91406" x2="55285" y2="96094"/>
                        <a14:foregroundMark x1="95935" y1="66869" x2="95935" y2="67969"/>
                        <a14:foregroundMark x1="95935" y1="63708" x2="95935" y2="64345"/>
                        <a14:foregroundMark x1="95935" y1="44205" x2="95935" y2="60227"/>
                        <a14:backgroundMark x1="94715" y1="76172" x2="97561" y2="63281"/>
                        <a14:backgroundMark x1="4472" y1="34766" x2="5285" y2="32422"/>
                        <a14:backgroundMark x1="95122" y1="69141" x2="97154" y2="60938"/>
                        <a14:backgroundMark x1="95122" y1="35938" x2="97561" y2="43750"/>
                        <a14:backgroundMark x1="5285" y1="29688" x2="2846" y2="37500"/>
                        <a14:backgroundMark x1="22764" y1="90234" x2="34146" y2="95313"/>
                        <a14:backgroundMark x1="92683" y1="72656" x2="98374" y2="535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487" y="21443"/>
            <a:ext cx="788095" cy="820133"/>
          </a:xfrm>
          <a:prstGeom prst="rect">
            <a:avLst/>
          </a:prstGeom>
        </p:spPr>
      </p:pic>
      <p:sp>
        <p:nvSpPr>
          <p:cNvPr id="22" name="Snip Single Corner Rectangle 17">
            <a:extLst>
              <a:ext uri="{FF2B5EF4-FFF2-40B4-BE49-F238E27FC236}">
                <a16:creationId xmlns:a16="http://schemas.microsoft.com/office/drawing/2014/main" id="{D700C343-AAE4-421E-91FA-54BB14E6DE24}"/>
              </a:ext>
            </a:extLst>
          </p:cNvPr>
          <p:cNvSpPr/>
          <p:nvPr/>
        </p:nvSpPr>
        <p:spPr>
          <a:xfrm flipH="1">
            <a:off x="395536" y="234673"/>
            <a:ext cx="4570248" cy="513000"/>
          </a:xfrm>
          <a:prstGeom prst="snip1Rect">
            <a:avLst>
              <a:gd name="adj" fmla="val 0"/>
            </a:avLst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spcBef>
                <a:spcPts val="804"/>
              </a:spcBef>
              <a:tabLst>
                <a:tab pos="194742" algn="l"/>
              </a:tabLst>
              <a:defRPr/>
            </a:pPr>
            <a:r>
              <a:rPr lang="th-TH" sz="2700">
                <a:solidFill>
                  <a:prstClr val="white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ทำอย่างไรเมื่อเจอ...แก๊งคอลเซนเตอร์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92E255-B762-46F6-A2A9-B5B409629CC3}"/>
              </a:ext>
            </a:extLst>
          </p:cNvPr>
          <p:cNvSpPr txBox="1"/>
          <p:nvPr/>
        </p:nvSpPr>
        <p:spPr>
          <a:xfrm>
            <a:off x="634852" y="1599807"/>
            <a:ext cx="6500178" cy="346341"/>
          </a:xfrm>
          <a:prstGeom prst="rect">
            <a:avLst/>
          </a:prstGeom>
          <a:noFill/>
          <a:ln>
            <a:noFill/>
          </a:ln>
        </p:spPr>
        <p:txBody>
          <a:bodyPr wrap="square" lIns="48986" tIns="24493" rIns="48986" bIns="24493" rtlCol="0" anchor="t">
            <a:spAutoFit/>
          </a:bodyPr>
          <a:lstStyle/>
          <a:p>
            <a:pPr defTabSz="914378">
              <a:defRPr/>
            </a:pPr>
            <a:r>
              <a:rPr lang="th-TH" sz="1929" b="1">
                <a:solidFill>
                  <a:prstClr val="black"/>
                </a:solidFill>
                <a:latin typeface="DB Helvethaica X 55 Regular"/>
                <a:cs typeface="DB Helvethaica X 55 Regular"/>
              </a:rPr>
              <a:t>เช็คให้ชัวร์ </a:t>
            </a:r>
            <a:r>
              <a:rPr lang="th-TH" sz="1929">
                <a:solidFill>
                  <a:prstClr val="black"/>
                </a:solidFill>
                <a:latin typeface="DB Helvethaica X 55 Regular"/>
                <a:cs typeface="DB Helvethaica X 55 Regular"/>
              </a:rPr>
              <a:t>นำ</a:t>
            </a:r>
            <a:r>
              <a:rPr lang="th-TH" sz="1929" dirty="0">
                <a:solidFill>
                  <a:prstClr val="black"/>
                </a:solidFill>
                <a:latin typeface="DB Helvethaica X 55 Regular"/>
                <a:cs typeface="DB Helvethaica X 55 Regular"/>
              </a:rPr>
              <a:t>เบอร์โทร หรือ</a:t>
            </a:r>
            <a:r>
              <a:rPr lang="th-TH" sz="1929">
                <a:solidFill>
                  <a:prstClr val="black"/>
                </a:solidFill>
                <a:latin typeface="DB Helvethaica X 55 Regular"/>
                <a:cs typeface="DB Helvethaica X 55 Regular"/>
              </a:rPr>
              <a:t>คำพูดที่สนทนา ไป</a:t>
            </a:r>
            <a:r>
              <a:rPr lang="th-TH" sz="1929" b="1">
                <a:solidFill>
                  <a:prstClr val="black"/>
                </a:solidFill>
                <a:latin typeface="DB Helvethaica X 55 Regular"/>
                <a:cs typeface="DB Helvethaica X 55 Regular"/>
              </a:rPr>
              <a:t>ตรวจสอบ</a:t>
            </a:r>
            <a:r>
              <a:rPr lang="th-TH" sz="1929" b="1" dirty="0">
                <a:solidFill>
                  <a:prstClr val="black"/>
                </a:solidFill>
                <a:latin typeface="DB Helvethaica X 55 Regular"/>
                <a:cs typeface="DB Helvethaica X 55 Regular"/>
              </a:rPr>
              <a:t>กับธนาคาร</a:t>
            </a:r>
            <a:r>
              <a:rPr lang="th-TH" sz="1929" b="1">
                <a:solidFill>
                  <a:prstClr val="black"/>
                </a:solidFill>
                <a:latin typeface="DB Helvethaica X 55 Regular"/>
                <a:cs typeface="DB Helvethaica X 55 Regular"/>
              </a:rPr>
              <a:t>/หน่วยงานที่กล่าวอ้าง</a:t>
            </a:r>
            <a:endParaRPr lang="th-TH" sz="1929" b="1" dirty="0">
              <a:solidFill>
                <a:prstClr val="black"/>
              </a:solidFill>
              <a:latin typeface="DB Helvethaica X 55 Regular"/>
              <a:cs typeface="DB Helvethaica X 55 Regular"/>
            </a:endParaRP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DB737A5C-5C80-4442-9249-3794ADE9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7" y="4739085"/>
            <a:ext cx="306961" cy="273844"/>
          </a:xfrm>
        </p:spPr>
        <p:txBody>
          <a:bodyPr/>
          <a:lstStyle/>
          <a:p>
            <a:pPr defTabSz="685783">
              <a:defRPr/>
            </a:pPr>
            <a:fld id="{EFDF1642-36F5-4944-A90B-128936D0950B}" type="slidenum">
              <a:rPr lang="th-TH" sz="1200" b="1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defTabSz="685783">
                <a:defRPr/>
              </a:pPr>
              <a:t>10</a:t>
            </a:fld>
            <a:endParaRPr lang="th-TH" sz="1200" b="1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B12D934E-E504-4D4F-99A1-EADB8B7E11D2}"/>
              </a:ext>
            </a:extLst>
          </p:cNvPr>
          <p:cNvSpPr/>
          <p:nvPr/>
        </p:nvSpPr>
        <p:spPr>
          <a:xfrm>
            <a:off x="515323" y="2883748"/>
            <a:ext cx="5416425" cy="64321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90C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685C9BD-7E97-4FDC-A6B4-6FA64FF91DA7}"/>
              </a:ext>
            </a:extLst>
          </p:cNvPr>
          <p:cNvSpPr/>
          <p:nvPr/>
        </p:nvSpPr>
        <p:spPr>
          <a:xfrm>
            <a:off x="294559" y="2750472"/>
            <a:ext cx="327291" cy="327291"/>
          </a:xfrm>
          <a:prstGeom prst="ellipse">
            <a:avLst/>
          </a:prstGeom>
          <a:solidFill>
            <a:srgbClr val="9BBB59"/>
          </a:solidFill>
          <a:ln>
            <a:solidFill>
              <a:srgbClr val="90C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433A65-2602-4FD3-946D-E19308F46786}"/>
              </a:ext>
            </a:extLst>
          </p:cNvPr>
          <p:cNvSpPr txBox="1"/>
          <p:nvPr/>
        </p:nvSpPr>
        <p:spPr>
          <a:xfrm>
            <a:off x="303181" y="2681844"/>
            <a:ext cx="300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sz="2400" b="1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</a:t>
            </a:r>
            <a:endParaRPr lang="th-TH" sz="2400" b="1">
              <a:solidFill>
                <a:prstClr val="black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911D10-980B-41A6-989B-0CFF9E08E95A}"/>
              </a:ext>
            </a:extLst>
          </p:cNvPr>
          <p:cNvSpPr txBox="1"/>
          <p:nvPr/>
        </p:nvSpPr>
        <p:spPr>
          <a:xfrm>
            <a:off x="626247" y="2914951"/>
            <a:ext cx="6500178" cy="940093"/>
          </a:xfrm>
          <a:prstGeom prst="rect">
            <a:avLst/>
          </a:prstGeom>
          <a:noFill/>
          <a:ln>
            <a:noFill/>
          </a:ln>
        </p:spPr>
        <p:txBody>
          <a:bodyPr wrap="square" lIns="48986" tIns="24493" rIns="48986" bIns="24493" rtlCol="0" anchor="t">
            <a:spAutoFit/>
          </a:bodyPr>
          <a:lstStyle/>
          <a:p>
            <a:pPr defTabSz="914378">
              <a:defRPr/>
            </a:pPr>
            <a:r>
              <a:rPr lang="th-TH" sz="1929" b="1">
                <a:solidFill>
                  <a:prstClr val="black"/>
                </a:solidFill>
                <a:latin typeface="DB Helvethaica X 55 Regular"/>
                <a:cs typeface="DB Helvethaica X 55 Regular"/>
              </a:rPr>
              <a:t>รวบรวมหลักฐานทั้งหมด </a:t>
            </a:r>
            <a:r>
              <a:rPr lang="th-TH" sz="1929">
                <a:solidFill>
                  <a:prstClr val="black"/>
                </a:solidFill>
                <a:latin typeface="DB Helvethaica X 55 Regular"/>
                <a:cs typeface="DB Helvethaica X 55 Regular"/>
              </a:rPr>
              <a:t>นำไปแจ้งความที่สถานีตำรวจท้องที่ที่เกิดเหตุหรือ</a:t>
            </a:r>
            <a:br>
              <a:rPr lang="th-TH" sz="1929">
                <a:solidFill>
                  <a:prstClr val="black"/>
                </a:solidFill>
                <a:latin typeface="DB Helvethaica X 55 Regular"/>
                <a:cs typeface="DB Helvethaica X 55 Regular"/>
              </a:rPr>
            </a:br>
            <a:r>
              <a:rPr lang="th-TH" sz="1929">
                <a:solidFill>
                  <a:prstClr val="black"/>
                </a:solidFill>
                <a:latin typeface="DB Helvethaica X 55 Regular"/>
                <a:cs typeface="DB Helvethaica X 55 Regular"/>
              </a:rPr>
              <a:t>แจ้งความออนไลน์ได้ที่ </a:t>
            </a:r>
            <a:r>
              <a:rPr lang="en-US" sz="1929">
                <a:solidFill>
                  <a:srgbClr val="0070C0"/>
                </a:solidFill>
                <a:latin typeface="DB Helvethaica X 55 Regular"/>
                <a:cs typeface="DB Helvethaica X 55 Regular"/>
                <a:hlinkClick r:id="rId6"/>
              </a:rPr>
              <a:t>www.thaipoliceonline.com</a:t>
            </a:r>
            <a:endParaRPr lang="en-US" sz="1929">
              <a:solidFill>
                <a:srgbClr val="0070C0"/>
              </a:solidFill>
              <a:latin typeface="DB Helvethaica X 55 Regular"/>
              <a:cs typeface="DB Helvethaica X 55 Regular"/>
            </a:endParaRPr>
          </a:p>
          <a:p>
            <a:pPr defTabSz="914378">
              <a:defRPr/>
            </a:pPr>
            <a:endParaRPr lang="th-TH" sz="1929" dirty="0">
              <a:solidFill>
                <a:srgbClr val="0070C0"/>
              </a:solidFill>
              <a:latin typeface="DB Helvethaica X 55 Regular"/>
              <a:cs typeface="DB Helvethaica X 55 Regula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77058C-BCA3-EC84-F0E2-5357CAE56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9841" y="1643876"/>
            <a:ext cx="2012304" cy="191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2416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01BF88-B2A4-487A-8CD8-F744B6AC12C0}"/>
              </a:ext>
            </a:extLst>
          </p:cNvPr>
          <p:cNvSpPr txBox="1"/>
          <p:nvPr/>
        </p:nvSpPr>
        <p:spPr>
          <a:xfrm>
            <a:off x="-180528" y="1276776"/>
            <a:ext cx="48751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มิจฉาชีพจะหลอกเอาข้อมูลส่วนตัวของเรา</a:t>
            </a:r>
          </a:p>
          <a:p>
            <a:pPr algn="ctr"/>
            <a: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</a:t>
            </a:r>
            <a:r>
              <a:rPr lang="th-TH" sz="2400" b="1" u="sng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แอบฝัง โปรแกรมมัลแวร์ (</a:t>
            </a:r>
            <a:r>
              <a:rPr lang="en-US" sz="2400" b="1" u="sng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Malware)</a:t>
            </a:r>
            <a: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ลงใน</a:t>
            </a:r>
            <a:b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โทรศัพท์มือถือ แท็บเล็ตหรือเครื่องคอมพิวเตอร์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28C799-40D0-4478-BAF8-2816E18577EB}"/>
              </a:ext>
            </a:extLst>
          </p:cNvPr>
          <p:cNvSpPr/>
          <p:nvPr/>
        </p:nvSpPr>
        <p:spPr>
          <a:xfrm>
            <a:off x="170368" y="222699"/>
            <a:ext cx="3897576" cy="40483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4B3B4-21D3-474C-94CD-06E5054740E1}"/>
              </a:ext>
            </a:extLst>
          </p:cNvPr>
          <p:cNvSpPr txBox="1"/>
          <p:nvPr/>
        </p:nvSpPr>
        <p:spPr>
          <a:xfrm>
            <a:off x="138358" y="154688"/>
            <a:ext cx="33618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ภัยในโลกออนไลน์ (ไซเบอร์)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A82E1-EA15-4DE5-9BC4-F8622B137C41}"/>
              </a:ext>
            </a:extLst>
          </p:cNvPr>
          <p:cNvSpPr txBox="1"/>
          <p:nvPr/>
        </p:nvSpPr>
        <p:spPr>
          <a:xfrm>
            <a:off x="4826788" y="2739573"/>
            <a:ext cx="38164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จากนั้นจะแอบอ้าง</a:t>
            </a:r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/</a:t>
            </a:r>
            <a: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สวมรอยเป็นเรา</a:t>
            </a:r>
            <a:b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เพื่อไปทำธุรกรรมทางการเงิน</a:t>
            </a:r>
            <a:b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 b="1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หรือไปกระทำความผิดต่าง ๆ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0E7BBD2-7448-4976-A73C-D698E4E55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29" y="2465596"/>
            <a:ext cx="856490" cy="1371603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57E7E99-664B-4EE7-921D-BFEE7841440D}"/>
              </a:ext>
            </a:extLst>
          </p:cNvPr>
          <p:cNvCxnSpPr>
            <a:cxnSpLocks/>
          </p:cNvCxnSpPr>
          <p:nvPr/>
        </p:nvCxnSpPr>
        <p:spPr>
          <a:xfrm>
            <a:off x="4149213" y="1917712"/>
            <a:ext cx="1155931" cy="1096955"/>
          </a:xfrm>
          <a:prstGeom prst="bentConnector3">
            <a:avLst>
              <a:gd name="adj1" fmla="val 37270"/>
            </a:avLst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62459C3-D816-4963-AE41-93A4646CD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243" y="2112100"/>
            <a:ext cx="492814" cy="7069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CD07C8-2CC4-4676-B456-01D3DB8702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6" r="1121"/>
          <a:stretch/>
        </p:blipFill>
        <p:spPr>
          <a:xfrm>
            <a:off x="5153083" y="1527844"/>
            <a:ext cx="3163834" cy="1168511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AEED9BD-0305-4ABD-8261-C8687C50F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96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AEED9BD-0305-4ABD-8261-C8687C50F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" name="เปิดโปงด้วยสติ">
            <a:hlinkClick r:id="" action="ppaction://media"/>
            <a:extLst>
              <a:ext uri="{FF2B5EF4-FFF2-40B4-BE49-F238E27FC236}">
                <a16:creationId xmlns:a16="http://schemas.microsoft.com/office/drawing/2014/main" id="{BB3902E0-B24F-481A-A7D0-27FEC29C6D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55650"/>
            <a:ext cx="7664400" cy="3832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D01012-EB6B-4BA3-BC32-CB18B525430B}"/>
              </a:ext>
            </a:extLst>
          </p:cNvPr>
          <p:cNvSpPr txBox="1"/>
          <p:nvPr/>
        </p:nvSpPr>
        <p:spPr>
          <a:xfrm>
            <a:off x="2627784" y="4585195"/>
            <a:ext cx="8482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0" i="0">
                <a:solidFill>
                  <a:srgbClr val="030303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ขอขอบคุณ คลิป “เปิดโปงด้วยสติ” </a:t>
            </a:r>
            <a:r>
              <a:rPr lang="th-TH" sz="1400" b="1" i="0">
                <a:solidFill>
                  <a:schemeClr val="accent6">
                    <a:lumMod val="75000"/>
                  </a:schemeClr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 ธนาคารกสิกรไทย จำกัด (มหาชน)</a:t>
            </a:r>
            <a:endParaRPr lang="th-TH" sz="1400" b="1">
              <a:solidFill>
                <a:schemeClr val="accent6">
                  <a:lumMod val="7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58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D69338E6-9882-4B9E-91E4-7B1B00DF4131}"/>
              </a:ext>
            </a:extLst>
          </p:cNvPr>
          <p:cNvSpPr/>
          <p:nvPr/>
        </p:nvSpPr>
        <p:spPr>
          <a:xfrm>
            <a:off x="6207639" y="3313895"/>
            <a:ext cx="2277237" cy="948353"/>
          </a:xfrm>
          <a:prstGeom prst="flowChartProcess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DFFE17AE-6633-408E-ABF9-6C288A4BCFC3}"/>
              </a:ext>
            </a:extLst>
          </p:cNvPr>
          <p:cNvSpPr/>
          <p:nvPr/>
        </p:nvSpPr>
        <p:spPr>
          <a:xfrm rot="5400000">
            <a:off x="6029650" y="1503626"/>
            <a:ext cx="164553" cy="17111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DC6AD-3DB3-407B-BB6F-091520A3BCF8}"/>
              </a:ext>
            </a:extLst>
          </p:cNvPr>
          <p:cNvSpPr txBox="1"/>
          <p:nvPr/>
        </p:nvSpPr>
        <p:spPr>
          <a:xfrm>
            <a:off x="5917622" y="881252"/>
            <a:ext cx="2945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คลิกลิงก์ไปแล้ว...เจออะไร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?</a:t>
            </a:r>
            <a:endParaRPr lang="th-TH">
              <a:solidFill>
                <a:schemeClr val="tx1">
                  <a:lumMod val="75000"/>
                  <a:lumOff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8217C7-B027-4C0F-9C9B-F0DF3A86DF85}"/>
              </a:ext>
            </a:extLst>
          </p:cNvPr>
          <p:cNvSpPr txBox="1"/>
          <p:nvPr/>
        </p:nvSpPr>
        <p:spPr>
          <a:xfrm>
            <a:off x="6196290" y="1365153"/>
            <a:ext cx="23358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เว็บไซต์ / แอปพลิเคชันปลอม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B3AC6-9712-4894-AFC5-8CBF150053B1}"/>
              </a:ext>
            </a:extLst>
          </p:cNvPr>
          <p:cNvSpPr txBox="1"/>
          <p:nvPr/>
        </p:nvSpPr>
        <p:spPr>
          <a:xfrm>
            <a:off x="6207639" y="1770489"/>
            <a:ext cx="29338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แอปเงินกู้นอกระบบ / แอปเงินกู้ปลอม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E8773-B409-4C5B-8633-D7EBCAA6CAD7}"/>
              </a:ext>
            </a:extLst>
          </p:cNvPr>
          <p:cNvSpPr txBox="1"/>
          <p:nvPr/>
        </p:nvSpPr>
        <p:spPr>
          <a:xfrm>
            <a:off x="6175221" y="2544454"/>
            <a:ext cx="22172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ฝังมัลแวร์ในโทรศัพท์มือถือ</a:t>
            </a:r>
            <a:br>
              <a:rPr lang="th-TH" sz="22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2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แท็บเล็ตหรือคอมพิวเตอร์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9DC73-CBC0-47F0-AE0C-3D04AF3FDAB9}"/>
              </a:ext>
            </a:extLst>
          </p:cNvPr>
          <p:cNvSpPr txBox="1"/>
          <p:nvPr/>
        </p:nvSpPr>
        <p:spPr>
          <a:xfrm>
            <a:off x="6196290" y="2166330"/>
            <a:ext cx="17668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เว็บไซต์เล่นการพนัน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3AF21E2-4294-48D1-96AC-3BCFF28C9777}"/>
              </a:ext>
            </a:extLst>
          </p:cNvPr>
          <p:cNvSpPr/>
          <p:nvPr/>
        </p:nvSpPr>
        <p:spPr>
          <a:xfrm rot="5400000">
            <a:off x="6029650" y="1890503"/>
            <a:ext cx="164553" cy="17111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D76C228-3F3B-48E5-91E6-6D11A5914B99}"/>
              </a:ext>
            </a:extLst>
          </p:cNvPr>
          <p:cNvSpPr/>
          <p:nvPr/>
        </p:nvSpPr>
        <p:spPr>
          <a:xfrm rot="5400000">
            <a:off x="6029650" y="2308223"/>
            <a:ext cx="164553" cy="17111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53A71197-C763-4A3A-A1C1-617436995DB4}"/>
              </a:ext>
            </a:extLst>
          </p:cNvPr>
          <p:cNvSpPr/>
          <p:nvPr/>
        </p:nvSpPr>
        <p:spPr>
          <a:xfrm rot="5400000">
            <a:off x="6026335" y="2681592"/>
            <a:ext cx="164553" cy="17111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1CFBE4-8CBA-43D5-84C9-09D6178BB741}"/>
              </a:ext>
            </a:extLst>
          </p:cNvPr>
          <p:cNvSpPr/>
          <p:nvPr/>
        </p:nvSpPr>
        <p:spPr>
          <a:xfrm>
            <a:off x="228426" y="222699"/>
            <a:ext cx="5946795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E80CCC-0211-48BD-B995-8EA0B47D56B8}"/>
              </a:ext>
            </a:extLst>
          </p:cNvPr>
          <p:cNvSpPr txBox="1"/>
          <p:nvPr/>
        </p:nvSpPr>
        <p:spPr>
          <a:xfrm>
            <a:off x="281488" y="195486"/>
            <a:ext cx="55192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2.1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ภัยในโลกออนไลน์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2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ส่ง </a:t>
            </a:r>
            <a:r>
              <a:rPr lang="en-US" sz="2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SMS / e-mail </a:t>
            </a:r>
            <a:r>
              <a:rPr lang="th-TH" sz="2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หลอกลวง</a:t>
            </a:r>
            <a:endParaRPr lang="th-TH" sz="2600">
              <a:solidFill>
                <a:schemeClr val="tx1">
                  <a:lumMod val="75000"/>
                  <a:lumOff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1A856D18-882D-4DFD-8C54-11825A687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46" y="3446988"/>
            <a:ext cx="727133" cy="76505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F1CB4295-693C-4742-9193-5EE6E4FB3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421" y="3434133"/>
            <a:ext cx="440988" cy="62817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E50D5EB-852A-4D49-AB9E-C2330F708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20204" r="50439" b="33499"/>
          <a:stretch/>
        </p:blipFill>
        <p:spPr bwMode="auto">
          <a:xfrm>
            <a:off x="3643822" y="2401385"/>
            <a:ext cx="1958762" cy="221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">
            <a:extLst>
              <a:ext uri="{FF2B5EF4-FFF2-40B4-BE49-F238E27FC236}">
                <a16:creationId xmlns:a16="http://schemas.microsoft.com/office/drawing/2014/main" id="{5D62D269-59C5-4DD2-9516-00E208753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5" y="771550"/>
            <a:ext cx="3375974" cy="337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C57E7B-1187-4C06-86D5-EB2C5C089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3290" y="776939"/>
            <a:ext cx="2457420" cy="16358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52DE22-FBD2-4863-88AD-4FAE2D757F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4845" r="26786" b="21284"/>
          <a:stretch/>
        </p:blipFill>
        <p:spPr>
          <a:xfrm>
            <a:off x="3980368" y="2436331"/>
            <a:ext cx="1496635" cy="838721"/>
          </a:xfrm>
          <a:prstGeom prst="rect">
            <a:avLst/>
          </a:prstGeom>
        </p:spPr>
      </p:pic>
      <p:pic>
        <p:nvPicPr>
          <p:cNvPr id="23" name="Graphic 22" descr="Double Tap Gesture with solid fill">
            <a:extLst>
              <a:ext uri="{FF2B5EF4-FFF2-40B4-BE49-F238E27FC236}">
                <a16:creationId xmlns:a16="http://schemas.microsoft.com/office/drawing/2014/main" id="{599919FE-DA87-46BF-9A42-A9BC15DD19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576431">
            <a:off x="5184301" y="1057068"/>
            <a:ext cx="540160" cy="540160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280700AC-767C-4EF7-B6FB-95A0AC629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174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405D3CF-8D07-4170-8175-6A6F0FC3781F}"/>
              </a:ext>
            </a:extLst>
          </p:cNvPr>
          <p:cNvSpPr/>
          <p:nvPr/>
        </p:nvSpPr>
        <p:spPr>
          <a:xfrm rot="5400000">
            <a:off x="410134" y="1014667"/>
            <a:ext cx="164553" cy="171110"/>
          </a:xfrm>
          <a:prstGeom prst="triangle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C066CF-01DE-4AF4-B7C3-124DB15F6D91}"/>
              </a:ext>
            </a:extLst>
          </p:cNvPr>
          <p:cNvSpPr txBox="1"/>
          <p:nvPr/>
        </p:nvSpPr>
        <p:spPr>
          <a:xfrm>
            <a:off x="630685" y="883238"/>
            <a:ext cx="23134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th-TH" sz="22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ตั้งสติ ไม่รีบคลิก </a:t>
            </a:r>
            <a:r>
              <a:rPr lang="en-US" sz="22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Link </a:t>
            </a:r>
            <a:r>
              <a:rPr lang="th-TH" sz="22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ที่แนบ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E1FFFC01-F235-4223-9518-8B472205B8CF}"/>
              </a:ext>
            </a:extLst>
          </p:cNvPr>
          <p:cNvSpPr/>
          <p:nvPr/>
        </p:nvSpPr>
        <p:spPr>
          <a:xfrm rot="5400000">
            <a:off x="410134" y="1401544"/>
            <a:ext cx="164553" cy="171110"/>
          </a:xfrm>
          <a:prstGeom prst="triangle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84C6151-D5A2-43E6-A291-FF7325AE1118}"/>
              </a:ext>
            </a:extLst>
          </p:cNvPr>
          <p:cNvSpPr/>
          <p:nvPr/>
        </p:nvSpPr>
        <p:spPr>
          <a:xfrm rot="5400000">
            <a:off x="406819" y="2119194"/>
            <a:ext cx="164553" cy="171110"/>
          </a:xfrm>
          <a:prstGeom prst="triangle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9" name="Graphic 8" descr="Double Tap Gesture with solid fill">
            <a:extLst>
              <a:ext uri="{FF2B5EF4-FFF2-40B4-BE49-F238E27FC236}">
                <a16:creationId xmlns:a16="http://schemas.microsoft.com/office/drawing/2014/main" id="{11786ACA-EFCC-4B4D-8DD6-42B20D2B4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576431">
            <a:off x="3124208" y="888351"/>
            <a:ext cx="388188" cy="3881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608442-1CF5-4D24-BC9D-1537FB540EC8}"/>
              </a:ext>
            </a:extLst>
          </p:cNvPr>
          <p:cNvSpPr/>
          <p:nvPr/>
        </p:nvSpPr>
        <p:spPr>
          <a:xfrm>
            <a:off x="228426" y="222700"/>
            <a:ext cx="8808070" cy="495895"/>
          </a:xfrm>
          <a:prstGeom prst="rect">
            <a:avLst/>
          </a:prstGeom>
          <a:gradFill flip="none" rotWithShape="1">
            <a:gsLst>
              <a:gs pos="0">
                <a:srgbClr val="9BBB59">
                  <a:shade val="30000"/>
                  <a:satMod val="115000"/>
                </a:srgbClr>
              </a:gs>
              <a:gs pos="38000">
                <a:srgbClr val="9BBB59">
                  <a:shade val="67500"/>
                  <a:satMod val="115000"/>
                </a:srgbClr>
              </a:gs>
              <a:gs pos="99000">
                <a:srgbClr val="9BBB59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1" name="Snip Single Corner Rectangle 17">
            <a:extLst>
              <a:ext uri="{FF2B5EF4-FFF2-40B4-BE49-F238E27FC236}">
                <a16:creationId xmlns:a16="http://schemas.microsoft.com/office/drawing/2014/main" id="{3B9346DA-D11C-469D-8ED3-BFA3C6077042}"/>
              </a:ext>
            </a:extLst>
          </p:cNvPr>
          <p:cNvSpPr/>
          <p:nvPr/>
        </p:nvSpPr>
        <p:spPr>
          <a:xfrm flipH="1">
            <a:off x="323528" y="214146"/>
            <a:ext cx="7344816" cy="513000"/>
          </a:xfrm>
          <a:prstGeom prst="snip1Rect">
            <a:avLst>
              <a:gd name="adj" fmla="val 0"/>
            </a:avLst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spcBef>
                <a:spcPts val="804"/>
              </a:spcBef>
              <a:tabLst>
                <a:tab pos="194742" algn="l"/>
              </a:tabLst>
              <a:defRPr/>
            </a:pPr>
            <a:r>
              <a:rPr lang="th-TH" sz="2700">
                <a:solidFill>
                  <a:prstClr val="white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ทำอย่างไรเมื่อเจอ </a:t>
            </a:r>
            <a:r>
              <a:rPr lang="en-US" sz="2700">
                <a:solidFill>
                  <a:prstClr val="white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SMS / </a:t>
            </a:r>
            <a:r>
              <a:rPr lang="th-TH" sz="2700">
                <a:solidFill>
                  <a:prstClr val="white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แอปฯ </a:t>
            </a:r>
            <a:r>
              <a:rPr lang="en-US" sz="2700">
                <a:solidFill>
                  <a:prstClr val="white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 e-mail / </a:t>
            </a:r>
            <a:r>
              <a:rPr lang="th-TH" sz="2700">
                <a:solidFill>
                  <a:prstClr val="white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เว็บไซต์ ปลอม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95D037-9082-4B14-A69C-03DDEAD85195}"/>
              </a:ext>
            </a:extLst>
          </p:cNvPr>
          <p:cNvSpPr txBox="1"/>
          <p:nvPr/>
        </p:nvSpPr>
        <p:spPr>
          <a:xfrm>
            <a:off x="616811" y="1293408"/>
            <a:ext cx="50325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th-TH" sz="22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ไม่กรอกข้อมูลส่วนตัว </a:t>
            </a:r>
            <a:r>
              <a:rPr lang="en-US" sz="22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Username Password </a:t>
            </a:r>
            <a:r>
              <a:rPr lang="th-TH" sz="22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หรือรหัส </a:t>
            </a:r>
            <a:r>
              <a:rPr lang="en-US" sz="22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OTP </a:t>
            </a:r>
            <a:r>
              <a:rPr lang="th-TH" sz="22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ผ่านลิงก์ที่ได้รับเด็ดขาด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5D6CE7-1925-41F9-A854-5B3EDF7531DF}"/>
              </a:ext>
            </a:extLst>
          </p:cNvPr>
          <p:cNvSpPr txBox="1"/>
          <p:nvPr/>
        </p:nvSpPr>
        <p:spPr>
          <a:xfrm>
            <a:off x="607826" y="2012550"/>
            <a:ext cx="647053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th-TH" sz="2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หากเผลอคลิกไปแล้ว ให้รีบเปลี่ยนรหัสผ่าน และแจ้งให้ธนาคารต้นเรื่องทราบโดยเร็ว</a:t>
            </a:r>
          </a:p>
          <a:p>
            <a:pPr defTabSz="914378">
              <a:defRPr/>
            </a:pPr>
            <a:r>
              <a:rPr lang="th-TH" sz="2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รวบรวมหลักฐานทั้งหมด นำไปแจ้งความที่สถานีตำรวจท้องที่ที่เกิดเหตุ</a:t>
            </a:r>
            <a:br>
              <a:rPr lang="th-TH" sz="2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หรือแจ้งความออนไลน์ได้ที่ </a:t>
            </a:r>
            <a:r>
              <a:rPr lang="en-US" sz="2200" b="1">
                <a:solidFill>
                  <a:srgbClr val="0070C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5"/>
              </a:rPr>
              <a:t>www.thaipoliceonline.com</a:t>
            </a:r>
            <a:endParaRPr lang="th-TH" sz="2200" b="1">
              <a:solidFill>
                <a:srgbClr val="0070C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defTabSz="914378">
              <a:defRPr/>
            </a:pPr>
            <a:r>
              <a:rPr lang="th-TH" sz="2200" b="1">
                <a:solidFill>
                  <a:srgbClr val="0070C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br>
              <a:rPr lang="th-TH" sz="22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endParaRPr lang="th-TH" sz="220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6F559435-9DA4-4B95-ADB7-F8E27AA00A0E}"/>
              </a:ext>
            </a:extLst>
          </p:cNvPr>
          <p:cNvSpPr/>
          <p:nvPr/>
        </p:nvSpPr>
        <p:spPr>
          <a:xfrm>
            <a:off x="3001118" y="771551"/>
            <a:ext cx="599631" cy="599631"/>
          </a:xfrm>
          <a:prstGeom prst="noSmoking">
            <a:avLst>
              <a:gd name="adj" fmla="val 101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3058F1-A49E-41E6-9EA5-6DFCA6863514}"/>
              </a:ext>
            </a:extLst>
          </p:cNvPr>
          <p:cNvGrpSpPr/>
          <p:nvPr/>
        </p:nvGrpSpPr>
        <p:grpSpPr>
          <a:xfrm>
            <a:off x="7012641" y="1311695"/>
            <a:ext cx="463374" cy="463374"/>
            <a:chOff x="6578942" y="1293407"/>
            <a:chExt cx="463374" cy="46337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028ABD8-6E13-40FF-982A-19BA373CC43A}"/>
                </a:ext>
              </a:extLst>
            </p:cNvPr>
            <p:cNvSpPr/>
            <p:nvPr/>
          </p:nvSpPr>
          <p:spPr>
            <a:xfrm>
              <a:off x="6655591" y="1368051"/>
              <a:ext cx="310076" cy="3100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th-TH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18" name="Graphic 17" descr="Badge Cross with solid fill">
              <a:extLst>
                <a:ext uri="{FF2B5EF4-FFF2-40B4-BE49-F238E27FC236}">
                  <a16:creationId xmlns:a16="http://schemas.microsoft.com/office/drawing/2014/main" id="{554A31FB-9D46-4719-AD48-768DB95EF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78942" y="1293407"/>
              <a:ext cx="463374" cy="46337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154A72-0ED8-4D2E-970F-BBA35BD254F0}"/>
              </a:ext>
            </a:extLst>
          </p:cNvPr>
          <p:cNvGrpSpPr/>
          <p:nvPr/>
        </p:nvGrpSpPr>
        <p:grpSpPr>
          <a:xfrm>
            <a:off x="7021625" y="1829402"/>
            <a:ext cx="463374" cy="463374"/>
            <a:chOff x="6578942" y="1293407"/>
            <a:chExt cx="463374" cy="46337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14F6AD3-1FCD-43D0-9E0E-E4A2DCCAEF48}"/>
                </a:ext>
              </a:extLst>
            </p:cNvPr>
            <p:cNvSpPr/>
            <p:nvPr/>
          </p:nvSpPr>
          <p:spPr>
            <a:xfrm>
              <a:off x="6655591" y="1368051"/>
              <a:ext cx="310076" cy="3100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th-TH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21" name="Graphic 20" descr="Badge Cross with solid fill">
              <a:extLst>
                <a:ext uri="{FF2B5EF4-FFF2-40B4-BE49-F238E27FC236}">
                  <a16:creationId xmlns:a16="http://schemas.microsoft.com/office/drawing/2014/main" id="{11FC1866-8C73-4902-AF18-F7602862B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78942" y="1293407"/>
              <a:ext cx="463374" cy="46337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BA0585-D797-4A06-9564-8DF76911A506}"/>
              </a:ext>
            </a:extLst>
          </p:cNvPr>
          <p:cNvGrpSpPr/>
          <p:nvPr/>
        </p:nvGrpSpPr>
        <p:grpSpPr>
          <a:xfrm>
            <a:off x="7010989" y="2333209"/>
            <a:ext cx="463374" cy="463374"/>
            <a:chOff x="6578942" y="1293407"/>
            <a:chExt cx="463374" cy="46337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4D6731-2849-487E-9059-1F01B5C9B449}"/>
                </a:ext>
              </a:extLst>
            </p:cNvPr>
            <p:cNvSpPr/>
            <p:nvPr/>
          </p:nvSpPr>
          <p:spPr>
            <a:xfrm>
              <a:off x="6655591" y="1368051"/>
              <a:ext cx="310076" cy="31007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th-TH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pic>
          <p:nvPicPr>
            <p:cNvPr id="24" name="Graphic 23" descr="Badge Cross with solid fill">
              <a:extLst>
                <a:ext uri="{FF2B5EF4-FFF2-40B4-BE49-F238E27FC236}">
                  <a16:creationId xmlns:a16="http://schemas.microsoft.com/office/drawing/2014/main" id="{63D7A500-7055-4B55-811E-AEC616588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78942" y="1293407"/>
              <a:ext cx="463374" cy="46337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CC5082B-63C3-4AF4-8C65-6E1B755487A8}"/>
              </a:ext>
            </a:extLst>
          </p:cNvPr>
          <p:cNvSpPr txBox="1"/>
          <p:nvPr/>
        </p:nvSpPr>
        <p:spPr>
          <a:xfrm>
            <a:off x="7497801" y="1312597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th-TH" sz="24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ไม่คลิก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46BE9F-CE77-4029-AFFE-39F9F58E641A}"/>
              </a:ext>
            </a:extLst>
          </p:cNvPr>
          <p:cNvSpPr txBox="1"/>
          <p:nvPr/>
        </p:nvSpPr>
        <p:spPr>
          <a:xfrm>
            <a:off x="7506785" y="1836582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th-TH" sz="24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ไม่กรอก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CBB686-F31A-448A-8960-91D10D5E0256}"/>
              </a:ext>
            </a:extLst>
          </p:cNvPr>
          <p:cNvSpPr txBox="1"/>
          <p:nvPr/>
        </p:nvSpPr>
        <p:spPr>
          <a:xfrm>
            <a:off x="7506784" y="2340918"/>
            <a:ext cx="120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th-TH" sz="2400">
                <a:solidFill>
                  <a:prstClr val="black">
                    <a:lumMod val="75000"/>
                    <a:lumOff val="25000"/>
                  </a:prst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ไม่โดนหลอก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455C35-F76F-4261-B2AA-EB3E4B96B720}"/>
              </a:ext>
            </a:extLst>
          </p:cNvPr>
          <p:cNvSpPr/>
          <p:nvPr/>
        </p:nvSpPr>
        <p:spPr>
          <a:xfrm>
            <a:off x="6823043" y="1182498"/>
            <a:ext cx="2160240" cy="1856998"/>
          </a:xfrm>
          <a:prstGeom prst="roundRect">
            <a:avLst>
              <a:gd name="adj" fmla="val 8788"/>
            </a:avLst>
          </a:prstGeom>
          <a:noFill/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B2DCB7E-BB2B-43A8-A9C0-F27CB16613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4729" y="2779004"/>
            <a:ext cx="1211768" cy="162660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1EBA27F-873C-4AE4-85AC-32751509C462}"/>
              </a:ext>
            </a:extLst>
          </p:cNvPr>
          <p:cNvSpPr txBox="1"/>
          <p:nvPr/>
        </p:nvSpPr>
        <p:spPr>
          <a:xfrm>
            <a:off x="6440743" y="790233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en-US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TIPs</a:t>
            </a:r>
            <a:endParaRPr lang="th-TH" b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F9DD2B27-CE60-4C9B-BDA0-D5061426C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7" y="4739085"/>
            <a:ext cx="306961" cy="273844"/>
          </a:xfrm>
        </p:spPr>
        <p:txBody>
          <a:bodyPr/>
          <a:lstStyle/>
          <a:p>
            <a:pPr defTabSz="685783">
              <a:defRPr/>
            </a:pPr>
            <a:fld id="{EFDF1642-36F5-4944-A90B-128936D0950B}" type="slidenum">
              <a:rPr lang="th-TH" sz="1200" b="1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defTabSz="685783">
                <a:defRPr/>
              </a:pPr>
              <a:t>14</a:t>
            </a:fld>
            <a:endParaRPr lang="th-TH" sz="1200" b="1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A8B0D210-D806-42CA-9D65-1A626F9F5CAF}"/>
              </a:ext>
            </a:extLst>
          </p:cNvPr>
          <p:cNvSpPr/>
          <p:nvPr/>
        </p:nvSpPr>
        <p:spPr>
          <a:xfrm rot="5400000">
            <a:off x="398816" y="2490415"/>
            <a:ext cx="164553" cy="171110"/>
          </a:xfrm>
          <a:prstGeom prst="triangle">
            <a:avLst/>
          </a:prstGeom>
          <a:solidFill>
            <a:srgbClr val="9BB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th-TH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E252336-A626-4CCF-B687-1F6E1E5C6139}"/>
              </a:ext>
            </a:extLst>
          </p:cNvPr>
          <p:cNvSpPr/>
          <p:nvPr/>
        </p:nvSpPr>
        <p:spPr>
          <a:xfrm>
            <a:off x="685826" y="3138404"/>
            <a:ext cx="5754917" cy="1501880"/>
          </a:xfrm>
          <a:prstGeom prst="roundRect">
            <a:avLst>
              <a:gd name="adj" fmla="val 5680"/>
            </a:avLst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116C34-B52A-4332-B47E-1BC690D8A020}"/>
              </a:ext>
            </a:extLst>
          </p:cNvPr>
          <p:cNvSpPr txBox="1"/>
          <p:nvPr/>
        </p:nvSpPr>
        <p:spPr>
          <a:xfrm>
            <a:off x="494665" y="3261142"/>
            <a:ext cx="58734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ขอคำปรึกษา แจ้งเบาะแส ได้ที่ </a:t>
            </a:r>
            <a:r>
              <a:rPr lang="en-US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</a:t>
            </a:r>
            <a:br>
              <a:rPr lang="en-US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</a:t>
            </a:r>
            <a:r>
              <a:rPr lang="en-US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กองบัญชาการตำรวจสืบสวนสอบสวนอาชญากรรมทางเทคโนโลยี</a:t>
            </a:r>
            <a:b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</a:t>
            </a:r>
            <a:r>
              <a:rPr lang="en-US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</a:t>
            </a:r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ตำรวจไซเบอร์</a:t>
            </a:r>
            <a:r>
              <a:rPr lang="en-US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โทร. </a:t>
            </a:r>
            <a:r>
              <a:rPr lang="en-US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1441 </a:t>
            </a:r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 โทร. 081-8663000 ศูนย์ </a:t>
            </a:r>
            <a:r>
              <a:rPr lang="en-US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PCT</a:t>
            </a:r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ตลอด 24 ชม. </a:t>
            </a:r>
            <a:b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- สำนักงาน กสทช. </a:t>
            </a:r>
            <a:r>
              <a:rPr lang="en-US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Call center </a:t>
            </a:r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โทร. </a:t>
            </a:r>
            <a:r>
              <a:rPr lang="en-US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1200</a:t>
            </a:r>
            <a:endParaRPr lang="th-TH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8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3A5B03-8ED5-45ED-956E-92DAAACDB87B}"/>
              </a:ext>
            </a:extLst>
          </p:cNvPr>
          <p:cNvSpPr/>
          <p:nvPr/>
        </p:nvSpPr>
        <p:spPr>
          <a:xfrm>
            <a:off x="170367" y="213555"/>
            <a:ext cx="6849905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7E284-A895-4ABB-8232-26D1D302DA2A}"/>
              </a:ext>
            </a:extLst>
          </p:cNvPr>
          <p:cNvSpPr txBox="1"/>
          <p:nvPr/>
        </p:nvSpPr>
        <p:spPr>
          <a:xfrm>
            <a:off x="0" y="196334"/>
            <a:ext cx="58769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2.2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ภัยในโลกออนไลน์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Line Official Account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ปลอม</a:t>
            </a:r>
            <a:endParaRPr lang="th-TH" sz="26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63BCC5-E227-498F-992E-206AB53CD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259632" y="803910"/>
            <a:ext cx="3158935" cy="3790723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DEAA3C1-00E7-446A-BA9F-FA7A02CB8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90"/>
          <a:stretch/>
        </p:blipFill>
        <p:spPr>
          <a:xfrm>
            <a:off x="4695446" y="797562"/>
            <a:ext cx="3096344" cy="3790723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7AEE5F2-7A02-4483-BA61-DC6352EC7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0861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B7552E-AD40-4C87-9F4F-6A0DCB8C9F1A}"/>
              </a:ext>
            </a:extLst>
          </p:cNvPr>
          <p:cNvGrpSpPr/>
          <p:nvPr/>
        </p:nvGrpSpPr>
        <p:grpSpPr>
          <a:xfrm>
            <a:off x="971600" y="729680"/>
            <a:ext cx="7243232" cy="4074318"/>
            <a:chOff x="1115616" y="718706"/>
            <a:chExt cx="7243232" cy="4074318"/>
          </a:xfrm>
        </p:grpSpPr>
        <p:pic>
          <p:nvPicPr>
            <p:cNvPr id="6" name="Picture 2" descr="May be an image of 2 people and text">
              <a:extLst>
                <a:ext uri="{FF2B5EF4-FFF2-40B4-BE49-F238E27FC236}">
                  <a16:creationId xmlns:a16="http://schemas.microsoft.com/office/drawing/2014/main" id="{9FD1F5D8-8592-43DE-AA61-B43F56F5F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718706"/>
              <a:ext cx="7243232" cy="4074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D1F3C4-26E2-4791-B32F-E612EA71BB2E}"/>
                </a:ext>
              </a:extLst>
            </p:cNvPr>
            <p:cNvSpPr/>
            <p:nvPr/>
          </p:nvSpPr>
          <p:spPr>
            <a:xfrm>
              <a:off x="3760862" y="1159148"/>
              <a:ext cx="72008" cy="45719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9FA3157-919E-4DC9-B4ED-3BBC2E375B06}"/>
              </a:ext>
            </a:extLst>
          </p:cNvPr>
          <p:cNvSpPr/>
          <p:nvPr/>
        </p:nvSpPr>
        <p:spPr>
          <a:xfrm>
            <a:off x="228426" y="222699"/>
            <a:ext cx="7151886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48B7F-62DC-4C88-AA3A-31806099E265}"/>
              </a:ext>
            </a:extLst>
          </p:cNvPr>
          <p:cNvSpPr txBox="1"/>
          <p:nvPr/>
        </p:nvSpPr>
        <p:spPr>
          <a:xfrm>
            <a:off x="281488" y="195486"/>
            <a:ext cx="54441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2.2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ภัยในโลกออนไลน์ </a:t>
            </a:r>
            <a:r>
              <a:rPr lang="en-US" sz="2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Line Official Account </a:t>
            </a:r>
            <a:r>
              <a:rPr lang="th-TH" sz="2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ปลอม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E30369F-D860-4250-A734-CB5FB60A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34883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A308B9-856F-47E7-93F1-4F6DAF69C966}"/>
              </a:ext>
            </a:extLst>
          </p:cNvPr>
          <p:cNvSpPr/>
          <p:nvPr/>
        </p:nvSpPr>
        <p:spPr>
          <a:xfrm>
            <a:off x="228425" y="222699"/>
            <a:ext cx="6920635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7F375-F33F-42E6-A032-084E17FE2873}"/>
              </a:ext>
            </a:extLst>
          </p:cNvPr>
          <p:cNvSpPr txBox="1"/>
          <p:nvPr/>
        </p:nvSpPr>
        <p:spPr>
          <a:xfrm>
            <a:off x="281488" y="195486"/>
            <a:ext cx="54441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2.2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ภัยในโลกออนไลน์ </a:t>
            </a:r>
            <a:r>
              <a:rPr lang="en-US" sz="2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Line Official Account</a:t>
            </a:r>
            <a:r>
              <a:rPr lang="th-TH" sz="2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ปลอม</a:t>
            </a:r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727990A-4F56-452A-9E9A-0E53529F2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17573" r="69537" b="17333"/>
          <a:stretch/>
        </p:blipFill>
        <p:spPr>
          <a:xfrm>
            <a:off x="255248" y="940935"/>
            <a:ext cx="1145690" cy="31429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939E47-B4B8-4823-BA3C-E88C472A3D96}"/>
              </a:ext>
            </a:extLst>
          </p:cNvPr>
          <p:cNvGrpSpPr/>
          <p:nvPr/>
        </p:nvGrpSpPr>
        <p:grpSpPr>
          <a:xfrm>
            <a:off x="5937303" y="950533"/>
            <a:ext cx="2333636" cy="3874099"/>
            <a:chOff x="5937303" y="950533"/>
            <a:chExt cx="2333636" cy="3874099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654D88E9-31D1-4F8E-AB27-3C7295543904}"/>
                </a:ext>
              </a:extLst>
            </p:cNvPr>
            <p:cNvSpPr/>
            <p:nvPr/>
          </p:nvSpPr>
          <p:spPr>
            <a:xfrm>
              <a:off x="5937303" y="950533"/>
              <a:ext cx="1786864" cy="1214011"/>
            </a:xfrm>
            <a:prstGeom prst="wedgeEllipseCallout">
              <a:avLst>
                <a:gd name="adj1" fmla="val 25735"/>
                <a:gd name="adj2" fmla="val 5948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85DC35-FDC3-4F1D-A432-D2FDC4408C89}"/>
                </a:ext>
              </a:extLst>
            </p:cNvPr>
            <p:cNvSpPr txBox="1"/>
            <p:nvPr/>
          </p:nvSpPr>
          <p:spPr>
            <a:xfrm>
              <a:off x="6158084" y="1203595"/>
              <a:ext cx="9909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0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มีโล่สีเขียว</a:t>
              </a:r>
              <a:br>
                <a:rPr lang="th-TH" sz="20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0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มั่นใจได้ชัวร์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45C0FD-D6BE-4381-AFF6-B27D60DF2C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7952" b="60510" l="81399" r="92751">
                          <a14:foregroundMark x1="87569" y1="36308" x2="87569" y2="36308"/>
                          <a14:foregroundMark x1="87569" y1="36615" x2="87569" y2="36615"/>
                          <a14:foregroundMark x1="87569" y1="36615" x2="87569" y2="36615"/>
                          <a14:foregroundMark x1="87203" y1="36615" x2="87203" y2="36615"/>
                          <a14:foregroundMark x1="87203" y1="36615" x2="87203" y2="36615"/>
                          <a14:foregroundMark x1="86380" y1="38462" x2="86380" y2="38462"/>
                          <a14:foregroundMark x1="86197" y1="41846" x2="86197" y2="41846"/>
                          <a14:foregroundMark x1="87569" y1="40000" x2="87569" y2="40000"/>
                          <a14:foregroundMark x1="86929" y1="40000" x2="86929" y2="40000"/>
                          <a14:foregroundMark x1="86929" y1="39077" x2="86929" y2="39077"/>
                          <a14:foregroundMark x1="86929" y1="35692" x2="86929" y2="35692"/>
                        </a14:backgroundRemoval>
                      </a14:imgEffect>
                    </a14:imgLayer>
                  </a14:imgProps>
                </a:ext>
              </a:extLst>
            </a:blip>
            <a:srcRect l="79980" t="12633" r="5830" b="34170"/>
            <a:stretch/>
          </p:blipFill>
          <p:spPr>
            <a:xfrm>
              <a:off x="7150452" y="1240910"/>
              <a:ext cx="568562" cy="633256"/>
            </a:xfrm>
            <a:prstGeom prst="rect">
              <a:avLst/>
            </a:prstGeom>
          </p:spPr>
        </p:pic>
        <p:pic>
          <p:nvPicPr>
            <p:cNvPr id="16" name="Picture 15" descr="A group of people in clothing&#10;&#10;Description automatically generated with low confidence">
              <a:extLst>
                <a:ext uri="{FF2B5EF4-FFF2-40B4-BE49-F238E27FC236}">
                  <a16:creationId xmlns:a16="http://schemas.microsoft.com/office/drawing/2014/main" id="{BA12DD7E-5A40-43A6-A156-31DDDB0DC4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98"/>
            <a:stretch/>
          </p:blipFill>
          <p:spPr>
            <a:xfrm>
              <a:off x="6618192" y="2043973"/>
              <a:ext cx="1652747" cy="278065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0A2CBD-62DE-4BB8-BB81-64BC64F380D5}"/>
              </a:ext>
            </a:extLst>
          </p:cNvPr>
          <p:cNvSpPr txBox="1"/>
          <p:nvPr/>
        </p:nvSpPr>
        <p:spPr>
          <a:xfrm>
            <a:off x="161696" y="4459418"/>
            <a:ext cx="3710408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6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LINE OA </a:t>
            </a:r>
            <a:r>
              <a:rPr lang="th-TH" sz="1286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ย่อมาจาก </a:t>
            </a:r>
            <a:r>
              <a:rPr lang="en-US" sz="1286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LINE Official Account</a:t>
            </a:r>
            <a:endParaRPr lang="th-TH" sz="1286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488266-7EE3-467E-B8CC-0E1231F18603}"/>
              </a:ext>
            </a:extLst>
          </p:cNvPr>
          <p:cNvGrpSpPr/>
          <p:nvPr/>
        </p:nvGrpSpPr>
        <p:grpSpPr>
          <a:xfrm>
            <a:off x="1157236" y="1024021"/>
            <a:ext cx="3721609" cy="525194"/>
            <a:chOff x="1157236" y="1024021"/>
            <a:chExt cx="3721609" cy="52519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C11AB-B4F4-4C02-BC93-E5EC72187101}"/>
                </a:ext>
              </a:extLst>
            </p:cNvPr>
            <p:cNvSpPr txBox="1"/>
            <p:nvPr/>
          </p:nvSpPr>
          <p:spPr>
            <a:xfrm>
              <a:off x="1651680" y="1055786"/>
              <a:ext cx="3227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LINE OA </a:t>
              </a:r>
              <a:r>
                <a:rPr lang="th-TH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ทั่วไปยังไม่ได้รับการรับรอง</a:t>
              </a:r>
            </a:p>
          </p:txBody>
        </p:sp>
        <p:pic>
          <p:nvPicPr>
            <p:cNvPr id="3" name="Graphic 2" descr="Back with solid fill">
              <a:extLst>
                <a:ext uri="{FF2B5EF4-FFF2-40B4-BE49-F238E27FC236}">
                  <a16:creationId xmlns:a16="http://schemas.microsoft.com/office/drawing/2014/main" id="{F300CAC1-6E96-4431-974E-ED512536D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57236" y="1024021"/>
              <a:ext cx="525194" cy="52519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E20BE5-CFF1-41C6-BA0C-EEA632ECDE4B}"/>
              </a:ext>
            </a:extLst>
          </p:cNvPr>
          <p:cNvGrpSpPr/>
          <p:nvPr/>
        </p:nvGrpSpPr>
        <p:grpSpPr>
          <a:xfrm>
            <a:off x="1126486" y="2037034"/>
            <a:ext cx="5046035" cy="778679"/>
            <a:chOff x="1126486" y="2037034"/>
            <a:chExt cx="5046035" cy="7786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F6B605-994B-4E14-AE7F-B620BCAEC683}"/>
                </a:ext>
              </a:extLst>
            </p:cNvPr>
            <p:cNvSpPr txBox="1"/>
            <p:nvPr/>
          </p:nvSpPr>
          <p:spPr>
            <a:xfrm>
              <a:off x="1619672" y="2046272"/>
              <a:ext cx="45528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LINE OA </a:t>
              </a:r>
              <a:r>
                <a:rPr lang="th-TH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ที่ผ่านการรับรองแล้ว</a:t>
              </a:r>
            </a:p>
            <a:p>
              <a:r>
                <a:rPr lang="th-TH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มั่นใจได้ว่ามีข้อมูลติดต่อได้และประกอบกิจการตรงตามที่สมัครไว้</a:t>
              </a:r>
            </a:p>
          </p:txBody>
        </p:sp>
        <p:pic>
          <p:nvPicPr>
            <p:cNvPr id="18" name="Graphic 17" descr="Back with solid fill">
              <a:extLst>
                <a:ext uri="{FF2B5EF4-FFF2-40B4-BE49-F238E27FC236}">
                  <a16:creationId xmlns:a16="http://schemas.microsoft.com/office/drawing/2014/main" id="{87F78915-1B4D-4958-89C5-08B98C5AD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26486" y="2037034"/>
              <a:ext cx="525194" cy="52519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88613D-F76B-463C-A448-5732ACCA1DD1}"/>
              </a:ext>
            </a:extLst>
          </p:cNvPr>
          <p:cNvGrpSpPr/>
          <p:nvPr/>
        </p:nvGrpSpPr>
        <p:grpSpPr>
          <a:xfrm>
            <a:off x="1094478" y="3126676"/>
            <a:ext cx="3988001" cy="1110402"/>
            <a:chOff x="1094478" y="3126676"/>
            <a:chExt cx="3988001" cy="111040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D9C7DC-1EB0-4057-8124-FB4A1AD6864A}"/>
                </a:ext>
              </a:extLst>
            </p:cNvPr>
            <p:cNvSpPr txBox="1"/>
            <p:nvPr/>
          </p:nvSpPr>
          <p:spPr>
            <a:xfrm>
              <a:off x="1619672" y="3159860"/>
              <a:ext cx="346280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LINE OA </a:t>
              </a:r>
              <a:r>
                <a:rPr lang="th-TH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พรีเมี่ยม</a:t>
              </a:r>
            </a:p>
            <a:p>
              <a:r>
                <a:rPr lang="th-TH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เป็นผู้ประกอบการ บริษัท หรือองค์กรขนาดใหญ่ </a:t>
              </a:r>
              <a:br>
                <a:rPr lang="th-TH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มั่นใจได้ชัวร์ผ่านการรับรองจาก </a:t>
              </a:r>
              <a:r>
                <a: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LINE</a:t>
              </a:r>
              <a:endParaRPr lang="th-TH" sz="2000">
                <a:solidFill>
                  <a:schemeClr val="tx1">
                    <a:lumMod val="75000"/>
                    <a:lumOff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20" name="Graphic 19" descr="Back with solid fill">
              <a:extLst>
                <a:ext uri="{FF2B5EF4-FFF2-40B4-BE49-F238E27FC236}">
                  <a16:creationId xmlns:a16="http://schemas.microsoft.com/office/drawing/2014/main" id="{C81CEFCC-3C1D-4B12-80F0-2E4A94C89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94478" y="3126676"/>
              <a:ext cx="525194" cy="525194"/>
            </a:xfrm>
            <a:prstGeom prst="rect">
              <a:avLst/>
            </a:prstGeom>
          </p:spPr>
        </p:pic>
      </p:grp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8573E049-711D-4DDD-A870-137302FF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6042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5E54CB-FB79-4DF3-9BFD-134D8ADA3641}"/>
              </a:ext>
            </a:extLst>
          </p:cNvPr>
          <p:cNvSpPr/>
          <p:nvPr/>
        </p:nvSpPr>
        <p:spPr>
          <a:xfrm>
            <a:off x="281487" y="200004"/>
            <a:ext cx="8701929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6D524B-7D14-46EC-8744-5820E1A60FE4}"/>
              </a:ext>
            </a:extLst>
          </p:cNvPr>
          <p:cNvSpPr txBox="1"/>
          <p:nvPr/>
        </p:nvSpPr>
        <p:spPr>
          <a:xfrm>
            <a:off x="271112" y="195486"/>
            <a:ext cx="4573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ภัยในโลกออนไลน์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en-US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Application </a:t>
            </a:r>
            <a:r>
              <a:rPr lang="th-TH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ปลอม </a:t>
            </a:r>
            <a:endParaRPr lang="th-TH" sz="30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6" name="Picture 2" descr="คุณพระช่วย! เตือนภัย แอปธนาคารปลอมระบาดใน Playstore - Pantip">
            <a:extLst>
              <a:ext uri="{FF2B5EF4-FFF2-40B4-BE49-F238E27FC236}">
                <a16:creationId xmlns:a16="http://schemas.microsoft.com/office/drawing/2014/main" id="{0B18C34F-DD0D-4FB9-919E-243ECEDEC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7"/>
          <a:stretch/>
        </p:blipFill>
        <p:spPr bwMode="auto">
          <a:xfrm>
            <a:off x="700357" y="838783"/>
            <a:ext cx="2456932" cy="346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ผวาแอปธนาคาร ปลอม !!!">
            <a:extLst>
              <a:ext uri="{FF2B5EF4-FFF2-40B4-BE49-F238E27FC236}">
                <a16:creationId xmlns:a16="http://schemas.microsoft.com/office/drawing/2014/main" id="{810141F6-899B-4F13-A9B6-4F336A950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9"/>
          <a:stretch/>
        </p:blipFill>
        <p:spPr bwMode="auto">
          <a:xfrm>
            <a:off x="3163122" y="838783"/>
            <a:ext cx="3555940" cy="346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2A85E5-C180-441C-B16F-6223491E8DE4}"/>
              </a:ext>
            </a:extLst>
          </p:cNvPr>
          <p:cNvSpPr/>
          <p:nvPr/>
        </p:nvSpPr>
        <p:spPr>
          <a:xfrm>
            <a:off x="1497909" y="1509918"/>
            <a:ext cx="1296144" cy="216024"/>
          </a:xfrm>
          <a:prstGeom prst="roundRect">
            <a:avLst>
              <a:gd name="adj" fmla="val 878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9F6BEF38-5922-4F96-BCD5-DBE44EC88C28}"/>
              </a:ext>
            </a:extLst>
          </p:cNvPr>
          <p:cNvSpPr/>
          <p:nvPr/>
        </p:nvSpPr>
        <p:spPr>
          <a:xfrm>
            <a:off x="2800085" y="1419622"/>
            <a:ext cx="360040" cy="432048"/>
          </a:xfrm>
          <a:prstGeom prst="mathMultiply">
            <a:avLst>
              <a:gd name="adj1" fmla="val 184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56BCC74-8DD2-431E-9D48-BE4B73C8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8AE62-F0B0-4A56-8FDF-4FD91E5F2AF7}"/>
              </a:ext>
            </a:extLst>
          </p:cNvPr>
          <p:cNvSpPr txBox="1"/>
          <p:nvPr/>
        </p:nvSpPr>
        <p:spPr>
          <a:xfrm>
            <a:off x="297390" y="4515966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ที่มาภาพ </a:t>
            </a:r>
            <a:r>
              <a:rPr lang="en-US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ธนาคารไทยพาณิชย์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700BBA2-4E0F-4EDE-A60E-227DAF3CAC60}"/>
              </a:ext>
            </a:extLst>
          </p:cNvPr>
          <p:cNvSpPr/>
          <p:nvPr/>
        </p:nvSpPr>
        <p:spPr>
          <a:xfrm>
            <a:off x="660487" y="3337899"/>
            <a:ext cx="1068758" cy="216024"/>
          </a:xfrm>
          <a:prstGeom prst="roundRect">
            <a:avLst>
              <a:gd name="adj" fmla="val 8788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" name="Graphic 14" descr="Badge 1 with solid fill">
            <a:extLst>
              <a:ext uri="{FF2B5EF4-FFF2-40B4-BE49-F238E27FC236}">
                <a16:creationId xmlns:a16="http://schemas.microsoft.com/office/drawing/2014/main" id="{884CA77F-8434-4F57-AFD9-895351632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75451" y="1635646"/>
            <a:ext cx="467037" cy="467037"/>
          </a:xfrm>
          <a:prstGeom prst="rect">
            <a:avLst/>
          </a:prstGeom>
        </p:spPr>
      </p:pic>
      <p:pic>
        <p:nvPicPr>
          <p:cNvPr id="17" name="Graphic 16" descr="Badge with solid fill">
            <a:extLst>
              <a:ext uri="{FF2B5EF4-FFF2-40B4-BE49-F238E27FC236}">
                <a16:creationId xmlns:a16="http://schemas.microsoft.com/office/drawing/2014/main" id="{CEAB2FAD-6941-4917-8CF5-853E5874A5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512" y="3212392"/>
            <a:ext cx="467037" cy="4670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6F432D6-CA32-9989-AFE7-2025D1846EBF}"/>
              </a:ext>
            </a:extLst>
          </p:cNvPr>
          <p:cNvGrpSpPr/>
          <p:nvPr/>
        </p:nvGrpSpPr>
        <p:grpSpPr>
          <a:xfrm>
            <a:off x="6807738" y="881268"/>
            <a:ext cx="2079415" cy="2609442"/>
            <a:chOff x="6807738" y="881268"/>
            <a:chExt cx="2079415" cy="2609442"/>
          </a:xfrm>
        </p:grpSpPr>
        <p:pic>
          <p:nvPicPr>
            <p:cNvPr id="19" name="Graphic 18" descr="Badge 3 with solid fill">
              <a:extLst>
                <a:ext uri="{FF2B5EF4-FFF2-40B4-BE49-F238E27FC236}">
                  <a16:creationId xmlns:a16="http://schemas.microsoft.com/office/drawing/2014/main" id="{914401A0-AD68-472A-97C1-93E20F49F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07738" y="3023673"/>
              <a:ext cx="467037" cy="467037"/>
            </a:xfrm>
            <a:prstGeom prst="rect">
              <a:avLst/>
            </a:prstGeom>
          </p:spPr>
        </p:pic>
        <p:pic>
          <p:nvPicPr>
            <p:cNvPr id="20" name="Graphic 19" descr="Badge 1 with solid fill">
              <a:extLst>
                <a:ext uri="{FF2B5EF4-FFF2-40B4-BE49-F238E27FC236}">
                  <a16:creationId xmlns:a16="http://schemas.microsoft.com/office/drawing/2014/main" id="{59BAFE07-A371-44B9-A379-FBDBC1E27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10259" y="1559066"/>
              <a:ext cx="467037" cy="467037"/>
            </a:xfrm>
            <a:prstGeom prst="rect">
              <a:avLst/>
            </a:prstGeom>
          </p:spPr>
        </p:pic>
        <p:pic>
          <p:nvPicPr>
            <p:cNvPr id="21" name="Graphic 20" descr="Badge with solid fill">
              <a:extLst>
                <a:ext uri="{FF2B5EF4-FFF2-40B4-BE49-F238E27FC236}">
                  <a16:creationId xmlns:a16="http://schemas.microsoft.com/office/drawing/2014/main" id="{C5A22A52-82E8-47D3-98F6-5A4E0E22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07738" y="2278886"/>
              <a:ext cx="467037" cy="46703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2AEE99F-E50A-4E5F-853F-63EE8ACD0E32}"/>
                </a:ext>
              </a:extLst>
            </p:cNvPr>
            <p:cNvSpPr txBox="1"/>
            <p:nvPr/>
          </p:nvSpPr>
          <p:spPr>
            <a:xfrm>
              <a:off x="7297603" y="1548792"/>
              <a:ext cx="1391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ผู้พัฒนาแอปฯ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559AB6-4483-4369-923C-8932736187EE}"/>
                </a:ext>
              </a:extLst>
            </p:cNvPr>
            <p:cNvSpPr txBox="1"/>
            <p:nvPr/>
          </p:nvSpPr>
          <p:spPr>
            <a:xfrm>
              <a:off x="7289816" y="2299066"/>
              <a:ext cx="1492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ยอดดาวน์โหลด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A00A45-0DFF-44DB-BA91-187E68BEA8F7}"/>
                </a:ext>
              </a:extLst>
            </p:cNvPr>
            <p:cNvSpPr txBox="1"/>
            <p:nvPr/>
          </p:nvSpPr>
          <p:spPr>
            <a:xfrm>
              <a:off x="7289816" y="3028727"/>
              <a:ext cx="880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อ่านรีวิว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86E833-882F-4479-8BE7-88599BEAE147}"/>
                </a:ext>
              </a:extLst>
            </p:cNvPr>
            <p:cNvSpPr txBox="1"/>
            <p:nvPr/>
          </p:nvSpPr>
          <p:spPr>
            <a:xfrm>
              <a:off x="6807738" y="881268"/>
              <a:ext cx="20794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b="1">
                  <a:solidFill>
                    <a:schemeClr val="bg2">
                      <a:lumMod val="2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วิธีสังเกตแอปปลอม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0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74D522B-5CA1-4E20-BE4F-DF082F858824}"/>
              </a:ext>
            </a:extLst>
          </p:cNvPr>
          <p:cNvSpPr/>
          <p:nvPr/>
        </p:nvSpPr>
        <p:spPr>
          <a:xfrm>
            <a:off x="172628" y="167346"/>
            <a:ext cx="6666776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8A8EDA-7D55-44C4-8AF2-48722DB4B2DB}"/>
              </a:ext>
            </a:extLst>
          </p:cNvPr>
          <p:cNvSpPr txBox="1"/>
          <p:nvPr/>
        </p:nvSpPr>
        <p:spPr>
          <a:xfrm>
            <a:off x="162252" y="130770"/>
            <a:ext cx="56092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2.3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ภัยในโลกออนไลน์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e – mail </a:t>
            </a:r>
            <a:r>
              <a:rPr lang="th-TH" sz="2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เลียนแบบ (</a:t>
            </a:r>
            <a:r>
              <a:rPr lang="en-US" sz="26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Phishing)</a:t>
            </a:r>
            <a:endParaRPr lang="th-TH" sz="26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026" name="Picture 2" descr="ธนาคารไทยพาณิชย์ แนะวิธีสังเกต อีเมลปลอม Phishing">
            <a:extLst>
              <a:ext uri="{FF2B5EF4-FFF2-40B4-BE49-F238E27FC236}">
                <a16:creationId xmlns:a16="http://schemas.microsoft.com/office/drawing/2014/main" id="{77955D67-EA18-4E5C-97D8-8498D70D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2" y="691993"/>
            <a:ext cx="4623555" cy="379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ไปรษณีย์ไทย เตือนประชาชนระวังอีเมลปลอมให้คลิกลิงก์">
            <a:extLst>
              <a:ext uri="{FF2B5EF4-FFF2-40B4-BE49-F238E27FC236}">
                <a16:creationId xmlns:a16="http://schemas.microsoft.com/office/drawing/2014/main" id="{08EE66BB-3C0E-435D-A764-A777071CB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64" y="954916"/>
            <a:ext cx="432665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028DCEE-FAE0-4080-ADC6-6A15D3093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83" y="2064723"/>
            <a:ext cx="1134295" cy="11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C50E97-E6B4-44D1-A964-DF2ECAE1EA97}"/>
              </a:ext>
            </a:extLst>
          </p:cNvPr>
          <p:cNvSpPr/>
          <p:nvPr/>
        </p:nvSpPr>
        <p:spPr>
          <a:xfrm>
            <a:off x="4654064" y="3703531"/>
            <a:ext cx="43706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สถาบันการเงินทุกแห่ง</a:t>
            </a:r>
            <a:b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</a:br>
            <a:r>
              <a:rPr kumimoji="0" lang="th-TH" sz="2000" b="1" i="0" u="sng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ไม่มีนโยบายส่งอีเมลแนบลิงก์ให้คลิก</a:t>
            </a:r>
            <a:br>
              <a:rPr kumimoji="0" lang="th-TH" sz="2000" b="1" i="0" u="sng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</a:br>
            <a:r>
              <a:rPr kumimoji="0" lang="th-TH" sz="2000" b="1" i="0" u="sng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เพื่อขอข้อมูลส่วนตัวหรือยืนยันตัวตน</a:t>
            </a:r>
            <a:b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</a:br>
            <a:endParaRPr kumimoji="0" lang="th-TH" sz="2000" b="0" i="0" u="sng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82C124-7547-4424-BE72-2E0FAB99C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07" y="3335612"/>
            <a:ext cx="412565" cy="367919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68624B2-E915-401C-8C6A-30138C55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3224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98854" y="960030"/>
            <a:ext cx="7038295" cy="68290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48986" tIns="24493" rIns="48986" bIns="24493" rtlCol="0" anchor="ctr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3300">
                <a:solidFill>
                  <a:schemeClr val="bg1"/>
                </a:solidFill>
              </a:rPr>
              <a:t>หัวข้อการนำเสนอ</a:t>
            </a:r>
          </a:p>
        </p:txBody>
      </p:sp>
      <p:sp>
        <p:nvSpPr>
          <p:cNvPr id="3" name="Rectangle 2"/>
          <p:cNvSpPr/>
          <p:nvPr/>
        </p:nvSpPr>
        <p:spPr>
          <a:xfrm>
            <a:off x="999067" y="1628723"/>
            <a:ext cx="7038082" cy="2781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7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41258" y="1960212"/>
            <a:ext cx="6062173" cy="1851494"/>
          </a:xfrm>
          <a:prstGeom prst="roundRect">
            <a:avLst>
              <a:gd name="adj" fmla="val 6183"/>
            </a:avLst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48986" tIns="96429" rIns="48986" bIns="24493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964"/>
              </a:spcBef>
              <a:buNone/>
              <a:tabLst>
                <a:tab pos="194747" algn="l"/>
              </a:tabLst>
            </a:pPr>
            <a:r>
              <a:rPr lang="th-TH" sz="27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  </a:t>
            </a:r>
            <a:r>
              <a:rPr lang="th-TH" sz="27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สถิติและกลอุบายของภัยการเงิน</a:t>
            </a:r>
          </a:p>
          <a:p>
            <a:pPr marL="0" indent="0">
              <a:lnSpc>
                <a:spcPct val="100000"/>
              </a:lnSpc>
              <a:spcBef>
                <a:spcPts val="804"/>
              </a:spcBef>
              <a:buNone/>
              <a:tabLst>
                <a:tab pos="194747" algn="l"/>
              </a:tabLst>
            </a:pPr>
            <a:r>
              <a:rPr lang="th-TH" sz="27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  </a:t>
            </a:r>
            <a:r>
              <a:rPr lang="en-US" sz="27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TOP 5 </a:t>
            </a:r>
            <a:r>
              <a:rPr lang="th-TH" sz="27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ภัยการเงิน</a:t>
            </a:r>
          </a:p>
          <a:p>
            <a:pPr marL="0" indent="0">
              <a:lnSpc>
                <a:spcPct val="100000"/>
              </a:lnSpc>
              <a:spcBef>
                <a:spcPts val="804"/>
              </a:spcBef>
              <a:buNone/>
              <a:tabLst>
                <a:tab pos="194747" algn="l"/>
              </a:tabLst>
            </a:pPr>
            <a:r>
              <a:rPr lang="th-TH" sz="2700">
                <a:solidFill>
                  <a:schemeClr val="tx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  สรุปแนวทางการป้องกันภัยการเงิน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389" y="1907798"/>
            <a:ext cx="1196633" cy="152531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13459" y="2099249"/>
            <a:ext cx="377650" cy="39872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571" rtlCol="0" anchor="ctr"/>
          <a:lstStyle/>
          <a:p>
            <a:pPr algn="ctr"/>
            <a:r>
              <a:rPr lang="en-US" sz="2470"/>
              <a:t>1</a:t>
            </a:r>
            <a:endParaRPr lang="th-TH" sz="2470"/>
          </a:p>
        </p:txBody>
      </p:sp>
      <p:sp>
        <p:nvSpPr>
          <p:cNvPr id="7" name="Oval 6"/>
          <p:cNvSpPr/>
          <p:nvPr/>
        </p:nvSpPr>
        <p:spPr>
          <a:xfrm>
            <a:off x="1515460" y="2612813"/>
            <a:ext cx="377650" cy="39872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571" rtlCol="0" anchor="ctr"/>
          <a:lstStyle/>
          <a:p>
            <a:pPr algn="ctr"/>
            <a:r>
              <a:rPr lang="en-US" sz="2470"/>
              <a:t>2</a:t>
            </a:r>
            <a:endParaRPr lang="th-TH" sz="2470"/>
          </a:p>
        </p:txBody>
      </p:sp>
      <p:sp>
        <p:nvSpPr>
          <p:cNvPr id="8" name="Oval 7"/>
          <p:cNvSpPr/>
          <p:nvPr/>
        </p:nvSpPr>
        <p:spPr>
          <a:xfrm>
            <a:off x="1496975" y="3120554"/>
            <a:ext cx="377650" cy="39872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571" rtlCol="0" anchor="ctr"/>
          <a:lstStyle/>
          <a:p>
            <a:pPr algn="ctr"/>
            <a:r>
              <a:rPr lang="en-US" sz="2470"/>
              <a:t>3</a:t>
            </a:r>
            <a:endParaRPr lang="th-TH" sz="2470"/>
          </a:p>
        </p:txBody>
      </p:sp>
      <p:sp>
        <p:nvSpPr>
          <p:cNvPr id="9" name="Rounded Rectangle 8"/>
          <p:cNvSpPr/>
          <p:nvPr/>
        </p:nvSpPr>
        <p:spPr>
          <a:xfrm>
            <a:off x="1403648" y="2038916"/>
            <a:ext cx="4658264" cy="513564"/>
          </a:xfrm>
          <a:prstGeom prst="roundRect">
            <a:avLst/>
          </a:prstGeom>
          <a:noFill/>
          <a:ln w="57150">
            <a:solidFill>
              <a:srgbClr val="EA3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B357096-44C8-472E-BD70-36241949CA38}"/>
              </a:ext>
            </a:extLst>
          </p:cNvPr>
          <p:cNvSpPr txBox="1">
            <a:spLocks/>
          </p:cNvSpPr>
          <p:nvPr/>
        </p:nvSpPr>
        <p:spPr>
          <a:xfrm>
            <a:off x="8618455" y="4713794"/>
            <a:ext cx="3069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EFDF1642-36F5-4944-A90B-128936D0950B}" type="slidenum">
              <a:rPr lang="th-TH" sz="1200" b="1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defTabSz="685800">
                <a:defRPr/>
              </a:pPr>
              <a:t>2</a:t>
            </a:fld>
            <a:endParaRPr lang="th-TH" sz="1200" b="1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58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B13DBA-E06E-4EA7-A251-68B9F525FD2F}"/>
              </a:ext>
            </a:extLst>
          </p:cNvPr>
          <p:cNvSpPr/>
          <p:nvPr/>
        </p:nvSpPr>
        <p:spPr>
          <a:xfrm>
            <a:off x="142263" y="200004"/>
            <a:ext cx="6666776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3E781-D57F-4B47-AD01-E9AFECA1F155}"/>
              </a:ext>
            </a:extLst>
          </p:cNvPr>
          <p:cNvSpPr txBox="1"/>
          <p:nvPr/>
        </p:nvSpPr>
        <p:spPr>
          <a:xfrm>
            <a:off x="131887" y="163428"/>
            <a:ext cx="53703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2.3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ภัยในโลกออนไลน์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เว็บไซต์ปลอม (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Phishing)</a:t>
            </a:r>
            <a:endParaRPr lang="th-TH" sz="30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32D36BD-5E7F-4ABD-8EE1-C0B4FEB94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97" y="941707"/>
            <a:ext cx="4820578" cy="23631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3F68E32-BF9C-466B-9928-33A8625FF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" r="13304" b="14528"/>
          <a:stretch/>
        </p:blipFill>
        <p:spPr>
          <a:xfrm>
            <a:off x="539552" y="2629844"/>
            <a:ext cx="4141677" cy="2236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8948EC4-D4BB-4FBD-AC31-F99D98BE77CC}"/>
              </a:ext>
            </a:extLst>
          </p:cNvPr>
          <p:cNvSpPr/>
          <p:nvPr/>
        </p:nvSpPr>
        <p:spPr>
          <a:xfrm>
            <a:off x="557728" y="1076209"/>
            <a:ext cx="2587839" cy="495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F2D62F2-C72D-4224-B925-3E10BCA96650}"/>
              </a:ext>
            </a:extLst>
          </p:cNvPr>
          <p:cNvSpPr/>
          <p:nvPr/>
        </p:nvSpPr>
        <p:spPr>
          <a:xfrm>
            <a:off x="391451" y="1117043"/>
            <a:ext cx="2759623" cy="455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  ดูให้ดี ต้องมี           และ </a:t>
            </a:r>
            <a:r>
              <a:rPr kumimoji="0" lang="en-US" sz="235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http</a:t>
            </a:r>
            <a:r>
              <a:rPr kumimoji="0" lang="en-US" sz="2357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s</a:t>
            </a:r>
            <a:endParaRPr kumimoji="0" lang="th-TH" sz="2357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DEAC6A2-2F68-4177-8782-933D4949E1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50" t="4736" r="82594" b="90599"/>
          <a:stretch/>
        </p:blipFill>
        <p:spPr>
          <a:xfrm>
            <a:off x="1626236" y="987574"/>
            <a:ext cx="527318" cy="673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98B888E-7719-4D6C-B0C4-BF62AC35BF4C}"/>
              </a:ext>
            </a:extLst>
          </p:cNvPr>
          <p:cNvGrpSpPr/>
          <p:nvPr/>
        </p:nvGrpSpPr>
        <p:grpSpPr>
          <a:xfrm>
            <a:off x="1430295" y="920180"/>
            <a:ext cx="3907685" cy="2212438"/>
            <a:chOff x="1430295" y="920180"/>
            <a:chExt cx="3907685" cy="221243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29DB29C-E3B3-431C-9370-D037B4D17A8F}"/>
                </a:ext>
              </a:extLst>
            </p:cNvPr>
            <p:cNvGrpSpPr/>
            <p:nvPr/>
          </p:nvGrpSpPr>
          <p:grpSpPr>
            <a:xfrm>
              <a:off x="1978115" y="1060527"/>
              <a:ext cx="2703114" cy="1921431"/>
              <a:chOff x="2828913" y="1186571"/>
              <a:chExt cx="2703114" cy="1921431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3523FC55-FFD8-4BA7-98D8-5899EB07DF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28913" y="3108002"/>
                <a:ext cx="1599071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3E219D1-AB34-4BD9-95EC-78A2E9A491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6368" y="1199644"/>
                <a:ext cx="109565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5604E0B-DD7D-400A-8AB8-7C7C7FB075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7619" y="1186571"/>
                <a:ext cx="18749" cy="1864236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14B1112-1AAB-48FE-AC30-EDD58AA279AA}"/>
                </a:ext>
              </a:extLst>
            </p:cNvPr>
            <p:cNvSpPr/>
            <p:nvPr/>
          </p:nvSpPr>
          <p:spPr>
            <a:xfrm>
              <a:off x="4737788" y="920180"/>
              <a:ext cx="600192" cy="35542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0C0B44A-707D-4EE9-B58D-2EDCE193C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0295" y="2845353"/>
              <a:ext cx="547820" cy="287265"/>
            </a:xfrm>
            <a:prstGeom prst="rect">
              <a:avLst/>
            </a:prstGeom>
          </p:spPr>
        </p:pic>
      </p:grp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592538E6-F1DD-40E0-83AC-6E7F597CD756}"/>
              </a:ext>
            </a:extLst>
          </p:cNvPr>
          <p:cNvSpPr/>
          <p:nvPr/>
        </p:nvSpPr>
        <p:spPr>
          <a:xfrm rot="16200000">
            <a:off x="3214053" y="1570062"/>
            <a:ext cx="370595" cy="370595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B57A7-58D8-42C5-8030-7A57EF131C16}"/>
              </a:ext>
            </a:extLst>
          </p:cNvPr>
          <p:cNvSpPr/>
          <p:nvPr/>
        </p:nvSpPr>
        <p:spPr>
          <a:xfrm>
            <a:off x="395536" y="1660739"/>
            <a:ext cx="2880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สังเกตชื่ออีเมลแอดเดรสว่าเป็นชื่อเดียวกัน กับหน่วยงานที่ติดต่อ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6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สะกดตัวอักษรถูกต้อง</a:t>
            </a:r>
            <a:endParaRPr kumimoji="0" lang="th-TH" sz="1600" b="0" i="0" u="sng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B6BB34CF-4C3D-4CF3-BF93-A0F29D95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2543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40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0CE60A-CD60-42AF-AA59-50D20766BAC9}"/>
              </a:ext>
            </a:extLst>
          </p:cNvPr>
          <p:cNvSpPr txBox="1"/>
          <p:nvPr/>
        </p:nvSpPr>
        <p:spPr>
          <a:xfrm>
            <a:off x="5407197" y="103161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หลอกรัก...ออนไลน์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018C6B5-77A1-4CDB-A819-031D727B0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37" y="2437586"/>
            <a:ext cx="856490" cy="137160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487CF3-9E23-4DC9-B4E2-A0492E6F8C0C}"/>
              </a:ext>
            </a:extLst>
          </p:cNvPr>
          <p:cNvGrpSpPr/>
          <p:nvPr/>
        </p:nvGrpSpPr>
        <p:grpSpPr>
          <a:xfrm>
            <a:off x="3401412" y="2942588"/>
            <a:ext cx="1003149" cy="916662"/>
            <a:chOff x="3108438" y="2571750"/>
            <a:chExt cx="977405" cy="8931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5923B14-0B50-404F-A17A-D86AD61CA3DB}"/>
                </a:ext>
              </a:extLst>
            </p:cNvPr>
            <p:cNvGrpSpPr/>
            <p:nvPr/>
          </p:nvGrpSpPr>
          <p:grpSpPr>
            <a:xfrm>
              <a:off x="3172983" y="2571750"/>
              <a:ext cx="856490" cy="893137"/>
              <a:chOff x="3172983" y="2571750"/>
              <a:chExt cx="856490" cy="89313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71C034D-7F3E-4E11-9058-D33E86359900}"/>
                  </a:ext>
                </a:extLst>
              </p:cNvPr>
              <p:cNvGrpSpPr/>
              <p:nvPr/>
            </p:nvGrpSpPr>
            <p:grpSpPr>
              <a:xfrm>
                <a:off x="3172983" y="2571750"/>
                <a:ext cx="856490" cy="893137"/>
                <a:chOff x="3208063" y="2700547"/>
                <a:chExt cx="856491" cy="896260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C14E34AD-1BB3-4A42-BE6D-6BD6D04E30DC}"/>
                    </a:ext>
                  </a:extLst>
                </p:cNvPr>
                <p:cNvSpPr/>
                <p:nvPr/>
              </p:nvSpPr>
              <p:spPr>
                <a:xfrm>
                  <a:off x="3208064" y="2765810"/>
                  <a:ext cx="845858" cy="830997"/>
                </a:xfrm>
                <a:prstGeom prst="roundRect">
                  <a:avLst>
                    <a:gd name="adj" fmla="val 846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25" name="Rectangle: Top Corners Rounded 24">
                  <a:extLst>
                    <a:ext uri="{FF2B5EF4-FFF2-40B4-BE49-F238E27FC236}">
                      <a16:creationId xmlns:a16="http://schemas.microsoft.com/office/drawing/2014/main" id="{313B169E-409F-46A4-8E3D-411521453052}"/>
                    </a:ext>
                  </a:extLst>
                </p:cNvPr>
                <p:cNvSpPr/>
                <p:nvPr/>
              </p:nvSpPr>
              <p:spPr>
                <a:xfrm>
                  <a:off x="3208063" y="2700547"/>
                  <a:ext cx="856491" cy="167646"/>
                </a:xfrm>
                <a:prstGeom prst="round2SameRect">
                  <a:avLst>
                    <a:gd name="adj1" fmla="val 39171"/>
                    <a:gd name="adj2" fmla="val 0"/>
                  </a:avLst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8D4C0F7-A0C8-4C00-9650-E241C71F9D1A}"/>
                  </a:ext>
                </a:extLst>
              </p:cNvPr>
              <p:cNvSpPr/>
              <p:nvPr/>
            </p:nvSpPr>
            <p:spPr>
              <a:xfrm>
                <a:off x="3769009" y="2629173"/>
                <a:ext cx="61667" cy="5221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" name="Flowchart: Terminator 21">
                <a:extLst>
                  <a:ext uri="{FF2B5EF4-FFF2-40B4-BE49-F238E27FC236}">
                    <a16:creationId xmlns:a16="http://schemas.microsoft.com/office/drawing/2014/main" id="{53FCECB8-EF96-4778-850F-4816B026CB4D}"/>
                  </a:ext>
                </a:extLst>
              </p:cNvPr>
              <p:cNvSpPr/>
              <p:nvPr/>
            </p:nvSpPr>
            <p:spPr>
              <a:xfrm>
                <a:off x="3225411" y="2612755"/>
                <a:ext cx="510099" cy="85051"/>
              </a:xfrm>
              <a:prstGeom prst="flowChartTermina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7466407-9B5E-481F-8901-98D7FFFCAE4C}"/>
                  </a:ext>
                </a:extLst>
              </p:cNvPr>
              <p:cNvSpPr/>
              <p:nvPr/>
            </p:nvSpPr>
            <p:spPr>
              <a:xfrm>
                <a:off x="3864175" y="2627004"/>
                <a:ext cx="61667" cy="5221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" name="Minus Sign 7">
              <a:extLst>
                <a:ext uri="{FF2B5EF4-FFF2-40B4-BE49-F238E27FC236}">
                  <a16:creationId xmlns:a16="http://schemas.microsoft.com/office/drawing/2014/main" id="{CDC48FB8-676E-4858-A77E-3B1A031EADBD}"/>
                </a:ext>
              </a:extLst>
            </p:cNvPr>
            <p:cNvSpPr/>
            <p:nvPr/>
          </p:nvSpPr>
          <p:spPr>
            <a:xfrm>
              <a:off x="3644362" y="2758230"/>
              <a:ext cx="366278" cy="156875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Minus Sign 8">
              <a:extLst>
                <a:ext uri="{FF2B5EF4-FFF2-40B4-BE49-F238E27FC236}">
                  <a16:creationId xmlns:a16="http://schemas.microsoft.com/office/drawing/2014/main" id="{13BDB5DA-A1E0-4A37-ABB6-A63E4DD4A3DF}"/>
                </a:ext>
              </a:extLst>
            </p:cNvPr>
            <p:cNvSpPr/>
            <p:nvPr/>
          </p:nvSpPr>
          <p:spPr>
            <a:xfrm>
              <a:off x="3644199" y="2828553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Minus Sign 9">
              <a:extLst>
                <a:ext uri="{FF2B5EF4-FFF2-40B4-BE49-F238E27FC236}">
                  <a16:creationId xmlns:a16="http://schemas.microsoft.com/office/drawing/2014/main" id="{FA2EFF23-494F-4AAE-8219-72BB2632E9FE}"/>
                </a:ext>
              </a:extLst>
            </p:cNvPr>
            <p:cNvSpPr/>
            <p:nvPr/>
          </p:nvSpPr>
          <p:spPr>
            <a:xfrm>
              <a:off x="3644199" y="2878278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Minus Sign 10">
              <a:extLst>
                <a:ext uri="{FF2B5EF4-FFF2-40B4-BE49-F238E27FC236}">
                  <a16:creationId xmlns:a16="http://schemas.microsoft.com/office/drawing/2014/main" id="{D4B8E9BF-33DE-4E6C-A5CA-8AA1B51AD8D5}"/>
                </a:ext>
              </a:extLst>
            </p:cNvPr>
            <p:cNvSpPr/>
            <p:nvPr/>
          </p:nvSpPr>
          <p:spPr>
            <a:xfrm>
              <a:off x="3644199" y="2924815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000160AA-76E5-4FBC-9440-75432002CEE6}"/>
                </a:ext>
              </a:extLst>
            </p:cNvPr>
            <p:cNvSpPr/>
            <p:nvPr/>
          </p:nvSpPr>
          <p:spPr>
            <a:xfrm>
              <a:off x="3640592" y="2968353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B23FF430-C6CE-4079-8A71-68E85BC9E200}"/>
                </a:ext>
              </a:extLst>
            </p:cNvPr>
            <p:cNvSpPr/>
            <p:nvPr/>
          </p:nvSpPr>
          <p:spPr>
            <a:xfrm>
              <a:off x="3640592" y="3011715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Minus Sign 13">
              <a:extLst>
                <a:ext uri="{FF2B5EF4-FFF2-40B4-BE49-F238E27FC236}">
                  <a16:creationId xmlns:a16="http://schemas.microsoft.com/office/drawing/2014/main" id="{B743DB0A-220E-489F-861D-36973C8D7536}"/>
                </a:ext>
              </a:extLst>
            </p:cNvPr>
            <p:cNvSpPr/>
            <p:nvPr/>
          </p:nvSpPr>
          <p:spPr>
            <a:xfrm>
              <a:off x="3640792" y="3055077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Minus Sign 14">
              <a:extLst>
                <a:ext uri="{FF2B5EF4-FFF2-40B4-BE49-F238E27FC236}">
                  <a16:creationId xmlns:a16="http://schemas.microsoft.com/office/drawing/2014/main" id="{40506A66-9092-4490-B662-95DA30CD8916}"/>
                </a:ext>
              </a:extLst>
            </p:cNvPr>
            <p:cNvSpPr/>
            <p:nvPr/>
          </p:nvSpPr>
          <p:spPr>
            <a:xfrm>
              <a:off x="3641093" y="3096855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Minus Sign 15">
              <a:extLst>
                <a:ext uri="{FF2B5EF4-FFF2-40B4-BE49-F238E27FC236}">
                  <a16:creationId xmlns:a16="http://schemas.microsoft.com/office/drawing/2014/main" id="{252333E3-B6CF-45AD-8D54-322AE37FB2A0}"/>
                </a:ext>
              </a:extLst>
            </p:cNvPr>
            <p:cNvSpPr/>
            <p:nvPr/>
          </p:nvSpPr>
          <p:spPr>
            <a:xfrm>
              <a:off x="3636985" y="3135173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Minus Sign 16">
              <a:extLst>
                <a:ext uri="{FF2B5EF4-FFF2-40B4-BE49-F238E27FC236}">
                  <a16:creationId xmlns:a16="http://schemas.microsoft.com/office/drawing/2014/main" id="{BC152042-D277-4B50-8742-6621CA83B428}"/>
                </a:ext>
              </a:extLst>
            </p:cNvPr>
            <p:cNvSpPr/>
            <p:nvPr/>
          </p:nvSpPr>
          <p:spPr>
            <a:xfrm>
              <a:off x="3108438" y="3180901"/>
              <a:ext cx="974947" cy="151558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Minus Sign 17">
              <a:extLst>
                <a:ext uri="{FF2B5EF4-FFF2-40B4-BE49-F238E27FC236}">
                  <a16:creationId xmlns:a16="http://schemas.microsoft.com/office/drawing/2014/main" id="{B0F05403-7590-4F26-9859-C230375F6C17}"/>
                </a:ext>
              </a:extLst>
            </p:cNvPr>
            <p:cNvSpPr/>
            <p:nvPr/>
          </p:nvSpPr>
          <p:spPr>
            <a:xfrm>
              <a:off x="3110896" y="3238466"/>
              <a:ext cx="974947" cy="151558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Minus Sign 18">
              <a:extLst>
                <a:ext uri="{FF2B5EF4-FFF2-40B4-BE49-F238E27FC236}">
                  <a16:creationId xmlns:a16="http://schemas.microsoft.com/office/drawing/2014/main" id="{E8194BBF-2689-4F08-8C23-AEEF8FF6FE33}"/>
                </a:ext>
              </a:extLst>
            </p:cNvPr>
            <p:cNvSpPr/>
            <p:nvPr/>
          </p:nvSpPr>
          <p:spPr>
            <a:xfrm>
              <a:off x="3110896" y="3299871"/>
              <a:ext cx="974947" cy="151558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8EC793-4370-4ED0-873B-6D3EB565929B}"/>
              </a:ext>
            </a:extLst>
          </p:cNvPr>
          <p:cNvGrpSpPr/>
          <p:nvPr/>
        </p:nvGrpSpPr>
        <p:grpSpPr>
          <a:xfrm>
            <a:off x="2887089" y="1592437"/>
            <a:ext cx="1081934" cy="988653"/>
            <a:chOff x="4619932" y="2094926"/>
            <a:chExt cx="845858" cy="7729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7D95B05-88B1-4563-93F1-EB7748D0EE52}"/>
                </a:ext>
              </a:extLst>
            </p:cNvPr>
            <p:cNvGrpSpPr/>
            <p:nvPr/>
          </p:nvGrpSpPr>
          <p:grpSpPr>
            <a:xfrm>
              <a:off x="4619932" y="2094926"/>
              <a:ext cx="845858" cy="772931"/>
              <a:chOff x="3108438" y="2571750"/>
              <a:chExt cx="977405" cy="893137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5B4E126-0E91-431B-90ED-486889DF295F}"/>
                  </a:ext>
                </a:extLst>
              </p:cNvPr>
              <p:cNvGrpSpPr/>
              <p:nvPr/>
            </p:nvGrpSpPr>
            <p:grpSpPr>
              <a:xfrm>
                <a:off x="3172983" y="2571750"/>
                <a:ext cx="856490" cy="893137"/>
                <a:chOff x="3172983" y="2571750"/>
                <a:chExt cx="856490" cy="893137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532C2C2D-4237-4B65-ACBE-658A9102E021}"/>
                    </a:ext>
                  </a:extLst>
                </p:cNvPr>
                <p:cNvGrpSpPr/>
                <p:nvPr/>
              </p:nvGrpSpPr>
              <p:grpSpPr>
                <a:xfrm>
                  <a:off x="3172983" y="2571750"/>
                  <a:ext cx="856490" cy="893137"/>
                  <a:chOff x="3208063" y="2700547"/>
                  <a:chExt cx="856491" cy="896260"/>
                </a:xfrm>
              </p:grpSpPr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F49DEE03-2F86-4686-9E31-778126032D94}"/>
                      </a:ext>
                    </a:extLst>
                  </p:cNvPr>
                  <p:cNvSpPr/>
                  <p:nvPr/>
                </p:nvSpPr>
                <p:spPr>
                  <a:xfrm>
                    <a:off x="3208064" y="2765810"/>
                    <a:ext cx="845858" cy="830997"/>
                  </a:xfrm>
                  <a:prstGeom prst="roundRect">
                    <a:avLst>
                      <a:gd name="adj" fmla="val 8464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  <p:sp>
                <p:nvSpPr>
                  <p:cNvPr id="47" name="Rectangle: Top Corners Rounded 46">
                    <a:extLst>
                      <a:ext uri="{FF2B5EF4-FFF2-40B4-BE49-F238E27FC236}">
                        <a16:creationId xmlns:a16="http://schemas.microsoft.com/office/drawing/2014/main" id="{095AC1D7-0671-4CB8-BA48-4CBE63ACB948}"/>
                      </a:ext>
                    </a:extLst>
                  </p:cNvPr>
                  <p:cNvSpPr/>
                  <p:nvPr/>
                </p:nvSpPr>
                <p:spPr>
                  <a:xfrm>
                    <a:off x="3208063" y="2700547"/>
                    <a:ext cx="856491" cy="167646"/>
                  </a:xfrm>
                  <a:prstGeom prst="round2SameRect">
                    <a:avLst>
                      <a:gd name="adj1" fmla="val 39171"/>
                      <a:gd name="adj2" fmla="val 0"/>
                    </a:avLst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ordia New" panose="020B0304020202020204" pitchFamily="34" charset="-34"/>
                    </a:endParaRPr>
                  </a:p>
                </p:txBody>
              </p:sp>
            </p:grp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EE025A72-9585-4534-924B-CA5F4D000A34}"/>
                    </a:ext>
                  </a:extLst>
                </p:cNvPr>
                <p:cNvSpPr/>
                <p:nvPr/>
              </p:nvSpPr>
              <p:spPr>
                <a:xfrm>
                  <a:off x="3769009" y="2629173"/>
                  <a:ext cx="61667" cy="5221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4" name="Flowchart: Terminator 43">
                  <a:extLst>
                    <a:ext uri="{FF2B5EF4-FFF2-40B4-BE49-F238E27FC236}">
                      <a16:creationId xmlns:a16="http://schemas.microsoft.com/office/drawing/2014/main" id="{4B344C23-3851-4101-B397-E644955DF0A2}"/>
                    </a:ext>
                  </a:extLst>
                </p:cNvPr>
                <p:cNvSpPr/>
                <p:nvPr/>
              </p:nvSpPr>
              <p:spPr>
                <a:xfrm>
                  <a:off x="3225411" y="2612755"/>
                  <a:ext cx="510099" cy="85051"/>
                </a:xfrm>
                <a:prstGeom prst="flowChartTermina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0DCC2551-3299-4029-9FD8-EBF520317641}"/>
                    </a:ext>
                  </a:extLst>
                </p:cNvPr>
                <p:cNvSpPr/>
                <p:nvPr/>
              </p:nvSpPr>
              <p:spPr>
                <a:xfrm>
                  <a:off x="3864175" y="2627004"/>
                  <a:ext cx="61667" cy="5221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30" name="Minus Sign 29">
                <a:extLst>
                  <a:ext uri="{FF2B5EF4-FFF2-40B4-BE49-F238E27FC236}">
                    <a16:creationId xmlns:a16="http://schemas.microsoft.com/office/drawing/2014/main" id="{C12520A0-B530-4F95-8936-B065940499C3}"/>
                  </a:ext>
                </a:extLst>
              </p:cNvPr>
              <p:cNvSpPr/>
              <p:nvPr/>
            </p:nvSpPr>
            <p:spPr>
              <a:xfrm>
                <a:off x="3644362" y="2758230"/>
                <a:ext cx="366278" cy="156875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Minus Sign 30">
                <a:extLst>
                  <a:ext uri="{FF2B5EF4-FFF2-40B4-BE49-F238E27FC236}">
                    <a16:creationId xmlns:a16="http://schemas.microsoft.com/office/drawing/2014/main" id="{9CCFB2D8-9FB8-45EE-BB58-5327E2A41671}"/>
                  </a:ext>
                </a:extLst>
              </p:cNvPr>
              <p:cNvSpPr/>
              <p:nvPr/>
            </p:nvSpPr>
            <p:spPr>
              <a:xfrm>
                <a:off x="3644199" y="2828553"/>
                <a:ext cx="366278" cy="125824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" name="Minus Sign 31">
                <a:extLst>
                  <a:ext uri="{FF2B5EF4-FFF2-40B4-BE49-F238E27FC236}">
                    <a16:creationId xmlns:a16="http://schemas.microsoft.com/office/drawing/2014/main" id="{CCF18727-84AD-49AB-9F65-DA15490E6171}"/>
                  </a:ext>
                </a:extLst>
              </p:cNvPr>
              <p:cNvSpPr/>
              <p:nvPr/>
            </p:nvSpPr>
            <p:spPr>
              <a:xfrm>
                <a:off x="3644199" y="2878278"/>
                <a:ext cx="366278" cy="125824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" name="Minus Sign 32">
                <a:extLst>
                  <a:ext uri="{FF2B5EF4-FFF2-40B4-BE49-F238E27FC236}">
                    <a16:creationId xmlns:a16="http://schemas.microsoft.com/office/drawing/2014/main" id="{24D592D9-6717-4DEB-BE6E-3A2895DD52EF}"/>
                  </a:ext>
                </a:extLst>
              </p:cNvPr>
              <p:cNvSpPr/>
              <p:nvPr/>
            </p:nvSpPr>
            <p:spPr>
              <a:xfrm>
                <a:off x="3644199" y="2924815"/>
                <a:ext cx="366278" cy="125824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" name="Minus Sign 33">
                <a:extLst>
                  <a:ext uri="{FF2B5EF4-FFF2-40B4-BE49-F238E27FC236}">
                    <a16:creationId xmlns:a16="http://schemas.microsoft.com/office/drawing/2014/main" id="{D4BD3C87-5D85-4C1B-9436-683CFD12C964}"/>
                  </a:ext>
                </a:extLst>
              </p:cNvPr>
              <p:cNvSpPr/>
              <p:nvPr/>
            </p:nvSpPr>
            <p:spPr>
              <a:xfrm>
                <a:off x="3640592" y="2968353"/>
                <a:ext cx="366278" cy="125824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5" name="Minus Sign 34">
                <a:extLst>
                  <a:ext uri="{FF2B5EF4-FFF2-40B4-BE49-F238E27FC236}">
                    <a16:creationId xmlns:a16="http://schemas.microsoft.com/office/drawing/2014/main" id="{3941F9AE-EF61-4225-87B7-A340F48E9EB5}"/>
                  </a:ext>
                </a:extLst>
              </p:cNvPr>
              <p:cNvSpPr/>
              <p:nvPr/>
            </p:nvSpPr>
            <p:spPr>
              <a:xfrm>
                <a:off x="3640592" y="3011715"/>
                <a:ext cx="366278" cy="125824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6" name="Minus Sign 35">
                <a:extLst>
                  <a:ext uri="{FF2B5EF4-FFF2-40B4-BE49-F238E27FC236}">
                    <a16:creationId xmlns:a16="http://schemas.microsoft.com/office/drawing/2014/main" id="{179A4927-4887-4EA1-9AC6-5086028F9A1C}"/>
                  </a:ext>
                </a:extLst>
              </p:cNvPr>
              <p:cNvSpPr/>
              <p:nvPr/>
            </p:nvSpPr>
            <p:spPr>
              <a:xfrm>
                <a:off x="3640792" y="3055077"/>
                <a:ext cx="366278" cy="125824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7" name="Minus Sign 36">
                <a:extLst>
                  <a:ext uri="{FF2B5EF4-FFF2-40B4-BE49-F238E27FC236}">
                    <a16:creationId xmlns:a16="http://schemas.microsoft.com/office/drawing/2014/main" id="{0C5A50E9-07DA-471B-9583-3AABE7361F1B}"/>
                  </a:ext>
                </a:extLst>
              </p:cNvPr>
              <p:cNvSpPr/>
              <p:nvPr/>
            </p:nvSpPr>
            <p:spPr>
              <a:xfrm>
                <a:off x="3641093" y="3096855"/>
                <a:ext cx="366278" cy="125824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8" name="Minus Sign 37">
                <a:extLst>
                  <a:ext uri="{FF2B5EF4-FFF2-40B4-BE49-F238E27FC236}">
                    <a16:creationId xmlns:a16="http://schemas.microsoft.com/office/drawing/2014/main" id="{2DA7CE4C-072A-41AC-9C7C-8CC607A9EDE0}"/>
                  </a:ext>
                </a:extLst>
              </p:cNvPr>
              <p:cNvSpPr/>
              <p:nvPr/>
            </p:nvSpPr>
            <p:spPr>
              <a:xfrm>
                <a:off x="3636985" y="3135173"/>
                <a:ext cx="366278" cy="125824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9" name="Minus Sign 38">
                <a:extLst>
                  <a:ext uri="{FF2B5EF4-FFF2-40B4-BE49-F238E27FC236}">
                    <a16:creationId xmlns:a16="http://schemas.microsoft.com/office/drawing/2014/main" id="{6147710A-45BF-428A-B8DF-0B76A4CF7D19}"/>
                  </a:ext>
                </a:extLst>
              </p:cNvPr>
              <p:cNvSpPr/>
              <p:nvPr/>
            </p:nvSpPr>
            <p:spPr>
              <a:xfrm>
                <a:off x="3108438" y="3180901"/>
                <a:ext cx="974947" cy="151558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0" name="Minus Sign 39">
                <a:extLst>
                  <a:ext uri="{FF2B5EF4-FFF2-40B4-BE49-F238E27FC236}">
                    <a16:creationId xmlns:a16="http://schemas.microsoft.com/office/drawing/2014/main" id="{48DAB74B-E56A-4D40-9624-4F8CAE0D2BC5}"/>
                  </a:ext>
                </a:extLst>
              </p:cNvPr>
              <p:cNvSpPr/>
              <p:nvPr/>
            </p:nvSpPr>
            <p:spPr>
              <a:xfrm>
                <a:off x="3110896" y="3238466"/>
                <a:ext cx="974947" cy="151558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" name="Minus Sign 40">
                <a:extLst>
                  <a:ext uri="{FF2B5EF4-FFF2-40B4-BE49-F238E27FC236}">
                    <a16:creationId xmlns:a16="http://schemas.microsoft.com/office/drawing/2014/main" id="{429D291F-91E7-47B7-8C94-8B8061D0687F}"/>
                  </a:ext>
                </a:extLst>
              </p:cNvPr>
              <p:cNvSpPr/>
              <p:nvPr/>
            </p:nvSpPr>
            <p:spPr>
              <a:xfrm>
                <a:off x="3110896" y="3299871"/>
                <a:ext cx="974947" cy="151558"/>
              </a:xfrm>
              <a:prstGeom prst="mathMinus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28" name="Picture 27" descr="Shape, circle&#10;&#10;Description automatically generated">
              <a:extLst>
                <a:ext uri="{FF2B5EF4-FFF2-40B4-BE49-F238E27FC236}">
                  <a16:creationId xmlns:a16="http://schemas.microsoft.com/office/drawing/2014/main" id="{CD35C121-111E-4151-93B7-EC80CB76A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t="7327" r="69324" b="69048"/>
            <a:stretch/>
          </p:blipFill>
          <p:spPr>
            <a:xfrm>
              <a:off x="4726095" y="2273735"/>
              <a:ext cx="355359" cy="378025"/>
            </a:xfrm>
            <a:prstGeom prst="rect">
              <a:avLst/>
            </a:prstGeom>
          </p:spPr>
        </p:pic>
      </p:grpSp>
      <p:pic>
        <p:nvPicPr>
          <p:cNvPr id="48" name="Graphic 47" descr="In love face outline with solid fill">
            <a:extLst>
              <a:ext uri="{FF2B5EF4-FFF2-40B4-BE49-F238E27FC236}">
                <a16:creationId xmlns:a16="http://schemas.microsoft.com/office/drawing/2014/main" id="{AC4935E9-135D-47EE-B3D7-B169461F6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742917">
            <a:off x="2336885" y="1747045"/>
            <a:ext cx="463214" cy="463214"/>
          </a:xfrm>
          <a:prstGeom prst="rect">
            <a:avLst/>
          </a:prstGeom>
        </p:spPr>
      </p:pic>
      <p:pic>
        <p:nvPicPr>
          <p:cNvPr id="49" name="Graphic 48" descr="Wedding rings outline">
            <a:extLst>
              <a:ext uri="{FF2B5EF4-FFF2-40B4-BE49-F238E27FC236}">
                <a16:creationId xmlns:a16="http://schemas.microsoft.com/office/drawing/2014/main" id="{462FD075-0641-4BD6-A709-6BF6F52FFD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05987">
            <a:off x="1803118" y="1531987"/>
            <a:ext cx="555608" cy="555608"/>
          </a:xfrm>
          <a:prstGeom prst="rect">
            <a:avLst/>
          </a:prstGeom>
        </p:spPr>
      </p:pic>
      <p:sp>
        <p:nvSpPr>
          <p:cNvPr id="50" name="Heart 49">
            <a:extLst>
              <a:ext uri="{FF2B5EF4-FFF2-40B4-BE49-F238E27FC236}">
                <a16:creationId xmlns:a16="http://schemas.microsoft.com/office/drawing/2014/main" id="{603D082C-006C-4143-B2CE-D643496AA52D}"/>
              </a:ext>
            </a:extLst>
          </p:cNvPr>
          <p:cNvSpPr/>
          <p:nvPr/>
        </p:nvSpPr>
        <p:spPr>
          <a:xfrm>
            <a:off x="786254" y="1704175"/>
            <a:ext cx="234968" cy="234968"/>
          </a:xfrm>
          <a:prstGeom prst="hear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1" name="Heart 50">
            <a:extLst>
              <a:ext uri="{FF2B5EF4-FFF2-40B4-BE49-F238E27FC236}">
                <a16:creationId xmlns:a16="http://schemas.microsoft.com/office/drawing/2014/main" id="{03262223-B43D-48E5-81E5-284A47C8A8A7}"/>
              </a:ext>
            </a:extLst>
          </p:cNvPr>
          <p:cNvSpPr/>
          <p:nvPr/>
        </p:nvSpPr>
        <p:spPr>
          <a:xfrm>
            <a:off x="878623" y="2044706"/>
            <a:ext cx="190701" cy="190701"/>
          </a:xfrm>
          <a:prstGeom prst="hear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2" name="Graphic 51" descr="Suburban scene outline">
            <a:extLst>
              <a:ext uri="{FF2B5EF4-FFF2-40B4-BE49-F238E27FC236}">
                <a16:creationId xmlns:a16="http://schemas.microsoft.com/office/drawing/2014/main" id="{F949DDA2-B132-4CC0-ADFA-7023ED2B66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77091" y="3206155"/>
            <a:ext cx="654487" cy="654487"/>
          </a:xfrm>
          <a:prstGeom prst="rect">
            <a:avLst/>
          </a:prstGeom>
        </p:spPr>
      </p:pic>
      <p:sp>
        <p:nvSpPr>
          <p:cNvPr id="53" name="Heart 52">
            <a:extLst>
              <a:ext uri="{FF2B5EF4-FFF2-40B4-BE49-F238E27FC236}">
                <a16:creationId xmlns:a16="http://schemas.microsoft.com/office/drawing/2014/main" id="{B7B71E4D-EABC-4D3A-A3DB-1CA3795BD15A}"/>
              </a:ext>
            </a:extLst>
          </p:cNvPr>
          <p:cNvSpPr/>
          <p:nvPr/>
        </p:nvSpPr>
        <p:spPr>
          <a:xfrm rot="697655">
            <a:off x="4394895" y="2784342"/>
            <a:ext cx="196695" cy="196695"/>
          </a:xfrm>
          <a:prstGeom prst="hear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4" name="Graphic 53" descr="Two Hearts outline">
            <a:extLst>
              <a:ext uri="{FF2B5EF4-FFF2-40B4-BE49-F238E27FC236}">
                <a16:creationId xmlns:a16="http://schemas.microsoft.com/office/drawing/2014/main" id="{1C094ED1-8738-49D0-A8D3-D6BF0B6074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835169">
            <a:off x="3895608" y="1603300"/>
            <a:ext cx="562891" cy="56289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26E397D-F8FD-4952-BBB3-B0E457ACB759}"/>
              </a:ext>
            </a:extLst>
          </p:cNvPr>
          <p:cNvGrpSpPr/>
          <p:nvPr/>
        </p:nvGrpSpPr>
        <p:grpSpPr>
          <a:xfrm>
            <a:off x="996686" y="1907542"/>
            <a:ext cx="1209652" cy="1105361"/>
            <a:chOff x="3108438" y="2571750"/>
            <a:chExt cx="977405" cy="89313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2870E42-A351-4240-A8F8-F0088C03D1B3}"/>
                </a:ext>
              </a:extLst>
            </p:cNvPr>
            <p:cNvGrpSpPr/>
            <p:nvPr/>
          </p:nvGrpSpPr>
          <p:grpSpPr>
            <a:xfrm>
              <a:off x="3172983" y="2571750"/>
              <a:ext cx="856490" cy="893137"/>
              <a:chOff x="3172983" y="2571750"/>
              <a:chExt cx="856490" cy="893137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0B555D3D-C79F-4A47-89CE-392102E5BD06}"/>
                  </a:ext>
                </a:extLst>
              </p:cNvPr>
              <p:cNvGrpSpPr/>
              <p:nvPr/>
            </p:nvGrpSpPr>
            <p:grpSpPr>
              <a:xfrm>
                <a:off x="3172983" y="2571750"/>
                <a:ext cx="856490" cy="893137"/>
                <a:chOff x="3208063" y="2700547"/>
                <a:chExt cx="856491" cy="896260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2E681D97-F4BB-46E6-8458-A32C7EE2EC3F}"/>
                    </a:ext>
                  </a:extLst>
                </p:cNvPr>
                <p:cNvSpPr/>
                <p:nvPr/>
              </p:nvSpPr>
              <p:spPr>
                <a:xfrm>
                  <a:off x="3208064" y="2765810"/>
                  <a:ext cx="845858" cy="830997"/>
                </a:xfrm>
                <a:prstGeom prst="roundRect">
                  <a:avLst>
                    <a:gd name="adj" fmla="val 8464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4" name="Rectangle: Top Corners Rounded 73">
                  <a:extLst>
                    <a:ext uri="{FF2B5EF4-FFF2-40B4-BE49-F238E27FC236}">
                      <a16:creationId xmlns:a16="http://schemas.microsoft.com/office/drawing/2014/main" id="{6F0BB929-F14D-411C-A1AF-676C6CA7F5A4}"/>
                    </a:ext>
                  </a:extLst>
                </p:cNvPr>
                <p:cNvSpPr/>
                <p:nvPr/>
              </p:nvSpPr>
              <p:spPr>
                <a:xfrm>
                  <a:off x="3208063" y="2700547"/>
                  <a:ext cx="856491" cy="167646"/>
                </a:xfrm>
                <a:prstGeom prst="round2SameRect">
                  <a:avLst>
                    <a:gd name="adj1" fmla="val 39171"/>
                    <a:gd name="adj2" fmla="val 0"/>
                  </a:avLst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432803B0-8941-44A7-AEE9-97967BE6E856}"/>
                  </a:ext>
                </a:extLst>
              </p:cNvPr>
              <p:cNvSpPr/>
              <p:nvPr/>
            </p:nvSpPr>
            <p:spPr>
              <a:xfrm>
                <a:off x="3769009" y="2629173"/>
                <a:ext cx="61667" cy="5221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lowchart: Terminator 70">
                <a:extLst>
                  <a:ext uri="{FF2B5EF4-FFF2-40B4-BE49-F238E27FC236}">
                    <a16:creationId xmlns:a16="http://schemas.microsoft.com/office/drawing/2014/main" id="{E4FE79D7-9958-4008-BA0A-BB39870548EF}"/>
                  </a:ext>
                </a:extLst>
              </p:cNvPr>
              <p:cNvSpPr/>
              <p:nvPr/>
            </p:nvSpPr>
            <p:spPr>
              <a:xfrm>
                <a:off x="3225411" y="2612755"/>
                <a:ext cx="510099" cy="85051"/>
              </a:xfrm>
              <a:prstGeom prst="flowChartTermina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39CE6536-2048-4422-BB55-D0DB24D581E9}"/>
                  </a:ext>
                </a:extLst>
              </p:cNvPr>
              <p:cNvSpPr/>
              <p:nvPr/>
            </p:nvSpPr>
            <p:spPr>
              <a:xfrm>
                <a:off x="3864175" y="2627004"/>
                <a:ext cx="61667" cy="5221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57" name="Minus Sign 56">
              <a:extLst>
                <a:ext uri="{FF2B5EF4-FFF2-40B4-BE49-F238E27FC236}">
                  <a16:creationId xmlns:a16="http://schemas.microsoft.com/office/drawing/2014/main" id="{BB0770CE-653A-4285-9777-7672623187AC}"/>
                </a:ext>
              </a:extLst>
            </p:cNvPr>
            <p:cNvSpPr/>
            <p:nvPr/>
          </p:nvSpPr>
          <p:spPr>
            <a:xfrm>
              <a:off x="3644362" y="2758230"/>
              <a:ext cx="366278" cy="156875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Minus Sign 57">
              <a:extLst>
                <a:ext uri="{FF2B5EF4-FFF2-40B4-BE49-F238E27FC236}">
                  <a16:creationId xmlns:a16="http://schemas.microsoft.com/office/drawing/2014/main" id="{65AFE975-9600-4E64-A475-B3DE25B2D77A}"/>
                </a:ext>
              </a:extLst>
            </p:cNvPr>
            <p:cNvSpPr/>
            <p:nvPr/>
          </p:nvSpPr>
          <p:spPr>
            <a:xfrm>
              <a:off x="3644199" y="2828553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Minus Sign 58">
              <a:extLst>
                <a:ext uri="{FF2B5EF4-FFF2-40B4-BE49-F238E27FC236}">
                  <a16:creationId xmlns:a16="http://schemas.microsoft.com/office/drawing/2014/main" id="{D7334CE7-50EF-4E97-854D-95D48334016D}"/>
                </a:ext>
              </a:extLst>
            </p:cNvPr>
            <p:cNvSpPr/>
            <p:nvPr/>
          </p:nvSpPr>
          <p:spPr>
            <a:xfrm>
              <a:off x="3644199" y="2878278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Minus Sign 59">
              <a:extLst>
                <a:ext uri="{FF2B5EF4-FFF2-40B4-BE49-F238E27FC236}">
                  <a16:creationId xmlns:a16="http://schemas.microsoft.com/office/drawing/2014/main" id="{6C23C7CA-0D00-42C3-978D-2A57E1B54E7C}"/>
                </a:ext>
              </a:extLst>
            </p:cNvPr>
            <p:cNvSpPr/>
            <p:nvPr/>
          </p:nvSpPr>
          <p:spPr>
            <a:xfrm>
              <a:off x="3644199" y="2924815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Minus Sign 60">
              <a:extLst>
                <a:ext uri="{FF2B5EF4-FFF2-40B4-BE49-F238E27FC236}">
                  <a16:creationId xmlns:a16="http://schemas.microsoft.com/office/drawing/2014/main" id="{4D4D632A-8A78-4F0C-ACDC-3421D3A775AD}"/>
                </a:ext>
              </a:extLst>
            </p:cNvPr>
            <p:cNvSpPr/>
            <p:nvPr/>
          </p:nvSpPr>
          <p:spPr>
            <a:xfrm>
              <a:off x="3640592" y="2968353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Minus Sign 61">
              <a:extLst>
                <a:ext uri="{FF2B5EF4-FFF2-40B4-BE49-F238E27FC236}">
                  <a16:creationId xmlns:a16="http://schemas.microsoft.com/office/drawing/2014/main" id="{57A12AB0-D8F7-4D1D-8619-2097F9AEA635}"/>
                </a:ext>
              </a:extLst>
            </p:cNvPr>
            <p:cNvSpPr/>
            <p:nvPr/>
          </p:nvSpPr>
          <p:spPr>
            <a:xfrm>
              <a:off x="3640592" y="3011715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Minus Sign 62">
              <a:extLst>
                <a:ext uri="{FF2B5EF4-FFF2-40B4-BE49-F238E27FC236}">
                  <a16:creationId xmlns:a16="http://schemas.microsoft.com/office/drawing/2014/main" id="{FBE4101E-FA0E-4257-8C1E-63F368D24D1C}"/>
                </a:ext>
              </a:extLst>
            </p:cNvPr>
            <p:cNvSpPr/>
            <p:nvPr/>
          </p:nvSpPr>
          <p:spPr>
            <a:xfrm>
              <a:off x="3640792" y="3055077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Minus Sign 63">
              <a:extLst>
                <a:ext uri="{FF2B5EF4-FFF2-40B4-BE49-F238E27FC236}">
                  <a16:creationId xmlns:a16="http://schemas.microsoft.com/office/drawing/2014/main" id="{9866F292-5A9E-4616-A829-A7FC3B7FBA1C}"/>
                </a:ext>
              </a:extLst>
            </p:cNvPr>
            <p:cNvSpPr/>
            <p:nvPr/>
          </p:nvSpPr>
          <p:spPr>
            <a:xfrm>
              <a:off x="3641093" y="3096855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Minus Sign 64">
              <a:extLst>
                <a:ext uri="{FF2B5EF4-FFF2-40B4-BE49-F238E27FC236}">
                  <a16:creationId xmlns:a16="http://schemas.microsoft.com/office/drawing/2014/main" id="{FCE5D67B-3D40-44D6-8EE7-26893F0074FC}"/>
                </a:ext>
              </a:extLst>
            </p:cNvPr>
            <p:cNvSpPr/>
            <p:nvPr/>
          </p:nvSpPr>
          <p:spPr>
            <a:xfrm>
              <a:off x="3636985" y="3135173"/>
              <a:ext cx="366278" cy="125824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Minus Sign 65">
              <a:extLst>
                <a:ext uri="{FF2B5EF4-FFF2-40B4-BE49-F238E27FC236}">
                  <a16:creationId xmlns:a16="http://schemas.microsoft.com/office/drawing/2014/main" id="{D5B5B7AA-ED0D-47F0-AB5C-DF4AD90FF841}"/>
                </a:ext>
              </a:extLst>
            </p:cNvPr>
            <p:cNvSpPr/>
            <p:nvPr/>
          </p:nvSpPr>
          <p:spPr>
            <a:xfrm>
              <a:off x="3108438" y="3180901"/>
              <a:ext cx="974947" cy="151558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Minus Sign 66">
              <a:extLst>
                <a:ext uri="{FF2B5EF4-FFF2-40B4-BE49-F238E27FC236}">
                  <a16:creationId xmlns:a16="http://schemas.microsoft.com/office/drawing/2014/main" id="{A1CD2066-69A2-4B52-8E1C-4E9824C89509}"/>
                </a:ext>
              </a:extLst>
            </p:cNvPr>
            <p:cNvSpPr/>
            <p:nvPr/>
          </p:nvSpPr>
          <p:spPr>
            <a:xfrm>
              <a:off x="3110896" y="3238466"/>
              <a:ext cx="974947" cy="151558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Minus Sign 67">
              <a:extLst>
                <a:ext uri="{FF2B5EF4-FFF2-40B4-BE49-F238E27FC236}">
                  <a16:creationId xmlns:a16="http://schemas.microsoft.com/office/drawing/2014/main" id="{75D8FC2D-6913-48E8-B7F9-2A1413DE6B03}"/>
                </a:ext>
              </a:extLst>
            </p:cNvPr>
            <p:cNvSpPr/>
            <p:nvPr/>
          </p:nvSpPr>
          <p:spPr>
            <a:xfrm>
              <a:off x="3110896" y="3299871"/>
              <a:ext cx="974947" cy="151558"/>
            </a:xfrm>
            <a:prstGeom prst="mathMinus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75" name="Graphic 74" descr="Rose outline">
            <a:extLst>
              <a:ext uri="{FF2B5EF4-FFF2-40B4-BE49-F238E27FC236}">
                <a16:creationId xmlns:a16="http://schemas.microsoft.com/office/drawing/2014/main" id="{5A143F51-02F1-4078-9362-DFA4594EF0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687694">
            <a:off x="2869304" y="2611859"/>
            <a:ext cx="571954" cy="571954"/>
          </a:xfrm>
          <a:prstGeom prst="rect">
            <a:avLst/>
          </a:prstGeom>
        </p:spPr>
      </p:pic>
      <p:pic>
        <p:nvPicPr>
          <p:cNvPr id="76" name="Graphic 75" descr="Polaroid Pictures outline">
            <a:extLst>
              <a:ext uri="{FF2B5EF4-FFF2-40B4-BE49-F238E27FC236}">
                <a16:creationId xmlns:a16="http://schemas.microsoft.com/office/drawing/2014/main" id="{B2A1F6B7-8814-4B88-9A8D-F7FD5E5177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0653" y="2382159"/>
            <a:ext cx="572199" cy="572199"/>
          </a:xfrm>
          <a:prstGeom prst="rect">
            <a:avLst/>
          </a:prstGeom>
        </p:spPr>
      </p:pic>
      <p:pic>
        <p:nvPicPr>
          <p:cNvPr id="77" name="Graphic 76" descr="Present outline">
            <a:extLst>
              <a:ext uri="{FF2B5EF4-FFF2-40B4-BE49-F238E27FC236}">
                <a16:creationId xmlns:a16="http://schemas.microsoft.com/office/drawing/2014/main" id="{B57265CE-5A17-4B54-B80C-CFCB0EFC63D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898443" y="2189723"/>
            <a:ext cx="471356" cy="471356"/>
          </a:xfrm>
          <a:prstGeom prst="rect">
            <a:avLst/>
          </a:prstGeom>
        </p:spPr>
      </p:pic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E5635CCA-2333-477B-B493-A3089B1FC71B}"/>
              </a:ext>
            </a:extLst>
          </p:cNvPr>
          <p:cNvCxnSpPr>
            <a:cxnSpLocks/>
          </p:cNvCxnSpPr>
          <p:nvPr/>
        </p:nvCxnSpPr>
        <p:spPr>
          <a:xfrm>
            <a:off x="1238663" y="2987655"/>
            <a:ext cx="875728" cy="617069"/>
          </a:xfrm>
          <a:prstGeom prst="bentConnector3">
            <a:avLst/>
          </a:prstGeom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224AECC1-B333-449B-BE4D-A48D6474958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996840" y="2527533"/>
            <a:ext cx="769896" cy="71102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17F1A7D-8BC7-40C1-B873-BFF8E0E61008}"/>
              </a:ext>
            </a:extLst>
          </p:cNvPr>
          <p:cNvCxnSpPr>
            <a:cxnSpLocks/>
          </p:cNvCxnSpPr>
          <p:nvPr/>
        </p:nvCxnSpPr>
        <p:spPr>
          <a:xfrm>
            <a:off x="3065101" y="3572139"/>
            <a:ext cx="40255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2D40AE5-4F54-4E7A-A4B7-9E54DB860C28}"/>
              </a:ext>
            </a:extLst>
          </p:cNvPr>
          <p:cNvSpPr/>
          <p:nvPr/>
        </p:nvSpPr>
        <p:spPr>
          <a:xfrm>
            <a:off x="5119165" y="1964977"/>
            <a:ext cx="3240360" cy="2084913"/>
          </a:xfrm>
          <a:prstGeom prst="roundRect">
            <a:avLst>
              <a:gd name="adj" fmla="val 6611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1C7EB01-8AB3-4739-B5AE-86EC400C9516}"/>
              </a:ext>
            </a:extLst>
          </p:cNvPr>
          <p:cNvSpPr txBox="1"/>
          <p:nvPr/>
        </p:nvSpPr>
        <p:spPr>
          <a:xfrm>
            <a:off x="5267305" y="2039722"/>
            <a:ext cx="30219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1.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ตีสนิทผ่านสื่อออนไลน์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เช่น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facebook </a:t>
            </a:r>
            <a:b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</a:b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2.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ใช้รูปและโปรไฟล์ปลอม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ดูดี น่าเชื่อถือ</a:t>
            </a:r>
            <a:b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</a:b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3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. พูดคุยจนเหยื่อหลงเชื่อ ตายใจ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ว่า “รัก”</a:t>
            </a:r>
            <a:b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</a:b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อยากแต่งงานด้วย โดยอ้างว่าจะส่งของขวัญ</a:t>
            </a:r>
            <a:b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</a:b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หรือโอนเงินมาให้ ฯลฯ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4. แต่...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ต้องจ่ายค่าธรรมเนียมไปก่อน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5. เมื่อโอนเงินไปแล้ว 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ติดต่อไม่ได้อีกเลย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D381E24-01ED-43EE-A283-AFE9A0986786}"/>
              </a:ext>
            </a:extLst>
          </p:cNvPr>
          <p:cNvSpPr txBox="1"/>
          <p:nvPr/>
        </p:nvSpPr>
        <p:spPr>
          <a:xfrm>
            <a:off x="5580112" y="1419622"/>
            <a:ext cx="2042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(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Romance Scam)</a:t>
            </a: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sp>
        <p:nvSpPr>
          <p:cNvPr id="84" name="Heart 83">
            <a:extLst>
              <a:ext uri="{FF2B5EF4-FFF2-40B4-BE49-F238E27FC236}">
                <a16:creationId xmlns:a16="http://schemas.microsoft.com/office/drawing/2014/main" id="{A5B3DAF1-4AF0-4440-BF84-BF8959BDB1D7}"/>
              </a:ext>
            </a:extLst>
          </p:cNvPr>
          <p:cNvSpPr/>
          <p:nvPr/>
        </p:nvSpPr>
        <p:spPr>
          <a:xfrm rot="697655">
            <a:off x="7581042" y="1572991"/>
            <a:ext cx="196695" cy="19669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5FB799E-7F46-47AD-A73F-9F228BFABAD4}"/>
              </a:ext>
            </a:extLst>
          </p:cNvPr>
          <p:cNvSpPr/>
          <p:nvPr/>
        </p:nvSpPr>
        <p:spPr>
          <a:xfrm>
            <a:off x="189888" y="200004"/>
            <a:ext cx="6254320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5F113C-E8EC-478D-865F-D3EBBACD16CA}"/>
              </a:ext>
            </a:extLst>
          </p:cNvPr>
          <p:cNvSpPr txBox="1"/>
          <p:nvPr/>
        </p:nvSpPr>
        <p:spPr>
          <a:xfrm>
            <a:off x="98758" y="200004"/>
            <a:ext cx="44967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2.4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ภัยในโลกออนไลน์ </a:t>
            </a:r>
            <a:r>
              <a:rPr lang="en-US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หลอกรัก  ออนไลน์</a:t>
            </a:r>
            <a:endParaRPr lang="th-TH" sz="30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87" name="Picture 8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5C36DA6-35EC-4B5E-A032-3B76D6A91BF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155" y="3294987"/>
            <a:ext cx="908262" cy="1252116"/>
          </a:xfrm>
          <a:prstGeom prst="rect">
            <a:avLst/>
          </a:prstGeom>
        </p:spPr>
      </p:pic>
      <p:pic>
        <p:nvPicPr>
          <p:cNvPr id="88" name="Picture 87" descr="A picture containing text&#10;&#10;Description automatically generated">
            <a:extLst>
              <a:ext uri="{FF2B5EF4-FFF2-40B4-BE49-F238E27FC236}">
                <a16:creationId xmlns:a16="http://schemas.microsoft.com/office/drawing/2014/main" id="{468CFC6C-7BFC-4F78-A95D-8C176392239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b="71780"/>
          <a:stretch/>
        </p:blipFill>
        <p:spPr>
          <a:xfrm>
            <a:off x="3557986" y="3174582"/>
            <a:ext cx="337820" cy="403408"/>
          </a:xfrm>
          <a:prstGeom prst="rect">
            <a:avLst/>
          </a:prstGeom>
        </p:spPr>
      </p:pic>
      <p:pic>
        <p:nvPicPr>
          <p:cNvPr id="89" name="Picture 88" descr="Shape, circle&#10;&#10;Description automatically generated">
            <a:extLst>
              <a:ext uri="{FF2B5EF4-FFF2-40B4-BE49-F238E27FC236}">
                <a16:creationId xmlns:a16="http://schemas.microsoft.com/office/drawing/2014/main" id="{C40153B0-FAF4-4E5E-AB3F-466A1EA608D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2" t="63272" r="37888" b="12127"/>
          <a:stretch/>
        </p:blipFill>
        <p:spPr>
          <a:xfrm>
            <a:off x="1076347" y="2106370"/>
            <a:ext cx="610604" cy="640864"/>
          </a:xfrm>
          <a:prstGeom prst="rect">
            <a:avLst/>
          </a:prstGeom>
        </p:spPr>
      </p:pic>
      <p:sp>
        <p:nvSpPr>
          <p:cNvPr id="90" name="Heart 89">
            <a:extLst>
              <a:ext uri="{FF2B5EF4-FFF2-40B4-BE49-F238E27FC236}">
                <a16:creationId xmlns:a16="http://schemas.microsoft.com/office/drawing/2014/main" id="{8503BCE8-15E4-4D70-9B5F-D0735770BCBE}"/>
              </a:ext>
            </a:extLst>
          </p:cNvPr>
          <p:cNvSpPr/>
          <p:nvPr/>
        </p:nvSpPr>
        <p:spPr>
          <a:xfrm>
            <a:off x="761529" y="1697546"/>
            <a:ext cx="234968" cy="234968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1" name="Heart 90">
            <a:extLst>
              <a:ext uri="{FF2B5EF4-FFF2-40B4-BE49-F238E27FC236}">
                <a16:creationId xmlns:a16="http://schemas.microsoft.com/office/drawing/2014/main" id="{F916F637-0557-4AF6-AE72-A6F9A42F1E1C}"/>
              </a:ext>
            </a:extLst>
          </p:cNvPr>
          <p:cNvSpPr/>
          <p:nvPr/>
        </p:nvSpPr>
        <p:spPr>
          <a:xfrm>
            <a:off x="853898" y="2038077"/>
            <a:ext cx="190701" cy="19070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2" name="Heart 91">
            <a:extLst>
              <a:ext uri="{FF2B5EF4-FFF2-40B4-BE49-F238E27FC236}">
                <a16:creationId xmlns:a16="http://schemas.microsoft.com/office/drawing/2014/main" id="{4107F3B2-3789-4B11-9B69-A14DABFD3DFD}"/>
              </a:ext>
            </a:extLst>
          </p:cNvPr>
          <p:cNvSpPr/>
          <p:nvPr/>
        </p:nvSpPr>
        <p:spPr>
          <a:xfrm rot="697655">
            <a:off x="4370170" y="2777713"/>
            <a:ext cx="196695" cy="19669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3" name="Slide Number Placeholder 3">
            <a:extLst>
              <a:ext uri="{FF2B5EF4-FFF2-40B4-BE49-F238E27FC236}">
                <a16:creationId xmlns:a16="http://schemas.microsoft.com/office/drawing/2014/main" id="{754919C5-E496-4000-8FFF-EBDD921FD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2458" y="4659982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2719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81EB1E-AFE1-4398-B6B2-DAEB13D53342}"/>
              </a:ext>
            </a:extLst>
          </p:cNvPr>
          <p:cNvSpPr/>
          <p:nvPr/>
        </p:nvSpPr>
        <p:spPr>
          <a:xfrm>
            <a:off x="2411760" y="200004"/>
            <a:ext cx="4958175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BA199C-7005-4FB3-8373-F2AC067FE974}"/>
              </a:ext>
            </a:extLst>
          </p:cNvPr>
          <p:cNvSpPr txBox="1"/>
          <p:nvPr/>
        </p:nvSpPr>
        <p:spPr>
          <a:xfrm>
            <a:off x="2627784" y="163428"/>
            <a:ext cx="321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</a:p>
        </p:txBody>
      </p:sp>
      <p:pic>
        <p:nvPicPr>
          <p:cNvPr id="6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45C5756-D017-4C5B-80F4-FD8A439D72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744900"/>
            <a:ext cx="6135409" cy="34511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795BA-48C8-43E3-80CD-BEDC3D5E6088}"/>
              </a:ext>
            </a:extLst>
          </p:cNvPr>
          <p:cNvSpPr txBox="1"/>
          <p:nvPr/>
        </p:nvSpPr>
        <p:spPr>
          <a:xfrm>
            <a:off x="2475383" y="185961"/>
            <a:ext cx="3816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คลิปเตือนเรื่อง ข้อมูลส่วนบุคคล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399782-0874-4B56-ABEF-1C072C6CB2DC}"/>
              </a:ext>
            </a:extLst>
          </p:cNvPr>
          <p:cNvSpPr txBox="1"/>
          <p:nvPr/>
        </p:nvSpPr>
        <p:spPr>
          <a:xfrm>
            <a:off x="2788315" y="426010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>
                <a:solidFill>
                  <a:srgbClr val="9399F5"/>
                </a:solidFill>
                <a:effectLst/>
                <a:latin typeface="Segoe UI" panose="020B0502040204020203" pitchFamily="34" charset="0"/>
                <a:hlinkClick r:id="rId6" tooltip="https://www.youtube.com/watch?v=f7pyhn9ic9i&amp;fbclid=iwar1xlhlj0a7zfkgcajaiccg1c8szvj8sl1u3qqvujnb8qzi8dgq3n_xdbye"/>
              </a:rPr>
              <a:t>https://www.youtube.com/watch?v=F7pYHN9iC9I</a:t>
            </a:r>
            <a:endParaRPr lang="th-TH" sz="120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F718812-7211-4872-BED1-233EC659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308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B345B29-2A41-4EB1-9C1E-60B630A2387B}"/>
              </a:ext>
            </a:extLst>
          </p:cNvPr>
          <p:cNvSpPr txBox="1"/>
          <p:nvPr/>
        </p:nvSpPr>
        <p:spPr>
          <a:xfrm>
            <a:off x="179512" y="51470"/>
            <a:ext cx="43188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ภัยในโลกออนไลน์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เว็บไซต์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หน้าเหมือน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676FE-A5F0-41E7-BB92-CB2208C36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6279" r="53835" b="56634"/>
          <a:stretch/>
        </p:blipFill>
        <p:spPr>
          <a:xfrm>
            <a:off x="395047" y="699542"/>
            <a:ext cx="3729298" cy="927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5E4ECC-B563-40F8-86B2-07B0A53556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7152" r="53835" b="4725"/>
          <a:stretch/>
        </p:blipFill>
        <p:spPr>
          <a:xfrm>
            <a:off x="395046" y="3795886"/>
            <a:ext cx="3729298" cy="983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1C0BD-EEEA-49F7-8758-0327C320D2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26278" r="8228" b="56634"/>
          <a:stretch/>
        </p:blipFill>
        <p:spPr>
          <a:xfrm>
            <a:off x="4685039" y="691679"/>
            <a:ext cx="3787824" cy="927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DDCF45-65D5-449A-A6F9-AC853F2534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43366" r="8228" b="39547"/>
          <a:stretch/>
        </p:blipFill>
        <p:spPr>
          <a:xfrm>
            <a:off x="4716016" y="1722278"/>
            <a:ext cx="3787824" cy="927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C6B377-DB79-4E8F-A221-013F9BCBBC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60453" r="8228" b="21813"/>
          <a:stretch/>
        </p:blipFill>
        <p:spPr>
          <a:xfrm>
            <a:off x="4716016" y="2720595"/>
            <a:ext cx="3787824" cy="962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5D138-8A88-4BFB-937C-0486EF2F2E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77540" r="8228" b="5372"/>
          <a:stretch/>
        </p:blipFill>
        <p:spPr>
          <a:xfrm>
            <a:off x="4728550" y="3754029"/>
            <a:ext cx="3787824" cy="9270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16034F-5D56-432A-A6EE-8378B9D81C65}"/>
              </a:ext>
            </a:extLst>
          </p:cNvPr>
          <p:cNvSpPr/>
          <p:nvPr/>
        </p:nvSpPr>
        <p:spPr>
          <a:xfrm>
            <a:off x="228426" y="163697"/>
            <a:ext cx="5207670" cy="495895"/>
          </a:xfrm>
          <a:prstGeom prst="rect">
            <a:avLst/>
          </a:prstGeom>
          <a:gradFill flip="none" rotWithShape="1">
            <a:gsLst>
              <a:gs pos="0">
                <a:srgbClr val="9BBB59">
                  <a:shade val="30000"/>
                  <a:satMod val="115000"/>
                </a:srgbClr>
              </a:gs>
              <a:gs pos="38000">
                <a:srgbClr val="9BBB59">
                  <a:shade val="67500"/>
                  <a:satMod val="115000"/>
                </a:srgbClr>
              </a:gs>
              <a:gs pos="99000">
                <a:srgbClr val="9BBB59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Snip Single Corner Rectangle 17">
            <a:extLst>
              <a:ext uri="{FF2B5EF4-FFF2-40B4-BE49-F238E27FC236}">
                <a16:creationId xmlns:a16="http://schemas.microsoft.com/office/drawing/2014/main" id="{611F5AEB-1AB2-4824-8A3E-FB15838E10C0}"/>
              </a:ext>
            </a:extLst>
          </p:cNvPr>
          <p:cNvSpPr/>
          <p:nvPr/>
        </p:nvSpPr>
        <p:spPr>
          <a:xfrm flipH="1">
            <a:off x="-192600" y="155536"/>
            <a:ext cx="4570248" cy="513000"/>
          </a:xfrm>
          <a:prstGeom prst="snip1Rect">
            <a:avLst>
              <a:gd name="adj" fmla="val 0"/>
            </a:avLst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4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747" algn="l"/>
              </a:tabLst>
              <a:defRPr/>
            </a:pPr>
            <a:r>
              <a:rPr kumimoji="0" lang="th-TH" sz="2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วิธีป้องกันให้พ้นภัยในโลกออนไลน์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6C38A22E-2B90-4B71-9E75-3B5A3FA8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32E7BA-5FBD-4B88-8094-4AB65DCD9683}"/>
              </a:ext>
            </a:extLst>
          </p:cNvPr>
          <p:cNvGrpSpPr/>
          <p:nvPr/>
        </p:nvGrpSpPr>
        <p:grpSpPr>
          <a:xfrm>
            <a:off x="300272" y="1690379"/>
            <a:ext cx="4077376" cy="2115699"/>
            <a:chOff x="300272" y="1690379"/>
            <a:chExt cx="4077376" cy="21156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F9BAE5-6DC7-4479-A53A-C4E57A222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272" y="1690379"/>
              <a:ext cx="3940113" cy="9721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4A55E-540D-4D04-A44A-16EF3EC5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646" y="2653878"/>
              <a:ext cx="761275" cy="1152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86A286-60CD-407A-AB98-10FBFABE6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8" y="2653878"/>
              <a:ext cx="828144" cy="1152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E16F9D-BB3A-428A-9B0C-B665D4304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145" y="2653876"/>
              <a:ext cx="756132" cy="1152201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5B4C34-2A42-477C-99A4-DB40EF97D5F9}"/>
                </a:ext>
              </a:extLst>
            </p:cNvPr>
            <p:cNvGrpSpPr/>
            <p:nvPr/>
          </p:nvGrpSpPr>
          <p:grpSpPr>
            <a:xfrm>
              <a:off x="3548520" y="2623775"/>
              <a:ext cx="829128" cy="1172111"/>
              <a:chOff x="3627001" y="2642637"/>
              <a:chExt cx="829128" cy="11721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37CB236-CB82-4862-B2C8-0DE48FFB9E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283"/>
              <a:stretch/>
            </p:blipFill>
            <p:spPr>
              <a:xfrm>
                <a:off x="3664132" y="3668224"/>
                <a:ext cx="771563" cy="14652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A4BD740-39DF-4FDF-BF3F-E2B8BFCF54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891"/>
              <a:stretch/>
            </p:blipFill>
            <p:spPr>
              <a:xfrm>
                <a:off x="3651598" y="2642637"/>
                <a:ext cx="771563" cy="899980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37A2B485-1107-427E-9504-0BE31F1031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t="76001" b="11283"/>
              <a:stretch/>
            </p:blipFill>
            <p:spPr>
              <a:xfrm>
                <a:off x="3627001" y="3512269"/>
                <a:ext cx="829128" cy="14652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920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A4E733-C7B3-429B-AE5D-18A24DDB9D42}"/>
              </a:ext>
            </a:extLst>
          </p:cNvPr>
          <p:cNvSpPr/>
          <p:nvPr/>
        </p:nvSpPr>
        <p:spPr>
          <a:xfrm>
            <a:off x="111756" y="123478"/>
            <a:ext cx="6908516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E7DC5-704D-4FD5-A31B-3C7274318085}"/>
              </a:ext>
            </a:extLst>
          </p:cNvPr>
          <p:cNvSpPr txBox="1"/>
          <p:nvPr/>
        </p:nvSpPr>
        <p:spPr>
          <a:xfrm>
            <a:off x="31764" y="105190"/>
            <a:ext cx="5269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2.5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ภัยจากบัตรอิเล็กทรอนิกส์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บัตรถูกสวมรอย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92C0EF6-C545-40ED-8542-EB9776B1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455" y="4713794"/>
            <a:ext cx="306961" cy="273844"/>
          </a:xfrm>
        </p:spPr>
        <p:txBody>
          <a:bodyPr/>
          <a:lstStyle/>
          <a:p>
            <a:pPr defTabSz="685800"/>
            <a:fld id="{EFDF1642-36F5-4944-A90B-128936D0950B}" type="slidenum">
              <a:rPr lang="th-TH" sz="1200" b="1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defTabSz="685800"/>
              <a:t>24</a:t>
            </a:fld>
            <a:endParaRPr lang="th-TH" sz="1200" b="1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9" name="Picture 2" descr="http://fightagainstidentitythefts.com/wp-content/uploads/2015/12/Handheld-card-skimming-devices-300x300.jpg">
            <a:extLst>
              <a:ext uri="{FF2B5EF4-FFF2-40B4-BE49-F238E27FC236}">
                <a16:creationId xmlns:a16="http://schemas.microsoft.com/office/drawing/2014/main" id="{9F0FD990-A254-4003-B074-F58CCCD94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b="19361"/>
          <a:stretch>
            <a:fillRect/>
          </a:stretch>
        </p:blipFill>
        <p:spPr bwMode="auto">
          <a:xfrm>
            <a:off x="6451433" y="3337475"/>
            <a:ext cx="1203944" cy="970846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40203A-DE00-43E8-9048-CF19C34918B2}"/>
              </a:ext>
            </a:extLst>
          </p:cNvPr>
          <p:cNvSpPr txBox="1"/>
          <p:nvPr/>
        </p:nvSpPr>
        <p:spPr>
          <a:xfrm>
            <a:off x="6261634" y="4284959"/>
            <a:ext cx="158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เครื่องคัดลอกข้อมูลจากบัตร</a:t>
            </a:r>
            <a:b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</a:t>
            </a:r>
            <a:r>
              <a:rPr lang="en-US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Handheld Skimmer)</a:t>
            </a:r>
            <a:endParaRPr lang="th-TH" sz="1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DCD709-833F-4850-90BF-22B4A87B9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5720">
            <a:off x="1076898" y="780046"/>
            <a:ext cx="3528400" cy="201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985BED-94FB-4CA7-B6F4-2514711A2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11064">
            <a:off x="1246741" y="2626760"/>
            <a:ext cx="3087001" cy="205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ผู้เสียหายแห่เตือนภัย บัตรเครดิตธนาคารดัง ถูกแฮกไปรูดเว็บต่างแดน โดน">
            <a:extLst>
              <a:ext uri="{FF2B5EF4-FFF2-40B4-BE49-F238E27FC236}">
                <a16:creationId xmlns:a16="http://schemas.microsoft.com/office/drawing/2014/main" id="{595AE421-3D8A-430A-A95A-D2E769057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58" y="605933"/>
            <a:ext cx="2946545" cy="1546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606D85-DA32-40C9-819B-34A802A01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123" y="2005371"/>
            <a:ext cx="2203261" cy="1495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บัตรเดบิต ถูกคนอื่นแฮกใช้">
            <a:extLst>
              <a:ext uri="{FF2B5EF4-FFF2-40B4-BE49-F238E27FC236}">
                <a16:creationId xmlns:a16="http://schemas.microsoft.com/office/drawing/2014/main" id="{9719605D-5DC0-44B2-9A7B-CF2465F0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96" y="1757223"/>
            <a:ext cx="3668157" cy="1834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21262A-DDBB-4DBA-A2B6-4026BE0B42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066"/>
          <a:stretch/>
        </p:blipFill>
        <p:spPr>
          <a:xfrm>
            <a:off x="4113167" y="3273252"/>
            <a:ext cx="2104985" cy="1399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383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A4E733-C7B3-429B-AE5D-18A24DDB9D42}"/>
              </a:ext>
            </a:extLst>
          </p:cNvPr>
          <p:cNvSpPr/>
          <p:nvPr/>
        </p:nvSpPr>
        <p:spPr>
          <a:xfrm>
            <a:off x="111756" y="123478"/>
            <a:ext cx="9001628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E7DC5-704D-4FD5-A31B-3C7274318085}"/>
              </a:ext>
            </a:extLst>
          </p:cNvPr>
          <p:cNvSpPr txBox="1"/>
          <p:nvPr/>
        </p:nvSpPr>
        <p:spPr>
          <a:xfrm>
            <a:off x="30616" y="91824"/>
            <a:ext cx="6584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2.5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ภัยจากบัตรอิเล็กทรอนิกส์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การผูกบัตรเพื่อชำระเงินออนไลน์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92C0EF6-C545-40ED-8542-EB9776B17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455" y="4713794"/>
            <a:ext cx="306961" cy="273844"/>
          </a:xfrm>
        </p:spPr>
        <p:txBody>
          <a:bodyPr/>
          <a:lstStyle/>
          <a:p>
            <a:pPr defTabSz="685800"/>
            <a:fld id="{EFDF1642-36F5-4944-A90B-128936D0950B}" type="slidenum">
              <a:rPr lang="th-TH" sz="1200" b="1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defTabSz="685800"/>
              <a:t>25</a:t>
            </a:fld>
            <a:endParaRPr lang="th-TH" sz="1200" b="1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A00218-BC33-4678-BFE4-732AC262D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3"/>
          <a:stretch/>
        </p:blipFill>
        <p:spPr>
          <a:xfrm>
            <a:off x="4771208" y="795228"/>
            <a:ext cx="2177056" cy="38603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AC9187-39CA-48CE-BE1B-F5E17CE72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343" y="799635"/>
            <a:ext cx="2177056" cy="38603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BA6C83-8CC0-4057-A127-23854C236588}"/>
              </a:ext>
            </a:extLst>
          </p:cNvPr>
          <p:cNvSpPr txBox="1"/>
          <p:nvPr/>
        </p:nvSpPr>
        <p:spPr>
          <a:xfrm>
            <a:off x="250673" y="1004217"/>
            <a:ext cx="4626864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36363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เลือกซื้อจากร้านค้าออนไลน์ที่มีความน่าเชื่อถือหรือ</a:t>
            </a:r>
            <a:r>
              <a:rPr lang="th-TH" sz="1800">
                <a:solidFill>
                  <a:srgbClr val="36363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ได้รับใบรับรอง</a:t>
            </a:r>
            <a:br>
              <a:rPr lang="th-TH" sz="1800">
                <a:solidFill>
                  <a:srgbClr val="36363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solidFill>
                  <a:srgbClr val="36363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ดิจิตอล (</a:t>
            </a:r>
            <a:r>
              <a:rPr lang="en-US" sz="1800">
                <a:solidFill>
                  <a:srgbClr val="36363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Digital Certificate)</a:t>
            </a:r>
          </a:p>
          <a:p>
            <a:br>
              <a:rPr lang="en-US" sz="1500">
                <a:solidFill>
                  <a:srgbClr val="36363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endParaRPr lang="en-US" sz="1500">
              <a:solidFill>
                <a:srgbClr val="363636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endParaRPr lang="th-TH" sz="1500" b="0" i="0">
              <a:solidFill>
                <a:srgbClr val="363636"/>
              </a:solidFill>
              <a:effectLst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h-TH" sz="1800">
                <a:solidFill>
                  <a:srgbClr val="36363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เลือกช่องทางการชำระเงินที่มีระบบรักษาความปลอดภัยที่เป็นที่ยอมรับ </a:t>
            </a:r>
            <a:br>
              <a:rPr lang="th-TH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ซึ่งลูกค้าจำเป็นต้องลงทะเบียนผ่านเว็บไซต์ของธนาคารผู้ออกบัตร </a:t>
            </a:r>
            <a:br>
              <a:rPr lang="th-TH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เพื่อใช้ </a:t>
            </a:r>
            <a:r>
              <a:rPr lang="en-US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Verified by Visa (VBV), Master Card Secure Code </a:t>
            </a:r>
            <a:br>
              <a:rPr lang="en-US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(MCSC) </a:t>
            </a:r>
            <a:r>
              <a:rPr lang="th-TH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 </a:t>
            </a:r>
            <a:r>
              <a:rPr lang="en-US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JCB J/Secure</a:t>
            </a:r>
            <a:r>
              <a:rPr lang="th-TH" sz="1800" b="0" i="0">
                <a:solidFill>
                  <a:srgbClr val="363636"/>
                </a:solidFill>
                <a:effectLst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1800" b="0" i="0">
              <a:solidFill>
                <a:srgbClr val="464646"/>
              </a:solidFill>
              <a:effectLst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F7652751-F472-40D2-95EF-957F88BC2C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50800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A93C67D6-12C2-4214-9D80-F92F3660FE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1" b="17380"/>
          <a:stretch/>
        </p:blipFill>
        <p:spPr>
          <a:xfrm>
            <a:off x="2092350" y="1706466"/>
            <a:ext cx="643258" cy="493884"/>
          </a:xfrm>
          <a:prstGeom prst="rect">
            <a:avLst/>
          </a:prstGeom>
        </p:spPr>
      </p:pic>
      <p:pic>
        <p:nvPicPr>
          <p:cNvPr id="19" name="Picture 18" descr="Text&#10;&#10;Description automatically generated with low confidence">
            <a:extLst>
              <a:ext uri="{FF2B5EF4-FFF2-40B4-BE49-F238E27FC236}">
                <a16:creationId xmlns:a16="http://schemas.microsoft.com/office/drawing/2014/main" id="{4E9EDB3A-6B6A-4CE9-B2A5-623040042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9" y="3555713"/>
            <a:ext cx="2615968" cy="507445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BC508681-2FFF-49CC-ABFF-08BC210CEE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7" t="53884" r="21027" b="10363"/>
          <a:stretch/>
        </p:blipFill>
        <p:spPr>
          <a:xfrm>
            <a:off x="2822963" y="1875121"/>
            <a:ext cx="740272" cy="313633"/>
          </a:xfrm>
          <a:prstGeom prst="rect">
            <a:avLst/>
          </a:prstGeom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3E1507DE-7666-4090-8674-D1663DC17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74" y="1791789"/>
            <a:ext cx="643258" cy="32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17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B345B29-2A41-4EB1-9C1E-60B630A2387B}"/>
              </a:ext>
            </a:extLst>
          </p:cNvPr>
          <p:cNvSpPr txBox="1"/>
          <p:nvPr/>
        </p:nvSpPr>
        <p:spPr>
          <a:xfrm>
            <a:off x="179512" y="51470"/>
            <a:ext cx="43188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ภัยในโลกออนไลน์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เว็บไซต์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หน้าเหมือน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16034F-5D56-432A-A6EE-8378B9D81C65}"/>
              </a:ext>
            </a:extLst>
          </p:cNvPr>
          <p:cNvSpPr/>
          <p:nvPr/>
        </p:nvSpPr>
        <p:spPr>
          <a:xfrm>
            <a:off x="154709" y="390097"/>
            <a:ext cx="5425403" cy="5232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Snip Single Corner Rectangle 17">
            <a:extLst>
              <a:ext uri="{FF2B5EF4-FFF2-40B4-BE49-F238E27FC236}">
                <a16:creationId xmlns:a16="http://schemas.microsoft.com/office/drawing/2014/main" id="{611F5AEB-1AB2-4824-8A3E-FB15838E10C0}"/>
              </a:ext>
            </a:extLst>
          </p:cNvPr>
          <p:cNvSpPr/>
          <p:nvPr/>
        </p:nvSpPr>
        <p:spPr>
          <a:xfrm flipH="1">
            <a:off x="-468560" y="419915"/>
            <a:ext cx="6582560" cy="513000"/>
          </a:xfrm>
          <a:prstGeom prst="snip1Rect">
            <a:avLst>
              <a:gd name="adj" fmla="val 0"/>
            </a:avLst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4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747" algn="l"/>
              </a:tabLst>
              <a:defRPr/>
            </a:pPr>
            <a:r>
              <a:rPr lang="th-TH" sz="27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ทำอย่างไรเมื่อตกเป็นเหยื่อการผูกบัตรอิเล็กทรอนิกส์</a:t>
            </a:r>
            <a:endParaRPr kumimoji="0" lang="th-TH" sz="27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10342F-AC2C-49E5-AC68-FC77D4C123BE}"/>
              </a:ext>
            </a:extLst>
          </p:cNvPr>
          <p:cNvGrpSpPr/>
          <p:nvPr/>
        </p:nvGrpSpPr>
        <p:grpSpPr>
          <a:xfrm>
            <a:off x="971600" y="1009370"/>
            <a:ext cx="7200800" cy="1962489"/>
            <a:chOff x="971600" y="1009370"/>
            <a:chExt cx="7200800" cy="19624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3F8D981-C6D3-4A35-BA15-7CB3DFFB1015}"/>
                </a:ext>
              </a:extLst>
            </p:cNvPr>
            <p:cNvSpPr/>
            <p:nvPr/>
          </p:nvSpPr>
          <p:spPr>
            <a:xfrm>
              <a:off x="971600" y="1009370"/>
              <a:ext cx="7040811" cy="19624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8458061-8326-4BD8-A02E-3461EBE1FD84}"/>
                </a:ext>
              </a:extLst>
            </p:cNvPr>
            <p:cNvSpPr/>
            <p:nvPr/>
          </p:nvSpPr>
          <p:spPr>
            <a:xfrm rot="5400000">
              <a:off x="1194218" y="1140799"/>
              <a:ext cx="164553" cy="171110"/>
            </a:xfrm>
            <a:prstGeom prst="triangle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95BF35-EF30-4489-92E5-A14866E0F29E}"/>
                </a:ext>
              </a:extLst>
            </p:cNvPr>
            <p:cNvSpPr txBox="1"/>
            <p:nvPr/>
          </p:nvSpPr>
          <p:spPr>
            <a:xfrm>
              <a:off x="1414770" y="1009370"/>
              <a:ext cx="48750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เก็บหลักฐาน</a:t>
              </a:r>
              <a:r>
                <a:rPr lang="th-TH" sz="2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รายการที่ผิดปกติ เวลา จำนวนเงินที่ผิดปกติ</a:t>
              </a: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0845081-972F-4D02-B60C-3D77F03A8486}"/>
                </a:ext>
              </a:extLst>
            </p:cNvPr>
            <p:cNvSpPr/>
            <p:nvPr/>
          </p:nvSpPr>
          <p:spPr>
            <a:xfrm rot="5400000">
              <a:off x="1190902" y="1547188"/>
              <a:ext cx="164553" cy="171110"/>
            </a:xfrm>
            <a:prstGeom prst="triangle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8F5847D1-D682-4137-9B9D-154FA5FEAAD7}"/>
                </a:ext>
              </a:extLst>
            </p:cNvPr>
            <p:cNvSpPr/>
            <p:nvPr/>
          </p:nvSpPr>
          <p:spPr>
            <a:xfrm rot="5400000">
              <a:off x="1190903" y="2245326"/>
              <a:ext cx="164553" cy="171110"/>
            </a:xfrm>
            <a:prstGeom prst="triangle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058A6B5-4814-4950-932A-3155475A70BF}"/>
                </a:ext>
              </a:extLst>
            </p:cNvPr>
            <p:cNvSpPr txBox="1"/>
            <p:nvPr/>
          </p:nvSpPr>
          <p:spPr>
            <a:xfrm>
              <a:off x="1424271" y="1413188"/>
              <a:ext cx="65321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อายัดบัตรเครดิต หรือบัตรเดบิต</a:t>
              </a:r>
              <a:r>
                <a:rPr lang="th-TH" sz="2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ที่ใช้ในการทำรายการผ่าน </a:t>
              </a:r>
              <a:r>
                <a:rPr lang="en-US" sz="2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Mobile banking </a:t>
              </a:r>
              <a:r>
                <a:rPr lang="th-TH" sz="2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หรือ ติดต่อ </a:t>
              </a:r>
              <a:r>
                <a:rPr lang="en-US" sz="24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Call center</a:t>
              </a:r>
              <a:endPara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7D2B51-10FE-47A0-B2E7-80A700577933}"/>
                </a:ext>
              </a:extLst>
            </p:cNvPr>
            <p:cNvSpPr txBox="1"/>
            <p:nvPr/>
          </p:nvSpPr>
          <p:spPr>
            <a:xfrm>
              <a:off x="1414770" y="2171640"/>
              <a:ext cx="6757630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2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แจ้ง</a:t>
              </a:r>
              <a:r>
                <a:rPr lang="th-TH" sz="24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ปฏิเสธรายการ</a:t>
              </a:r>
              <a:r>
                <a:rPr lang="th-TH" sz="22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r>
                <a:rPr lang="th-TH" sz="2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และให้ข้อมูล</a:t>
              </a:r>
              <a:r>
                <a:rPr lang="en-US" sz="2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/</a:t>
              </a:r>
              <a:r>
                <a:rPr lang="th-TH" sz="2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หลักฐานรายการการโอนเงินผิดปกติแก่ </a:t>
              </a:r>
              <a:r>
                <a:rPr lang="en-US" sz="2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Call center </a:t>
              </a:r>
              <a:r>
                <a:rPr lang="th-TH" sz="2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หรือสาขาธนาคารผู้ออกบัตร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A062A6-9D54-4B2C-A1A9-4C35E784720A}"/>
              </a:ext>
            </a:extLst>
          </p:cNvPr>
          <p:cNvGrpSpPr/>
          <p:nvPr/>
        </p:nvGrpSpPr>
        <p:grpSpPr>
          <a:xfrm>
            <a:off x="140365" y="3213644"/>
            <a:ext cx="8670947" cy="1539759"/>
            <a:chOff x="140365" y="3213644"/>
            <a:chExt cx="8670947" cy="15397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12AE5F-AD05-45DC-A3D3-78E1F089766B}"/>
                </a:ext>
              </a:extLst>
            </p:cNvPr>
            <p:cNvGrpSpPr/>
            <p:nvPr/>
          </p:nvGrpSpPr>
          <p:grpSpPr>
            <a:xfrm>
              <a:off x="140365" y="3213644"/>
              <a:ext cx="7872046" cy="1539759"/>
              <a:chOff x="140365" y="3213644"/>
              <a:chExt cx="7872046" cy="153975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8A61E14-5506-4D71-8030-A16DF3983DEA}"/>
                  </a:ext>
                </a:extLst>
              </p:cNvPr>
              <p:cNvSpPr/>
              <p:nvPr/>
            </p:nvSpPr>
            <p:spPr>
              <a:xfrm>
                <a:off x="971600" y="3803824"/>
                <a:ext cx="7040811" cy="9495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8111FD0-9470-4FEE-82C9-AA1B42F33E8A}"/>
                  </a:ext>
                </a:extLst>
              </p:cNvPr>
              <p:cNvSpPr txBox="1"/>
              <p:nvPr/>
            </p:nvSpPr>
            <p:spPr>
              <a:xfrm>
                <a:off x="140365" y="3213644"/>
                <a:ext cx="6135114" cy="523220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>
                <a:spAutoFit/>
              </a:bodyPr>
              <a:lstStyle/>
              <a:p>
                <a:r>
                  <a:rPr lang="th-TH">
                    <a:solidFill>
                      <a:schemeClr val="bg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ธนาคารรับผิดชอบอย่างไร </a:t>
                </a:r>
                <a:r>
                  <a:rPr lang="en-US" sz="2400">
                    <a:solidFill>
                      <a:schemeClr val="bg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(</a:t>
                </a:r>
                <a:r>
                  <a:rPr lang="th-TH" sz="2400">
                    <a:solidFill>
                      <a:schemeClr val="bg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เฉพาะกรณีบัตรถูกสวมรอยทำธุรกรรม</a:t>
                </a:r>
                <a:r>
                  <a:rPr lang="en-US" sz="2400">
                    <a:solidFill>
                      <a:schemeClr val="bg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)</a:t>
                </a:r>
                <a:endParaRPr lang="th-TH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EF4B71-2D04-4E61-912D-9DB4B87B0D94}"/>
                  </a:ext>
                </a:extLst>
              </p:cNvPr>
              <p:cNvSpPr txBox="1"/>
              <p:nvPr/>
            </p:nvSpPr>
            <p:spPr>
              <a:xfrm>
                <a:off x="1400426" y="3803824"/>
                <a:ext cx="574951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2200" b="1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กรณีบัตรเดบิต </a:t>
                </a:r>
                <a:r>
                  <a:rPr lang="th-TH" sz="22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ธนาคารจะคืนเงินให้ภายใน </a:t>
                </a:r>
                <a:r>
                  <a:rPr lang="en-US" sz="22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5 </a:t>
                </a:r>
                <a:r>
                  <a:rPr lang="th-TH" sz="220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วันทำการ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E82613-4337-40A7-B006-174603C0788E}"/>
                </a:ext>
              </a:extLst>
            </p:cNvPr>
            <p:cNvSpPr txBox="1"/>
            <p:nvPr/>
          </p:nvSpPr>
          <p:spPr>
            <a:xfrm>
              <a:off x="1400425" y="4195765"/>
              <a:ext cx="741088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2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กรณีบัตรเครดิต </a:t>
              </a:r>
              <a:r>
                <a:rPr lang="th-TH" sz="22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ธนาคารจะยกเลิกรายการ โดยไม่ต้องชำระเงินยอดเรียกเก็บที่ผิดปกติ</a:t>
              </a:r>
            </a:p>
          </p:txBody>
        </p:sp>
      </p:grp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9CFBB51E-8783-4863-BE54-7809EFF5E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334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DF4D24-7035-428D-B801-3760040F2DE8}"/>
              </a:ext>
            </a:extLst>
          </p:cNvPr>
          <p:cNvSpPr/>
          <p:nvPr/>
        </p:nvSpPr>
        <p:spPr>
          <a:xfrm>
            <a:off x="467544" y="843558"/>
            <a:ext cx="8208912" cy="3931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2C5414C-37CB-4CB4-94FE-50EA4D1E03EF}"/>
              </a:ext>
            </a:extLst>
          </p:cNvPr>
          <p:cNvSpPr/>
          <p:nvPr/>
        </p:nvSpPr>
        <p:spPr>
          <a:xfrm>
            <a:off x="2307095" y="2859782"/>
            <a:ext cx="1268177" cy="12681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2C8B0A-B5AB-406A-B88B-E37AADC7E6A3}"/>
              </a:ext>
            </a:extLst>
          </p:cNvPr>
          <p:cNvSpPr/>
          <p:nvPr/>
        </p:nvSpPr>
        <p:spPr>
          <a:xfrm>
            <a:off x="6603433" y="946855"/>
            <a:ext cx="1268177" cy="12681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551A2F5-F1C9-400C-B550-D867DCD3F480}"/>
              </a:ext>
            </a:extLst>
          </p:cNvPr>
          <p:cNvSpPr/>
          <p:nvPr/>
        </p:nvSpPr>
        <p:spPr>
          <a:xfrm>
            <a:off x="3911143" y="921011"/>
            <a:ext cx="1268177" cy="12681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87140B0-CCFC-49BD-83CE-2624C1834665}"/>
              </a:ext>
            </a:extLst>
          </p:cNvPr>
          <p:cNvSpPr/>
          <p:nvPr/>
        </p:nvSpPr>
        <p:spPr>
          <a:xfrm>
            <a:off x="1272392" y="921011"/>
            <a:ext cx="1268177" cy="12681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EA4298-F1C0-4839-84A7-3D251803A10B}"/>
              </a:ext>
            </a:extLst>
          </p:cNvPr>
          <p:cNvSpPr/>
          <p:nvPr/>
        </p:nvSpPr>
        <p:spPr>
          <a:xfrm>
            <a:off x="251520" y="231251"/>
            <a:ext cx="2952328" cy="49589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Snip Single Corner Rectangle 17">
            <a:extLst>
              <a:ext uri="{FF2B5EF4-FFF2-40B4-BE49-F238E27FC236}">
                <a16:creationId xmlns:a16="http://schemas.microsoft.com/office/drawing/2014/main" id="{77EC487B-DEC5-4CAB-9050-D10239952CD2}"/>
              </a:ext>
            </a:extLst>
          </p:cNvPr>
          <p:cNvSpPr/>
          <p:nvPr/>
        </p:nvSpPr>
        <p:spPr>
          <a:xfrm flipH="1">
            <a:off x="323528" y="214146"/>
            <a:ext cx="2880320" cy="513000"/>
          </a:xfrm>
          <a:prstGeom prst="snip1Rect">
            <a:avLst>
              <a:gd name="adj" fmla="val 0"/>
            </a:avLst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4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747" algn="l"/>
              </a:tabLst>
              <a:defRPr/>
            </a:pPr>
            <a:r>
              <a:rPr lang="th-TH" sz="27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วิธีป้องกันบัตรถูกสวมรอย</a:t>
            </a:r>
            <a:endParaRPr kumimoji="0" lang="th-TH" sz="2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186C2A-6702-41B9-A58A-B67A27955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76" y="1176697"/>
            <a:ext cx="805938" cy="80593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C2C0D07-8AAB-4C5F-830B-EB5289E5CBD1}"/>
              </a:ext>
            </a:extLst>
          </p:cNvPr>
          <p:cNvGrpSpPr/>
          <p:nvPr/>
        </p:nvGrpSpPr>
        <p:grpSpPr>
          <a:xfrm>
            <a:off x="4153835" y="1176697"/>
            <a:ext cx="757185" cy="728214"/>
            <a:chOff x="5113113" y="1265275"/>
            <a:chExt cx="1886630" cy="18144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A0661F-6EF9-43D0-B9E1-AE71304A6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6245" y="1433513"/>
              <a:ext cx="1428060" cy="142806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965B63-DFED-4B4D-B04A-7657FD33A929}"/>
                </a:ext>
              </a:extLst>
            </p:cNvPr>
            <p:cNvGrpSpPr/>
            <p:nvPr/>
          </p:nvGrpSpPr>
          <p:grpSpPr>
            <a:xfrm>
              <a:off x="5113113" y="1265275"/>
              <a:ext cx="1886630" cy="1814446"/>
              <a:chOff x="5091847" y="1254642"/>
              <a:chExt cx="1886630" cy="181444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213A040-7306-4228-86E9-B9E3670EA3B4}"/>
                  </a:ext>
                </a:extLst>
              </p:cNvPr>
              <p:cNvGrpSpPr/>
              <p:nvPr/>
            </p:nvGrpSpPr>
            <p:grpSpPr>
              <a:xfrm>
                <a:off x="5091847" y="1254642"/>
                <a:ext cx="293765" cy="1814446"/>
                <a:chOff x="5091847" y="1254642"/>
                <a:chExt cx="293765" cy="1814446"/>
              </a:xfrm>
            </p:grpSpPr>
            <p:sp>
              <p:nvSpPr>
                <p:cNvPr id="14" name="Half Frame 13">
                  <a:extLst>
                    <a:ext uri="{FF2B5EF4-FFF2-40B4-BE49-F238E27FC236}">
                      <a16:creationId xmlns:a16="http://schemas.microsoft.com/office/drawing/2014/main" id="{22A725A4-26BC-44C9-A092-45427A4395F9}"/>
                    </a:ext>
                  </a:extLst>
                </p:cNvPr>
                <p:cNvSpPr/>
                <p:nvPr/>
              </p:nvSpPr>
              <p:spPr>
                <a:xfrm>
                  <a:off x="5098533" y="1254642"/>
                  <a:ext cx="287079" cy="287079"/>
                </a:xfrm>
                <a:prstGeom prst="halfFram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" name="Half Frame 14">
                  <a:extLst>
                    <a:ext uri="{FF2B5EF4-FFF2-40B4-BE49-F238E27FC236}">
                      <a16:creationId xmlns:a16="http://schemas.microsoft.com/office/drawing/2014/main" id="{6A97AE4E-05E6-4E15-9EC5-0BD283DCEC00}"/>
                    </a:ext>
                  </a:extLst>
                </p:cNvPr>
                <p:cNvSpPr/>
                <p:nvPr/>
              </p:nvSpPr>
              <p:spPr>
                <a:xfrm rot="16200000">
                  <a:off x="5091847" y="2782009"/>
                  <a:ext cx="287079" cy="287079"/>
                </a:xfrm>
                <a:prstGeom prst="halfFram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9039A80-18BD-4C75-9300-7BAB4DD2EAA0}"/>
                  </a:ext>
                </a:extLst>
              </p:cNvPr>
              <p:cNvGrpSpPr/>
              <p:nvPr/>
            </p:nvGrpSpPr>
            <p:grpSpPr>
              <a:xfrm flipH="1">
                <a:off x="6648867" y="1254642"/>
                <a:ext cx="329610" cy="1814446"/>
                <a:chOff x="5091847" y="1254642"/>
                <a:chExt cx="293765" cy="1814446"/>
              </a:xfrm>
            </p:grpSpPr>
            <p:sp>
              <p:nvSpPr>
                <p:cNvPr id="12" name="Half Frame 11">
                  <a:extLst>
                    <a:ext uri="{FF2B5EF4-FFF2-40B4-BE49-F238E27FC236}">
                      <a16:creationId xmlns:a16="http://schemas.microsoft.com/office/drawing/2014/main" id="{1AA761C5-803E-4A1D-868A-49D05325CE4D}"/>
                    </a:ext>
                  </a:extLst>
                </p:cNvPr>
                <p:cNvSpPr/>
                <p:nvPr/>
              </p:nvSpPr>
              <p:spPr>
                <a:xfrm>
                  <a:off x="5098533" y="1254642"/>
                  <a:ext cx="287079" cy="287079"/>
                </a:xfrm>
                <a:prstGeom prst="halfFram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Half Frame 12">
                  <a:extLst>
                    <a:ext uri="{FF2B5EF4-FFF2-40B4-BE49-F238E27FC236}">
                      <a16:creationId xmlns:a16="http://schemas.microsoft.com/office/drawing/2014/main" id="{A4D94D5B-4E87-4ADA-BC97-537CA624BF21}"/>
                    </a:ext>
                  </a:extLst>
                </p:cNvPr>
                <p:cNvSpPr/>
                <p:nvPr/>
              </p:nvSpPr>
              <p:spPr>
                <a:xfrm rot="16200000">
                  <a:off x="5091847" y="2782009"/>
                  <a:ext cx="287079" cy="287079"/>
                </a:xfrm>
                <a:prstGeom prst="halfFram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816E567-3239-47D6-B733-55D19E4289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12" y="1225671"/>
            <a:ext cx="742825" cy="742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141295-79DC-44BF-9325-11EB1FCE70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10" y="3185952"/>
            <a:ext cx="629843" cy="6298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45A19A-91B0-4159-BEAB-D9110732F67B}"/>
              </a:ext>
            </a:extLst>
          </p:cNvPr>
          <p:cNvSpPr txBox="1"/>
          <p:nvPr/>
        </p:nvSpPr>
        <p:spPr>
          <a:xfrm>
            <a:off x="968141" y="2275007"/>
            <a:ext cx="1832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อย่าให้คนอื่นใช้บัตร</a:t>
            </a: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ของเรา</a:t>
            </a:r>
            <a:b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BACF5D-6514-471B-8831-FA69EC24CDD1}"/>
              </a:ext>
            </a:extLst>
          </p:cNvPr>
          <p:cNvSpPr txBox="1"/>
          <p:nvPr/>
        </p:nvSpPr>
        <p:spPr>
          <a:xfrm>
            <a:off x="3817004" y="2208035"/>
            <a:ext cx="1449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อยู่ในจุดที่มองเห็น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การทำรายการเสมอ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E4D325-44F4-44D2-8709-B4765FCA1B5E}"/>
              </a:ext>
            </a:extLst>
          </p:cNvPr>
          <p:cNvSpPr txBox="1"/>
          <p:nvPr/>
        </p:nvSpPr>
        <p:spPr>
          <a:xfrm>
            <a:off x="6125642" y="2184902"/>
            <a:ext cx="2212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ควรใช้สติกเกอร์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ปิดรหัส 3 –</a:t>
            </a:r>
            <a:r>
              <a:rPr lang="th-TH" sz="1800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4 ตัว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บนบัตร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D1EE13-9C9C-4830-9AC1-3F3963DCF8AF}"/>
              </a:ext>
            </a:extLst>
          </p:cNvPr>
          <p:cNvSpPr txBox="1"/>
          <p:nvPr/>
        </p:nvSpPr>
        <p:spPr>
          <a:xfrm>
            <a:off x="1143287" y="4096112"/>
            <a:ext cx="3541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สมัครบริการ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แจ้งเตือนการเคลื่อนไหวทางบัญชี 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(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SMS*)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และจำกัดวงเงินการ</a:t>
            </a:r>
            <a:r>
              <a:rPr lang="th-TH" sz="1800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ใช้บัตร</a:t>
            </a: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เท่าที่จำเป็นและจ่ายไหว</a:t>
            </a: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CCE081-6791-4AC8-9F78-8FC9440B34EF}"/>
              </a:ext>
            </a:extLst>
          </p:cNvPr>
          <p:cNvSpPr txBox="1"/>
          <p:nvPr/>
        </p:nvSpPr>
        <p:spPr>
          <a:xfrm>
            <a:off x="-17850" y="4927412"/>
            <a:ext cx="2525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บริการ 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SMS 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อาจมีค่าธรรมเนียม</a:t>
            </a:r>
            <a:endParaRPr lang="th-TH" sz="1400" dirty="0">
              <a:solidFill>
                <a:schemeClr val="tx1">
                  <a:lumMod val="85000"/>
                  <a:lumOff val="1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37CECCD-A36A-4088-9B60-FFB31827CA0F}"/>
              </a:ext>
            </a:extLst>
          </p:cNvPr>
          <p:cNvSpPr/>
          <p:nvPr/>
        </p:nvSpPr>
        <p:spPr>
          <a:xfrm>
            <a:off x="5457218" y="2853773"/>
            <a:ext cx="1268177" cy="126817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25E113-FA59-4A13-ACD1-058953B5F712}"/>
              </a:ext>
            </a:extLst>
          </p:cNvPr>
          <p:cNvSpPr txBox="1"/>
          <p:nvPr/>
        </p:nvSpPr>
        <p:spPr>
          <a:xfrm>
            <a:off x="5088272" y="4084994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หาก</a:t>
            </a: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พบรายการผิดปกติ</a:t>
            </a:r>
            <a:b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</a:br>
            <a:r>
              <a:rPr kumimoji="0" lang="th-TH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ติดต่อธนาคาร</a:t>
            </a: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ผู้ออกบัตรทันที</a:t>
            </a:r>
          </a:p>
        </p:txBody>
      </p:sp>
      <p:pic>
        <p:nvPicPr>
          <p:cNvPr id="31" name="Graphic 30" descr="Speaker phone with solid fill">
            <a:extLst>
              <a:ext uri="{FF2B5EF4-FFF2-40B4-BE49-F238E27FC236}">
                <a16:creationId xmlns:a16="http://schemas.microsoft.com/office/drawing/2014/main" id="{A4E247E1-0454-4248-B5ED-347A6FFEE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4106" y="3051161"/>
            <a:ext cx="914400" cy="914400"/>
          </a:xfrm>
          <a:prstGeom prst="rect">
            <a:avLst/>
          </a:prstGeom>
        </p:spPr>
      </p:pic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407239B0-6B0E-403A-89F3-BA1AF65C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1520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04783C3D-DCB0-D12C-6236-9D358E65891D}"/>
              </a:ext>
            </a:extLst>
          </p:cNvPr>
          <p:cNvSpPr/>
          <p:nvPr/>
        </p:nvSpPr>
        <p:spPr>
          <a:xfrm>
            <a:off x="2768060" y="1046435"/>
            <a:ext cx="3634846" cy="341004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1C8839-2514-4454-8BEA-3AF930854957}"/>
              </a:ext>
            </a:extLst>
          </p:cNvPr>
          <p:cNvSpPr/>
          <p:nvPr/>
        </p:nvSpPr>
        <p:spPr>
          <a:xfrm>
            <a:off x="179379" y="115924"/>
            <a:ext cx="2293880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9B2AAE-9242-49F0-9FA1-DE7BB9AF4F47}"/>
              </a:ext>
            </a:extLst>
          </p:cNvPr>
          <p:cNvSpPr txBox="1"/>
          <p:nvPr/>
        </p:nvSpPr>
        <p:spPr>
          <a:xfrm>
            <a:off x="136774" y="79348"/>
            <a:ext cx="14622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แชร์ลูกโซ่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EA11E5-4EF8-5088-E370-BD51EBF40ACB}"/>
              </a:ext>
            </a:extLst>
          </p:cNvPr>
          <p:cNvGrpSpPr/>
          <p:nvPr/>
        </p:nvGrpSpPr>
        <p:grpSpPr>
          <a:xfrm>
            <a:off x="4039201" y="1945221"/>
            <a:ext cx="1132679" cy="1253058"/>
            <a:chOff x="3978409" y="1743613"/>
            <a:chExt cx="1132679" cy="12530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BFCDD2-2BEF-46B9-A06C-8C08D334330F}"/>
                </a:ext>
              </a:extLst>
            </p:cNvPr>
            <p:cNvSpPr/>
            <p:nvPr/>
          </p:nvSpPr>
          <p:spPr>
            <a:xfrm>
              <a:off x="3978409" y="1863992"/>
              <a:ext cx="1132679" cy="1132679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6117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3" name="Picture 22" descr="A person wearing glasses&#10;&#10;Description automatically generated with low confidence">
              <a:extLst>
                <a:ext uri="{FF2B5EF4-FFF2-40B4-BE49-F238E27FC236}">
                  <a16:creationId xmlns:a16="http://schemas.microsoft.com/office/drawing/2014/main" id="{68B447CC-6052-4B0F-A5B6-DA04293C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312" y="2015531"/>
              <a:ext cx="588623" cy="8296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89A261F-8CA0-4719-8728-EFA0FE531087}"/>
                </a:ext>
              </a:extLst>
            </p:cNvPr>
            <p:cNvSpPr txBox="1"/>
            <p:nvPr/>
          </p:nvSpPr>
          <p:spPr>
            <a:xfrm>
              <a:off x="4271702" y="1743613"/>
              <a:ext cx="5886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???</a:t>
              </a:r>
              <a:endParaRPr lang="th-TH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92A80EC3-EB60-4AEB-BA51-53E668CC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8749" y="4685986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01D14F-3A17-4F62-7726-5006A7613DD4}"/>
              </a:ext>
            </a:extLst>
          </p:cNvPr>
          <p:cNvGrpSpPr/>
          <p:nvPr/>
        </p:nvGrpSpPr>
        <p:grpSpPr>
          <a:xfrm>
            <a:off x="585200" y="831555"/>
            <a:ext cx="3617612" cy="1254177"/>
            <a:chOff x="187703" y="735075"/>
            <a:chExt cx="3617612" cy="12541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E139FF-93BA-43B5-A52A-30C9B965D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65" t="30810" r="41310" b="42136"/>
            <a:stretch/>
          </p:blipFill>
          <p:spPr>
            <a:xfrm>
              <a:off x="2089025" y="735075"/>
              <a:ext cx="1716290" cy="1254177"/>
            </a:xfrm>
            <a:prstGeom prst="rect">
              <a:avLst/>
            </a:prstGeom>
          </p:spPr>
        </p:pic>
        <p:sp>
          <p:nvSpPr>
            <p:cNvPr id="3" name="Speech Bubble: Rectangle 2">
              <a:extLst>
                <a:ext uri="{FF2B5EF4-FFF2-40B4-BE49-F238E27FC236}">
                  <a16:creationId xmlns:a16="http://schemas.microsoft.com/office/drawing/2014/main" id="{3D968AEE-C841-3B3C-A25E-7B51D4D6DF35}"/>
                </a:ext>
              </a:extLst>
            </p:cNvPr>
            <p:cNvSpPr/>
            <p:nvPr/>
          </p:nvSpPr>
          <p:spPr>
            <a:xfrm>
              <a:off x="187703" y="1149516"/>
              <a:ext cx="1815350" cy="768979"/>
            </a:xfrm>
            <a:prstGeom prst="wedgeRectCallout">
              <a:avLst>
                <a:gd name="adj1" fmla="val 75356"/>
                <a:gd name="adj2" fmla="val -1261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5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1. </a:t>
              </a:r>
              <a:r>
                <a:rPr lang="th-TH" sz="15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จัดฉาก</a:t>
              </a:r>
              <a:r>
                <a:rPr lang="th-TH" sz="1500" b="1">
                  <a:solidFill>
                    <a:schemeClr val="bg2">
                      <a:lumMod val="50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บริษัทให้มีความน่าเชื่อถือ เสนอขายสินค้าต่างๆ </a:t>
              </a:r>
              <a:r>
                <a:rPr lang="en-US" sz="1500" b="1">
                  <a:solidFill>
                    <a:schemeClr val="bg2">
                      <a:lumMod val="50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/ </a:t>
              </a:r>
              <a:r>
                <a:rPr lang="th-TH" sz="1500" b="1">
                  <a:solidFill>
                    <a:schemeClr val="bg2">
                      <a:lumMod val="50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การลงทุน   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E2F77A8-211A-F3A0-47FA-E43871AE8FDC}"/>
              </a:ext>
            </a:extLst>
          </p:cNvPr>
          <p:cNvSpPr txBox="1"/>
          <p:nvPr/>
        </p:nvSpPr>
        <p:spPr>
          <a:xfrm>
            <a:off x="2549686" y="84088"/>
            <a:ext cx="5375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solidFill>
                  <a:schemeClr val="accent1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การ</a:t>
            </a:r>
            <a:r>
              <a:rPr lang="th-TH" sz="2400" b="1">
                <a:solidFill>
                  <a:schemeClr val="accent1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หลอกลวงระดมเงิน</a:t>
            </a:r>
            <a:r>
              <a:rPr lang="th-TH" sz="2400">
                <a:solidFill>
                  <a:schemeClr val="accent1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จากประชาชนด้วยวิธีการต่าง ๆ</a:t>
            </a:r>
          </a:p>
          <a:p>
            <a:r>
              <a:rPr lang="th-TH" sz="2400">
                <a:solidFill>
                  <a:schemeClr val="accent1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2400" b="1">
                <a:solidFill>
                  <a:schemeClr val="accent1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จูงใจด้วยผลตอบแทนที่สูง</a:t>
            </a:r>
            <a:r>
              <a:rPr lang="th-TH" sz="2400">
                <a:solidFill>
                  <a:schemeClr val="accent1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กว่าการลงทุนทั่วไป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7CD51C-9E94-4261-B02F-C17369A351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0" t="12727" r="26121" b="61771"/>
          <a:stretch/>
        </p:blipFill>
        <p:spPr>
          <a:xfrm>
            <a:off x="5082997" y="820572"/>
            <a:ext cx="1301085" cy="1194403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7F9FCFB7-F678-F60C-6691-55A1582DEF85}"/>
              </a:ext>
            </a:extLst>
          </p:cNvPr>
          <p:cNvSpPr/>
          <p:nvPr/>
        </p:nvSpPr>
        <p:spPr>
          <a:xfrm>
            <a:off x="6660196" y="1011259"/>
            <a:ext cx="1872244" cy="803820"/>
          </a:xfrm>
          <a:prstGeom prst="wedgeRectCallout">
            <a:avLst>
              <a:gd name="adj1" fmla="val -64074"/>
              <a:gd name="adj2" fmla="val -3161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</a:t>
            </a:r>
            <a:r>
              <a:rPr lang="th-TH" sz="15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ชักชวน</a:t>
            </a:r>
            <a:r>
              <a:rPr lang="th-TH" sz="15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500" b="1">
                <a:solidFill>
                  <a:schemeClr val="bg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ให้เหยื่อมาร่วมขบวนการ โดยเน้นให้ลงเงินมากๆ ในครั้งแรก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E006ADA6-D0B6-2C02-38A8-D4AA0AA913A9}"/>
              </a:ext>
            </a:extLst>
          </p:cNvPr>
          <p:cNvSpPr/>
          <p:nvPr/>
        </p:nvSpPr>
        <p:spPr>
          <a:xfrm rot="17656912">
            <a:off x="2663396" y="2032784"/>
            <a:ext cx="418465" cy="41037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FDAB5-980C-4FA1-9548-719DCEFB65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8" b="55926" l="74427" r="88542">
                        <a14:foregroundMark x1="74896" y1="39259" x2="74583" y2="45463"/>
                        <a14:foregroundMark x1="88542" y1="46204" x2="87865" y2="40833"/>
                        <a14:foregroundMark x1="78698" y1="33704" x2="83750" y2="33148"/>
                        <a14:foregroundMark x1="83750" y1="33148" x2="78490" y2="33704"/>
                        <a14:foregroundMark x1="78490" y1="33704" x2="84115" y2="32778"/>
                        <a14:foregroundMark x1="84115" y1="32778" x2="83646" y2="33889"/>
                        <a14:foregroundMark x1="78594" y1="55185" x2="84167" y2="55556"/>
                        <a14:foregroundMark x1="84167" y1="55556" x2="83177" y2="5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81" t="31068" r="10620" b="42071"/>
          <a:stretch/>
        </p:blipFill>
        <p:spPr>
          <a:xfrm>
            <a:off x="5865026" y="2571750"/>
            <a:ext cx="1301085" cy="1246759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A8FA8922-F842-7055-3AB0-F722C77294A3}"/>
              </a:ext>
            </a:extLst>
          </p:cNvPr>
          <p:cNvSpPr/>
          <p:nvPr/>
        </p:nvSpPr>
        <p:spPr>
          <a:xfrm>
            <a:off x="7405497" y="2524602"/>
            <a:ext cx="1482453" cy="803820"/>
          </a:xfrm>
          <a:prstGeom prst="wedgeRectCallout">
            <a:avLst>
              <a:gd name="adj1" fmla="val -71612"/>
              <a:gd name="adj2" fmla="val -2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 </a:t>
            </a:r>
            <a:r>
              <a:rPr lang="th-TH" sz="15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ชักชวนต่อ </a:t>
            </a:r>
            <a:r>
              <a:rPr lang="th-TH" sz="15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500" b="1">
                <a:solidFill>
                  <a:schemeClr val="bg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ให้เหยื่อไปชักชวนญาติมิตรให้มาร่วมด้วย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9EA68266-BA5A-DF28-4168-FB2EEC86AD7E}"/>
              </a:ext>
            </a:extLst>
          </p:cNvPr>
          <p:cNvSpPr/>
          <p:nvPr/>
        </p:nvSpPr>
        <p:spPr>
          <a:xfrm rot="13134505">
            <a:off x="3459302" y="3989649"/>
            <a:ext cx="430762" cy="38395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28B2D8-1827-45EF-B1BD-934C966AA1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04" b="87315" l="69219" r="82552">
                        <a14:foregroundMark x1="73490" y1="64630" x2="78073" y2="64630"/>
                        <a14:foregroundMark x1="75365" y1="64907" x2="77031" y2="63704"/>
                        <a14:foregroundMark x1="81979" y1="73241" x2="82656" y2="73796"/>
                        <a14:foregroundMark x1="70000" y1="69630" x2="69792" y2="79352"/>
                        <a14:foregroundMark x1="69792" y1="79352" x2="69219" y2="74815"/>
                        <a14:foregroundMark x1="73594" y1="86111" x2="79375" y2="86019"/>
                        <a14:foregroundMark x1="79375" y1="86019" x2="73854" y2="85370"/>
                        <a14:foregroundMark x1="73854" y1="85370" x2="79427" y2="85000"/>
                        <a14:foregroundMark x1="79427" y1="85000" x2="73021" y2="86389"/>
                        <a14:foregroundMark x1="73021" y1="86389" x2="78594" y2="87315"/>
                        <a14:foregroundMark x1="78594" y1="87315" x2="73594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74" t="62071" r="16000" b="12427"/>
          <a:stretch/>
        </p:blipFill>
        <p:spPr>
          <a:xfrm>
            <a:off x="4140319" y="3682137"/>
            <a:ext cx="1372274" cy="1176619"/>
          </a:xfrm>
          <a:prstGeom prst="rect">
            <a:avLst/>
          </a:prstGeom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E28985FF-96C7-BF77-B497-3B1F00DC5E64}"/>
              </a:ext>
            </a:extLst>
          </p:cNvPr>
          <p:cNvSpPr/>
          <p:nvPr/>
        </p:nvSpPr>
        <p:spPr>
          <a:xfrm>
            <a:off x="6081536" y="3940645"/>
            <a:ext cx="2171577" cy="980089"/>
          </a:xfrm>
          <a:prstGeom prst="wedgeRectCallout">
            <a:avLst>
              <a:gd name="adj1" fmla="val -70934"/>
              <a:gd name="adj2" fmla="val -106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4. </a:t>
            </a:r>
            <a:r>
              <a:rPr lang="th-TH" sz="15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บ่ายเบี่ยง</a:t>
            </a:r>
            <a:r>
              <a:rPr lang="th-TH" sz="15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  <a:p>
            <a:r>
              <a:rPr lang="th-TH" sz="1500" b="1">
                <a:solidFill>
                  <a:schemeClr val="bg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เหยื่อไม่ได้รับผลประโยชน์ตามที่สัญญาไว้ มีข้ออ้างต่าง ๆ เพื่อประวิงเวลา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9B133F31-88A1-2F9E-A165-F8924EDF3CBF}"/>
              </a:ext>
            </a:extLst>
          </p:cNvPr>
          <p:cNvSpPr/>
          <p:nvPr/>
        </p:nvSpPr>
        <p:spPr>
          <a:xfrm rot="8102623">
            <a:off x="5593761" y="3801965"/>
            <a:ext cx="398127" cy="38395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63CE87-8E47-4B3E-A035-218DB525E8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4" t="62071" r="35631" b="11068"/>
          <a:stretch/>
        </p:blipFill>
        <p:spPr>
          <a:xfrm>
            <a:off x="2437967" y="2646098"/>
            <a:ext cx="1193442" cy="1254177"/>
          </a:xfrm>
          <a:prstGeom prst="rect">
            <a:avLst/>
          </a:prstGeom>
        </p:spPr>
      </p:pic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79738791-0EC8-D8AC-3072-0149B245DF32}"/>
              </a:ext>
            </a:extLst>
          </p:cNvPr>
          <p:cNvSpPr/>
          <p:nvPr/>
        </p:nvSpPr>
        <p:spPr>
          <a:xfrm>
            <a:off x="521799" y="3837336"/>
            <a:ext cx="1609039" cy="636621"/>
          </a:xfrm>
          <a:prstGeom prst="wedgeRectCallout">
            <a:avLst>
              <a:gd name="adj1" fmla="val 70248"/>
              <a:gd name="adj2" fmla="val -6317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5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5. </a:t>
            </a:r>
            <a:r>
              <a:rPr lang="th-TH" sz="15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ปิดฉาก </a:t>
            </a:r>
            <a:r>
              <a:rPr lang="th-TH" sz="1500" b="1">
                <a:solidFill>
                  <a:schemeClr val="bg2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เหยื่อพากันไปหามิจฉาชีพ แต่........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5479F91C-5E9E-41A2-03FE-FD9B465003F0}"/>
              </a:ext>
            </a:extLst>
          </p:cNvPr>
          <p:cNvSpPr/>
          <p:nvPr/>
        </p:nvSpPr>
        <p:spPr>
          <a:xfrm rot="3600721">
            <a:off x="6059514" y="1995043"/>
            <a:ext cx="428265" cy="38395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C02EC53E-22ED-9BF7-3816-3CB8DB3DCD38}"/>
              </a:ext>
            </a:extLst>
          </p:cNvPr>
          <p:cNvSpPr/>
          <p:nvPr/>
        </p:nvSpPr>
        <p:spPr>
          <a:xfrm>
            <a:off x="4449452" y="925242"/>
            <a:ext cx="411850" cy="33343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05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5" grpId="0" animBg="1"/>
      <p:bldP spid="32" grpId="0" animBg="1"/>
      <p:bldP spid="18" grpId="0" animBg="1"/>
      <p:bldP spid="33" grpId="0" animBg="1"/>
      <p:bldP spid="20" grpId="0" animBg="1"/>
      <p:bldP spid="34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89CF13A-6EFB-44D2-9136-A107E76F448C}"/>
              </a:ext>
            </a:extLst>
          </p:cNvPr>
          <p:cNvSpPr/>
          <p:nvPr/>
        </p:nvSpPr>
        <p:spPr>
          <a:xfrm>
            <a:off x="1657131" y="924007"/>
            <a:ext cx="5762498" cy="3539400"/>
          </a:xfrm>
          <a:prstGeom prst="ellipse">
            <a:avLst/>
          </a:prstGeom>
          <a:solidFill>
            <a:srgbClr val="E3A9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7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87CD7-A65A-4DAD-A6F6-61D081ACB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"/>
          <a:stretch/>
        </p:blipFill>
        <p:spPr>
          <a:xfrm flipH="1">
            <a:off x="1408530" y="3275255"/>
            <a:ext cx="958277" cy="1296144"/>
          </a:xfrm>
          <a:prstGeom prst="rect">
            <a:avLst/>
          </a:prstGeom>
        </p:spPr>
      </p:pic>
      <p:pic>
        <p:nvPicPr>
          <p:cNvPr id="6" name="Picture 5" descr="Untitled-3.png">
            <a:extLst>
              <a:ext uri="{FF2B5EF4-FFF2-40B4-BE49-F238E27FC236}">
                <a16:creationId xmlns:a16="http://schemas.microsoft.com/office/drawing/2014/main" id="{77F996E2-B31C-4EC6-B262-F09E0D7D0B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9"/>
          <a:stretch/>
        </p:blipFill>
        <p:spPr>
          <a:xfrm rot="335716">
            <a:off x="5666924" y="1128971"/>
            <a:ext cx="2364581" cy="1257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7D7CEB-7484-4E9B-975B-6948D080B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723">
            <a:off x="4970958" y="3373231"/>
            <a:ext cx="620879" cy="532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AA4496-F850-4828-858E-B74931A51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4972" r="1747"/>
          <a:stretch/>
        </p:blipFill>
        <p:spPr>
          <a:xfrm>
            <a:off x="3330839" y="2157802"/>
            <a:ext cx="2366920" cy="2322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E7BFA4-B0E8-48DF-83A2-50CC48CE0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272">
            <a:off x="3361889" y="3086883"/>
            <a:ext cx="734633" cy="354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08809C-88EC-4313-9C7D-478B345EAC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40" y="3111293"/>
            <a:ext cx="726673" cy="505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6AC177-8F8B-450C-841C-8CAE0E257231}"/>
              </a:ext>
            </a:extLst>
          </p:cNvPr>
          <p:cNvSpPr txBox="1"/>
          <p:nvPr/>
        </p:nvSpPr>
        <p:spPr>
          <a:xfrm>
            <a:off x="5804182" y="3443086"/>
            <a:ext cx="1956286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70" b="1" dirty="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เงินลงทุนก้อนแรก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D3ECE-C828-44CC-BCCD-19F999F8BC03}"/>
              </a:ext>
            </a:extLst>
          </p:cNvPr>
          <p:cNvSpPr txBox="1"/>
          <p:nvPr/>
        </p:nvSpPr>
        <p:spPr>
          <a:xfrm>
            <a:off x="5812299" y="3065999"/>
            <a:ext cx="2074363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70" b="1" dirty="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เงินลงทุนเพิ่มอีก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A2E594-AD3D-4FDC-A03D-1C6C8D3E81F6}"/>
              </a:ext>
            </a:extLst>
          </p:cNvPr>
          <p:cNvSpPr txBox="1"/>
          <p:nvPr/>
        </p:nvSpPr>
        <p:spPr>
          <a:xfrm>
            <a:off x="611560" y="2860697"/>
            <a:ext cx="2673363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70" b="1" dirty="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ผลตอบแทนครั้งแรกสูงดีจัง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560BE5-2562-412E-8EEE-C9A4E3E59F7B}"/>
              </a:ext>
            </a:extLst>
          </p:cNvPr>
          <p:cNvSpPr/>
          <p:nvPr/>
        </p:nvSpPr>
        <p:spPr>
          <a:xfrm>
            <a:off x="3811066" y="4307470"/>
            <a:ext cx="698186" cy="155936"/>
          </a:xfrm>
          <a:prstGeom prst="rect">
            <a:avLst/>
          </a:prstGeom>
          <a:solidFill>
            <a:srgbClr val="8FA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7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8277D9-6803-4DE3-AC34-38DFEC5CFE83}"/>
              </a:ext>
            </a:extLst>
          </p:cNvPr>
          <p:cNvSpPr/>
          <p:nvPr/>
        </p:nvSpPr>
        <p:spPr>
          <a:xfrm>
            <a:off x="4509252" y="4307470"/>
            <a:ext cx="698186" cy="155936"/>
          </a:xfrm>
          <a:prstGeom prst="rect">
            <a:avLst/>
          </a:prstGeom>
          <a:solidFill>
            <a:srgbClr val="788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7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3F823F-28D9-459A-8AE0-33E7E7DBFBB2}"/>
              </a:ext>
            </a:extLst>
          </p:cNvPr>
          <p:cNvSpPr/>
          <p:nvPr/>
        </p:nvSpPr>
        <p:spPr>
          <a:xfrm>
            <a:off x="4509250" y="4151534"/>
            <a:ext cx="391122" cy="155936"/>
          </a:xfrm>
          <a:prstGeom prst="rect">
            <a:avLst/>
          </a:prstGeom>
          <a:solidFill>
            <a:srgbClr val="546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7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5C79E2-212F-4037-A6B8-B24FC28FFB65}"/>
              </a:ext>
            </a:extLst>
          </p:cNvPr>
          <p:cNvSpPr/>
          <p:nvPr/>
        </p:nvSpPr>
        <p:spPr>
          <a:xfrm>
            <a:off x="4118126" y="4150358"/>
            <a:ext cx="391122" cy="155936"/>
          </a:xfrm>
          <a:prstGeom prst="rect">
            <a:avLst/>
          </a:prstGeom>
          <a:solidFill>
            <a:srgbClr val="788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7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3F0DB9-9D6C-44BE-B07F-0014496394C9}"/>
              </a:ext>
            </a:extLst>
          </p:cNvPr>
          <p:cNvSpPr txBox="1"/>
          <p:nvPr/>
        </p:nvSpPr>
        <p:spPr>
          <a:xfrm>
            <a:off x="1014971" y="2035372"/>
            <a:ext cx="2315869" cy="472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470" b="1" dirty="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ไม่ได้ผลตอบแทน</a:t>
            </a:r>
            <a:r>
              <a:rPr lang="th-TH" sz="247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อีกเลย </a:t>
            </a:r>
            <a:r>
              <a:rPr lang="en-US" sz="247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!</a:t>
            </a:r>
            <a:r>
              <a:rPr lang="th-TH" sz="247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2470" b="1" dirty="0">
              <a:solidFill>
                <a:srgbClr val="C0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15FE27-F91E-430F-9166-71A4C0CB7925}"/>
              </a:ext>
            </a:extLst>
          </p:cNvPr>
          <p:cNvSpPr txBox="1"/>
          <p:nvPr/>
        </p:nvSpPr>
        <p:spPr>
          <a:xfrm>
            <a:off x="5820363" y="2697275"/>
            <a:ext cx="1843678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70" b="1" dirty="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หาสมาชิกเพิ่ม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01FB7B-E5A7-4E26-81C1-2BDD5FEE15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"/>
          <a:stretch/>
        </p:blipFill>
        <p:spPr>
          <a:xfrm flipH="1">
            <a:off x="2563363" y="3707735"/>
            <a:ext cx="486490" cy="6422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35707B-3706-4F92-A4EB-E4A113CB56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>
          <a:xfrm flipH="1">
            <a:off x="1826156" y="825602"/>
            <a:ext cx="476427" cy="6500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BD833D-32EE-4217-A356-B45EE7B76F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"/>
          <a:stretch/>
        </p:blipFill>
        <p:spPr>
          <a:xfrm flipH="1">
            <a:off x="2223808" y="4074144"/>
            <a:ext cx="620239" cy="8188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A69C82-2718-44EB-BBE1-B4D67FF24BF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9"/>
          <a:stretch/>
        </p:blipFill>
        <p:spPr>
          <a:xfrm flipH="1">
            <a:off x="2822330" y="4051227"/>
            <a:ext cx="492454" cy="6501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52F0C6B-3715-466D-9D4E-11860CC2813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>
          <a:xfrm flipH="1">
            <a:off x="2080749" y="1159255"/>
            <a:ext cx="480887" cy="6561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586832-9994-4D55-82F0-56452F9F2D8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>
          <a:xfrm flipH="1">
            <a:off x="1480345" y="1188660"/>
            <a:ext cx="613426" cy="8370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C36D497-2A6F-43F3-A554-1154BEE1A6E2}"/>
              </a:ext>
            </a:extLst>
          </p:cNvPr>
          <p:cNvSpPr txBox="1"/>
          <p:nvPr/>
        </p:nvSpPr>
        <p:spPr>
          <a:xfrm>
            <a:off x="620920" y="2458891"/>
            <a:ext cx="2449190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70" b="1" dirty="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ยังได้ผลตอบแทนต่อเนื่อง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5224DA-5A25-40A9-B7CF-49C68E2F72ED}"/>
              </a:ext>
            </a:extLst>
          </p:cNvPr>
          <p:cNvSpPr txBox="1"/>
          <p:nvPr/>
        </p:nvSpPr>
        <p:spPr>
          <a:xfrm>
            <a:off x="5812299" y="2350757"/>
            <a:ext cx="2074363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70" b="1" dirty="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เงินลงทุนเพิ่มอีก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8D6C407-3C7C-44FC-BD8A-072496B162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87" y="2819585"/>
            <a:ext cx="726673" cy="5050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11895B-7138-4169-ACC7-BB0AD9057D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272">
            <a:off x="3370007" y="2829430"/>
            <a:ext cx="734633" cy="354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B17A89A-FDF1-4929-92A8-C35D14C8939D}"/>
              </a:ext>
            </a:extLst>
          </p:cNvPr>
          <p:cNvSpPr/>
          <p:nvPr/>
        </p:nvSpPr>
        <p:spPr>
          <a:xfrm>
            <a:off x="179379" y="115924"/>
            <a:ext cx="2123204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383E87-2FC8-4929-A248-04CB5FD0B72B}"/>
              </a:ext>
            </a:extLst>
          </p:cNvPr>
          <p:cNvSpPr txBox="1"/>
          <p:nvPr/>
        </p:nvSpPr>
        <p:spPr>
          <a:xfrm>
            <a:off x="136774" y="79348"/>
            <a:ext cx="15279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แชร์ลูกโซ่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4B6064DB-7268-49C9-B670-8016238A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230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8" grpId="0"/>
      <p:bldP spid="19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29BCEEF-F663-4751-8CFB-4789569ACA94}"/>
              </a:ext>
            </a:extLst>
          </p:cNvPr>
          <p:cNvSpPr/>
          <p:nvPr/>
        </p:nvSpPr>
        <p:spPr>
          <a:xfrm>
            <a:off x="1653122" y="3415826"/>
            <a:ext cx="3360155" cy="69542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507AFB1-AC8E-358C-D9A5-A8465F366974}"/>
              </a:ext>
            </a:extLst>
          </p:cNvPr>
          <p:cNvSpPr/>
          <p:nvPr/>
        </p:nvSpPr>
        <p:spPr>
          <a:xfrm>
            <a:off x="1681025" y="2573282"/>
            <a:ext cx="3360155" cy="75415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0C9D80-C54F-4DF3-2451-BB45696405CD}"/>
              </a:ext>
            </a:extLst>
          </p:cNvPr>
          <p:cNvSpPr/>
          <p:nvPr/>
        </p:nvSpPr>
        <p:spPr>
          <a:xfrm>
            <a:off x="1653122" y="1776517"/>
            <a:ext cx="3360155" cy="69542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7C9340D-F06C-6F12-342F-621E6305B37D}"/>
              </a:ext>
            </a:extLst>
          </p:cNvPr>
          <p:cNvSpPr/>
          <p:nvPr/>
        </p:nvSpPr>
        <p:spPr>
          <a:xfrm>
            <a:off x="86986" y="1927077"/>
            <a:ext cx="1566136" cy="181239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0BED45-0E2F-41C7-B7A9-B347C1B30AF3}"/>
              </a:ext>
            </a:extLst>
          </p:cNvPr>
          <p:cNvSpPr/>
          <p:nvPr/>
        </p:nvSpPr>
        <p:spPr>
          <a:xfrm>
            <a:off x="1068740" y="270790"/>
            <a:ext cx="5083443" cy="695764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6F865-A0CB-4F41-9B19-9266420F92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45845" r="3139"/>
          <a:stretch/>
        </p:blipFill>
        <p:spPr>
          <a:xfrm>
            <a:off x="5048574" y="977064"/>
            <a:ext cx="3937665" cy="3540545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6CC1FD1-472F-49C8-9EB3-E08A5F4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455" y="471379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B809F-2882-4855-A0EA-B344C94FAC91}"/>
              </a:ext>
            </a:extLst>
          </p:cNvPr>
          <p:cNvSpPr txBox="1"/>
          <p:nvPr/>
        </p:nvSpPr>
        <p:spPr>
          <a:xfrm>
            <a:off x="41514" y="4659982"/>
            <a:ext cx="46987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</a:t>
            </a:r>
            <a:r>
              <a:rPr lang="en-US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</a:t>
            </a:r>
            <a:r>
              <a:rPr lang="th-TH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รายงานเรื่องร้องเรียนปี </a:t>
            </a:r>
            <a:r>
              <a:rPr lang="en-US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2564</a:t>
            </a:r>
            <a:r>
              <a:rPr lang="th-TH" sz="15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โดย ธปท. </a:t>
            </a:r>
            <a:r>
              <a:rPr lang="en-US" sz="1100">
                <a:hlinkClick r:id="rId4"/>
              </a:rPr>
              <a:t>ComplaintReport_64.pdf (1213.or.th)</a:t>
            </a:r>
            <a:endParaRPr lang="th-TH" sz="15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55EE57-3272-4F39-93EF-529E027C4E09}"/>
              </a:ext>
            </a:extLst>
          </p:cNvPr>
          <p:cNvSpPr/>
          <p:nvPr/>
        </p:nvSpPr>
        <p:spPr>
          <a:xfrm>
            <a:off x="921323" y="637419"/>
            <a:ext cx="5072222" cy="339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1607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จากภัยการเงิน </a:t>
            </a:r>
            <a:r>
              <a:rPr lang="en-US" sz="1607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1,624</a:t>
            </a:r>
            <a:r>
              <a:rPr lang="th-TH" sz="1607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รายการที่แจ้งมายัง ศคง. </a:t>
            </a:r>
            <a:r>
              <a:rPr lang="en-US" sz="1607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1213 </a:t>
            </a:r>
            <a:r>
              <a:rPr lang="th-TH" sz="1607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ในปี 256</a:t>
            </a:r>
            <a:r>
              <a:rPr lang="en-US" sz="1607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</a:t>
            </a:r>
            <a:r>
              <a:rPr lang="th-TH" sz="1607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607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(จำแนกตามผลิตภัณฑ์)</a:t>
            </a: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D6CD1EA3-4483-4F92-A3B5-80BB3D17955D}"/>
              </a:ext>
            </a:extLst>
          </p:cNvPr>
          <p:cNvSpPr/>
          <p:nvPr/>
        </p:nvSpPr>
        <p:spPr>
          <a:xfrm>
            <a:off x="996766" y="340819"/>
            <a:ext cx="3140060" cy="307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สถิติและกลอุบายภัยการเงิน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7B50CF-0DA5-457E-A9E8-9A7C3070F310}"/>
              </a:ext>
            </a:extLst>
          </p:cNvPr>
          <p:cNvSpPr/>
          <p:nvPr/>
        </p:nvSpPr>
        <p:spPr>
          <a:xfrm>
            <a:off x="344548" y="267490"/>
            <a:ext cx="654597" cy="69576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EC21B-D51B-4051-8322-4A7044836E11}"/>
              </a:ext>
            </a:extLst>
          </p:cNvPr>
          <p:cNvSpPr txBox="1"/>
          <p:nvPr/>
        </p:nvSpPr>
        <p:spPr>
          <a:xfrm>
            <a:off x="385035" y="40960"/>
            <a:ext cx="542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 sz="7200" b="1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6AE2CC-AD3A-5842-9DBA-80178F28C0F5}"/>
              </a:ext>
            </a:extLst>
          </p:cNvPr>
          <p:cNvSpPr/>
          <p:nvPr/>
        </p:nvSpPr>
        <p:spPr>
          <a:xfrm>
            <a:off x="104311" y="963897"/>
            <a:ext cx="3153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ข่าว</a:t>
            </a:r>
            <a:r>
              <a:rPr lang="th-TH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A3643"/>
                </a:solidFill>
              </a:rPr>
              <a:t>ภัยการเงิน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EA364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02E808-9411-299A-7B73-6A725E9E798B}"/>
              </a:ext>
            </a:extLst>
          </p:cNvPr>
          <p:cNvSpPr/>
          <p:nvPr/>
        </p:nvSpPr>
        <p:spPr>
          <a:xfrm>
            <a:off x="-153169" y="1903533"/>
            <a:ext cx="201020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r>
              <a:rPr lang="en-US" b="1" cap="none" spc="0">
                <a:ln w="9525">
                  <a:solidFill>
                    <a:schemeClr val="bg1"/>
                  </a:solidFill>
                  <a:prstDash val="solid"/>
                </a:ln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b="1" cap="none" spc="0">
                <a:ln w="9525">
                  <a:solidFill>
                    <a:schemeClr val="bg1"/>
                  </a:solidFill>
                  <a:prstDash val="solid"/>
                </a:ln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ผลิตภัณฑ์</a:t>
            </a:r>
          </a:p>
          <a:p>
            <a:pPr algn="ctr"/>
            <a:r>
              <a:rPr lang="th-TH" b="1" cap="none" spc="0">
                <a:ln w="9525">
                  <a:solidFill>
                    <a:schemeClr val="bg1"/>
                  </a:solidFill>
                  <a:prstDash val="solid"/>
                </a:ln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ที่ถูกแอบอ้าง</a:t>
            </a:r>
          </a:p>
          <a:p>
            <a:pPr algn="ctr"/>
            <a:r>
              <a:rPr lang="th-TH" b="1">
                <a:ln w="9525">
                  <a:solidFill>
                    <a:schemeClr val="bg1"/>
                  </a:solidFill>
                  <a:prstDash val="solid"/>
                </a:ln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เพื่อหลอกลวง</a:t>
            </a:r>
          </a:p>
          <a:p>
            <a:pPr algn="ctr"/>
            <a:r>
              <a:rPr lang="th-TH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มากที่สุด</a:t>
            </a:r>
            <a:endParaRPr lang="en-US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99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9" name="Graphic 18" descr="Badge 1 with solid fill">
            <a:extLst>
              <a:ext uri="{FF2B5EF4-FFF2-40B4-BE49-F238E27FC236}">
                <a16:creationId xmlns:a16="http://schemas.microsoft.com/office/drawing/2014/main" id="{11789802-44DE-F7C4-5D27-BB648E568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7667" y="1874060"/>
            <a:ext cx="576064" cy="576064"/>
          </a:xfrm>
          <a:prstGeom prst="rect">
            <a:avLst/>
          </a:prstGeom>
        </p:spPr>
      </p:pic>
      <p:pic>
        <p:nvPicPr>
          <p:cNvPr id="25" name="Graphic 24" descr="Badge with solid fill">
            <a:extLst>
              <a:ext uri="{FF2B5EF4-FFF2-40B4-BE49-F238E27FC236}">
                <a16:creationId xmlns:a16="http://schemas.microsoft.com/office/drawing/2014/main" id="{9A9AFC71-82AD-B986-CFFB-223EFAE37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46510" y="2623623"/>
            <a:ext cx="597625" cy="597625"/>
          </a:xfrm>
          <a:prstGeom prst="rect">
            <a:avLst/>
          </a:prstGeom>
        </p:spPr>
      </p:pic>
      <p:pic>
        <p:nvPicPr>
          <p:cNvPr id="27" name="Graphic 26" descr="Badge 3 with solid fill">
            <a:extLst>
              <a:ext uri="{FF2B5EF4-FFF2-40B4-BE49-F238E27FC236}">
                <a16:creationId xmlns:a16="http://schemas.microsoft.com/office/drawing/2014/main" id="{9A5A075E-10B8-F30B-75E3-BDD8EAA1C5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37667" y="3428777"/>
            <a:ext cx="597625" cy="5976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DC1E44-BCF4-4562-7E1E-0FBA08D9B3FD}"/>
              </a:ext>
            </a:extLst>
          </p:cNvPr>
          <p:cNvSpPr txBox="1"/>
          <p:nvPr/>
        </p:nvSpPr>
        <p:spPr>
          <a:xfrm>
            <a:off x="2097192" y="1778647"/>
            <a:ext cx="2929630" cy="707886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b="1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สินเชื่อ </a:t>
            </a:r>
            <a:r>
              <a:rPr lang="en-US" sz="2400" b="1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73%</a:t>
            </a:r>
          </a:p>
          <a:p>
            <a:r>
              <a:rPr lang="en-US" sz="1600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ถูกหลอกลวงผ่านช่องทางออนไลน์ให้โอนเงินก่อน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113668-14D2-1469-408E-BFEA13F8DC09}"/>
              </a:ext>
            </a:extLst>
          </p:cNvPr>
          <p:cNvSpPr txBox="1"/>
          <p:nvPr/>
        </p:nvSpPr>
        <p:spPr>
          <a:xfrm>
            <a:off x="2097192" y="2465824"/>
            <a:ext cx="2889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เงินฝาก</a:t>
            </a:r>
            <a:r>
              <a:rPr lang="en-US" sz="2000" b="1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2000" b="1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เงินโอน</a:t>
            </a:r>
            <a:r>
              <a:rPr lang="en-US" sz="2000" b="1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2000" b="1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เช็ค </a:t>
            </a:r>
            <a:r>
              <a:rPr lang="en-US" sz="2400" b="1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13%</a:t>
            </a:r>
          </a:p>
          <a:p>
            <a:r>
              <a:rPr lang="en-US" sz="1600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ถูกหลอกลวงผ่านช่องทางออนไลน์ให้โอนเงิน</a:t>
            </a:r>
            <a:b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ค่าธรรมเนียมเพื่อให้ได้รับเงินโอนจากต่างประเทศ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B15123-AE9E-290E-F03A-22358638945B}"/>
              </a:ext>
            </a:extLst>
          </p:cNvPr>
          <p:cNvSpPr txBox="1"/>
          <p:nvPr/>
        </p:nvSpPr>
        <p:spPr>
          <a:xfrm>
            <a:off x="2115766" y="3449475"/>
            <a:ext cx="274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ผลิตภัณฑ์อื่น</a:t>
            </a:r>
            <a:r>
              <a:rPr lang="en-US" sz="2000" b="1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</a:t>
            </a:r>
            <a:r>
              <a:rPr lang="en-US" sz="2400" b="1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5%</a:t>
            </a:r>
          </a:p>
          <a:p>
            <a:r>
              <a:rPr lang="en-US" sz="1600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จ่ายเงินซื้อสินค้าออนไลน์แล้วไม่ได้รับสินค้า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23C22C-DAF5-490E-D5AF-AF388005012C}"/>
              </a:ext>
            </a:extLst>
          </p:cNvPr>
          <p:cNvSpPr/>
          <p:nvPr/>
        </p:nvSpPr>
        <p:spPr>
          <a:xfrm>
            <a:off x="7684313" y="2283718"/>
            <a:ext cx="1257072" cy="90050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33B3E9-F055-161A-3851-195A91E19388}"/>
              </a:ext>
            </a:extLst>
          </p:cNvPr>
          <p:cNvSpPr/>
          <p:nvPr/>
        </p:nvSpPr>
        <p:spPr>
          <a:xfrm>
            <a:off x="5114012" y="3205068"/>
            <a:ext cx="1257072" cy="90050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EF38AD-22F6-36A9-6DD4-956E42C2C01D}"/>
              </a:ext>
            </a:extLst>
          </p:cNvPr>
          <p:cNvSpPr/>
          <p:nvPr/>
        </p:nvSpPr>
        <p:spPr>
          <a:xfrm>
            <a:off x="5114012" y="1396583"/>
            <a:ext cx="1241964" cy="81512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628466-A948-5758-3CF6-D88B2BB309D1}"/>
              </a:ext>
            </a:extLst>
          </p:cNvPr>
          <p:cNvSpPr/>
          <p:nvPr/>
        </p:nvSpPr>
        <p:spPr>
          <a:xfrm>
            <a:off x="7669787" y="1372672"/>
            <a:ext cx="1257072" cy="90050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96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34" grpId="0" animBg="1"/>
      <p:bldP spid="35" grpId="0" animBg="1"/>
      <p:bldP spid="36" grpId="0" animBg="1"/>
      <p:bldP spid="3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45E2F5-94EA-47EC-8F3F-75460C843B4F}"/>
              </a:ext>
            </a:extLst>
          </p:cNvPr>
          <p:cNvSpPr/>
          <p:nvPr/>
        </p:nvSpPr>
        <p:spPr>
          <a:xfrm>
            <a:off x="200398" y="115924"/>
            <a:ext cx="4443609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8CB9AF-81D3-4B22-9BED-A067A2D25C8B}"/>
              </a:ext>
            </a:extLst>
          </p:cNvPr>
          <p:cNvSpPr txBox="1"/>
          <p:nvPr/>
        </p:nvSpPr>
        <p:spPr>
          <a:xfrm>
            <a:off x="22030" y="86529"/>
            <a:ext cx="42867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แชร์ลูกโซ่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ตัวอย่าง บ้านร่ำรวย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VIP</a:t>
            </a:r>
            <a:endParaRPr lang="th-TH" sz="30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555F13-B380-4B0F-B278-9151E8DDB139}"/>
              </a:ext>
            </a:extLst>
          </p:cNvPr>
          <p:cNvGrpSpPr/>
          <p:nvPr/>
        </p:nvGrpSpPr>
        <p:grpSpPr>
          <a:xfrm>
            <a:off x="574416" y="1048318"/>
            <a:ext cx="7995168" cy="2680243"/>
            <a:chOff x="359229" y="212272"/>
            <a:chExt cx="17534931" cy="58782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A16346-055F-4D0C-A20A-6EE2C74E1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29" t="278" r="13911" b="-278"/>
            <a:stretch/>
          </p:blipFill>
          <p:spPr>
            <a:xfrm>
              <a:off x="359229" y="212272"/>
              <a:ext cx="6955972" cy="587828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B0CB5D-0B99-48B8-8FB9-8A187BC2A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353" r="15907"/>
            <a:stretch/>
          </p:blipFill>
          <p:spPr>
            <a:xfrm>
              <a:off x="7315201" y="212272"/>
              <a:ext cx="5185930" cy="58782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4E92AC-B0CE-423F-B848-0287E6C90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29" r="40314"/>
            <a:stretch/>
          </p:blipFill>
          <p:spPr>
            <a:xfrm>
              <a:off x="12501132" y="212273"/>
              <a:ext cx="5393028" cy="587828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B90108-8CA2-46D5-9D95-AD29BDBB1931}"/>
              </a:ext>
            </a:extLst>
          </p:cNvPr>
          <p:cNvSpPr txBox="1"/>
          <p:nvPr/>
        </p:nvSpPr>
        <p:spPr>
          <a:xfrm>
            <a:off x="2735955" y="722297"/>
            <a:ext cx="3374642" cy="4221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th-TH" sz="2143" b="1">
                <a:solidFill>
                  <a:srgbClr val="B11F2C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ชวนเล่นแชร์ในกรุ๊ปออนไลน์ มานานกว่า </a:t>
            </a:r>
            <a:r>
              <a:rPr lang="en-US" sz="2143" b="1">
                <a:solidFill>
                  <a:srgbClr val="B11F2C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 </a:t>
            </a:r>
            <a:r>
              <a:rPr lang="th-TH" sz="2143" b="1">
                <a:solidFill>
                  <a:srgbClr val="B11F2C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F3EC1A-E831-44F3-A72A-BC87AD95C45E}"/>
              </a:ext>
            </a:extLst>
          </p:cNvPr>
          <p:cNvGrpSpPr/>
          <p:nvPr/>
        </p:nvGrpSpPr>
        <p:grpSpPr>
          <a:xfrm>
            <a:off x="114260" y="3781797"/>
            <a:ext cx="8335776" cy="946254"/>
            <a:chOff x="213284" y="7059355"/>
            <a:chExt cx="15560116" cy="176634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602D22-344E-4C62-9D6E-E93710FAFA79}"/>
                </a:ext>
              </a:extLst>
            </p:cNvPr>
            <p:cNvSpPr txBox="1"/>
            <p:nvPr/>
          </p:nvSpPr>
          <p:spPr>
            <a:xfrm>
              <a:off x="2196194" y="7112618"/>
              <a:ext cx="13577206" cy="16497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th-TH" sz="2143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ต่อมา </a:t>
              </a:r>
              <a:r>
                <a:rPr lang="th-TH" sz="15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ชักชวนให้ร่วมลงทุนปล่อยกู้ </a:t>
              </a:r>
              <a:r>
                <a:rPr lang="th-TH" sz="1929" u="sng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ล่อใจด้วยผลตอบแทนเป็นดอกเบี้ยร้อยละ 10 ต่อวัน หรือร้อยละ 30 ต่อเดือน</a:t>
              </a:r>
              <a:r>
                <a:rPr lang="th-TH" sz="1500" u="sng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</a:p>
            <a:p>
              <a:r>
                <a:rPr lang="th-TH" sz="15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ในระยะแรกสมาชิกแต่ละคนได้ผลตอบแทนตามกำหนด จึงบอกต่อ ๆ กันจนมีสมาชิกเพิ่มขึ้นเป็นกว่า 200 คน </a:t>
              </a:r>
            </a:p>
            <a:p>
              <a:r>
                <a:rPr lang="th-TH" sz="15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โดยสมาชิกได้เพิ่มเงินลงทุนกันมากขึ้นเรื่อย ๆ จน</a:t>
              </a:r>
              <a:r>
                <a:rPr lang="th-TH" sz="15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มีเงินลงทุนในบ้านนี้มากกว่า 100 ล้านบาท </a:t>
              </a:r>
              <a:r>
                <a:rPr lang="en-US" sz="1500">
                  <a:solidFill>
                    <a:srgbClr val="C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!</a:t>
              </a:r>
              <a:endParaRPr lang="th-TH" sz="2143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B4C9F2-6FAE-42F4-92F1-6AD53C8EC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9716">
              <a:off x="213284" y="7059355"/>
              <a:ext cx="1907126" cy="176634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DE73AC9-CABA-4CD6-A844-9BC6FEF50E58}"/>
              </a:ext>
            </a:extLst>
          </p:cNvPr>
          <p:cNvSpPr txBox="1"/>
          <p:nvPr/>
        </p:nvSpPr>
        <p:spPr>
          <a:xfrm>
            <a:off x="1346415" y="1527570"/>
            <a:ext cx="6590941" cy="14278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8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สุดท้ายอ้าง เหตุขัดข้องทางเทคนิค </a:t>
            </a:r>
            <a:r>
              <a:rPr lang="en-US" sz="28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</a:t>
            </a:r>
            <a:r>
              <a:rPr lang="th-TH" sz="28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ถูกกรมสรรพากรตรวจสอบ </a:t>
            </a:r>
          </a:p>
          <a:p>
            <a:pPr algn="ctr"/>
            <a:r>
              <a:rPr lang="th-TH" sz="2893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...... </a:t>
            </a:r>
          </a:p>
          <a:p>
            <a:pPr algn="ctr"/>
            <a:r>
              <a:rPr lang="th-TH" sz="2893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ภายหลังแจ้ง “บ้านแชร์ล้ม” เงินหายไปหมดแล้ว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EF2179C-FB5F-4751-A701-85BB31682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678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CFA6D7-D4D8-0DD5-75C8-867AA4453631}"/>
              </a:ext>
            </a:extLst>
          </p:cNvPr>
          <p:cNvSpPr/>
          <p:nvPr/>
        </p:nvSpPr>
        <p:spPr>
          <a:xfrm>
            <a:off x="200398" y="115924"/>
            <a:ext cx="5620394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5F35221D-2B6A-CEFE-D2D9-7449D158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676" y="4869656"/>
            <a:ext cx="2057400" cy="273844"/>
          </a:xfrm>
        </p:spPr>
        <p:txBody>
          <a:bodyPr/>
          <a:lstStyle/>
          <a:p>
            <a:pPr marL="0" marR="0" lvl="0" indent="0" algn="l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pPr marL="0" marR="0" lvl="0" indent="0" algn="l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9569D6B-D435-056B-68B3-575E57DC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814" y="-154583"/>
            <a:ext cx="787440" cy="25909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807F3A-8DD7-A006-C5BA-13840730C1B0}"/>
              </a:ext>
            </a:extLst>
          </p:cNvPr>
          <p:cNvGrpSpPr/>
          <p:nvPr/>
        </p:nvGrpSpPr>
        <p:grpSpPr>
          <a:xfrm>
            <a:off x="3995936" y="741221"/>
            <a:ext cx="2254009" cy="523220"/>
            <a:chOff x="4148012" y="864316"/>
            <a:chExt cx="2254009" cy="5232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35A89E-F944-B1A3-71DC-BB3FE24933D7}"/>
                </a:ext>
              </a:extLst>
            </p:cNvPr>
            <p:cNvSpPr txBox="1"/>
            <p:nvPr/>
          </p:nvSpPr>
          <p:spPr>
            <a:xfrm>
              <a:off x="4148012" y="894660"/>
              <a:ext cx="1824856" cy="4001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th-TH" sz="200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692C213-C95B-9AE5-E49C-89B1DD7AC2D5}"/>
                </a:ext>
              </a:extLst>
            </p:cNvPr>
            <p:cNvSpPr txBox="1"/>
            <p:nvPr/>
          </p:nvSpPr>
          <p:spPr>
            <a:xfrm>
              <a:off x="4470995" y="864316"/>
              <a:ext cx="19310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FOREX</a:t>
              </a:r>
              <a:r>
                <a:rPr kumimoji="0" lang="en-US" sz="2800" b="0" i="0" u="none" strike="noStrike" kern="1200" cap="none" spc="0" normalizeH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3D</a:t>
              </a:r>
              <a:endParaRPr lang="th-TH">
                <a:solidFill>
                  <a:schemeClr val="tx2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43F1D63-E184-08FF-67E1-73F0C666061A}"/>
              </a:ext>
            </a:extLst>
          </p:cNvPr>
          <p:cNvSpPr txBox="1"/>
          <p:nvPr/>
        </p:nvSpPr>
        <p:spPr>
          <a:xfrm>
            <a:off x="3995936" y="1275606"/>
            <a:ext cx="4752528" cy="2185214"/>
          </a:xfrm>
          <a:prstGeom prst="rect">
            <a:avLst/>
          </a:prstGeom>
          <a:noFill/>
          <a:ln w="1587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7800" lvl="0" indent="-17780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th-TH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โฆษณาชวนเชื่อ </a:t>
            </a:r>
            <a:r>
              <a:rPr kumimoji="0" lang="th-TH" sz="18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ให้ประชาชนลงทุนกับบริษัทซึ่งจะไป</a:t>
            </a:r>
            <a:r>
              <a:rPr kumimoji="0" lang="th-TH" sz="1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ลงทุนในสกุลเงินต่างประเทศ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ต่อให้ โดยบริษัทจะ</a:t>
            </a:r>
            <a:r>
              <a:rPr lang="th-TH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โอนกำไร </a:t>
            </a:r>
            <a:r>
              <a:rPr lang="en-US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10% </a:t>
            </a:r>
            <a:r>
              <a:rPr lang="th-TH" sz="1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เข้าบัญชีให้ทุกเดือน แต่จะไม่สามารถถอนเงินต้น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ได้ในช่วง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เดือนแรก</a:t>
            </a:r>
          </a:p>
          <a:p>
            <a:pPr marL="177800" lvl="0" indent="-1778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มี</a:t>
            </a:r>
            <a:r>
              <a:rPr lang="th-TH" sz="1800" i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ระบบ </a:t>
            </a:r>
            <a:r>
              <a:rPr lang="en-US" sz="1800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</a:t>
            </a:r>
            <a:r>
              <a:rPr lang="th-TH" sz="1800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ดาวน์ไลน์</a:t>
            </a:r>
            <a:r>
              <a:rPr lang="en-US" sz="1800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” 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เลี่ยงไปใช้ชื่อว่า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“IB Partner”) 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ที่จูงใจว่าสมาชิก</a:t>
            </a:r>
            <a:b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ที่หาสมาชิกใหม่ได้ จะได้รับเงินส่วนแบ่งเพิ่ม</a:t>
            </a:r>
          </a:p>
          <a:p>
            <a:pPr marL="177800" lvl="0" indent="-1778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เป็น</a:t>
            </a:r>
            <a:r>
              <a:rPr lang="th-TH" sz="1800" i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ขบวนการแชร์ลูกโซ่  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เอาเงินจากสมาชิกใหม่ มาจ่ายให้สมาชิกเก่าไปเรื่อย ๆ  จนหาเงินมาหมุนไม่ทัน  ไม่มีจ่ายให้สมาชิกอีกต่อไป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B35F10-A053-6EF4-F92A-E5CD0E2E36B3}"/>
              </a:ext>
            </a:extLst>
          </p:cNvPr>
          <p:cNvSpPr txBox="1"/>
          <p:nvPr/>
        </p:nvSpPr>
        <p:spPr>
          <a:xfrm>
            <a:off x="4139952" y="3723878"/>
            <a:ext cx="4289957" cy="1015663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h-TH" sz="1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</a:t>
            </a:r>
            <a:r>
              <a:rPr lang="th-TH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แห่งประเทศไทยไม่เคยให้ใบอนุญาตแก่บุคคลหรือนิติบุคคลใดเพื่อให้บริการลงทุนโดยเก็งกำไรจากการซื้อขายหรือเทรดอัตราแลกเปลี่ยนเงินตราต่างประเทศ (</a:t>
            </a:r>
            <a:r>
              <a:rPr lang="en-US" sz="2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Forex)</a:t>
            </a:r>
            <a:endParaRPr lang="th-TH" sz="20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DBF61C9-8B7C-FA8D-7300-8FCA9F72C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07854"/>
            <a:ext cx="529172" cy="4960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0168168-EC85-3F7B-E68F-1FBD2157458C}"/>
              </a:ext>
            </a:extLst>
          </p:cNvPr>
          <p:cNvGrpSpPr/>
          <p:nvPr/>
        </p:nvGrpSpPr>
        <p:grpSpPr>
          <a:xfrm>
            <a:off x="546718" y="975012"/>
            <a:ext cx="3168352" cy="3961407"/>
            <a:chOff x="546718" y="975012"/>
            <a:chExt cx="3168352" cy="3961407"/>
          </a:xfrm>
        </p:grpSpPr>
        <p:pic>
          <p:nvPicPr>
            <p:cNvPr id="4" name="Picture 3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05676638-9A37-7283-48C6-87E0F1EF9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18" y="975012"/>
              <a:ext cx="3168352" cy="396140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7E8E1F8-AA83-26B5-EFC6-C17C8A35960B}"/>
                </a:ext>
              </a:extLst>
            </p:cNvPr>
            <p:cNvGrpSpPr/>
            <p:nvPr/>
          </p:nvGrpSpPr>
          <p:grpSpPr>
            <a:xfrm>
              <a:off x="566443" y="1626499"/>
              <a:ext cx="3147802" cy="461665"/>
              <a:chOff x="728283" y="1917812"/>
              <a:chExt cx="3147802" cy="46166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1C6B449-53AC-A636-C71E-BB9D7D15C8B0}"/>
                  </a:ext>
                </a:extLst>
              </p:cNvPr>
              <p:cNvSpPr/>
              <p:nvPr/>
            </p:nvSpPr>
            <p:spPr>
              <a:xfrm>
                <a:off x="728283" y="2006827"/>
                <a:ext cx="3147802" cy="30749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E1C997-9111-D9D2-F030-AE39DDDA73F0}"/>
                  </a:ext>
                </a:extLst>
              </p:cNvPr>
              <p:cNvSpPr txBox="1"/>
              <p:nvPr/>
            </p:nvSpPr>
            <p:spPr>
              <a:xfrm>
                <a:off x="1375645" y="1917812"/>
                <a:ext cx="20553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h-TH" sz="2400">
                    <a:solidFill>
                      <a:schemeClr val="bg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แชร์แม่ชม้อยยังชิดซ้าย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237BEE4-B480-0434-9BB2-59C531D6712B}"/>
              </a:ext>
            </a:extLst>
          </p:cNvPr>
          <p:cNvSpPr txBox="1"/>
          <p:nvPr/>
        </p:nvSpPr>
        <p:spPr>
          <a:xfrm>
            <a:off x="329159" y="4881890"/>
            <a:ext cx="42899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1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ที่มาภาพ </a:t>
            </a:r>
            <a:r>
              <a:rPr lang="en-US" sz="11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en-US" sz="11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Forex-3D </a:t>
            </a:r>
            <a:r>
              <a:rPr lang="th-TH" sz="11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คืออะไร โกงอย่างไร กลโกงแชร์ลูกโซ่ที่ทุกคนควรรู้ไว้ป้องกันตัวเอง (</a:t>
            </a:r>
            <a:r>
              <a:rPr lang="en-US" sz="11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springnews.co.th)</a:t>
            </a:r>
            <a:endParaRPr lang="th-TH" sz="11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3E16EF-4557-62D9-D0B3-6F996E0FCA86}"/>
              </a:ext>
            </a:extLst>
          </p:cNvPr>
          <p:cNvSpPr txBox="1"/>
          <p:nvPr/>
        </p:nvSpPr>
        <p:spPr>
          <a:xfrm>
            <a:off x="68099" y="129454"/>
            <a:ext cx="4840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แชร์ลูกโซ่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ตัวอย่าง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FOREX 3D</a:t>
            </a:r>
            <a:endParaRPr lang="th-TH" sz="30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78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06610ACD-1AE2-485A-91AB-931F4920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9433"/>
            <a:ext cx="4288581" cy="428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8C3D3D1-D395-4D60-BDF9-8D871C944654}"/>
              </a:ext>
            </a:extLst>
          </p:cNvPr>
          <p:cNvGrpSpPr/>
          <p:nvPr/>
        </p:nvGrpSpPr>
        <p:grpSpPr>
          <a:xfrm>
            <a:off x="4656452" y="1672222"/>
            <a:ext cx="2016376" cy="1015663"/>
            <a:chOff x="4656452" y="1672222"/>
            <a:chExt cx="2016376" cy="1015663"/>
          </a:xfrm>
        </p:grpSpPr>
        <p:sp>
          <p:nvSpPr>
            <p:cNvPr id="6" name="Flowchart: Process 5">
              <a:extLst>
                <a:ext uri="{FF2B5EF4-FFF2-40B4-BE49-F238E27FC236}">
                  <a16:creationId xmlns:a16="http://schemas.microsoft.com/office/drawing/2014/main" id="{97CD2787-CA6D-4A7B-B792-48FBC7415E83}"/>
                </a:ext>
              </a:extLst>
            </p:cNvPr>
            <p:cNvSpPr/>
            <p:nvPr/>
          </p:nvSpPr>
          <p:spPr>
            <a:xfrm>
              <a:off x="4656452" y="1707655"/>
              <a:ext cx="2016376" cy="925834"/>
            </a:xfrm>
            <a:prstGeom prst="flowChartProcess">
              <a:avLst/>
            </a:prstGeom>
            <a:solidFill>
              <a:srgbClr val="85D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2C393C-E8E6-48A5-9A6C-B76E097E2FCC}"/>
                </a:ext>
              </a:extLst>
            </p:cNvPr>
            <p:cNvSpPr txBox="1"/>
            <p:nvPr/>
          </p:nvSpPr>
          <p:spPr>
            <a:xfrm>
              <a:off x="4732695" y="1672222"/>
              <a:ext cx="18405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ปัจจุบันคริปโตเคอเรนซี</a:t>
              </a:r>
              <a:b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ไม่ถือเป็นเงินที่ใช้ชำระหนี้</a:t>
              </a:r>
              <a:b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ได้ตามกฎหมาย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E45076-6764-4FFA-A6A0-D434D746A290}"/>
              </a:ext>
            </a:extLst>
          </p:cNvPr>
          <p:cNvGrpSpPr/>
          <p:nvPr/>
        </p:nvGrpSpPr>
        <p:grpSpPr>
          <a:xfrm>
            <a:off x="6892520" y="1707655"/>
            <a:ext cx="2016376" cy="925834"/>
            <a:chOff x="6892520" y="1707655"/>
            <a:chExt cx="2016376" cy="925834"/>
          </a:xfrm>
        </p:grpSpPr>
        <p:sp>
          <p:nvSpPr>
            <p:cNvPr id="5" name="Flowchart: Process 4">
              <a:extLst>
                <a:ext uri="{FF2B5EF4-FFF2-40B4-BE49-F238E27FC236}">
                  <a16:creationId xmlns:a16="http://schemas.microsoft.com/office/drawing/2014/main" id="{0A1A5F65-4EC0-4CDD-9A74-3F02D6F59066}"/>
                </a:ext>
              </a:extLst>
            </p:cNvPr>
            <p:cNvSpPr/>
            <p:nvPr/>
          </p:nvSpPr>
          <p:spPr>
            <a:xfrm>
              <a:off x="6892520" y="1707655"/>
              <a:ext cx="2016376" cy="925834"/>
            </a:xfrm>
            <a:prstGeom prst="flowChartProcess">
              <a:avLst/>
            </a:prstGeom>
            <a:solidFill>
              <a:srgbClr val="85D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65F169-A106-4882-A07D-4265236A9463}"/>
                </a:ext>
              </a:extLst>
            </p:cNvPr>
            <p:cNvSpPr txBox="1"/>
            <p:nvPr/>
          </p:nvSpPr>
          <p:spPr>
            <a:xfrm>
              <a:off x="6957219" y="1779662"/>
              <a:ext cx="19191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มีความเสี่ยงที่มูลค่า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เปลี่ยนแปลงอย่างรวดเร็ว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41C91B-680C-466F-99CF-6272372750F8}"/>
              </a:ext>
            </a:extLst>
          </p:cNvPr>
          <p:cNvSpPr txBox="1"/>
          <p:nvPr/>
        </p:nvSpPr>
        <p:spPr>
          <a:xfrm>
            <a:off x="4757553" y="659433"/>
            <a:ext cx="4151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คริปโตเคอเรนซี </a:t>
            </a: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เป็นสินทรัพย์ที่มูลค่ามีความผันผวนสูง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ควรทำความเข้าใจความเสี่ยง รวมถึงรายละเอียดการลงทุน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อย่างชัดเจน และไม่ควรละเลยประเด็นต่อไปนี้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7AA8A1F-2670-4898-8EB7-691AE664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455" y="471379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AABDE-2642-4DE9-B681-8871F2693339}"/>
              </a:ext>
            </a:extLst>
          </p:cNvPr>
          <p:cNvSpPr/>
          <p:nvPr/>
        </p:nvSpPr>
        <p:spPr>
          <a:xfrm>
            <a:off x="179378" y="115924"/>
            <a:ext cx="5580105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2B3F59-70B4-4150-A8FD-9C222EFE2995}"/>
              </a:ext>
            </a:extLst>
          </p:cNvPr>
          <p:cNvSpPr txBox="1"/>
          <p:nvPr/>
        </p:nvSpPr>
        <p:spPr>
          <a:xfrm>
            <a:off x="155585" y="115924"/>
            <a:ext cx="50978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แชร์ลูกโซ่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ตัวอย่าง ลงทุนในคริปโตเคอเรนซี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EF10A4-0C49-42CF-BE8C-082A765314EE}"/>
              </a:ext>
            </a:extLst>
          </p:cNvPr>
          <p:cNvGrpSpPr/>
          <p:nvPr/>
        </p:nvGrpSpPr>
        <p:grpSpPr>
          <a:xfrm>
            <a:off x="4732695" y="2730897"/>
            <a:ext cx="3131852" cy="915108"/>
            <a:chOff x="4732695" y="2730897"/>
            <a:chExt cx="3131852" cy="915108"/>
          </a:xfrm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945FAF1E-BEB1-46BE-B3CD-0D7CD9292E56}"/>
                </a:ext>
              </a:extLst>
            </p:cNvPr>
            <p:cNvSpPr/>
            <p:nvPr/>
          </p:nvSpPr>
          <p:spPr>
            <a:xfrm>
              <a:off x="5781236" y="2730897"/>
              <a:ext cx="2016376" cy="881726"/>
            </a:xfrm>
            <a:prstGeom prst="flowChartProcess">
              <a:avLst/>
            </a:prstGeom>
            <a:solidFill>
              <a:srgbClr val="85D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444FF4-10E3-4576-B432-4C4C6C5C0180}"/>
                </a:ext>
              </a:extLst>
            </p:cNvPr>
            <p:cNvSpPr txBox="1"/>
            <p:nvPr/>
          </p:nvSpPr>
          <p:spPr>
            <a:xfrm>
              <a:off x="5759484" y="2819379"/>
              <a:ext cx="21050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มีความเสี่ยงจากการ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ถูกขโมยข้อมูลและภัยไซเบอร์</a:t>
              </a:r>
            </a:p>
          </p:txBody>
        </p:sp>
        <p:pic>
          <p:nvPicPr>
            <p:cNvPr id="17" name="Picture 16" descr="A picture containing text, dark&#10;&#10;Description automatically generated">
              <a:extLst>
                <a:ext uri="{FF2B5EF4-FFF2-40B4-BE49-F238E27FC236}">
                  <a16:creationId xmlns:a16="http://schemas.microsoft.com/office/drawing/2014/main" id="{A36B56E4-A3F8-4194-AA78-BF45D591A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695" y="2764279"/>
              <a:ext cx="1092083" cy="88172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9BE4D53-4DAF-4D1D-9508-095298AD7614}"/>
              </a:ext>
            </a:extLst>
          </p:cNvPr>
          <p:cNvSpPr txBox="1"/>
          <p:nvPr/>
        </p:nvSpPr>
        <p:spPr>
          <a:xfrm>
            <a:off x="4460814" y="3809804"/>
            <a:ext cx="468411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ตรวจสอบรายชื่อผู้ประกอบธุรกิจสินทรัพย์ดิจิทัลที่ได้รับอนุญาต ได้ที่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5"/>
              </a:rPr>
              <a:t>www.sec.or.th/digitalasset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หรือทาง</a:t>
            </a:r>
            <a:r>
              <a:rPr lang="en-US" sz="1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Application </a:t>
            </a:r>
            <a: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SEC Check First</a:t>
            </a:r>
            <a:br>
              <a:rPr lang="en-US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หรือศูนย์บริการประชาชน ก.ล.ต. โทร. 1207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3CCFCEA8-3C4F-4F23-84D4-0D89ADD0E5D1}"/>
              </a:ext>
            </a:extLst>
          </p:cNvPr>
          <p:cNvSpPr txBox="1">
            <a:spLocks/>
          </p:cNvSpPr>
          <p:nvPr/>
        </p:nvSpPr>
        <p:spPr>
          <a:xfrm>
            <a:off x="8676456" y="4739084"/>
            <a:ext cx="3069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fld id="{EFDF1642-36F5-4944-A90B-128936D0950B}" type="slidenum">
              <a:rPr lang="th-TH" sz="1200" b="1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defTabSz="685800">
                <a:defRPr/>
              </a:pPr>
              <a:t>32</a:t>
            </a:fld>
            <a:endParaRPr lang="th-TH" sz="1200" b="1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26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ADAECC-7F8C-4E4B-9818-CBFA5F57FAE6}"/>
              </a:ext>
            </a:extLst>
          </p:cNvPr>
          <p:cNvSpPr/>
          <p:nvPr/>
        </p:nvSpPr>
        <p:spPr>
          <a:xfrm>
            <a:off x="56383" y="84394"/>
            <a:ext cx="7251922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0B587-DB0E-4ABA-9AA9-755DFAFE5698}"/>
              </a:ext>
            </a:extLst>
          </p:cNvPr>
          <p:cNvSpPr txBox="1"/>
          <p:nvPr/>
        </p:nvSpPr>
        <p:spPr>
          <a:xfrm>
            <a:off x="-7137" y="84394"/>
            <a:ext cx="5727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แชร์ลูกโซ่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ตัวอย่าง หลอกลงทุนปลูกถั่วดาวอินคา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F98A6-D4CA-4ED6-89DB-7E5B0FAE2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98" y="725168"/>
            <a:ext cx="3736797" cy="2278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588F6-9985-4A7D-BDD5-C205FC772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85" y="945120"/>
            <a:ext cx="3561908" cy="21727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4240B-B07A-42B7-A065-D8B326580F17}"/>
              </a:ext>
            </a:extLst>
          </p:cNvPr>
          <p:cNvSpPr txBox="1"/>
          <p:nvPr/>
        </p:nvSpPr>
        <p:spPr>
          <a:xfrm>
            <a:off x="467544" y="3147814"/>
            <a:ext cx="4229570" cy="1774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5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มิจฉาชีพหลอกเหยื่อด้วยการอ้างว่า </a:t>
            </a:r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UN </a:t>
            </a:r>
            <a:r>
              <a:rPr lang="th-TH" sz="15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จะเข้ามาช่วยเหล่าเกษตรกร</a:t>
            </a:r>
          </a:p>
          <a:p>
            <a:r>
              <a:rPr lang="th-TH" sz="15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ด้วยการร่วมกันปลูกถั่วดาวอินคา เพื่อรับเงินคนละ </a:t>
            </a:r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 </a:t>
            </a:r>
            <a:r>
              <a:rPr lang="th-TH" sz="15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ล้านบาท</a:t>
            </a:r>
          </a:p>
          <a:p>
            <a:r>
              <a:rPr lang="th-TH" sz="15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แต่ต้องมีค่าใช้จ่ายหลายรายการ  เช่น ค่าสมัครสมาชิก ค่าภาษีล่วงหน้า             ค่าตัดชุดสูทต้อนรับเจ้าหน้าที่จาก </a:t>
            </a:r>
            <a:r>
              <a:rPr lang="en-US" sz="15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UN</a:t>
            </a:r>
          </a:p>
          <a:p>
            <a:r>
              <a:rPr lang="th-TH" sz="15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ความจริงปรากฏเมื่อเวลาผ่านไป </a:t>
            </a:r>
            <a:r>
              <a:rPr lang="th-TH" sz="1929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กลับไม่มีใครได้รับเงิน </a:t>
            </a:r>
            <a:r>
              <a:rPr lang="en-US" sz="1929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!!!!!</a:t>
            </a:r>
            <a:r>
              <a:rPr lang="th-TH" sz="1929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  <a:p>
            <a:r>
              <a:rPr lang="th-TH" sz="15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เบื้องต้นพบผู้เสียหายกว่า </a:t>
            </a:r>
            <a:r>
              <a:rPr lang="en-US" sz="15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60,000 </a:t>
            </a:r>
            <a:r>
              <a:rPr lang="th-TH" sz="15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ราย </a:t>
            </a:r>
          </a:p>
          <a:p>
            <a:r>
              <a:rPr lang="th-TH" sz="15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มูลค่าความเสียหายรวมมากกว่า </a:t>
            </a:r>
            <a:r>
              <a:rPr lang="en-US" sz="15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1,000 </a:t>
            </a:r>
            <a:r>
              <a:rPr lang="th-TH" sz="15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ล้านบาท </a:t>
            </a:r>
            <a:r>
              <a:rPr lang="en-US" sz="15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!</a:t>
            </a:r>
            <a:r>
              <a:rPr lang="th-TH" sz="15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818BA-9EB3-42B3-AB1E-C67B88A252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327"/>
          <a:stretch/>
        </p:blipFill>
        <p:spPr>
          <a:xfrm>
            <a:off x="4904205" y="2749454"/>
            <a:ext cx="3748182" cy="2126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7CF356-0B9E-403C-9BEE-D6401C6331BF}"/>
              </a:ext>
            </a:extLst>
          </p:cNvPr>
          <p:cNvSpPr txBox="1"/>
          <p:nvPr/>
        </p:nvSpPr>
        <p:spPr>
          <a:xfrm>
            <a:off x="648393" y="523017"/>
            <a:ext cx="3955953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143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หลอกลงทุนปลูกถั่วดาวอินคากับสหประชาชาติ (</a:t>
            </a:r>
            <a:r>
              <a:rPr lang="en-US" sz="2143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UN</a:t>
            </a:r>
            <a:r>
              <a:rPr lang="th-TH" sz="2143" b="1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44D31C-EE37-4FA0-A902-C31785742B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>
          <a:xfrm>
            <a:off x="4056280" y="3939902"/>
            <a:ext cx="613426" cy="837023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617A0CB-F2C8-492B-8CBF-CCF27A33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4392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7E32796-7374-480F-BB8C-BE9F6E2BA7B1}"/>
              </a:ext>
            </a:extLst>
          </p:cNvPr>
          <p:cNvSpPr/>
          <p:nvPr/>
        </p:nvSpPr>
        <p:spPr>
          <a:xfrm>
            <a:off x="228426" y="316062"/>
            <a:ext cx="5207670" cy="495895"/>
          </a:xfrm>
          <a:prstGeom prst="rect">
            <a:avLst/>
          </a:prstGeom>
          <a:gradFill flip="none" rotWithShape="1">
            <a:gsLst>
              <a:gs pos="0">
                <a:srgbClr val="9BBB59">
                  <a:shade val="30000"/>
                  <a:satMod val="115000"/>
                </a:srgbClr>
              </a:gs>
              <a:gs pos="38000">
                <a:srgbClr val="9BBB59">
                  <a:shade val="67500"/>
                  <a:satMod val="115000"/>
                </a:srgbClr>
              </a:gs>
              <a:gs pos="99000">
                <a:srgbClr val="9BBB59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944090-8C2F-4DFF-B7DB-DC9A9A0400C5}"/>
              </a:ext>
            </a:extLst>
          </p:cNvPr>
          <p:cNvGrpSpPr/>
          <p:nvPr/>
        </p:nvGrpSpPr>
        <p:grpSpPr>
          <a:xfrm>
            <a:off x="2676124" y="1723241"/>
            <a:ext cx="3679660" cy="2441006"/>
            <a:chOff x="1331585" y="2489128"/>
            <a:chExt cx="3264836" cy="216582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Flowchart: Terminator 2">
              <a:extLst>
                <a:ext uri="{FF2B5EF4-FFF2-40B4-BE49-F238E27FC236}">
                  <a16:creationId xmlns:a16="http://schemas.microsoft.com/office/drawing/2014/main" id="{B2D6A6C5-572A-4D99-A1B1-2040207A38BF}"/>
                </a:ext>
              </a:extLst>
            </p:cNvPr>
            <p:cNvSpPr/>
            <p:nvPr/>
          </p:nvSpPr>
          <p:spPr>
            <a:xfrm>
              <a:off x="2085279" y="2571750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" name="Flowchart: Terminator 3">
              <a:extLst>
                <a:ext uri="{FF2B5EF4-FFF2-40B4-BE49-F238E27FC236}">
                  <a16:creationId xmlns:a16="http://schemas.microsoft.com/office/drawing/2014/main" id="{660F4184-43EA-4167-B773-2B9DE841579B}"/>
                </a:ext>
              </a:extLst>
            </p:cNvPr>
            <p:cNvSpPr/>
            <p:nvPr/>
          </p:nvSpPr>
          <p:spPr>
            <a:xfrm>
              <a:off x="2596162" y="2739916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06C3E2F7-6E06-40E5-9F79-FDF25338BD4C}"/>
                </a:ext>
              </a:extLst>
            </p:cNvPr>
            <p:cNvSpPr/>
            <p:nvPr/>
          </p:nvSpPr>
          <p:spPr>
            <a:xfrm>
              <a:off x="1667866" y="2776556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" name="Flowchart: Terminator 5">
              <a:extLst>
                <a:ext uri="{FF2B5EF4-FFF2-40B4-BE49-F238E27FC236}">
                  <a16:creationId xmlns:a16="http://schemas.microsoft.com/office/drawing/2014/main" id="{92A15EB1-189C-427E-9BC5-8CD4CCF2416C}"/>
                </a:ext>
              </a:extLst>
            </p:cNvPr>
            <p:cNvSpPr/>
            <p:nvPr/>
          </p:nvSpPr>
          <p:spPr>
            <a:xfrm>
              <a:off x="2776786" y="2717542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1C2EB8A6-4689-498A-9FFF-A8A5BE37A9BD}"/>
                </a:ext>
              </a:extLst>
            </p:cNvPr>
            <p:cNvSpPr/>
            <p:nvPr/>
          </p:nvSpPr>
          <p:spPr>
            <a:xfrm>
              <a:off x="3228269" y="2951073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3C65F3C8-CB54-43A0-8544-6538A14EA842}"/>
                </a:ext>
              </a:extLst>
            </p:cNvPr>
            <p:cNvSpPr/>
            <p:nvPr/>
          </p:nvSpPr>
          <p:spPr>
            <a:xfrm>
              <a:off x="3100218" y="3219822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lowchart: Terminator 8">
              <a:extLst>
                <a:ext uri="{FF2B5EF4-FFF2-40B4-BE49-F238E27FC236}">
                  <a16:creationId xmlns:a16="http://schemas.microsoft.com/office/drawing/2014/main" id="{F8CC5FA4-C627-4575-94BA-7FF2B96475DF}"/>
                </a:ext>
              </a:extLst>
            </p:cNvPr>
            <p:cNvSpPr/>
            <p:nvPr/>
          </p:nvSpPr>
          <p:spPr>
            <a:xfrm>
              <a:off x="1964659" y="3092993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lowchart: Terminator 9">
              <a:extLst>
                <a:ext uri="{FF2B5EF4-FFF2-40B4-BE49-F238E27FC236}">
                  <a16:creationId xmlns:a16="http://schemas.microsoft.com/office/drawing/2014/main" id="{695B2AF3-4C2D-435F-AE80-6A5E6B2277C9}"/>
                </a:ext>
              </a:extLst>
            </p:cNvPr>
            <p:cNvSpPr/>
            <p:nvPr/>
          </p:nvSpPr>
          <p:spPr>
            <a:xfrm>
              <a:off x="2581755" y="3428764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lowchart: Terminator 10">
              <a:extLst>
                <a:ext uri="{FF2B5EF4-FFF2-40B4-BE49-F238E27FC236}">
                  <a16:creationId xmlns:a16="http://schemas.microsoft.com/office/drawing/2014/main" id="{46D4E9AF-CCA5-4BBB-8E3B-509908C8468D}"/>
                </a:ext>
              </a:extLst>
            </p:cNvPr>
            <p:cNvSpPr/>
            <p:nvPr/>
          </p:nvSpPr>
          <p:spPr>
            <a:xfrm>
              <a:off x="1539815" y="3260879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lowchart: Terminator 11">
              <a:extLst>
                <a:ext uri="{FF2B5EF4-FFF2-40B4-BE49-F238E27FC236}">
                  <a16:creationId xmlns:a16="http://schemas.microsoft.com/office/drawing/2014/main" id="{FA7BD118-60C4-452B-BA7D-279B43945CD6}"/>
                </a:ext>
              </a:extLst>
            </p:cNvPr>
            <p:cNvSpPr/>
            <p:nvPr/>
          </p:nvSpPr>
          <p:spPr>
            <a:xfrm>
              <a:off x="1865579" y="3616652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lowchart: Terminator 12">
              <a:extLst>
                <a:ext uri="{FF2B5EF4-FFF2-40B4-BE49-F238E27FC236}">
                  <a16:creationId xmlns:a16="http://schemas.microsoft.com/office/drawing/2014/main" id="{4B8B8E31-B690-44EC-9791-428C2FC84A23}"/>
                </a:ext>
              </a:extLst>
            </p:cNvPr>
            <p:cNvSpPr/>
            <p:nvPr/>
          </p:nvSpPr>
          <p:spPr>
            <a:xfrm>
              <a:off x="2769355" y="3724313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D365EF36-75BA-40AC-9CBD-F240166FD7AA}"/>
                </a:ext>
              </a:extLst>
            </p:cNvPr>
            <p:cNvSpPr/>
            <p:nvPr/>
          </p:nvSpPr>
          <p:spPr>
            <a:xfrm>
              <a:off x="2345690" y="3840186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lowchart: Terminator 14">
              <a:extLst>
                <a:ext uri="{FF2B5EF4-FFF2-40B4-BE49-F238E27FC236}">
                  <a16:creationId xmlns:a16="http://schemas.microsoft.com/office/drawing/2014/main" id="{319822D7-1ED6-42E3-BCFD-FB4131A205E1}"/>
                </a:ext>
              </a:extLst>
            </p:cNvPr>
            <p:cNvSpPr/>
            <p:nvPr/>
          </p:nvSpPr>
          <p:spPr>
            <a:xfrm>
              <a:off x="3475087" y="4048700"/>
              <a:ext cx="838942" cy="264929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" name="Flowchart: Terminator 15">
              <a:extLst>
                <a:ext uri="{FF2B5EF4-FFF2-40B4-BE49-F238E27FC236}">
                  <a16:creationId xmlns:a16="http://schemas.microsoft.com/office/drawing/2014/main" id="{ABD41C04-5209-419A-A2FD-3717F2457804}"/>
                </a:ext>
              </a:extLst>
            </p:cNvPr>
            <p:cNvSpPr/>
            <p:nvPr/>
          </p:nvSpPr>
          <p:spPr>
            <a:xfrm>
              <a:off x="1555958" y="4081611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" name="Flowchart: Terminator 16">
              <a:extLst>
                <a:ext uri="{FF2B5EF4-FFF2-40B4-BE49-F238E27FC236}">
                  <a16:creationId xmlns:a16="http://schemas.microsoft.com/office/drawing/2014/main" id="{803086B4-A89C-4006-AF53-30CC6BD8DD79}"/>
                </a:ext>
              </a:extLst>
            </p:cNvPr>
            <p:cNvSpPr/>
            <p:nvPr/>
          </p:nvSpPr>
          <p:spPr>
            <a:xfrm>
              <a:off x="2495960" y="4222900"/>
              <a:ext cx="1368152" cy="432048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lowchart: Terminator 17">
              <a:extLst>
                <a:ext uri="{FF2B5EF4-FFF2-40B4-BE49-F238E27FC236}">
                  <a16:creationId xmlns:a16="http://schemas.microsoft.com/office/drawing/2014/main" id="{0E2CC6C0-335E-4A98-B235-70DCA2AF9F0C}"/>
                </a:ext>
              </a:extLst>
            </p:cNvPr>
            <p:cNvSpPr/>
            <p:nvPr/>
          </p:nvSpPr>
          <p:spPr>
            <a:xfrm>
              <a:off x="3535302" y="2489128"/>
              <a:ext cx="448745" cy="141709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lowchart: Terminator 18">
              <a:extLst>
                <a:ext uri="{FF2B5EF4-FFF2-40B4-BE49-F238E27FC236}">
                  <a16:creationId xmlns:a16="http://schemas.microsoft.com/office/drawing/2014/main" id="{BF09F3E2-B417-4519-B0B4-CA733422AD40}"/>
                </a:ext>
              </a:extLst>
            </p:cNvPr>
            <p:cNvSpPr/>
            <p:nvPr/>
          </p:nvSpPr>
          <p:spPr>
            <a:xfrm>
              <a:off x="1331585" y="3798613"/>
              <a:ext cx="448745" cy="141709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lowchart: Terminator 19">
              <a:extLst>
                <a:ext uri="{FF2B5EF4-FFF2-40B4-BE49-F238E27FC236}">
                  <a16:creationId xmlns:a16="http://schemas.microsoft.com/office/drawing/2014/main" id="{BD958A99-36C9-4E95-A6B9-5699335142F2}"/>
                </a:ext>
              </a:extLst>
            </p:cNvPr>
            <p:cNvSpPr/>
            <p:nvPr/>
          </p:nvSpPr>
          <p:spPr>
            <a:xfrm>
              <a:off x="4156232" y="3722868"/>
              <a:ext cx="315594" cy="99661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lowchart: Terminator 20">
              <a:extLst>
                <a:ext uri="{FF2B5EF4-FFF2-40B4-BE49-F238E27FC236}">
                  <a16:creationId xmlns:a16="http://schemas.microsoft.com/office/drawing/2014/main" id="{03A12477-B8A0-44D7-BB4C-31A9D579DDFF}"/>
                </a:ext>
              </a:extLst>
            </p:cNvPr>
            <p:cNvSpPr/>
            <p:nvPr/>
          </p:nvSpPr>
          <p:spPr>
            <a:xfrm>
              <a:off x="2082237" y="4555287"/>
              <a:ext cx="315594" cy="99661"/>
            </a:xfrm>
            <a:prstGeom prst="flowChartTermina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25" name="Picture 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49A925A-6B0C-46A4-A6F4-A492DB60D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45" y="1989056"/>
            <a:ext cx="2880320" cy="19782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396F4BC-9C71-459B-8817-1B5483523F33}"/>
              </a:ext>
            </a:extLst>
          </p:cNvPr>
          <p:cNvSpPr txBox="1"/>
          <p:nvPr/>
        </p:nvSpPr>
        <p:spPr>
          <a:xfrm>
            <a:off x="179512" y="289560"/>
            <a:ext cx="36984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วิธีป้องกันไม่ให้เป็นเหยื่อแชร์ลูกโซ่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6E418DF-423B-47E2-BA4D-4EF7DEDFF020}"/>
              </a:ext>
            </a:extLst>
          </p:cNvPr>
          <p:cNvSpPr/>
          <p:nvPr/>
        </p:nvSpPr>
        <p:spPr>
          <a:xfrm>
            <a:off x="1206674" y="1209808"/>
            <a:ext cx="1800200" cy="877620"/>
          </a:xfrm>
          <a:prstGeom prst="wedgeRoundRectCallout">
            <a:avLst>
              <a:gd name="adj1" fmla="val 77836"/>
              <a:gd name="adj2" fmla="val 71270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AEF1E5D2-BBF3-4FC4-95CD-A398CE5F4045}"/>
              </a:ext>
            </a:extLst>
          </p:cNvPr>
          <p:cNvSpPr/>
          <p:nvPr/>
        </p:nvSpPr>
        <p:spPr>
          <a:xfrm flipH="1">
            <a:off x="5836532" y="1092302"/>
            <a:ext cx="2047836" cy="877620"/>
          </a:xfrm>
          <a:prstGeom prst="wedgeRoundRectCallout">
            <a:avLst>
              <a:gd name="adj1" fmla="val 77836"/>
              <a:gd name="adj2" fmla="val 71270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3FE17774-CE80-4AF9-AC86-F05A56542CF9}"/>
              </a:ext>
            </a:extLst>
          </p:cNvPr>
          <p:cNvSpPr/>
          <p:nvPr/>
        </p:nvSpPr>
        <p:spPr>
          <a:xfrm flipH="1">
            <a:off x="6529684" y="3075962"/>
            <a:ext cx="1800200" cy="891358"/>
          </a:xfrm>
          <a:prstGeom prst="wedgeRoundRectCallout">
            <a:avLst>
              <a:gd name="adj1" fmla="val 84439"/>
              <a:gd name="adj2" fmla="val -56908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2120605B-1052-40E6-B697-DAEF1172B42A}"/>
              </a:ext>
            </a:extLst>
          </p:cNvPr>
          <p:cNvSpPr/>
          <p:nvPr/>
        </p:nvSpPr>
        <p:spPr>
          <a:xfrm>
            <a:off x="899592" y="2552208"/>
            <a:ext cx="1800200" cy="826296"/>
          </a:xfrm>
          <a:prstGeom prst="wedgeRoundRectCallout">
            <a:avLst>
              <a:gd name="adj1" fmla="val 77836"/>
              <a:gd name="adj2" fmla="val -3401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9714953B-0EC1-4E75-A227-810A10B366D9}"/>
              </a:ext>
            </a:extLst>
          </p:cNvPr>
          <p:cNvSpPr/>
          <p:nvPr/>
        </p:nvSpPr>
        <p:spPr>
          <a:xfrm>
            <a:off x="1403648" y="3789693"/>
            <a:ext cx="1800200" cy="582257"/>
          </a:xfrm>
          <a:prstGeom prst="wedgeRoundRectCallout">
            <a:avLst>
              <a:gd name="adj1" fmla="val 54979"/>
              <a:gd name="adj2" fmla="val -1209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8E87109-401F-44A1-A105-DDA018BF7230}"/>
              </a:ext>
            </a:extLst>
          </p:cNvPr>
          <p:cNvSpPr txBox="1"/>
          <p:nvPr/>
        </p:nvSpPr>
        <p:spPr>
          <a:xfrm>
            <a:off x="1319064" y="1203598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</a:t>
            </a:r>
            <a:r>
              <a:rPr lang="th-TH" sz="1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ต้องไม่โลภ</a:t>
            </a:r>
            <a:b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จำไว้ว่าผลตอบแทนสูง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A9AA54-4296-47C0-B714-22FCAAE11876}"/>
              </a:ext>
            </a:extLst>
          </p:cNvPr>
          <p:cNvSpPr txBox="1"/>
          <p:nvPr/>
        </p:nvSpPr>
        <p:spPr>
          <a:xfrm>
            <a:off x="1450726" y="1730796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ความเสี่ยงก็สูงตาม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13C957-E324-43C9-8317-A75C6B44DDFB}"/>
              </a:ext>
            </a:extLst>
          </p:cNvPr>
          <p:cNvSpPr txBox="1"/>
          <p:nvPr/>
        </p:nvSpPr>
        <p:spPr>
          <a:xfrm>
            <a:off x="1122205" y="2527867"/>
            <a:ext cx="140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</a:t>
            </a:r>
            <a:r>
              <a:rPr lang="th-TH" sz="1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3. ไม่ใจร้อน</a:t>
            </a:r>
            <a:b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ศึกษาข้อมูลให้แน่ชัด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593D5E9-38C3-4101-A16A-7E9EF5331877}"/>
              </a:ext>
            </a:extLst>
          </p:cNvPr>
          <p:cNvSpPr txBox="1"/>
          <p:nvPr/>
        </p:nvSpPr>
        <p:spPr>
          <a:xfrm>
            <a:off x="1547664" y="3809376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4. ไม่ให้ข้อมูลส่วนตัว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E52F22-2BAF-4520-A2F0-A1AA681410DA}"/>
              </a:ext>
            </a:extLst>
          </p:cNvPr>
          <p:cNvSpPr txBox="1"/>
          <p:nvPr/>
        </p:nvSpPr>
        <p:spPr>
          <a:xfrm>
            <a:off x="1805852" y="4020284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แก่คนไม่รู้จัก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965789A-6FF8-441E-9B12-3204E5A9F393}"/>
              </a:ext>
            </a:extLst>
          </p:cNvPr>
          <p:cNvSpPr txBox="1"/>
          <p:nvPr/>
        </p:nvSpPr>
        <p:spPr>
          <a:xfrm>
            <a:off x="5953519" y="1062181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</a:t>
            </a:r>
            <a:r>
              <a:rPr lang="th-TH" sz="1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ไม่คล้อยตาม</a:t>
            </a:r>
            <a:b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ปฏิเสธเมื่อถูกชักชวนให้ลงทุน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3EB460E-14DB-42CC-A436-AE232F0AB07E}"/>
              </a:ext>
            </a:extLst>
          </p:cNvPr>
          <p:cNvSpPr txBox="1"/>
          <p:nvPr/>
        </p:nvSpPr>
        <p:spPr>
          <a:xfrm>
            <a:off x="6073088" y="1620668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ในสิ่งที่ไม่เข้าใจหรือไม่แน่ใจ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09648E-FCF4-42CF-B4A0-59FDD271FB87}"/>
              </a:ext>
            </a:extLst>
          </p:cNvPr>
          <p:cNvSpPr txBox="1"/>
          <p:nvPr/>
        </p:nvSpPr>
        <p:spPr>
          <a:xfrm>
            <a:off x="6482005" y="3052897"/>
            <a:ext cx="1784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</a:t>
            </a:r>
            <a:r>
              <a:rPr lang="th-TH" sz="1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5. อย่าเชื่ออะไรง่าย ๆ</a:t>
            </a:r>
            <a:br>
              <a:rPr lang="th-TH" sz="1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ควรสอบถาม</a:t>
            </a:r>
            <a:b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ติดตามข่าวสารอยู่เสมอ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365E029-6F7A-4E53-86E6-F1BF2BBD68C5}"/>
              </a:ext>
            </a:extLst>
          </p:cNvPr>
          <p:cNvSpPr txBox="1"/>
          <p:nvPr/>
        </p:nvSpPr>
        <p:spPr>
          <a:xfrm>
            <a:off x="1105074" y="304824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ก่อนลงทุน/ซื้อสินค้า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E614C329-5740-40C5-A7F3-F8F2D380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1243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55BC7D2D-1360-4D2E-84F6-5A5FDAE5C74B}"/>
              </a:ext>
            </a:extLst>
          </p:cNvPr>
          <p:cNvSpPr/>
          <p:nvPr/>
        </p:nvSpPr>
        <p:spPr>
          <a:xfrm>
            <a:off x="156418" y="182749"/>
            <a:ext cx="6215782" cy="495895"/>
          </a:xfrm>
          <a:prstGeom prst="rect">
            <a:avLst/>
          </a:prstGeom>
          <a:gradFill flip="none" rotWithShape="1">
            <a:gsLst>
              <a:gs pos="0">
                <a:srgbClr val="9BBB59">
                  <a:shade val="30000"/>
                  <a:satMod val="115000"/>
                </a:srgbClr>
              </a:gs>
              <a:gs pos="38000">
                <a:srgbClr val="9BBB59">
                  <a:shade val="67500"/>
                  <a:satMod val="115000"/>
                </a:srgbClr>
              </a:gs>
              <a:gs pos="99000">
                <a:srgbClr val="9BBB59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A62EE7-E702-4C88-AA94-BFF00372F921}"/>
              </a:ext>
            </a:extLst>
          </p:cNvPr>
          <p:cNvSpPr txBox="1"/>
          <p:nvPr/>
        </p:nvSpPr>
        <p:spPr>
          <a:xfrm>
            <a:off x="107504" y="145544"/>
            <a:ext cx="4729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ทำอย่างไร เมื่อสงสัยหรือตกเป็นเหยื่อแชร์ลูกโซ่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9C212D-E5A0-4B31-9A49-9442C70BAF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t="30162" r="51116" b="50000"/>
          <a:stretch/>
        </p:blipFill>
        <p:spPr>
          <a:xfrm>
            <a:off x="679692" y="915566"/>
            <a:ext cx="3124073" cy="10922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069298-E4D1-4543-884C-8F2620260D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t="51036" r="51116" b="9385"/>
          <a:stretch/>
        </p:blipFill>
        <p:spPr>
          <a:xfrm>
            <a:off x="679692" y="2019690"/>
            <a:ext cx="3124073" cy="21791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6B207B-8718-4537-8685-C26479D785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30162" r="2403" b="50000"/>
          <a:stretch/>
        </p:blipFill>
        <p:spPr>
          <a:xfrm>
            <a:off x="4499992" y="936784"/>
            <a:ext cx="3152580" cy="10922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402F98B-855F-45F7-BEE1-FB6F42E132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8" t="51036" r="2403" b="10421"/>
          <a:stretch/>
        </p:blipFill>
        <p:spPr>
          <a:xfrm>
            <a:off x="4499992" y="2019690"/>
            <a:ext cx="3152580" cy="2122113"/>
          </a:xfrm>
          <a:prstGeom prst="rect">
            <a:avLst/>
          </a:prstGeom>
        </p:spPr>
      </p:pic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6D9EBD44-22A5-4FA4-AEF8-82CAB75C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455" y="4713794"/>
            <a:ext cx="306961" cy="273844"/>
          </a:xfrm>
        </p:spPr>
        <p:txBody>
          <a:bodyPr/>
          <a:lstStyle/>
          <a:p>
            <a:pPr defTabSz="685800"/>
            <a:fld id="{EFDF1642-36F5-4944-A90B-128936D0950B}" type="slidenum">
              <a:rPr lang="th-TH" sz="1200" b="1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defTabSz="685800"/>
              <a:t>35</a:t>
            </a:fld>
            <a:endParaRPr lang="th-TH" sz="1200" b="1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E25816D0-BD7C-42F3-BB76-7382EC121F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68" y="3503102"/>
            <a:ext cx="1325007" cy="13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3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586B6091-95E6-4AC8-9948-6D6E61F68DED}"/>
              </a:ext>
            </a:extLst>
          </p:cNvPr>
          <p:cNvSpPr/>
          <p:nvPr/>
        </p:nvSpPr>
        <p:spPr>
          <a:xfrm>
            <a:off x="467544" y="843558"/>
            <a:ext cx="2566908" cy="1869240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C89FF4-F8B6-4C35-9754-5293BFC5D8C3}"/>
              </a:ext>
            </a:extLst>
          </p:cNvPr>
          <p:cNvSpPr/>
          <p:nvPr/>
        </p:nvSpPr>
        <p:spPr>
          <a:xfrm>
            <a:off x="189888" y="200004"/>
            <a:ext cx="2725928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8FD365-B6C7-4DE4-8E96-802D2F4E323B}"/>
              </a:ext>
            </a:extLst>
          </p:cNvPr>
          <p:cNvSpPr txBox="1"/>
          <p:nvPr/>
        </p:nvSpPr>
        <p:spPr>
          <a:xfrm>
            <a:off x="135528" y="180954"/>
            <a:ext cx="21339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4.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เงินกู้นอกระบบ </a:t>
            </a:r>
          </a:p>
        </p:txBody>
      </p:sp>
      <p:pic>
        <p:nvPicPr>
          <p:cNvPr id="7" name="Picture 6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2CE1B5B-C94E-4139-BAD2-8CFC9FE43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4" y="2754629"/>
            <a:ext cx="2661248" cy="19878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D76110-D15A-4FBF-9453-50703A47F4E9}"/>
              </a:ext>
            </a:extLst>
          </p:cNvPr>
          <p:cNvSpPr txBox="1"/>
          <p:nvPr/>
        </p:nvSpPr>
        <p:spPr>
          <a:xfrm>
            <a:off x="720226" y="922929"/>
            <a:ext cx="196720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เงินด่วนทันใจ</a:t>
            </a:r>
          </a:p>
          <a:p>
            <a:pPr algn="ctr"/>
            <a:r>
              <a:rPr lang="th-TH" sz="20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รับเงินไวภายใน 5 นาที</a:t>
            </a:r>
            <a:br>
              <a:rPr lang="th-TH" sz="20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ดอกเบี้ยถูก</a:t>
            </a:r>
            <a:br>
              <a:rPr lang="th-TH" sz="20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ปรึกษาฟรี  ไม่ต้องมีคนค้ำ</a:t>
            </a:r>
            <a:br>
              <a:rPr lang="th-TH" sz="20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โทรเลย 08</a:t>
            </a:r>
            <a:r>
              <a:rPr lang="en-US" sz="20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x-xxxxxxx</a:t>
            </a:r>
            <a:endParaRPr lang="th-TH" sz="2000">
              <a:solidFill>
                <a:srgbClr val="C0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EF1B867-2D98-48D6-9A86-E39E1E3EC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7527" y="4674170"/>
            <a:ext cx="306961" cy="273844"/>
          </a:xfrm>
        </p:spPr>
        <p:txBody>
          <a:bodyPr/>
          <a:lstStyle/>
          <a:p>
            <a:pPr defTabSz="685800"/>
            <a:fld id="{EFDF1642-36F5-4944-A90B-128936D0950B}" type="slidenum">
              <a:rPr lang="th-TH" sz="1200" b="1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Cordia New" panose="020B0304020202020204" pitchFamily="34" charset="-34"/>
              </a:rPr>
              <a:pPr defTabSz="685800"/>
              <a:t>36</a:t>
            </a:fld>
            <a:endParaRPr lang="th-TH" sz="1200" b="1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AF2145D-E9C4-43A5-8B44-A25A77B7FC40}"/>
              </a:ext>
            </a:extLst>
          </p:cNvPr>
          <p:cNvSpPr/>
          <p:nvPr/>
        </p:nvSpPr>
        <p:spPr>
          <a:xfrm>
            <a:off x="3634864" y="734952"/>
            <a:ext cx="4792584" cy="7556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/>
            <a: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สมมติว่า กู้เงินมา </a:t>
            </a:r>
            <a:r>
              <a:rPr lang="en-US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10,000 </a:t>
            </a:r>
            <a: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</a:t>
            </a:r>
          </a:p>
          <a:p>
            <a:pPr defTabSz="914378"/>
            <a: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ชำระคืนรายวัน วันละ </a:t>
            </a:r>
            <a:r>
              <a:rPr lang="en-US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150 </a:t>
            </a:r>
            <a: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บาท 90 วัน (</a:t>
            </a:r>
            <a:r>
              <a:rPr lang="en-US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เดือน) </a:t>
            </a:r>
          </a:p>
          <a:p>
            <a:pPr defTabSz="914378"/>
            <a: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ดูเหมือนว่าไม่เยอะ  พอรับไหว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1BD17D-EEDB-4E5C-808C-F599C00F8D7C}"/>
              </a:ext>
            </a:extLst>
          </p:cNvPr>
          <p:cNvGrpSpPr/>
          <p:nvPr/>
        </p:nvGrpSpPr>
        <p:grpSpPr>
          <a:xfrm>
            <a:off x="3295541" y="1635646"/>
            <a:ext cx="5741337" cy="1555030"/>
            <a:chOff x="3256087" y="2061671"/>
            <a:chExt cx="5741337" cy="155503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62F1AF2-1751-4477-8868-2507CB5C1D38}"/>
                </a:ext>
              </a:extLst>
            </p:cNvPr>
            <p:cNvSpPr/>
            <p:nvPr/>
          </p:nvSpPr>
          <p:spPr>
            <a:xfrm>
              <a:off x="3256087" y="2061671"/>
              <a:ext cx="5741337" cy="1555030"/>
            </a:xfrm>
            <a:prstGeom prst="roundRect">
              <a:avLst>
                <a:gd name="adj" fmla="val 9929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8"/>
              <a:r>
                <a:rPr lang="th-TH" sz="21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</a:t>
              </a:r>
              <a:r>
                <a:rPr lang="th-TH" sz="21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รู้ไหมเขาคิดดอกเบี้ยเราเท่าไร </a:t>
              </a:r>
              <a:r>
                <a:rPr lang="en-US" sz="21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!</a:t>
              </a:r>
              <a:endParaRPr lang="th-TH" sz="21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marL="342900" indent="-342900" defTabSz="914378">
                <a:buFont typeface="Arial" panose="020B0604020202020204" pitchFamily="34" charset="0"/>
                <a:buChar char="•"/>
              </a:pPr>
              <a:r>
                <a:rPr lang="th-TH" sz="21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เงินที่ต้องจ่ายคืนทั้งหมด </a:t>
              </a:r>
              <a:r>
                <a:rPr lang="en-US" sz="21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: 150 * 90  </a:t>
              </a:r>
              <a:r>
                <a:rPr lang="en-US" sz="2100" b="1">
                  <a:solidFill>
                    <a:schemeClr val="tx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= 13,500 </a:t>
              </a:r>
              <a:r>
                <a:rPr lang="th-TH" sz="21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บาท</a:t>
              </a:r>
            </a:p>
            <a:p>
              <a:pPr marL="342900" indent="-342900" defTabSz="914378">
                <a:buFont typeface="Arial" panose="020B0604020202020204" pitchFamily="34" charset="0"/>
                <a:buChar char="•"/>
              </a:pPr>
              <a:r>
                <a:rPr lang="th-TH" sz="21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ดอกเบี้ยที่ต้องจ่าย </a:t>
              </a:r>
              <a:r>
                <a:rPr lang="en-US" sz="21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13,500 – 10,000 = </a:t>
              </a:r>
              <a:r>
                <a:rPr lang="en-US" sz="21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3,500</a:t>
              </a:r>
              <a:r>
                <a:rPr lang="en-US" sz="21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r>
                <a:rPr lang="th-TH" sz="21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บาท</a:t>
              </a:r>
            </a:p>
            <a:p>
              <a:pPr marL="342900" indent="-342900" defTabSz="914378">
                <a:buFont typeface="Arial" panose="020B0604020202020204" pitchFamily="34" charset="0"/>
                <a:buChar char="•"/>
              </a:pPr>
              <a:r>
                <a:rPr lang="th-TH" sz="21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อัตราดอกเบี้ยต่อ </a:t>
              </a:r>
              <a:r>
                <a:rPr lang="en-US" sz="21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 </a:t>
              </a:r>
              <a:r>
                <a:rPr lang="th-TH" sz="21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เดือน </a:t>
              </a:r>
              <a:r>
                <a:rPr lang="en-US" sz="21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= (3,500/10,000)*100 = </a:t>
              </a:r>
              <a:r>
                <a:rPr lang="en-US" sz="21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35% </a:t>
              </a:r>
              <a:r>
                <a:rPr lang="th-TH" sz="21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ต่อ </a:t>
              </a:r>
              <a:r>
                <a:rPr lang="en-US" sz="21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 </a:t>
              </a:r>
              <a:r>
                <a:rPr lang="th-TH" sz="21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เดือน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636D97-86D6-4BDE-89E9-69A5251F9F9E}"/>
                </a:ext>
              </a:extLst>
            </p:cNvPr>
            <p:cNvSpPr/>
            <p:nvPr/>
          </p:nvSpPr>
          <p:spPr>
            <a:xfrm>
              <a:off x="3260658" y="3141654"/>
              <a:ext cx="5383354" cy="288032"/>
            </a:xfrm>
            <a:prstGeom prst="rect">
              <a:avLst/>
            </a:prstGeom>
            <a:noFill/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C1C114E-EBEE-4968-954E-371A42BFF872}"/>
              </a:ext>
            </a:extLst>
          </p:cNvPr>
          <p:cNvSpPr/>
          <p:nvPr/>
        </p:nvSpPr>
        <p:spPr>
          <a:xfrm>
            <a:off x="3295541" y="3470998"/>
            <a:ext cx="5616624" cy="740667"/>
          </a:xfrm>
          <a:prstGeom prst="wedgeRoundRectCallout">
            <a:avLst>
              <a:gd name="adj1" fmla="val 30733"/>
              <a:gd name="adj2" fmla="val -11022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อัตราจ่ายดอกเบี้ยต่อปี = (35/3) * 12 </a:t>
            </a:r>
            <a:r>
              <a:rPr lang="th-TH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= 140% ต่อปี</a:t>
            </a:r>
          </a:p>
        </p:txBody>
      </p:sp>
    </p:spTree>
    <p:extLst>
      <p:ext uri="{BB962C8B-B14F-4D97-AF65-F5344CB8AC3E}">
        <p14:creationId xmlns:p14="http://schemas.microsoft.com/office/powerpoint/2010/main" val="27077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F87DA1-D58A-4772-85AB-1B7305C81A93}"/>
              </a:ext>
            </a:extLst>
          </p:cNvPr>
          <p:cNvSpPr/>
          <p:nvPr/>
        </p:nvSpPr>
        <p:spPr>
          <a:xfrm>
            <a:off x="189887" y="200004"/>
            <a:ext cx="6326329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C750C-B7F6-4931-9E5E-3E9671D458F1}"/>
              </a:ext>
            </a:extLst>
          </p:cNvPr>
          <p:cNvSpPr txBox="1"/>
          <p:nvPr/>
        </p:nvSpPr>
        <p:spPr>
          <a:xfrm>
            <a:off x="135528" y="195486"/>
            <a:ext cx="41392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4.</a:t>
            </a: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เงินกู้</a:t>
            </a: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นอกระบบ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</a:t>
            </a: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แอปเงินกู้ออนไลน์ 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E1598DC-CFCB-4AB4-B608-A5E4B8B8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8811" y="4731990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8AB5FC-457C-47E3-86BC-B1BCB728367F}"/>
              </a:ext>
            </a:extLst>
          </p:cNvPr>
          <p:cNvGrpSpPr/>
          <p:nvPr/>
        </p:nvGrpSpPr>
        <p:grpSpPr>
          <a:xfrm>
            <a:off x="4550228" y="1359178"/>
            <a:ext cx="2391967" cy="667570"/>
            <a:chOff x="4874181" y="1428606"/>
            <a:chExt cx="3145150" cy="89009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23B8AB-531F-4D32-8DA4-CA4C681760AB}"/>
                </a:ext>
              </a:extLst>
            </p:cNvPr>
            <p:cNvSpPr/>
            <p:nvPr/>
          </p:nvSpPr>
          <p:spPr>
            <a:xfrm>
              <a:off x="5208554" y="1428606"/>
              <a:ext cx="2810777" cy="73093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   แยกแยะแอปเงินกู้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450CEC-6E15-4613-AA40-4B64B36DE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4181" y="1428606"/>
              <a:ext cx="676715" cy="89009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892558B-104D-427C-9B51-3E3D706FFE53}"/>
              </a:ext>
            </a:extLst>
          </p:cNvPr>
          <p:cNvGrpSpPr/>
          <p:nvPr/>
        </p:nvGrpSpPr>
        <p:grpSpPr>
          <a:xfrm>
            <a:off x="4550229" y="2026747"/>
            <a:ext cx="3107135" cy="667570"/>
            <a:chOff x="4538872" y="2384015"/>
            <a:chExt cx="3754159" cy="89009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43D7983-9518-4CDE-9AFC-8B2ADFECA2D7}"/>
                </a:ext>
              </a:extLst>
            </p:cNvPr>
            <p:cNvSpPr/>
            <p:nvPr/>
          </p:nvSpPr>
          <p:spPr>
            <a:xfrm>
              <a:off x="4874181" y="2384015"/>
              <a:ext cx="3418850" cy="7078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   ไม่แน่ใจอย่าคลิก อย่ากรอกข้อมูล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65266C-D5D5-411E-A1E0-68979BAC0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8872" y="2384015"/>
              <a:ext cx="670618" cy="89009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6EA3DB-708A-4258-9467-EA1255EC66B4}"/>
              </a:ext>
            </a:extLst>
          </p:cNvPr>
          <p:cNvGrpSpPr/>
          <p:nvPr/>
        </p:nvGrpSpPr>
        <p:grpSpPr>
          <a:xfrm>
            <a:off x="4550228" y="2722043"/>
            <a:ext cx="2592576" cy="667570"/>
            <a:chOff x="7773902" y="2366583"/>
            <a:chExt cx="3220250" cy="89009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039DDD8-F7D1-45CE-9386-27625B08D6E9}"/>
                </a:ext>
              </a:extLst>
            </p:cNvPr>
            <p:cNvSpPr/>
            <p:nvPr/>
          </p:nvSpPr>
          <p:spPr>
            <a:xfrm>
              <a:off x="8113389" y="2419296"/>
              <a:ext cx="2880763" cy="7078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    ดาวน์โหลดแอปที่ปลอดภัย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9B5232-1D1D-47AD-B274-1E07F498E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73902" y="2366583"/>
              <a:ext cx="670618" cy="89009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5E22F7-EA22-4AC6-9996-5EB1ADD0D746}"/>
              </a:ext>
            </a:extLst>
          </p:cNvPr>
          <p:cNvGrpSpPr/>
          <p:nvPr/>
        </p:nvGrpSpPr>
        <p:grpSpPr>
          <a:xfrm>
            <a:off x="4561020" y="3453192"/>
            <a:ext cx="2581784" cy="667570"/>
            <a:chOff x="6251605" y="3362757"/>
            <a:chExt cx="3442377" cy="8900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8C4731D-3289-4CDF-913E-7021BDAC0168}"/>
                </a:ext>
              </a:extLst>
            </p:cNvPr>
            <p:cNvSpPr/>
            <p:nvPr/>
          </p:nvSpPr>
          <p:spPr>
            <a:xfrm>
              <a:off x="6507770" y="3372573"/>
              <a:ext cx="3186212" cy="70788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     อ่านเงื่อนไขให้ดีก่อนกู้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312F2EA-E06A-455E-A26E-348D0705A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1605" y="3362757"/>
              <a:ext cx="676715" cy="89009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9E10000-8742-4333-B72B-76B23D080C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84"/>
          <a:stretch/>
        </p:blipFill>
        <p:spPr>
          <a:xfrm flipH="1">
            <a:off x="8051905" y="620446"/>
            <a:ext cx="1092095" cy="14063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E59885-7D58-4FB3-BC2E-BC77DFE920BF}"/>
              </a:ext>
            </a:extLst>
          </p:cNvPr>
          <p:cNvSpPr txBox="1"/>
          <p:nvPr/>
        </p:nvSpPr>
        <p:spPr>
          <a:xfrm>
            <a:off x="4599120" y="791905"/>
            <a:ext cx="38164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กู้ออนไลน์...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ต้องรู้ทันโจร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(1213.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or.th)</a:t>
            </a:r>
            <a:endParaRPr kumimoji="0" lang="th-TH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E0D0D1-2BCE-4CE9-B658-E26CF6638F4E}"/>
              </a:ext>
            </a:extLst>
          </p:cNvPr>
          <p:cNvGrpSpPr/>
          <p:nvPr/>
        </p:nvGrpSpPr>
        <p:grpSpPr>
          <a:xfrm>
            <a:off x="190094" y="710429"/>
            <a:ext cx="3965593" cy="4451520"/>
            <a:chOff x="190094" y="778014"/>
            <a:chExt cx="4265043" cy="47876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A3022B0-4682-48AE-8406-C4164D0E91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43999"/>
            <a:stretch/>
          </p:blipFill>
          <p:spPr>
            <a:xfrm>
              <a:off x="190094" y="778014"/>
              <a:ext cx="4263101" cy="28206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B48463-82E2-4C90-A377-E3579A16E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60558"/>
            <a:stretch/>
          </p:blipFill>
          <p:spPr>
            <a:xfrm>
              <a:off x="191830" y="3578931"/>
              <a:ext cx="4263307" cy="1986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41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7580552-2FC4-4BFF-93B3-23F8D50E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4" y="950243"/>
            <a:ext cx="4380361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92EC-8222-4E20-8F2F-07874E20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4" y="987574"/>
            <a:ext cx="438036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5FB507-0512-4905-998B-AFD7D3F023CA}"/>
              </a:ext>
            </a:extLst>
          </p:cNvPr>
          <p:cNvSpPr/>
          <p:nvPr/>
        </p:nvSpPr>
        <p:spPr>
          <a:xfrm>
            <a:off x="189888" y="200004"/>
            <a:ext cx="3950064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06C33-CA83-46A2-AE3C-B84B3B7026E8}"/>
              </a:ext>
            </a:extLst>
          </p:cNvPr>
          <p:cNvSpPr txBox="1"/>
          <p:nvPr/>
        </p:nvSpPr>
        <p:spPr>
          <a:xfrm>
            <a:off x="189888" y="177470"/>
            <a:ext cx="32079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4.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30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เงินกู้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นอกระบบ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ตัวอย่าง </a:t>
            </a:r>
            <a:endParaRPr lang="th-TH" sz="3000" dirty="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F37DD1-A07A-4B74-AD0C-3A84153C91C7}"/>
              </a:ext>
            </a:extLst>
          </p:cNvPr>
          <p:cNvSpPr/>
          <p:nvPr/>
        </p:nvSpPr>
        <p:spPr>
          <a:xfrm>
            <a:off x="87218" y="3815433"/>
            <a:ext cx="4536504" cy="7556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ได้รับเงินไม่ครบ อัตราดอกเบี้ย ระยะเวลาชำระคืน</a:t>
            </a:r>
            <a:r>
              <a:rPr lang="th-TH" sz="2100" u="sng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ไม่ชัดเจน</a:t>
            </a:r>
            <a:b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แต่ต้องจ่ายเงินพร้อมดอกเบี้ยคืนเต็มจำนวน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9BF615-A071-470B-A586-4AA95EC52128}"/>
              </a:ext>
            </a:extLst>
          </p:cNvPr>
          <p:cNvSpPr/>
          <p:nvPr/>
        </p:nvSpPr>
        <p:spPr>
          <a:xfrm>
            <a:off x="5018783" y="3827406"/>
            <a:ext cx="3441649" cy="7556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ผิดนัดชำระหนี้จะส่งข้อความประจาน</a:t>
            </a:r>
            <a:b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1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ไปยังบุคคลอื่น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6563D7F-B5D3-4853-8C06-14941683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09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178D16-56FD-461F-AA10-612D95B72F83}"/>
              </a:ext>
            </a:extLst>
          </p:cNvPr>
          <p:cNvSpPr/>
          <p:nvPr/>
        </p:nvSpPr>
        <p:spPr>
          <a:xfrm>
            <a:off x="1347003" y="1084651"/>
            <a:ext cx="2722392" cy="9996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ศูนย์รับแจ้งการเงินนอกระบบ</a:t>
            </a:r>
            <a:b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สํานักงานเศรษฐกิจการคลัง </a:t>
            </a:r>
            <a:b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กระทรวงการคลัง โทร. 1359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D431D7-5165-45BE-A4C0-4CCAA0D39B50}"/>
              </a:ext>
            </a:extLst>
          </p:cNvPr>
          <p:cNvSpPr/>
          <p:nvPr/>
        </p:nvSpPr>
        <p:spPr>
          <a:xfrm>
            <a:off x="1390629" y="3012227"/>
            <a:ext cx="4559109" cy="9996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ศูนย์ช่วยเหลือลูกหนี้และประชาชนที่ไม่ได้รับความเป็นธรรม</a:t>
            </a:r>
          </a:p>
          <a:p>
            <a:pPr>
              <a:defRPr/>
            </a:pP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กระทรวงยุติธรรม  โทร. 0-2575-3344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E35ED2-D83F-4B6B-8B02-4832A86EE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52" y="3177693"/>
            <a:ext cx="484419" cy="56990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F3ED98A-8B7A-4B3D-9932-0AAF61A3DFEE}"/>
              </a:ext>
            </a:extLst>
          </p:cNvPr>
          <p:cNvSpPr/>
          <p:nvPr/>
        </p:nvSpPr>
        <p:spPr>
          <a:xfrm>
            <a:off x="228426" y="222699"/>
            <a:ext cx="8376022" cy="495895"/>
          </a:xfrm>
          <a:prstGeom prst="rect">
            <a:avLst/>
          </a:prstGeom>
          <a:gradFill flip="none" rotWithShape="1">
            <a:gsLst>
              <a:gs pos="0">
                <a:srgbClr val="9BBB59">
                  <a:shade val="30000"/>
                  <a:satMod val="115000"/>
                </a:srgbClr>
              </a:gs>
              <a:gs pos="38000">
                <a:srgbClr val="9BBB59">
                  <a:shade val="67500"/>
                  <a:satMod val="115000"/>
                </a:srgbClr>
              </a:gs>
              <a:gs pos="99000">
                <a:srgbClr val="9BBB59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Snip Single Corner Rectangle 17">
            <a:extLst>
              <a:ext uri="{FF2B5EF4-FFF2-40B4-BE49-F238E27FC236}">
                <a16:creationId xmlns:a16="http://schemas.microsoft.com/office/drawing/2014/main" id="{E74172A5-3E13-4EE5-BD9A-DE81EAB45D30}"/>
              </a:ext>
            </a:extLst>
          </p:cNvPr>
          <p:cNvSpPr/>
          <p:nvPr/>
        </p:nvSpPr>
        <p:spPr>
          <a:xfrm flipH="1">
            <a:off x="-429039" y="217258"/>
            <a:ext cx="6007410" cy="513000"/>
          </a:xfrm>
          <a:prstGeom prst="snip1Rect">
            <a:avLst>
              <a:gd name="adj" fmla="val 0"/>
            </a:avLst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4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747" algn="l"/>
              </a:tabLst>
              <a:defRPr/>
            </a:pPr>
            <a:r>
              <a:rPr kumimoji="0" lang="th-TH" sz="2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ขอคำปรึกษาและร้องเรียน เงินกู้นอกระบบ ได้ที่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78BBABB-B8A1-490F-90A0-01BC95D1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51" y="1233886"/>
            <a:ext cx="596641" cy="59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B46533-F295-4557-8BB7-CC4A17D3671C}"/>
              </a:ext>
            </a:extLst>
          </p:cNvPr>
          <p:cNvGrpSpPr/>
          <p:nvPr/>
        </p:nvGrpSpPr>
        <p:grpSpPr>
          <a:xfrm>
            <a:off x="5074607" y="1199606"/>
            <a:ext cx="4578479" cy="796080"/>
            <a:chOff x="586618" y="3432747"/>
            <a:chExt cx="4578479" cy="79608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56C171A-43C2-4917-85B6-DE0836D052F8}"/>
                </a:ext>
              </a:extLst>
            </p:cNvPr>
            <p:cNvSpPr/>
            <p:nvPr/>
          </p:nvSpPr>
          <p:spPr>
            <a:xfrm>
              <a:off x="1354246" y="3591594"/>
              <a:ext cx="3810851" cy="63723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ศูนย์ดํารงธรรม</a:t>
              </a:r>
            </a:p>
            <a:p>
              <a:r>
                <a:rPr lang="th-TH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ทระทรวงมหาดไทย โทร. 1567</a:t>
              </a:r>
              <a:br>
                <a:rPr lang="th-TH"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endPara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E94D0600-2581-4DF9-8692-5EBED7B47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18" y="3432747"/>
              <a:ext cx="816105" cy="604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2230799-5A36-4EA0-95FC-E622D319C2E6}"/>
              </a:ext>
            </a:extLst>
          </p:cNvPr>
          <p:cNvSpPr/>
          <p:nvPr/>
        </p:nvSpPr>
        <p:spPr>
          <a:xfrm>
            <a:off x="5818333" y="2081788"/>
            <a:ext cx="3095374" cy="753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ศูนย์ป้องกันปราบปรามการกระทำความผิดเกี่ยวกับหนี้นอกระบบ (สปน.)</a:t>
            </a:r>
            <a:b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สำนักงานตำรวจแห่งชาติ โทร. 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1599</a:t>
            </a:r>
            <a:endParaRPr lang="th-TH" sz="1800">
              <a:solidFill>
                <a:schemeClr val="tx1">
                  <a:lumMod val="85000"/>
                  <a:lumOff val="1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312F79-7953-461F-9F1F-6F64E18C05DA}"/>
              </a:ext>
            </a:extLst>
          </p:cNvPr>
          <p:cNvSpPr/>
          <p:nvPr/>
        </p:nvSpPr>
        <p:spPr>
          <a:xfrm>
            <a:off x="1347003" y="2155923"/>
            <a:ext cx="3039120" cy="753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th-TH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สำนักคุ้มครองสิทธิและช่วยเหลือทางกฎหมายแก่ประชาชน (สคช.) โทร. 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1157</a:t>
            </a:r>
            <a:endParaRPr lang="th-TH" sz="1800">
              <a:solidFill>
                <a:schemeClr val="tx1">
                  <a:lumMod val="85000"/>
                  <a:lumOff val="1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94E749D-ED34-4E6E-8045-BB145FFF2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35" y="3059680"/>
            <a:ext cx="991200" cy="1008112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0DAD3F3-C023-436E-B0C7-02D1CB691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3520" b="-5140"/>
          <a:stretch/>
        </p:blipFill>
        <p:spPr bwMode="auto">
          <a:xfrm>
            <a:off x="797051" y="2054638"/>
            <a:ext cx="493769" cy="7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สำนักงานตำรวจแห่งชาติ">
            <a:extLst>
              <a:ext uri="{FF2B5EF4-FFF2-40B4-BE49-F238E27FC236}">
                <a16:creationId xmlns:a16="http://schemas.microsoft.com/office/drawing/2014/main" id="{FDC53153-3E8A-4B52-8FA2-6F2B760C0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178" y="2139170"/>
            <a:ext cx="568136" cy="56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EA5DCCFD-CA3F-4C55-99B2-1D9CE057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4176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04833" y="627534"/>
            <a:ext cx="4943232" cy="68290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48986" tIns="24493" rIns="48986" bIns="24493" rtlCol="0" anchor="ctr">
            <a:normAutofit/>
          </a:bodyPr>
          <a:lstStyle>
            <a:defPPr>
              <a:defRPr lang="th-TH"/>
            </a:defPPr>
            <a:lvl1pPr algn="ctr" defTabSz="1280160">
              <a:lnSpc>
                <a:spcPct val="90000"/>
              </a:lnSpc>
              <a:spcBef>
                <a:spcPct val="0"/>
              </a:spcBef>
              <a:buNone/>
              <a:defRPr sz="6160">
                <a:solidFill>
                  <a:schemeClr val="tx2">
                    <a:lumMod val="75000"/>
                  </a:schemeClr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endParaRPr lang="th-TH" sz="3300" dirty="0"/>
          </a:p>
        </p:txBody>
      </p:sp>
      <p:sp>
        <p:nvSpPr>
          <p:cNvPr id="19" name="Rectangle 19"/>
          <p:cNvSpPr/>
          <p:nvPr/>
        </p:nvSpPr>
        <p:spPr>
          <a:xfrm>
            <a:off x="1150816" y="635670"/>
            <a:ext cx="4593527" cy="553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สถิติ </a:t>
            </a:r>
            <a:r>
              <a:rPr lang="en-US" sz="2400" dirty="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2400" dirty="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ภัยคุกคามทางไซเบอร์ที่ต้องระวัง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175" y="4756111"/>
            <a:ext cx="834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</a:t>
            </a:r>
            <a:r>
              <a:rPr lang="en-US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</a:t>
            </a:r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รายงานสถิติภัยคุกคามของศูนย์ประสานการรักษาความปลอดภัยระบบคอมพิวเตอร์ประเทศไทย </a:t>
            </a:r>
            <a:r>
              <a:rPr lang="en-US" sz="1400" dirty="0" err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ThaiCERT</a:t>
            </a:r>
            <a:r>
              <a:rPr lang="en-US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https://www.thaicert.or.th/statistics/statistics.html</a:t>
            </a:r>
            <a:endParaRPr lang="th-TH" sz="14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27110" y="4683633"/>
            <a:ext cx="2057400" cy="273844"/>
          </a:xfrm>
        </p:spPr>
        <p:txBody>
          <a:bodyPr vert="horz" lIns="48986" tIns="24493" rIns="48986" bIns="24493" rtlCol="0" anchor="ctr"/>
          <a:lstStyle/>
          <a:p>
            <a:pPr algn="r"/>
            <a:fld id="{EFDF1642-36F5-4944-A90B-128936D0950B}" type="slidenum">
              <a:rPr lang="th-TH" sz="1200"/>
              <a:pPr algn="r"/>
              <a:t>4</a:t>
            </a:fld>
            <a:endParaRPr lang="th-TH" sz="1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FB0F2E-AF46-4522-80EA-218C4E7967A5}"/>
              </a:ext>
            </a:extLst>
          </p:cNvPr>
          <p:cNvSpPr/>
          <p:nvPr/>
        </p:nvSpPr>
        <p:spPr>
          <a:xfrm>
            <a:off x="109066" y="138619"/>
            <a:ext cx="2643788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8968E8-18D1-4A9D-A0FB-24F249C2C998}"/>
              </a:ext>
            </a:extLst>
          </p:cNvPr>
          <p:cNvSpPr txBox="1"/>
          <p:nvPr/>
        </p:nvSpPr>
        <p:spPr>
          <a:xfrm>
            <a:off x="147120" y="111406"/>
            <a:ext cx="18950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สถิติภัยการเงิน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113B241-074E-4CF7-BE5C-BFC16235D7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9069908"/>
              </p:ext>
            </p:extLst>
          </p:nvPr>
        </p:nvGraphicFramePr>
        <p:xfrm>
          <a:off x="165295" y="1175411"/>
          <a:ext cx="6096000" cy="3654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Rectangle 19">
            <a:extLst>
              <a:ext uri="{FF2B5EF4-FFF2-40B4-BE49-F238E27FC236}">
                <a16:creationId xmlns:a16="http://schemas.microsoft.com/office/drawing/2014/main" id="{55D8E12B-DE58-4BCC-AB4D-BB3A2D1BC11A}"/>
              </a:ext>
            </a:extLst>
          </p:cNvPr>
          <p:cNvSpPr/>
          <p:nvPr/>
        </p:nvSpPr>
        <p:spPr>
          <a:xfrm>
            <a:off x="-103036" y="763512"/>
            <a:ext cx="1169902" cy="553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จำนวนเคส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0EFC66-1BCA-4538-9A62-39309B1565DF}"/>
              </a:ext>
            </a:extLst>
          </p:cNvPr>
          <p:cNvSpPr/>
          <p:nvPr/>
        </p:nvSpPr>
        <p:spPr>
          <a:xfrm>
            <a:off x="6323582" y="3259485"/>
            <a:ext cx="2524640" cy="78354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7E6CB70-EB2D-4FFE-B0BB-0E223F9AC772}"/>
              </a:ext>
            </a:extLst>
          </p:cNvPr>
          <p:cNvSpPr/>
          <p:nvPr/>
        </p:nvSpPr>
        <p:spPr>
          <a:xfrm>
            <a:off x="6323581" y="2365905"/>
            <a:ext cx="2524639" cy="78354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944C96D-9A27-4194-98FA-C121187534DE}"/>
              </a:ext>
            </a:extLst>
          </p:cNvPr>
          <p:cNvSpPr/>
          <p:nvPr/>
        </p:nvSpPr>
        <p:spPr>
          <a:xfrm>
            <a:off x="6323582" y="1492774"/>
            <a:ext cx="2524638" cy="78354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3B3FF6-32EE-4CBE-8B72-8D774F1C7E02}"/>
              </a:ext>
            </a:extLst>
          </p:cNvPr>
          <p:cNvSpPr txBox="1"/>
          <p:nvPr/>
        </p:nvSpPr>
        <p:spPr>
          <a:xfrm>
            <a:off x="6446867" y="1520535"/>
            <a:ext cx="22780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Intrusion attempts</a:t>
            </a:r>
            <a:endParaRPr lang="th-TH" sz="1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การเจาะเข้าระบบด้วยวิธีการสุ่มเดาบัญชี</a:t>
            </a:r>
            <a:b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ชื่อผู้ใช้งานและรหัสผ่าน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D8E832-881F-49D4-A9D7-9F3F4DA28210}"/>
              </a:ext>
            </a:extLst>
          </p:cNvPr>
          <p:cNvSpPr txBox="1"/>
          <p:nvPr/>
        </p:nvSpPr>
        <p:spPr>
          <a:xfrm>
            <a:off x="6446867" y="2395019"/>
            <a:ext cx="22780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Malicious code</a:t>
            </a:r>
            <a:endParaRPr lang="th-TH" sz="1600" b="1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1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การสร้างและปล่อยมัลแวร์ (</a:t>
            </a:r>
            <a:r>
              <a:rPr lang="en-US" sz="1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Malware) </a:t>
            </a:r>
            <a:br>
              <a:rPr lang="th-TH" sz="1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เพื่อให้เกิดความขัดข้อง เสียหายกับระบบ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6AF21E-304B-4669-B17C-25E7A7048D3B}"/>
              </a:ext>
            </a:extLst>
          </p:cNvPr>
          <p:cNvSpPr txBox="1"/>
          <p:nvPr/>
        </p:nvSpPr>
        <p:spPr>
          <a:xfrm>
            <a:off x="6300192" y="3266613"/>
            <a:ext cx="25531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Fraud</a:t>
            </a:r>
            <a:endParaRPr lang="th-TH" sz="16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การสร้างหน้าเว็บไซต์ อีเมล แอปปลอม (</a:t>
            </a:r>
            <a:r>
              <a:rPr lang="en-US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Phishing) </a:t>
            </a:r>
            <a:r>
              <a:rPr lang="th-TH" sz="1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เพื่อหลอกขโมยข้อมูล รหัสผ่าน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6836AD-F25E-422F-9B88-29720047A9AF}"/>
              </a:ext>
            </a:extLst>
          </p:cNvPr>
          <p:cNvSpPr txBox="1"/>
          <p:nvPr/>
        </p:nvSpPr>
        <p:spPr>
          <a:xfrm>
            <a:off x="2871240" y="3373367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145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EDA63C3-037C-4B07-8654-0511C3021C92}"/>
              </a:ext>
            </a:extLst>
          </p:cNvPr>
          <p:cNvSpPr txBox="1"/>
          <p:nvPr/>
        </p:nvSpPr>
        <p:spPr>
          <a:xfrm>
            <a:off x="3297304" y="1842546"/>
            <a:ext cx="52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687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5F3367-2DD2-4364-AC61-0119286C19AE}"/>
              </a:ext>
            </a:extLst>
          </p:cNvPr>
          <p:cNvSpPr txBox="1"/>
          <p:nvPr/>
        </p:nvSpPr>
        <p:spPr>
          <a:xfrm>
            <a:off x="3680911" y="2144615"/>
            <a:ext cx="52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576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CB6D73-3163-4F6D-9EF5-69D646E30FD2}"/>
              </a:ext>
            </a:extLst>
          </p:cNvPr>
          <p:cNvSpPr txBox="1"/>
          <p:nvPr/>
        </p:nvSpPr>
        <p:spPr>
          <a:xfrm>
            <a:off x="5129043" y="2395019"/>
            <a:ext cx="52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479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67C08A-A10E-4105-9CB5-76000F8EFD0D}"/>
              </a:ext>
            </a:extLst>
          </p:cNvPr>
          <p:cNvSpPr txBox="1"/>
          <p:nvPr/>
        </p:nvSpPr>
        <p:spPr>
          <a:xfrm>
            <a:off x="5530921" y="3188701"/>
            <a:ext cx="52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47D04A-460A-4F39-BFDA-29CFCD830F9E}"/>
              </a:ext>
            </a:extLst>
          </p:cNvPr>
          <p:cNvSpPr txBox="1"/>
          <p:nvPr/>
        </p:nvSpPr>
        <p:spPr>
          <a:xfrm>
            <a:off x="4715124" y="3139794"/>
            <a:ext cx="52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224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ACC9DA-82FD-4DD4-B1DB-3E63FEE83CEE}"/>
              </a:ext>
            </a:extLst>
          </p:cNvPr>
          <p:cNvSpPr txBox="1"/>
          <p:nvPr/>
        </p:nvSpPr>
        <p:spPr>
          <a:xfrm>
            <a:off x="1873309" y="1229321"/>
            <a:ext cx="52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912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140D00-7F12-455C-856A-851F83B99BCD}"/>
              </a:ext>
            </a:extLst>
          </p:cNvPr>
          <p:cNvSpPr txBox="1"/>
          <p:nvPr/>
        </p:nvSpPr>
        <p:spPr>
          <a:xfrm>
            <a:off x="1449248" y="2541379"/>
            <a:ext cx="52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436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46CF5C-FDBB-443C-8D45-3CAC126780FD}"/>
              </a:ext>
            </a:extLst>
          </p:cNvPr>
          <p:cNvSpPr txBox="1"/>
          <p:nvPr/>
        </p:nvSpPr>
        <p:spPr>
          <a:xfrm>
            <a:off x="1047351" y="2441642"/>
            <a:ext cx="52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467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B896D656-F72C-4814-B9C1-C1ED3588B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059" y="2396017"/>
            <a:ext cx="347755" cy="377589"/>
          </a:xfrm>
          <a:prstGeom prst="rect">
            <a:avLst/>
          </a:prstGeom>
        </p:spPr>
      </p:pic>
      <p:pic>
        <p:nvPicPr>
          <p:cNvPr id="45" name="Picture 44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DCF06889-61FA-447C-93E6-4C827B90A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956">
            <a:off x="8487615" y="1514782"/>
            <a:ext cx="292385" cy="3654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9CAA104-72F9-4DEF-8691-39964B9E7C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490" b="62225" l="31340" r="43908">
                        <a14:foregroundMark x1="35885" y1="44167" x2="35885" y2="44167"/>
                        <a14:foregroundMark x1="35885" y1="44167" x2="35885" y2="44167"/>
                        <a14:foregroundMark x1="35365" y1="43056" x2="35365" y2="43056"/>
                        <a14:foregroundMark x1="35052" y1="43056" x2="35052" y2="43056"/>
                        <a14:foregroundMark x1="34271" y1="43056" x2="34271" y2="43056"/>
                        <a14:foregroundMark x1="33594" y1="43056" x2="33594" y2="43056"/>
                        <a14:foregroundMark x1="33594" y1="43056" x2="33594" y2="43056"/>
                        <a14:foregroundMark x1="33281" y1="43981" x2="33281" y2="43981"/>
                        <a14:foregroundMark x1="33281" y1="44352" x2="33281" y2="44352"/>
                        <a14:foregroundMark x1="33177" y1="44630" x2="33177" y2="44630"/>
                        <a14:foregroundMark x1="36250" y1="44630" x2="36250" y2="44630"/>
                        <a14:foregroundMark x1="36146" y1="46574" x2="36146" y2="46574"/>
                        <a14:foregroundMark x1="35990" y1="47130" x2="35990" y2="47130"/>
                        <a14:foregroundMark x1="38646" y1="53519" x2="38646" y2="53519"/>
                        <a14:foregroundMark x1="36458" y1="54537" x2="36458" y2="54537"/>
                        <a14:foregroundMark x1="37240" y1="50833" x2="37240" y2="50833"/>
                        <a14:foregroundMark x1="37135" y1="50833" x2="37135" y2="50833"/>
                        <a14:foregroundMark x1="36875" y1="51019" x2="36875" y2="51019"/>
                        <a14:foregroundMark x1="36875" y1="51019" x2="36875" y2="51019"/>
                        <a14:foregroundMark x1="41615" y1="53981" x2="41615" y2="53981"/>
                        <a14:foregroundMark x1="41823" y1="54537" x2="41823" y2="54537"/>
                        <a14:foregroundMark x1="41823" y1="54537" x2="41823" y2="54537"/>
                        <a14:foregroundMark x1="34948" y1="42870" x2="34948" y2="42870"/>
                        <a14:foregroundMark x1="34375" y1="42870" x2="34375" y2="42870"/>
                        <a14:foregroundMark x1="34948" y1="43426" x2="34948" y2="43426"/>
                        <a14:foregroundMark x1="35781" y1="43611" x2="35781" y2="43611"/>
                        <a14:foregroundMark x1="35781" y1="43611" x2="35365" y2="43611"/>
                        <a14:foregroundMark x1="35156" y1="43611" x2="35156" y2="43611"/>
                        <a14:foregroundMark x1="34896" y1="43426" x2="34896" y2="43426"/>
                        <a14:foregroundMark x1="33698" y1="43426" x2="33698" y2="43426"/>
                        <a14:foregroundMark x1="33281" y1="45370" x2="33281" y2="45370"/>
                        <a14:foregroundMark x1="31615" y1="47870" x2="31615" y2="47870"/>
                        <a14:foregroundMark x1="36771" y1="49630" x2="36771" y2="49630"/>
                        <a14:foregroundMark x1="38073" y1="50278" x2="38073" y2="50278"/>
                        <a14:backgroundMark x1="22552" y1="11667" x2="21979" y2="11667"/>
                        <a14:backgroundMark x1="21979" y1="11296" x2="21979" y2="11296"/>
                        <a14:backgroundMark x1="21979" y1="11296" x2="21979" y2="11296"/>
                        <a14:backgroundMark x1="21979" y1="11296" x2="21979" y2="11296"/>
                        <a14:backgroundMark x1="21979" y1="11296" x2="21979" y2="11296"/>
                        <a14:backgroundMark x1="21979" y1="11296" x2="21979" y2="11296"/>
                        <a14:backgroundMark x1="21979" y1="11296" x2="21094" y2="11296"/>
                        <a14:backgroundMark x1="21094" y1="11296" x2="19271" y2="13981"/>
                        <a14:backgroundMark x1="19271" y1="14167" x2="19271" y2="14167"/>
                        <a14:backgroundMark x1="19115" y1="14167" x2="19115" y2="14167"/>
                        <a14:backgroundMark x1="18906" y1="14167" x2="14844" y2="19074"/>
                        <a14:backgroundMark x1="15052" y1="19074" x2="15052" y2="19074"/>
                        <a14:backgroundMark x1="15208" y1="18519" x2="15208" y2="18519"/>
                        <a14:backgroundMark x1="15208" y1="18519" x2="15208" y2="18519"/>
                        <a14:backgroundMark x1="15208" y1="18519" x2="15208" y2="18519"/>
                        <a14:backgroundMark x1="22188" y1="15741" x2="22188" y2="15741"/>
                        <a14:backgroundMark x1="22083" y1="15741" x2="22083" y2="1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69" t="37773" r="54521" b="35058"/>
          <a:stretch/>
        </p:blipFill>
        <p:spPr>
          <a:xfrm>
            <a:off x="8354833" y="3139791"/>
            <a:ext cx="557229" cy="542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2B9325-C111-53A1-48FC-7E6355047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3213" y="83355"/>
            <a:ext cx="742441" cy="37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14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A7B5D41F-48FF-42AB-82E0-3D59B53B99EA}"/>
              </a:ext>
            </a:extLst>
          </p:cNvPr>
          <p:cNvSpPr/>
          <p:nvPr/>
        </p:nvSpPr>
        <p:spPr>
          <a:xfrm>
            <a:off x="4860032" y="2413218"/>
            <a:ext cx="3028578" cy="1612174"/>
          </a:xfrm>
          <a:prstGeom prst="flowChartAlternateProcess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50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FC582E-7DDE-4903-A177-259481CA82F1}"/>
              </a:ext>
            </a:extLst>
          </p:cNvPr>
          <p:cNvSpPr/>
          <p:nvPr/>
        </p:nvSpPr>
        <p:spPr>
          <a:xfrm>
            <a:off x="189888" y="200004"/>
            <a:ext cx="8954112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6F48F9-57A0-4E5B-AE36-1F31B1393BDD}"/>
              </a:ext>
            </a:extLst>
          </p:cNvPr>
          <p:cNvSpPr txBox="1"/>
          <p:nvPr/>
        </p:nvSpPr>
        <p:spPr>
          <a:xfrm>
            <a:off x="179512" y="163428"/>
            <a:ext cx="3161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D52C1CE-2BEE-4BC4-8250-CCEE38E8C7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64" y="802593"/>
            <a:ext cx="3785381" cy="3785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6369D5-4FA8-4F35-B0F5-DCA43627591E}"/>
              </a:ext>
            </a:extLst>
          </p:cNvPr>
          <p:cNvSpPr txBox="1"/>
          <p:nvPr/>
        </p:nvSpPr>
        <p:spPr>
          <a:xfrm>
            <a:off x="179512" y="195486"/>
            <a:ext cx="5139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5.</a:t>
            </a:r>
            <a:r>
              <a:rPr lang="th-TH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ระวัง </a:t>
            </a:r>
            <a:r>
              <a:rPr lang="en-US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!</a:t>
            </a:r>
            <a:r>
              <a:rPr lang="th-TH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การรับจ้างเปิดบัญชี (บัญชีม้า) มีความผิด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EACB99-D531-4762-9F40-05531FAE2B79}"/>
              </a:ext>
            </a:extLst>
          </p:cNvPr>
          <p:cNvSpPr txBox="1"/>
          <p:nvPr/>
        </p:nvSpPr>
        <p:spPr>
          <a:xfrm>
            <a:off x="4302850" y="843558"/>
            <a:ext cx="42242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การยินยอมให้บุคคลอื่นใช้ชื่อบัญชี ข้อมูล เอกสาร</a:t>
            </a:r>
            <a:br>
              <a:rPr lang="th-TH" sz="2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บัตรอิเล็กทรอนิกส์ ซิมการ์ดโทรศัพท์ </a:t>
            </a:r>
          </a:p>
          <a:p>
            <a:pPr algn="ctr"/>
            <a:r>
              <a:rPr lang="th-TH" sz="2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กระเป๋าเงินอิเล็กทรอนิกส์หรือหลักฐานของตน</a:t>
            </a:r>
          </a:p>
          <a:p>
            <a:pPr algn="ctr"/>
            <a:r>
              <a:rPr lang="th-TH" sz="2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เพื่อให้บุคคลอื่นปกปิดตัวตน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*</a:t>
            </a:r>
            <a:endParaRPr lang="th-TH" sz="2400">
              <a:solidFill>
                <a:schemeClr val="tx1">
                  <a:lumMod val="85000"/>
                  <a:lumOff val="1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BF15F-F7E9-4871-BC19-04E4A755C61F}"/>
              </a:ext>
            </a:extLst>
          </p:cNvPr>
          <p:cNvSpPr txBox="1"/>
          <p:nvPr/>
        </p:nvSpPr>
        <p:spPr>
          <a:xfrm>
            <a:off x="4959161" y="2405470"/>
            <a:ext cx="2830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มีความผิดฐานฟอกเงิน </a:t>
            </a:r>
            <a:br>
              <a:rPr lang="th-TH" sz="2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มีโทษจำคุกสูงสุด 10 ปี และ</a:t>
            </a:r>
          </a:p>
          <a:p>
            <a:pPr algn="ctr"/>
            <a:r>
              <a:rPr lang="th-TH" sz="2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ปรับ 20,000 - 200,000 บาท </a:t>
            </a:r>
          </a:p>
          <a:p>
            <a:pPr algn="ctr"/>
            <a:r>
              <a:rPr lang="th-TH" sz="2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หรือทั้งจำทั้งปรับ</a:t>
            </a:r>
            <a:r>
              <a:rPr lang="en-US" sz="2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!!!</a:t>
            </a:r>
            <a:endParaRPr lang="th-TH" sz="240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D67DF-DEB6-41E5-B293-A6697D7CDF15}"/>
              </a:ext>
            </a:extLst>
          </p:cNvPr>
          <p:cNvSpPr txBox="1"/>
          <p:nvPr/>
        </p:nvSpPr>
        <p:spPr>
          <a:xfrm>
            <a:off x="4506151" y="4587974"/>
            <a:ext cx="3637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กองบัญชาการตำรวจสืบสวนสอบสวนอาชญากรรมทางเทคโนโลยี</a:t>
            </a:r>
            <a:endParaRPr lang="th-TH" sz="2400">
              <a:solidFill>
                <a:schemeClr val="tx1">
                  <a:lumMod val="85000"/>
                  <a:lumOff val="1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7776122-65C4-4D5E-8E05-8D56F0EC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8064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2B2E83C-14D3-146E-434E-58F03BC9338F}"/>
              </a:ext>
            </a:extLst>
          </p:cNvPr>
          <p:cNvSpPr/>
          <p:nvPr/>
        </p:nvSpPr>
        <p:spPr>
          <a:xfrm>
            <a:off x="83896" y="1019724"/>
            <a:ext cx="8991915" cy="347462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474A75-ABC3-BC6E-4F57-C3FBF8F2A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70" y="1653361"/>
            <a:ext cx="2865368" cy="2560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F580CC-DEC3-EF64-A704-6D2C1E814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649" y="1638120"/>
            <a:ext cx="2865368" cy="256054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54185B-C396-C5C0-2468-2A7F492A1703}"/>
              </a:ext>
            </a:extLst>
          </p:cNvPr>
          <p:cNvSpPr/>
          <p:nvPr/>
        </p:nvSpPr>
        <p:spPr>
          <a:xfrm>
            <a:off x="160583" y="1641119"/>
            <a:ext cx="2854456" cy="255454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FC582E-7DDE-4903-A177-259481CA82F1}"/>
              </a:ext>
            </a:extLst>
          </p:cNvPr>
          <p:cNvSpPr/>
          <p:nvPr/>
        </p:nvSpPr>
        <p:spPr>
          <a:xfrm>
            <a:off x="189888" y="200004"/>
            <a:ext cx="8954112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6F48F9-57A0-4E5B-AE36-1F31B1393BDD}"/>
              </a:ext>
            </a:extLst>
          </p:cNvPr>
          <p:cNvSpPr txBox="1"/>
          <p:nvPr/>
        </p:nvSpPr>
        <p:spPr>
          <a:xfrm>
            <a:off x="179512" y="163428"/>
            <a:ext cx="3161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6369D5-4FA8-4F35-B0F5-DCA43627591E}"/>
              </a:ext>
            </a:extLst>
          </p:cNvPr>
          <p:cNvSpPr txBox="1"/>
          <p:nvPr/>
        </p:nvSpPr>
        <p:spPr>
          <a:xfrm>
            <a:off x="160583" y="237240"/>
            <a:ext cx="4937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ระวัง </a:t>
            </a:r>
            <a:r>
              <a:rPr lang="en-US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!</a:t>
            </a:r>
            <a:r>
              <a:rPr lang="th-TH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การรับจ้างเปิดบัญชี (บัญชีม้า) มีความผิด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7776122-65C4-4D5E-8E05-8D56F0EC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39230C-DEC9-4809-83B1-8D0BD98799ED}"/>
              </a:ext>
            </a:extLst>
          </p:cNvPr>
          <p:cNvSpPr txBox="1"/>
          <p:nvPr/>
        </p:nvSpPr>
        <p:spPr>
          <a:xfrm>
            <a:off x="4210138" y="4585195"/>
            <a:ext cx="4474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ที่มา</a:t>
            </a: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ทีมพัฒนาและวิเคราะห์ข้อมูล ฝ่ายนโยบายระบบการชำระเงิน ธนาคารแห่งประเทศไทย</a:t>
            </a:r>
            <a:endParaRPr lang="th-TH" sz="2400">
              <a:solidFill>
                <a:schemeClr val="tx1">
                  <a:lumMod val="85000"/>
                  <a:lumOff val="1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30DE6-F1BB-9CD8-F2CE-19D4FFB63C86}"/>
              </a:ext>
            </a:extLst>
          </p:cNvPr>
          <p:cNvSpPr txBox="1"/>
          <p:nvPr/>
        </p:nvSpPr>
        <p:spPr>
          <a:xfrm>
            <a:off x="244122" y="1700668"/>
            <a:ext cx="2808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สำนักงานตำรวจแห่งชาติ </a:t>
            </a:r>
            <a:r>
              <a:rPr lang="en-US" sz="2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</a:t>
            </a:r>
            <a:r>
              <a:rPr lang="th-TH" sz="2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สตช.</a:t>
            </a:r>
            <a:r>
              <a:rPr lang="en-US" sz="2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 </a:t>
            </a:r>
            <a:endParaRPr lang="th-TH" sz="20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จัดให้มี</a:t>
            </a:r>
          </a:p>
          <a:p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กระบวนการแจ้งความออนไลน์ ผ่าน</a:t>
            </a:r>
          </a:p>
          <a:p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เบอร์โทรศัพท์ </a:t>
            </a:r>
            <a:r>
              <a:rPr lang="en-US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1441, 081-866-3000</a:t>
            </a:r>
            <a:r>
              <a:rPr lang="en-US" sz="2000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</a:p>
          <a:p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 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  <a:hlinkClick r:id="rId4"/>
              </a:rPr>
              <a:t>www.thaipoliceonline.com</a:t>
            </a:r>
            <a:endParaRPr lang="en-US" sz="2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ออกหมายอายัดบัญชีได้ทันที </a:t>
            </a:r>
            <a:br>
              <a:rPr lang="th-TH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ไม่เกิน 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24 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ชม.</a:t>
            </a:r>
          </a:p>
          <a:p>
            <a:endParaRPr lang="th-TH" sz="2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2402FA-D8FC-0908-B6C7-C261FD1B6A8C}"/>
              </a:ext>
            </a:extLst>
          </p:cNvPr>
          <p:cNvSpPr txBox="1"/>
          <p:nvPr/>
        </p:nvSpPr>
        <p:spPr>
          <a:xfrm>
            <a:off x="3052434" y="1700668"/>
            <a:ext cx="3010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สมาคมธนาคารไทย</a:t>
            </a:r>
          </a:p>
          <a:p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-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สร้างช่องทางและ</a:t>
            </a:r>
            <a:r>
              <a:rPr lang="th-TH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ปรับปรุงกระบวนการ</a:t>
            </a:r>
          </a:p>
          <a:p>
            <a:r>
              <a:rPr lang="th-TH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อายัดบัญชี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ธนาคารของผู้กระทำผิด</a:t>
            </a:r>
            <a:b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ให้รวดเร็วยิ่งขึ้น</a:t>
            </a:r>
          </a:p>
          <a:p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-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ทำบัญชี </a:t>
            </a:r>
            <a:r>
              <a:rPr lang="en-US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watch list </a:t>
            </a:r>
            <a:r>
              <a:rPr lang="th-TH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และแจ้ง </a:t>
            </a:r>
            <a:r>
              <a:rPr lang="en-US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notice </a:t>
            </a:r>
            <a:br>
              <a:rPr lang="th-TH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ให้ระวังก่อนที่จะโอนเงินใน </a:t>
            </a: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Mobile   </a:t>
            </a:r>
            <a:b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Banking</a:t>
            </a:r>
          </a:p>
          <a:p>
            <a:endParaRPr lang="en-US" sz="2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2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4DC962-0A62-DF9A-5ECA-9A807FFB3035}"/>
              </a:ext>
            </a:extLst>
          </p:cNvPr>
          <p:cNvSpPr txBox="1"/>
          <p:nvPr/>
        </p:nvSpPr>
        <p:spPr>
          <a:xfrm>
            <a:off x="6267500" y="1650814"/>
            <a:ext cx="2808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สำนักงานคณะกรรมการกิจการกระจายเสียง กิจการโทรทัศน์ และกิจการโทรคมนาคมแห่งชาติ </a:t>
            </a:r>
            <a:r>
              <a:rPr lang="en-US" sz="2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</a:t>
            </a:r>
            <a:r>
              <a:rPr lang="th-TH" sz="2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กสทช.</a:t>
            </a:r>
            <a:r>
              <a:rPr lang="en-US" sz="2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</a:p>
          <a:p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ระงับการโทรจากต่างประเทศ </a:t>
            </a:r>
          </a:p>
          <a:p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กรณีหมายเลขต้นทางที่ผิดปกติ</a:t>
            </a:r>
          </a:p>
          <a:p>
            <a:r>
              <a:rPr lang="en-US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 </a:t>
            </a:r>
            <a:r>
              <a:rPr lang="th-TH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เพิ่ม </a:t>
            </a:r>
            <a:r>
              <a:rPr lang="en-US" sz="2000" b="1">
                <a:solidFill>
                  <a:srgbClr val="00206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prefix +66 </a:t>
            </a:r>
            <a:r>
              <a:rPr lang="th-TH" sz="2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กรณีการโทรเข้าจากต่างประเทศที่ไม่มีกำหนดเลขหมายต้นทาง</a:t>
            </a:r>
            <a:endParaRPr lang="en-US" sz="2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14FB6-A92E-4E93-548C-0180422B4C29}"/>
              </a:ext>
            </a:extLst>
          </p:cNvPr>
          <p:cNvSpPr txBox="1"/>
          <p:nvPr/>
        </p:nvSpPr>
        <p:spPr>
          <a:xfrm>
            <a:off x="222043" y="1024416"/>
            <a:ext cx="222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>
                <a:solidFill>
                  <a:srgbClr val="FFFF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การจัดการในปัจจุบัน</a:t>
            </a:r>
          </a:p>
        </p:txBody>
      </p:sp>
      <p:sp>
        <p:nvSpPr>
          <p:cNvPr id="17" name="Explosion: 14 Points 16">
            <a:extLst>
              <a:ext uri="{FF2B5EF4-FFF2-40B4-BE49-F238E27FC236}">
                <a16:creationId xmlns:a16="http://schemas.microsoft.com/office/drawing/2014/main" id="{43DAFC4C-132A-C4A7-22B4-6FC0EC96597B}"/>
              </a:ext>
            </a:extLst>
          </p:cNvPr>
          <p:cNvSpPr/>
          <p:nvPr/>
        </p:nvSpPr>
        <p:spPr>
          <a:xfrm rot="21037807">
            <a:off x="2292564" y="819911"/>
            <a:ext cx="1397922" cy="91230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NEW</a:t>
            </a:r>
            <a:endParaRPr lang="th-TH" sz="2000" b="1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20" name="Graphic 19" descr="Receiver with solid fill">
            <a:extLst>
              <a:ext uri="{FF2B5EF4-FFF2-40B4-BE49-F238E27FC236}">
                <a16:creationId xmlns:a16="http://schemas.microsoft.com/office/drawing/2014/main" id="{4E657DAA-2369-BBD5-2CCE-A90B02A8C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4336" y="3569536"/>
            <a:ext cx="612076" cy="6120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C8AF61-B662-F494-DF73-94ECD8C0A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920" y="3718074"/>
            <a:ext cx="609653" cy="60965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5E3C1-28B9-E9A5-E1DC-DCA2AB25E6EA}"/>
              </a:ext>
            </a:extLst>
          </p:cNvPr>
          <p:cNvCxnSpPr>
            <a:cxnSpLocks/>
          </p:cNvCxnSpPr>
          <p:nvPr/>
        </p:nvCxnSpPr>
        <p:spPr>
          <a:xfrm flipH="1">
            <a:off x="8285069" y="3823472"/>
            <a:ext cx="471353" cy="46767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357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98854" y="483518"/>
            <a:ext cx="7038295" cy="68290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48986" tIns="24493" rIns="48986" bIns="24493" rtlCol="0" anchor="ctr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3300">
                <a:solidFill>
                  <a:schemeClr val="bg1"/>
                </a:solidFill>
              </a:rPr>
              <a:t>หัวข้อการนำเสนอ</a:t>
            </a:r>
          </a:p>
        </p:txBody>
      </p:sp>
      <p:sp>
        <p:nvSpPr>
          <p:cNvPr id="3" name="Rectangle 2"/>
          <p:cNvSpPr/>
          <p:nvPr/>
        </p:nvSpPr>
        <p:spPr>
          <a:xfrm>
            <a:off x="999067" y="1152211"/>
            <a:ext cx="7038082" cy="2781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7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13433" y="1483700"/>
            <a:ext cx="5389998" cy="1851494"/>
          </a:xfrm>
          <a:prstGeom prst="roundRect">
            <a:avLst>
              <a:gd name="adj" fmla="val 6183"/>
            </a:avLst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48986" tIns="96429" rIns="48986" bIns="24493" rtlCol="0" anchor="t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964"/>
              </a:spcBef>
              <a:buNone/>
              <a:tabLst>
                <a:tab pos="194747" algn="l"/>
              </a:tabLst>
            </a:pPr>
            <a:r>
              <a:rPr lang="th-TH" sz="2679" dirty="0">
                <a:solidFill>
                  <a:schemeClr val="tx2">
                    <a:lumMod val="75000"/>
                  </a:schemeClr>
                </a:solidFill>
                <a:latin typeface="DB Helvethaica X 65 Med"/>
                <a:cs typeface="DB Helvethaica X 65 Med"/>
              </a:rPr>
              <a:t>    </a:t>
            </a:r>
            <a:r>
              <a:rPr lang="th-TH" sz="2679" dirty="0">
                <a:solidFill>
                  <a:schemeClr val="tx1"/>
                </a:solidFill>
                <a:latin typeface="DB Helvethaica X 65 Med"/>
                <a:cs typeface="DB Helvethaica X 65 Med"/>
              </a:rPr>
              <a:t>สถิติและกลอุบายของภัยการเงิน</a:t>
            </a:r>
          </a:p>
          <a:p>
            <a:pPr marL="0" indent="0">
              <a:lnSpc>
                <a:spcPct val="100000"/>
              </a:lnSpc>
              <a:spcBef>
                <a:spcPts val="804"/>
              </a:spcBef>
              <a:buNone/>
              <a:tabLst>
                <a:tab pos="194747" algn="l"/>
              </a:tabLst>
            </a:pPr>
            <a:r>
              <a:rPr lang="th-TH" sz="2679">
                <a:solidFill>
                  <a:schemeClr val="tx1"/>
                </a:solidFill>
                <a:latin typeface="DB Helvethaica X 65 Med"/>
                <a:cs typeface="DB Helvethaica X 65 Med"/>
              </a:rPr>
              <a:t>    </a:t>
            </a:r>
            <a:r>
              <a:rPr lang="en-US" sz="2679">
                <a:solidFill>
                  <a:schemeClr val="tx1"/>
                </a:solidFill>
                <a:latin typeface="DB Helvethaica X 65 Med"/>
                <a:cs typeface="DB Helvethaica X 65 Med"/>
              </a:rPr>
              <a:t>Top 5 </a:t>
            </a:r>
            <a:r>
              <a:rPr lang="th-TH" sz="2679">
                <a:solidFill>
                  <a:schemeClr val="tx1"/>
                </a:solidFill>
                <a:latin typeface="DB Helvethaica X 65 Med"/>
                <a:cs typeface="DB Helvethaica X 65 Med"/>
              </a:rPr>
              <a:t>ภัยการเงิน</a:t>
            </a:r>
            <a:endParaRPr lang="th-TH" sz="2679" dirty="0">
              <a:solidFill>
                <a:schemeClr val="tx1"/>
              </a:solidFill>
              <a:latin typeface="DB Helvethaica X 65 Med"/>
              <a:cs typeface="DB Helvethaica X 65 Med"/>
            </a:endParaRPr>
          </a:p>
          <a:p>
            <a:pPr marL="0" indent="0">
              <a:spcBef>
                <a:spcPts val="804"/>
              </a:spcBef>
              <a:buNone/>
              <a:tabLst>
                <a:tab pos="194747" algn="l"/>
              </a:tabLst>
            </a:pPr>
            <a:r>
              <a:rPr lang="th-TH" sz="2679">
                <a:solidFill>
                  <a:schemeClr val="tx1"/>
                </a:solidFill>
                <a:latin typeface="DB Helvethaica X 65 Med"/>
                <a:cs typeface="DB Helvethaica X 65 Med"/>
              </a:rPr>
              <a:t>    สรุปแนวทางการป้องกันภัยการเงิน </a:t>
            </a:r>
            <a:endParaRPr lang="th-TH" sz="2679" dirty="0">
              <a:solidFill>
                <a:schemeClr val="tx1"/>
              </a:solidFill>
              <a:latin typeface="DB Helvethaica X 65 Med"/>
              <a:cs typeface="DB Helvethaica X 65 M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89" y="1622737"/>
            <a:ext cx="1232718" cy="15713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78300" y="1622737"/>
            <a:ext cx="377650" cy="39872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571" rtlCol="0" anchor="ctr"/>
          <a:lstStyle/>
          <a:p>
            <a:pPr algn="ctr"/>
            <a:r>
              <a:rPr lang="en-US" sz="2470"/>
              <a:t>1</a:t>
            </a:r>
            <a:endParaRPr lang="th-TH" sz="2470"/>
          </a:p>
        </p:txBody>
      </p:sp>
      <p:sp>
        <p:nvSpPr>
          <p:cNvPr id="7" name="Oval 6"/>
          <p:cNvSpPr/>
          <p:nvPr/>
        </p:nvSpPr>
        <p:spPr>
          <a:xfrm>
            <a:off x="1780301" y="2136301"/>
            <a:ext cx="377650" cy="39872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571" rtlCol="0" anchor="ctr"/>
          <a:lstStyle/>
          <a:p>
            <a:pPr algn="ctr"/>
            <a:r>
              <a:rPr lang="en-US" sz="2470"/>
              <a:t>2</a:t>
            </a:r>
            <a:endParaRPr lang="th-TH" sz="2470"/>
          </a:p>
        </p:txBody>
      </p:sp>
      <p:sp>
        <p:nvSpPr>
          <p:cNvPr id="8" name="Oval 7"/>
          <p:cNvSpPr/>
          <p:nvPr/>
        </p:nvSpPr>
        <p:spPr>
          <a:xfrm>
            <a:off x="1761816" y="2644042"/>
            <a:ext cx="377650" cy="39872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571" rtlCol="0" anchor="ctr"/>
          <a:lstStyle/>
          <a:p>
            <a:pPr algn="ctr"/>
            <a:r>
              <a:rPr lang="en-US" sz="2470"/>
              <a:t>3</a:t>
            </a:r>
            <a:endParaRPr lang="th-TH" sz="2470"/>
          </a:p>
        </p:txBody>
      </p:sp>
      <p:sp>
        <p:nvSpPr>
          <p:cNvPr id="9" name="Rounded Rectangle 8"/>
          <p:cNvSpPr/>
          <p:nvPr/>
        </p:nvSpPr>
        <p:spPr>
          <a:xfrm>
            <a:off x="1592056" y="2578612"/>
            <a:ext cx="4564120" cy="513564"/>
          </a:xfrm>
          <a:prstGeom prst="roundRect">
            <a:avLst/>
          </a:prstGeom>
          <a:noFill/>
          <a:ln w="57150">
            <a:solidFill>
              <a:srgbClr val="EA3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A40A2A6-3315-494E-8AE8-65CD4A2E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448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4013FD6-AD19-4BDC-8FF5-10A328C86668}"/>
              </a:ext>
            </a:extLst>
          </p:cNvPr>
          <p:cNvSpPr txBox="1"/>
          <p:nvPr/>
        </p:nvSpPr>
        <p:spPr>
          <a:xfrm>
            <a:off x="1331640" y="1268709"/>
            <a:ext cx="716703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4" marR="0" lvl="2" indent="0" algn="l" defTabSz="57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1. เช็กให้ชัวร์...</a:t>
            </a:r>
            <a:b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ใช่ตัวจริง หน่วยงานจริง หรือไม่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?</a:t>
            </a:r>
            <a:endParaRPr kumimoji="0" lang="th-TH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  <a:p>
            <a:pPr marL="64294" marR="0" lvl="2" indent="0" algn="l" defTabSz="57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2.</a:t>
            </a:r>
            <a:r>
              <a:rPr kumimoji="0" lang="th-TH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ถามให้ลึก...</a:t>
            </a:r>
            <a:b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โทรมาจากไหน ชวนทำธุรกิจอะไร มีหลักฐานไหม ไม่ไว้ใจง่าย ๆ</a:t>
            </a:r>
          </a:p>
          <a:p>
            <a:pPr marL="64294" marR="0" lvl="2" indent="0" algn="l" defTabSz="57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3. </a:t>
            </a:r>
            <a:r>
              <a:rPr kumimoji="0" lang="th-TH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ปรึกษาให้ถูก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…</a:t>
            </a:r>
            <a:b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ขอคำแนะนำจากหน่วยงาน หรือสถาบันการเงินโดยตรงด้วยตนเอง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</a:t>
            </a:r>
            <a:endParaRPr kumimoji="0" lang="th-TH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  <a:p>
            <a:pPr marL="64294" marR="0" lvl="2" indent="0" algn="l" defTabSz="5760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4</a:t>
            </a:r>
            <a:r>
              <a:rPr kumimoji="0" lang="th-TH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. หากโอนเงินไปแล้ว...</a:t>
            </a:r>
            <a:b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</a:br>
            <a:r>
              <a:rPr kumimoji="0" lang="th-TH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   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รีบติดต่อธนาคารที่ใช้บริการทันที เพื่อขอระงับการโอนและถอนเงิน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807447-7DAB-4F03-978F-C9A798EAA6E4}"/>
              </a:ext>
            </a:extLst>
          </p:cNvPr>
          <p:cNvSpPr/>
          <p:nvPr/>
        </p:nvSpPr>
        <p:spPr>
          <a:xfrm>
            <a:off x="1633374" y="432526"/>
            <a:ext cx="7510626" cy="695764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CC55E2-2CCA-4E27-A486-709F36FB6C12}"/>
              </a:ext>
            </a:extLst>
          </p:cNvPr>
          <p:cNvSpPr txBox="1"/>
          <p:nvPr/>
        </p:nvSpPr>
        <p:spPr>
          <a:xfrm>
            <a:off x="1633374" y="432530"/>
            <a:ext cx="5676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สรุปแนวทางการป้องกันภัยทางการเงิน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A656DD-7429-4FB3-9E8D-21D053EB2B89}"/>
              </a:ext>
            </a:extLst>
          </p:cNvPr>
          <p:cNvSpPr/>
          <p:nvPr/>
        </p:nvSpPr>
        <p:spPr>
          <a:xfrm>
            <a:off x="883334" y="432526"/>
            <a:ext cx="654597" cy="69576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9AECD3-E2D0-4858-BDFF-F549B3D15F67}"/>
              </a:ext>
            </a:extLst>
          </p:cNvPr>
          <p:cNvSpPr txBox="1"/>
          <p:nvPr/>
        </p:nvSpPr>
        <p:spPr>
          <a:xfrm>
            <a:off x="925374" y="195486"/>
            <a:ext cx="542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3</a:t>
            </a:r>
            <a:endParaRPr kumimoji="0" lang="th-TH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pic>
        <p:nvPicPr>
          <p:cNvPr id="5" name="Picture 4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12C88E00-63A9-4A51-BB25-B4A3988CFE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460490" y="2296076"/>
            <a:ext cx="1369446" cy="247920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1E75BCD-6C8F-4215-BB37-77C5E3AD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51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B8A9ED-E3DF-23A8-970D-21BFE0C70015}"/>
              </a:ext>
            </a:extLst>
          </p:cNvPr>
          <p:cNvSpPr/>
          <p:nvPr/>
        </p:nvSpPr>
        <p:spPr>
          <a:xfrm>
            <a:off x="189888" y="200004"/>
            <a:ext cx="6056136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5BF3D-5C47-676D-3ABB-9FE0F2A93A09}"/>
              </a:ext>
            </a:extLst>
          </p:cNvPr>
          <p:cNvSpPr txBox="1"/>
          <p:nvPr/>
        </p:nvSpPr>
        <p:spPr>
          <a:xfrm>
            <a:off x="189888" y="179109"/>
            <a:ext cx="52565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ช่องทางการแจ้งเบาะแส/ร้องเรียน</a:t>
            </a:r>
          </a:p>
        </p:txBody>
      </p:sp>
      <p:sp>
        <p:nvSpPr>
          <p:cNvPr id="7" name="Slide Number Placeholder 45">
            <a:extLst>
              <a:ext uri="{FF2B5EF4-FFF2-40B4-BE49-F238E27FC236}">
                <a16:creationId xmlns:a16="http://schemas.microsoft.com/office/drawing/2014/main" id="{D1629E91-AE4A-8165-B226-07DBEAFF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5207" y="4685794"/>
            <a:ext cx="306791" cy="285427"/>
          </a:xfrm>
        </p:spPr>
        <p:txBody>
          <a:bodyPr/>
          <a:lstStyle/>
          <a:p>
            <a:pPr marL="0" marR="0" lvl="0" indent="0" defTabSz="9142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pPr marL="0" marR="0" lvl="0" indent="0" defTabSz="914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h-TH" sz="11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DB Helvethaica X 55 Regular" panose="02000506090000020004" pitchFamily="2" charset="-34"/>
              <a:ea typeface="+mn-ea"/>
              <a:cs typeface="DB Helvethaica X 55 Regular" panose="02000506090000020004" pitchFamily="2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8BDF12-1AF3-BA30-7857-AED787B8E59B}"/>
              </a:ext>
            </a:extLst>
          </p:cNvPr>
          <p:cNvGrpSpPr/>
          <p:nvPr/>
        </p:nvGrpSpPr>
        <p:grpSpPr>
          <a:xfrm>
            <a:off x="1013933" y="729217"/>
            <a:ext cx="2160240" cy="762970"/>
            <a:chOff x="971600" y="843558"/>
            <a:chExt cx="2111573" cy="7629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21893D-B404-6556-8A20-BF3006761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66" b="96094" l="3659" r="95935">
                          <a14:foregroundMark x1="11917" y1="40041" x2="9756" y2="71484"/>
                          <a14:foregroundMark x1="12602" y1="30078" x2="12490" y2="31706"/>
                          <a14:foregroundMark x1="40853" y1="87991" x2="52439" y2="94141"/>
                          <a14:foregroundMark x1="9756" y1="71484" x2="38212" y2="86589"/>
                          <a14:foregroundMark x1="52439" y1="94141" x2="81301" y2="83203"/>
                          <a14:foregroundMark x1="81301" y1="83203" x2="92276" y2="47656"/>
                          <a14:foregroundMark x1="85659" y1="38588" x2="67480" y2="13672"/>
                          <a14:foregroundMark x1="92276" y1="47656" x2="90807" y2="45642"/>
                          <a14:foregroundMark x1="67480" y1="13672" x2="26016" y2="16016"/>
                          <a14:foregroundMark x1="26016" y1="16016" x2="17480" y2="24609"/>
                          <a14:foregroundMark x1="32114" y1="12109" x2="63821" y2="9766"/>
                          <a14:foregroundMark x1="63821" y1="9766" x2="89837" y2="30469"/>
                          <a14:foregroundMark x1="96214" y1="66089" x2="96341" y2="66797"/>
                          <a14:foregroundMark x1="95836" y1="63979" x2="95913" y2="64406"/>
                          <a14:foregroundMark x1="92470" y1="45176" x2="95419" y2="61647"/>
                          <a14:foregroundMark x1="89837" y1="30469" x2="91022" y2="37086"/>
                          <a14:foregroundMark x1="93091" y1="69194" x2="61382" y2="92578"/>
                          <a14:foregroundMark x1="94597" y1="68083" x2="94253" y2="68337"/>
                          <a14:foregroundMark x1="96341" y1="66797" x2="95824" y2="67178"/>
                          <a14:foregroundMark x1="61382" y1="92578" x2="35828" y2="93476"/>
                          <a14:foregroundMark x1="23906" y1="88987" x2="5285" y2="67578"/>
                          <a14:foregroundMark x1="5285" y1="67578" x2="4206" y2="37881"/>
                          <a14:foregroundMark x1="37724" y1="91406" x2="55285" y2="96094"/>
                          <a14:foregroundMark x1="95935" y1="66869" x2="95935" y2="67969"/>
                          <a14:foregroundMark x1="95935" y1="63708" x2="95935" y2="64345"/>
                          <a14:foregroundMark x1="95935" y1="44205" x2="95935" y2="60227"/>
                          <a14:backgroundMark x1="94715" y1="76172" x2="97561" y2="63281"/>
                          <a14:backgroundMark x1="4472" y1="34766" x2="5285" y2="32422"/>
                          <a14:backgroundMark x1="95122" y1="69141" x2="97154" y2="60938"/>
                          <a14:backgroundMark x1="95122" y1="35938" x2="97561" y2="43750"/>
                          <a14:backgroundMark x1="5285" y1="29688" x2="2846" y2="37500"/>
                          <a14:backgroundMark x1="22764" y1="90234" x2="34146" y2="95313"/>
                          <a14:backgroundMark x1="92683" y1="72656" x2="98374" y2="535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1600" y="843558"/>
              <a:ext cx="733165" cy="7629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1D76C6-4975-662E-F96E-B9B0CD25B3DF}"/>
                </a:ext>
              </a:extLst>
            </p:cNvPr>
            <p:cNvSpPr txBox="1"/>
            <p:nvPr/>
          </p:nvSpPr>
          <p:spPr>
            <a:xfrm>
              <a:off x="1691680" y="1059582"/>
              <a:ext cx="1391493" cy="4001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th-TH" sz="20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แก๊งคอลเซนเตอร์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182B9F-63A2-AE68-2583-625B69331287}"/>
              </a:ext>
            </a:extLst>
          </p:cNvPr>
          <p:cNvGrpSpPr/>
          <p:nvPr/>
        </p:nvGrpSpPr>
        <p:grpSpPr>
          <a:xfrm>
            <a:off x="6654730" y="1118073"/>
            <a:ext cx="1800629" cy="788347"/>
            <a:chOff x="4355976" y="699542"/>
            <a:chExt cx="1872637" cy="7883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3C0364-79DC-068F-5FC5-9691FB00D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55976" y="699542"/>
              <a:ext cx="803380" cy="78834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D41544-03AF-737E-4176-177EF557037A}"/>
                </a:ext>
              </a:extLst>
            </p:cNvPr>
            <p:cNvSpPr txBox="1"/>
            <p:nvPr/>
          </p:nvSpPr>
          <p:spPr>
            <a:xfrm>
              <a:off x="5148064" y="987574"/>
              <a:ext cx="1080549" cy="4001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แชร์ลูกโซ่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8E206A-77F1-0E0A-CFCC-3A32F8A159F1}"/>
              </a:ext>
            </a:extLst>
          </p:cNvPr>
          <p:cNvGrpSpPr/>
          <p:nvPr/>
        </p:nvGrpSpPr>
        <p:grpSpPr>
          <a:xfrm>
            <a:off x="654059" y="2694641"/>
            <a:ext cx="2696879" cy="685800"/>
            <a:chOff x="245634" y="2674223"/>
            <a:chExt cx="2696879" cy="685800"/>
          </a:xfrm>
        </p:grpSpPr>
        <p:pic>
          <p:nvPicPr>
            <p:cNvPr id="15" name="Graphic 14" descr="Email with solid fill">
              <a:extLst>
                <a:ext uri="{FF2B5EF4-FFF2-40B4-BE49-F238E27FC236}">
                  <a16:creationId xmlns:a16="http://schemas.microsoft.com/office/drawing/2014/main" id="{A7170036-E94E-B8B0-FA37-4C9BA7F0B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5634" y="2734553"/>
              <a:ext cx="541975" cy="541975"/>
            </a:xfrm>
            <a:prstGeom prst="rect">
              <a:avLst/>
            </a:prstGeom>
          </p:spPr>
        </p:pic>
        <p:pic>
          <p:nvPicPr>
            <p:cNvPr id="16" name="Graphic 15" descr="Internet outline">
              <a:extLst>
                <a:ext uri="{FF2B5EF4-FFF2-40B4-BE49-F238E27FC236}">
                  <a16:creationId xmlns:a16="http://schemas.microsoft.com/office/drawing/2014/main" id="{02443FD3-ADBB-4FBB-ADB9-056BD96A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3577" y="2674223"/>
              <a:ext cx="685800" cy="685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421D7D-2CCD-B1F7-FA66-8E6ACE2DDFA5}"/>
                </a:ext>
              </a:extLst>
            </p:cNvPr>
            <p:cNvSpPr txBox="1"/>
            <p:nvPr/>
          </p:nvSpPr>
          <p:spPr>
            <a:xfrm>
              <a:off x="1427596" y="2829907"/>
              <a:ext cx="1514917" cy="4001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ภัยในโลกออนไลน์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7E6574-EB25-5F78-EB93-F223796DBF47}"/>
              </a:ext>
            </a:extLst>
          </p:cNvPr>
          <p:cNvGrpSpPr/>
          <p:nvPr/>
        </p:nvGrpSpPr>
        <p:grpSpPr>
          <a:xfrm>
            <a:off x="679297" y="1491629"/>
            <a:ext cx="3056869" cy="1261884"/>
            <a:chOff x="755576" y="1563638"/>
            <a:chExt cx="3056869" cy="126188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D708E96-136B-B6DA-8A8D-6732F71ED1AA}"/>
                </a:ext>
              </a:extLst>
            </p:cNvPr>
            <p:cNvSpPr txBox="1"/>
            <p:nvPr/>
          </p:nvSpPr>
          <p:spPr>
            <a:xfrm>
              <a:off x="755576" y="1563638"/>
              <a:ext cx="3056869" cy="126188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h-TH" sz="36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         </a:t>
              </a:r>
              <a:r>
                <a:rPr lang="th-TH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1441</a:t>
              </a:r>
              <a:r>
                <a:rPr lang="th-TH" sz="20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endParaRPr lang="th-TH" sz="1400" b="1">
                <a:solidFill>
                  <a:srgbClr val="00B05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algn="ctr"/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กองบัญชาการตำรวจสืบสวนสอบสวนอาชญากรรม</a:t>
              </a:r>
              <a:b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ทางเทคโนโลยี (บช.สอท.) สำนักงานตำรวจแห่งชาติ </a:t>
              </a:r>
              <a:endParaRPr lang="th-TH" sz="1400" b="1">
                <a:solidFill>
                  <a:srgbClr val="00B05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20" name="Graphic 19" descr="Telephone with solid fill">
              <a:extLst>
                <a:ext uri="{FF2B5EF4-FFF2-40B4-BE49-F238E27FC236}">
                  <a16:creationId xmlns:a16="http://schemas.microsoft.com/office/drawing/2014/main" id="{CFB69BE6-BA35-67E2-84F3-789220751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03648" y="1563638"/>
              <a:ext cx="655911" cy="74559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39C820-9C23-AE4F-3A1A-022292E02D98}"/>
              </a:ext>
            </a:extLst>
          </p:cNvPr>
          <p:cNvGrpSpPr/>
          <p:nvPr/>
        </p:nvGrpSpPr>
        <p:grpSpPr>
          <a:xfrm>
            <a:off x="6525673" y="2042283"/>
            <a:ext cx="2421468" cy="2308324"/>
            <a:chOff x="4139952" y="1491630"/>
            <a:chExt cx="2060387" cy="230832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1DD979-57E1-D845-2E77-36E72E397BC6}"/>
                </a:ext>
              </a:extLst>
            </p:cNvPr>
            <p:cNvSpPr txBox="1"/>
            <p:nvPr/>
          </p:nvSpPr>
          <p:spPr>
            <a:xfrm>
              <a:off x="4139952" y="1491630"/>
              <a:ext cx="2060387" cy="2308324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h-TH" sz="36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     </a:t>
              </a:r>
              <a:r>
                <a:rPr lang="th-TH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</a:t>
              </a:r>
              <a:r>
                <a:rPr lang="en-US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359</a:t>
              </a:r>
            </a:p>
            <a:p>
              <a:pPr algn="ctr"/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                 ศูนย์รับแจ้งการเงินนอกระบบ</a:t>
              </a:r>
            </a:p>
            <a:p>
              <a:pPr algn="ctr"/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               กระทรวงการคลัง               </a:t>
              </a:r>
              <a:r>
                <a:rPr lang="th-TH" sz="20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</a:t>
              </a:r>
            </a:p>
            <a:p>
              <a:r>
                <a:rPr lang="th-TH" sz="20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              </a:t>
              </a:r>
              <a:r>
                <a:rPr lang="th-TH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</a:t>
              </a:r>
              <a:r>
                <a:rPr lang="en-US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202</a:t>
              </a:r>
              <a:r>
                <a:rPr lang="th-TH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</a:p>
            <a:p>
              <a:pPr algn="ctr"/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                  กรมสอบสวนคดีพิเศษ </a:t>
              </a:r>
              <a:r>
                <a:rPr lang="en-US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DSI</a:t>
              </a:r>
              <a:endParaRPr lang="th-TH" sz="1400">
                <a:solidFill>
                  <a:prstClr val="black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23" name="Graphic 22" descr="Telephone with solid fill">
              <a:extLst>
                <a:ext uri="{FF2B5EF4-FFF2-40B4-BE49-F238E27FC236}">
                  <a16:creationId xmlns:a16="http://schemas.microsoft.com/office/drawing/2014/main" id="{6B3286D6-DCBA-5E34-A421-8D844B0A8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90210" y="2122438"/>
              <a:ext cx="680160" cy="77316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3EE493-DC28-847E-AC9C-8E16A493C6D0}"/>
              </a:ext>
            </a:extLst>
          </p:cNvPr>
          <p:cNvGrpSpPr/>
          <p:nvPr/>
        </p:nvGrpSpPr>
        <p:grpSpPr>
          <a:xfrm>
            <a:off x="353202" y="3351180"/>
            <a:ext cx="3922464" cy="1477328"/>
            <a:chOff x="531002" y="3452779"/>
            <a:chExt cx="3981142" cy="147732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AF13787-97DD-2857-9D12-237371106712}"/>
                </a:ext>
              </a:extLst>
            </p:cNvPr>
            <p:cNvGrpSpPr/>
            <p:nvPr/>
          </p:nvGrpSpPr>
          <p:grpSpPr>
            <a:xfrm>
              <a:off x="531002" y="3452779"/>
              <a:ext cx="3981142" cy="1477328"/>
              <a:chOff x="438698" y="3272924"/>
              <a:chExt cx="3981142" cy="147732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73DD4FA-BD93-143B-78F8-4F41462937E8}"/>
                  </a:ext>
                </a:extLst>
              </p:cNvPr>
              <p:cNvSpPr txBox="1"/>
              <p:nvPr/>
            </p:nvSpPr>
            <p:spPr>
              <a:xfrm>
                <a:off x="438698" y="3272924"/>
                <a:ext cx="3981142" cy="1477328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accent5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th-TH" sz="3600" b="1">
                    <a:solidFill>
                      <a:srgbClr val="00B05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          </a:t>
                </a:r>
                <a:r>
                  <a:rPr lang="th-TH" sz="4800" b="1">
                    <a:solidFill>
                      <a:srgbClr val="00B05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1441</a:t>
                </a:r>
                <a:r>
                  <a:rPr lang="th-TH" sz="2000" b="1">
                    <a:solidFill>
                      <a:srgbClr val="00B05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                        </a:t>
                </a:r>
                <a:r>
                  <a:rPr lang="th-TH" sz="4800" b="1">
                    <a:solidFill>
                      <a:srgbClr val="00B05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1</a:t>
                </a:r>
                <a:r>
                  <a:rPr lang="en-US" sz="4800" b="1">
                    <a:solidFill>
                      <a:srgbClr val="00B05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200</a:t>
                </a:r>
                <a:r>
                  <a:rPr lang="th-TH" sz="4800" b="1">
                    <a:solidFill>
                      <a:srgbClr val="00B05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 </a:t>
                </a:r>
              </a:p>
              <a:p>
                <a:r>
                  <a:rPr lang="th-TH" sz="1400">
                    <a:solidFill>
                      <a:prstClr val="black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กองบัญชาการตำรวจสืบสวนสอบสวน</a:t>
                </a:r>
              </a:p>
              <a:p>
                <a:r>
                  <a:rPr lang="th-TH" sz="1400">
                    <a:solidFill>
                      <a:prstClr val="black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อาชญากรรมทางเทคโนโลยี (บช.สอท.) </a:t>
                </a:r>
              </a:p>
              <a:p>
                <a:r>
                  <a:rPr lang="th-TH" sz="1400">
                    <a:solidFill>
                      <a:prstClr val="black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       สำนักงานตำรวจแห่งชาติ </a:t>
                </a:r>
                <a:endParaRPr lang="th-TH" sz="14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pic>
            <p:nvPicPr>
              <p:cNvPr id="28" name="Graphic 27" descr="Telephone with solid fill">
                <a:extLst>
                  <a:ext uri="{FF2B5EF4-FFF2-40B4-BE49-F238E27FC236}">
                    <a16:creationId xmlns:a16="http://schemas.microsoft.com/office/drawing/2014/main" id="{AB478397-65D0-6FAC-88B7-869FFBC0A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40143" y="3295326"/>
                <a:ext cx="655911" cy="745598"/>
              </a:xfrm>
              <a:prstGeom prst="rect">
                <a:avLst/>
              </a:prstGeom>
            </p:spPr>
          </p:pic>
          <p:pic>
            <p:nvPicPr>
              <p:cNvPr id="29" name="Graphic 28" descr="Telephone with solid fill">
                <a:extLst>
                  <a:ext uri="{FF2B5EF4-FFF2-40B4-BE49-F238E27FC236}">
                    <a16:creationId xmlns:a16="http://schemas.microsoft.com/office/drawing/2014/main" id="{50D16D77-509E-5684-A12C-338299B8F8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15960" y="3272924"/>
                <a:ext cx="655911" cy="745598"/>
              </a:xfrm>
              <a:prstGeom prst="rect">
                <a:avLst/>
              </a:prstGeom>
            </p:spPr>
          </p:pic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31257B-FCAD-6FBA-DA23-EBB1876E86DF}"/>
                </a:ext>
              </a:extLst>
            </p:cNvPr>
            <p:cNvSpPr/>
            <p:nvPr/>
          </p:nvSpPr>
          <p:spPr>
            <a:xfrm>
              <a:off x="2496173" y="4187966"/>
              <a:ext cx="1978216" cy="674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สำนักงานคณะกรรมการกิจการกระจายเสียง กิจการโทรทัศน์ และกิจการโทรคมนาคมแห่งชาติ (กสทช.)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6D8395-7786-4170-5FF2-14DA01B20EC5}"/>
              </a:ext>
            </a:extLst>
          </p:cNvPr>
          <p:cNvGrpSpPr/>
          <p:nvPr/>
        </p:nvGrpSpPr>
        <p:grpSpPr>
          <a:xfrm>
            <a:off x="4044858" y="734565"/>
            <a:ext cx="2178142" cy="4234359"/>
            <a:chOff x="4095658" y="734565"/>
            <a:chExt cx="2178142" cy="423435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BED0562-5A32-EE8E-6864-B9F971D68EFE}"/>
                </a:ext>
              </a:extLst>
            </p:cNvPr>
            <p:cNvSpPr txBox="1"/>
            <p:nvPr/>
          </p:nvSpPr>
          <p:spPr>
            <a:xfrm>
              <a:off x="4470399" y="844718"/>
              <a:ext cx="1803401" cy="412420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th-TH" sz="4800" b="1">
                <a:solidFill>
                  <a:srgbClr val="00B05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algn="ctr"/>
              <a:r>
                <a:rPr lang="th-TH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</a:t>
              </a:r>
              <a:r>
                <a:rPr lang="en-US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359</a:t>
              </a:r>
              <a:endParaRPr lang="th-TH" sz="4800" b="1">
                <a:solidFill>
                  <a:srgbClr val="00B05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pPr algn="ctr"/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ศูนย์รับแจ้งการเงินนอกระบบ</a:t>
              </a:r>
            </a:p>
            <a:p>
              <a:pPr algn="ctr"/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กระทรวงการคลัง </a:t>
              </a:r>
            </a:p>
            <a:p>
              <a:pPr algn="ctr"/>
              <a:r>
                <a:rPr lang="th-TH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</a:t>
              </a:r>
              <a:r>
                <a:rPr lang="en-US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599</a:t>
              </a:r>
              <a:endParaRPr lang="th-TH" sz="4800" b="1">
                <a:solidFill>
                  <a:srgbClr val="00B05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  <a:p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สำนักงานตำรวจแห่งชาติ</a:t>
              </a:r>
              <a:r>
                <a:rPr lang="th-TH" sz="14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</a:t>
              </a:r>
            </a:p>
            <a:p>
              <a:pPr algn="ctr"/>
              <a:r>
                <a:rPr lang="th-TH" sz="20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r>
                <a:rPr lang="th-TH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</a:t>
              </a:r>
              <a:r>
                <a:rPr lang="en-US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567</a:t>
              </a:r>
              <a:r>
                <a:rPr lang="th-TH" sz="4800" b="1">
                  <a:solidFill>
                    <a:srgbClr val="00B05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</a:p>
            <a:p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       ศูนย์ดำรงธรรม  </a:t>
              </a:r>
            </a:p>
            <a:p>
              <a:r>
                <a:rPr lang="th-TH" sz="1400">
                  <a:solidFill>
                    <a:prstClr val="black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       กระทรวงมหาดไทย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77FAE05-467F-33FB-53D1-A0EB76A959BF}"/>
                </a:ext>
              </a:extLst>
            </p:cNvPr>
            <p:cNvGrpSpPr/>
            <p:nvPr/>
          </p:nvGrpSpPr>
          <p:grpSpPr>
            <a:xfrm>
              <a:off x="4095658" y="734565"/>
              <a:ext cx="1754898" cy="678218"/>
              <a:chOff x="4866124" y="878498"/>
              <a:chExt cx="1754898" cy="67821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2C87540-7D03-FDB1-0A75-B0B2E6775745}"/>
                  </a:ext>
                </a:extLst>
              </p:cNvPr>
              <p:cNvSpPr txBox="1"/>
              <p:nvPr/>
            </p:nvSpPr>
            <p:spPr>
              <a:xfrm>
                <a:off x="5229529" y="992923"/>
                <a:ext cx="1391493" cy="40011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2000">
                    <a:solidFill>
                      <a:schemeClr val="bg1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เงินกู้นอกระบบ</a:t>
                </a: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30BC730-BB26-99EA-C60C-92E3D57D5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6124" y="878498"/>
                <a:ext cx="574384" cy="678218"/>
              </a:xfrm>
              <a:prstGeom prst="rect">
                <a:avLst/>
              </a:prstGeom>
            </p:spPr>
          </p:pic>
        </p:grpSp>
        <p:pic>
          <p:nvPicPr>
            <p:cNvPr id="33" name="Graphic 32" descr="Telephone with solid fill">
              <a:extLst>
                <a:ext uri="{FF2B5EF4-FFF2-40B4-BE49-F238E27FC236}">
                  <a16:creationId xmlns:a16="http://schemas.microsoft.com/office/drawing/2014/main" id="{C9CB27F1-355E-2C2E-4F9F-97A134955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71533" y="1151333"/>
              <a:ext cx="635000" cy="72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03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2F9C4DB-C7B1-43E2-A056-C2FB39834CFD}"/>
              </a:ext>
            </a:extLst>
          </p:cNvPr>
          <p:cNvGrpSpPr/>
          <p:nvPr/>
        </p:nvGrpSpPr>
        <p:grpSpPr>
          <a:xfrm>
            <a:off x="2735796" y="195486"/>
            <a:ext cx="3672408" cy="4464496"/>
            <a:chOff x="5900517" y="690657"/>
            <a:chExt cx="5268239" cy="7898077"/>
          </a:xfrm>
        </p:grpSpPr>
        <p:sp>
          <p:nvSpPr>
            <p:cNvPr id="20" name="สี่เหลี่ยมมุมมน 21">
              <a:extLst>
                <a:ext uri="{FF2B5EF4-FFF2-40B4-BE49-F238E27FC236}">
                  <a16:creationId xmlns:a16="http://schemas.microsoft.com/office/drawing/2014/main" id="{B6EF85DB-197E-4B86-9A13-3E4CAF3B4ECD}"/>
                </a:ext>
              </a:extLst>
            </p:cNvPr>
            <p:cNvSpPr/>
            <p:nvPr/>
          </p:nvSpPr>
          <p:spPr>
            <a:xfrm>
              <a:off x="6967940" y="2565977"/>
              <a:ext cx="3400449" cy="900119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30">
                <a:defRPr/>
              </a:pPr>
              <a:r>
                <a:rPr lang="th-TH" sz="3000" b="1">
                  <a:solidFill>
                    <a:srgbClr val="003D68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คาถากันภัย</a:t>
              </a:r>
            </a:p>
          </p:txBody>
        </p:sp>
        <p:pic>
          <p:nvPicPr>
            <p:cNvPr id="21" name="รูปภาพ 25" descr="1384841095-o.jpg">
              <a:extLst>
                <a:ext uri="{FF2B5EF4-FFF2-40B4-BE49-F238E27FC236}">
                  <a16:creationId xmlns:a16="http://schemas.microsoft.com/office/drawing/2014/main" id="{61619195-5CA6-4AB9-9FA9-4016BE4D6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104057" y="690657"/>
              <a:ext cx="997146" cy="1890931"/>
            </a:xfrm>
            <a:prstGeom prst="rect">
              <a:avLst/>
            </a:prstGeom>
          </p:spPr>
        </p:pic>
        <p:sp>
          <p:nvSpPr>
            <p:cNvPr id="22" name="หยดน้ำ 4">
              <a:extLst>
                <a:ext uri="{FF2B5EF4-FFF2-40B4-BE49-F238E27FC236}">
                  <a16:creationId xmlns:a16="http://schemas.microsoft.com/office/drawing/2014/main" id="{632A0230-83B2-44CD-8358-E7BF8E446471}"/>
                </a:ext>
              </a:extLst>
            </p:cNvPr>
            <p:cNvSpPr/>
            <p:nvPr/>
          </p:nvSpPr>
          <p:spPr>
            <a:xfrm flipH="1">
              <a:off x="8668163" y="6188417"/>
              <a:ext cx="2500330" cy="2400317"/>
            </a:xfrm>
            <a:prstGeom prst="teardrop">
              <a:avLst/>
            </a:prstGeom>
            <a:solidFill>
              <a:srgbClr val="9B9EAE"/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30">
                <a:defRPr/>
              </a:pPr>
              <a:endParaRPr lang="th-TH" sz="247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25" name="หยดน้ำ 6">
              <a:extLst>
                <a:ext uri="{FF2B5EF4-FFF2-40B4-BE49-F238E27FC236}">
                  <a16:creationId xmlns:a16="http://schemas.microsoft.com/office/drawing/2014/main" id="{32324A4B-3CD7-481C-AD2F-5467CA4FA43A}"/>
                </a:ext>
              </a:extLst>
            </p:cNvPr>
            <p:cNvSpPr/>
            <p:nvPr/>
          </p:nvSpPr>
          <p:spPr>
            <a:xfrm>
              <a:off x="5900517" y="6188417"/>
              <a:ext cx="2500330" cy="2400317"/>
            </a:xfrm>
            <a:prstGeom prst="teardrop">
              <a:avLst/>
            </a:prstGeom>
            <a:solidFill>
              <a:srgbClr val="5BB9FF"/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30">
                <a:defRPr/>
              </a:pPr>
              <a:endParaRPr lang="th-TH" sz="247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31" name="หยดน้ำ 7">
              <a:extLst>
                <a:ext uri="{FF2B5EF4-FFF2-40B4-BE49-F238E27FC236}">
                  <a16:creationId xmlns:a16="http://schemas.microsoft.com/office/drawing/2014/main" id="{0A552BC9-FB7F-4988-A680-A6ABD990267D}"/>
                </a:ext>
              </a:extLst>
            </p:cNvPr>
            <p:cNvSpPr/>
            <p:nvPr/>
          </p:nvSpPr>
          <p:spPr>
            <a:xfrm flipH="1" flipV="1">
              <a:off x="8668426" y="3471174"/>
              <a:ext cx="2500330" cy="2400317"/>
            </a:xfrm>
            <a:prstGeom prst="teardrop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30">
                <a:defRPr/>
              </a:pPr>
              <a:endParaRPr lang="th-TH" sz="247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32" name="หยดน้ำ 9">
              <a:extLst>
                <a:ext uri="{FF2B5EF4-FFF2-40B4-BE49-F238E27FC236}">
                  <a16:creationId xmlns:a16="http://schemas.microsoft.com/office/drawing/2014/main" id="{4697FDF0-F639-4933-B461-02D39E338D47}"/>
                </a:ext>
              </a:extLst>
            </p:cNvPr>
            <p:cNvSpPr/>
            <p:nvPr/>
          </p:nvSpPr>
          <p:spPr>
            <a:xfrm flipV="1">
              <a:off x="5984168" y="3455074"/>
              <a:ext cx="2500330" cy="2400317"/>
            </a:xfrm>
            <a:prstGeom prst="teardrop">
              <a:avLst/>
            </a:prstGeom>
            <a:solidFill>
              <a:schemeClr val="accent3">
                <a:lumMod val="40000"/>
                <a:lumOff val="6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30">
                <a:defRPr/>
              </a:pPr>
              <a:endParaRPr lang="th-TH" sz="2470">
                <a:solidFill>
                  <a:prstClr val="white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33" name="วงรี 10">
              <a:extLst>
                <a:ext uri="{FF2B5EF4-FFF2-40B4-BE49-F238E27FC236}">
                  <a16:creationId xmlns:a16="http://schemas.microsoft.com/office/drawing/2014/main" id="{B16B340A-C223-4691-B295-5CC5B0C2D236}"/>
                </a:ext>
              </a:extLst>
            </p:cNvPr>
            <p:cNvSpPr/>
            <p:nvPr/>
          </p:nvSpPr>
          <p:spPr>
            <a:xfrm>
              <a:off x="8001059" y="5454813"/>
              <a:ext cx="1100145" cy="11001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30">
                <a:defRPr/>
              </a:pPr>
              <a:endParaRPr lang="th-TH" sz="2470" b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E6AB83-E586-4DE6-B6F9-1A7BB18D5531}"/>
                </a:ext>
              </a:extLst>
            </p:cNvPr>
            <p:cNvSpPr txBox="1"/>
            <p:nvPr/>
          </p:nvSpPr>
          <p:spPr>
            <a:xfrm>
              <a:off x="6746649" y="4234386"/>
              <a:ext cx="1373136" cy="1103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76030">
                <a:defRPr/>
              </a:pPr>
              <a:r>
                <a:rPr lang="th-TH" sz="2893" b="1">
                  <a:solidFill>
                    <a:srgbClr val="E7E6E6">
                      <a:lumMod val="25000"/>
                    </a:srgb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มีสติ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D15535-C9CC-4059-89F3-06D6C0BF8B7D}"/>
                </a:ext>
              </a:extLst>
            </p:cNvPr>
            <p:cNvSpPr txBox="1"/>
            <p:nvPr/>
          </p:nvSpPr>
          <p:spPr>
            <a:xfrm>
              <a:off x="8886587" y="4205729"/>
              <a:ext cx="2101517" cy="1103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76030">
                <a:defRPr/>
              </a:pPr>
              <a:r>
                <a:rPr lang="th-TH" sz="2893" b="1">
                  <a:solidFill>
                    <a:prstClr val="white">
                      <a:lumMod val="95000"/>
                    </a:prst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อย่าโลภ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D1ADF79-3F62-48EE-ACD5-A1B3CEE87442}"/>
                </a:ext>
              </a:extLst>
            </p:cNvPr>
            <p:cNvSpPr txBox="1"/>
            <p:nvPr/>
          </p:nvSpPr>
          <p:spPr>
            <a:xfrm>
              <a:off x="6347265" y="6423683"/>
              <a:ext cx="1902563" cy="2017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76030">
                <a:defRPr/>
              </a:pPr>
              <a:r>
                <a:rPr lang="th-TH" sz="2893" b="1">
                  <a:solidFill>
                    <a:srgbClr val="E7E6E6">
                      <a:lumMod val="25000"/>
                    </a:srgb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สงสัย</a:t>
              </a:r>
              <a:br>
                <a:rPr lang="th-TH" sz="2893" b="1">
                  <a:solidFill>
                    <a:srgbClr val="E7E6E6">
                      <a:lumMod val="25000"/>
                    </a:srgb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893" b="1">
                  <a:solidFill>
                    <a:srgbClr val="E7E6E6">
                      <a:lumMod val="25000"/>
                    </a:srgb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ให้ถาม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F7D922-6FC1-47B3-A1B4-ECA3913AD1B2}"/>
                </a:ext>
              </a:extLst>
            </p:cNvPr>
            <p:cNvSpPr txBox="1"/>
            <p:nvPr/>
          </p:nvSpPr>
          <p:spPr>
            <a:xfrm>
              <a:off x="8842021" y="6391016"/>
              <a:ext cx="2209427" cy="2017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576030">
                <a:defRPr/>
              </a:pPr>
              <a:r>
                <a:rPr lang="th-TH" sz="2893" b="1">
                  <a:solidFill>
                    <a:srgbClr val="E7E6E6">
                      <a:lumMod val="25000"/>
                    </a:srgb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ติดตาม</a:t>
              </a:r>
              <a:br>
                <a:rPr lang="th-TH" sz="2893" b="1">
                  <a:solidFill>
                    <a:srgbClr val="E7E6E6">
                      <a:lumMod val="25000"/>
                    </a:srgb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893" b="1">
                  <a:solidFill>
                    <a:srgbClr val="E7E6E6">
                      <a:lumMod val="25000"/>
                    </a:srgb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ข่าวสาร </a:t>
              </a:r>
            </a:p>
          </p:txBody>
        </p:sp>
        <p:sp>
          <p:nvSpPr>
            <p:cNvPr id="38" name="วงรี 19">
              <a:extLst>
                <a:ext uri="{FF2B5EF4-FFF2-40B4-BE49-F238E27FC236}">
                  <a16:creationId xmlns:a16="http://schemas.microsoft.com/office/drawing/2014/main" id="{E3110FD5-4D96-4318-ADD4-D0523281C191}"/>
                </a:ext>
              </a:extLst>
            </p:cNvPr>
            <p:cNvSpPr/>
            <p:nvPr/>
          </p:nvSpPr>
          <p:spPr>
            <a:xfrm>
              <a:off x="8251222" y="5704976"/>
              <a:ext cx="600079" cy="60007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76030">
                <a:defRPr/>
              </a:pPr>
              <a:endParaRPr lang="th-TH" sz="2470" b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A560BD03-EF98-48D9-A8D0-0F1E785A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6079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A3DA75-C647-4429-BD39-26BD96F8FBB9}"/>
              </a:ext>
            </a:extLst>
          </p:cNvPr>
          <p:cNvSpPr/>
          <p:nvPr/>
        </p:nvSpPr>
        <p:spPr>
          <a:xfrm>
            <a:off x="1648949" y="318780"/>
            <a:ext cx="5296143" cy="501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214" b="1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แหล่งข้อมูลความรู้ทางการเงิน ศคง. </a:t>
            </a:r>
            <a:r>
              <a:rPr lang="en-US" sz="3214" b="1">
                <a:solidFill>
                  <a:schemeClr val="accent5">
                    <a:lumMod val="50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1213</a:t>
            </a:r>
            <a:endParaRPr lang="th-TH" sz="3214" b="1">
              <a:solidFill>
                <a:schemeClr val="accent5">
                  <a:lumMod val="50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0A4ED1-7224-42F0-AEA8-B3E3248BCEE8}"/>
              </a:ext>
            </a:extLst>
          </p:cNvPr>
          <p:cNvGrpSpPr/>
          <p:nvPr/>
        </p:nvGrpSpPr>
        <p:grpSpPr>
          <a:xfrm>
            <a:off x="947799" y="1104900"/>
            <a:ext cx="7248405" cy="3469264"/>
            <a:chOff x="2171861" y="1435100"/>
            <a:chExt cx="9664540" cy="46256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F28133-3923-440B-8C2B-0013A9FAF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7929" r="8038" b="7273"/>
            <a:stretch/>
          </p:blipFill>
          <p:spPr>
            <a:xfrm>
              <a:off x="2213480" y="4260786"/>
              <a:ext cx="1813953" cy="1800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19E673-E99C-4B02-BBCD-A4AB32CCC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951" y="4260786"/>
              <a:ext cx="1800000" cy="1800000"/>
            </a:xfrm>
            <a:prstGeom prst="rect">
              <a:avLst/>
            </a:prstGeom>
          </p:spPr>
        </p:pic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C15240A5-308C-42CA-943C-60DFFC4B767D}"/>
                </a:ext>
              </a:extLst>
            </p:cNvPr>
            <p:cNvSpPr/>
            <p:nvPr/>
          </p:nvSpPr>
          <p:spPr>
            <a:xfrm>
              <a:off x="2171861" y="3274543"/>
              <a:ext cx="1897191" cy="784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  <a:hlinkClick r:id="rId5"/>
                </a:rPr>
                <a:t>www.1213.or.th</a:t>
              </a:r>
              <a:endParaRPr lang="en-US" sz="18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/>
              <a:endParaRPr lang="en-US" sz="18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A0E30E2B-24D1-4048-B74E-AD999AE7A394}"/>
                </a:ext>
              </a:extLst>
            </p:cNvPr>
            <p:cNvSpPr/>
            <p:nvPr/>
          </p:nvSpPr>
          <p:spPr>
            <a:xfrm>
              <a:off x="8953501" y="3274543"/>
              <a:ext cx="2882900" cy="784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  <a:hlinkClick r:id="rId6"/>
              </a:endParaRPr>
            </a:p>
            <a:p>
              <a:pPr algn="ctr"/>
              <a:r>
                <a:rPr lang="en-US" sz="18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  <a:hlinkClick r:id="rId6"/>
                </a:rPr>
                <a:t>https://www.facebook.com/hotline1213</a:t>
              </a:r>
              <a:endParaRPr lang="en-US" sz="18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/>
              <a:endParaRPr lang="th-TH" sz="18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sp>
          <p:nvSpPr>
            <p:cNvPr id="8" name="Rounded Rectangle 8">
              <a:extLst>
                <a:ext uri="{FF2B5EF4-FFF2-40B4-BE49-F238E27FC236}">
                  <a16:creationId xmlns:a16="http://schemas.microsoft.com/office/drawing/2014/main" id="{B7CCCC57-2790-4BDF-B645-601352212854}"/>
                </a:ext>
              </a:extLst>
            </p:cNvPr>
            <p:cNvSpPr/>
            <p:nvPr/>
          </p:nvSpPr>
          <p:spPr>
            <a:xfrm>
              <a:off x="5177780" y="3278702"/>
              <a:ext cx="3370043" cy="78427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  <a:hlinkClick r:id="rId7"/>
              </a:endParaRPr>
            </a:p>
            <a:p>
              <a:pPr algn="ctr"/>
              <a:r>
                <a:rPr lang="en-US" sz="1800" b="1">
                  <a:solidFill>
                    <a:srgbClr val="2B7043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  <a:hlinkClick r:id="rId7"/>
                </a:rPr>
                <a:t>https://www.youtube.com/user/Hotline1213</a:t>
              </a:r>
              <a:endParaRPr lang="en-US" sz="18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pPr algn="ctr"/>
              <a:endParaRPr lang="en-US" sz="1800" b="1">
                <a:solidFill>
                  <a:srgbClr val="2B7043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B25436-3BF4-4CE7-87A6-572085BAF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8016" y="4260786"/>
              <a:ext cx="1829569" cy="180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91472E-146C-4217-9B0C-A4CEBA65D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t="5623" r="65624" b="67295"/>
            <a:stretch/>
          </p:blipFill>
          <p:spPr>
            <a:xfrm>
              <a:off x="9556751" y="1435100"/>
              <a:ext cx="1676400" cy="1651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51DAF0-0E3E-4B06-9F36-3C53087BC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" t="37187" r="65417" b="35938"/>
            <a:stretch/>
          </p:blipFill>
          <p:spPr>
            <a:xfrm>
              <a:off x="6011840" y="1435100"/>
              <a:ext cx="1701921" cy="16383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B9DDAC-F262-4CB1-A492-17541AF33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09" t="3746" r="19455" b="6164"/>
            <a:stretch/>
          </p:blipFill>
          <p:spPr>
            <a:xfrm>
              <a:off x="2288606" y="1435100"/>
              <a:ext cx="1663700" cy="1638000"/>
            </a:xfrm>
            <a:prstGeom prst="rect">
              <a:avLst/>
            </a:prstGeom>
          </p:spPr>
        </p:pic>
      </p:grp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8FF25D5F-6EB7-4AF7-B3E7-0AFD44B66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9485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48264" y="4731990"/>
            <a:ext cx="2057400" cy="273844"/>
          </a:xfrm>
        </p:spPr>
        <p:txBody>
          <a:bodyPr/>
          <a:lstStyle/>
          <a:p>
            <a:fld id="{EFDF1642-36F5-4944-A90B-128936D0950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2677470" y="2571750"/>
            <a:ext cx="3780481" cy="95335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2700" b="1" spc="-15" dirty="0">
                <a:solidFill>
                  <a:srgbClr val="00335B"/>
                </a:solidFill>
                <a:latin typeface="Browallia New" panose="020B0604020202020204" pitchFamily="34" charset="-34"/>
                <a:cs typeface="Browallia New" panose="020B0604020202020204" pitchFamily="34" charset="-34"/>
                <a:hlinkClick r:id="rId3"/>
              </a:rPr>
              <a:t>www.1213.or.th</a:t>
            </a:r>
            <a:endParaRPr lang="en-US" sz="2700" b="1" spc="-15" dirty="0">
              <a:solidFill>
                <a:srgbClr val="00335B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>
              <a:buNone/>
              <a:defRPr/>
            </a:pPr>
            <a:r>
              <a:rPr lang="en-US" sz="2700" b="1" spc="-15" dirty="0">
                <a:solidFill>
                  <a:srgbClr val="00335B"/>
                </a:solidFill>
                <a:latin typeface="Browallia New" panose="020B0604020202020204" pitchFamily="34" charset="-34"/>
                <a:cs typeface="Browallia New" panose="020B0604020202020204" pitchFamily="34" charset="-34"/>
                <a:hlinkClick r:id="rId4"/>
              </a:rPr>
              <a:t>www.facebook.com/hotline1213</a:t>
            </a:r>
            <a:r>
              <a:rPr lang="en-US" sz="2700" b="1" spc="-15" dirty="0">
                <a:solidFill>
                  <a:srgbClr val="00335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endParaRPr lang="th-TH" sz="2700" b="1" spc="-15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5" name="Picture 4" descr="โลโก้แนวนอน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08922" y="1404873"/>
            <a:ext cx="3563939" cy="9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8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8931EF-94F1-430E-9D71-D8A2FD030FF4}"/>
              </a:ext>
            </a:extLst>
          </p:cNvPr>
          <p:cNvSpPr txBox="1">
            <a:spLocks/>
          </p:cNvSpPr>
          <p:nvPr/>
        </p:nvSpPr>
        <p:spPr>
          <a:xfrm>
            <a:off x="1219910" y="731185"/>
            <a:ext cx="6704181" cy="38690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เนื้อหา ข้อมูล และสื่อความรู้ทางการเงินที่จัดทำขึ้นนี้</a:t>
            </a:r>
          </a:p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เป็นลิขสิทธิ์ของธนาคารแห่งประเทศไทย (ธปท.)</a:t>
            </a:r>
          </a:p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โดยมีวัตถุประสงค์เพื่อส่งเสริมความรู้ทางการเงินไปยังวงกว้าง</a:t>
            </a:r>
          </a:p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การนำเนื้อหาหรือสื่อต่าง ๆ ไปใช้งาน โปรดอ้างอิงแหล่งที่มาให้ชัดเจน</a:t>
            </a:r>
          </a:p>
          <a:p>
            <a:endParaRPr lang="th-TH" sz="240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240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ทั้งนี้ ธปท. ไม่อนุญาตให้นำไปจำหน่ายหรือใช้เพื่อการแสวงหาประโยชน์ทางการค้า</a:t>
            </a:r>
          </a:p>
          <a:p>
            <a:r>
              <a:rPr lang="th-TH" sz="240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กรณีนำเนื้อหาบางส่วนหรือทั้งหมดไปใช้งานเพื่อวัตถุประสงค์อื่น</a:t>
            </a:r>
          </a:p>
          <a:p>
            <a:r>
              <a:rPr lang="th-TH" sz="240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ต้องได้รับอนุญาตเป็นลายลักษณ์อักษรจาก ธปท.</a:t>
            </a:r>
          </a:p>
          <a:p>
            <a:endParaRPr lang="en-US" sz="240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หากมีข้อสงสัยหรือประเด็นสอบถามเพิ่มเติมสามารถติดต่อได้ที่</a:t>
            </a:r>
          </a:p>
          <a:p>
            <a:r>
              <a:rPr lang="th-TH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อีเมล</a:t>
            </a: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FL@bot.or.th</a:t>
            </a:r>
            <a:endParaRPr lang="th-TH" sz="210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8B689E-2464-21B0-489D-F16D238EC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95391" y="4731990"/>
            <a:ext cx="2057400" cy="273844"/>
          </a:xfrm>
        </p:spPr>
        <p:txBody>
          <a:bodyPr/>
          <a:lstStyle/>
          <a:p>
            <a:fld id="{24966E7C-986F-41B8-9514-31F3DA9AF612}" type="slidenum">
              <a:rPr lang="th-TH" smtClean="0"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855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9BB156-2323-EFC1-A0B0-210DF2177201}"/>
              </a:ext>
            </a:extLst>
          </p:cNvPr>
          <p:cNvSpPr/>
          <p:nvPr/>
        </p:nvSpPr>
        <p:spPr>
          <a:xfrm>
            <a:off x="109065" y="138619"/>
            <a:ext cx="3275607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CC784-E94A-63AF-99CE-8F2B63B49E8A}"/>
              </a:ext>
            </a:extLst>
          </p:cNvPr>
          <p:cNvSpPr txBox="1"/>
          <p:nvPr/>
        </p:nvSpPr>
        <p:spPr>
          <a:xfrm>
            <a:off x="150911" y="110320"/>
            <a:ext cx="3709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กลอุบายของภัยการเงิน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ED506A0-38F2-FC04-BC7D-1533BE1AE06A}"/>
              </a:ext>
            </a:extLst>
          </p:cNvPr>
          <p:cNvGrpSpPr/>
          <p:nvPr/>
        </p:nvGrpSpPr>
        <p:grpSpPr>
          <a:xfrm>
            <a:off x="1167782" y="843558"/>
            <a:ext cx="2802740" cy="1906112"/>
            <a:chOff x="1167782" y="843558"/>
            <a:chExt cx="2802740" cy="190611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7A55D0B-B2C0-EF99-F50F-67AE28829EE6}"/>
                </a:ext>
              </a:extLst>
            </p:cNvPr>
            <p:cNvGrpSpPr/>
            <p:nvPr/>
          </p:nvGrpSpPr>
          <p:grpSpPr>
            <a:xfrm>
              <a:off x="1167782" y="843558"/>
              <a:ext cx="2802740" cy="1906112"/>
              <a:chOff x="1331585" y="2489128"/>
              <a:chExt cx="3264836" cy="2165820"/>
            </a:xfrm>
            <a:solidFill>
              <a:schemeClr val="accent2">
                <a:lumMod val="40000"/>
                <a:lumOff val="60000"/>
              </a:schemeClr>
            </a:solidFill>
            <a:scene3d>
              <a:camera prst="isometricBottomDown"/>
              <a:lightRig rig="threePt" dir="t"/>
            </a:scene3d>
          </p:grpSpPr>
          <p:sp>
            <p:nvSpPr>
              <p:cNvPr id="25" name="Flowchart: Terminator 24">
                <a:extLst>
                  <a:ext uri="{FF2B5EF4-FFF2-40B4-BE49-F238E27FC236}">
                    <a16:creationId xmlns:a16="http://schemas.microsoft.com/office/drawing/2014/main" id="{1D07E906-964F-ADAB-B4E9-86BEE236E8F6}"/>
                  </a:ext>
                </a:extLst>
              </p:cNvPr>
              <p:cNvSpPr/>
              <p:nvPr/>
            </p:nvSpPr>
            <p:spPr>
              <a:xfrm>
                <a:off x="2085279" y="2571750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753CDE80-BB3B-3984-72C6-A9AC709ADCE3}"/>
                  </a:ext>
                </a:extLst>
              </p:cNvPr>
              <p:cNvSpPr/>
              <p:nvPr/>
            </p:nvSpPr>
            <p:spPr>
              <a:xfrm>
                <a:off x="2596162" y="273991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539D982F-F813-47E0-4312-0FF58247FBF0}"/>
                  </a:ext>
                </a:extLst>
              </p:cNvPr>
              <p:cNvSpPr/>
              <p:nvPr/>
            </p:nvSpPr>
            <p:spPr>
              <a:xfrm>
                <a:off x="1667866" y="277655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8" name="Flowchart: Terminator 27">
                <a:extLst>
                  <a:ext uri="{FF2B5EF4-FFF2-40B4-BE49-F238E27FC236}">
                    <a16:creationId xmlns:a16="http://schemas.microsoft.com/office/drawing/2014/main" id="{E01A7B55-2892-1A42-1A60-4CBF1EFC0A44}"/>
                  </a:ext>
                </a:extLst>
              </p:cNvPr>
              <p:cNvSpPr/>
              <p:nvPr/>
            </p:nvSpPr>
            <p:spPr>
              <a:xfrm>
                <a:off x="2776786" y="271754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64C9D590-9604-DD2E-E3C7-EFB04F94381C}"/>
                  </a:ext>
                </a:extLst>
              </p:cNvPr>
              <p:cNvSpPr/>
              <p:nvPr/>
            </p:nvSpPr>
            <p:spPr>
              <a:xfrm>
                <a:off x="3228269" y="295107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" name="Flowchart: Terminator 29">
                <a:extLst>
                  <a:ext uri="{FF2B5EF4-FFF2-40B4-BE49-F238E27FC236}">
                    <a16:creationId xmlns:a16="http://schemas.microsoft.com/office/drawing/2014/main" id="{F0802FCC-C34E-68CB-B635-90EA122F645B}"/>
                  </a:ext>
                </a:extLst>
              </p:cNvPr>
              <p:cNvSpPr/>
              <p:nvPr/>
            </p:nvSpPr>
            <p:spPr>
              <a:xfrm>
                <a:off x="3100218" y="321982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" name="Flowchart: Terminator 30">
                <a:extLst>
                  <a:ext uri="{FF2B5EF4-FFF2-40B4-BE49-F238E27FC236}">
                    <a16:creationId xmlns:a16="http://schemas.microsoft.com/office/drawing/2014/main" id="{F399DD50-6BD2-3AD1-0F9B-F8DFE882470D}"/>
                  </a:ext>
                </a:extLst>
              </p:cNvPr>
              <p:cNvSpPr/>
              <p:nvPr/>
            </p:nvSpPr>
            <p:spPr>
              <a:xfrm>
                <a:off x="1964659" y="309299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4E1B21CA-295F-B131-9163-E36D488B84F0}"/>
                  </a:ext>
                </a:extLst>
              </p:cNvPr>
              <p:cNvSpPr/>
              <p:nvPr/>
            </p:nvSpPr>
            <p:spPr>
              <a:xfrm>
                <a:off x="2581755" y="3428764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1C25AF26-4CBF-4A78-B2E1-395D1951B7BF}"/>
                  </a:ext>
                </a:extLst>
              </p:cNvPr>
              <p:cNvSpPr/>
              <p:nvPr/>
            </p:nvSpPr>
            <p:spPr>
              <a:xfrm>
                <a:off x="1539815" y="3260879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4" name="Flowchart: Terminator 33">
                <a:extLst>
                  <a:ext uri="{FF2B5EF4-FFF2-40B4-BE49-F238E27FC236}">
                    <a16:creationId xmlns:a16="http://schemas.microsoft.com/office/drawing/2014/main" id="{5806C9A4-036D-DBC3-F485-0851B4EC6225}"/>
                  </a:ext>
                </a:extLst>
              </p:cNvPr>
              <p:cNvSpPr/>
              <p:nvPr/>
            </p:nvSpPr>
            <p:spPr>
              <a:xfrm>
                <a:off x="1865579" y="361665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8C953117-CAA8-C451-A6C0-ACBBFC44A9BF}"/>
                  </a:ext>
                </a:extLst>
              </p:cNvPr>
              <p:cNvSpPr/>
              <p:nvPr/>
            </p:nvSpPr>
            <p:spPr>
              <a:xfrm>
                <a:off x="2769355" y="372431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3D55FD29-5234-6A9A-D01D-5D1D358BC51E}"/>
                  </a:ext>
                </a:extLst>
              </p:cNvPr>
              <p:cNvSpPr/>
              <p:nvPr/>
            </p:nvSpPr>
            <p:spPr>
              <a:xfrm>
                <a:off x="2345690" y="384018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7" name="Flowchart: Terminator 36">
                <a:extLst>
                  <a:ext uri="{FF2B5EF4-FFF2-40B4-BE49-F238E27FC236}">
                    <a16:creationId xmlns:a16="http://schemas.microsoft.com/office/drawing/2014/main" id="{43D02FAF-3A51-1E76-41AF-6401CF140FF7}"/>
                  </a:ext>
                </a:extLst>
              </p:cNvPr>
              <p:cNvSpPr/>
              <p:nvPr/>
            </p:nvSpPr>
            <p:spPr>
              <a:xfrm>
                <a:off x="3475087" y="4048700"/>
                <a:ext cx="838942" cy="26492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887DE1B5-FCC2-BD04-C064-DBA4B844904B}"/>
                  </a:ext>
                </a:extLst>
              </p:cNvPr>
              <p:cNvSpPr/>
              <p:nvPr/>
            </p:nvSpPr>
            <p:spPr>
              <a:xfrm>
                <a:off x="1555958" y="4081611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D7C1F688-07B7-DBA3-3D6C-0D8B9BB56212}"/>
                  </a:ext>
                </a:extLst>
              </p:cNvPr>
              <p:cNvSpPr/>
              <p:nvPr/>
            </p:nvSpPr>
            <p:spPr>
              <a:xfrm>
                <a:off x="2495960" y="4222900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0" name="Flowchart: Terminator 39">
                <a:extLst>
                  <a:ext uri="{FF2B5EF4-FFF2-40B4-BE49-F238E27FC236}">
                    <a16:creationId xmlns:a16="http://schemas.microsoft.com/office/drawing/2014/main" id="{B7BFA1A3-E95F-5D4D-9FB9-BBEBA244A4C7}"/>
                  </a:ext>
                </a:extLst>
              </p:cNvPr>
              <p:cNvSpPr/>
              <p:nvPr/>
            </p:nvSpPr>
            <p:spPr>
              <a:xfrm>
                <a:off x="3535302" y="2489128"/>
                <a:ext cx="448745" cy="14170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1" name="Flowchart: Terminator 40">
                <a:extLst>
                  <a:ext uri="{FF2B5EF4-FFF2-40B4-BE49-F238E27FC236}">
                    <a16:creationId xmlns:a16="http://schemas.microsoft.com/office/drawing/2014/main" id="{882FA80E-41B9-61B9-A85E-F16281E64971}"/>
                  </a:ext>
                </a:extLst>
              </p:cNvPr>
              <p:cNvSpPr/>
              <p:nvPr/>
            </p:nvSpPr>
            <p:spPr>
              <a:xfrm>
                <a:off x="1331585" y="3798613"/>
                <a:ext cx="448745" cy="14170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B8E4E347-3E41-5FAA-FEB7-F3A2ADA7C8A8}"/>
                  </a:ext>
                </a:extLst>
              </p:cNvPr>
              <p:cNvSpPr/>
              <p:nvPr/>
            </p:nvSpPr>
            <p:spPr>
              <a:xfrm>
                <a:off x="4156232" y="3722868"/>
                <a:ext cx="315594" cy="9966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3" name="Flowchart: Terminator 42">
                <a:extLst>
                  <a:ext uri="{FF2B5EF4-FFF2-40B4-BE49-F238E27FC236}">
                    <a16:creationId xmlns:a16="http://schemas.microsoft.com/office/drawing/2014/main" id="{9DDF487C-B082-7EE7-D902-63C885D09383}"/>
                  </a:ext>
                </a:extLst>
              </p:cNvPr>
              <p:cNvSpPr/>
              <p:nvPr/>
            </p:nvSpPr>
            <p:spPr>
              <a:xfrm>
                <a:off x="2082237" y="4555287"/>
                <a:ext cx="315594" cy="9966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173EE33-30F9-9040-E9B1-4AABF755AF38}"/>
                </a:ext>
              </a:extLst>
            </p:cNvPr>
            <p:cNvSpPr txBox="1"/>
            <p:nvPr/>
          </p:nvSpPr>
          <p:spPr>
            <a:xfrm>
              <a:off x="1543994" y="1173633"/>
              <a:ext cx="19706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4135" marR="0" lvl="2" indent="0" algn="ctr" defTabSz="5759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1.</a:t>
              </a: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 </a:t>
              </a: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B11F2C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ขู่ให้กลัว</a:t>
              </a:r>
              <a:b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B11F2C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เพื่อให้เหยื่อทำธุรกรรมการเงิน</a:t>
              </a:r>
              <a:endPara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250997F-DCCB-2BCA-D59E-B10A33EFF8AE}"/>
              </a:ext>
            </a:extLst>
          </p:cNvPr>
          <p:cNvGrpSpPr/>
          <p:nvPr/>
        </p:nvGrpSpPr>
        <p:grpSpPr>
          <a:xfrm>
            <a:off x="1119089" y="2972101"/>
            <a:ext cx="3289178" cy="1763656"/>
            <a:chOff x="1119089" y="2972101"/>
            <a:chExt cx="3289178" cy="176365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CE6FF0A-FAF4-BE02-F635-6305311657C0}"/>
                </a:ext>
              </a:extLst>
            </p:cNvPr>
            <p:cNvGrpSpPr/>
            <p:nvPr/>
          </p:nvGrpSpPr>
          <p:grpSpPr>
            <a:xfrm>
              <a:off x="1119089" y="2972101"/>
              <a:ext cx="3289178" cy="1763656"/>
              <a:chOff x="1331585" y="2489128"/>
              <a:chExt cx="3264836" cy="2165820"/>
            </a:xfrm>
            <a:solidFill>
              <a:schemeClr val="accent2">
                <a:lumMod val="40000"/>
                <a:lumOff val="60000"/>
              </a:schemeClr>
            </a:solidFill>
            <a:scene3d>
              <a:camera prst="isometricBottomDown"/>
              <a:lightRig rig="threePt" dir="t"/>
            </a:scene3d>
          </p:grpSpPr>
          <p:sp>
            <p:nvSpPr>
              <p:cNvPr id="66" name="Flowchart: Terminator 65">
                <a:extLst>
                  <a:ext uri="{FF2B5EF4-FFF2-40B4-BE49-F238E27FC236}">
                    <a16:creationId xmlns:a16="http://schemas.microsoft.com/office/drawing/2014/main" id="{E80FEF50-71FA-B6A4-D18E-1DAF061C4A8B}"/>
                  </a:ext>
                </a:extLst>
              </p:cNvPr>
              <p:cNvSpPr/>
              <p:nvPr/>
            </p:nvSpPr>
            <p:spPr>
              <a:xfrm>
                <a:off x="2085279" y="2571750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7" name="Flowchart: Terminator 66">
                <a:extLst>
                  <a:ext uri="{FF2B5EF4-FFF2-40B4-BE49-F238E27FC236}">
                    <a16:creationId xmlns:a16="http://schemas.microsoft.com/office/drawing/2014/main" id="{26BD7405-8A7E-5A37-9E4D-BD2AB5DDCEFA}"/>
                  </a:ext>
                </a:extLst>
              </p:cNvPr>
              <p:cNvSpPr/>
              <p:nvPr/>
            </p:nvSpPr>
            <p:spPr>
              <a:xfrm>
                <a:off x="2596162" y="273991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8" name="Flowchart: Terminator 67">
                <a:extLst>
                  <a:ext uri="{FF2B5EF4-FFF2-40B4-BE49-F238E27FC236}">
                    <a16:creationId xmlns:a16="http://schemas.microsoft.com/office/drawing/2014/main" id="{7B152C3D-0D18-A136-10BE-A28787091CDA}"/>
                  </a:ext>
                </a:extLst>
              </p:cNvPr>
              <p:cNvSpPr/>
              <p:nvPr/>
            </p:nvSpPr>
            <p:spPr>
              <a:xfrm>
                <a:off x="1667866" y="277655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lowchart: Terminator 68">
                <a:extLst>
                  <a:ext uri="{FF2B5EF4-FFF2-40B4-BE49-F238E27FC236}">
                    <a16:creationId xmlns:a16="http://schemas.microsoft.com/office/drawing/2014/main" id="{993697A1-E058-E524-E5CB-A143B134A06D}"/>
                  </a:ext>
                </a:extLst>
              </p:cNvPr>
              <p:cNvSpPr/>
              <p:nvPr/>
            </p:nvSpPr>
            <p:spPr>
              <a:xfrm>
                <a:off x="2776786" y="271754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lowchart: Terminator 69">
                <a:extLst>
                  <a:ext uri="{FF2B5EF4-FFF2-40B4-BE49-F238E27FC236}">
                    <a16:creationId xmlns:a16="http://schemas.microsoft.com/office/drawing/2014/main" id="{0D5F0FBF-69B2-70D0-6F2F-6A5CD964F047}"/>
                  </a:ext>
                </a:extLst>
              </p:cNvPr>
              <p:cNvSpPr/>
              <p:nvPr/>
            </p:nvSpPr>
            <p:spPr>
              <a:xfrm>
                <a:off x="3228269" y="295107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lowchart: Terminator 70">
                <a:extLst>
                  <a:ext uri="{FF2B5EF4-FFF2-40B4-BE49-F238E27FC236}">
                    <a16:creationId xmlns:a16="http://schemas.microsoft.com/office/drawing/2014/main" id="{7462A1E6-C002-336D-282B-C09CE9E7328A}"/>
                  </a:ext>
                </a:extLst>
              </p:cNvPr>
              <p:cNvSpPr/>
              <p:nvPr/>
            </p:nvSpPr>
            <p:spPr>
              <a:xfrm>
                <a:off x="3100218" y="321982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lowchart: Terminator 71">
                <a:extLst>
                  <a:ext uri="{FF2B5EF4-FFF2-40B4-BE49-F238E27FC236}">
                    <a16:creationId xmlns:a16="http://schemas.microsoft.com/office/drawing/2014/main" id="{E297462B-715E-F672-B369-030819484622}"/>
                  </a:ext>
                </a:extLst>
              </p:cNvPr>
              <p:cNvSpPr/>
              <p:nvPr/>
            </p:nvSpPr>
            <p:spPr>
              <a:xfrm>
                <a:off x="1964659" y="309299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lowchart: Terminator 72">
                <a:extLst>
                  <a:ext uri="{FF2B5EF4-FFF2-40B4-BE49-F238E27FC236}">
                    <a16:creationId xmlns:a16="http://schemas.microsoft.com/office/drawing/2014/main" id="{539EB1BE-D10A-1B65-693C-F8F16A64F2E0}"/>
                  </a:ext>
                </a:extLst>
              </p:cNvPr>
              <p:cNvSpPr/>
              <p:nvPr/>
            </p:nvSpPr>
            <p:spPr>
              <a:xfrm>
                <a:off x="2581755" y="3428764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4" name="Flowchart: Terminator 73">
                <a:extLst>
                  <a:ext uri="{FF2B5EF4-FFF2-40B4-BE49-F238E27FC236}">
                    <a16:creationId xmlns:a16="http://schemas.microsoft.com/office/drawing/2014/main" id="{CE18F550-CB78-91F3-B738-8315F7A3C841}"/>
                  </a:ext>
                </a:extLst>
              </p:cNvPr>
              <p:cNvSpPr/>
              <p:nvPr/>
            </p:nvSpPr>
            <p:spPr>
              <a:xfrm>
                <a:off x="1539815" y="3260879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5" name="Flowchart: Terminator 74">
                <a:extLst>
                  <a:ext uri="{FF2B5EF4-FFF2-40B4-BE49-F238E27FC236}">
                    <a16:creationId xmlns:a16="http://schemas.microsoft.com/office/drawing/2014/main" id="{811AD05A-F12F-F14C-DF6B-B4E440CAB96A}"/>
                  </a:ext>
                </a:extLst>
              </p:cNvPr>
              <p:cNvSpPr/>
              <p:nvPr/>
            </p:nvSpPr>
            <p:spPr>
              <a:xfrm>
                <a:off x="1865579" y="361665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6" name="Flowchart: Terminator 75">
                <a:extLst>
                  <a:ext uri="{FF2B5EF4-FFF2-40B4-BE49-F238E27FC236}">
                    <a16:creationId xmlns:a16="http://schemas.microsoft.com/office/drawing/2014/main" id="{AEC7260D-BBCB-B947-C04A-FD20B400B1FC}"/>
                  </a:ext>
                </a:extLst>
              </p:cNvPr>
              <p:cNvSpPr/>
              <p:nvPr/>
            </p:nvSpPr>
            <p:spPr>
              <a:xfrm>
                <a:off x="2769355" y="372431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7" name="Flowchart: Terminator 76">
                <a:extLst>
                  <a:ext uri="{FF2B5EF4-FFF2-40B4-BE49-F238E27FC236}">
                    <a16:creationId xmlns:a16="http://schemas.microsoft.com/office/drawing/2014/main" id="{17AFD58C-704C-D95D-B879-146AC8423502}"/>
                  </a:ext>
                </a:extLst>
              </p:cNvPr>
              <p:cNvSpPr/>
              <p:nvPr/>
            </p:nvSpPr>
            <p:spPr>
              <a:xfrm>
                <a:off x="2345690" y="384018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8" name="Flowchart: Terminator 77">
                <a:extLst>
                  <a:ext uri="{FF2B5EF4-FFF2-40B4-BE49-F238E27FC236}">
                    <a16:creationId xmlns:a16="http://schemas.microsoft.com/office/drawing/2014/main" id="{4D649869-A467-4683-71E4-2D849FA27B3C}"/>
                  </a:ext>
                </a:extLst>
              </p:cNvPr>
              <p:cNvSpPr/>
              <p:nvPr/>
            </p:nvSpPr>
            <p:spPr>
              <a:xfrm>
                <a:off x="3475087" y="4048700"/>
                <a:ext cx="838942" cy="26492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" name="Flowchart: Terminator 78">
                <a:extLst>
                  <a:ext uri="{FF2B5EF4-FFF2-40B4-BE49-F238E27FC236}">
                    <a16:creationId xmlns:a16="http://schemas.microsoft.com/office/drawing/2014/main" id="{DD462504-1D43-CDEC-68EA-A5C9C0C4B23F}"/>
                  </a:ext>
                </a:extLst>
              </p:cNvPr>
              <p:cNvSpPr/>
              <p:nvPr/>
            </p:nvSpPr>
            <p:spPr>
              <a:xfrm>
                <a:off x="1555958" y="4081611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" name="Flowchart: Terminator 79">
                <a:extLst>
                  <a:ext uri="{FF2B5EF4-FFF2-40B4-BE49-F238E27FC236}">
                    <a16:creationId xmlns:a16="http://schemas.microsoft.com/office/drawing/2014/main" id="{34B6AB8B-BE04-F80E-67CB-FA93F56153DA}"/>
                  </a:ext>
                </a:extLst>
              </p:cNvPr>
              <p:cNvSpPr/>
              <p:nvPr/>
            </p:nvSpPr>
            <p:spPr>
              <a:xfrm>
                <a:off x="2495960" y="4222900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" name="Flowchart: Terminator 80">
                <a:extLst>
                  <a:ext uri="{FF2B5EF4-FFF2-40B4-BE49-F238E27FC236}">
                    <a16:creationId xmlns:a16="http://schemas.microsoft.com/office/drawing/2014/main" id="{7517A6B0-0EFC-F965-56A4-E95164077466}"/>
                  </a:ext>
                </a:extLst>
              </p:cNvPr>
              <p:cNvSpPr/>
              <p:nvPr/>
            </p:nvSpPr>
            <p:spPr>
              <a:xfrm>
                <a:off x="3535302" y="2489128"/>
                <a:ext cx="448745" cy="14170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2" name="Flowchart: Terminator 81">
                <a:extLst>
                  <a:ext uri="{FF2B5EF4-FFF2-40B4-BE49-F238E27FC236}">
                    <a16:creationId xmlns:a16="http://schemas.microsoft.com/office/drawing/2014/main" id="{020C3EB4-C9F1-7790-DF48-89954775B137}"/>
                  </a:ext>
                </a:extLst>
              </p:cNvPr>
              <p:cNvSpPr/>
              <p:nvPr/>
            </p:nvSpPr>
            <p:spPr>
              <a:xfrm>
                <a:off x="1331585" y="3798613"/>
                <a:ext cx="448745" cy="14170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3" name="Flowchart: Terminator 82">
                <a:extLst>
                  <a:ext uri="{FF2B5EF4-FFF2-40B4-BE49-F238E27FC236}">
                    <a16:creationId xmlns:a16="http://schemas.microsoft.com/office/drawing/2014/main" id="{218A0EA4-B0EF-A709-A9C0-C6E5B08CBE4F}"/>
                  </a:ext>
                </a:extLst>
              </p:cNvPr>
              <p:cNvSpPr/>
              <p:nvPr/>
            </p:nvSpPr>
            <p:spPr>
              <a:xfrm>
                <a:off x="4156232" y="3722868"/>
                <a:ext cx="315594" cy="9966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4" name="Flowchart: Terminator 83">
                <a:extLst>
                  <a:ext uri="{FF2B5EF4-FFF2-40B4-BE49-F238E27FC236}">
                    <a16:creationId xmlns:a16="http://schemas.microsoft.com/office/drawing/2014/main" id="{79EBEA4A-6A13-2F4D-D582-B8BD268405B5}"/>
                  </a:ext>
                </a:extLst>
              </p:cNvPr>
              <p:cNvSpPr/>
              <p:nvPr/>
            </p:nvSpPr>
            <p:spPr>
              <a:xfrm>
                <a:off x="2082237" y="4555287"/>
                <a:ext cx="315594" cy="9966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C7C1D08-EA3D-4697-33FC-A42F572C0B11}"/>
                </a:ext>
              </a:extLst>
            </p:cNvPr>
            <p:cNvSpPr txBox="1"/>
            <p:nvPr/>
          </p:nvSpPr>
          <p:spPr>
            <a:xfrm>
              <a:off x="1167781" y="3243646"/>
              <a:ext cx="299947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4135" marR="0" lvl="2" indent="0" algn="ctr" defTabSz="5759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3.</a:t>
              </a: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004065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 </a:t>
              </a:r>
              <a:r>
                <a:rPr lang="th-TH" sz="2400" b="1">
                  <a:solidFill>
                    <a:srgbClr val="B11F2C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หลอก</a:t>
              </a: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B11F2C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ให้ดีใจ</a:t>
              </a:r>
              <a:b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B11F2C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เพื่อให้เหยื่อเกิดความโลภ</a:t>
              </a:r>
              <a:b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     อยากได้เงิน ของรางวัล</a:t>
              </a:r>
              <a:br>
                <a:rPr kumimoji="0" lang="th-TH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endParaRPr kumimoji="0" lang="th-TH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endParaRP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64F0D834-5070-F6C6-EB92-78C283362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72" y="1168481"/>
            <a:ext cx="720007" cy="67489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5BE136A-E6C9-F878-C6DC-F442AC574F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635646"/>
            <a:ext cx="1201608" cy="2449111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A37EA483-F889-164E-0DD3-548D022184AB}"/>
              </a:ext>
            </a:extLst>
          </p:cNvPr>
          <p:cNvGrpSpPr/>
          <p:nvPr/>
        </p:nvGrpSpPr>
        <p:grpSpPr>
          <a:xfrm>
            <a:off x="4123811" y="3041594"/>
            <a:ext cx="3137416" cy="1763656"/>
            <a:chOff x="4123811" y="3041594"/>
            <a:chExt cx="3137416" cy="1763656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C2903B1-7246-2118-BE5E-A5276239999B}"/>
                </a:ext>
              </a:extLst>
            </p:cNvPr>
            <p:cNvGrpSpPr/>
            <p:nvPr/>
          </p:nvGrpSpPr>
          <p:grpSpPr>
            <a:xfrm>
              <a:off x="4284682" y="3041594"/>
              <a:ext cx="2930298" cy="1763656"/>
              <a:chOff x="1331585" y="2489128"/>
              <a:chExt cx="3264836" cy="2165820"/>
            </a:xfrm>
            <a:solidFill>
              <a:schemeClr val="accent2">
                <a:lumMod val="40000"/>
                <a:lumOff val="60000"/>
              </a:schemeClr>
            </a:solidFill>
            <a:scene3d>
              <a:camera prst="isometricBottomDown"/>
              <a:lightRig rig="threePt" dir="t"/>
            </a:scene3d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585BB436-6B54-4E22-1CAD-59BDFE8C7A6C}"/>
                  </a:ext>
                </a:extLst>
              </p:cNvPr>
              <p:cNvSpPr/>
              <p:nvPr/>
            </p:nvSpPr>
            <p:spPr>
              <a:xfrm>
                <a:off x="2085279" y="2571750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6" name="Flowchart: Terminator 45">
                <a:extLst>
                  <a:ext uri="{FF2B5EF4-FFF2-40B4-BE49-F238E27FC236}">
                    <a16:creationId xmlns:a16="http://schemas.microsoft.com/office/drawing/2014/main" id="{29136B63-7676-CEE5-18DF-42638388DFBA}"/>
                  </a:ext>
                </a:extLst>
              </p:cNvPr>
              <p:cNvSpPr/>
              <p:nvPr/>
            </p:nvSpPr>
            <p:spPr>
              <a:xfrm>
                <a:off x="2596162" y="273991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7" name="Flowchart: Terminator 46">
                <a:extLst>
                  <a:ext uri="{FF2B5EF4-FFF2-40B4-BE49-F238E27FC236}">
                    <a16:creationId xmlns:a16="http://schemas.microsoft.com/office/drawing/2014/main" id="{D2030B51-956F-9BE4-A98A-F9AEE5BF886B}"/>
                  </a:ext>
                </a:extLst>
              </p:cNvPr>
              <p:cNvSpPr/>
              <p:nvPr/>
            </p:nvSpPr>
            <p:spPr>
              <a:xfrm>
                <a:off x="1667866" y="277655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8" name="Flowchart: Terminator 47">
                <a:extLst>
                  <a:ext uri="{FF2B5EF4-FFF2-40B4-BE49-F238E27FC236}">
                    <a16:creationId xmlns:a16="http://schemas.microsoft.com/office/drawing/2014/main" id="{9E5C7A74-A687-A25B-58DE-E3C144AAA5DC}"/>
                  </a:ext>
                </a:extLst>
              </p:cNvPr>
              <p:cNvSpPr/>
              <p:nvPr/>
            </p:nvSpPr>
            <p:spPr>
              <a:xfrm>
                <a:off x="2776786" y="271754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49" name="Flowchart: Terminator 48">
                <a:extLst>
                  <a:ext uri="{FF2B5EF4-FFF2-40B4-BE49-F238E27FC236}">
                    <a16:creationId xmlns:a16="http://schemas.microsoft.com/office/drawing/2014/main" id="{0C8777C8-8E59-71D9-E9D8-4D4381F3D10B}"/>
                  </a:ext>
                </a:extLst>
              </p:cNvPr>
              <p:cNvSpPr/>
              <p:nvPr/>
            </p:nvSpPr>
            <p:spPr>
              <a:xfrm>
                <a:off x="3228269" y="295107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0" name="Flowchart: Terminator 49">
                <a:extLst>
                  <a:ext uri="{FF2B5EF4-FFF2-40B4-BE49-F238E27FC236}">
                    <a16:creationId xmlns:a16="http://schemas.microsoft.com/office/drawing/2014/main" id="{1FBD4BD9-4CA6-561B-6AA4-5E7EA68E7602}"/>
                  </a:ext>
                </a:extLst>
              </p:cNvPr>
              <p:cNvSpPr/>
              <p:nvPr/>
            </p:nvSpPr>
            <p:spPr>
              <a:xfrm>
                <a:off x="3100218" y="321982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1" name="Flowchart: Terminator 50">
                <a:extLst>
                  <a:ext uri="{FF2B5EF4-FFF2-40B4-BE49-F238E27FC236}">
                    <a16:creationId xmlns:a16="http://schemas.microsoft.com/office/drawing/2014/main" id="{A8A476A9-B91B-B179-34BF-428B65D45A01}"/>
                  </a:ext>
                </a:extLst>
              </p:cNvPr>
              <p:cNvSpPr/>
              <p:nvPr/>
            </p:nvSpPr>
            <p:spPr>
              <a:xfrm>
                <a:off x="1964659" y="309299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2" name="Flowchart: Terminator 51">
                <a:extLst>
                  <a:ext uri="{FF2B5EF4-FFF2-40B4-BE49-F238E27FC236}">
                    <a16:creationId xmlns:a16="http://schemas.microsoft.com/office/drawing/2014/main" id="{328D237D-D847-E170-D5AD-10D4088FCFFF}"/>
                  </a:ext>
                </a:extLst>
              </p:cNvPr>
              <p:cNvSpPr/>
              <p:nvPr/>
            </p:nvSpPr>
            <p:spPr>
              <a:xfrm>
                <a:off x="2581755" y="3428764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3" name="Flowchart: Terminator 52">
                <a:extLst>
                  <a:ext uri="{FF2B5EF4-FFF2-40B4-BE49-F238E27FC236}">
                    <a16:creationId xmlns:a16="http://schemas.microsoft.com/office/drawing/2014/main" id="{A2937EFC-39A3-2B22-DC74-A1198C1D1BC2}"/>
                  </a:ext>
                </a:extLst>
              </p:cNvPr>
              <p:cNvSpPr/>
              <p:nvPr/>
            </p:nvSpPr>
            <p:spPr>
              <a:xfrm>
                <a:off x="1539815" y="3260879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4" name="Flowchart: Terminator 53">
                <a:extLst>
                  <a:ext uri="{FF2B5EF4-FFF2-40B4-BE49-F238E27FC236}">
                    <a16:creationId xmlns:a16="http://schemas.microsoft.com/office/drawing/2014/main" id="{6BE4DBBD-2587-7010-B129-2075B4974B18}"/>
                  </a:ext>
                </a:extLst>
              </p:cNvPr>
              <p:cNvSpPr/>
              <p:nvPr/>
            </p:nvSpPr>
            <p:spPr>
              <a:xfrm>
                <a:off x="1865579" y="361665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5" name="Flowchart: Terminator 54">
                <a:extLst>
                  <a:ext uri="{FF2B5EF4-FFF2-40B4-BE49-F238E27FC236}">
                    <a16:creationId xmlns:a16="http://schemas.microsoft.com/office/drawing/2014/main" id="{58D2332A-DED6-3168-EAAF-D4C62A1239C7}"/>
                  </a:ext>
                </a:extLst>
              </p:cNvPr>
              <p:cNvSpPr/>
              <p:nvPr/>
            </p:nvSpPr>
            <p:spPr>
              <a:xfrm>
                <a:off x="2769355" y="372431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6" name="Flowchart: Terminator 55">
                <a:extLst>
                  <a:ext uri="{FF2B5EF4-FFF2-40B4-BE49-F238E27FC236}">
                    <a16:creationId xmlns:a16="http://schemas.microsoft.com/office/drawing/2014/main" id="{9BB4F2D5-54DD-5363-1254-8932F6DF4CA2}"/>
                  </a:ext>
                </a:extLst>
              </p:cNvPr>
              <p:cNvSpPr/>
              <p:nvPr/>
            </p:nvSpPr>
            <p:spPr>
              <a:xfrm>
                <a:off x="2345690" y="384018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7" name="Flowchart: Terminator 56">
                <a:extLst>
                  <a:ext uri="{FF2B5EF4-FFF2-40B4-BE49-F238E27FC236}">
                    <a16:creationId xmlns:a16="http://schemas.microsoft.com/office/drawing/2014/main" id="{BC027FB1-D58B-8F27-22BE-9ACF64CEF51E}"/>
                  </a:ext>
                </a:extLst>
              </p:cNvPr>
              <p:cNvSpPr/>
              <p:nvPr/>
            </p:nvSpPr>
            <p:spPr>
              <a:xfrm>
                <a:off x="3475087" y="4048700"/>
                <a:ext cx="838942" cy="26492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8" name="Flowchart: Terminator 57">
                <a:extLst>
                  <a:ext uri="{FF2B5EF4-FFF2-40B4-BE49-F238E27FC236}">
                    <a16:creationId xmlns:a16="http://schemas.microsoft.com/office/drawing/2014/main" id="{BF968EC4-7632-348B-A401-E5F95FAFBCBB}"/>
                  </a:ext>
                </a:extLst>
              </p:cNvPr>
              <p:cNvSpPr/>
              <p:nvPr/>
            </p:nvSpPr>
            <p:spPr>
              <a:xfrm>
                <a:off x="1555958" y="4081611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59" name="Flowchart: Terminator 58">
                <a:extLst>
                  <a:ext uri="{FF2B5EF4-FFF2-40B4-BE49-F238E27FC236}">
                    <a16:creationId xmlns:a16="http://schemas.microsoft.com/office/drawing/2014/main" id="{F0E45DE8-BA05-42D5-1275-4EC29F362FD8}"/>
                  </a:ext>
                </a:extLst>
              </p:cNvPr>
              <p:cNvSpPr/>
              <p:nvPr/>
            </p:nvSpPr>
            <p:spPr>
              <a:xfrm>
                <a:off x="2495960" y="4222900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0" name="Flowchart: Terminator 59">
                <a:extLst>
                  <a:ext uri="{FF2B5EF4-FFF2-40B4-BE49-F238E27FC236}">
                    <a16:creationId xmlns:a16="http://schemas.microsoft.com/office/drawing/2014/main" id="{9FC5A204-8C0A-1008-EF82-7C240C0CC582}"/>
                  </a:ext>
                </a:extLst>
              </p:cNvPr>
              <p:cNvSpPr/>
              <p:nvPr/>
            </p:nvSpPr>
            <p:spPr>
              <a:xfrm>
                <a:off x="3535302" y="2489128"/>
                <a:ext cx="448745" cy="14170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1" name="Flowchart: Terminator 60">
                <a:extLst>
                  <a:ext uri="{FF2B5EF4-FFF2-40B4-BE49-F238E27FC236}">
                    <a16:creationId xmlns:a16="http://schemas.microsoft.com/office/drawing/2014/main" id="{E78EC8E1-CEBB-D138-615F-B4B347B795D3}"/>
                  </a:ext>
                </a:extLst>
              </p:cNvPr>
              <p:cNvSpPr/>
              <p:nvPr/>
            </p:nvSpPr>
            <p:spPr>
              <a:xfrm>
                <a:off x="1331585" y="3798613"/>
                <a:ext cx="448745" cy="14170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2" name="Flowchart: Terminator 61">
                <a:extLst>
                  <a:ext uri="{FF2B5EF4-FFF2-40B4-BE49-F238E27FC236}">
                    <a16:creationId xmlns:a16="http://schemas.microsoft.com/office/drawing/2014/main" id="{C57B98F9-9F2E-AD5C-5EA3-425A36B16440}"/>
                  </a:ext>
                </a:extLst>
              </p:cNvPr>
              <p:cNvSpPr/>
              <p:nvPr/>
            </p:nvSpPr>
            <p:spPr>
              <a:xfrm>
                <a:off x="4156232" y="3722868"/>
                <a:ext cx="315594" cy="9966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3" name="Flowchart: Terminator 62">
                <a:extLst>
                  <a:ext uri="{FF2B5EF4-FFF2-40B4-BE49-F238E27FC236}">
                    <a16:creationId xmlns:a16="http://schemas.microsoft.com/office/drawing/2014/main" id="{E012D1D2-D676-BC68-3D2E-F4335B8CDE2F}"/>
                  </a:ext>
                </a:extLst>
              </p:cNvPr>
              <p:cNvSpPr/>
              <p:nvPr/>
            </p:nvSpPr>
            <p:spPr>
              <a:xfrm>
                <a:off x="2082237" y="4555287"/>
                <a:ext cx="315594" cy="9966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26086FE-F892-5EC0-1432-A6185EBED7D1}"/>
                </a:ext>
              </a:extLst>
            </p:cNvPr>
            <p:cNvSpPr txBox="1"/>
            <p:nvPr/>
          </p:nvSpPr>
          <p:spPr>
            <a:xfrm>
              <a:off x="4123811" y="3376210"/>
              <a:ext cx="31374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4135" marR="0" lvl="2" indent="0" algn="ctr" defTabSz="5759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4.</a:t>
              </a: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004065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 </a:t>
              </a: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B11F2C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อ้างว่าช่วยเหลือได้</a:t>
              </a:r>
            </a:p>
            <a:p>
              <a:pPr marL="64135" marR="0" lvl="2" indent="0" algn="ctr" defTabSz="5759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ใช้ความต้องการของเหยื่อ</a:t>
              </a:r>
              <a:b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เพื่อลดความสงสัย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EC20C72-173F-ED2E-E18F-57572D458EF6}"/>
              </a:ext>
            </a:extLst>
          </p:cNvPr>
          <p:cNvGrpSpPr/>
          <p:nvPr/>
        </p:nvGrpSpPr>
        <p:grpSpPr>
          <a:xfrm>
            <a:off x="4617435" y="896242"/>
            <a:ext cx="3354757" cy="2059861"/>
            <a:chOff x="4617435" y="896242"/>
            <a:chExt cx="3354757" cy="20598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C80951B-EB7A-9B3E-E340-7650B1728BFF}"/>
                </a:ext>
              </a:extLst>
            </p:cNvPr>
            <p:cNvGrpSpPr/>
            <p:nvPr/>
          </p:nvGrpSpPr>
          <p:grpSpPr>
            <a:xfrm>
              <a:off x="4617435" y="896242"/>
              <a:ext cx="3354757" cy="2059861"/>
              <a:chOff x="1331585" y="2489128"/>
              <a:chExt cx="3264836" cy="2165820"/>
            </a:xfrm>
            <a:solidFill>
              <a:schemeClr val="accent2">
                <a:lumMod val="40000"/>
                <a:lumOff val="60000"/>
              </a:schemeClr>
            </a:solidFill>
            <a:scene3d>
              <a:camera prst="isometricBottomDown"/>
              <a:lightRig rig="threePt" dir="t"/>
            </a:scene3d>
          </p:grpSpPr>
          <p:sp>
            <p:nvSpPr>
              <p:cNvPr id="5" name="Flowchart: Terminator 4">
                <a:extLst>
                  <a:ext uri="{FF2B5EF4-FFF2-40B4-BE49-F238E27FC236}">
                    <a16:creationId xmlns:a16="http://schemas.microsoft.com/office/drawing/2014/main" id="{9356863E-8BA2-E60C-3792-48601B9F6EDA}"/>
                  </a:ext>
                </a:extLst>
              </p:cNvPr>
              <p:cNvSpPr/>
              <p:nvPr/>
            </p:nvSpPr>
            <p:spPr>
              <a:xfrm>
                <a:off x="2085279" y="2571750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" name="Flowchart: Terminator 5">
                <a:extLst>
                  <a:ext uri="{FF2B5EF4-FFF2-40B4-BE49-F238E27FC236}">
                    <a16:creationId xmlns:a16="http://schemas.microsoft.com/office/drawing/2014/main" id="{B3D38391-D98B-3856-9B2D-50E359374252}"/>
                  </a:ext>
                </a:extLst>
              </p:cNvPr>
              <p:cNvSpPr/>
              <p:nvPr/>
            </p:nvSpPr>
            <p:spPr>
              <a:xfrm>
                <a:off x="2596162" y="273991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" name="Flowchart: Terminator 6">
                <a:extLst>
                  <a:ext uri="{FF2B5EF4-FFF2-40B4-BE49-F238E27FC236}">
                    <a16:creationId xmlns:a16="http://schemas.microsoft.com/office/drawing/2014/main" id="{87F96F57-9A58-6DB1-8F28-9BA0391AC71C}"/>
                  </a:ext>
                </a:extLst>
              </p:cNvPr>
              <p:cNvSpPr/>
              <p:nvPr/>
            </p:nvSpPr>
            <p:spPr>
              <a:xfrm>
                <a:off x="1667866" y="277655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3E2EC054-314A-EDC4-68B3-AB622944A854}"/>
                  </a:ext>
                </a:extLst>
              </p:cNvPr>
              <p:cNvSpPr/>
              <p:nvPr/>
            </p:nvSpPr>
            <p:spPr>
              <a:xfrm>
                <a:off x="2776786" y="271754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9" name="Flowchart: Terminator 8">
                <a:extLst>
                  <a:ext uri="{FF2B5EF4-FFF2-40B4-BE49-F238E27FC236}">
                    <a16:creationId xmlns:a16="http://schemas.microsoft.com/office/drawing/2014/main" id="{DCE3D832-1880-2E21-E55C-ED09A8BE2BF9}"/>
                  </a:ext>
                </a:extLst>
              </p:cNvPr>
              <p:cNvSpPr/>
              <p:nvPr/>
            </p:nvSpPr>
            <p:spPr>
              <a:xfrm>
                <a:off x="3228269" y="295107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lowchart: Terminator 9">
                <a:extLst>
                  <a:ext uri="{FF2B5EF4-FFF2-40B4-BE49-F238E27FC236}">
                    <a16:creationId xmlns:a16="http://schemas.microsoft.com/office/drawing/2014/main" id="{B5787B1E-8D62-B611-ABD0-D5F01CB17B25}"/>
                  </a:ext>
                </a:extLst>
              </p:cNvPr>
              <p:cNvSpPr/>
              <p:nvPr/>
            </p:nvSpPr>
            <p:spPr>
              <a:xfrm>
                <a:off x="3100218" y="321982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lowchart: Terminator 10">
                <a:extLst>
                  <a:ext uri="{FF2B5EF4-FFF2-40B4-BE49-F238E27FC236}">
                    <a16:creationId xmlns:a16="http://schemas.microsoft.com/office/drawing/2014/main" id="{AA0B8B3E-8B57-2347-F867-0DD16FC32122}"/>
                  </a:ext>
                </a:extLst>
              </p:cNvPr>
              <p:cNvSpPr/>
              <p:nvPr/>
            </p:nvSpPr>
            <p:spPr>
              <a:xfrm>
                <a:off x="1964659" y="309299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lowchart: Terminator 11">
                <a:extLst>
                  <a:ext uri="{FF2B5EF4-FFF2-40B4-BE49-F238E27FC236}">
                    <a16:creationId xmlns:a16="http://schemas.microsoft.com/office/drawing/2014/main" id="{43940351-633E-417F-3DD3-AAD8BCB80EC5}"/>
                  </a:ext>
                </a:extLst>
              </p:cNvPr>
              <p:cNvSpPr/>
              <p:nvPr/>
            </p:nvSpPr>
            <p:spPr>
              <a:xfrm>
                <a:off x="2581755" y="3428764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lowchart: Terminator 12">
                <a:extLst>
                  <a:ext uri="{FF2B5EF4-FFF2-40B4-BE49-F238E27FC236}">
                    <a16:creationId xmlns:a16="http://schemas.microsoft.com/office/drawing/2014/main" id="{A659BEA9-8895-139B-4D29-00B61353F80F}"/>
                  </a:ext>
                </a:extLst>
              </p:cNvPr>
              <p:cNvSpPr/>
              <p:nvPr/>
            </p:nvSpPr>
            <p:spPr>
              <a:xfrm>
                <a:off x="1539815" y="3260879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A7ED423E-21F4-DB45-DAE0-FDDB88278FBC}"/>
                  </a:ext>
                </a:extLst>
              </p:cNvPr>
              <p:cNvSpPr/>
              <p:nvPr/>
            </p:nvSpPr>
            <p:spPr>
              <a:xfrm>
                <a:off x="1865579" y="3616652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lowchart: Terminator 14">
                <a:extLst>
                  <a:ext uri="{FF2B5EF4-FFF2-40B4-BE49-F238E27FC236}">
                    <a16:creationId xmlns:a16="http://schemas.microsoft.com/office/drawing/2014/main" id="{7EEA9177-B77D-166F-AFD4-BE171C1FEFF7}"/>
                  </a:ext>
                </a:extLst>
              </p:cNvPr>
              <p:cNvSpPr/>
              <p:nvPr/>
            </p:nvSpPr>
            <p:spPr>
              <a:xfrm>
                <a:off x="2769355" y="3724313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lowchart: Terminator 15">
                <a:extLst>
                  <a:ext uri="{FF2B5EF4-FFF2-40B4-BE49-F238E27FC236}">
                    <a16:creationId xmlns:a16="http://schemas.microsoft.com/office/drawing/2014/main" id="{3836EE05-CD26-0BA4-A691-BF1805933C07}"/>
                  </a:ext>
                </a:extLst>
              </p:cNvPr>
              <p:cNvSpPr/>
              <p:nvPr/>
            </p:nvSpPr>
            <p:spPr>
              <a:xfrm>
                <a:off x="2345690" y="3840186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" name="Flowchart: Terminator 16">
                <a:extLst>
                  <a:ext uri="{FF2B5EF4-FFF2-40B4-BE49-F238E27FC236}">
                    <a16:creationId xmlns:a16="http://schemas.microsoft.com/office/drawing/2014/main" id="{990C0ED3-205E-B714-9938-7CC8D727DE05}"/>
                  </a:ext>
                </a:extLst>
              </p:cNvPr>
              <p:cNvSpPr/>
              <p:nvPr/>
            </p:nvSpPr>
            <p:spPr>
              <a:xfrm>
                <a:off x="3475087" y="4048700"/>
                <a:ext cx="838942" cy="26492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8" name="Flowchart: Terminator 17">
                <a:extLst>
                  <a:ext uri="{FF2B5EF4-FFF2-40B4-BE49-F238E27FC236}">
                    <a16:creationId xmlns:a16="http://schemas.microsoft.com/office/drawing/2014/main" id="{4CFB60BF-8248-4FB5-E877-588AE2019AF6}"/>
                  </a:ext>
                </a:extLst>
              </p:cNvPr>
              <p:cNvSpPr/>
              <p:nvPr/>
            </p:nvSpPr>
            <p:spPr>
              <a:xfrm>
                <a:off x="1555958" y="4081611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9" name="Flowchart: Terminator 18">
                <a:extLst>
                  <a:ext uri="{FF2B5EF4-FFF2-40B4-BE49-F238E27FC236}">
                    <a16:creationId xmlns:a16="http://schemas.microsoft.com/office/drawing/2014/main" id="{FCEA56B9-76CD-39A0-DC01-3F12C776FC11}"/>
                  </a:ext>
                </a:extLst>
              </p:cNvPr>
              <p:cNvSpPr/>
              <p:nvPr/>
            </p:nvSpPr>
            <p:spPr>
              <a:xfrm>
                <a:off x="2495960" y="4222900"/>
                <a:ext cx="1368152" cy="432048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0" name="Flowchart: Terminator 19">
                <a:extLst>
                  <a:ext uri="{FF2B5EF4-FFF2-40B4-BE49-F238E27FC236}">
                    <a16:creationId xmlns:a16="http://schemas.microsoft.com/office/drawing/2014/main" id="{1B66A0AE-D67E-7D63-3A74-389240AACEC0}"/>
                  </a:ext>
                </a:extLst>
              </p:cNvPr>
              <p:cNvSpPr/>
              <p:nvPr/>
            </p:nvSpPr>
            <p:spPr>
              <a:xfrm>
                <a:off x="3535302" y="2489128"/>
                <a:ext cx="448745" cy="14170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1" name="Flowchart: Terminator 20">
                <a:extLst>
                  <a:ext uri="{FF2B5EF4-FFF2-40B4-BE49-F238E27FC236}">
                    <a16:creationId xmlns:a16="http://schemas.microsoft.com/office/drawing/2014/main" id="{C5BE08E8-0801-00F4-80CC-C0CBFC4DD9CF}"/>
                  </a:ext>
                </a:extLst>
              </p:cNvPr>
              <p:cNvSpPr/>
              <p:nvPr/>
            </p:nvSpPr>
            <p:spPr>
              <a:xfrm>
                <a:off x="1331585" y="3798613"/>
                <a:ext cx="448745" cy="141709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2" name="Flowchart: Terminator 21">
                <a:extLst>
                  <a:ext uri="{FF2B5EF4-FFF2-40B4-BE49-F238E27FC236}">
                    <a16:creationId xmlns:a16="http://schemas.microsoft.com/office/drawing/2014/main" id="{1CF02206-B53D-A320-D826-5047FA80EFA2}"/>
                  </a:ext>
                </a:extLst>
              </p:cNvPr>
              <p:cNvSpPr/>
              <p:nvPr/>
            </p:nvSpPr>
            <p:spPr>
              <a:xfrm>
                <a:off x="4156232" y="3722868"/>
                <a:ext cx="315594" cy="9966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23" name="Flowchart: Terminator 22">
                <a:extLst>
                  <a:ext uri="{FF2B5EF4-FFF2-40B4-BE49-F238E27FC236}">
                    <a16:creationId xmlns:a16="http://schemas.microsoft.com/office/drawing/2014/main" id="{A839540F-01CA-5A28-358C-108D19E2DD3A}"/>
                  </a:ext>
                </a:extLst>
              </p:cNvPr>
              <p:cNvSpPr/>
              <p:nvPr/>
            </p:nvSpPr>
            <p:spPr>
              <a:xfrm>
                <a:off x="2082237" y="4555287"/>
                <a:ext cx="315594" cy="99661"/>
              </a:xfrm>
              <a:prstGeom prst="flowChartTerminator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CD62364-0469-2150-D00D-2931E3400D1F}"/>
                </a:ext>
              </a:extLst>
            </p:cNvPr>
            <p:cNvSpPr txBox="1"/>
            <p:nvPr/>
          </p:nvSpPr>
          <p:spPr>
            <a:xfrm>
              <a:off x="4727137" y="1231686"/>
              <a:ext cx="29372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4135" marR="0" lvl="2" indent="0" algn="ctr" defTabSz="5759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2.</a:t>
              </a: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004065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 </a:t>
              </a:r>
              <a: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B11F2C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ลวงให้เชื่อ</a:t>
              </a:r>
              <a:br>
                <a:rPr kumimoji="0" lang="th-TH" sz="2400" b="1" i="0" u="none" strike="noStrike" kern="1200" cap="none" spc="0" normalizeH="0" baseline="0" noProof="0">
                  <a:ln>
                    <a:noFill/>
                  </a:ln>
                  <a:solidFill>
                    <a:srgbClr val="B11F2C"/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เอาข้อมูลสำคัญ</a:t>
              </a:r>
              <a:b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หรือชวนให้ลงทุน</a:t>
              </a:r>
              <a:b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</a:br>
              <a:r>
                <a:rPr kumimoji="0" lang="th-TH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DB Helvethaica X 55 Regular" panose="02000506090000020004" pitchFamily="2" charset="-34"/>
                  <a:ea typeface="+mn-ea"/>
                  <a:cs typeface="DB Helvethaica X 55 Regular" panose="02000506090000020004" pitchFamily="2" charset="-34"/>
                </a:rPr>
                <a:t>ก่อนเชิดเงินหนี</a:t>
              </a:r>
              <a:endParaRPr kumimoji="0" lang="th-TH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FB8195E0-7F8A-8946-370F-2435AFD70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440" y="91568"/>
            <a:ext cx="611560" cy="310276"/>
          </a:xfrm>
          <a:prstGeom prst="rect">
            <a:avLst/>
          </a:prstGeom>
        </p:spPr>
      </p:pic>
      <p:sp>
        <p:nvSpPr>
          <p:cNvPr id="95" name="Slide Number Placeholder 3">
            <a:extLst>
              <a:ext uri="{FF2B5EF4-FFF2-40B4-BE49-F238E27FC236}">
                <a16:creationId xmlns:a16="http://schemas.microsoft.com/office/drawing/2014/main" id="{04853D8B-371A-5473-EC61-725339BED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8455" y="471379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592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98854" y="483518"/>
            <a:ext cx="7038295" cy="68290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48986" tIns="24493" rIns="48986" bIns="24493" rtlCol="0" anchor="ctr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sz="3300">
                <a:solidFill>
                  <a:schemeClr val="bg1"/>
                </a:solidFill>
              </a:rPr>
              <a:t>หัวข้อการนำเสนอ</a:t>
            </a:r>
          </a:p>
        </p:txBody>
      </p:sp>
      <p:sp>
        <p:nvSpPr>
          <p:cNvPr id="3" name="Rectangle 2"/>
          <p:cNvSpPr/>
          <p:nvPr/>
        </p:nvSpPr>
        <p:spPr>
          <a:xfrm>
            <a:off x="999067" y="1152211"/>
            <a:ext cx="7038082" cy="2781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7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13433" y="1483700"/>
            <a:ext cx="5389998" cy="1851494"/>
          </a:xfrm>
          <a:prstGeom prst="roundRect">
            <a:avLst>
              <a:gd name="adj" fmla="val 6183"/>
            </a:avLst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48986" tIns="96429" rIns="48986" bIns="24493" rtlCol="0" anchor="t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964"/>
              </a:spcBef>
              <a:buNone/>
              <a:tabLst>
                <a:tab pos="194747" algn="l"/>
              </a:tabLst>
            </a:pPr>
            <a:r>
              <a:rPr lang="th-TH" sz="2679" dirty="0">
                <a:solidFill>
                  <a:schemeClr val="tx2">
                    <a:lumMod val="75000"/>
                  </a:schemeClr>
                </a:solidFill>
                <a:latin typeface="DB Helvethaica X 65 Med"/>
                <a:cs typeface="DB Helvethaica X 65 Med"/>
              </a:rPr>
              <a:t>    </a:t>
            </a:r>
            <a:r>
              <a:rPr lang="th-TH" sz="2679" dirty="0">
                <a:solidFill>
                  <a:schemeClr val="tx1"/>
                </a:solidFill>
                <a:latin typeface="DB Helvethaica X 65 Med"/>
                <a:cs typeface="DB Helvethaica X 65 Med"/>
              </a:rPr>
              <a:t>สถิติและกลอุบายของภัยการเงิน</a:t>
            </a:r>
          </a:p>
          <a:p>
            <a:pPr marL="0" indent="0">
              <a:lnSpc>
                <a:spcPct val="100000"/>
              </a:lnSpc>
              <a:spcBef>
                <a:spcPts val="804"/>
              </a:spcBef>
              <a:buNone/>
              <a:tabLst>
                <a:tab pos="194747" algn="l"/>
              </a:tabLst>
            </a:pPr>
            <a:r>
              <a:rPr lang="th-TH" sz="2679">
                <a:solidFill>
                  <a:schemeClr val="tx1"/>
                </a:solidFill>
                <a:latin typeface="DB Helvethaica X 65 Med"/>
                <a:cs typeface="DB Helvethaica X 65 Med"/>
              </a:rPr>
              <a:t>    </a:t>
            </a:r>
            <a:r>
              <a:rPr lang="en-US" sz="2679">
                <a:solidFill>
                  <a:schemeClr val="tx1"/>
                </a:solidFill>
                <a:latin typeface="DB Helvethaica X 65 Med"/>
                <a:cs typeface="DB Helvethaica X 65 Med"/>
              </a:rPr>
              <a:t>Top 5 </a:t>
            </a:r>
            <a:r>
              <a:rPr lang="th-TH" sz="2679">
                <a:solidFill>
                  <a:schemeClr val="tx1"/>
                </a:solidFill>
                <a:latin typeface="DB Helvethaica X 65 Med"/>
                <a:cs typeface="DB Helvethaica X 65 Med"/>
              </a:rPr>
              <a:t>ภัยการเงิน</a:t>
            </a:r>
            <a:endParaRPr lang="th-TH" sz="2679" dirty="0">
              <a:solidFill>
                <a:schemeClr val="tx1"/>
              </a:solidFill>
              <a:latin typeface="DB Helvethaica X 65 Med"/>
              <a:cs typeface="DB Helvethaica X 65 Med"/>
            </a:endParaRPr>
          </a:p>
          <a:p>
            <a:pPr marL="0" indent="0">
              <a:spcBef>
                <a:spcPts val="804"/>
              </a:spcBef>
              <a:buNone/>
              <a:tabLst>
                <a:tab pos="194747" algn="l"/>
              </a:tabLst>
            </a:pPr>
            <a:r>
              <a:rPr lang="th-TH" sz="2679">
                <a:solidFill>
                  <a:schemeClr val="tx1"/>
                </a:solidFill>
                <a:latin typeface="DB Helvethaica X 65 Med"/>
                <a:cs typeface="DB Helvethaica X 65 Med"/>
              </a:rPr>
              <a:t>    สรุปแนวทางการป้องกันภัยการเงิน</a:t>
            </a:r>
            <a:endParaRPr lang="th-TH" sz="2679" dirty="0">
              <a:solidFill>
                <a:schemeClr val="tx1"/>
              </a:solidFill>
              <a:latin typeface="DB Helvethaica X 65 Med"/>
              <a:cs typeface="DB Helvethaica X 65 M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89" y="1622737"/>
            <a:ext cx="1232718" cy="15713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78300" y="1622737"/>
            <a:ext cx="377650" cy="39872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571" rtlCol="0" anchor="ctr"/>
          <a:lstStyle/>
          <a:p>
            <a:pPr algn="ctr"/>
            <a:r>
              <a:rPr lang="en-US" sz="2470"/>
              <a:t>1</a:t>
            </a:r>
            <a:endParaRPr lang="th-TH" sz="2470"/>
          </a:p>
        </p:txBody>
      </p:sp>
      <p:sp>
        <p:nvSpPr>
          <p:cNvPr id="7" name="Oval 6"/>
          <p:cNvSpPr/>
          <p:nvPr/>
        </p:nvSpPr>
        <p:spPr>
          <a:xfrm>
            <a:off x="1780301" y="2136301"/>
            <a:ext cx="377650" cy="39872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571" rtlCol="0" anchor="ctr"/>
          <a:lstStyle/>
          <a:p>
            <a:pPr algn="ctr"/>
            <a:r>
              <a:rPr lang="en-US" sz="2470"/>
              <a:t>2</a:t>
            </a:r>
            <a:endParaRPr lang="th-TH" sz="2470"/>
          </a:p>
        </p:txBody>
      </p:sp>
      <p:sp>
        <p:nvSpPr>
          <p:cNvPr id="8" name="Oval 7"/>
          <p:cNvSpPr/>
          <p:nvPr/>
        </p:nvSpPr>
        <p:spPr>
          <a:xfrm>
            <a:off x="1761816" y="2644042"/>
            <a:ext cx="377650" cy="39872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8571" rtlCol="0" anchor="ctr"/>
          <a:lstStyle/>
          <a:p>
            <a:pPr algn="ctr"/>
            <a:r>
              <a:rPr lang="en-US" sz="2470"/>
              <a:t>3</a:t>
            </a:r>
            <a:endParaRPr lang="th-TH" sz="2470"/>
          </a:p>
        </p:txBody>
      </p:sp>
      <p:sp>
        <p:nvSpPr>
          <p:cNvPr id="9" name="Rounded Rectangle 8"/>
          <p:cNvSpPr/>
          <p:nvPr/>
        </p:nvSpPr>
        <p:spPr>
          <a:xfrm>
            <a:off x="1668489" y="2071465"/>
            <a:ext cx="4658264" cy="513564"/>
          </a:xfrm>
          <a:prstGeom prst="roundRect">
            <a:avLst/>
          </a:prstGeom>
          <a:noFill/>
          <a:ln w="57150">
            <a:solidFill>
              <a:srgbClr val="EA3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B9171EE-BCE5-495A-AA04-F9A4E7CA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8713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Box 157">
            <a:extLst>
              <a:ext uri="{FF2B5EF4-FFF2-40B4-BE49-F238E27FC236}">
                <a16:creationId xmlns:a16="http://schemas.microsoft.com/office/drawing/2014/main" id="{35CBEB37-42D1-4F0F-AB2D-4F6190B8F4BF}"/>
              </a:ext>
            </a:extLst>
          </p:cNvPr>
          <p:cNvSpPr txBox="1"/>
          <p:nvPr/>
        </p:nvSpPr>
        <p:spPr>
          <a:xfrm>
            <a:off x="1459417" y="1354804"/>
            <a:ext cx="34984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แก๊งคอลเซนเตอร์</a:t>
            </a:r>
          </a:p>
          <a:p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ภัยในโลกออนไลน์ (ไซเบอร์)</a:t>
            </a:r>
          </a:p>
          <a:p>
            <a:endParaRPr lang="th-TH">
              <a:solidFill>
                <a:schemeClr val="tx1">
                  <a:lumMod val="85000"/>
                  <a:lumOff val="1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endParaRPr lang="th-TH">
              <a:solidFill>
                <a:schemeClr val="tx1">
                  <a:lumMod val="85000"/>
                  <a:lumOff val="1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endParaRPr lang="th-TH">
              <a:solidFill>
                <a:schemeClr val="tx1">
                  <a:lumMod val="85000"/>
                  <a:lumOff val="1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20884B-1E41-4D32-A511-C1ACDA9B059D}"/>
              </a:ext>
            </a:extLst>
          </p:cNvPr>
          <p:cNvSpPr/>
          <p:nvPr/>
        </p:nvSpPr>
        <p:spPr>
          <a:xfrm>
            <a:off x="1921406" y="432526"/>
            <a:ext cx="4218512" cy="695764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AC9B8C0-1078-4B96-AA02-AC81C1CCF0B2}"/>
              </a:ext>
            </a:extLst>
          </p:cNvPr>
          <p:cNvSpPr txBox="1"/>
          <p:nvPr/>
        </p:nvSpPr>
        <p:spPr>
          <a:xfrm>
            <a:off x="1921406" y="432530"/>
            <a:ext cx="3498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4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TOP </a:t>
            </a:r>
            <a:r>
              <a:rPr lang="th-TH" sz="40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 ภัยการเงิน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9D815F6-1381-42FB-B0A2-D39862AEB4E3}"/>
              </a:ext>
            </a:extLst>
          </p:cNvPr>
          <p:cNvSpPr txBox="1"/>
          <p:nvPr/>
        </p:nvSpPr>
        <p:spPr>
          <a:xfrm>
            <a:off x="1694767" y="2308910"/>
            <a:ext cx="34125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ส่ง </a:t>
            </a:r>
            <a:r>
              <a:rPr lang="en-US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SMS / Link / e-mail </a:t>
            </a:r>
            <a:r>
              <a:rPr lang="th-TH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หลอกลวง</a:t>
            </a:r>
            <a:br>
              <a:rPr lang="th-TH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Application</a:t>
            </a:r>
            <a:r>
              <a:rPr lang="th-TH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ปลอม เช่น </a:t>
            </a:r>
            <a:r>
              <a:rPr lang="en-US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Line OA</a:t>
            </a:r>
            <a:br>
              <a:rPr lang="th-TH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e-mail / website</a:t>
            </a:r>
            <a:r>
              <a:rPr lang="th-TH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เลียนแบบ</a:t>
            </a:r>
            <a:br>
              <a:rPr lang="th-TH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หลอกรักออนไลน์ (</a:t>
            </a:r>
            <a:r>
              <a:rPr lang="en-US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Romance Scam)</a:t>
            </a:r>
            <a:br>
              <a:rPr lang="en-US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400">
                <a:solidFill>
                  <a:schemeClr val="accent3">
                    <a:lumMod val="50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ภัยจากการใช้บัตรอิเล็กทรอนิกส์</a:t>
            </a:r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B709707F-5A47-46D4-8EE7-CA16F30F9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63345"/>
            <a:ext cx="258719" cy="242507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B89DA66C-7F9A-4474-A9D3-ABE934422982}"/>
              </a:ext>
            </a:extLst>
          </p:cNvPr>
          <p:cNvSpPr/>
          <p:nvPr/>
        </p:nvSpPr>
        <p:spPr>
          <a:xfrm>
            <a:off x="1171366" y="432526"/>
            <a:ext cx="654597" cy="69576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CA5A030-1F4E-469B-820C-FC222565BE48}"/>
              </a:ext>
            </a:extLst>
          </p:cNvPr>
          <p:cNvSpPr txBox="1"/>
          <p:nvPr/>
        </p:nvSpPr>
        <p:spPr>
          <a:xfrm>
            <a:off x="1213406" y="195486"/>
            <a:ext cx="5421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 sz="7200" b="1">
              <a:solidFill>
                <a:schemeClr val="bg1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C3E0CBFD-A037-4540-9911-EEEB6E578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95950"/>
            <a:ext cx="258719" cy="242507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058EFACF-38CF-41DF-BC7F-64B5F248B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36" y="2346889"/>
            <a:ext cx="258719" cy="242507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608012FE-FA81-4DAA-9AC3-7991926C6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15" y="1471738"/>
            <a:ext cx="258719" cy="24250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D17B4A5-8730-4074-BEDF-5E1AE130C48D}"/>
              </a:ext>
            </a:extLst>
          </p:cNvPr>
          <p:cNvSpPr/>
          <p:nvPr/>
        </p:nvSpPr>
        <p:spPr>
          <a:xfrm>
            <a:off x="1509403" y="2468143"/>
            <a:ext cx="159381" cy="1593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F8737812-24BD-4A27-A6B4-04C42488F10E}"/>
              </a:ext>
            </a:extLst>
          </p:cNvPr>
          <p:cNvSpPr/>
          <p:nvPr/>
        </p:nvSpPr>
        <p:spPr>
          <a:xfrm>
            <a:off x="1503421" y="2845412"/>
            <a:ext cx="159381" cy="1593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8ABBF76C-3358-4941-B3E1-C4F7FDA0ED05}"/>
              </a:ext>
            </a:extLst>
          </p:cNvPr>
          <p:cNvSpPr/>
          <p:nvPr/>
        </p:nvSpPr>
        <p:spPr>
          <a:xfrm>
            <a:off x="1503420" y="3206050"/>
            <a:ext cx="159381" cy="1593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56E138-FBD9-4198-BEB2-B84F0ED9F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90" b="62225" l="31340" r="43908">
                        <a14:foregroundMark x1="35885" y1="44167" x2="35885" y2="44167"/>
                        <a14:foregroundMark x1="35885" y1="44167" x2="35885" y2="44167"/>
                        <a14:foregroundMark x1="35365" y1="43056" x2="35365" y2="43056"/>
                        <a14:foregroundMark x1="35052" y1="43056" x2="35052" y2="43056"/>
                        <a14:foregroundMark x1="34271" y1="43056" x2="34271" y2="43056"/>
                        <a14:foregroundMark x1="33594" y1="43056" x2="33594" y2="43056"/>
                        <a14:foregroundMark x1="33594" y1="43056" x2="33594" y2="43056"/>
                        <a14:foregroundMark x1="33281" y1="43981" x2="33281" y2="43981"/>
                        <a14:foregroundMark x1="33281" y1="44352" x2="33281" y2="44352"/>
                        <a14:foregroundMark x1="33177" y1="44630" x2="33177" y2="44630"/>
                        <a14:foregroundMark x1="36250" y1="44630" x2="36250" y2="44630"/>
                        <a14:foregroundMark x1="36146" y1="46574" x2="36146" y2="46574"/>
                        <a14:foregroundMark x1="35990" y1="47130" x2="35990" y2="47130"/>
                        <a14:foregroundMark x1="38646" y1="53519" x2="38646" y2="53519"/>
                        <a14:foregroundMark x1="36458" y1="54537" x2="36458" y2="54537"/>
                        <a14:foregroundMark x1="37240" y1="50833" x2="37240" y2="50833"/>
                        <a14:foregroundMark x1="37135" y1="50833" x2="37135" y2="50833"/>
                        <a14:foregroundMark x1="36875" y1="51019" x2="36875" y2="51019"/>
                        <a14:foregroundMark x1="36875" y1="51019" x2="36875" y2="51019"/>
                        <a14:foregroundMark x1="41615" y1="53981" x2="41615" y2="53981"/>
                        <a14:foregroundMark x1="41823" y1="54537" x2="41823" y2="54537"/>
                        <a14:foregroundMark x1="41823" y1="54537" x2="41823" y2="54537"/>
                        <a14:foregroundMark x1="34948" y1="42870" x2="34948" y2="42870"/>
                        <a14:foregroundMark x1="34375" y1="42870" x2="34375" y2="42870"/>
                        <a14:foregroundMark x1="34948" y1="43426" x2="34948" y2="43426"/>
                        <a14:foregroundMark x1="35781" y1="43611" x2="35781" y2="43611"/>
                        <a14:foregroundMark x1="35781" y1="43611" x2="35365" y2="43611"/>
                        <a14:foregroundMark x1="35156" y1="43611" x2="35156" y2="43611"/>
                        <a14:foregroundMark x1="34896" y1="43426" x2="34896" y2="43426"/>
                        <a14:foregroundMark x1="33698" y1="43426" x2="33698" y2="43426"/>
                        <a14:foregroundMark x1="33281" y1="45370" x2="33281" y2="45370"/>
                        <a14:foregroundMark x1="31615" y1="47870" x2="31615" y2="47870"/>
                        <a14:foregroundMark x1="36771" y1="49630" x2="36771" y2="49630"/>
                        <a14:foregroundMark x1="38073" y1="50278" x2="38073" y2="50278"/>
                        <a14:backgroundMark x1="22552" y1="11667" x2="21979" y2="11667"/>
                        <a14:backgroundMark x1="21979" y1="11296" x2="21979" y2="11296"/>
                        <a14:backgroundMark x1="21979" y1="11296" x2="21979" y2="11296"/>
                        <a14:backgroundMark x1="21979" y1="11296" x2="21979" y2="11296"/>
                        <a14:backgroundMark x1="21979" y1="11296" x2="21979" y2="11296"/>
                        <a14:backgroundMark x1="21979" y1="11296" x2="21979" y2="11296"/>
                        <a14:backgroundMark x1="21979" y1="11296" x2="21094" y2="11296"/>
                        <a14:backgroundMark x1="21094" y1="11296" x2="19271" y2="13981"/>
                        <a14:backgroundMark x1="19271" y1="14167" x2="19271" y2="14167"/>
                        <a14:backgroundMark x1="19115" y1="14167" x2="19115" y2="14167"/>
                        <a14:backgroundMark x1="18906" y1="14167" x2="14844" y2="19074"/>
                        <a14:backgroundMark x1="15052" y1="19074" x2="15052" y2="19074"/>
                        <a14:backgroundMark x1="15208" y1="18519" x2="15208" y2="18519"/>
                        <a14:backgroundMark x1="15208" y1="18519" x2="15208" y2="18519"/>
                        <a14:backgroundMark x1="15208" y1="18519" x2="15208" y2="18519"/>
                        <a14:backgroundMark x1="22188" y1="15741" x2="22188" y2="15741"/>
                        <a14:backgroundMark x1="22083" y1="15741" x2="22083" y2="1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69" t="37773" r="54521" b="35058"/>
          <a:stretch/>
        </p:blipFill>
        <p:spPr>
          <a:xfrm>
            <a:off x="5775805" y="2879085"/>
            <a:ext cx="1565641" cy="15230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7748B5-03E0-4BAB-8B88-A273BD0C4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66" b="96094" l="3659" r="95935">
                        <a14:foregroundMark x1="11917" y1="40041" x2="9756" y2="71484"/>
                        <a14:foregroundMark x1="12602" y1="30078" x2="12490" y2="31706"/>
                        <a14:foregroundMark x1="40853" y1="87991" x2="52439" y2="94141"/>
                        <a14:foregroundMark x1="9756" y1="71484" x2="38212" y2="86589"/>
                        <a14:foregroundMark x1="52439" y1="94141" x2="81301" y2="83203"/>
                        <a14:foregroundMark x1="81301" y1="83203" x2="92276" y2="47656"/>
                        <a14:foregroundMark x1="85659" y1="38588" x2="67480" y2="13672"/>
                        <a14:foregroundMark x1="92276" y1="47656" x2="90807" y2="45642"/>
                        <a14:foregroundMark x1="67480" y1="13672" x2="26016" y2="16016"/>
                        <a14:foregroundMark x1="26016" y1="16016" x2="17480" y2="24609"/>
                        <a14:foregroundMark x1="32114" y1="12109" x2="63821" y2="9766"/>
                        <a14:foregroundMark x1="63821" y1="9766" x2="89837" y2="30469"/>
                        <a14:foregroundMark x1="96214" y1="66089" x2="96341" y2="66797"/>
                        <a14:foregroundMark x1="95836" y1="63979" x2="95913" y2="64406"/>
                        <a14:foregroundMark x1="92470" y1="45176" x2="95419" y2="61647"/>
                        <a14:foregroundMark x1="89837" y1="30469" x2="91022" y2="37086"/>
                        <a14:foregroundMark x1="93091" y1="69194" x2="61382" y2="92578"/>
                        <a14:foregroundMark x1="94597" y1="68083" x2="94253" y2="68337"/>
                        <a14:foregroundMark x1="96341" y1="66797" x2="95824" y2="67178"/>
                        <a14:foregroundMark x1="61382" y1="92578" x2="35828" y2="93476"/>
                        <a14:foregroundMark x1="23906" y1="88987" x2="5285" y2="67578"/>
                        <a14:foregroundMark x1="5285" y1="67578" x2="4206" y2="37881"/>
                        <a14:foregroundMark x1="37724" y1="91406" x2="55285" y2="96094"/>
                        <a14:foregroundMark x1="95935" y1="66869" x2="95935" y2="67969"/>
                        <a14:foregroundMark x1="95935" y1="63708" x2="95935" y2="64345"/>
                        <a14:foregroundMark x1="95935" y1="44205" x2="95935" y2="60227"/>
                        <a14:backgroundMark x1="94715" y1="76172" x2="97561" y2="63281"/>
                        <a14:backgroundMark x1="4472" y1="34766" x2="5285" y2="32422"/>
                        <a14:backgroundMark x1="95122" y1="69141" x2="97154" y2="60938"/>
                        <a14:backgroundMark x1="95122" y1="35938" x2="97561" y2="43750"/>
                        <a14:backgroundMark x1="5285" y1="29688" x2="2846" y2="37500"/>
                        <a14:backgroundMark x1="22764" y1="90234" x2="34146" y2="95313"/>
                        <a14:backgroundMark x1="92683" y1="72656" x2="98374" y2="535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31625" y="1294995"/>
            <a:ext cx="542135" cy="5641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868570-09D4-4818-A9B0-BCBD37541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31" y="1890449"/>
            <a:ext cx="258719" cy="2425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DDD0CE-63D2-4107-975C-8E5650B773AA}"/>
              </a:ext>
            </a:extLst>
          </p:cNvPr>
          <p:cNvSpPr txBox="1"/>
          <p:nvPr/>
        </p:nvSpPr>
        <p:spPr>
          <a:xfrm>
            <a:off x="5495541" y="1358203"/>
            <a:ext cx="34984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แชร์ลูกโซ่</a:t>
            </a:r>
            <a:br>
              <a:rPr lang="th-TH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เงินกู้นอกระบบ</a:t>
            </a:r>
          </a:p>
          <a:p>
            <a:r>
              <a:rPr lang="th-TH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การรับจ้างเปิดบัญชี (บัญชีม้า)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0EB183-55F6-4364-9740-FAC88A05F118}"/>
              </a:ext>
            </a:extLst>
          </p:cNvPr>
          <p:cNvSpPr/>
          <p:nvPr/>
        </p:nvSpPr>
        <p:spPr>
          <a:xfrm>
            <a:off x="1509403" y="3572865"/>
            <a:ext cx="159381" cy="1593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88667F3C-EF2E-4D95-924B-619221050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E4938FD-AAA0-47DE-B913-E2E3AE49EB97}"/>
              </a:ext>
            </a:extLst>
          </p:cNvPr>
          <p:cNvSpPr/>
          <p:nvPr/>
        </p:nvSpPr>
        <p:spPr>
          <a:xfrm>
            <a:off x="1497402" y="3908987"/>
            <a:ext cx="159381" cy="1593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539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48" grpId="0"/>
      <p:bldP spid="22" grpId="0" animBg="1"/>
      <p:bldP spid="162" grpId="0" animBg="1"/>
      <p:bldP spid="163" grpId="0" animBg="1"/>
      <p:bldP spid="18" grpId="0"/>
      <p:bldP spid="20" grpId="0" animBg="1"/>
      <p:bldP spid="26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D742FA-8725-4E7B-B8FA-ADB5C185C9C9}"/>
              </a:ext>
            </a:extLst>
          </p:cNvPr>
          <p:cNvSpPr/>
          <p:nvPr/>
        </p:nvSpPr>
        <p:spPr>
          <a:xfrm>
            <a:off x="251520" y="222699"/>
            <a:ext cx="3672408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B8C57C-0CEF-45EC-8127-F450B0A8BC2E}"/>
              </a:ext>
            </a:extLst>
          </p:cNvPr>
          <p:cNvSpPr txBox="1"/>
          <p:nvPr/>
        </p:nvSpPr>
        <p:spPr>
          <a:xfrm>
            <a:off x="289574" y="195486"/>
            <a:ext cx="22926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แก๊งคอลเซนเตอร์</a:t>
            </a:r>
          </a:p>
        </p:txBody>
      </p:sp>
      <p:pic>
        <p:nvPicPr>
          <p:cNvPr id="4" name="callcenter">
            <a:hlinkClick r:id="" action="ppaction://media"/>
            <a:extLst>
              <a:ext uri="{FF2B5EF4-FFF2-40B4-BE49-F238E27FC236}">
                <a16:creationId xmlns:a16="http://schemas.microsoft.com/office/drawing/2014/main" id="{6D1D7B12-761D-4C06-860D-AEBEB621D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843720"/>
            <a:ext cx="5854774" cy="327398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35C11EA-8113-48D2-A5FE-BF75A88F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DF85A4-F1B8-4C3F-8EC3-23A630C96010}"/>
              </a:ext>
            </a:extLst>
          </p:cNvPr>
          <p:cNvGrpSpPr/>
          <p:nvPr/>
        </p:nvGrpSpPr>
        <p:grpSpPr>
          <a:xfrm>
            <a:off x="6207676" y="830236"/>
            <a:ext cx="2629978" cy="3287472"/>
            <a:chOff x="6207676" y="830236"/>
            <a:chExt cx="2629978" cy="32874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17DFA3-2C99-4473-B0A3-39688BF83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676" y="830236"/>
              <a:ext cx="2629978" cy="328747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349F5A-F75A-438E-9C91-A787B48787C3}"/>
                </a:ext>
              </a:extLst>
            </p:cNvPr>
            <p:cNvSpPr/>
            <p:nvPr/>
          </p:nvSpPr>
          <p:spPr>
            <a:xfrm>
              <a:off x="7948425" y="1139541"/>
              <a:ext cx="144016" cy="720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267870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9940E2-AFEA-4E58-8970-0FA2DB511D08}"/>
              </a:ext>
            </a:extLst>
          </p:cNvPr>
          <p:cNvSpPr/>
          <p:nvPr/>
        </p:nvSpPr>
        <p:spPr>
          <a:xfrm>
            <a:off x="200020" y="222699"/>
            <a:ext cx="2643788" cy="495895"/>
          </a:xfrm>
          <a:prstGeom prst="rect">
            <a:avLst/>
          </a:prstGeom>
          <a:gradFill flip="none" rotWithShape="1">
            <a:gsLst>
              <a:gs pos="0">
                <a:srgbClr val="EA3643">
                  <a:shade val="30000"/>
                  <a:satMod val="115000"/>
                </a:srgbClr>
              </a:gs>
              <a:gs pos="36000">
                <a:srgbClr val="EA3643">
                  <a:shade val="67500"/>
                  <a:satMod val="115000"/>
                </a:srgbClr>
              </a:gs>
              <a:gs pos="100000">
                <a:srgbClr val="EA3643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8DA50-6961-4618-8202-6CDAFBC2BA7C}"/>
              </a:ext>
            </a:extLst>
          </p:cNvPr>
          <p:cNvSpPr txBox="1"/>
          <p:nvPr/>
        </p:nvSpPr>
        <p:spPr>
          <a:xfrm>
            <a:off x="2484585" y="754187"/>
            <a:ext cx="3784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สารพัดอุบายของแก๊งคอลเซนเตอร์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923C0-EED4-4ADE-8877-31DFEEFDCCD9}"/>
              </a:ext>
            </a:extLst>
          </p:cNvPr>
          <p:cNvSpPr txBox="1"/>
          <p:nvPr/>
        </p:nvSpPr>
        <p:spPr>
          <a:xfrm>
            <a:off x="238074" y="195486"/>
            <a:ext cx="23583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</a:t>
            </a:r>
            <a:r>
              <a:rPr lang="en-US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1. </a:t>
            </a:r>
            <a:r>
              <a:rPr lang="th-TH" sz="30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แก๊งคอลเซนเตอร์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524F72F-839B-4B71-A900-755210676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68004" y="1924737"/>
            <a:ext cx="830050" cy="29751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BBBDA9E-0792-C33C-8179-8A93D8864508}"/>
              </a:ext>
            </a:extLst>
          </p:cNvPr>
          <p:cNvGrpSpPr/>
          <p:nvPr/>
        </p:nvGrpSpPr>
        <p:grpSpPr>
          <a:xfrm>
            <a:off x="1259632" y="1347614"/>
            <a:ext cx="5944993" cy="2721681"/>
            <a:chOff x="1259632" y="1347614"/>
            <a:chExt cx="5944993" cy="27216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03BDB5-B56E-4ACF-8326-7D2769C2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66" b="96094" l="3659" r="95935">
                          <a14:foregroundMark x1="11917" y1="40041" x2="9756" y2="71484"/>
                          <a14:foregroundMark x1="12602" y1="30078" x2="12490" y2="31706"/>
                          <a14:foregroundMark x1="40853" y1="87991" x2="52439" y2="94141"/>
                          <a14:foregroundMark x1="9756" y1="71484" x2="38212" y2="86589"/>
                          <a14:foregroundMark x1="52439" y1="94141" x2="81301" y2="83203"/>
                          <a14:foregroundMark x1="81301" y1="83203" x2="92276" y2="47656"/>
                          <a14:foregroundMark x1="85659" y1="38588" x2="67480" y2="13672"/>
                          <a14:foregroundMark x1="92276" y1="47656" x2="90807" y2="45642"/>
                          <a14:foregroundMark x1="67480" y1="13672" x2="26016" y2="16016"/>
                          <a14:foregroundMark x1="26016" y1="16016" x2="17480" y2="24609"/>
                          <a14:foregroundMark x1="32114" y1="12109" x2="63821" y2="9766"/>
                          <a14:foregroundMark x1="63821" y1="9766" x2="89837" y2="30469"/>
                          <a14:foregroundMark x1="96214" y1="66089" x2="96341" y2="66797"/>
                          <a14:foregroundMark x1="95836" y1="63979" x2="95913" y2="64406"/>
                          <a14:foregroundMark x1="92470" y1="45176" x2="95419" y2="61647"/>
                          <a14:foregroundMark x1="89837" y1="30469" x2="91022" y2="37086"/>
                          <a14:foregroundMark x1="93091" y1="69194" x2="61382" y2="92578"/>
                          <a14:foregroundMark x1="94597" y1="68083" x2="94253" y2="68337"/>
                          <a14:foregroundMark x1="96341" y1="66797" x2="95824" y2="67178"/>
                          <a14:foregroundMark x1="61382" y1="92578" x2="35828" y2="93476"/>
                          <a14:foregroundMark x1="23906" y1="88987" x2="5285" y2="67578"/>
                          <a14:foregroundMark x1="5285" y1="67578" x2="4206" y2="37881"/>
                          <a14:foregroundMark x1="37724" y1="91406" x2="55285" y2="96094"/>
                          <a14:foregroundMark x1="95935" y1="66869" x2="95935" y2="67969"/>
                          <a14:foregroundMark x1="95935" y1="63708" x2="95935" y2="64345"/>
                          <a14:foregroundMark x1="95935" y1="44205" x2="95935" y2="60227"/>
                          <a14:backgroundMark x1="94715" y1="76172" x2="97561" y2="63281"/>
                          <a14:backgroundMark x1="4472" y1="34766" x2="5285" y2="32422"/>
                          <a14:backgroundMark x1="95122" y1="69141" x2="97154" y2="60938"/>
                          <a14:backgroundMark x1="95122" y1="35938" x2="97561" y2="43750"/>
                          <a14:backgroundMark x1="5285" y1="29688" x2="2846" y2="37500"/>
                          <a14:backgroundMark x1="22764" y1="90234" x2="34146" y2="95313"/>
                          <a14:backgroundMark x1="92683" y1="72656" x2="98374" y2="535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71433" y="1781890"/>
              <a:ext cx="1359835" cy="1415114"/>
            </a:xfrm>
            <a:prstGeom prst="rect">
              <a:avLst/>
            </a:prstGeom>
          </p:spPr>
        </p:pic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FDEC8E6A-DCE4-4CB8-9C30-0816F36D674A}"/>
                </a:ext>
              </a:extLst>
            </p:cNvPr>
            <p:cNvSpPr/>
            <p:nvPr/>
          </p:nvSpPr>
          <p:spPr>
            <a:xfrm>
              <a:off x="1488232" y="1376589"/>
              <a:ext cx="1800200" cy="568370"/>
            </a:xfrm>
            <a:prstGeom prst="wedgeRoundRectCallout">
              <a:avLst>
                <a:gd name="adj1" fmla="val 77836"/>
                <a:gd name="adj2" fmla="val 71270"/>
                <a:gd name="adj3" fmla="val 16667"/>
              </a:avLst>
            </a:prstGeom>
            <a:gradFill flip="none" rotWithShape="1">
              <a:gsLst>
                <a:gs pos="0">
                  <a:srgbClr val="EA3643">
                    <a:shade val="30000"/>
                    <a:satMod val="115000"/>
                  </a:srgbClr>
                </a:gs>
                <a:gs pos="50000">
                  <a:srgbClr val="EA3643">
                    <a:shade val="67500"/>
                    <a:satMod val="115000"/>
                  </a:srgbClr>
                </a:gs>
                <a:gs pos="100000">
                  <a:srgbClr val="EA3643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3FEEA1F7-70A3-46E8-9A6D-C4F9BD03BDCE}"/>
                </a:ext>
              </a:extLst>
            </p:cNvPr>
            <p:cNvSpPr/>
            <p:nvPr/>
          </p:nvSpPr>
          <p:spPr>
            <a:xfrm flipH="1">
              <a:off x="5223263" y="1392844"/>
              <a:ext cx="1800200" cy="552115"/>
            </a:xfrm>
            <a:prstGeom prst="wedgeRoundRectCallout">
              <a:avLst>
                <a:gd name="adj1" fmla="val 77836"/>
                <a:gd name="adj2" fmla="val 71270"/>
                <a:gd name="adj3" fmla="val 16667"/>
              </a:avLst>
            </a:prstGeom>
            <a:gradFill flip="none" rotWithShape="1">
              <a:gsLst>
                <a:gs pos="0">
                  <a:srgbClr val="FF5757">
                    <a:shade val="30000"/>
                    <a:satMod val="115000"/>
                  </a:srgbClr>
                </a:gs>
                <a:gs pos="50000">
                  <a:srgbClr val="FF5757">
                    <a:shade val="67500"/>
                    <a:satMod val="115000"/>
                  </a:srgbClr>
                </a:gs>
                <a:gs pos="100000">
                  <a:srgbClr val="FF5757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89AA2E74-063D-4567-9D9F-27BE9E3CB834}"/>
                </a:ext>
              </a:extLst>
            </p:cNvPr>
            <p:cNvSpPr/>
            <p:nvPr/>
          </p:nvSpPr>
          <p:spPr>
            <a:xfrm flipH="1">
              <a:off x="5404425" y="2293959"/>
              <a:ext cx="1800200" cy="627850"/>
            </a:xfrm>
            <a:prstGeom prst="wedgeRoundRectCallout">
              <a:avLst>
                <a:gd name="adj1" fmla="val 74788"/>
                <a:gd name="adj2" fmla="val -8079"/>
                <a:gd name="adj3" fmla="val 16667"/>
              </a:avLst>
            </a:prstGeom>
            <a:gradFill flip="none" rotWithShape="1">
              <a:gsLst>
                <a:gs pos="0">
                  <a:srgbClr val="EA3643">
                    <a:shade val="30000"/>
                    <a:satMod val="115000"/>
                  </a:srgbClr>
                </a:gs>
                <a:gs pos="50000">
                  <a:srgbClr val="EA3643">
                    <a:shade val="67500"/>
                    <a:satMod val="115000"/>
                  </a:srgbClr>
                </a:gs>
                <a:gs pos="100000">
                  <a:srgbClr val="EA3643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0BA9CDEC-CC4C-4B45-A17D-9532DA5D0234}"/>
                </a:ext>
              </a:extLst>
            </p:cNvPr>
            <p:cNvSpPr/>
            <p:nvPr/>
          </p:nvSpPr>
          <p:spPr>
            <a:xfrm flipH="1">
              <a:off x="5166317" y="3273607"/>
              <a:ext cx="1800200" cy="684107"/>
            </a:xfrm>
            <a:prstGeom prst="wedgeRoundRectCallout">
              <a:avLst>
                <a:gd name="adj1" fmla="val 84439"/>
                <a:gd name="adj2" fmla="val -56908"/>
                <a:gd name="adj3" fmla="val 16667"/>
              </a:avLst>
            </a:prstGeom>
            <a:gradFill flip="none" rotWithShape="1">
              <a:gsLst>
                <a:gs pos="0">
                  <a:srgbClr val="FF5757">
                    <a:shade val="30000"/>
                    <a:satMod val="115000"/>
                  </a:srgbClr>
                </a:gs>
                <a:gs pos="50000">
                  <a:srgbClr val="FF5757">
                    <a:shade val="67500"/>
                    <a:satMod val="115000"/>
                  </a:srgbClr>
                </a:gs>
                <a:gs pos="100000">
                  <a:srgbClr val="FF575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2BBE2144-05F4-42B0-AD57-860ECBDE1ED6}"/>
                </a:ext>
              </a:extLst>
            </p:cNvPr>
            <p:cNvSpPr/>
            <p:nvPr/>
          </p:nvSpPr>
          <p:spPr>
            <a:xfrm>
              <a:off x="1259632" y="2355726"/>
              <a:ext cx="1800200" cy="720080"/>
            </a:xfrm>
            <a:prstGeom prst="wedgeRoundRectCallout">
              <a:avLst>
                <a:gd name="adj1" fmla="val 77836"/>
                <a:gd name="adj2" fmla="val -34019"/>
                <a:gd name="adj3" fmla="val 16667"/>
              </a:avLst>
            </a:prstGeom>
            <a:gradFill flip="none" rotWithShape="1">
              <a:gsLst>
                <a:gs pos="0">
                  <a:srgbClr val="FF5757">
                    <a:shade val="30000"/>
                    <a:satMod val="115000"/>
                  </a:srgbClr>
                </a:gs>
                <a:gs pos="50000">
                  <a:srgbClr val="FF5757">
                    <a:shade val="67500"/>
                    <a:satMod val="115000"/>
                  </a:srgbClr>
                </a:gs>
                <a:gs pos="100000">
                  <a:srgbClr val="FF5757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237B9884-3FAC-41CB-B553-4D469816043E}"/>
                </a:ext>
              </a:extLst>
            </p:cNvPr>
            <p:cNvSpPr/>
            <p:nvPr/>
          </p:nvSpPr>
          <p:spPr>
            <a:xfrm>
              <a:off x="1835696" y="3427985"/>
              <a:ext cx="1800200" cy="641310"/>
            </a:xfrm>
            <a:prstGeom prst="wedgeRoundRectCallout">
              <a:avLst>
                <a:gd name="adj1" fmla="val 54979"/>
                <a:gd name="adj2" fmla="val -120997"/>
                <a:gd name="adj3" fmla="val 16667"/>
              </a:avLst>
            </a:prstGeom>
            <a:gradFill flip="none" rotWithShape="1">
              <a:gsLst>
                <a:gs pos="0">
                  <a:srgbClr val="EA3643">
                    <a:shade val="30000"/>
                    <a:satMod val="115000"/>
                  </a:srgbClr>
                </a:gs>
                <a:gs pos="50000">
                  <a:srgbClr val="EA3643">
                    <a:shade val="67500"/>
                    <a:satMod val="115000"/>
                  </a:srgbClr>
                </a:gs>
                <a:gs pos="100000">
                  <a:srgbClr val="EA3643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199433-053D-44A4-B010-F4742137D4C8}"/>
                </a:ext>
              </a:extLst>
            </p:cNvPr>
            <p:cNvSpPr txBox="1"/>
            <p:nvPr/>
          </p:nvSpPr>
          <p:spPr>
            <a:xfrm>
              <a:off x="1682501" y="1347614"/>
              <a:ext cx="1430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บัญชีของคุณพัวพัน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8C9F56-A24D-4F1D-8B8E-9305092C5BA4}"/>
                </a:ext>
              </a:extLst>
            </p:cNvPr>
            <p:cNvSpPr txBox="1"/>
            <p:nvPr/>
          </p:nvSpPr>
          <p:spPr>
            <a:xfrm>
              <a:off x="1575623" y="1622528"/>
              <a:ext cx="165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กับยาเสพติด</a:t>
              </a:r>
              <a:r>
                <a:rPr lang="en-US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/</a:t>
              </a:r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ฟอกเงิน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9F3F37-3921-4797-B04C-42AA0B988216}"/>
                </a:ext>
              </a:extLst>
            </p:cNvPr>
            <p:cNvSpPr txBox="1"/>
            <p:nvPr/>
          </p:nvSpPr>
          <p:spPr>
            <a:xfrm>
              <a:off x="1373299" y="2377603"/>
              <a:ext cx="1572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โชคดี ได้รับรางวัลใหญ่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453671-C023-4809-BEEE-F707ED96AD3E}"/>
                </a:ext>
              </a:extLst>
            </p:cNvPr>
            <p:cNvSpPr txBox="1"/>
            <p:nvPr/>
          </p:nvSpPr>
          <p:spPr>
            <a:xfrm>
              <a:off x="2081177" y="3430994"/>
              <a:ext cx="1372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หลอกว่าโอนเงินผิด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F2AA6E-62FE-4B3D-88F2-B024F90225A8}"/>
                </a:ext>
              </a:extLst>
            </p:cNvPr>
            <p:cNvSpPr txBox="1"/>
            <p:nvPr/>
          </p:nvSpPr>
          <p:spPr>
            <a:xfrm>
              <a:off x="2132185" y="3699963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ขอให้โอนเงินกลับ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2AC612-225F-43FB-9A12-3E579B8C1F5F}"/>
                </a:ext>
              </a:extLst>
            </p:cNvPr>
            <p:cNvSpPr txBox="1"/>
            <p:nvPr/>
          </p:nvSpPr>
          <p:spPr>
            <a:xfrm>
              <a:off x="5671469" y="1347614"/>
              <a:ext cx="944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พัสดุตกค้าง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B7E9A9-358F-4E0D-B8BB-EC575FBC4E11}"/>
                </a:ext>
              </a:extLst>
            </p:cNvPr>
            <p:cNvSpPr txBox="1"/>
            <p:nvPr/>
          </p:nvSpPr>
          <p:spPr>
            <a:xfrm>
              <a:off x="5256613" y="1623718"/>
              <a:ext cx="1776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อยู่ไปรษณีย์</a:t>
              </a:r>
              <a:r>
                <a:rPr lang="en-US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/</a:t>
              </a:r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บริษัทขนส่ง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957C5D-3F4F-4B8B-B788-DD7EB611981C}"/>
                </a:ext>
              </a:extLst>
            </p:cNvPr>
            <p:cNvSpPr txBox="1"/>
            <p:nvPr/>
          </p:nvSpPr>
          <p:spPr>
            <a:xfrm>
              <a:off x="5769763" y="2304781"/>
              <a:ext cx="1069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บัญชีถูกอายัด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DE223B2-1A1F-4C64-9E57-126E1A940E38}"/>
                </a:ext>
              </a:extLst>
            </p:cNvPr>
            <p:cNvSpPr txBox="1"/>
            <p:nvPr/>
          </p:nvSpPr>
          <p:spPr>
            <a:xfrm>
              <a:off x="5510601" y="2552477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หรือ เป็นหนี้บัตรเครดิต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0F73F9-C2A7-44C6-8C77-C57EB5B20A5F}"/>
                </a:ext>
              </a:extLst>
            </p:cNvPr>
            <p:cNvSpPr txBox="1"/>
            <p:nvPr/>
          </p:nvSpPr>
          <p:spPr>
            <a:xfrm>
              <a:off x="5369723" y="3311383"/>
              <a:ext cx="1399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คุณถูกใบสั่ง กด 9</a:t>
              </a:r>
            </a:p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เพื่อติดต่อเจ้าหน้าที่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CF167D-16A1-4A2E-8626-AEEA6F0CB3C0}"/>
                </a:ext>
              </a:extLst>
            </p:cNvPr>
            <p:cNvSpPr txBox="1"/>
            <p:nvPr/>
          </p:nvSpPr>
          <p:spPr>
            <a:xfrm>
              <a:off x="1514206" y="2674113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1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หรือได้เงินคืนภาษี</a:t>
              </a:r>
            </a:p>
          </p:txBody>
        </p:sp>
      </p:grp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C328909E-CA25-4454-8099-B0739A0C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456" y="4739084"/>
            <a:ext cx="306961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F1642-36F5-4944-A90B-128936D0950B}" type="slidenum">
              <a:rPr kumimoji="0" lang="th-TH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166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7|37.4"/>
</p:tagLst>
</file>

<file path=ppt/theme/theme1.xml><?xml version="1.0" encoding="utf-8"?>
<a:theme xmlns:a="http://schemas.openxmlformats.org/drawingml/2006/main" name="SlideTemplateV01-T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0Y_SlideTemplate.pptx" id="{0BA4547E-537F-4D02-A38E-95917401029C}" vid="{725E7C02-4AD0-4C0A-873B-27F3D913A970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0Y_SlideTemplate.pptx" id="{0BA4547E-537F-4D02-A38E-95917401029C}" vid="{5643328B-3B00-4C6C-98D8-749FC7F7B50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0Y_SlideTemplate.pptx" id="{0BA4547E-537F-4D02-A38E-95917401029C}" vid="{295182A7-F205-42B4-BBD0-B4DA040D7B6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3269BD06EE6489603CAF02DDFC377" ma:contentTypeVersion="0" ma:contentTypeDescription="Create a new document." ma:contentTypeScope="" ma:versionID="b5a22848b6605e2e254862c8cf04168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f290172534202c30ad8aa7d2484908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E96FD8A-0735-4CF4-B729-74365B0BE4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440D47-708A-40E4-ABFC-58201D944B34}"/>
</file>

<file path=customXml/itemProps3.xml><?xml version="1.0" encoding="utf-8"?>
<ds:datastoreItem xmlns:ds="http://schemas.openxmlformats.org/officeDocument/2006/customXml" ds:itemID="{562E6AA6-BCAD-49F2-83B6-DBF65FABBE80}">
  <ds:schemaRefs>
    <ds:schemaRef ds:uri="7f454ad9-1bfa-4f44-a0a5-1565cd381a0f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46101f89-6f1e-4753-bc01-18a30d9c4d3d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80Y_SlideTemplate</Template>
  <TotalTime>30470</TotalTime>
  <Words>3316</Words>
  <Application>Microsoft Office PowerPoint</Application>
  <PresentationFormat>On-screen Show (16:9)</PresentationFormat>
  <Paragraphs>450</Paragraphs>
  <Slides>48</Slides>
  <Notes>46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Arial</vt:lpstr>
      <vt:lpstr>Browallia New</vt:lpstr>
      <vt:lpstr>Calibri</vt:lpstr>
      <vt:lpstr>DB Helvethaica X 55 Regular</vt:lpstr>
      <vt:lpstr>DB Helvethaica X 65 Med</vt:lpstr>
      <vt:lpstr>DB Helvethaica X 75 Bd</vt:lpstr>
      <vt:lpstr>Microsoft Sans Serif</vt:lpstr>
      <vt:lpstr>Segoe UI</vt:lpstr>
      <vt:lpstr>Tahoma</vt:lpstr>
      <vt:lpstr>SlideTemplateV01-TH</vt:lpstr>
      <vt:lpstr>2_Custom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Bank of Thailand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เป็นหนี้อย่างเป็นสุข</dc:title>
  <dc:creator>Saengrawee Angsuwotai (แสงระวี อังสุโวทัย)</dc:creator>
  <cp:lastModifiedBy>Wanlaya Srithong-oon (วัลยา ศรีทองอุ่น)</cp:lastModifiedBy>
  <cp:revision>482</cp:revision>
  <cp:lastPrinted>2022-06-24T03:34:40Z</cp:lastPrinted>
  <dcterms:created xsi:type="dcterms:W3CDTF">2022-01-20T07:33:12Z</dcterms:created>
  <dcterms:modified xsi:type="dcterms:W3CDTF">2022-11-28T09:54:31Z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7ef099a-7fa4-4e34-953d-f6f34188ebfd_Enabled">
    <vt:lpwstr>true</vt:lpwstr>
  </property>
  <property fmtid="{D5CDD505-2E9C-101B-9397-08002B2CF9AE}" pid="3" name="MSIP_Label_57ef099a-7fa4-4e34-953d-f6f34188ebfd_SetDate">
    <vt:lpwstr>2021-08-01T09:38:59Z</vt:lpwstr>
  </property>
  <property fmtid="{D5CDD505-2E9C-101B-9397-08002B2CF9AE}" pid="4" name="MSIP_Label_57ef099a-7fa4-4e34-953d-f6f34188ebfd_Method">
    <vt:lpwstr>Standard</vt:lpwstr>
  </property>
  <property fmtid="{D5CDD505-2E9C-101B-9397-08002B2CF9AE}" pid="5" name="MSIP_Label_57ef099a-7fa4-4e34-953d-f6f34188ebfd_Name">
    <vt:lpwstr>Internal</vt:lpwstr>
  </property>
  <property fmtid="{D5CDD505-2E9C-101B-9397-08002B2CF9AE}" pid="6" name="MSIP_Label_57ef099a-7fa4-4e34-953d-f6f34188ebfd_SiteId">
    <vt:lpwstr>db27cba9-535b-4797-bd0b-1b1d889f3898</vt:lpwstr>
  </property>
  <property fmtid="{D5CDD505-2E9C-101B-9397-08002B2CF9AE}" pid="7" name="MSIP_Label_57ef099a-7fa4-4e34-953d-f6f34188ebfd_ActionId">
    <vt:lpwstr>2fe0eab8-67ba-4d52-b852-93ec1c938d48</vt:lpwstr>
  </property>
  <property fmtid="{D5CDD505-2E9C-101B-9397-08002B2CF9AE}" pid="8" name="MSIP_Label_57ef099a-7fa4-4e34-953d-f6f34188ebfd_ContentBits">
    <vt:lpwstr>0</vt:lpwstr>
  </property>
  <property fmtid="{D5CDD505-2E9C-101B-9397-08002B2CF9AE}" pid="9" name="ContentTypeId">
    <vt:lpwstr>0x010100B943269BD06EE6489603CAF02DDFC377</vt:lpwstr>
  </property>
  <property fmtid="{D5CDD505-2E9C-101B-9397-08002B2CF9AE}" pid="10" name="MediaServiceImageTags">
    <vt:lpwstr/>
  </property>
  <property fmtid="{D5CDD505-2E9C-101B-9397-08002B2CF9AE}" pid="11" name="Order">
    <vt:r8>37700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TemplateUrl">
    <vt:lpwstr/>
  </property>
</Properties>
</file>