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5" r:id="rId4"/>
    <p:sldMasterId id="2147483734" r:id="rId5"/>
  </p:sldMasterIdLst>
  <p:notesMasterIdLst>
    <p:notesMasterId r:id="rId46"/>
  </p:notesMasterIdLst>
  <p:handoutMasterIdLst>
    <p:handoutMasterId r:id="rId47"/>
  </p:handoutMasterIdLst>
  <p:sldIdLst>
    <p:sldId id="592" r:id="rId6"/>
    <p:sldId id="663" r:id="rId7"/>
    <p:sldId id="664" r:id="rId8"/>
    <p:sldId id="665" r:id="rId9"/>
    <p:sldId id="666" r:id="rId10"/>
    <p:sldId id="667" r:id="rId11"/>
    <p:sldId id="668" r:id="rId12"/>
    <p:sldId id="669" r:id="rId13"/>
    <p:sldId id="670" r:id="rId14"/>
    <p:sldId id="671" r:id="rId15"/>
    <p:sldId id="672" r:id="rId16"/>
    <p:sldId id="673" r:id="rId17"/>
    <p:sldId id="674" r:id="rId18"/>
    <p:sldId id="675" r:id="rId19"/>
    <p:sldId id="676" r:id="rId20"/>
    <p:sldId id="677" r:id="rId21"/>
    <p:sldId id="678" r:id="rId22"/>
    <p:sldId id="679" r:id="rId23"/>
    <p:sldId id="680" r:id="rId24"/>
    <p:sldId id="681" r:id="rId25"/>
    <p:sldId id="682" r:id="rId26"/>
    <p:sldId id="684" r:id="rId27"/>
    <p:sldId id="689" r:id="rId28"/>
    <p:sldId id="690" r:id="rId29"/>
    <p:sldId id="691" r:id="rId30"/>
    <p:sldId id="692" r:id="rId31"/>
    <p:sldId id="693" r:id="rId32"/>
    <p:sldId id="696" r:id="rId33"/>
    <p:sldId id="697" r:id="rId34"/>
    <p:sldId id="698" r:id="rId35"/>
    <p:sldId id="699" r:id="rId36"/>
    <p:sldId id="700" r:id="rId37"/>
    <p:sldId id="701" r:id="rId38"/>
    <p:sldId id="702" r:id="rId39"/>
    <p:sldId id="703" r:id="rId40"/>
    <p:sldId id="704" r:id="rId41"/>
    <p:sldId id="705" r:id="rId42"/>
    <p:sldId id="706" r:id="rId43"/>
    <p:sldId id="661" r:id="rId44"/>
    <p:sldId id="258" r:id="rId45"/>
  </p:sldIdLst>
  <p:sldSz cx="17068800" cy="9601200"/>
  <p:notesSz cx="6799263" cy="9929813"/>
  <p:embeddedFontLst>
    <p:embeddedFont>
      <p:font typeface="Browallia New" panose="020B0604020202020204" pitchFamily="34" charset="-34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DB Helvethaica X 55 Regular" panose="02000506090000020004" pitchFamily="2" charset="-34"/>
      <p:regular r:id="rId58"/>
    </p:embeddedFont>
    <p:embeddedFont>
      <p:font typeface="DB Helvethaica X 75 Bd" panose="02000506090000020004" pitchFamily="2" charset="-34"/>
      <p:bold r:id="rId59"/>
    </p:embeddedFont>
    <p:embeddedFont>
      <p:font typeface="TH SarabunPSK" panose="020B0500040200020003" pitchFamily="34" charset="-34"/>
      <p:regular r:id="rId60"/>
      <p:bold r:id="rId61"/>
      <p:italic r:id="rId62"/>
      <p:boldItalic r:id="rId63"/>
    </p:embeddedFont>
  </p:embeddedFontLst>
  <p:defaultTextStyle>
    <a:defPPr>
      <a:defRPr lang="th-TH"/>
    </a:defPPr>
    <a:lvl1pPr marL="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1pPr>
    <a:lvl2pPr marL="537641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2pPr>
    <a:lvl3pPr marL="1075284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3pPr>
    <a:lvl4pPr marL="1612926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4pPr>
    <a:lvl5pPr marL="2150568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5pPr>
    <a:lvl6pPr marL="2688209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6pPr>
    <a:lvl7pPr marL="322585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7pPr>
    <a:lvl8pPr marL="3763493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8pPr>
    <a:lvl9pPr marL="4301135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5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A0A7"/>
    <a:srgbClr val="9DAEAF"/>
    <a:srgbClr val="137899"/>
    <a:srgbClr val="C3D2E0"/>
    <a:srgbClr val="333F50"/>
    <a:srgbClr val="FFFFFF"/>
    <a:srgbClr val="003E6A"/>
    <a:srgbClr val="58A564"/>
    <a:srgbClr val="92D05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F6FC9-F341-460D-9B3A-9BEBAA8F226E}" v="1" dt="2022-05-23T06:56:46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0" autoAdjust="0"/>
    <p:restoredTop sz="92054" autoAdjust="0"/>
  </p:normalViewPr>
  <p:slideViewPr>
    <p:cSldViewPr snapToGrid="0">
      <p:cViewPr varScale="1">
        <p:scale>
          <a:sx n="42" d="100"/>
          <a:sy n="42" d="100"/>
        </p:scale>
        <p:origin x="1180" y="60"/>
      </p:cViewPr>
      <p:guideLst>
        <p:guide orient="horz" pos="3024"/>
        <p:guide pos="5376"/>
      </p:guideLst>
    </p:cSldViewPr>
  </p:slideViewPr>
  <p:outlineViewPr>
    <p:cViewPr>
      <p:scale>
        <a:sx n="33" d="100"/>
        <a:sy n="33" d="100"/>
      </p:scale>
      <p:origin x="0" y="-488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33932"/>
    </p:cViewPr>
  </p:sorterViewPr>
  <p:notesViewPr>
    <p:cSldViewPr snapToGrid="0">
      <p:cViewPr varScale="1">
        <p:scale>
          <a:sx n="42" d="100"/>
          <a:sy n="42" d="100"/>
        </p:scale>
        <p:origin x="2896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63" Type="http://schemas.openxmlformats.org/officeDocument/2006/relationships/font" Target="fonts/font16.fntdata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4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2.fntdata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3.fntdata"/><Relationship Id="rId55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engrawee Angsuwotai (แสงระวี อังสุโวทัย)" userId="90724019-1ee7-497b-b18a-107982e26b84" providerId="ADAL" clId="{325F6FC9-F341-460D-9B3A-9BEBAA8F226E}"/>
    <pc:docChg chg="addSld modSld">
      <pc:chgData name="Saengrawee Angsuwotai (แสงระวี อังสุโวทัย)" userId="90724019-1ee7-497b-b18a-107982e26b84" providerId="ADAL" clId="{325F6FC9-F341-460D-9B3A-9BEBAA8F226E}" dt="2022-05-23T07:38:01.272" v="3" actId="20577"/>
      <pc:docMkLst>
        <pc:docMk/>
      </pc:docMkLst>
      <pc:sldChg chg="modSp add mod">
        <pc:chgData name="Saengrawee Angsuwotai (แสงระวี อังสุโวทัย)" userId="90724019-1ee7-497b-b18a-107982e26b84" providerId="ADAL" clId="{325F6FC9-F341-460D-9B3A-9BEBAA8F226E}" dt="2022-05-23T07:38:01.272" v="3" actId="20577"/>
        <pc:sldMkLst>
          <pc:docMk/>
          <pc:sldMk cId="340855660" sldId="258"/>
        </pc:sldMkLst>
        <pc:spChg chg="mod">
          <ac:chgData name="Saengrawee Angsuwotai (แสงระวี อังสุโวทัย)" userId="90724019-1ee7-497b-b18a-107982e26b84" providerId="ADAL" clId="{325F6FC9-F341-460D-9B3A-9BEBAA8F226E}" dt="2022-05-23T07:38:01.272" v="3" actId="20577"/>
          <ac:spMkLst>
            <pc:docMk/>
            <pc:sldMk cId="340855660" sldId="258"/>
            <ac:spMk id="5" creationId="{3B8931EF-94F1-430E-9D71-D8A2FD030F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98B5C159-81BC-4425-A9B6-B07D32A8EE4D}" type="datetimeFigureOut">
              <a:rPr lang="th-TH" smtClean="0"/>
              <a:pPr/>
              <a:t>23/05/65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749BD46E-CF75-429F-B8FC-AE4EA25A549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162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FDF6022E-A655-43B7-88D4-B561E45122B9}" type="datetimeFigureOut">
              <a:rPr lang="th-TH" smtClean="0"/>
              <a:pPr/>
              <a:t>23/05/65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2" tIns="46086" rIns="92172" bIns="46086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2172" tIns="46086" rIns="92172" bIns="4608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F342B7B3-0EA3-4BE0-8BE1-565A86EA75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818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3.or.th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2CA2BF-345B-477B-8703-939A1157821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50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5624" y="4706802"/>
            <a:ext cx="6149480" cy="4221432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1113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5624" y="4706802"/>
            <a:ext cx="6149480" cy="4221432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780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75327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84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93982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2655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9009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2687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20395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2545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66428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3084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27730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89379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9338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76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3589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722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6686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82873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06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4160" y="4719969"/>
            <a:ext cx="6070943" cy="4244511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99583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0837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7916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219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5739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9983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2441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42875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7297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93985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ติดตามความรู้ทางการเงินของศูนย์คุ้มครองผู้ใช้บริการทางการเงิน ธนาคารแห่งประเทศไทย ได้ที่ </a:t>
            </a:r>
            <a:r>
              <a:rPr lang="en-US" u="sng">
                <a:latin typeface="Browallia New" panose="020B0604020202020204" pitchFamily="34" charset="-34"/>
                <a:cs typeface="Browallia New" panose="020B0604020202020204" pitchFamily="34" charset="-34"/>
                <a:hlinkClick r:id="rId3"/>
              </a:rPr>
              <a:t>www.</a:t>
            </a:r>
            <a:r>
              <a:rPr lang="th-TH" u="sng">
                <a:latin typeface="Browallia New" panose="020B0604020202020204" pitchFamily="34" charset="-34"/>
                <a:cs typeface="Browallia New" panose="020B0604020202020204" pitchFamily="34" charset="-34"/>
                <a:hlinkClick r:id="rId3"/>
              </a:rPr>
              <a:t>1213.</a:t>
            </a:r>
            <a:r>
              <a:rPr lang="en-US" u="sng">
                <a:latin typeface="Browallia New" panose="020B0604020202020204" pitchFamily="34" charset="-34"/>
                <a:cs typeface="Browallia New" panose="020B0604020202020204" pitchFamily="34" charset="-34"/>
                <a:hlinkClick r:id="rId3"/>
              </a:rPr>
              <a:t>or.th</a:t>
            </a:r>
            <a:r>
              <a:rPr lang="en-US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และ</a:t>
            </a:r>
            <a:r>
              <a:rPr lang="en-US">
                <a:latin typeface="Browallia New" panose="020B0604020202020204" pitchFamily="34" charset="-34"/>
                <a:cs typeface="Browallia New" panose="020B0604020202020204" pitchFamily="34" charset="-34"/>
              </a:rPr>
              <a:t>www.facebook.com/hotline</a:t>
            </a:r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1213</a:t>
            </a:r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39117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4161" y="4801852"/>
            <a:ext cx="5903712" cy="1834060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9614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F386D-CBA9-4376-A3BD-231524C7693F}" type="slidenum">
              <a:rPr lang="th-TH" smtClean="0"/>
              <a:pPr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15365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4132" y="4717324"/>
            <a:ext cx="6080972" cy="1612413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7725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64160" y="4794705"/>
            <a:ext cx="6070943" cy="4244511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8081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0861" y="4740295"/>
            <a:ext cx="6017542" cy="4221432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134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90861" y="4740295"/>
            <a:ext cx="6017542" cy="1929338"/>
          </a:xfrm>
        </p:spPr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33CDC0-5BBC-4F5B-A28A-1D77AA5D6714}" type="slidenum">
              <a:rPr lang="th-TH" smtClean="0"/>
              <a:pPr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700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43029" y="8859981"/>
            <a:ext cx="3840480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57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80DC-9801-4088-9677-65DC04729C7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10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80DC-9801-4088-9677-65DC04729C7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005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D361-56A1-47C4-AE44-813ED23CFD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533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625"/>
            <a:ext cx="12801600" cy="3341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3488"/>
            <a:ext cx="12801600" cy="2317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8185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83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25" y="2393950"/>
            <a:ext cx="14720888" cy="3994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225" y="6424613"/>
            <a:ext cx="14720888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859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2555875"/>
            <a:ext cx="7285037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0600" y="2555875"/>
            <a:ext cx="7285038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541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511175"/>
            <a:ext cx="14720887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338" y="2354263"/>
            <a:ext cx="7219950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338" y="3506788"/>
            <a:ext cx="7219950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0763" y="2354263"/>
            <a:ext cx="7256462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0763" y="3506788"/>
            <a:ext cx="7256462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481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6916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422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21" y="368656"/>
            <a:ext cx="2260406" cy="1160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1" y="8084321"/>
            <a:ext cx="912318" cy="13005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" y="7735581"/>
            <a:ext cx="1143094" cy="1647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10" y="8352421"/>
            <a:ext cx="329987" cy="10460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" y="4746633"/>
            <a:ext cx="392884" cy="276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" y="4818098"/>
            <a:ext cx="953818" cy="12523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7" y="6530830"/>
            <a:ext cx="802928" cy="8290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44" y="6133733"/>
            <a:ext cx="2299128" cy="3170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09" y="5142692"/>
            <a:ext cx="938200" cy="923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85" y="5521353"/>
            <a:ext cx="1181916" cy="1917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14" y="6516538"/>
            <a:ext cx="590958" cy="8433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41" y="8296667"/>
            <a:ext cx="1977768" cy="1067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7" y="8367518"/>
            <a:ext cx="1617585" cy="10158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472" y="7644502"/>
            <a:ext cx="1071920" cy="4054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6" y="8745278"/>
            <a:ext cx="1360929" cy="634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18" y="8281571"/>
            <a:ext cx="1065450" cy="1097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87" y="8896423"/>
            <a:ext cx="511332" cy="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01225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8004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121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5813" y="511175"/>
            <a:ext cx="3679825" cy="8135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511175"/>
            <a:ext cx="10890250" cy="81359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6556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05017" y="8896865"/>
            <a:ext cx="848997" cy="518335"/>
          </a:xfrm>
        </p:spPr>
        <p:txBody>
          <a:bodyPr/>
          <a:lstStyle>
            <a:lvl1pPr algn="r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717" y="204008"/>
            <a:ext cx="1413083" cy="72538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941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88DF3CCA-B1AA-44B2-8491-5DFB46E2B028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956" y="278958"/>
            <a:ext cx="1413087" cy="725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45" y="26284"/>
            <a:ext cx="1560510" cy="5869922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26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659" y="8208297"/>
            <a:ext cx="2231349" cy="11454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20736" y="252919"/>
            <a:ext cx="938272" cy="490366"/>
          </a:xfrm>
        </p:spPr>
        <p:txBody>
          <a:bodyPr/>
          <a:lstStyle>
            <a:lvl1pPr marL="0" algn="r" defTabSz="1075284" rtl="0" eaLnBrk="1" latinLnBrk="0" hangingPunct="1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1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214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199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517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492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2700"/>
            <a:ext cx="1718437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2" r:id="rId2"/>
    <p:sldLayoutId id="2147483727" r:id="rId3"/>
    <p:sldLayoutId id="2147483730" r:id="rId4"/>
    <p:sldLayoutId id="2147483728" r:id="rId5"/>
    <p:sldLayoutId id="2147483723" r:id="rId6"/>
    <p:sldLayoutId id="2147483724" r:id="rId7"/>
    <p:sldLayoutId id="2147483725" r:id="rId8"/>
    <p:sldLayoutId id="2147483726" r:id="rId9"/>
    <p:sldLayoutId id="2147483731" r:id="rId10"/>
    <p:sldLayoutId id="2147483732" r:id="rId11"/>
    <p:sldLayoutId id="2147483733" r:id="rId12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163" y="511175"/>
            <a:ext cx="14722475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163" y="2555875"/>
            <a:ext cx="14722475" cy="60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163" y="8899525"/>
            <a:ext cx="3840162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675" y="8899525"/>
            <a:ext cx="575945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5475" y="8899525"/>
            <a:ext cx="3840163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9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21.png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2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2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7.png"/><Relationship Id="rId7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2.jpeg"/><Relationship Id="rId7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59.jpeg"/><Relationship Id="rId7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5.jp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67.gif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68.jpeg"/><Relationship Id="rId7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70.jpeg"/><Relationship Id="rId4" Type="http://schemas.openxmlformats.org/officeDocument/2006/relationships/image" Target="../media/image69.jf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4.jpeg"/><Relationship Id="rId7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1.jpeg"/><Relationship Id="rId7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4.png"/><Relationship Id="rId7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slide" Target="slide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0.png"/><Relationship Id="rId7" Type="http://schemas.openxmlformats.org/officeDocument/2006/relationships/slide" Target="slide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4.jpeg"/><Relationship Id="rId7" Type="http://schemas.openxmlformats.org/officeDocument/2006/relationships/slide" Target="slide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8.png"/><Relationship Id="rId7" Type="http://schemas.openxmlformats.org/officeDocument/2006/relationships/slide" Target="slide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92.png"/><Relationship Id="rId7" Type="http://schemas.openxmlformats.org/officeDocument/2006/relationships/slide" Target="slide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gif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96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10" Type="http://schemas.openxmlformats.org/officeDocument/2006/relationships/slide" Target="slide3.xml"/><Relationship Id="rId4" Type="http://schemas.openxmlformats.org/officeDocument/2006/relationships/image" Target="../media/image97.jpeg"/><Relationship Id="rId9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0.jpeg"/><Relationship Id="rId7" Type="http://schemas.openxmlformats.org/officeDocument/2006/relationships/slide" Target="slide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101.jpe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8.jpe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2.jpeg"/><Relationship Id="rId7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5.jpeg"/><Relationship Id="rId7" Type="http://schemas.openxmlformats.org/officeDocument/2006/relationships/slide" Target="slide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08.jpeg"/><Relationship Id="rId7" Type="http://schemas.openxmlformats.org/officeDocument/2006/relationships/slide" Target="slide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slide" Target="slide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13.jpeg"/><Relationship Id="rId7" Type="http://schemas.openxmlformats.org/officeDocument/2006/relationships/slide" Target="slide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Relationship Id="rId9" Type="http://schemas.openxmlformats.org/officeDocument/2006/relationships/slide" Target="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slide" Target="slide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9.jpeg"/><Relationship Id="rId7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9.jpeg"/><Relationship Id="rId7" Type="http://schemas.openxmlformats.org/officeDocument/2006/relationships/slide" Target="slide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24.jpeg"/><Relationship Id="rId7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213.or.th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7.jpeg"/><Relationship Id="rId4" Type="http://schemas.openxmlformats.org/officeDocument/2006/relationships/hyperlink" Target="http://www.facebook.com/hotline121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1.jpe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4.jpe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37.gif"/><Relationship Id="rId7" Type="http://schemas.openxmlformats.org/officeDocument/2006/relationships/slide" Target="slid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1.jpe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2.jpe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.xml"/><Relationship Id="rId5" Type="http://schemas.openxmlformats.org/officeDocument/2006/relationships/image" Target="../media/image44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slide" Target="slide1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8" y="4093515"/>
            <a:ext cx="5416785" cy="4434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92889" y="3328458"/>
            <a:ext cx="14509750" cy="2058988"/>
          </a:xfrm>
        </p:spPr>
        <p:txBody>
          <a:bodyPr/>
          <a:lstStyle/>
          <a:p>
            <a:pPr algn="ctr"/>
            <a:r>
              <a:rPr lang="th-TH" sz="9240">
                <a:solidFill>
                  <a:srgbClr val="004068"/>
                </a:solidFill>
                <a:latin typeface="DB Helvethaica X 75 Bd" panose="02000506090000020004" charset="-34"/>
                <a:cs typeface="DB Helvethaica X 75 Bd" panose="02000506090000020004" charset="-34"/>
              </a:rPr>
              <a:t>เกมทายภาพ</a:t>
            </a:r>
            <a:endParaRPr lang="en-GB" sz="9240" dirty="0">
              <a:solidFill>
                <a:srgbClr val="004068"/>
              </a:solidFill>
              <a:latin typeface="DB Helvethaica X 75 Bd" panose="02000506090000020004" charset="-34"/>
              <a:cs typeface="DB Helvethaica X 75 Bd" panose="0200050609000002000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731" y="3715842"/>
            <a:ext cx="955724" cy="89222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10757883" y="3393518"/>
            <a:ext cx="2790968" cy="8445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45" y="26284"/>
            <a:ext cx="1560510" cy="5869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1" y="8084321"/>
            <a:ext cx="912318" cy="1300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" y="7735581"/>
            <a:ext cx="1143094" cy="16477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10" y="8352421"/>
            <a:ext cx="329987" cy="1046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" y="4746633"/>
            <a:ext cx="392884" cy="27647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" y="4818098"/>
            <a:ext cx="953818" cy="1252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7" y="6530830"/>
            <a:ext cx="802928" cy="8290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44" y="6133733"/>
            <a:ext cx="2299128" cy="3170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09" y="5142692"/>
            <a:ext cx="938200" cy="9231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85" y="5521353"/>
            <a:ext cx="1181916" cy="19173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14" y="6516538"/>
            <a:ext cx="590958" cy="8433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41" y="8296667"/>
            <a:ext cx="1977768" cy="10676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7" y="8367518"/>
            <a:ext cx="1617585" cy="10158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472" y="7644502"/>
            <a:ext cx="1071920" cy="4054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6" y="8745278"/>
            <a:ext cx="1360929" cy="6340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18" y="8281571"/>
            <a:ext cx="1065450" cy="10978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87" y="8896423"/>
            <a:ext cx="511332" cy="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14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บัตรกดเงินสด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559" y="2717249"/>
            <a:ext cx="4511273" cy="2799586"/>
          </a:xfrm>
          <a:prstGeom prst="rect">
            <a:avLst/>
          </a:prstGeom>
        </p:spPr>
      </p:pic>
      <p:pic>
        <p:nvPicPr>
          <p:cNvPr id="11266" name="Picture 2" descr="There's a “best way” to press a button, apparently – and we could use it to  make buttons great agai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39393" y="2717247"/>
            <a:ext cx="4015038" cy="27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ilver Price Outlook: Does Surge Mark Start of Wider Bull Market? | IG Bank  Switzer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432" y="2717245"/>
            <a:ext cx="4198982" cy="27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70,832 Catch Of Fish Stock Photos, Pictures &amp; Royalty-Free Images - i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5466" y="2716977"/>
            <a:ext cx="4199381" cy="27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3351069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026932" y="8000763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เงินกู้นอกระบบ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 พยางค์</a:t>
            </a: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1070"/>
            <a:ext cx="17050872" cy="3084733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816039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เป้าหมาย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5122" name="Picture 2" descr="อาลัย “พี่เป้า : สายัณห์ สัญญา” กับ 5 เพลงดังอมตะสุดโดน/บอน บอระเพ็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91" y="2606332"/>
            <a:ext cx="5418060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สุนัขพันธุ์ปอมเมอเรเนียน | สัตว์เลี้ยง, หมาตัวใหญ่, ปอมเมอเรเนีย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921" y="2606332"/>
            <a:ext cx="2265000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ย - วิกิพจนานุกร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091" y="2606332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692198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ปลดหนี้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6150" name="Picture 6" descr="คลินิกแก้หนี้ เฟส 2 - โพสต์ทูเดย์ กองทุนรว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024" y="2994838"/>
            <a:ext cx="4859999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Unlock Animation By Chris Cacioppe Dribbble Unlock GIF - Low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78" y="2758283"/>
            <a:ext cx="4950813" cy="37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1876815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7777" y="2457437"/>
            <a:ext cx="9555522" cy="3889138"/>
            <a:chOff x="3173506" y="3513239"/>
            <a:chExt cx="9555522" cy="388913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73506" y="3513239"/>
              <a:ext cx="4649054" cy="38891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4399" y="3513239"/>
              <a:ext cx="4194629" cy="388913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เกษียณ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028984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เงินหมุนเวียน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030" name="Picture 6" descr="ใส่ใจสุขภาพ : 8 วิธี แก้วิงเวียนจากบ้านหมุ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444" y="2490749"/>
            <a:ext cx="5434465" cy="3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ปท.นิวส์ : ท้องถิ่นมั่งคั่ง ประเทศมั่นค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74" y="2490747"/>
            <a:ext cx="5603408" cy="3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x on Twitter: &quot;พี่าบอกคนไปพรีเซลบัตรคอนมี70แถว แถวละ50คน /meดมยาดมแปป  #EXOPlanetinBKK #EXOSpecialCard http://t.co/2rCScJzHGm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24"/>
          <a:stretch/>
        </p:blipFill>
        <p:spPr bwMode="auto">
          <a:xfrm>
            <a:off x="12178170" y="2490747"/>
            <a:ext cx="3973424" cy="3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4" name="Rectangle 13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5" name="Rectangle 14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748124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ออมเงิน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r="30580"/>
          <a:stretch/>
        </p:blipFill>
        <p:spPr>
          <a:xfrm>
            <a:off x="3010298" y="2793002"/>
            <a:ext cx="5101919" cy="4211834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8"/>
          <a:stretch/>
        </p:blipFill>
        <p:spPr>
          <a:xfrm>
            <a:off x="8718192" y="2784500"/>
            <a:ext cx="5152407" cy="4211834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5000416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กระปุก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5" r="4121"/>
          <a:stretch/>
        </p:blipFill>
        <p:spPr>
          <a:xfrm>
            <a:off x="3483486" y="2672866"/>
            <a:ext cx="4932890" cy="3657599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9"/>
          <a:stretch/>
        </p:blipFill>
        <p:spPr>
          <a:xfrm>
            <a:off x="8706700" y="2658688"/>
            <a:ext cx="4226876" cy="3657599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1692865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สมุดบัญชี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1" r="26262"/>
          <a:stretch/>
        </p:blipFill>
        <p:spPr>
          <a:xfrm>
            <a:off x="591343" y="2517757"/>
            <a:ext cx="5523370" cy="432418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r="18075"/>
          <a:stretch/>
        </p:blipFill>
        <p:spPr>
          <a:xfrm>
            <a:off x="10665806" y="2517759"/>
            <a:ext cx="5653641" cy="4324183"/>
          </a:xfrm>
          <a:prstGeom prst="rect">
            <a:avLst/>
          </a:prstGeom>
        </p:spPr>
      </p:pic>
      <p:pic>
        <p:nvPicPr>
          <p:cNvPr id="8194" name="Picture 2" descr="Flower Animated Gif Wallpaper - Wallpaper Galax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42" y="2517757"/>
            <a:ext cx="4324183" cy="43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4227577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ออมก่อนใช้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r="24224"/>
          <a:stretch/>
        </p:blipFill>
        <p:spPr>
          <a:xfrm>
            <a:off x="1530913" y="2832572"/>
            <a:ext cx="4447696" cy="3712793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6" b="5658"/>
          <a:stretch/>
        </p:blipFill>
        <p:spPr>
          <a:xfrm>
            <a:off x="10661594" y="2832572"/>
            <a:ext cx="4954431" cy="3712793"/>
          </a:xfrm>
          <a:prstGeom prst="rect">
            <a:avLst/>
          </a:prstGeom>
        </p:spPr>
      </p:pic>
      <p:pic>
        <p:nvPicPr>
          <p:cNvPr id="7170" name="Picture 2" descr="Defiant Satin Nickel Chain Door Guard-70482 - The Home Depo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41" y="2832571"/>
            <a:ext cx="4260922" cy="42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0223580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7018" y="3197536"/>
            <a:ext cx="14849915" cy="2880000"/>
            <a:chOff x="1117017" y="4266535"/>
            <a:chExt cx="14849915" cy="288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65"/>
            <a:stretch/>
          </p:blipFill>
          <p:spPr>
            <a:xfrm>
              <a:off x="1117017" y="4266535"/>
              <a:ext cx="3869466" cy="288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483" y="4266535"/>
              <a:ext cx="4324324" cy="288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83" b="7306"/>
            <a:stretch/>
          </p:blipFill>
          <p:spPr>
            <a:xfrm>
              <a:off x="13042420" y="4266535"/>
              <a:ext cx="2924512" cy="2880000"/>
            </a:xfrm>
            <a:prstGeom prst="rect">
              <a:avLst/>
            </a:prstGeom>
          </p:spPr>
        </p:pic>
        <p:pic>
          <p:nvPicPr>
            <p:cNvPr id="13" name="Picture 12"/>
            <p:cNvPicPr/>
            <p:nvPr/>
          </p:nvPicPr>
          <p:blipFill rotWithShape="1">
            <a:blip r:embed="rId6" cstate="print"/>
            <a:srcRect l="6302" t="9032" r="11782" b="11568"/>
            <a:stretch/>
          </p:blipFill>
          <p:spPr>
            <a:xfrm>
              <a:off x="9310807" y="4266535"/>
              <a:ext cx="3731613" cy="288000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026932" y="8000763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วางแผนการเงิน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8217747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ลงทุน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314" y="2865472"/>
            <a:ext cx="3562112" cy="3351424"/>
          </a:xfrm>
          <a:prstGeom prst="rect">
            <a:avLst/>
          </a:prstGeom>
        </p:spPr>
      </p:pic>
      <p:pic>
        <p:nvPicPr>
          <p:cNvPr id="6146" name="Picture 2" descr="Group CEO of Charles Taylor stepping down | Insurance Busi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0099" y="2816229"/>
            <a:ext cx="5463728" cy="35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ODUCT ทุเรียนหมอนทอง : ติ๋มทุเรียน ปราจีน | ติ๋มทุเรียน ปราจีน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7" r="30892" b="4840"/>
          <a:stretch/>
        </p:blipFill>
        <p:spPr bwMode="auto">
          <a:xfrm>
            <a:off x="7680961" y="2244814"/>
            <a:ext cx="2629406" cy="45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9154033" y="1681521"/>
            <a:ext cx="2629614" cy="838442"/>
          </a:xfrm>
          <a:prstGeom prst="wedgeRoundRectCallout">
            <a:avLst>
              <a:gd name="adj1" fmla="val -34301"/>
              <a:gd name="adj2" fmla="val 104156"/>
              <a:gd name="adj3" fmla="val 16667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360" b="1">
                <a:latin typeface="Browallia New" panose="020B0604020202020204" pitchFamily="34" charset="-34"/>
                <a:cs typeface="Browallia New" panose="020B0604020202020204" pitchFamily="34" charset="-34"/>
              </a:rPr>
              <a:t>หนูไม่ไปโรงเรียน</a:t>
            </a: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631142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ฝากประจำ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 dirty="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845"/>
          <a:stretch/>
        </p:blipFill>
        <p:spPr>
          <a:xfrm>
            <a:off x="9962726" y="2929851"/>
            <a:ext cx="5112317" cy="3101115"/>
          </a:xfrm>
          <a:prstGeom prst="rect">
            <a:avLst/>
          </a:prstGeom>
        </p:spPr>
      </p:pic>
      <p:pic>
        <p:nvPicPr>
          <p:cNvPr id="5122" name="Picture 2" descr="The Beginning」: เส้นปร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353" y="3163383"/>
            <a:ext cx="4254572" cy="283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&amp;A: How to Use Coin Lockers in Japan | LIVE JAPAN travel guid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0" y="2929852"/>
            <a:ext cx="4295589" cy="306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6748283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 dirty="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เงินเฟ้อ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10398"/>
          <a:stretch/>
        </p:blipFill>
        <p:spPr>
          <a:xfrm>
            <a:off x="3439234" y="2922154"/>
            <a:ext cx="4666378" cy="33882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/>
        </p:blipFill>
        <p:spPr>
          <a:xfrm>
            <a:off x="8913003" y="2908590"/>
            <a:ext cx="4634864" cy="3319399"/>
          </a:xfrm>
          <a:prstGeom prst="rect">
            <a:avLst/>
          </a:prstGeom>
        </p:spPr>
      </p:pic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895971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เงินดาวน์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1026" name="Picture 2" descr="ปักหมุด! ปรากฏการณ์บนท้องฟ้าเดือนส.ค./หมู่ดาวเคียงจันทร์-ฝนดาวตก-วันไร้เงา  | สยามรั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112" y="3000600"/>
            <a:ext cx="5399999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แจกเงินโควิด 19 คนละ 15,000 ใครมีสิทธิ์ได้บ้าง - ลงทะเบียนอย่างไร -  Bizpromptinf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01" y="2985929"/>
            <a:ext cx="5400000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4717316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สัญญาเช่าซื้อ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22" y="3239311"/>
            <a:ext cx="2669192" cy="2420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356" y="3228435"/>
            <a:ext cx="3630551" cy="2420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179" y="3221144"/>
            <a:ext cx="3227157" cy="2420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5751" t="37379" r="50495" b="18617"/>
          <a:stretch/>
        </p:blipFill>
        <p:spPr>
          <a:xfrm>
            <a:off x="11408336" y="3193803"/>
            <a:ext cx="3300501" cy="2420368"/>
          </a:xfrm>
          <a:prstGeom prst="rect">
            <a:avLst/>
          </a:prstGeom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9741829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ผิดนัดชำระ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2052" name="Picture 4" descr="นัท มีเรีย พูดหมดเปลือกคบกับ อั้ม อธิชาติ เพราะอดีตสามี เต๋า สมชาย! |  tvpoolonline.com | LINE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76" y="2930468"/>
            <a:ext cx="3814215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คนชอบสวน: วิธีการปักชำต้นไม้ (ต่อ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524" y="2930468"/>
            <a:ext cx="3870968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เขาทราย แกแล็คซี : ความจริงที่ไม่เคยบอกใครของแชมป์โลกขวัญใจชาวไทยตลอดกาล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7926" y="3303156"/>
            <a:ext cx="4212697" cy="280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4 False Stamp (PNG Transparent) | OnlyGFX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7" y="3720600"/>
            <a:ext cx="3869720" cy="25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5287860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ปลอดภาษี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3076" name="Picture 4" descr="Medical Health - ไอคอนฟรีดาวน์โหล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08" y="3083391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esh Strawberry Pie : พายสตอเบอรี่สด – Wow Pam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06" y="3083391"/>
            <a:ext cx="4799999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ยักษ์ที่อาภัพ...! | ภาพศิลป์, ศิลปะฮัลโลวีน, วิจิตรศิลป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5383"/>
          <a:stretch/>
        </p:blipFill>
        <p:spPr bwMode="auto">
          <a:xfrm>
            <a:off x="9943800" y="3118316"/>
            <a:ext cx="2268330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ultiply 1"/>
          <p:cNvSpPr/>
          <p:nvPr/>
        </p:nvSpPr>
        <p:spPr>
          <a:xfrm>
            <a:off x="9481920" y="2297848"/>
            <a:ext cx="3192090" cy="5048019"/>
          </a:xfrm>
          <a:prstGeom prst="mathMultiply">
            <a:avLst>
              <a:gd name="adj1" fmla="val 591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2" name="Picture 10" descr="สี 1 ถัง ทาได้กี่ตารางเมต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526" y="3118316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9209610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3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ทักษะทางการเงิน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 พยางค์</a:t>
            </a:r>
          </a:p>
        </p:txBody>
      </p:sp>
      <p:pic>
        <p:nvPicPr>
          <p:cNvPr id="4100" name="Picture 4" descr="CHICHI Hi ! – สติกเกอร์ LINE | LINE ST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9" y="2790892"/>
            <a:ext cx="3599998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สระมรกตกระบี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38" y="3215606"/>
            <a:ext cx="432270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เตรียมแจกเงิน 3,000 บาท 15 ล้านสิทธิ์ผ่านแอป เป๋าตัง - ACCESSTRADE 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010" y="3215606"/>
            <a:ext cx="365787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ราชกิจจานุเบกษา - วิกิพีเดีย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31846"/>
          <a:stretch/>
        </p:blipFill>
        <p:spPr bwMode="auto">
          <a:xfrm>
            <a:off x="8818479" y="3150893"/>
            <a:ext cx="327625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280474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คลินิกแก้หนี้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9222" name="Picture 6" descr="ทำความรู้จักพิธีกรมาดกวน นิกกี้-ณฉัตร เผยสเปค แพ้สาวขาวหมวย  นวดเก่งด้วยยิ่งชอบ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43" y="3000600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Anyone Give a Key please! - General Discussion - Tree of Savior Fo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3922"/>
            <a:ext cx="3726842" cy="37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untie - Liberal Diction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684" y="3000598"/>
            <a:ext cx="5206155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Two Ways To Escape the Law of Karma | Escaping Past Karm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4"/>
          <a:stretch/>
        </p:blipFill>
        <p:spPr bwMode="auto">
          <a:xfrm>
            <a:off x="12786681" y="3000597"/>
            <a:ext cx="373403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9643" y="2469943"/>
            <a:ext cx="1321068" cy="1061306"/>
          </a:xfrm>
          <a:prstGeom prst="rect">
            <a:avLst/>
          </a:prstGeom>
        </p:spPr>
      </p:pic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3" name="Rectangle 12">
            <a:hlinkClick r:id="rId10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135166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หนี้ครัวเรือน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en-US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</a:t>
            </a:r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พยางค์</a:t>
            </a:r>
          </a:p>
        </p:txBody>
      </p:sp>
      <p:pic>
        <p:nvPicPr>
          <p:cNvPr id="10244" name="Picture 4" descr="Tips จัดวางเฟอร์นิเจอร์ห้องครัวในพื้นที่แคบๆ ได้ไม่ยา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73" y="2987515"/>
            <a:ext cx="5399999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uen Rungkam: เรือนรุ้งค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252" y="3000600"/>
            <a:ext cx="4795783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Young man trying to run away from big male hand Stock Photo - Alam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" b="9992"/>
          <a:stretch/>
        </p:blipFill>
        <p:spPr bwMode="auto">
          <a:xfrm>
            <a:off x="487234" y="2987515"/>
            <a:ext cx="5503660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451" y="1939293"/>
            <a:ext cx="1321068" cy="1061306"/>
          </a:xfrm>
          <a:prstGeom prst="rect">
            <a:avLst/>
          </a:prstGeom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0035420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เงินฝากประจำ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7410" name="Picture 2" descr="Money Advice for the Super Smart | Psychology To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5" y="2791268"/>
            <a:ext cx="5334000" cy="3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พาไปดู Lock Box ล็อกเกอร์กลางเมือง 24 ชั่วโม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59" y="2791266"/>
            <a:ext cx="5163490" cy="3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reshman housing. Love the idea of the captain's bed with the desks in  between rather than bunkbeds. | Boarding school dorm, Bean bag chair,  Orphanage ide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2"/>
          <a:stretch/>
        </p:blipFill>
        <p:spPr bwMode="auto">
          <a:xfrm>
            <a:off x="11348613" y="2791266"/>
            <a:ext cx="4917769" cy="34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0024669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เศรษฐกิจ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2290" name="Picture 2" descr="Homeland Chiangr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28" y="2833937"/>
            <a:ext cx="5421175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ฐ - วิกิพจนานุกร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480" y="2833937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311556" y="2659101"/>
            <a:ext cx="3836714" cy="3774835"/>
            <a:chOff x="9962725" y="3024554"/>
            <a:chExt cx="3863414" cy="3801104"/>
          </a:xfrm>
        </p:grpSpPr>
        <p:pic>
          <p:nvPicPr>
            <p:cNvPr id="12294" name="Picture 6" descr="Building a Routine is Crucial When Self-isolating | Feel Healthy with Dr.  Scott Lea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2725" y="3225658"/>
              <a:ext cx="3863414" cy="36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019691" y="3024554"/>
              <a:ext cx="1125417" cy="9847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</p:grp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489865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ศคง.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3314" name="Picture 2" descr="ศ - วิกิพจนานุกร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28" y="2832637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iPhone 6 จะมีโอกาสงอได้หรือไม่? - iMo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5"/>
          <a:stretch/>
        </p:blipFill>
        <p:spPr bwMode="auto">
          <a:xfrm>
            <a:off x="10836301" y="2832637"/>
            <a:ext cx="5583145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No Knife - New Neck! | AZTV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65" y="2832637"/>
            <a:ext cx="6399999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2849357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ผลตอบแทน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4338" name="Picture 2" descr="10 ผลไม้บำรุงผิว มีวิตามินบำรุงให้ขาวใสดั่งใจหวัง | FruitFit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6"/>
          <a:stretch/>
        </p:blipFill>
        <p:spPr bwMode="auto">
          <a:xfrm>
            <a:off x="209871" y="3052839"/>
            <a:ext cx="4428628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24743" y="2694896"/>
            <a:ext cx="8102111" cy="3957943"/>
            <a:chOff x="5653453" y="1968425"/>
            <a:chExt cx="9810750" cy="5029201"/>
          </a:xfrm>
        </p:grpSpPr>
        <p:pic>
          <p:nvPicPr>
            <p:cNvPr id="14340" name="Picture 4" descr="จุดประกาย ถาม-ตอบ 02 – Camouflagetal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3453" y="1968425"/>
              <a:ext cx="9810750" cy="502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1582400" y="2798702"/>
              <a:ext cx="2605453" cy="325040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/>
            </a:p>
          </p:txBody>
        </p:sp>
      </p:grpSp>
      <p:pic>
        <p:nvPicPr>
          <p:cNvPr id="14342" name="Picture 6" descr="รวมลุค “ Bronze &amp; Glow ” เมคอัพฉบับสาวผิวแทน ผิวขาวผิวเข้มก็แต่งได้ 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994" y="2873869"/>
            <a:ext cx="3600001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9711694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ค้ำประกัน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6386" name="Picture 2" descr="ประเพณีแห่ไม้ค้ำโพธิ์ - jo.turtle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14" y="2783870"/>
            <a:ext cx="5142747" cy="358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กัน นภัทร” ร่วมพิธีมอบรางวัลการประกวดศิลปะเด็กนานาชาติ ครั้งที่ 49  จากประเทศญี่ปุ่น | bangkoktod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4789" y="2766650"/>
            <a:ext cx="5195876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6755013" y="4761921"/>
            <a:ext cx="4084602" cy="10850"/>
          </a:xfrm>
          <a:prstGeom prst="line">
            <a:avLst/>
          </a:prstGeom>
          <a:ln w="2540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4987881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3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สินเชื่อเงินทอน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7410" name="Picture 2" descr="สายสิญจน์ สายสิน แบบม้วน | Shopee Thai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053" y="3470025"/>
            <a:ext cx="2261690" cy="21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ความเชื่อ (Believe) | SoftBankTha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6"/>
          <a:stretch/>
        </p:blipFill>
        <p:spPr bwMode="auto">
          <a:xfrm>
            <a:off x="3902398" y="3480581"/>
            <a:ext cx="3576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วิธีการรับเงิน 5,000 บาทจาก www.เราไม่ทิ้งกัน.com สู้ โควิด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052" y="3480583"/>
            <a:ext cx="416723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ow to count money - นับเงินและทอนเงินแบบฉบับคนญี่ปุ่น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941" y="3480583"/>
            <a:ext cx="38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655769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5362" name="Picture 2" descr="ออย ธนา&quot; โพสต์ตัดพ้อ &quot;รู้ตัวสักพักแล้วว่าโง่&quot; | สยามรั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98" y="2702135"/>
            <a:ext cx="5399999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เสาและคาน โครงสร้าง รับน้ำหนักตัวบ้านได้ดี ต่อเติมบ้านอย่างอิสร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88" y="2670662"/>
            <a:ext cx="6857143" cy="36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4829591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ค่าครองชีพ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19458" name="Picture 2" descr="กรมเจ้าท่า ประกาศปรับค่าเรือโดยสารคลองแสนแสบ | Logisticstime Magaz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81" y="2602066"/>
            <a:ext cx="6017059" cy="40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Over 3,000 sheep attacked by 'marauding' dogs a year, IFA wa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951" y="2602066"/>
            <a:ext cx="4007457" cy="40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Lahore: My husband killed my son, accuses mother - Crime - Dunya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53" y="2602066"/>
            <a:ext cx="6022016" cy="400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42323821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เงินมัดจำ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7" name="Picture 4" descr="Silver Price Outlook: Does Surge Mark Start of Wider Bull Market? | IG Bank  Switzer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20" y="2925967"/>
            <a:ext cx="4198982" cy="279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มัดผมแน่น” ทำให้ “ผมร่วง” จริงหรือ? : Care And Living สอนทำครีม สอนทำสบู่  สอนทำน้ำยาคาร์แคร์ สร้างแบรนด์ครีม สุขภาพ ความงาม ท่องเที่ยว วิธีลดน้ำหนัก  ซิกแพค ผู้หญิง การสร้างซิกแพค ผู้ชาย ครีมทาฝ้า กระลึก จุดด่างดำ ครีมรักษาฝ้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89" y="2921072"/>
            <a:ext cx="4671554" cy="280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ow to Remember Your Dreams - The New York Tim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431" y="2336842"/>
            <a:ext cx="3248791" cy="35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298423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เงินอุดหนุน</a:t>
            </a:r>
            <a:endParaRPr lang="th-TH" sz="9800" b="1" dirty="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 พยางค์</a:t>
            </a:r>
          </a:p>
        </p:txBody>
      </p:sp>
      <p:pic>
        <p:nvPicPr>
          <p:cNvPr id="25602" name="Picture 2" descr="ครม.เคาะแจกเงิน 1,000 บาทเที่ยวในปท.แจงคนจนหมดสิทธิ | สยามรั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8" y="2990036"/>
            <a:ext cx="6064526" cy="40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8 วิธีอุดรูตะปูและสว่าน ซ่อมผนังให้กลับมาเรียบเนียน เหมือนไม่เคยเจาะ - RK  PARK รามอินทรา-ซาฟารี ทาวน์โฮม, โฮมออฟฟิศรามอินทรา-ซาฟารี  เดินทางสะดวกด้วยแนวรถไฟฟ้าสีชมภูสถานีคันนายาว ใกล้ห้างสรรสินค้าและโรงพยาบาล  | อาร์เค พาร์ค รามอินทรา-ซาฟาร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97" y="2990036"/>
            <a:ext cx="6045634" cy="40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กลิ่นอายแห่งความรักเมื่อยามที่ได้หนุนตักแม่ | น้ำหอม ไอด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9" r="16712"/>
          <a:stretch/>
        </p:blipFill>
        <p:spPr bwMode="auto">
          <a:xfrm>
            <a:off x="11297685" y="2990036"/>
            <a:ext cx="5466969" cy="404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800153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4294967295"/>
          </p:nvPr>
        </p:nvSpPr>
        <p:spPr>
          <a:xfrm>
            <a:off x="3671046" y="5150411"/>
            <a:ext cx="9070532" cy="17795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5040" b="1" spc="-28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  <a:hlinkClick r:id="rId3"/>
              </a:rPr>
              <a:t>www.1213.or.th</a:t>
            </a:r>
            <a:endParaRPr lang="en-US" sz="5040" b="1" spc="-28" dirty="0">
              <a:solidFill>
                <a:srgbClr val="00335B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algn="ctr">
              <a:buNone/>
              <a:defRPr/>
            </a:pPr>
            <a:r>
              <a:rPr lang="en-US" sz="5040" b="1" spc="-28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  <a:hlinkClick r:id="rId4"/>
              </a:rPr>
              <a:t>www.facebook.com/hotline1213</a:t>
            </a:r>
            <a:r>
              <a:rPr lang="en-US" sz="5040" b="1" spc="-28" dirty="0">
                <a:solidFill>
                  <a:srgbClr val="00335B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endParaRPr lang="th-TH" sz="5040" b="1" spc="-28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5" name="Picture 4" descr="โลโก้แนวนอน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986" y="2721904"/>
            <a:ext cx="6652687" cy="173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9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หนี้สิน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12290" name="Picture 2" descr="Young man trying to run away from big male hand Stock Photo - Alam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" b="9992"/>
          <a:stretch/>
        </p:blipFill>
        <p:spPr bwMode="auto">
          <a:xfrm>
            <a:off x="2262122" y="2269974"/>
            <a:ext cx="5972186" cy="390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Painting: Abstract Art Workshop | Short Courses in Sydn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252798"/>
            <a:ext cx="6424005" cy="39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8214" y="923829"/>
            <a:ext cx="1433530" cy="1151655"/>
          </a:xfrm>
          <a:prstGeom prst="rect">
            <a:avLst/>
          </a:prstGeom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0277808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2277166" y="1364880"/>
            <a:ext cx="12514471" cy="7222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8016" tIns="64008" rIns="128016" bIns="640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</a:t>
            </a:r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ขึ้นนี้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</a:t>
            </a:r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แห่งประเทศไทย (ธปท.)</a:t>
            </a:r>
          </a:p>
          <a:p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4480" dirty="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</a:t>
            </a:r>
            <a:r>
              <a:rPr lang="th-TH" sz="4480" dirty="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4480" dirty="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4480" dirty="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</a:t>
            </a:r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 ธปท.</a:t>
            </a:r>
            <a:endParaRPr lang="th-TH" sz="4480" dirty="0">
              <a:solidFill>
                <a:srgbClr val="162F65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endParaRPr lang="en-US" sz="4480" dirty="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</a:t>
            </a:r>
            <a:r>
              <a:rPr lang="en-US" sz="4480" dirty="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bot.or.th</a:t>
            </a:r>
            <a:endParaRPr lang="th-TH" sz="3920" dirty="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048751" y="7821468"/>
            <a:ext cx="757181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เงินปันผล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6074" y="8187721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พยางค์</a:t>
            </a: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2" r="10398"/>
          <a:stretch/>
        </p:blipFill>
        <p:spPr>
          <a:xfrm>
            <a:off x="1532908" y="2922154"/>
            <a:ext cx="4666378" cy="3388266"/>
          </a:xfrm>
          <a:prstGeom prst="rect">
            <a:avLst/>
          </a:prstGeom>
        </p:spPr>
      </p:pic>
      <p:pic>
        <p:nvPicPr>
          <p:cNvPr id="16386" name="Picture 2" descr="Sharing Our Way to a Better IoT | Aria System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 r="16332"/>
          <a:stretch/>
        </p:blipFill>
        <p:spPr bwMode="auto">
          <a:xfrm>
            <a:off x="6349671" y="2393343"/>
            <a:ext cx="4369459" cy="39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Turkish fruit producers get green light from Thailand's $210M apple market  | Daily Saba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515" y="2922154"/>
            <a:ext cx="5082400" cy="338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228796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อัตราดอกเบี้ย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3316" name="Picture 4" descr="Boxing Glove Thunder Bolt GIF - BoxingGlove ThunderBolt Lightning - 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52" y="2206170"/>
            <a:ext cx="4659653" cy="465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lowers 🌸 (@TheFlowerWorld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755" y="2982995"/>
            <a:ext cx="3039394" cy="30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Eye Center | Bangkok Hospit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644" y="2982995"/>
            <a:ext cx="5789325" cy="30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เปลือกหอยแฟนซี No.6 หอยเบี้ย - Neon Beads : Inspired by LnwShop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936" y="2982995"/>
            <a:ext cx="3044783" cy="304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15427122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เงินต้นคงที่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8"/>
          <a:stretch/>
        </p:blipFill>
        <p:spPr>
          <a:xfrm>
            <a:off x="628511" y="2353397"/>
            <a:ext cx="5152407" cy="4211834"/>
          </a:xfrm>
          <a:prstGeom prst="rect">
            <a:avLst/>
          </a:prstGeom>
        </p:spPr>
      </p:pic>
      <p:pic>
        <p:nvPicPr>
          <p:cNvPr id="14338" name="Picture 2" descr="Montgomery's Tree Serv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087" y="2872785"/>
            <a:ext cx="4360367" cy="31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oncept Of Harmony And Balance Balance Stones Against The Sea Stock Photo -  Download Image Now - i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71" y="2359238"/>
            <a:ext cx="6130921" cy="408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4235940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ลดต้นลดดอก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 พยางค์</a:t>
            </a:r>
          </a:p>
        </p:txBody>
      </p:sp>
      <p:pic>
        <p:nvPicPr>
          <p:cNvPr id="10" name="Picture 2" descr="Montgomery's Tree Ser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06" y="2218791"/>
            <a:ext cx="4360367" cy="311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lowers 🌸 (@TheFlowerWorld) | Twi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994" y="2982995"/>
            <a:ext cx="3039394" cy="30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ar Rental - Rent a new Car &amp; Van Worldwide | Europ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74" y="2982993"/>
            <a:ext cx="5043220" cy="33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 Rental - Rent a new Car &amp; Van Worldwide | Europc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74" y="2982992"/>
            <a:ext cx="5043220" cy="336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2642033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026932" y="8000762"/>
            <a:ext cx="70418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8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เงินเดือน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6073" y="8367016"/>
            <a:ext cx="2856652" cy="867930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504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 พยางค์</a:t>
            </a:r>
          </a:p>
        </p:txBody>
      </p:sp>
      <p:pic>
        <p:nvPicPr>
          <p:cNvPr id="18436" name="Picture 4" descr="Silver Price Analysis: XAG/USD drops over 1.0% to retest 21-day SMA -  ieconomy.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/>
          <a:stretch/>
        </p:blipFill>
        <p:spPr bwMode="auto">
          <a:xfrm>
            <a:off x="2003729" y="2794794"/>
            <a:ext cx="5987766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In pictures: The first full moon and lunar eclipse of the new decade |  Euro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296" y="2794795"/>
            <a:ext cx="7144942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375699" y="8631800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76076" y="8631799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1776452" y="8631797"/>
            <a:ext cx="570507" cy="570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/>
          </a:p>
        </p:txBody>
      </p:sp>
    </p:spTree>
    <p:extLst>
      <p:ext uri="{BB962C8B-B14F-4D97-AF65-F5344CB8AC3E}">
        <p14:creationId xmlns:p14="http://schemas.microsoft.com/office/powerpoint/2010/main" val="3590198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F19B8C-63D5-47F8-87EB-ABA8CC24CE54}"/>
</file>

<file path=customXml/itemProps2.xml><?xml version="1.0" encoding="utf-8"?>
<ds:datastoreItem xmlns:ds="http://schemas.openxmlformats.org/officeDocument/2006/customXml" ds:itemID="{23E15202-7E30-495D-98EC-1661623EBC56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3E4A62-FFF5-41E1-AF74-FEDA216C9C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Theme_BOT_FJ</Template>
  <TotalTime>21829</TotalTime>
  <Words>347</Words>
  <Application>Microsoft Office PowerPoint</Application>
  <PresentationFormat>Custom</PresentationFormat>
  <Paragraphs>130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DB Helvethaica X 55 Regular</vt:lpstr>
      <vt:lpstr>Calibri Light</vt:lpstr>
      <vt:lpstr>TH SarabunPSK</vt:lpstr>
      <vt:lpstr>Browallia New</vt:lpstr>
      <vt:lpstr>DB Helvethaica X 75 Bd</vt:lpstr>
      <vt:lpstr>Arial</vt:lpstr>
      <vt:lpstr>Calibri</vt:lpstr>
      <vt:lpstr>Office Theme</vt:lpstr>
      <vt:lpstr>Custom Design</vt:lpstr>
      <vt:lpstr>เกมทายภาพ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Niratchp</dc:creator>
  <cp:lastModifiedBy>Saengrawee Angsuwotai (แสงระวี อังสุโวทัย)</cp:lastModifiedBy>
  <cp:revision>1331</cp:revision>
  <cp:lastPrinted>2020-09-28T02:47:56Z</cp:lastPrinted>
  <dcterms:created xsi:type="dcterms:W3CDTF">2017-07-26T06:26:03Z</dcterms:created>
  <dcterms:modified xsi:type="dcterms:W3CDTF">2022-05-23T07:38:02Z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0x010100B943269BD06EE6489603CAF02DDFC377</vt:lpwstr>
  </property>
  <property fmtid="{D5CDD505-2E9C-101B-9397-08002B2CF9AE}" pid="3" name="MSIP_Label_b93a4d6f-7563-4bfd-a710-320428f3a219_Enabled">
    <vt:lpwstr>true</vt:lpwstr>
  </property>
  <property fmtid="{D5CDD505-2E9C-101B-9397-08002B2CF9AE}" pid="4" name="MSIP_Label_b93a4d6f-7563-4bfd-a710-320428f3a219_SetDate">
    <vt:lpwstr>2021-04-05T07:14:35Z</vt:lpwstr>
  </property>
  <property fmtid="{D5CDD505-2E9C-101B-9397-08002B2CF9AE}" pid="5" name="MSIP_Label_b93a4d6f-7563-4bfd-a710-320428f3a219_Method">
    <vt:lpwstr>Privileged</vt:lpwstr>
  </property>
  <property fmtid="{D5CDD505-2E9C-101B-9397-08002B2CF9AE}" pid="6" name="MSIP_Label_b93a4d6f-7563-4bfd-a710-320428f3a219_Name">
    <vt:lpwstr>General</vt:lpwstr>
  </property>
  <property fmtid="{D5CDD505-2E9C-101B-9397-08002B2CF9AE}" pid="7" name="MSIP_Label_b93a4d6f-7563-4bfd-a710-320428f3a219_SiteId">
    <vt:lpwstr>db27cba9-535b-4797-bd0b-1b1d889f3898</vt:lpwstr>
  </property>
  <property fmtid="{D5CDD505-2E9C-101B-9397-08002B2CF9AE}" pid="8" name="MSIP_Label_b93a4d6f-7563-4bfd-a710-320428f3a219_ActionId">
    <vt:lpwstr>974fa9ae-1df3-42a9-b7c7-dd1f43bdfc9a</vt:lpwstr>
  </property>
  <property fmtid="{D5CDD505-2E9C-101B-9397-08002B2CF9AE}" pid="9" name="MSIP_Label_b93a4d6f-7563-4bfd-a710-320428f3a219_ContentBits">
    <vt:lpwstr>0</vt:lpwstr>
  </property>
  <property fmtid="{D5CDD505-2E9C-101B-9397-08002B2CF9AE}" pid="10" name="Order">
    <vt:r8>15400</vt:r8>
  </property>
  <property fmtid="{D5CDD505-2E9C-101B-9397-08002B2CF9AE}" pid="11" name="xd_Signature">
    <vt:bool>false</vt:bool>
  </property>
  <property fmtid="{D5CDD505-2E9C-101B-9397-08002B2CF9AE}" pid="12" name="xd_ProgID">
    <vt:lpwstr/>
  </property>
  <property fmtid="{D5CDD505-2E9C-101B-9397-08002B2CF9AE}" pid="13" name="TemplateUrl">
    <vt:lpwstr/>
  </property>
  <property fmtid="{D5CDD505-2E9C-101B-9397-08002B2CF9AE}" pid="14" name="_SourceUrl">
    <vt:lpwstr/>
  </property>
  <property fmtid="{D5CDD505-2E9C-101B-9397-08002B2CF9AE}" pid="15" name="_SharedFileIndex">
    <vt:lpwstr/>
  </property>
</Properties>
</file>