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  <p:sldMasterId id="2147483666" r:id="rId5"/>
    <p:sldMasterId id="2147483648" r:id="rId6"/>
  </p:sldMasterIdLst>
  <p:notesMasterIdLst>
    <p:notesMasterId r:id="rId20"/>
  </p:notesMasterIdLst>
  <p:handoutMasterIdLst>
    <p:handoutMasterId r:id="rId21"/>
  </p:handoutMasterIdLst>
  <p:sldIdLst>
    <p:sldId id="676" r:id="rId7"/>
    <p:sldId id="592" r:id="rId8"/>
    <p:sldId id="373" r:id="rId9"/>
    <p:sldId id="674" r:id="rId10"/>
    <p:sldId id="651" r:id="rId11"/>
    <p:sldId id="678" r:id="rId12"/>
    <p:sldId id="653" r:id="rId13"/>
    <p:sldId id="648" r:id="rId14"/>
    <p:sldId id="679" r:id="rId15"/>
    <p:sldId id="680" r:id="rId16"/>
    <p:sldId id="675" r:id="rId17"/>
    <p:sldId id="1624" r:id="rId18"/>
    <p:sldId id="258" r:id="rId19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4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4F"/>
    <a:srgbClr val="7030A0"/>
    <a:srgbClr val="604A7B"/>
    <a:srgbClr val="90C221"/>
    <a:srgbClr val="C0504D"/>
    <a:srgbClr val="4BACC6"/>
    <a:srgbClr val="8064A2"/>
    <a:srgbClr val="9BBB59"/>
    <a:srgbClr val="4F81BD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80445-2762-4F13-91E9-FCFCEEFF3F1F}" v="6" dt="2022-11-23T13:27:30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26" autoAdjust="0"/>
    <p:restoredTop sz="71329" autoAdjust="0"/>
  </p:normalViewPr>
  <p:slideViewPr>
    <p:cSldViewPr>
      <p:cViewPr varScale="1">
        <p:scale>
          <a:sx n="68" d="100"/>
          <a:sy n="68" d="100"/>
        </p:scale>
        <p:origin x="1536" y="58"/>
      </p:cViewPr>
      <p:guideLst>
        <p:guide orient="horz" pos="486"/>
        <p:guide pos="4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"/>
    </p:cViewPr>
  </p:sorterViewPr>
  <p:notesViewPr>
    <p:cSldViewPr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ut Poompaka (ปาณัสม์ พุ่มผกา)" userId="50d58969-2ad7-4fbf-bfea-503899cca7b4" providerId="ADAL" clId="{43980445-2762-4F13-91E9-FCFCEEFF3F1F}"/>
    <pc:docChg chg="custSel modSld">
      <pc:chgData name="Panut Poompaka (ปาณัสม์ พุ่มผกา)" userId="50d58969-2ad7-4fbf-bfea-503899cca7b4" providerId="ADAL" clId="{43980445-2762-4F13-91E9-FCFCEEFF3F1F}" dt="2022-11-23T13:28:38.809" v="168" actId="1076"/>
      <pc:docMkLst>
        <pc:docMk/>
      </pc:docMkLst>
      <pc:sldChg chg="delSp modSp mod modNotesTx">
        <pc:chgData name="Panut Poompaka (ปาณัสม์ พุ่มผกา)" userId="50d58969-2ad7-4fbf-bfea-503899cca7b4" providerId="ADAL" clId="{43980445-2762-4F13-91E9-FCFCEEFF3F1F}" dt="2022-11-23T10:18:28.507" v="130" actId="20577"/>
        <pc:sldMkLst>
          <pc:docMk/>
          <pc:sldMk cId="3783469595" sldId="653"/>
        </pc:sldMkLst>
        <pc:spChg chg="del mod">
          <ac:chgData name="Panut Poompaka (ปาณัสม์ พุ่มผกา)" userId="50d58969-2ad7-4fbf-bfea-503899cca7b4" providerId="ADAL" clId="{43980445-2762-4F13-91E9-FCFCEEFF3F1F}" dt="2022-11-23T10:17:47.006" v="119" actId="478"/>
          <ac:spMkLst>
            <pc:docMk/>
            <pc:sldMk cId="3783469595" sldId="653"/>
            <ac:spMk id="30" creationId="{EA91F9B2-F666-A806-A9DC-609429073D43}"/>
          </ac:spMkLst>
        </pc:spChg>
      </pc:sldChg>
      <pc:sldChg chg="delSp mod">
        <pc:chgData name="Panut Poompaka (ปาณัสม์ พุ่มผกา)" userId="50d58969-2ad7-4fbf-bfea-503899cca7b4" providerId="ADAL" clId="{43980445-2762-4F13-91E9-FCFCEEFF3F1F}" dt="2022-11-23T10:17:32.248" v="116" actId="478"/>
        <pc:sldMkLst>
          <pc:docMk/>
          <pc:sldMk cId="4208520054" sldId="674"/>
        </pc:sldMkLst>
        <pc:spChg chg="del">
          <ac:chgData name="Panut Poompaka (ปาณัสม์ พุ่มผกา)" userId="50d58969-2ad7-4fbf-bfea-503899cca7b4" providerId="ADAL" clId="{43980445-2762-4F13-91E9-FCFCEEFF3F1F}" dt="2022-11-23T10:17:32.248" v="116" actId="478"/>
          <ac:spMkLst>
            <pc:docMk/>
            <pc:sldMk cId="4208520054" sldId="674"/>
            <ac:spMk id="2" creationId="{0387777A-0169-19A2-6811-F47A5A574252}"/>
          </ac:spMkLst>
        </pc:spChg>
      </pc:sldChg>
      <pc:sldChg chg="addSp delSp modSp mod delAnim">
        <pc:chgData name="Panut Poompaka (ปาณัสม์ พุ่มผกา)" userId="50d58969-2ad7-4fbf-bfea-503899cca7b4" providerId="ADAL" clId="{43980445-2762-4F13-91E9-FCFCEEFF3F1F}" dt="2022-11-23T13:28:38.809" v="168" actId="1076"/>
        <pc:sldMkLst>
          <pc:docMk/>
          <pc:sldMk cId="2602170035" sldId="676"/>
        </pc:sldMkLst>
        <pc:spChg chg="del">
          <ac:chgData name="Panut Poompaka (ปาณัสม์ พุ่มผกา)" userId="50d58969-2ad7-4fbf-bfea-503899cca7b4" providerId="ADAL" clId="{43980445-2762-4F13-91E9-FCFCEEFF3F1F}" dt="2022-11-23T13:22:11.158" v="135" actId="478"/>
          <ac:spMkLst>
            <pc:docMk/>
            <pc:sldMk cId="2602170035" sldId="676"/>
            <ac:spMk id="2" creationId="{DB2FD128-8E09-C278-4D63-1CBFF0A7CC64}"/>
          </ac:spMkLst>
        </pc:spChg>
        <pc:spChg chg="add mod">
          <ac:chgData name="Panut Poompaka (ปาณัสม์ พุ่มผกา)" userId="50d58969-2ad7-4fbf-bfea-503899cca7b4" providerId="ADAL" clId="{43980445-2762-4F13-91E9-FCFCEEFF3F1F}" dt="2022-11-23T13:28:38.809" v="168" actId="1076"/>
          <ac:spMkLst>
            <pc:docMk/>
            <pc:sldMk cId="2602170035" sldId="676"/>
            <ac:spMk id="8" creationId="{1ED1B637-3FF1-C28C-B8B4-C375ABE67AAE}"/>
          </ac:spMkLst>
        </pc:spChg>
        <pc:spChg chg="del">
          <ac:chgData name="Panut Poompaka (ปาณัสม์ พุ่มผกา)" userId="50d58969-2ad7-4fbf-bfea-503899cca7b4" providerId="ADAL" clId="{43980445-2762-4F13-91E9-FCFCEEFF3F1F}" dt="2022-11-23T10:17:18.612" v="115" actId="478"/>
          <ac:spMkLst>
            <pc:docMk/>
            <pc:sldMk cId="2602170035" sldId="676"/>
            <ac:spMk id="11" creationId="{8635D892-4359-3694-A8D2-396A15A3093C}"/>
          </ac:spMkLst>
        </pc:spChg>
        <pc:spChg chg="add del">
          <ac:chgData name="Panut Poompaka (ปาณัสม์ พุ่มผกา)" userId="50d58969-2ad7-4fbf-bfea-503899cca7b4" providerId="ADAL" clId="{43980445-2762-4F13-91E9-FCFCEEFF3F1F}" dt="2022-11-23T13:26:54.893" v="147" actId="478"/>
          <ac:spMkLst>
            <pc:docMk/>
            <pc:sldMk cId="2602170035" sldId="676"/>
            <ac:spMk id="12" creationId="{57AB8481-CC68-D7D9-FAF1-1BD470BA7E2F}"/>
          </ac:spMkLst>
        </pc:spChg>
        <pc:spChg chg="add del mod">
          <ac:chgData name="Panut Poompaka (ปาณัสม์ พุ่มผกา)" userId="50d58969-2ad7-4fbf-bfea-503899cca7b4" providerId="ADAL" clId="{43980445-2762-4F13-91E9-FCFCEEFF3F1F}" dt="2022-11-23T13:27:16.310" v="150" actId="478"/>
          <ac:spMkLst>
            <pc:docMk/>
            <pc:sldMk cId="2602170035" sldId="676"/>
            <ac:spMk id="14" creationId="{665CF047-977D-BD09-910A-C1A459C34364}"/>
          </ac:spMkLst>
        </pc:spChg>
        <pc:picChg chg="add del mod">
          <ac:chgData name="Panut Poompaka (ปาณัสม์ พุ่มผกา)" userId="50d58969-2ad7-4fbf-bfea-503899cca7b4" providerId="ADAL" clId="{43980445-2762-4F13-91E9-FCFCEEFF3F1F}" dt="2022-11-23T13:28:28.741" v="162" actId="478"/>
          <ac:picMkLst>
            <pc:docMk/>
            <pc:sldMk cId="2602170035" sldId="676"/>
            <ac:picMk id="16" creationId="{6BB1D3E7-3A4F-AC98-4140-390EFEC12C76}"/>
          </ac:picMkLst>
        </pc:picChg>
        <pc:picChg chg="add mod">
          <ac:chgData name="Panut Poompaka (ปาณัสม์ พุ่มผกา)" userId="50d58969-2ad7-4fbf-bfea-503899cca7b4" providerId="ADAL" clId="{43980445-2762-4F13-91E9-FCFCEEFF3F1F}" dt="2022-11-23T13:28:36.882" v="167" actId="1076"/>
          <ac:picMkLst>
            <pc:docMk/>
            <pc:sldMk cId="2602170035" sldId="676"/>
            <ac:picMk id="18" creationId="{5A0A9157-D045-8F48-99AD-4B146E1502B2}"/>
          </ac:picMkLst>
        </pc:picChg>
      </pc:sldChg>
      <pc:sldChg chg="addSp delSp modSp mod">
        <pc:chgData name="Panut Poompaka (ปาณัสม์ พุ่มผกา)" userId="50d58969-2ad7-4fbf-bfea-503899cca7b4" providerId="ADAL" clId="{43980445-2762-4F13-91E9-FCFCEEFF3F1F}" dt="2022-11-23T09:56:54.859" v="12" actId="478"/>
        <pc:sldMkLst>
          <pc:docMk/>
          <pc:sldMk cId="2601148302" sldId="677"/>
        </pc:sldMkLst>
        <pc:picChg chg="add del mod">
          <ac:chgData name="Panut Poompaka (ปาณัสม์ พุ่มผกา)" userId="50d58969-2ad7-4fbf-bfea-503899cca7b4" providerId="ADAL" clId="{43980445-2762-4F13-91E9-FCFCEEFF3F1F}" dt="2022-11-23T09:56:54.859" v="12" actId="478"/>
          <ac:picMkLst>
            <pc:docMk/>
            <pc:sldMk cId="2601148302" sldId="677"/>
            <ac:picMk id="4" creationId="{D42E1257-877D-D783-F84B-2A1CC9D65C64}"/>
          </ac:picMkLst>
        </pc:picChg>
      </pc:sldChg>
      <pc:sldChg chg="addSp delSp modSp mod">
        <pc:chgData name="Panut Poompaka (ปาณัสม์ พุ่มผกา)" userId="50d58969-2ad7-4fbf-bfea-503899cca7b4" providerId="ADAL" clId="{43980445-2762-4F13-91E9-FCFCEEFF3F1F}" dt="2022-11-23T13:20:46.192" v="132" actId="207"/>
        <pc:sldMkLst>
          <pc:docMk/>
          <pc:sldMk cId="999089557" sldId="681"/>
        </pc:sldMkLst>
        <pc:graphicFrameChg chg="mod modGraphic">
          <ac:chgData name="Panut Poompaka (ปาณัสม์ พุ่มผกา)" userId="50d58969-2ad7-4fbf-bfea-503899cca7b4" providerId="ADAL" clId="{43980445-2762-4F13-91E9-FCFCEEFF3F1F}" dt="2022-11-23T13:20:46.192" v="132" actId="207"/>
          <ac:graphicFrameMkLst>
            <pc:docMk/>
            <pc:sldMk cId="999089557" sldId="681"/>
            <ac:graphicFrameMk id="7" creationId="{4AEB67CA-81EF-A493-2730-A36AA932F1D6}"/>
          </ac:graphicFrameMkLst>
        </pc:graphicFrameChg>
        <pc:picChg chg="add del mod">
          <ac:chgData name="Panut Poompaka (ปาณัสม์ พุ่มผกา)" userId="50d58969-2ad7-4fbf-bfea-503899cca7b4" providerId="ADAL" clId="{43980445-2762-4F13-91E9-FCFCEEFF3F1F}" dt="2022-11-23T10:15:22.785" v="87" actId="478"/>
          <ac:picMkLst>
            <pc:docMk/>
            <pc:sldMk cId="999089557" sldId="681"/>
            <ac:picMk id="8" creationId="{291F22A3-A5D6-349B-3F1A-82812EA5989F}"/>
          </ac:picMkLst>
        </pc:picChg>
      </pc:sldChg>
      <pc:sldChg chg="addSp delSp modSp mod">
        <pc:chgData name="Panut Poompaka (ปาณัสม์ พุ่มผกา)" userId="50d58969-2ad7-4fbf-bfea-503899cca7b4" providerId="ADAL" clId="{43980445-2762-4F13-91E9-FCFCEEFF3F1F}" dt="2022-11-23T10:16:23.866" v="113" actId="1076"/>
        <pc:sldMkLst>
          <pc:docMk/>
          <pc:sldMk cId="1189283773" sldId="682"/>
        </pc:sldMkLst>
        <pc:graphicFrameChg chg="mod modGraphic">
          <ac:chgData name="Panut Poompaka (ปาณัสม์ พุ่มผกา)" userId="50d58969-2ad7-4fbf-bfea-503899cca7b4" providerId="ADAL" clId="{43980445-2762-4F13-91E9-FCFCEEFF3F1F}" dt="2022-11-23T10:16:23.866" v="113" actId="1076"/>
          <ac:graphicFrameMkLst>
            <pc:docMk/>
            <pc:sldMk cId="1189283773" sldId="682"/>
            <ac:graphicFrameMk id="7" creationId="{4AEB67CA-81EF-A493-2730-A36AA932F1D6}"/>
          </ac:graphicFrameMkLst>
        </pc:graphicFrameChg>
        <pc:picChg chg="add del mod">
          <ac:chgData name="Panut Poompaka (ปาณัสม์ พุ่มผกา)" userId="50d58969-2ad7-4fbf-bfea-503899cca7b4" providerId="ADAL" clId="{43980445-2762-4F13-91E9-FCFCEEFF3F1F}" dt="2022-11-23T10:15:42.020" v="91" actId="478"/>
          <ac:picMkLst>
            <pc:docMk/>
            <pc:sldMk cId="1189283773" sldId="682"/>
            <ac:picMk id="8" creationId="{AEBBCC91-4948-756F-86F5-A43EA37B57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9159-19B8-4131-AC7D-55E78DEB766E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B659-EC9E-4042-964B-51B2E0EA7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15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8824-CC51-41B1-A9BC-A668D648C0FB}" type="datetimeFigureOut">
              <a:rPr lang="th-TH" smtClean="0"/>
              <a:pPr/>
              <a:t>28/11/65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5986-4A4A-4AC0-83AF-EE6DD58E143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44596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58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51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768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02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6673" y="4355976"/>
            <a:ext cx="6000328" cy="2677210"/>
          </a:xfrm>
        </p:spPr>
        <p:txBody>
          <a:bodyPr/>
          <a:lstStyle/>
          <a:p>
            <a:endParaRPr lang="th-TH" strike="sngStrike" dirty="0">
              <a:highlight>
                <a:srgbClr val="FFFF00"/>
              </a:highligh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A2BF-345B-477B-8703-939A1157821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0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237" y="4295876"/>
            <a:ext cx="5969526" cy="4398962"/>
          </a:xfrm>
        </p:spPr>
        <p:txBody>
          <a:bodyPr>
            <a:normAutofit/>
          </a:bodyPr>
          <a:lstStyle/>
          <a:p>
            <a:pPr defTabSz="921715">
              <a:defRPr/>
            </a:pP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4176A-DA9D-4D33-9A67-C421CC6458A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065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>
            <a:normAutofit/>
          </a:bodyPr>
          <a:lstStyle/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52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11960"/>
            <a:ext cx="6096000" cy="4114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effectLst/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85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11960"/>
            <a:ext cx="6096000" cy="4114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effectLst/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28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>
            <a:normAutofit/>
          </a:bodyPr>
          <a:lstStyle/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29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13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982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635646"/>
            <a:ext cx="6552728" cy="144662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484" y="3136272"/>
            <a:ext cx="6585852" cy="54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87624" y="1563638"/>
            <a:ext cx="7599218" cy="144662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chemeClr val="bg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87624" y="3017104"/>
            <a:ext cx="7599218" cy="54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184882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69655"/>
            <a:ext cx="8153400" cy="33623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696969"/>
                </a:solidFill>
              </a:defRPr>
            </a:lvl1pPr>
            <a:lvl2pPr>
              <a:spcBef>
                <a:spcPts val="0"/>
              </a:spcBef>
              <a:buClrTx/>
              <a:buFont typeface="Browallia New" pitchFamily="34" charset="-34"/>
              <a:buChar char="–"/>
              <a:defRPr b="1">
                <a:solidFill>
                  <a:schemeClr val="tx1"/>
                </a:solidFill>
              </a:defRPr>
            </a:lvl2pPr>
            <a:lvl3pPr>
              <a:buClrTx/>
              <a:defRPr b="1">
                <a:solidFill>
                  <a:schemeClr val="tx1"/>
                </a:solidFill>
              </a:defRPr>
            </a:lvl3pPr>
            <a:lvl4pPr>
              <a:buClrTx/>
              <a:defRPr b="1">
                <a:solidFill>
                  <a:schemeClr val="tx1"/>
                </a:solidFill>
              </a:defRPr>
            </a:lvl4pPr>
            <a:lvl5pPr>
              <a:buClrTx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11835"/>
            <a:ext cx="8153400" cy="535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1534"/>
            <a:ext cx="4138642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578" y="1481534"/>
            <a:ext cx="4138642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11835"/>
            <a:ext cx="8153400" cy="535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60711"/>
            <a:ext cx="4140230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840532"/>
            <a:ext cx="4140230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60711"/>
            <a:ext cx="41418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0532"/>
            <a:ext cx="4141817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811835"/>
            <a:ext cx="8153400" cy="535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7560840" cy="535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F718A5A-68A5-43C9-866F-038C0C899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1B404E0-D0E0-482F-889A-72DEFED83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002F6F-C6B3-4737-827D-6F5DFE986213}"/>
              </a:ext>
            </a:extLst>
          </p:cNvPr>
          <p:cNvGrpSpPr/>
          <p:nvPr userDrawn="1"/>
        </p:nvGrpSpPr>
        <p:grpSpPr>
          <a:xfrm>
            <a:off x="6084168" y="4778374"/>
            <a:ext cx="3059832" cy="365126"/>
            <a:chOff x="6084168" y="4778374"/>
            <a:chExt cx="3059832" cy="36512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8" t="92901"/>
            <a:stretch/>
          </p:blipFill>
          <p:spPr>
            <a:xfrm>
              <a:off x="6084168" y="4778374"/>
              <a:ext cx="3059832" cy="3651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3EA149-F3C0-4F35-8318-E3BE37B9B1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99" t="92901" r="10625"/>
            <a:stretch/>
          </p:blipFill>
          <p:spPr>
            <a:xfrm>
              <a:off x="6300192" y="4778374"/>
              <a:ext cx="1872208" cy="36512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4833869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4BA34-7FB4-402E-BF50-E4CEF3F0ED32}"/>
              </a:ext>
            </a:extLst>
          </p:cNvPr>
          <p:cNvGrpSpPr/>
          <p:nvPr userDrawn="1"/>
        </p:nvGrpSpPr>
        <p:grpSpPr>
          <a:xfrm>
            <a:off x="6084168" y="4778374"/>
            <a:ext cx="3059832" cy="365126"/>
            <a:chOff x="6084168" y="4778374"/>
            <a:chExt cx="3059832" cy="3651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2875BB-9AD8-4D10-AA08-E7746867D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8" t="92901"/>
            <a:stretch/>
          </p:blipFill>
          <p:spPr>
            <a:xfrm>
              <a:off x="6084168" y="4778374"/>
              <a:ext cx="3059832" cy="3651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982FBB-1E7B-401B-9D5D-4B92B7222F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99" t="92901" r="10625"/>
            <a:stretch/>
          </p:blipFill>
          <p:spPr>
            <a:xfrm>
              <a:off x="6300192" y="4778374"/>
              <a:ext cx="1872208" cy="365126"/>
            </a:xfrm>
            <a:prstGeom prst="rect">
              <a:avLst/>
            </a:prstGeom>
          </p:spPr>
        </p:pic>
      </p:grp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2C578A-5E05-408E-9278-DCFC7AAB7B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Browallia New" pitchFamily="34" charset="-34"/>
        <a:buChar char="–"/>
        <a:defRPr sz="2800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hyperlink" Target="https://www.bot.or.th/find?COPC&amp;PRDC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4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F106C-F7E9-4FEC-AFE3-A241DEDF6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52" y="86221"/>
            <a:ext cx="913148" cy="4687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1B4ED8E-1522-46D4-B08E-58FEE31A2915}"/>
              </a:ext>
            </a:extLst>
          </p:cNvPr>
          <p:cNvSpPr txBox="1">
            <a:spLocks/>
          </p:cNvSpPr>
          <p:nvPr/>
        </p:nvSpPr>
        <p:spPr>
          <a:xfrm>
            <a:off x="827584" y="195486"/>
            <a:ext cx="727280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ctr"/>
            <a:r>
              <a:rPr lang="th-TH" sz="3200" dirty="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แบบสำรวจสุขภาพทางการเงินสำหรับ </a:t>
            </a:r>
            <a:r>
              <a:rPr lang="en-US" sz="3200" dirty="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FT.</a:t>
            </a:r>
            <a:r>
              <a:rPr lang="th-TH" sz="3200" dirty="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 รุ่น</a:t>
            </a:r>
            <a:r>
              <a:rPr lang="th-TH" sz="320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ที่</a:t>
            </a:r>
            <a:r>
              <a:rPr lang="en-US" sz="320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 3 </a:t>
            </a:r>
            <a:r>
              <a:rPr lang="th-TH" sz="3200" dirty="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ปี </a:t>
            </a:r>
            <a:r>
              <a:rPr lang="en-US" sz="3200" dirty="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rPr>
              <a:t>2565</a:t>
            </a:r>
            <a:endParaRPr lang="en-GB" sz="3200" dirty="0">
              <a:solidFill>
                <a:srgbClr val="004068"/>
              </a:solidFill>
              <a:latin typeface="DB Helvethaica X 75 Bd" panose="02000506090000020004" charset="-34"/>
              <a:cs typeface="DB Helvethaica X 75 Bd" panose="0200050609000002000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259D2-58E5-E0A9-4A56-8EF98B46C33B}"/>
              </a:ext>
            </a:extLst>
          </p:cNvPr>
          <p:cNvSpPr txBox="1"/>
          <p:nvPr/>
        </p:nvSpPr>
        <p:spPr>
          <a:xfrm>
            <a:off x="2676153" y="4344962"/>
            <a:ext cx="3312368" cy="646331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en-US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***</a:t>
            </a:r>
            <a:r>
              <a:rPr lang="th-TH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หากต้องการกลับไปแก้ไขข้อมูล ให้กดปุ่มย้อนกลับ ด้านล่าง เท่านั้น *</a:t>
            </a:r>
            <a:r>
              <a:rPr lang="en-US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**</a:t>
            </a:r>
            <a:endParaRPr lang="th-TH" altLang="ko-KR" sz="1800" b="1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C2BD5C-965D-59EC-73F0-4F7CE69A9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537" y="4420477"/>
            <a:ext cx="1247775" cy="4953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4E8A40-C8A0-AB87-41E2-71326A8623CC}"/>
              </a:ext>
            </a:extLst>
          </p:cNvPr>
          <p:cNvSpPr/>
          <p:nvPr/>
        </p:nvSpPr>
        <p:spPr>
          <a:xfrm>
            <a:off x="6152291" y="4420477"/>
            <a:ext cx="720080" cy="4953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AAAC1-D814-3082-6715-00F2BEA68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42" y="4308087"/>
            <a:ext cx="755206" cy="720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1B637-3FF1-C28C-B8B4-C375ABE67AAE}"/>
              </a:ext>
            </a:extLst>
          </p:cNvPr>
          <p:cNvSpPr txBox="1"/>
          <p:nvPr/>
        </p:nvSpPr>
        <p:spPr>
          <a:xfrm>
            <a:off x="1547664" y="3435846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>
                <a:solidFill>
                  <a:srgbClr val="4F52B2"/>
                </a:solidFill>
                <a:effectLst/>
                <a:latin typeface="DB Helvethaica X 75 Bd" panose="02000506090000020004" pitchFamily="2" charset="-34"/>
                <a:cs typeface="DB Helvethaica X 75 Bd" panose="02000506090000020004" pitchFamily="2" charset="-34"/>
                <a:hlinkClick r:id="rId7" tooltip="https://www.bot.or.th/find?COPC&amp;PRDC=1"/>
              </a:rPr>
              <a:t>https://www.bot.or.th/find?COPC&amp;PRDC=1</a:t>
            </a:r>
            <a:endParaRPr lang="th-TH" sz="3600"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0A9157-D045-8F48-99AD-4B146E150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864" y="1131590"/>
            <a:ext cx="2296294" cy="22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7651D22-3053-4775-8DA5-FD06D717F0F8}"/>
              </a:ext>
            </a:extLst>
          </p:cNvPr>
          <p:cNvSpPr txBox="1">
            <a:spLocks/>
          </p:cNvSpPr>
          <p:nvPr/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10</a:t>
            </a:fld>
            <a:endParaRPr lang="th-TH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5A015-E9F6-44D3-B0AC-DB9345DA7157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9FB0D08-11D7-4602-AF1E-C45FAF146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841653" cy="4320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622CDF-B3F4-ABC8-F4B2-A640A3DEC589}"/>
              </a:ext>
            </a:extLst>
          </p:cNvPr>
          <p:cNvGrpSpPr/>
          <p:nvPr/>
        </p:nvGrpSpPr>
        <p:grpSpPr>
          <a:xfrm>
            <a:off x="1560653" y="0"/>
            <a:ext cx="5531627" cy="5020022"/>
            <a:chOff x="2483768" y="237377"/>
            <a:chExt cx="5177920" cy="48724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9BB389-081C-DA9C-F49F-09EF75985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3768" y="237377"/>
              <a:ext cx="5177920" cy="487246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6ADC69-F53C-2A49-0F66-E920BE4C384E}"/>
                </a:ext>
              </a:extLst>
            </p:cNvPr>
            <p:cNvSpPr/>
            <p:nvPr/>
          </p:nvSpPr>
          <p:spPr>
            <a:xfrm>
              <a:off x="6012160" y="843558"/>
              <a:ext cx="792088" cy="216024"/>
            </a:xfrm>
            <a:prstGeom prst="rect">
              <a:avLst/>
            </a:prstGeom>
            <a:noFill/>
            <a:ln>
              <a:solidFill>
                <a:srgbClr val="F8F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2D7D6C-CD7C-3B36-0C13-3F492EA18D8F}"/>
                </a:ext>
              </a:extLst>
            </p:cNvPr>
            <p:cNvSpPr/>
            <p:nvPr/>
          </p:nvSpPr>
          <p:spPr>
            <a:xfrm>
              <a:off x="2699792" y="3659962"/>
              <a:ext cx="4608512" cy="432048"/>
            </a:xfrm>
            <a:prstGeom prst="rect">
              <a:avLst/>
            </a:prstGeom>
            <a:noFill/>
            <a:ln>
              <a:solidFill>
                <a:srgbClr val="F8F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2F04A0-E892-C68D-289D-04B8EF185169}"/>
              </a:ext>
            </a:extLst>
          </p:cNvPr>
          <p:cNvSpPr/>
          <p:nvPr/>
        </p:nvSpPr>
        <p:spPr>
          <a:xfrm>
            <a:off x="6516994" y="598819"/>
            <a:ext cx="719302" cy="2740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53527-8562-7513-A663-B3169452F880}"/>
              </a:ext>
            </a:extLst>
          </p:cNvPr>
          <p:cNvSpPr txBox="1"/>
          <p:nvPr/>
        </p:nvSpPr>
        <p:spPr>
          <a:xfrm>
            <a:off x="7332960" y="606828"/>
            <a:ext cx="12665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1600" b="1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ผลตรวจสุขภาพทางการเงินของท่าน</a:t>
            </a:r>
          </a:p>
          <a:p>
            <a:r>
              <a:rPr lang="th-TH" sz="1600" b="1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ในด้านต่าง ๆ เปรียบเทียบกับพฤติกรรมที่แนะนำ</a:t>
            </a:r>
          </a:p>
        </p:txBody>
      </p:sp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CE92E769-85EF-D182-6429-13C3D30AE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917" y="171004"/>
            <a:ext cx="482352" cy="4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5475D9E-90E1-4877-9B4B-DFCA7E91A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841653" cy="432048"/>
          </a:xfrm>
        </p:spPr>
      </p:pic>
      <p:pic>
        <p:nvPicPr>
          <p:cNvPr id="4" name="Picture 2" descr="Satisfaction free icon">
            <a:extLst>
              <a:ext uri="{FF2B5EF4-FFF2-40B4-BE49-F238E27FC236}">
                <a16:creationId xmlns:a16="http://schemas.microsoft.com/office/drawing/2014/main" id="{9283C39C-3A8B-46D7-8DBD-3B6CBE52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3159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613DF-284E-47D4-9F56-5A219AE4B2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15145" r="6348"/>
          <a:stretch/>
        </p:blipFill>
        <p:spPr>
          <a:xfrm>
            <a:off x="4355976" y="1131590"/>
            <a:ext cx="2469509" cy="1800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B3C54B-0FC2-4B19-9AD2-2BE5843CFCAA}"/>
              </a:ext>
            </a:extLst>
          </p:cNvPr>
          <p:cNvSpPr/>
          <p:nvPr/>
        </p:nvSpPr>
        <p:spPr>
          <a:xfrm>
            <a:off x="3059832" y="2859782"/>
            <a:ext cx="262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B Helvethaica X 85 Blk" panose="02000506090000020004" pitchFamily="2" charset="-34"/>
                <a:cs typeface="DB Helvethaica X 85 Blk" panose="02000506090000020004" pitchFamily="2" charset="-34"/>
              </a:rPr>
              <a:t>Thank you.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FAB05-B7B0-437B-8548-F47B200BA69F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515CE-6FEC-16D7-404F-D35AFEE1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659982"/>
            <a:ext cx="467543" cy="348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F1642-36F5-4944-A90B-128936D0950B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63DCF-B926-5D3A-77F6-C56D83A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79662"/>
            <a:ext cx="4423490" cy="11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8931EF-94F1-430E-9D71-D8A2FD030FF4}"/>
              </a:ext>
            </a:extLst>
          </p:cNvPr>
          <p:cNvSpPr txBox="1">
            <a:spLocks/>
          </p:cNvSpPr>
          <p:nvPr/>
        </p:nvSpPr>
        <p:spPr>
          <a:xfrm>
            <a:off x="1219910" y="731185"/>
            <a:ext cx="6704181" cy="3869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เนื้อหา ข้อมูล และสื่อความรู้ทางการเงินที่จัดทำขึ้นนี้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เป็นลิขสิทธิ์ของธนาคารแห่งประเทศไทย (ธปท.)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โดยมีวัตถุประสงค์เพื่อส่งเสริมความรู้ทางการเงินไปยังวงกว้าง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การนำเนื้อหาหรือสื่อต่าง ๆ ไปใช้งาน โปรดอ้างอิงแหล่งที่มาให้ชัดเจน</a:t>
            </a:r>
          </a:p>
          <a:p>
            <a:endParaRPr lang="th-TH" sz="240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ทั้งนี้ ธปท. ไม่อนุญาตให้นำไปจำหน่ายหรือใช้เพื่อการแสวงหาประโยชน์ทางการค้า</a:t>
            </a:r>
          </a:p>
          <a:p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กรณีนำเนื้อหาบางส่วนหรือทั้งหมดไปใช้งานเพื่อวัตถุประสงค์อื่น</a:t>
            </a:r>
          </a:p>
          <a:p>
            <a:r>
              <a:rPr lang="th-TH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ต้องได้รับอนุญาตเป็นลายลักษณ์อักษรจาก ธปท.</a:t>
            </a: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หากมีข้อสงสัยหรือประเด็นสอบถามเพิ่มเติมสามารถติดต่อได้ที่</a:t>
            </a:r>
          </a:p>
          <a:p>
            <a:r>
              <a:rPr lang="th-TH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อีเมล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FL@bot.or.th</a:t>
            </a:r>
            <a:endParaRPr lang="th-TH" sz="210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85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17" y="14081"/>
            <a:ext cx="835988" cy="3144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52" y="86221"/>
            <a:ext cx="913148" cy="468749"/>
          </a:xfrm>
          <a:prstGeom prst="rect">
            <a:avLst/>
          </a:prstGeom>
        </p:spPr>
      </p:pic>
      <p:sp>
        <p:nvSpPr>
          <p:cNvPr id="28" name="Subtitle 3"/>
          <p:cNvSpPr txBox="1">
            <a:spLocks/>
          </p:cNvSpPr>
          <p:nvPr/>
        </p:nvSpPr>
        <p:spPr>
          <a:xfrm>
            <a:off x="1187624" y="1923678"/>
            <a:ext cx="6858000" cy="648072"/>
          </a:xfrm>
          <a:prstGeom prst="rect">
            <a:avLst/>
          </a:prstGeom>
        </p:spPr>
        <p:txBody>
          <a:bodyPr/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4068"/>
                </a:solidFill>
              </a:rPr>
              <a:t>Financial Health Check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62520B-5B74-4847-9377-02691982F474}"/>
              </a:ext>
            </a:extLst>
          </p:cNvPr>
          <p:cNvGrpSpPr/>
          <p:nvPr/>
        </p:nvGrpSpPr>
        <p:grpSpPr>
          <a:xfrm>
            <a:off x="1043608" y="1131590"/>
            <a:ext cx="7272808" cy="648072"/>
            <a:chOff x="883194" y="1501660"/>
            <a:chExt cx="8064896" cy="64807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250" y="1573668"/>
              <a:ext cx="5862734" cy="512155"/>
            </a:xfrm>
            <a:prstGeom prst="rect">
              <a:avLst/>
            </a:prstGeom>
          </p:spPr>
        </p:pic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DC438E40-B683-45D1-9BA8-5E24F55673B6}"/>
                </a:ext>
              </a:extLst>
            </p:cNvPr>
            <p:cNvSpPr txBox="1">
              <a:spLocks/>
            </p:cNvSpPr>
            <p:nvPr/>
          </p:nvSpPr>
          <p:spPr>
            <a:xfrm>
              <a:off x="883194" y="1501660"/>
              <a:ext cx="8064896" cy="6480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algn="ctr"/>
              <a:r>
                <a:rPr lang="th-TH" sz="3200" dirty="0">
                  <a:solidFill>
                    <a:srgbClr val="004068"/>
                  </a:solidFill>
                  <a:latin typeface="DB Helvethaica X 75 Bd" panose="02000506090000020004" charset="-34"/>
                  <a:cs typeface="DB Helvethaica X 75 Bd" panose="02000506090000020004" charset="-34"/>
                </a:rPr>
                <a:t>อธิบายแบบสำรวจสุขภาพทางการเงิน</a:t>
              </a:r>
              <a:endParaRPr lang="en-GB" sz="3200" dirty="0">
                <a:solidFill>
                  <a:srgbClr val="004068"/>
                </a:solidFill>
                <a:latin typeface="DB Helvethaica X 75 Bd" panose="02000506090000020004" charset="-34"/>
                <a:cs typeface="DB Helvethaica X 75 Bd" panose="02000506090000020004" charset="-34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D3476E5-85D4-4D99-B7C8-41C3B4427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525">
            <a:off x="6851796" y="1178840"/>
            <a:ext cx="1139612" cy="1141837"/>
          </a:xfrm>
          <a:prstGeom prst="rect">
            <a:avLst/>
          </a:prstGeom>
        </p:spPr>
      </p:pic>
      <p:pic>
        <p:nvPicPr>
          <p:cNvPr id="22" name="Picture 21" descr="A picture containing doll&#10;&#10;Description automatically generated">
            <a:extLst>
              <a:ext uri="{FF2B5EF4-FFF2-40B4-BE49-F238E27FC236}">
                <a16:creationId xmlns:a16="http://schemas.microsoft.com/office/drawing/2014/main" id="{EDA0E1CD-47AB-4D62-8F42-F5A503944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3558"/>
            <a:ext cx="1486359" cy="148635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0BC02B3-AC7F-41CB-A6D0-A6B8D5F5DE23}"/>
              </a:ext>
            </a:extLst>
          </p:cNvPr>
          <p:cNvGrpSpPr/>
          <p:nvPr/>
        </p:nvGrpSpPr>
        <p:grpSpPr>
          <a:xfrm>
            <a:off x="251520" y="3507854"/>
            <a:ext cx="2520280" cy="1498802"/>
            <a:chOff x="6325" y="2571750"/>
            <a:chExt cx="4039629" cy="2486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6719F6-ABC3-458A-9D50-293FCAC1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34487">
              <a:off x="2846484" y="4293450"/>
              <a:ext cx="1199470" cy="338372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004251-839B-40DC-A2D1-B7D2383EEE48}"/>
                </a:ext>
              </a:extLst>
            </p:cNvPr>
            <p:cNvGrpSpPr/>
            <p:nvPr/>
          </p:nvGrpSpPr>
          <p:grpSpPr>
            <a:xfrm>
              <a:off x="1979712" y="3867894"/>
              <a:ext cx="936104" cy="960974"/>
              <a:chOff x="2915816" y="3579862"/>
              <a:chExt cx="1224136" cy="125936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009B5C2-CFDC-406A-90C6-9616223C1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1880" y="4299941"/>
                <a:ext cx="648072" cy="539289"/>
              </a:xfrm>
              <a:prstGeom prst="rect">
                <a:avLst/>
              </a:prstGeom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F8498C23-8FF8-4515-A4D4-AD8BED1E46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3579862"/>
                <a:ext cx="792088" cy="792088"/>
              </a:xfrm>
              <a:prstGeom prst="rect">
                <a:avLst/>
              </a:prstGeom>
            </p:spPr>
          </p:pic>
        </p:grp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6E4B2BA1-681F-42E8-8D11-774E7D743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62"/>
            <a:stretch/>
          </p:blipFill>
          <p:spPr>
            <a:xfrm>
              <a:off x="6325" y="2571750"/>
              <a:ext cx="2016224" cy="1924245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DAAF859D-AA5C-4FEB-92FB-6D6C76CD7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8588">
              <a:off x="85779" y="3702153"/>
              <a:ext cx="1355703" cy="1355703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947535B-B575-4896-A175-2183114E98C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15145" r="6348"/>
          <a:stretch/>
        </p:blipFill>
        <p:spPr>
          <a:xfrm>
            <a:off x="6156176" y="2571750"/>
            <a:ext cx="2616940" cy="1907673"/>
          </a:xfrm>
          <a:prstGeom prst="rect">
            <a:avLst/>
          </a:prstGeom>
        </p:spPr>
      </p:pic>
      <p:sp>
        <p:nvSpPr>
          <p:cNvPr id="18" name="Subtitle 3">
            <a:extLst>
              <a:ext uri="{FF2B5EF4-FFF2-40B4-BE49-F238E27FC236}">
                <a16:creationId xmlns:a16="http://schemas.microsoft.com/office/drawing/2014/main" id="{D20573D8-05C8-4912-B71D-D3ABFBF468C2}"/>
              </a:ext>
            </a:extLst>
          </p:cNvPr>
          <p:cNvSpPr txBox="1">
            <a:spLocks/>
          </p:cNvSpPr>
          <p:nvPr/>
        </p:nvSpPr>
        <p:spPr>
          <a:xfrm>
            <a:off x="5574586" y="4504702"/>
            <a:ext cx="4188931" cy="648072"/>
          </a:xfrm>
          <a:prstGeom prst="rect">
            <a:avLst/>
          </a:prstGeom>
        </p:spPr>
        <p:txBody>
          <a:bodyPr/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th-TH" sz="14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วันที่ </a:t>
            </a:r>
            <a:r>
              <a:rPr lang="en-US" sz="14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24-25 </a:t>
            </a:r>
            <a:r>
              <a:rPr lang="th-TH" sz="14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พ.ย.</a:t>
            </a:r>
            <a:r>
              <a:rPr lang="en-US" sz="14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65</a:t>
            </a:r>
            <a:endParaRPr lang="en-US" sz="1400" dirty="0">
              <a:solidFill>
                <a:srgbClr val="FF000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813012-48B9-469F-B2A9-7725330123DD}"/>
              </a:ext>
            </a:extLst>
          </p:cNvPr>
          <p:cNvSpPr txBox="1">
            <a:spLocks/>
          </p:cNvSpPr>
          <p:nvPr/>
        </p:nvSpPr>
        <p:spPr>
          <a:xfrm>
            <a:off x="1691680" y="2427734"/>
            <a:ext cx="6146667" cy="459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ea typeface="+mj-ea"/>
                <a:cs typeface="+mj-cs"/>
              </a:defRPr>
            </a:lvl1pPr>
          </a:lstStyle>
          <a:p>
            <a:pPr algn="ctr" defTabSz="914378"/>
            <a:r>
              <a:rPr lang="th-TH" sz="2400" b="0" dirty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การอบรมวิทยากรการเงินประจำหน่วยงาน (</a:t>
            </a:r>
            <a:r>
              <a:rPr lang="en-US" sz="2400" b="0" dirty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Fin. Trainer</a:t>
            </a:r>
            <a:r>
              <a:rPr lang="th-TH" sz="2400" b="0" dirty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</a:t>
            </a:r>
          </a:p>
          <a:p>
            <a:pPr algn="ctr" defTabSz="914378"/>
            <a:r>
              <a:rPr lang="th-TH" sz="2400" b="0" dirty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รุ่น</a:t>
            </a:r>
            <a:r>
              <a:rPr lang="th-TH" sz="2400" b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 </a:t>
            </a:r>
            <a:r>
              <a:rPr lang="en-US" sz="2400" b="0" dirty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r>
              <a:rPr lang="en-US" sz="2400" b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/65</a:t>
            </a:r>
            <a:endParaRPr lang="th-TH" sz="2400" b="0" dirty="0">
              <a:solidFill>
                <a:srgbClr val="094168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38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94411" y="125553"/>
            <a:ext cx="3456384" cy="50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6699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แบบสำรวจสุขภาพทางการเงิน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3</a:t>
            </a:fld>
            <a:endParaRPr lang="th-TH" sz="16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6F6702-9827-4C8B-9B38-2B654464CF85}"/>
              </a:ext>
            </a:extLst>
          </p:cNvPr>
          <p:cNvGrpSpPr/>
          <p:nvPr/>
        </p:nvGrpSpPr>
        <p:grpSpPr>
          <a:xfrm>
            <a:off x="251520" y="3075806"/>
            <a:ext cx="2808312" cy="1222394"/>
            <a:chOff x="6228184" y="1131590"/>
            <a:chExt cx="2808312" cy="122239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AA2A320-95D9-4EBF-B733-FD5FD601A5C0}"/>
                </a:ext>
              </a:extLst>
            </p:cNvPr>
            <p:cNvSpPr txBox="1"/>
            <p:nvPr/>
          </p:nvSpPr>
          <p:spPr>
            <a:xfrm>
              <a:off x="6228184" y="1131590"/>
              <a:ext cx="2808312" cy="707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ส่วน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ที่ </a:t>
              </a:r>
              <a:r>
                <a:rPr lang="en-US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ความรู้ทางการเงินและ</a:t>
              </a:r>
              <a:b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การบริหารจัดการหนี้</a:t>
              </a:r>
              <a:endParaRPr lang="ko-KR" altLang="en-US" sz="20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AE249AF-78E3-409A-A793-0079C1058662}"/>
                </a:ext>
              </a:extLst>
            </p:cNvPr>
            <p:cNvSpPr txBox="1"/>
            <p:nvPr/>
          </p:nvSpPr>
          <p:spPr>
            <a:xfrm>
              <a:off x="6228184" y="1769209"/>
              <a:ext cx="2808312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sz="16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คำถามความรู้ความ</a:t>
              </a:r>
              <a:r>
                <a:rPr lang="th-TH" altLang="ko-KR" sz="1600" spc="-3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เข้าใจเกี่ยวกับการ</a:t>
              </a:r>
              <a:r>
                <a:rPr lang="th-TH" altLang="ko-KR" sz="16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วางแผน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การเงิน และการบริหารจัดการหนี้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C32AEE-0D5C-42D1-8FD5-A142B93FEBD9}"/>
              </a:ext>
            </a:extLst>
          </p:cNvPr>
          <p:cNvGrpSpPr/>
          <p:nvPr/>
        </p:nvGrpSpPr>
        <p:grpSpPr>
          <a:xfrm>
            <a:off x="251520" y="1851670"/>
            <a:ext cx="2736304" cy="944817"/>
            <a:chOff x="539552" y="1131588"/>
            <a:chExt cx="2808312" cy="94481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4083E6-6529-4C5A-9122-3721B952AAAC}"/>
                </a:ext>
              </a:extLst>
            </p:cNvPr>
            <p:cNvSpPr txBox="1"/>
            <p:nvPr/>
          </p:nvSpPr>
          <p:spPr>
            <a:xfrm>
              <a:off x="539552" y="1491630"/>
              <a:ext cx="2808312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ตัวอักษรย่อหน่วยงาน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คำถาม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เกี่ยวกับผู้ตอบ</a:t>
              </a: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แบบสำรวจ</a:t>
              </a:r>
              <a:endPara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E3BFBF-F210-4EC2-95C5-57A5F9C83BC2}"/>
                </a:ext>
              </a:extLst>
            </p:cNvPr>
            <p:cNvSpPr txBox="1"/>
            <p:nvPr/>
          </p:nvSpPr>
          <p:spPr>
            <a:xfrm>
              <a:off x="539552" y="1131588"/>
              <a:ext cx="2808312" cy="40010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ส่วน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ที่ </a:t>
              </a:r>
              <a:r>
                <a:rPr lang="en-US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 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ข้อมูลทั่วไป</a:t>
              </a:r>
              <a:endParaRPr lang="th-TH" altLang="ko-KR" sz="20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D72D3B-6BFD-4DE4-A2C0-D1C472F85CD1}"/>
              </a:ext>
            </a:extLst>
          </p:cNvPr>
          <p:cNvGrpSpPr/>
          <p:nvPr/>
        </p:nvGrpSpPr>
        <p:grpSpPr>
          <a:xfrm>
            <a:off x="6012160" y="1851670"/>
            <a:ext cx="2880320" cy="960204"/>
            <a:chOff x="539552" y="3276441"/>
            <a:chExt cx="2808312" cy="96020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D0C2B9-740E-4515-B4FD-C68119E63495}"/>
                </a:ext>
              </a:extLst>
            </p:cNvPr>
            <p:cNvSpPr txBox="1"/>
            <p:nvPr/>
          </p:nvSpPr>
          <p:spPr>
            <a:xfrm>
              <a:off x="539552" y="3276441"/>
              <a:ext cx="2808312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ส่วน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ที่ </a:t>
              </a:r>
              <a:r>
                <a:rPr lang="en-US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ข้อมูลสถานะทางการเงิน</a:t>
              </a:r>
              <a:endParaRPr lang="ko-KR" altLang="en-US" sz="20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8A40E26-7345-4FF9-9DF3-C86C817CD104}"/>
                </a:ext>
              </a:extLst>
            </p:cNvPr>
            <p:cNvSpPr txBox="1"/>
            <p:nvPr/>
          </p:nvSpPr>
          <p:spPr>
            <a:xfrm>
              <a:off x="539552" y="3651870"/>
              <a:ext cx="2808312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คำถามเกี่ยวกับสถานะทางการเงิน ได้แก่ รายได้ การออมเงิน/การลงทุน และหนี้สิน </a:t>
              </a: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เป็นต้น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28AD1A-7D6B-4419-8F19-73517B6451C0}"/>
              </a:ext>
            </a:extLst>
          </p:cNvPr>
          <p:cNvGrpSpPr/>
          <p:nvPr/>
        </p:nvGrpSpPr>
        <p:grpSpPr>
          <a:xfrm>
            <a:off x="3275856" y="4011910"/>
            <a:ext cx="2808312" cy="944815"/>
            <a:chOff x="6156176" y="3291830"/>
            <a:chExt cx="2808312" cy="9448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25FCE4-E9AC-4F35-BE4F-AB0DE7380FF7}"/>
                </a:ext>
              </a:extLst>
            </p:cNvPr>
            <p:cNvSpPr txBox="1"/>
            <p:nvPr/>
          </p:nvSpPr>
          <p:spPr>
            <a:xfrm>
              <a:off x="6156176" y="3291830"/>
              <a:ext cx="2808312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ผลตรวจสุขภาพการเงิน</a:t>
              </a:r>
              <a:endParaRPr lang="ko-KR" altLang="en-US" sz="20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C5E70A6-35E9-41DA-A239-60A307479EEB}"/>
                </a:ext>
              </a:extLst>
            </p:cNvPr>
            <p:cNvSpPr txBox="1"/>
            <p:nvPr/>
          </p:nvSpPr>
          <p:spPr>
            <a:xfrm>
              <a:off x="6156176" y="3651870"/>
              <a:ext cx="2808312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ผลตรวจสุขภาพการเงินส่วนบุคคลด้านการออม ภาระหนี้ และพฤติกรรมทางการเงิน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E0601CD0-637B-4A3C-9079-BE5927B42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588">
            <a:off x="-10950" y="127156"/>
            <a:ext cx="680789" cy="6807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B82911-517C-33E6-437A-D8ED75C2D8FF}"/>
              </a:ext>
            </a:extLst>
          </p:cNvPr>
          <p:cNvGrpSpPr/>
          <p:nvPr/>
        </p:nvGrpSpPr>
        <p:grpSpPr>
          <a:xfrm>
            <a:off x="3635896" y="2211710"/>
            <a:ext cx="1893999" cy="1656184"/>
            <a:chOff x="3419872" y="2139702"/>
            <a:chExt cx="1893999" cy="1656184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1CE5CBC-6C2C-4618-AD0D-975B04C6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139702"/>
              <a:ext cx="1428754" cy="1296144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588D28-2342-4B03-B493-D2ADC14CB7E7}"/>
                </a:ext>
              </a:extLst>
            </p:cNvPr>
            <p:cNvGrpSpPr/>
            <p:nvPr/>
          </p:nvGrpSpPr>
          <p:grpSpPr>
            <a:xfrm>
              <a:off x="4355976" y="2427734"/>
              <a:ext cx="957895" cy="1368152"/>
              <a:chOff x="1943221" y="1390537"/>
              <a:chExt cx="3918465" cy="531464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4FC17B4-2141-4391-858A-6E6CE3A71BA8}"/>
                  </a:ext>
                </a:extLst>
              </p:cNvPr>
              <p:cNvGrpSpPr/>
              <p:nvPr/>
            </p:nvGrpSpPr>
            <p:grpSpPr>
              <a:xfrm>
                <a:off x="1943221" y="1592548"/>
                <a:ext cx="3296276" cy="3162551"/>
                <a:chOff x="1619672" y="1809122"/>
                <a:chExt cx="2805646" cy="2691825"/>
              </a:xfrm>
            </p:grpSpPr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7D92D747-E926-4F23-AEC7-A25257CABD3F}"/>
                    </a:ext>
                  </a:extLst>
                </p:cNvPr>
                <p:cNvSpPr/>
                <p:nvPr/>
              </p:nvSpPr>
              <p:spPr>
                <a:xfrm>
                  <a:off x="1751631" y="3545861"/>
                  <a:ext cx="2427908" cy="95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908" h="767653">
                      <a:moveTo>
                        <a:pt x="0" y="0"/>
                      </a:moveTo>
                      <a:lnTo>
                        <a:pt x="2427908" y="0"/>
                      </a:lnTo>
                      <a:cubicBezTo>
                        <a:pt x="2212894" y="454249"/>
                        <a:pt x="1750033" y="767646"/>
                        <a:pt x="1213974" y="767653"/>
                      </a:cubicBezTo>
                      <a:lnTo>
                        <a:pt x="1213934" y="767653"/>
                      </a:lnTo>
                      <a:cubicBezTo>
                        <a:pt x="677875" y="767646"/>
                        <a:pt x="215014" y="454249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45" name="Rounded Rectangle 45">
                  <a:extLst>
                    <a:ext uri="{FF2B5EF4-FFF2-40B4-BE49-F238E27FC236}">
                      <a16:creationId xmlns:a16="http://schemas.microsoft.com/office/drawing/2014/main" id="{F04E04FC-DA7E-447A-98FE-101715A7BA05}"/>
                    </a:ext>
                  </a:extLst>
                </p:cNvPr>
                <p:cNvSpPr/>
                <p:nvPr/>
              </p:nvSpPr>
              <p:spPr>
                <a:xfrm>
                  <a:off x="1619672" y="3079589"/>
                  <a:ext cx="2691826" cy="599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826" h="767653">
                      <a:moveTo>
                        <a:pt x="3810" y="0"/>
                      </a:moveTo>
                      <a:lnTo>
                        <a:pt x="2646755" y="0"/>
                      </a:lnTo>
                      <a:cubicBezTo>
                        <a:pt x="2662406" y="0"/>
                        <a:pt x="2677027" y="4410"/>
                        <a:pt x="2688687" y="13283"/>
                      </a:cubicBezTo>
                      <a:cubicBezTo>
                        <a:pt x="2691351" y="33834"/>
                        <a:pt x="2691826" y="54585"/>
                        <a:pt x="2691826" y="75446"/>
                      </a:cubicBezTo>
                      <a:cubicBezTo>
                        <a:pt x="2691826" y="328918"/>
                        <a:pt x="2621758" y="566026"/>
                        <a:pt x="2498602" y="767653"/>
                      </a:cubicBezTo>
                      <a:lnTo>
                        <a:pt x="193224" y="767653"/>
                      </a:lnTo>
                      <a:cubicBezTo>
                        <a:pt x="70068" y="566026"/>
                        <a:pt x="0" y="328918"/>
                        <a:pt x="0" y="754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46" name="Rounded Rectangle 47">
                  <a:extLst>
                    <a:ext uri="{FF2B5EF4-FFF2-40B4-BE49-F238E27FC236}">
                      <a16:creationId xmlns:a16="http://schemas.microsoft.com/office/drawing/2014/main" id="{4F07B1B7-4232-4C48-9138-6E9D6E348FEA}"/>
                    </a:ext>
                  </a:extLst>
                </p:cNvPr>
                <p:cNvSpPr/>
                <p:nvPr/>
              </p:nvSpPr>
              <p:spPr>
                <a:xfrm>
                  <a:off x="1733492" y="2424273"/>
                  <a:ext cx="2691826" cy="76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826" h="767653">
                      <a:moveTo>
                        <a:pt x="215668" y="0"/>
                      </a:moveTo>
                      <a:lnTo>
                        <a:pt x="2476158" y="0"/>
                      </a:lnTo>
                      <a:cubicBezTo>
                        <a:pt x="2612935" y="209662"/>
                        <a:pt x="2691826" y="460194"/>
                        <a:pt x="2691826" y="729151"/>
                      </a:cubicBezTo>
                      <a:lnTo>
                        <a:pt x="2690618" y="753068"/>
                      </a:lnTo>
                      <a:cubicBezTo>
                        <a:pt x="2678610" y="762751"/>
                        <a:pt x="2663255" y="767653"/>
                        <a:pt x="2646755" y="767653"/>
                      </a:cubicBezTo>
                      <a:lnTo>
                        <a:pt x="1944" y="767653"/>
                      </a:lnTo>
                      <a:cubicBezTo>
                        <a:pt x="181" y="754889"/>
                        <a:pt x="0" y="742041"/>
                        <a:pt x="0" y="729151"/>
                      </a:cubicBezTo>
                      <a:cubicBezTo>
                        <a:pt x="0" y="460194"/>
                        <a:pt x="78891" y="209662"/>
                        <a:pt x="21566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48" name="Rounded Rectangle 49">
                  <a:extLst>
                    <a:ext uri="{FF2B5EF4-FFF2-40B4-BE49-F238E27FC236}">
                      <a16:creationId xmlns:a16="http://schemas.microsoft.com/office/drawing/2014/main" id="{184DDA4A-F288-4085-8380-22A8450BAFF4}"/>
                    </a:ext>
                  </a:extLst>
                </p:cNvPr>
                <p:cNvSpPr/>
                <p:nvPr/>
              </p:nvSpPr>
              <p:spPr>
                <a:xfrm>
                  <a:off x="1769428" y="1809122"/>
                  <a:ext cx="2392314" cy="88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314" h="730710">
                      <a:moveTo>
                        <a:pt x="1196157" y="0"/>
                      </a:moveTo>
                      <a:cubicBezTo>
                        <a:pt x="1717615" y="0"/>
                        <a:pt x="2169810" y="296550"/>
                        <a:pt x="2392314" y="730710"/>
                      </a:cubicBezTo>
                      <a:lnTo>
                        <a:pt x="0" y="730710"/>
                      </a:lnTo>
                      <a:cubicBezTo>
                        <a:pt x="222504" y="296550"/>
                        <a:pt x="674699" y="0"/>
                        <a:pt x="119615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sp>
            <p:nvSpPr>
              <p:cNvPr id="43" name="Round Same Side Corner Rectangle 9">
                <a:extLst>
                  <a:ext uri="{FF2B5EF4-FFF2-40B4-BE49-F238E27FC236}">
                    <a16:creationId xmlns:a16="http://schemas.microsoft.com/office/drawing/2014/main" id="{4A48DE84-7558-4A6C-BAAE-576AA57C5A63}"/>
                  </a:ext>
                </a:extLst>
              </p:cNvPr>
              <p:cNvSpPr/>
              <p:nvPr/>
            </p:nvSpPr>
            <p:spPr>
              <a:xfrm rot="8594075">
                <a:off x="2562235" y="1390537"/>
                <a:ext cx="3299451" cy="5314648"/>
              </a:xfrm>
              <a:custGeom>
                <a:avLst/>
                <a:gdLst/>
                <a:ahLst/>
                <a:cxnLst/>
                <a:rect l="l" t="t" r="r" b="b"/>
                <a:pathLst>
                  <a:path w="2808349" h="4523596">
                    <a:moveTo>
                      <a:pt x="567373" y="3851649"/>
                    </a:moveTo>
                    <a:cubicBezTo>
                      <a:pt x="971771" y="4313801"/>
                      <a:pt x="1674249" y="4360621"/>
                      <a:pt x="2136401" y="3956223"/>
                    </a:cubicBezTo>
                    <a:cubicBezTo>
                      <a:pt x="2598554" y="3551825"/>
                      <a:pt x="2645373" y="2849347"/>
                      <a:pt x="2240976" y="2387195"/>
                    </a:cubicBezTo>
                    <a:cubicBezTo>
                      <a:pt x="1836578" y="1925042"/>
                      <a:pt x="1134100" y="1878223"/>
                      <a:pt x="671947" y="2282621"/>
                    </a:cubicBezTo>
                    <a:cubicBezTo>
                      <a:pt x="209795" y="2687018"/>
                      <a:pt x="162975" y="3389496"/>
                      <a:pt x="567373" y="3851649"/>
                    </a:cubicBezTo>
                    <a:close/>
                    <a:moveTo>
                      <a:pt x="347455" y="4044083"/>
                    </a:moveTo>
                    <a:cubicBezTo>
                      <a:pt x="-163221" y="3460474"/>
                      <a:pt x="-104097" y="2573380"/>
                      <a:pt x="479512" y="2062703"/>
                    </a:cubicBezTo>
                    <a:cubicBezTo>
                      <a:pt x="688143" y="1880145"/>
                      <a:pt x="935556" y="1770404"/>
                      <a:pt x="1190892" y="1732712"/>
                    </a:cubicBezTo>
                    <a:lnTo>
                      <a:pt x="1190892" y="228600"/>
                    </a:lnTo>
                    <a:cubicBezTo>
                      <a:pt x="1190892" y="102348"/>
                      <a:pt x="1293240" y="0"/>
                      <a:pt x="1419492" y="0"/>
                    </a:cubicBezTo>
                    <a:cubicBezTo>
                      <a:pt x="1545744" y="0"/>
                      <a:pt x="1648092" y="102348"/>
                      <a:pt x="1648092" y="228600"/>
                    </a:cubicBezTo>
                    <a:lnTo>
                      <a:pt x="1648092" y="1737288"/>
                    </a:lnTo>
                    <a:cubicBezTo>
                      <a:pt x="1952641" y="1790115"/>
                      <a:pt x="2241503" y="1944038"/>
                      <a:pt x="2460893" y="2194760"/>
                    </a:cubicBezTo>
                    <a:cubicBezTo>
                      <a:pt x="2971570" y="2778370"/>
                      <a:pt x="2912446" y="3665464"/>
                      <a:pt x="2328836" y="4176140"/>
                    </a:cubicBezTo>
                    <a:cubicBezTo>
                      <a:pt x="1745226" y="4686817"/>
                      <a:pt x="858132" y="4627693"/>
                      <a:pt x="347455" y="40440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1270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B4D72B1-7136-4837-B819-7C188616F37C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207001D-7418-456B-8F7D-002AD7427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841653" cy="4320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F02945-9385-5434-FE8C-0A4922065BEA}"/>
              </a:ext>
            </a:extLst>
          </p:cNvPr>
          <p:cNvGrpSpPr/>
          <p:nvPr/>
        </p:nvGrpSpPr>
        <p:grpSpPr>
          <a:xfrm>
            <a:off x="3131840" y="627534"/>
            <a:ext cx="2736304" cy="1191039"/>
            <a:chOff x="539552" y="1131588"/>
            <a:chExt cx="2808312" cy="11910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54475C-DDD8-4AE1-80A8-EAF40BBDAA42}"/>
                </a:ext>
              </a:extLst>
            </p:cNvPr>
            <p:cNvSpPr txBox="1"/>
            <p:nvPr/>
          </p:nvSpPr>
          <p:spPr>
            <a:xfrm>
              <a:off x="539552" y="1491630"/>
              <a:ext cx="2808312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วัตถุประสงค์ในการตอบแบบสำรวจ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ความยินยอมให้ ธปท. เ</a:t>
              </a:r>
              <a:r>
                <a:rPr lang="th-TH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ก็บรวบรวม ใช้ หรือเปิดเผยข้อมูลส่วนบุคคล</a:t>
              </a:r>
              <a:endParaRPr lang="th-TH" altLang="ko-KR" sz="160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47F301-5013-5F95-A69B-010ACF9913B0}"/>
                </a:ext>
              </a:extLst>
            </p:cNvPr>
            <p:cNvSpPr txBox="1"/>
            <p:nvPr/>
          </p:nvSpPr>
          <p:spPr>
            <a:xfrm>
              <a:off x="539552" y="1131588"/>
              <a:ext cx="2808312" cy="4001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การเก็บข้อมูล</a:t>
              </a:r>
              <a:endParaRPr lang="th-TH" altLang="ko-KR" sz="20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6DB463-6746-F595-AFA2-D6C88E398DE5}"/>
              </a:ext>
            </a:extLst>
          </p:cNvPr>
          <p:cNvGrpSpPr/>
          <p:nvPr/>
        </p:nvGrpSpPr>
        <p:grpSpPr>
          <a:xfrm>
            <a:off x="6084168" y="3003798"/>
            <a:ext cx="2808312" cy="944815"/>
            <a:chOff x="6156176" y="3291830"/>
            <a:chExt cx="2808312" cy="9448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EDB8E0-1EF0-656A-3548-5DB644A037C5}"/>
                </a:ext>
              </a:extLst>
            </p:cNvPr>
            <p:cNvSpPr txBox="1"/>
            <p:nvPr/>
          </p:nvSpPr>
          <p:spPr>
            <a:xfrm>
              <a:off x="6156176" y="3291830"/>
              <a:ext cx="2808312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ส่วน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ที่ </a:t>
              </a:r>
              <a:r>
                <a:rPr lang="en-US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r>
                <a:rPr lang="th-TH" altLang="ko-KR" sz="20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altLang="ko-KR" sz="20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ข้อมูลพฤติกรรมทางการเงิน</a:t>
              </a:r>
              <a:endParaRPr lang="ko-KR" altLang="en-US" sz="20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EFBBC7-844C-6195-A4D8-4F09B0A151C7}"/>
                </a:ext>
              </a:extLst>
            </p:cNvPr>
            <p:cNvSpPr txBox="1"/>
            <p:nvPr/>
          </p:nvSpPr>
          <p:spPr>
            <a:xfrm>
              <a:off x="6156176" y="3651870"/>
              <a:ext cx="2808312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คำถามเกี่ยวกับพฤติกรรมทางการเงินของ</a:t>
              </a: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ผู้ตอบแบบสำรวจ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7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30A22B3-2768-4383-BB33-04082B7A074D}"/>
              </a:ext>
            </a:extLst>
          </p:cNvPr>
          <p:cNvSpPr txBox="1"/>
          <p:nvPr/>
        </p:nvSpPr>
        <p:spPr>
          <a:xfrm>
            <a:off x="269776" y="275298"/>
            <a:ext cx="2286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2400" b="1" u="sng" dirty="0">
                <a:solidFill>
                  <a:srgbClr val="C0504D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ส่วนที่ </a:t>
            </a:r>
            <a:r>
              <a:rPr lang="th-TH" sz="2400" b="1" u="sng">
                <a:solidFill>
                  <a:srgbClr val="C0504D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1 ข้อมูลทั่วไป</a:t>
            </a:r>
            <a:endParaRPr lang="en-US" sz="2400" b="1" u="sng" dirty="0">
              <a:solidFill>
                <a:srgbClr val="C0504D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0558317-F2BD-4A7E-B8FF-8A53D91BF121}"/>
              </a:ext>
            </a:extLst>
          </p:cNvPr>
          <p:cNvSpPr/>
          <p:nvPr/>
        </p:nvSpPr>
        <p:spPr>
          <a:xfrm>
            <a:off x="3761085" y="2169527"/>
            <a:ext cx="1177401" cy="1177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E6F0C861-AD9F-4FDB-840D-1065B114BAE3}"/>
              </a:ext>
            </a:extLst>
          </p:cNvPr>
          <p:cNvSpPr/>
          <p:nvPr/>
        </p:nvSpPr>
        <p:spPr>
          <a:xfrm>
            <a:off x="2771800" y="1203598"/>
            <a:ext cx="3343121" cy="3119548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E09ACAD8-C7CF-4622-BFA0-F53B9DA7D000}"/>
              </a:ext>
            </a:extLst>
          </p:cNvPr>
          <p:cNvSpPr txBox="1"/>
          <p:nvPr/>
        </p:nvSpPr>
        <p:spPr>
          <a:xfrm>
            <a:off x="755576" y="3723878"/>
            <a:ext cx="196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altLang="ko-KR" b="1">
                <a:solidFill>
                  <a:srgbClr val="C0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ตัวอักษรย่อหน่วยงาน</a:t>
            </a:r>
            <a:endParaRPr lang="ko-KR" altLang="en-US" b="1" dirty="0">
              <a:solidFill>
                <a:srgbClr val="C0000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3C743C68-B2A6-484C-8383-78C77B85A160}"/>
              </a:ext>
            </a:extLst>
          </p:cNvPr>
          <p:cNvSpPr txBox="1"/>
          <p:nvPr/>
        </p:nvSpPr>
        <p:spPr>
          <a:xfrm>
            <a:off x="859894" y="2150155"/>
            <a:ext cx="13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altLang="ko-KR" b="1" dirty="0">
                <a:solidFill>
                  <a:schemeClr val="accent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เพศ</a:t>
            </a:r>
            <a:endParaRPr lang="ko-KR" altLang="en-US" b="1" dirty="0">
              <a:solidFill>
                <a:schemeClr val="accent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9C863B8E-0A1D-46CA-8D54-C9EBDE033D4A}"/>
              </a:ext>
            </a:extLst>
          </p:cNvPr>
          <p:cNvSpPr txBox="1"/>
          <p:nvPr/>
        </p:nvSpPr>
        <p:spPr>
          <a:xfrm>
            <a:off x="6780837" y="228992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b="1" dirty="0">
                <a:solidFill>
                  <a:schemeClr val="accent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สถานภาพ</a:t>
            </a:r>
            <a:endParaRPr lang="ko-KR" altLang="en-US" b="1" dirty="0">
              <a:solidFill>
                <a:schemeClr val="accent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5780CC24-D149-4DAC-AD0A-E260EEECCBB2}"/>
              </a:ext>
            </a:extLst>
          </p:cNvPr>
          <p:cNvSpPr txBox="1"/>
          <p:nvPr/>
        </p:nvSpPr>
        <p:spPr>
          <a:xfrm>
            <a:off x="4104027" y="518262"/>
            <a:ext cx="6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altLang="ko-KR" b="1" dirty="0">
                <a:solidFill>
                  <a:schemeClr val="accent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อายุ</a:t>
            </a:r>
            <a:endParaRPr lang="ko-KR" altLang="en-US" b="1" dirty="0">
              <a:solidFill>
                <a:schemeClr val="accent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BB298BA9-273C-41C1-98D8-9864A969B805}"/>
              </a:ext>
            </a:extLst>
          </p:cNvPr>
          <p:cNvSpPr txBox="1"/>
          <p:nvPr/>
        </p:nvSpPr>
        <p:spPr>
          <a:xfrm>
            <a:off x="6300192" y="35798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b="1" dirty="0">
                <a:solidFill>
                  <a:schemeClr val="accent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ลักษณะงาน</a:t>
            </a:r>
            <a:endParaRPr lang="ko-KR" altLang="en-US" b="1" dirty="0">
              <a:solidFill>
                <a:schemeClr val="accent4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9C6220C9-9197-4ED2-A009-A75E7997AB24}"/>
              </a:ext>
            </a:extLst>
          </p:cNvPr>
          <p:cNvSpPr/>
          <p:nvPr/>
        </p:nvSpPr>
        <p:spPr>
          <a:xfrm>
            <a:off x="4021599" y="2395580"/>
            <a:ext cx="656374" cy="725296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91405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895970" y="5891405"/>
                </a:lnTo>
                <a:lnTo>
                  <a:pt x="4734863" y="5859508"/>
                </a:lnTo>
                <a:cubicBezTo>
                  <a:pt x="4366268" y="4516262"/>
                  <a:pt x="4422975" y="3927926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6C926E-D262-454C-B838-BDEB383D5278}"/>
              </a:ext>
            </a:extLst>
          </p:cNvPr>
          <p:cNvGrpSpPr/>
          <p:nvPr/>
        </p:nvGrpSpPr>
        <p:grpSpPr>
          <a:xfrm>
            <a:off x="4932040" y="3363838"/>
            <a:ext cx="919139" cy="919139"/>
            <a:chOff x="5693392" y="2211710"/>
            <a:chExt cx="919139" cy="91913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2BBB4D-5E02-4439-8E6A-59050301FC81}"/>
                </a:ext>
              </a:extLst>
            </p:cNvPr>
            <p:cNvSpPr/>
            <p:nvPr/>
          </p:nvSpPr>
          <p:spPr>
            <a:xfrm>
              <a:off x="5693392" y="2211710"/>
              <a:ext cx="919139" cy="9191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7" name="Round Same Side Corner Rectangle 36">
              <a:extLst>
                <a:ext uri="{FF2B5EF4-FFF2-40B4-BE49-F238E27FC236}">
                  <a16:creationId xmlns:a16="http://schemas.microsoft.com/office/drawing/2014/main" id="{CB832A0C-FB64-4F47-A734-76D21689E3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2755" y="2462577"/>
              <a:ext cx="338709" cy="360040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EF3EA4-FE31-473B-96B5-EF1A3574F59D}"/>
              </a:ext>
            </a:extLst>
          </p:cNvPr>
          <p:cNvGrpSpPr/>
          <p:nvPr/>
        </p:nvGrpSpPr>
        <p:grpSpPr>
          <a:xfrm>
            <a:off x="2339752" y="1923678"/>
            <a:ext cx="919139" cy="919139"/>
            <a:chOff x="2308679" y="2225823"/>
            <a:chExt cx="919139" cy="9191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1057B7-5751-4D7C-AD2A-6F61C84D0C8E}"/>
                </a:ext>
              </a:extLst>
            </p:cNvPr>
            <p:cNvSpPr/>
            <p:nvPr/>
          </p:nvSpPr>
          <p:spPr>
            <a:xfrm>
              <a:off x="2308679" y="2225823"/>
              <a:ext cx="919139" cy="9191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026" name="Picture 2" descr="Male and female avatars free icon">
              <a:extLst>
                <a:ext uri="{FF2B5EF4-FFF2-40B4-BE49-F238E27FC236}">
                  <a16:creationId xmlns:a16="http://schemas.microsoft.com/office/drawing/2014/main" id="{8B8FF420-A244-4E82-99F6-40DD61C28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356" y="2430234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E18914-05E0-4078-87AE-315FDDC7C258}"/>
              </a:ext>
            </a:extLst>
          </p:cNvPr>
          <p:cNvGrpSpPr/>
          <p:nvPr/>
        </p:nvGrpSpPr>
        <p:grpSpPr>
          <a:xfrm>
            <a:off x="5508104" y="1923678"/>
            <a:ext cx="919139" cy="919139"/>
            <a:chOff x="4757288" y="1059581"/>
            <a:chExt cx="919139" cy="91913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B939E82-5571-45E9-AB68-5315828673CA}"/>
                </a:ext>
              </a:extLst>
            </p:cNvPr>
            <p:cNvSpPr/>
            <p:nvPr/>
          </p:nvSpPr>
          <p:spPr>
            <a:xfrm>
              <a:off x="4757288" y="1059581"/>
              <a:ext cx="919139" cy="9191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028" name="Picture 4" descr="Relationship free icon">
              <a:extLst>
                <a:ext uri="{FF2B5EF4-FFF2-40B4-BE49-F238E27FC236}">
                  <a16:creationId xmlns:a16="http://schemas.microsoft.com/office/drawing/2014/main" id="{CC898FE7-9CAC-4C8D-9CA3-966B3A86F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916" y="1225312"/>
              <a:ext cx="509407" cy="509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FF84AA-FC21-4A0E-926F-1FFB2D1EEA58}"/>
              </a:ext>
            </a:extLst>
          </p:cNvPr>
          <p:cNvGrpSpPr/>
          <p:nvPr/>
        </p:nvGrpSpPr>
        <p:grpSpPr>
          <a:xfrm>
            <a:off x="3940893" y="915566"/>
            <a:ext cx="919139" cy="919140"/>
            <a:chOff x="3133327" y="1236063"/>
            <a:chExt cx="919139" cy="9191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DC9E49-0086-42B9-8C0D-B6360ADFCF27}"/>
                </a:ext>
              </a:extLst>
            </p:cNvPr>
            <p:cNvSpPr/>
            <p:nvPr/>
          </p:nvSpPr>
          <p:spPr>
            <a:xfrm>
              <a:off x="3133327" y="1236063"/>
              <a:ext cx="919139" cy="9191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030" name="Picture 6" descr="Age group free icon">
              <a:extLst>
                <a:ext uri="{FF2B5EF4-FFF2-40B4-BE49-F238E27FC236}">
                  <a16:creationId xmlns:a16="http://schemas.microsoft.com/office/drawing/2014/main" id="{4279FA60-1207-4A5C-AEED-B09548B55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419622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41EFEF-F852-4442-A02A-A69D326F67ED}"/>
              </a:ext>
            </a:extLst>
          </p:cNvPr>
          <p:cNvGrpSpPr/>
          <p:nvPr/>
        </p:nvGrpSpPr>
        <p:grpSpPr>
          <a:xfrm>
            <a:off x="2813072" y="3363838"/>
            <a:ext cx="919139" cy="919139"/>
            <a:chOff x="2813072" y="3363838"/>
            <a:chExt cx="919139" cy="91913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F9088B-3B41-4A1F-A9C1-ABE96D29590E}"/>
                </a:ext>
              </a:extLst>
            </p:cNvPr>
            <p:cNvSpPr/>
            <p:nvPr/>
          </p:nvSpPr>
          <p:spPr>
            <a:xfrm>
              <a:off x="2813072" y="3363838"/>
              <a:ext cx="919139" cy="91913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032" name="Picture 8" descr="Number blocks free icon">
              <a:extLst>
                <a:ext uri="{FF2B5EF4-FFF2-40B4-BE49-F238E27FC236}">
                  <a16:creationId xmlns:a16="http://schemas.microsoft.com/office/drawing/2014/main" id="{DA780E95-9A84-45A0-A888-FF8BC6A76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579862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87AF43D-2CF0-4D1A-8606-29219AF540D0}"/>
              </a:ext>
            </a:extLst>
          </p:cNvPr>
          <p:cNvSpPr txBox="1"/>
          <p:nvPr/>
        </p:nvSpPr>
        <p:spPr>
          <a:xfrm flipH="1">
            <a:off x="611560" y="3651870"/>
            <a:ext cx="96690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F53E85-E534-49AA-9A74-AA3EF9D529FD}"/>
              </a:ext>
            </a:extLst>
          </p:cNvPr>
          <p:cNvSpPr txBox="1"/>
          <p:nvPr/>
        </p:nvSpPr>
        <p:spPr>
          <a:xfrm flipH="1">
            <a:off x="1219934" y="2078147"/>
            <a:ext cx="96690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06B8C9-3A20-4907-AA9C-E30946BD74F5}"/>
              </a:ext>
            </a:extLst>
          </p:cNvPr>
          <p:cNvSpPr txBox="1"/>
          <p:nvPr/>
        </p:nvSpPr>
        <p:spPr>
          <a:xfrm flipH="1">
            <a:off x="6204773" y="2217921"/>
            <a:ext cx="96690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3200" b="1" dirty="0">
              <a:solidFill>
                <a:srgbClr val="9BB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66933A-9A41-4C23-ABBE-9B30B24414B5}"/>
              </a:ext>
            </a:extLst>
          </p:cNvPr>
          <p:cNvSpPr txBox="1"/>
          <p:nvPr/>
        </p:nvSpPr>
        <p:spPr>
          <a:xfrm flipH="1">
            <a:off x="3583006" y="446254"/>
            <a:ext cx="96690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320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3F8544A-7B89-48A6-B21E-50F6F86AF156}"/>
              </a:ext>
            </a:extLst>
          </p:cNvPr>
          <p:cNvSpPr txBox="1"/>
          <p:nvPr/>
        </p:nvSpPr>
        <p:spPr>
          <a:xfrm flipH="1">
            <a:off x="5652120" y="3507854"/>
            <a:ext cx="96690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320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E0A3DCA2-4914-4CBB-99C7-4FAC0BC5AF2A}"/>
              </a:ext>
            </a:extLst>
          </p:cNvPr>
          <p:cNvSpPr txBox="1">
            <a:spLocks/>
          </p:cNvSpPr>
          <p:nvPr/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4</a:t>
            </a:fld>
            <a:endParaRPr lang="th-TH" sz="16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E6D0D9-D618-4F61-A5C0-F5E914A5F9A0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297F3DD-F84B-419C-8680-CC2E2293E1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841653" cy="432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F95941-9168-A3F1-9133-69C735258C66}"/>
              </a:ext>
            </a:extLst>
          </p:cNvPr>
          <p:cNvSpPr txBox="1"/>
          <p:nvPr/>
        </p:nvSpPr>
        <p:spPr>
          <a:xfrm>
            <a:off x="611560" y="4346326"/>
            <a:ext cx="3312368" cy="646331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en-US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***</a:t>
            </a:r>
            <a:r>
              <a:rPr lang="th-TH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อักษรย่อนี้ใช้สำหรับกรอกแบบสอบถาม   </a:t>
            </a:r>
          </a:p>
          <a:p>
            <a:pPr algn="ctr"/>
            <a:r>
              <a:rPr lang="th-TH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  ภายหลังจบโครงการ </a:t>
            </a:r>
            <a:r>
              <a:rPr lang="en-US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(Post-Test) </a:t>
            </a:r>
            <a:r>
              <a:rPr lang="th-TH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อีกครั้ง *</a:t>
            </a:r>
            <a:r>
              <a:rPr lang="en-US" altLang="ko-KR" sz="18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**</a:t>
            </a:r>
            <a:endParaRPr lang="th-TH" altLang="ko-KR" sz="1800" b="1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6A700-B1A9-DC26-C302-C0B4665AD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57" y="4315888"/>
            <a:ext cx="75520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/>
      <p:bldP spid="39" grpId="0"/>
      <p:bldP spid="37" grpId="0"/>
      <p:bldP spid="35" grpId="0"/>
      <p:bldP spid="33" grpId="0"/>
      <p:bldP spid="28" grpId="0" animBg="1"/>
      <p:bldP spid="58" grpId="0"/>
      <p:bldP spid="60" grpId="0"/>
      <p:bldP spid="62" grpId="0"/>
      <p:bldP spid="63" grpId="0"/>
      <p:bldP spid="6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131848" y="384979"/>
            <a:ext cx="6330632" cy="53577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2000" u="sng" dirty="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ส่วนที่ 2</a:t>
            </a:r>
            <a:r>
              <a:rPr lang="th-TH" sz="2000" dirty="0">
                <a:solidFill>
                  <a:srgbClr val="006699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ความรู้ทางการเงินและการบริหารจัดการหนี้</a:t>
            </a:r>
          </a:p>
        </p:txBody>
      </p:sp>
      <p:sp>
        <p:nvSpPr>
          <p:cNvPr id="62" name="Title 3">
            <a:extLst>
              <a:ext uri="{FF2B5EF4-FFF2-40B4-BE49-F238E27FC236}">
                <a16:creationId xmlns:a16="http://schemas.microsoft.com/office/drawing/2014/main" id="{B0B34B83-AB2F-4916-9B16-19FC8240C5F1}"/>
              </a:ext>
            </a:extLst>
          </p:cNvPr>
          <p:cNvSpPr txBox="1">
            <a:spLocks/>
          </p:cNvSpPr>
          <p:nvPr/>
        </p:nvSpPr>
        <p:spPr>
          <a:xfrm>
            <a:off x="1087153" y="3147814"/>
            <a:ext cx="6428234" cy="53577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th-TH" sz="2000" u="sng" dirty="0">
                <a:solidFill>
                  <a:srgbClr val="90C22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ส่วนที่ 3</a:t>
            </a:r>
            <a:r>
              <a:rPr lang="th-TH" sz="2000" dirty="0">
                <a:solidFill>
                  <a:srgbClr val="90C22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ข้อมูลสถานะทางการเงิน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D021E20-DCB3-4157-AE2F-51D7CA3C46B8}"/>
              </a:ext>
            </a:extLst>
          </p:cNvPr>
          <p:cNvSpPr txBox="1"/>
          <p:nvPr/>
        </p:nvSpPr>
        <p:spPr>
          <a:xfrm>
            <a:off x="2211124" y="1647925"/>
            <a:ext cx="160198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F81BD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6</a:t>
            </a:r>
            <a:r>
              <a:rPr lang="th-TH" sz="1600" b="1">
                <a:solidFill>
                  <a:srgbClr val="4F81BD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.1 </a:t>
            </a:r>
            <a:r>
              <a:rPr lang="th-TH" sz="1600" b="1" dirty="0">
                <a:solidFill>
                  <a:srgbClr val="4F81BD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การวางแผนการเงิน</a:t>
            </a:r>
            <a:endParaRPr lang="en-US" sz="1600" b="1" dirty="0">
              <a:solidFill>
                <a:srgbClr val="4F81BD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BF76A8F-9869-4FA7-BC13-B5CFBC91FB33}"/>
              </a:ext>
            </a:extLst>
          </p:cNvPr>
          <p:cNvSpPr txBox="1"/>
          <p:nvPr/>
        </p:nvSpPr>
        <p:spPr>
          <a:xfrm>
            <a:off x="5761515" y="1647925"/>
            <a:ext cx="17217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h-TH" sz="1400" b="1"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 </a:t>
            </a:r>
            <a:r>
              <a:rPr lang="en-US" sz="1600" b="1" dirty="0">
                <a:solidFill>
                  <a:srgbClr val="93CDDD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6</a:t>
            </a:r>
            <a:r>
              <a:rPr lang="th-TH" sz="1600" b="1">
                <a:solidFill>
                  <a:srgbClr val="93CDDD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.2 </a:t>
            </a:r>
            <a:r>
              <a:rPr lang="th-TH" sz="1600" b="1" dirty="0">
                <a:solidFill>
                  <a:srgbClr val="93CDDD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rPr>
              <a:t>การบริหารจัดการหนี้</a:t>
            </a:r>
            <a:endParaRPr lang="en-US" sz="1600" b="1" dirty="0">
              <a:solidFill>
                <a:srgbClr val="93CDDD"/>
              </a:solidFill>
              <a:latin typeface="DB Helvethaica X 75 Bd" panose="02000506090000020004" pitchFamily="2" charset="-34"/>
              <a:cs typeface="DB Helvethaica X 75 Bd" panose="02000506090000020004" pitchFamily="2" charset="-34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01CC75-D6D2-4460-B45A-9DADFBC19994}"/>
              </a:ext>
            </a:extLst>
          </p:cNvPr>
          <p:cNvGrpSpPr/>
          <p:nvPr/>
        </p:nvGrpSpPr>
        <p:grpSpPr>
          <a:xfrm>
            <a:off x="1904835" y="3540882"/>
            <a:ext cx="5616624" cy="672464"/>
            <a:chOff x="514322" y="1124916"/>
            <a:chExt cx="5190187" cy="47622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5E369B2-6394-4462-9EC5-280F0A257F25}"/>
                </a:ext>
              </a:extLst>
            </p:cNvPr>
            <p:cNvSpPr txBox="1"/>
            <p:nvPr/>
          </p:nvSpPr>
          <p:spPr>
            <a:xfrm>
              <a:off x="514322" y="1124916"/>
              <a:ext cx="5184576" cy="239758"/>
            </a:xfrm>
            <a:prstGeom prst="rect">
              <a:avLst/>
            </a:prstGeom>
            <a:solidFill>
              <a:srgbClr val="90C221"/>
            </a:solidFill>
          </p:spPr>
          <p:txBody>
            <a:bodyPr wrap="square" rtlCol="0">
              <a:spAutoFit/>
            </a:bodyPr>
            <a:lstStyle/>
            <a:p>
              <a:r>
                <a:rPr kumimoji="0" lang="th-TH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 X 75 Bd" panose="02000506090000020004" pitchFamily="2" charset="-34"/>
                  <a:ea typeface="맑은 고딕" panose="020B0503020000020004" pitchFamily="34" charset="-127"/>
                  <a:cs typeface="DB Helvethaica X 75 Bd" panose="02000506090000020004" pitchFamily="2" charset="-34"/>
                </a:rPr>
                <a:t>ท่านมีรายได้</a:t>
              </a:r>
              <a:r>
                <a:rPr kumimoji="0" lang="th-TH" altLang="ko-KR" sz="16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 X 75 Bd" panose="02000506090000020004" pitchFamily="2" charset="-34"/>
                  <a:ea typeface="맑은 고딕" panose="020B0503020000020004" pitchFamily="34" charset="-127"/>
                  <a:cs typeface="DB Helvethaica X 75 Bd" panose="02000506090000020004" pitchFamily="2" charset="-34"/>
                </a:rPr>
                <a:t>ต่อเดือน</a:t>
              </a:r>
              <a:r>
                <a:rPr kumimoji="0" lang="th-TH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 X 75 Bd" panose="02000506090000020004" pitchFamily="2" charset="-34"/>
                  <a:ea typeface="맑은 고딕" panose="020B0503020000020004" pitchFamily="34" charset="-127"/>
                  <a:cs typeface="DB Helvethaica X 75 Bd" panose="02000506090000020004" pitchFamily="2" charset="-34"/>
                </a:rPr>
                <a:t>รวมทั้งสิ้นประมาณ........บาท</a:t>
              </a:r>
              <a:endParaRPr lang="th-TH" altLang="ko-KR" sz="1600" b="1" dirty="0"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07FAABC-3B7A-4336-8F6F-7DE0A68DD72D}"/>
                </a:ext>
              </a:extLst>
            </p:cNvPr>
            <p:cNvSpPr txBox="1"/>
            <p:nvPr/>
          </p:nvSpPr>
          <p:spPr>
            <a:xfrm>
              <a:off x="514322" y="1361386"/>
              <a:ext cx="5190187" cy="239758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เพื่อให้ผู้เข้าอบรมนึกถึงแหล่งรายได้ในแต่</a:t>
              </a: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ละเดือนทั้งรายได้หลักจากงานประจำและรายได้อื่น ๆ</a:t>
              </a:r>
              <a:endPara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C0520-C9C4-4B78-876A-51FFC06E6405}"/>
              </a:ext>
            </a:extLst>
          </p:cNvPr>
          <p:cNvGrpSpPr/>
          <p:nvPr/>
        </p:nvGrpSpPr>
        <p:grpSpPr>
          <a:xfrm>
            <a:off x="1619672" y="2044113"/>
            <a:ext cx="6480720" cy="527637"/>
            <a:chOff x="1547664" y="1779662"/>
            <a:chExt cx="6480720" cy="5276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36645F-881E-411D-B4D2-AC81C3522D08}"/>
                </a:ext>
              </a:extLst>
            </p:cNvPr>
            <p:cNvGrpSpPr/>
            <p:nvPr/>
          </p:nvGrpSpPr>
          <p:grpSpPr>
            <a:xfrm>
              <a:off x="5940152" y="1779662"/>
              <a:ext cx="1296144" cy="527637"/>
              <a:chOff x="3992306" y="1969795"/>
              <a:chExt cx="1701282" cy="692561"/>
            </a:xfrm>
          </p:grpSpPr>
          <p:sp>
            <p:nvSpPr>
              <p:cNvPr id="97" name="Rounded Rectangle 112">
                <a:extLst>
                  <a:ext uri="{FF2B5EF4-FFF2-40B4-BE49-F238E27FC236}">
                    <a16:creationId xmlns:a16="http://schemas.microsoft.com/office/drawing/2014/main" id="{C4459568-DFAB-4E6E-BC6A-7ABC42AC379A}"/>
                  </a:ext>
                </a:extLst>
              </p:cNvPr>
              <p:cNvSpPr/>
              <p:nvPr/>
            </p:nvSpPr>
            <p:spPr>
              <a:xfrm>
                <a:off x="3992306" y="1969795"/>
                <a:ext cx="1584176" cy="692561"/>
              </a:xfrm>
              <a:prstGeom prst="roundRect">
                <a:avLst>
                  <a:gd name="adj" fmla="val 13643"/>
                </a:avLst>
              </a:prstGeom>
              <a:noFill/>
              <a:ln w="857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Rounded Rectangle 113">
                <a:extLst>
                  <a:ext uri="{FF2B5EF4-FFF2-40B4-BE49-F238E27FC236}">
                    <a16:creationId xmlns:a16="http://schemas.microsoft.com/office/drawing/2014/main" id="{1021F8D5-F4B2-4D42-BB0D-C1F2EE21239E}"/>
                  </a:ext>
                </a:extLst>
              </p:cNvPr>
              <p:cNvSpPr/>
              <p:nvPr/>
            </p:nvSpPr>
            <p:spPr>
              <a:xfrm>
                <a:off x="5554710" y="2136055"/>
                <a:ext cx="138878" cy="360040"/>
              </a:xfrm>
              <a:prstGeom prst="roundRect">
                <a:avLst>
                  <a:gd name="adj" fmla="val 35564"/>
                </a:avLst>
              </a:prstGeom>
              <a:solidFill>
                <a:srgbClr val="93CDDD"/>
              </a:solidFill>
              <a:ln>
                <a:solidFill>
                  <a:srgbClr val="93CD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9" name="Group 8">
                <a:extLst>
                  <a:ext uri="{FF2B5EF4-FFF2-40B4-BE49-F238E27FC236}">
                    <a16:creationId xmlns:a16="http://schemas.microsoft.com/office/drawing/2014/main" id="{D2F0A17A-D16E-419C-8087-986C78DDAC24}"/>
                  </a:ext>
                </a:extLst>
              </p:cNvPr>
              <p:cNvGrpSpPr/>
              <p:nvPr/>
            </p:nvGrpSpPr>
            <p:grpSpPr>
              <a:xfrm>
                <a:off x="4100317" y="2061393"/>
                <a:ext cx="1378024" cy="506682"/>
                <a:chOff x="2734241" y="1953556"/>
                <a:chExt cx="1378024" cy="506682"/>
              </a:xfrm>
            </p:grpSpPr>
            <p:sp>
              <p:nvSpPr>
                <p:cNvPr id="100" name="Rounded Rectangle 114">
                  <a:extLst>
                    <a:ext uri="{FF2B5EF4-FFF2-40B4-BE49-F238E27FC236}">
                      <a16:creationId xmlns:a16="http://schemas.microsoft.com/office/drawing/2014/main" id="{708CA4F7-20ED-4C69-9C62-C16C166CC3EF}"/>
                    </a:ext>
                  </a:extLst>
                </p:cNvPr>
                <p:cNvSpPr/>
                <p:nvPr/>
              </p:nvSpPr>
              <p:spPr>
                <a:xfrm>
                  <a:off x="2734241" y="1956238"/>
                  <a:ext cx="226673" cy="504000"/>
                </a:xfrm>
                <a:prstGeom prst="roundRect">
                  <a:avLst>
                    <a:gd name="adj" fmla="val 34808"/>
                  </a:avLst>
                </a:prstGeom>
                <a:solidFill>
                  <a:srgbClr val="93CDDD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Rounded Rectangle 147">
                  <a:extLst>
                    <a:ext uri="{FF2B5EF4-FFF2-40B4-BE49-F238E27FC236}">
                      <a16:creationId xmlns:a16="http://schemas.microsoft.com/office/drawing/2014/main" id="{154FA965-82CF-4B81-901E-241092B2E401}"/>
                    </a:ext>
                  </a:extLst>
                </p:cNvPr>
                <p:cNvSpPr/>
                <p:nvPr/>
              </p:nvSpPr>
              <p:spPr>
                <a:xfrm>
                  <a:off x="3019399" y="1956238"/>
                  <a:ext cx="226673" cy="504000"/>
                </a:xfrm>
                <a:prstGeom prst="roundRect">
                  <a:avLst>
                    <a:gd name="adj" fmla="val 34808"/>
                  </a:avLst>
                </a:prstGeom>
                <a:solidFill>
                  <a:srgbClr val="93CDDD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Rounded Rectangle 147">
                  <a:extLst>
                    <a:ext uri="{FF2B5EF4-FFF2-40B4-BE49-F238E27FC236}">
                      <a16:creationId xmlns:a16="http://schemas.microsoft.com/office/drawing/2014/main" id="{42E0F710-F03F-4BDD-9C53-37280B617298}"/>
                    </a:ext>
                  </a:extLst>
                </p:cNvPr>
                <p:cNvSpPr/>
                <p:nvPr/>
              </p:nvSpPr>
              <p:spPr>
                <a:xfrm>
                  <a:off x="3308130" y="1955344"/>
                  <a:ext cx="226673" cy="504000"/>
                </a:xfrm>
                <a:prstGeom prst="roundRect">
                  <a:avLst>
                    <a:gd name="adj" fmla="val 34808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Rounded Rectangle 147">
                  <a:extLst>
                    <a:ext uri="{FF2B5EF4-FFF2-40B4-BE49-F238E27FC236}">
                      <a16:creationId xmlns:a16="http://schemas.microsoft.com/office/drawing/2014/main" id="{1FCED9F1-948C-49E5-9830-252B1C6CA6F8}"/>
                    </a:ext>
                  </a:extLst>
                </p:cNvPr>
                <p:cNvSpPr/>
                <p:nvPr/>
              </p:nvSpPr>
              <p:spPr>
                <a:xfrm>
                  <a:off x="3596861" y="1954450"/>
                  <a:ext cx="226673" cy="504000"/>
                </a:xfrm>
                <a:prstGeom prst="roundRect">
                  <a:avLst>
                    <a:gd name="adj" fmla="val 34808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Rounded Rectangle 147">
                  <a:extLst>
                    <a:ext uri="{FF2B5EF4-FFF2-40B4-BE49-F238E27FC236}">
                      <a16:creationId xmlns:a16="http://schemas.microsoft.com/office/drawing/2014/main" id="{6D8DE047-615B-478D-AC60-845A5F32B859}"/>
                    </a:ext>
                  </a:extLst>
                </p:cNvPr>
                <p:cNvSpPr/>
                <p:nvPr/>
              </p:nvSpPr>
              <p:spPr>
                <a:xfrm>
                  <a:off x="3885592" y="1953556"/>
                  <a:ext cx="226673" cy="504000"/>
                </a:xfrm>
                <a:prstGeom prst="roundRect">
                  <a:avLst>
                    <a:gd name="adj" fmla="val 34808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466264-71B4-44D0-BB8E-3F903272BC7D}"/>
                </a:ext>
              </a:extLst>
            </p:cNvPr>
            <p:cNvGrpSpPr/>
            <p:nvPr/>
          </p:nvGrpSpPr>
          <p:grpSpPr>
            <a:xfrm>
              <a:off x="2339752" y="1779662"/>
              <a:ext cx="1296144" cy="527637"/>
              <a:chOff x="1376459" y="1970489"/>
              <a:chExt cx="1701282" cy="692561"/>
            </a:xfrm>
          </p:grpSpPr>
          <p:grpSp>
            <p:nvGrpSpPr>
              <p:cNvPr id="105" name="그룹 259">
                <a:extLst>
                  <a:ext uri="{FF2B5EF4-FFF2-40B4-BE49-F238E27FC236}">
                    <a16:creationId xmlns:a16="http://schemas.microsoft.com/office/drawing/2014/main" id="{449F0F8E-F7ED-410C-BFC8-BBE3D441ABA9}"/>
                  </a:ext>
                </a:extLst>
              </p:cNvPr>
              <p:cNvGrpSpPr/>
              <p:nvPr/>
            </p:nvGrpSpPr>
            <p:grpSpPr>
              <a:xfrm>
                <a:off x="1376459" y="1970489"/>
                <a:ext cx="1701282" cy="692561"/>
                <a:chOff x="1376459" y="1909526"/>
                <a:chExt cx="1701282" cy="692561"/>
              </a:xfrm>
            </p:grpSpPr>
            <p:sp>
              <p:nvSpPr>
                <p:cNvPr id="106" name="Rounded Rectangle 155">
                  <a:extLst>
                    <a:ext uri="{FF2B5EF4-FFF2-40B4-BE49-F238E27FC236}">
                      <a16:creationId xmlns:a16="http://schemas.microsoft.com/office/drawing/2014/main" id="{FF74B647-EF8A-47AD-B1A9-8C73AD584397}"/>
                    </a:ext>
                  </a:extLst>
                </p:cNvPr>
                <p:cNvSpPr/>
                <p:nvPr/>
              </p:nvSpPr>
              <p:spPr>
                <a:xfrm>
                  <a:off x="1376459" y="1909526"/>
                  <a:ext cx="1584176" cy="692561"/>
                </a:xfrm>
                <a:prstGeom prst="roundRect">
                  <a:avLst>
                    <a:gd name="adj" fmla="val 13643"/>
                  </a:avLst>
                </a:prstGeom>
                <a:noFill/>
                <a:ln w="857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Rounded Rectangle 156">
                  <a:extLst>
                    <a:ext uri="{FF2B5EF4-FFF2-40B4-BE49-F238E27FC236}">
                      <a16:creationId xmlns:a16="http://schemas.microsoft.com/office/drawing/2014/main" id="{398A7C0D-03B9-468F-8A8B-78447DDF913A}"/>
                    </a:ext>
                  </a:extLst>
                </p:cNvPr>
                <p:cNvSpPr/>
                <p:nvPr/>
              </p:nvSpPr>
              <p:spPr>
                <a:xfrm>
                  <a:off x="2938863" y="2075786"/>
                  <a:ext cx="138878" cy="360040"/>
                </a:xfrm>
                <a:prstGeom prst="roundRect">
                  <a:avLst>
                    <a:gd name="adj" fmla="val 35564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Rounded Rectangle 158">
                  <a:extLst>
                    <a:ext uri="{FF2B5EF4-FFF2-40B4-BE49-F238E27FC236}">
                      <a16:creationId xmlns:a16="http://schemas.microsoft.com/office/drawing/2014/main" id="{220ECB1A-3C46-47CB-BD56-DBF12C5B6DB4}"/>
                    </a:ext>
                  </a:extLst>
                </p:cNvPr>
                <p:cNvSpPr/>
                <p:nvPr/>
              </p:nvSpPr>
              <p:spPr>
                <a:xfrm>
                  <a:off x="1484470" y="2003806"/>
                  <a:ext cx="226673" cy="504000"/>
                </a:xfrm>
                <a:prstGeom prst="roundRect">
                  <a:avLst>
                    <a:gd name="adj" fmla="val 348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9" name="Rounded Rectangle 171">
                <a:extLst>
                  <a:ext uri="{FF2B5EF4-FFF2-40B4-BE49-F238E27FC236}">
                    <a16:creationId xmlns:a16="http://schemas.microsoft.com/office/drawing/2014/main" id="{8CEF4517-59B8-49EE-8EC4-C23D758C3BF1}"/>
                  </a:ext>
                </a:extLst>
              </p:cNvPr>
              <p:cNvSpPr/>
              <p:nvPr/>
            </p:nvSpPr>
            <p:spPr>
              <a:xfrm>
                <a:off x="1765977" y="206929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Rounded Rectangle 172">
                <a:extLst>
                  <a:ext uri="{FF2B5EF4-FFF2-40B4-BE49-F238E27FC236}">
                    <a16:creationId xmlns:a16="http://schemas.microsoft.com/office/drawing/2014/main" id="{F057DB09-43E7-402A-9951-E808CACD6CE1}"/>
                  </a:ext>
                </a:extLst>
              </p:cNvPr>
              <p:cNvSpPr/>
              <p:nvPr/>
            </p:nvSpPr>
            <p:spPr>
              <a:xfrm>
                <a:off x="2051135" y="206929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Rounded Rectangle 173">
                <a:extLst>
                  <a:ext uri="{FF2B5EF4-FFF2-40B4-BE49-F238E27FC236}">
                    <a16:creationId xmlns:a16="http://schemas.microsoft.com/office/drawing/2014/main" id="{A5D464D2-E18C-434D-97C0-9E727E8BECC3}"/>
                  </a:ext>
                </a:extLst>
              </p:cNvPr>
              <p:cNvSpPr/>
              <p:nvPr/>
            </p:nvSpPr>
            <p:spPr>
              <a:xfrm>
                <a:off x="2336293" y="206929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Rounded Rectangle 173">
                <a:extLst>
                  <a:ext uri="{FF2B5EF4-FFF2-40B4-BE49-F238E27FC236}">
                    <a16:creationId xmlns:a16="http://schemas.microsoft.com/office/drawing/2014/main" id="{7ACF3980-8A02-4414-A60E-119DA9A7EF7C}"/>
                  </a:ext>
                </a:extLst>
              </p:cNvPr>
              <p:cNvSpPr/>
              <p:nvPr/>
            </p:nvSpPr>
            <p:spPr>
              <a:xfrm>
                <a:off x="2619799" y="20667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E1343A3-1260-46F7-9AB7-3042E5CFB030}"/>
                </a:ext>
              </a:extLst>
            </p:cNvPr>
            <p:cNvSpPr txBox="1"/>
            <p:nvPr/>
          </p:nvSpPr>
          <p:spPr>
            <a:xfrm>
              <a:off x="1547664" y="1851670"/>
              <a:ext cx="7200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น้อยที่สุด</a:t>
              </a:r>
              <a:endParaRPr lang="en-US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281F3A8-4409-4E2A-B1D1-3FC6B9660B43}"/>
                </a:ext>
              </a:extLst>
            </p:cNvPr>
            <p:cNvSpPr txBox="1"/>
            <p:nvPr/>
          </p:nvSpPr>
          <p:spPr>
            <a:xfrm>
              <a:off x="5220072" y="1851670"/>
              <a:ext cx="7200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น้อยที่สุด</a:t>
              </a:r>
              <a:endParaRPr lang="en-US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AD68B9-CDF5-409B-910A-7FA407C9DBD7}"/>
                </a:ext>
              </a:extLst>
            </p:cNvPr>
            <p:cNvSpPr txBox="1"/>
            <p:nvPr/>
          </p:nvSpPr>
          <p:spPr>
            <a:xfrm>
              <a:off x="7308304" y="1851670"/>
              <a:ext cx="7200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มากที่สุด</a:t>
              </a:r>
              <a:endParaRPr lang="en-US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71EA5BA-B8D1-410E-80F0-7893220F3FEB}"/>
                </a:ext>
              </a:extLst>
            </p:cNvPr>
            <p:cNvSpPr txBox="1"/>
            <p:nvPr/>
          </p:nvSpPr>
          <p:spPr>
            <a:xfrm>
              <a:off x="3707904" y="1851670"/>
              <a:ext cx="7200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มากที่สุด</a:t>
              </a:r>
              <a:endParaRPr lang="en-US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21FAEE-5685-439A-9D8C-A98CECF99A9E}"/>
              </a:ext>
            </a:extLst>
          </p:cNvPr>
          <p:cNvGrpSpPr/>
          <p:nvPr/>
        </p:nvGrpSpPr>
        <p:grpSpPr>
          <a:xfrm>
            <a:off x="1861290" y="804583"/>
            <a:ext cx="5616624" cy="723398"/>
            <a:chOff x="1331640" y="915566"/>
            <a:chExt cx="5400600" cy="7301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3D10B4-A16B-44FB-8F08-401B85E2971A}"/>
                </a:ext>
              </a:extLst>
            </p:cNvPr>
            <p:cNvSpPr txBox="1"/>
            <p:nvPr/>
          </p:nvSpPr>
          <p:spPr>
            <a:xfrm>
              <a:off x="1331640" y="1060921"/>
              <a:ext cx="5400600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เพื่อวัดระดับความเข้าใจในเรื่องการวางแผนการเงิน และการบริหารจัดการหนี้</a:t>
              </a: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ของผู้ตอบแบบสำรวจ</a:t>
              </a:r>
              <a:endPara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8EFDC5-108E-4C75-9F27-B853655F3907}"/>
                </a:ext>
              </a:extLst>
            </p:cNvPr>
            <p:cNvSpPr txBox="1"/>
            <p:nvPr/>
          </p:nvSpPr>
          <p:spPr>
            <a:xfrm>
              <a:off x="1331640" y="915566"/>
              <a:ext cx="5400600" cy="338554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160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ปัจจุบันท่านคิดว่าท่านมีความรู้ความเข้าใจในเรื่องต่อไปนี้ ในระดับใด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9985225-57F0-4EC7-9F11-1217DF92ABEE}"/>
              </a:ext>
            </a:extLst>
          </p:cNvPr>
          <p:cNvSpPr txBox="1"/>
          <p:nvPr/>
        </p:nvSpPr>
        <p:spPr>
          <a:xfrm>
            <a:off x="1175393" y="3503666"/>
            <a:ext cx="50364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90C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ko-KR" altLang="en-US" sz="3200" b="1" dirty="0">
              <a:solidFill>
                <a:srgbClr val="90C2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90C792-DBA0-4333-96AC-9827F74308BE}"/>
              </a:ext>
            </a:extLst>
          </p:cNvPr>
          <p:cNvSpPr txBox="1"/>
          <p:nvPr/>
        </p:nvSpPr>
        <p:spPr>
          <a:xfrm flipH="1">
            <a:off x="925186" y="989828"/>
            <a:ext cx="96690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ko-KR" altLang="en-US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109B95-B834-4695-B674-E4B443A2379E}"/>
              </a:ext>
            </a:extLst>
          </p:cNvPr>
          <p:cNvSpPr/>
          <p:nvPr/>
        </p:nvSpPr>
        <p:spPr>
          <a:xfrm>
            <a:off x="1645266" y="876590"/>
            <a:ext cx="45719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7CB9C461-8D99-4246-92B9-97DD8735B1F3}"/>
              </a:ext>
            </a:extLst>
          </p:cNvPr>
          <p:cNvSpPr txBox="1">
            <a:spLocks/>
          </p:cNvSpPr>
          <p:nvPr/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5</a:t>
            </a:fld>
            <a:endParaRPr lang="th-TH" sz="16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3E30A6-7CD4-4D41-9B5A-10853FFF67C9}"/>
              </a:ext>
            </a:extLst>
          </p:cNvPr>
          <p:cNvSpPr/>
          <p:nvPr/>
        </p:nvSpPr>
        <p:spPr>
          <a:xfrm>
            <a:off x="1663217" y="3507854"/>
            <a:ext cx="45719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64152D-333E-4ACC-9E06-F80D78879CB5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5608EA2-9C32-4990-8200-A7B59B1DD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84165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2" grpId="0" animBg="1"/>
      <p:bldP spid="113" grpId="0" animBg="1"/>
      <p:bldP spid="114" grpId="0" animBg="1"/>
      <p:bldP spid="77" grpId="0"/>
      <p:bldP spid="46" grpId="0"/>
      <p:bldP spid="47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01CC75-D6D2-4460-B45A-9DADFBC19994}"/>
              </a:ext>
            </a:extLst>
          </p:cNvPr>
          <p:cNvGrpSpPr/>
          <p:nvPr/>
        </p:nvGrpSpPr>
        <p:grpSpPr>
          <a:xfrm>
            <a:off x="1979712" y="2355726"/>
            <a:ext cx="5617826" cy="888994"/>
            <a:chOff x="514322" y="1164448"/>
            <a:chExt cx="5191295" cy="62956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5E369B2-6394-4462-9EC5-280F0A257F25}"/>
                </a:ext>
              </a:extLst>
            </p:cNvPr>
            <p:cNvSpPr txBox="1"/>
            <p:nvPr/>
          </p:nvSpPr>
          <p:spPr>
            <a:xfrm>
              <a:off x="521041" y="1164448"/>
              <a:ext cx="5184576" cy="23975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0" lang="th-TH" altLang="ko-KR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B Helvethaica X 55 Regular" panose="02000506090000020004" pitchFamily="2" charset="-34"/>
                  <a:ea typeface="맑은 고딕" panose="020B0503020000020004" pitchFamily="34" charset="-127"/>
                  <a:cs typeface="DB Helvethaica X 55 Regular" panose="02000506090000020004" pitchFamily="2" charset="-34"/>
                </a:rPr>
                <a:t>จากข้อ 8 ท่านได้เก็บออม/ลงทุน</a:t>
              </a:r>
              <a:r>
                <a:rPr kumimoji="0" lang="th-TH" altLang="ko-KR" sz="16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B Helvethaica X 55 Regular" panose="02000506090000020004" pitchFamily="2" charset="-34"/>
                  <a:ea typeface="맑은 고딕" panose="020B0503020000020004" pitchFamily="34" charset="-127"/>
                  <a:cs typeface="DB Helvethaica X 55 Regular" panose="02000506090000020004" pitchFamily="2" charset="-34"/>
                </a:rPr>
                <a:t>ต่อเดือน</a:t>
              </a:r>
              <a:r>
                <a:rPr kumimoji="0" lang="th-TH" altLang="ko-KR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B Helvethaica X 55 Regular" panose="02000506090000020004" pitchFamily="2" charset="-34"/>
                  <a:ea typeface="맑은 고딕" panose="020B0503020000020004" pitchFamily="34" charset="-127"/>
                  <a:cs typeface="DB Helvethaica X 55 Regular" panose="02000506090000020004" pitchFamily="2" charset="-34"/>
                </a:rPr>
                <a:t>รวมทั้งสิ้นประมาณ.......บาท 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07FAABC-3B7A-4336-8F6F-7DE0A68DD72D}"/>
                </a:ext>
              </a:extLst>
            </p:cNvPr>
            <p:cNvSpPr txBox="1"/>
            <p:nvPr/>
          </p:nvSpPr>
          <p:spPr>
            <a:xfrm>
              <a:off x="514322" y="1379890"/>
              <a:ext cx="5190187" cy="414126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รวมจำนวนเงินออมและลงทุนทั้งหมดที่มีแต่ละเดือน ซึ่งรวมถึงแหล่งออมของหน่วยงานด้วย เช่น 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PVD / </a:t>
              </a:r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กบข. / หุ้นสหกรณ์ (ดูจำนวนเงินออมได้จากสลิปเงินเดือน)</a:t>
              </a:r>
              <a:endPara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21FAEE-5685-439A-9D8C-A98CECF99A9E}"/>
              </a:ext>
            </a:extLst>
          </p:cNvPr>
          <p:cNvGrpSpPr/>
          <p:nvPr/>
        </p:nvGrpSpPr>
        <p:grpSpPr>
          <a:xfrm>
            <a:off x="1979712" y="1266898"/>
            <a:ext cx="5616624" cy="728788"/>
            <a:chOff x="1331640" y="915567"/>
            <a:chExt cx="5400600" cy="7355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3D10B4-A16B-44FB-8F08-401B85E2971A}"/>
                </a:ext>
              </a:extLst>
            </p:cNvPr>
            <p:cNvSpPr txBox="1"/>
            <p:nvPr/>
          </p:nvSpPr>
          <p:spPr>
            <a:xfrm>
              <a:off x="1331640" y="1060921"/>
              <a:ext cx="5400600" cy="590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เพื่อช่วยให้ผู้เข้าอบรมนึกถึงแหล่งเงินออมในแต่ละเดือนได้อย่างครบถ้วน</a:t>
              </a:r>
              <a:endPara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8EFDC5-108E-4C75-9F27-B853655F3907}"/>
                </a:ext>
              </a:extLst>
            </p:cNvPr>
            <p:cNvSpPr txBox="1"/>
            <p:nvPr/>
          </p:nvSpPr>
          <p:spPr>
            <a:xfrm>
              <a:off x="1331640" y="915567"/>
              <a:ext cx="5400600" cy="338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16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ปัจจุบันท่านมีการออม/การลงทุนประเภทใดบ้าง (ตอบได้หลายข้อ)</a:t>
              </a:r>
              <a:endParaRPr lang="th-TH" altLang="ko-KR" sz="16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8109B95-B834-4695-B674-E4B443A2379E}"/>
              </a:ext>
            </a:extLst>
          </p:cNvPr>
          <p:cNvSpPr/>
          <p:nvPr/>
        </p:nvSpPr>
        <p:spPr>
          <a:xfrm>
            <a:off x="1763688" y="1338906"/>
            <a:ext cx="45719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7CB9C461-8D99-4246-92B9-97DD8735B1F3}"/>
              </a:ext>
            </a:extLst>
          </p:cNvPr>
          <p:cNvSpPr txBox="1">
            <a:spLocks/>
          </p:cNvSpPr>
          <p:nvPr/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6</a:t>
            </a:fld>
            <a:endParaRPr lang="th-TH" sz="16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3E30A6-7CD4-4D41-9B5A-10853FFF67C9}"/>
              </a:ext>
            </a:extLst>
          </p:cNvPr>
          <p:cNvSpPr/>
          <p:nvPr/>
        </p:nvSpPr>
        <p:spPr>
          <a:xfrm>
            <a:off x="1763688" y="2499742"/>
            <a:ext cx="45719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64152D-333E-4ACC-9E06-F80D78879CB5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5608EA2-9C32-4990-8200-A7B59B1DD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841653" cy="432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DA1CA-22E8-EDCE-BA56-29E4B3F59B9A}"/>
              </a:ext>
            </a:extLst>
          </p:cNvPr>
          <p:cNvSpPr txBox="1"/>
          <p:nvPr/>
        </p:nvSpPr>
        <p:spPr>
          <a:xfrm>
            <a:off x="1115616" y="1410914"/>
            <a:ext cx="648345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19D3C-EDA7-C71D-E3EF-F79B766EDE09}"/>
              </a:ext>
            </a:extLst>
          </p:cNvPr>
          <p:cNvSpPr txBox="1"/>
          <p:nvPr/>
        </p:nvSpPr>
        <p:spPr>
          <a:xfrm>
            <a:off x="1115616" y="2499742"/>
            <a:ext cx="648345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ko-KR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CD0B16-F91E-9F7A-D30D-C9FBE5F7C3DD}"/>
              </a:ext>
            </a:extLst>
          </p:cNvPr>
          <p:cNvGrpSpPr/>
          <p:nvPr/>
        </p:nvGrpSpPr>
        <p:grpSpPr>
          <a:xfrm>
            <a:off x="1979712" y="3795886"/>
            <a:ext cx="5617823" cy="901213"/>
            <a:chOff x="514322" y="1202398"/>
            <a:chExt cx="5191295" cy="6382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223AE3-2514-7D3A-3F2A-B1577D6C3C49}"/>
                </a:ext>
              </a:extLst>
            </p:cNvPr>
            <p:cNvSpPr txBox="1"/>
            <p:nvPr/>
          </p:nvSpPr>
          <p:spPr>
            <a:xfrm>
              <a:off x="521041" y="1202398"/>
              <a:ext cx="5184576" cy="2397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0" lang="th-TH" altLang="ko-KR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B Helvethaica X 55 Regular" panose="02000506090000020004" pitchFamily="2" charset="-34"/>
                  <a:ea typeface="맑은 고딕" panose="020B0503020000020004" pitchFamily="34" charset="-127"/>
                  <a:cs typeface="DB Helvethaica X 55 Regular" panose="02000506090000020004" pitchFamily="2" charset="-34"/>
                </a:rPr>
                <a:t>ถ้าตกงานหรือขาดรายได้กะทันหัน ท่านมีเงินออมเผื่อฉุกเฉินสำหรับไว้ใช้ชีวิตอย่างปกติได้นานแค่ไหน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B8D89F-4608-6FAE-3354-F933FBD943E9}"/>
                </a:ext>
              </a:extLst>
            </p:cNvPr>
            <p:cNvSpPr txBox="1"/>
            <p:nvPr/>
          </p:nvSpPr>
          <p:spPr>
            <a:xfrm>
              <a:off x="514322" y="1426494"/>
              <a:ext cx="5190187" cy="414127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เงินออมเผื่อฉุกเฉิน คือ เงินที่มีไว้ใช้ในสถานการณ์ที่ไม่ได้วางแผนไว้ล่วงหน้า เช่น ตกงาน รถพัง เจ็บป่วย</a:t>
              </a:r>
              <a:endPara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0AE599-459F-2993-260F-0F3E0B04F05C}"/>
              </a:ext>
            </a:extLst>
          </p:cNvPr>
          <p:cNvSpPr/>
          <p:nvPr/>
        </p:nvSpPr>
        <p:spPr>
          <a:xfrm>
            <a:off x="1763688" y="3939902"/>
            <a:ext cx="45719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52E68-3937-DB50-D37A-41078F85820F}"/>
              </a:ext>
            </a:extLst>
          </p:cNvPr>
          <p:cNvSpPr txBox="1"/>
          <p:nvPr/>
        </p:nvSpPr>
        <p:spPr>
          <a:xfrm>
            <a:off x="1043608" y="4011910"/>
            <a:ext cx="648345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ko-KR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A2B917-9094-26A5-C57D-14DC42020A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67494"/>
            <a:ext cx="971439" cy="841294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F0CCC26E-8AF9-1C0E-F3B2-01A8B89A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7495"/>
            <a:ext cx="2520280" cy="3600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2000" u="sng" dirty="0">
                <a:solidFill>
                  <a:srgbClr val="90C22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ส่วนที่ 3 ข้อมูลสถานะทางการเงิน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E2EB10-343B-FE8C-71CF-C958685FA725}"/>
              </a:ext>
            </a:extLst>
          </p:cNvPr>
          <p:cNvSpPr txBox="1"/>
          <p:nvPr/>
        </p:nvSpPr>
        <p:spPr>
          <a:xfrm flipH="1">
            <a:off x="1547663" y="627534"/>
            <a:ext cx="25202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chemeClr val="accent5">
                    <a:lumMod val="75000"/>
                  </a:schemeClr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ข้อมูลด้านการออม/ลงทุน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0B99C4-E018-0072-7A56-F06D607A8A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5936" y="411510"/>
            <a:ext cx="871499" cy="6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/>
      <p:bldP spid="51" grpId="0" animBg="1"/>
      <p:bldP spid="48" grpId="0" animBg="1"/>
      <p:bldP spid="4" grpId="0"/>
      <p:bldP spid="7" grpId="0"/>
      <p:bldP spid="12" grpId="0" animBg="1"/>
      <p:bldP spid="13" grpId="0"/>
      <p:bldP spid="1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16040" y="140138"/>
            <a:ext cx="2963872" cy="53577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2000" u="sng" dirty="0">
                <a:solidFill>
                  <a:srgbClr val="90C22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ส่วนที่ 3 ข้อมูลสถานะทางการเงิน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BF0D5-1CAE-452C-B71F-3DBA4F12E367}"/>
              </a:ext>
            </a:extLst>
          </p:cNvPr>
          <p:cNvSpPr txBox="1"/>
          <p:nvPr/>
        </p:nvSpPr>
        <p:spPr>
          <a:xfrm>
            <a:off x="814861" y="498907"/>
            <a:ext cx="296387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C0392B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ข้อมูลด้านหนี้สิน</a:t>
            </a:r>
            <a:endParaRPr lang="en-US" sz="20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BE965FF-0166-46A0-AB36-529ABC9FE9EB}"/>
              </a:ext>
            </a:extLst>
          </p:cNvPr>
          <p:cNvSpPr txBox="1"/>
          <p:nvPr/>
        </p:nvSpPr>
        <p:spPr>
          <a:xfrm>
            <a:off x="4788024" y="3507854"/>
            <a:ext cx="108012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chemeClr val="accent3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ข้อมูลอื่น ๆ</a:t>
            </a:r>
            <a:endParaRPr lang="en-US" sz="2000" b="1" u="sng" dirty="0">
              <a:solidFill>
                <a:schemeClr val="accent3">
                  <a:lumMod val="7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3FF15-7729-4903-B330-ADAFDBB0BE2F}"/>
              </a:ext>
            </a:extLst>
          </p:cNvPr>
          <p:cNvGrpSpPr/>
          <p:nvPr/>
        </p:nvGrpSpPr>
        <p:grpSpPr>
          <a:xfrm>
            <a:off x="179512" y="3939902"/>
            <a:ext cx="4029242" cy="1058054"/>
            <a:chOff x="255977" y="2384326"/>
            <a:chExt cx="3955983" cy="10580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ED74DB5-6E0E-4AEA-B3ED-94BD6A449B94}"/>
                </a:ext>
              </a:extLst>
            </p:cNvPr>
            <p:cNvGrpSpPr/>
            <p:nvPr/>
          </p:nvGrpSpPr>
          <p:grpSpPr>
            <a:xfrm>
              <a:off x="970910" y="2384326"/>
              <a:ext cx="3241050" cy="1058054"/>
              <a:chOff x="970910" y="2571750"/>
              <a:chExt cx="3241050" cy="1058054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0EB2A0F-664E-44FE-B0DB-73BCF1AFB870}"/>
                  </a:ext>
                </a:extLst>
              </p:cNvPr>
              <p:cNvSpPr txBox="1"/>
              <p:nvPr/>
            </p:nvSpPr>
            <p:spPr>
              <a:xfrm>
                <a:off x="971600" y="2571750"/>
                <a:ext cx="3240360" cy="553998"/>
              </a:xfrm>
              <a:prstGeom prst="rect">
                <a:avLst/>
              </a:prstGeom>
              <a:solidFill>
                <a:srgbClr val="07A398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15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ในปัจจุบันหากท่านมีการใช้บริการ</a:t>
                </a:r>
                <a:r>
                  <a:rPr lang="th-TH" altLang="ko-KR" sz="1500" b="1" u="sng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บัตรเครดิต/บัตรกดเงินสด </a:t>
                </a:r>
                <a:r>
                  <a:rPr lang="th-TH" altLang="ko-KR" sz="15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โดยส่วนใหญ่ ท่านมีการชำระเงินอย่างไร</a:t>
                </a:r>
                <a:endParaRPr lang="ko-KR" altLang="en-US" sz="15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5B60E37-E49E-48A2-B86C-5C92B66AFDAB}"/>
                  </a:ext>
                </a:extLst>
              </p:cNvPr>
              <p:cNvSpPr txBox="1"/>
              <p:nvPr/>
            </p:nvSpPr>
            <p:spPr>
              <a:xfrm>
                <a:off x="970910" y="3075806"/>
                <a:ext cx="3240360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15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เพื่อสำรวจว่าผู้ตอบแบบสำรวจมีพฤติกรรมการจ่ายหนี้</a:t>
                </a:r>
              </a:p>
              <a:p>
                <a:r>
                  <a:rPr lang="th-TH" altLang="ko-KR" sz="15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บัตรเครดิต/บัตรกดเงินสดย่างไร</a:t>
                </a:r>
                <a:endParaRPr lang="th-TH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668CAE8-D2A7-49AF-8A98-0D11D80F14BD}"/>
                </a:ext>
              </a:extLst>
            </p:cNvPr>
            <p:cNvGrpSpPr/>
            <p:nvPr/>
          </p:nvGrpSpPr>
          <p:grpSpPr>
            <a:xfrm>
              <a:off x="255977" y="2499742"/>
              <a:ext cx="678399" cy="576064"/>
              <a:chOff x="904049" y="1347614"/>
              <a:chExt cx="678399" cy="57606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CD8EA7-5A81-4C58-88E0-03D6E6CD0D04}"/>
                  </a:ext>
                </a:extLst>
              </p:cNvPr>
              <p:cNvSpPr txBox="1"/>
              <p:nvPr/>
            </p:nvSpPr>
            <p:spPr>
              <a:xfrm flipH="1">
                <a:off x="904049" y="1412887"/>
                <a:ext cx="6783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b="1">
                    <a:solidFill>
                      <a:srgbClr val="07A3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ko-KR" b="1" dirty="0">
                    <a:solidFill>
                      <a:srgbClr val="07A3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b="1" dirty="0">
                  <a:solidFill>
                    <a:srgbClr val="07A3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7E5D2B3-97FD-4155-B568-F84F13DBCE00}"/>
                  </a:ext>
                </a:extLst>
              </p:cNvPr>
              <p:cNvSpPr/>
              <p:nvPr/>
            </p:nvSpPr>
            <p:spPr>
              <a:xfrm flipH="1">
                <a:off x="1403648" y="1347614"/>
                <a:ext cx="45719" cy="5760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6C459E-B1D7-4CE6-AF54-B6CAFC5A9197}"/>
              </a:ext>
            </a:extLst>
          </p:cNvPr>
          <p:cNvGrpSpPr/>
          <p:nvPr/>
        </p:nvGrpSpPr>
        <p:grpSpPr>
          <a:xfrm>
            <a:off x="4560456" y="1736254"/>
            <a:ext cx="4188008" cy="823717"/>
            <a:chOff x="144218" y="4184526"/>
            <a:chExt cx="3747143" cy="8237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D153B2-9667-400B-A935-2E9D159EC7F3}"/>
                </a:ext>
              </a:extLst>
            </p:cNvPr>
            <p:cNvGrpSpPr/>
            <p:nvPr/>
          </p:nvGrpSpPr>
          <p:grpSpPr>
            <a:xfrm>
              <a:off x="827584" y="4184526"/>
              <a:ext cx="3063777" cy="823717"/>
              <a:chOff x="827584" y="4184526"/>
              <a:chExt cx="3063777" cy="823717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7E7356E-CC04-42DE-A953-2C69C49E40D9}"/>
                  </a:ext>
                </a:extLst>
              </p:cNvPr>
              <p:cNvSpPr txBox="1"/>
              <p:nvPr/>
            </p:nvSpPr>
            <p:spPr>
              <a:xfrm>
                <a:off x="827584" y="4184526"/>
                <a:ext cx="3063777" cy="553998"/>
              </a:xfrm>
              <a:prstGeom prst="rect">
                <a:avLst/>
              </a:prstGeom>
              <a:solidFill>
                <a:srgbClr val="90C221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15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ในปัจจุบันท่านรู้สึกอย่างไรกับการบริหารจัดการเงินโดยรวมของตนเอง</a:t>
                </a:r>
                <a:endParaRPr lang="ko-KR" altLang="en-US" sz="15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22DDD12-BD08-4A3E-BDF2-23B7C041793F}"/>
                  </a:ext>
                </a:extLst>
              </p:cNvPr>
              <p:cNvSpPr txBox="1"/>
              <p:nvPr/>
            </p:nvSpPr>
            <p:spPr>
              <a:xfrm>
                <a:off x="827584" y="4685078"/>
                <a:ext cx="3063775" cy="3231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ตอบตามความรู้สึกจริง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972AA97-E34E-4E20-B96B-E4481BA816D8}"/>
                </a:ext>
              </a:extLst>
            </p:cNvPr>
            <p:cNvGrpSpPr/>
            <p:nvPr/>
          </p:nvGrpSpPr>
          <p:grpSpPr>
            <a:xfrm>
              <a:off x="144218" y="4299942"/>
              <a:ext cx="678399" cy="576064"/>
              <a:chOff x="720282" y="1635646"/>
              <a:chExt cx="678399" cy="576064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B94035-7BAD-465F-AFE8-578B01C24782}"/>
                  </a:ext>
                </a:extLst>
              </p:cNvPr>
              <p:cNvSpPr txBox="1"/>
              <p:nvPr/>
            </p:nvSpPr>
            <p:spPr>
              <a:xfrm flipH="1">
                <a:off x="720282" y="1707074"/>
                <a:ext cx="6783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b="1">
                    <a:solidFill>
                      <a:srgbClr val="90C2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lang="ko-KR" altLang="en-US" b="1" dirty="0">
                  <a:solidFill>
                    <a:srgbClr val="90C2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9F5E7E2-7F1F-4D26-BF70-5FCACFB35818}"/>
                  </a:ext>
                </a:extLst>
              </p:cNvPr>
              <p:cNvSpPr/>
              <p:nvPr/>
            </p:nvSpPr>
            <p:spPr>
              <a:xfrm>
                <a:off x="1187624" y="1635646"/>
                <a:ext cx="45719" cy="5760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D36BB2-7AD2-4552-B0D3-B82F9025C2E7}"/>
              </a:ext>
            </a:extLst>
          </p:cNvPr>
          <p:cNvGrpSpPr/>
          <p:nvPr/>
        </p:nvGrpSpPr>
        <p:grpSpPr>
          <a:xfrm>
            <a:off x="4572000" y="636243"/>
            <a:ext cx="4176464" cy="882053"/>
            <a:chOff x="4283968" y="2436443"/>
            <a:chExt cx="4176464" cy="8820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1E25EE-FB67-43F3-A69E-5F717D25D71D}"/>
                </a:ext>
              </a:extLst>
            </p:cNvPr>
            <p:cNvGrpSpPr/>
            <p:nvPr/>
          </p:nvGrpSpPr>
          <p:grpSpPr>
            <a:xfrm>
              <a:off x="5004048" y="2436443"/>
              <a:ext cx="3456384" cy="882053"/>
              <a:chOff x="5220072" y="2335835"/>
              <a:chExt cx="3456384" cy="882053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66B9A3-5BA1-4FC6-A591-69E97AD7C915}"/>
                  </a:ext>
                </a:extLst>
              </p:cNvPr>
              <p:cNvSpPr txBox="1"/>
              <p:nvPr/>
            </p:nvSpPr>
            <p:spPr>
              <a:xfrm>
                <a:off x="5220072" y="2335835"/>
                <a:ext cx="3456384" cy="553998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15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ในปัจจุบันหากท่านมี</a:t>
                </a:r>
                <a:r>
                  <a:rPr lang="th-TH" altLang="ko-KR" sz="1500" b="1" u="sng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หนี้อื่น ๆ ที่นอกเหนือจากบัตรเครดิต / </a:t>
                </a:r>
              </a:p>
              <a:p>
                <a:r>
                  <a:rPr lang="th-TH" altLang="ko-KR" sz="1500" b="1" u="sng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บัตรกดเงินสด</a:t>
                </a:r>
                <a:r>
                  <a:rPr lang="th-TH" altLang="ko-KR" sz="15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ท่านมีการชำระเงินหนี้อย่างไร (ตอบได้หลายข้อ)</a:t>
                </a:r>
                <a:endParaRPr lang="ko-KR" altLang="en-US" sz="15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4C444A-7A3A-43E4-BF6F-7A96EDBE1787}"/>
                  </a:ext>
                </a:extLst>
              </p:cNvPr>
              <p:cNvSpPr txBox="1"/>
              <p:nvPr/>
            </p:nvSpPr>
            <p:spPr>
              <a:xfrm>
                <a:off x="5220072" y="2894723"/>
                <a:ext cx="3456384" cy="3231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เพื่อสำรวจ</a:t>
                </a:r>
                <a:r>
                  <a:rPr lang="th-TH" altLang="ko-KR" sz="15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ว่าผู้ตอบแบบสำรวจมีพฤติกรรมการ</a:t>
                </a:r>
                <a:r>
                  <a:rPr lang="th-TH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จ่ายหนี้อย่างไร</a:t>
                </a:r>
                <a:endParaRPr lang="en-U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35176D-915C-4B2F-95C1-34E98F4E32C8}"/>
                </a:ext>
              </a:extLst>
            </p:cNvPr>
            <p:cNvGrpSpPr/>
            <p:nvPr/>
          </p:nvGrpSpPr>
          <p:grpSpPr>
            <a:xfrm>
              <a:off x="4283968" y="2571750"/>
              <a:ext cx="678399" cy="576064"/>
              <a:chOff x="899592" y="1347614"/>
              <a:chExt cx="678399" cy="576064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2EA2F8-7E42-4E44-BFBF-51F9D986ED24}"/>
                  </a:ext>
                </a:extLst>
              </p:cNvPr>
              <p:cNvSpPr txBox="1"/>
              <p:nvPr/>
            </p:nvSpPr>
            <p:spPr>
              <a:xfrm flipH="1">
                <a:off x="899592" y="1419622"/>
                <a:ext cx="6783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ko-KR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66E8AD0-6B93-4B90-B8FC-E8A78DCD3BE1}"/>
                  </a:ext>
                </a:extLst>
              </p:cNvPr>
              <p:cNvSpPr/>
              <p:nvPr/>
            </p:nvSpPr>
            <p:spPr>
              <a:xfrm>
                <a:off x="1421066" y="1347614"/>
                <a:ext cx="45719" cy="5760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E8B8-ED11-4558-9511-512C6F94E148}"/>
              </a:ext>
            </a:extLst>
          </p:cNvPr>
          <p:cNvGrpSpPr/>
          <p:nvPr/>
        </p:nvGrpSpPr>
        <p:grpSpPr>
          <a:xfrm>
            <a:off x="4581864" y="3939902"/>
            <a:ext cx="4184018" cy="847993"/>
            <a:chOff x="4348422" y="3896494"/>
            <a:chExt cx="4184018" cy="847993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6828F4B-D4FB-4B70-B329-1C326EB6CDE8}"/>
                </a:ext>
              </a:extLst>
            </p:cNvPr>
            <p:cNvSpPr txBox="1"/>
            <p:nvPr/>
          </p:nvSpPr>
          <p:spPr>
            <a:xfrm>
              <a:off x="5102647" y="3896494"/>
              <a:ext cx="3429793" cy="55399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15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ท่านรู้จักช่องทางการให้คำปรึกษา/แก้ไขหนี้ในข้อใดต่อไปนี้บ้าง (ตอบได้หลายข้อ)</a:t>
              </a:r>
              <a:endParaRPr lang="ko-KR" altLang="en-US" sz="15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EAB61B8-F973-4B1D-9829-25D4EA22993E}"/>
                </a:ext>
              </a:extLst>
            </p:cNvPr>
            <p:cNvSpPr txBox="1"/>
            <p:nvPr/>
          </p:nvSpPr>
          <p:spPr>
            <a:xfrm>
              <a:off x="5102647" y="4421322"/>
              <a:ext cx="3429793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เพื่อสำรวจว่ารู้จักโครงการสำคัญที่ช่วยในการแก้หนี้หรือไม่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9F2FBB-5C6B-4CEF-B90F-957331FC7A9A}"/>
                </a:ext>
              </a:extLst>
            </p:cNvPr>
            <p:cNvGrpSpPr/>
            <p:nvPr/>
          </p:nvGrpSpPr>
          <p:grpSpPr>
            <a:xfrm>
              <a:off x="4348422" y="4021003"/>
              <a:ext cx="678399" cy="576064"/>
              <a:chOff x="604006" y="1284699"/>
              <a:chExt cx="678399" cy="57606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5398031-CB1C-4951-AAD8-8DDB43CEC167}"/>
                  </a:ext>
                </a:extLst>
              </p:cNvPr>
              <p:cNvSpPr txBox="1"/>
              <p:nvPr/>
            </p:nvSpPr>
            <p:spPr>
              <a:xfrm flipH="1">
                <a:off x="604006" y="1349355"/>
                <a:ext cx="6783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b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B90B9BA-0007-4370-BD91-007EB08D461B}"/>
                  </a:ext>
                </a:extLst>
              </p:cNvPr>
              <p:cNvSpPr/>
              <p:nvPr/>
            </p:nvSpPr>
            <p:spPr>
              <a:xfrm>
                <a:off x="1114672" y="1284699"/>
                <a:ext cx="45719" cy="5760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D6E4-6E70-420D-83B3-67BFEBD3ADC9}"/>
              </a:ext>
            </a:extLst>
          </p:cNvPr>
          <p:cNvGrpSpPr/>
          <p:nvPr/>
        </p:nvGrpSpPr>
        <p:grpSpPr>
          <a:xfrm>
            <a:off x="169337" y="2139702"/>
            <a:ext cx="4042623" cy="1565600"/>
            <a:chOff x="169337" y="2139702"/>
            <a:chExt cx="4042623" cy="15656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8FC6C7-5FCD-46B9-B07A-97A588D4F166}"/>
                </a:ext>
              </a:extLst>
            </p:cNvPr>
            <p:cNvGrpSpPr/>
            <p:nvPr/>
          </p:nvGrpSpPr>
          <p:grpSpPr>
            <a:xfrm>
              <a:off x="169337" y="2139702"/>
              <a:ext cx="4042623" cy="1565600"/>
              <a:chOff x="4103905" y="1131591"/>
              <a:chExt cx="4644559" cy="15656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85C55E1-7F35-47FC-9BBD-A06577739204}"/>
                  </a:ext>
                </a:extLst>
              </p:cNvPr>
              <p:cNvGrpSpPr/>
              <p:nvPr/>
            </p:nvGrpSpPr>
            <p:grpSpPr>
              <a:xfrm>
                <a:off x="4932040" y="1131591"/>
                <a:ext cx="3816424" cy="1565600"/>
                <a:chOff x="4932040" y="1131591"/>
                <a:chExt cx="3816424" cy="1565600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D6DCB8F1-28F1-42D7-A5D7-9C89644A30C4}"/>
                    </a:ext>
                  </a:extLst>
                </p:cNvPr>
                <p:cNvSpPr txBox="1"/>
                <p:nvPr/>
              </p:nvSpPr>
              <p:spPr>
                <a:xfrm>
                  <a:off x="4932040" y="1131591"/>
                  <a:ext cx="3811933" cy="553998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th-TH" altLang="ko-KR" sz="1500" b="1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จาก</a:t>
                  </a:r>
                  <a:r>
                    <a:rPr lang="th-TH" altLang="ko-KR" sz="1500" b="1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ข้อ 1</a:t>
                  </a:r>
                  <a:r>
                    <a:rPr lang="en-US" altLang="ko-KR" sz="1500" b="1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1 </a:t>
                  </a:r>
                  <a:r>
                    <a:rPr lang="th-TH" altLang="ko-KR" sz="1500" b="1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ท่าน</a:t>
                  </a:r>
                  <a:r>
                    <a:rPr lang="th-TH" altLang="ko-KR" sz="1500" b="1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มีภาระผ่อนหนี้</a:t>
                  </a:r>
                  <a:r>
                    <a:rPr lang="th-TH" altLang="ko-KR" sz="1500" b="1" u="sng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ต่อเดือน</a:t>
                  </a:r>
                  <a:r>
                    <a:rPr lang="th-TH" altLang="ko-KR" sz="1500" b="1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รวมทั้งสิ้นประมาณ........ บาท</a:t>
                  </a:r>
                  <a:endParaRPr lang="ko-KR" altLang="en-US" sz="1500" b="1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DB8FD76-B081-460E-9284-12AD247D7887}"/>
                    </a:ext>
                  </a:extLst>
                </p:cNvPr>
                <p:cNvSpPr txBox="1"/>
                <p:nvPr/>
              </p:nvSpPr>
              <p:spPr>
                <a:xfrm>
                  <a:off x="4932040" y="1681528"/>
                  <a:ext cx="3816424" cy="101566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th-TH" altLang="ko-KR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รวมค่างวดที่ต้องผ่อนชำระหนี้ในแต่ละเดือน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th-TH" altLang="ko-KR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หากจ่ายเป็นรายปี กรุณาหาร 12 เดือน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th-TH" altLang="ko-KR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การจ่ายบัตรเครดิตเต็มจำนวนไม่ถือเป็นหนี้ 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th-TH" altLang="ko-KR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หากไม่มีหนี้ตอบ 0</a:t>
                  </a: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B73A70-DBF7-416A-A851-1EB948F42CFD}"/>
                  </a:ext>
                </a:extLst>
              </p:cNvPr>
              <p:cNvSpPr txBox="1"/>
              <p:nvPr/>
            </p:nvSpPr>
            <p:spPr>
              <a:xfrm flipH="1">
                <a:off x="4103905" y="1600306"/>
                <a:ext cx="6783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b="1">
                    <a:solidFill>
                      <a:srgbClr val="8064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ko-KR" b="1" dirty="0">
                    <a:solidFill>
                      <a:srgbClr val="8064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b="1" dirty="0">
                  <a:solidFill>
                    <a:srgbClr val="8064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74FA7E0-4D09-4A25-A159-9C6FABA11C70}"/>
                </a:ext>
              </a:extLst>
            </p:cNvPr>
            <p:cNvSpPr/>
            <p:nvPr/>
          </p:nvSpPr>
          <p:spPr>
            <a:xfrm flipH="1">
              <a:off x="683568" y="2499742"/>
              <a:ext cx="46566" cy="576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837ACC-0311-4D7F-B78F-0198871CAF2A}"/>
              </a:ext>
            </a:extLst>
          </p:cNvPr>
          <p:cNvGrpSpPr/>
          <p:nvPr/>
        </p:nvGrpSpPr>
        <p:grpSpPr>
          <a:xfrm>
            <a:off x="179512" y="987575"/>
            <a:ext cx="3989044" cy="842031"/>
            <a:chOff x="179512" y="987575"/>
            <a:chExt cx="3989044" cy="8420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80B5C9-7B60-4073-A6EC-8DF44E92551E}"/>
                </a:ext>
              </a:extLst>
            </p:cNvPr>
            <p:cNvGrpSpPr/>
            <p:nvPr/>
          </p:nvGrpSpPr>
          <p:grpSpPr>
            <a:xfrm>
              <a:off x="179512" y="987575"/>
              <a:ext cx="3989044" cy="842031"/>
              <a:chOff x="256040" y="1131591"/>
              <a:chExt cx="3738657" cy="84203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C6EAA1-8EB6-47F3-AF53-74D4FBC64B0C}"/>
                  </a:ext>
                </a:extLst>
              </p:cNvPr>
              <p:cNvSpPr txBox="1"/>
              <p:nvPr/>
            </p:nvSpPr>
            <p:spPr>
              <a:xfrm flipH="1">
                <a:off x="256040" y="1347614"/>
                <a:ext cx="6783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b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ko-KR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" name="Group 24">
                <a:extLst>
                  <a:ext uri="{FF2B5EF4-FFF2-40B4-BE49-F238E27FC236}">
                    <a16:creationId xmlns:a16="http://schemas.microsoft.com/office/drawing/2014/main" id="{C9E59BA6-D7DC-409C-8BE2-533E4006C757}"/>
                  </a:ext>
                </a:extLst>
              </p:cNvPr>
              <p:cNvGrpSpPr/>
              <p:nvPr/>
            </p:nvGrpSpPr>
            <p:grpSpPr>
              <a:xfrm>
                <a:off x="926153" y="1131591"/>
                <a:ext cx="3068544" cy="842031"/>
                <a:chOff x="336600" y="3752721"/>
                <a:chExt cx="3979180" cy="642131"/>
              </a:xfrm>
            </p:grpSpPr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9FFFECB0-69D0-450A-80C3-21369C4FBE04}"/>
                    </a:ext>
                  </a:extLst>
                </p:cNvPr>
                <p:cNvSpPr txBox="1"/>
                <p:nvPr/>
              </p:nvSpPr>
              <p:spPr>
                <a:xfrm>
                  <a:off x="336600" y="3752721"/>
                  <a:ext cx="3972999" cy="246445"/>
                </a:xfrm>
                <a:prstGeom prst="rect">
                  <a:avLst/>
                </a:prstGeom>
                <a:solidFill>
                  <a:srgbClr val="0680C3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th-TH" altLang="ko-KR" sz="1500" b="1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ปัจจุบันท่านมีภาระผ่อนหนี้อะไรบ้าง (ตอบได้หลายข้อ)</a:t>
                  </a:r>
                  <a:endParaRPr lang="ko-KR" altLang="en-US" sz="1500" b="1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68F721D-0EE4-46D5-9F76-54DB397B8CA1}"/>
                    </a:ext>
                  </a:extLst>
                </p:cNvPr>
                <p:cNvSpPr txBox="1"/>
                <p:nvPr/>
              </p:nvSpPr>
              <p:spPr>
                <a:xfrm>
                  <a:off x="342784" y="3972374"/>
                  <a:ext cx="3972996" cy="42247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altLang="ko-KR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เพื่อให้ผู้เข้าอบรมนึกถึงภาระหนี้สินที่มีในแต่ละเดือน</a:t>
                  </a:r>
                  <a:br>
                    <a:rPr lang="th-TH" altLang="ko-KR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</a:br>
                  <a:r>
                    <a:rPr lang="th-TH" altLang="ko-KR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ได้อย่างครบถ้วน</a:t>
                  </a:r>
                </a:p>
              </p:txBody>
            </p: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BD035-1FE9-474B-A12E-A942C518B423}"/>
                </a:ext>
              </a:extLst>
            </p:cNvPr>
            <p:cNvSpPr/>
            <p:nvPr/>
          </p:nvSpPr>
          <p:spPr>
            <a:xfrm flipH="1">
              <a:off x="683568" y="1059582"/>
              <a:ext cx="46566" cy="576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FCB56325-99C0-4F72-83E9-6E68A325817F}"/>
              </a:ext>
            </a:extLst>
          </p:cNvPr>
          <p:cNvSpPr txBox="1">
            <a:spLocks/>
          </p:cNvSpPr>
          <p:nvPr/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7</a:t>
            </a:fld>
            <a:endParaRPr lang="th-TH" sz="16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673427-88C3-42E4-939F-5486AA904576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10854E0-B52C-4A63-AF92-4B6616074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841653" cy="43204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AB2A1F-B914-D1F4-1675-F48183B134AB}"/>
              </a:ext>
            </a:extLst>
          </p:cNvPr>
          <p:cNvGrpSpPr/>
          <p:nvPr/>
        </p:nvGrpSpPr>
        <p:grpSpPr>
          <a:xfrm>
            <a:off x="3059832" y="195486"/>
            <a:ext cx="1584176" cy="648072"/>
            <a:chOff x="669834" y="1634042"/>
            <a:chExt cx="2781449" cy="9377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58E1F1-439A-D779-6BDE-B8BA9198A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416" y="1650834"/>
              <a:ext cx="836126" cy="920916"/>
            </a:xfrm>
            <a:prstGeom prst="rect">
              <a:avLst/>
            </a:prstGeom>
          </p:spPr>
        </p:pic>
        <p:pic>
          <p:nvPicPr>
            <p:cNvPr id="18" name="Picture 17" descr="Shape&#10;&#10;Description automatically generated">
              <a:extLst>
                <a:ext uri="{FF2B5EF4-FFF2-40B4-BE49-F238E27FC236}">
                  <a16:creationId xmlns:a16="http://schemas.microsoft.com/office/drawing/2014/main" id="{0CB955C1-8396-4B06-BF4E-A31BA1BCF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41" y="1634042"/>
              <a:ext cx="586802" cy="423993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492A6A91-6B3C-D248-2A88-41F33943C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862" y="1918101"/>
              <a:ext cx="496030" cy="584776"/>
            </a:xfrm>
            <a:prstGeom prst="rect">
              <a:avLst/>
            </a:prstGeom>
          </p:spPr>
        </p:pic>
        <p:pic>
          <p:nvPicPr>
            <p:cNvPr id="20" name="Picture 19" descr="A yellow car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EFF8F93-7069-CEEC-0B2A-42F16DED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9834" y="2062045"/>
              <a:ext cx="1289268" cy="424171"/>
            </a:xfrm>
            <a:prstGeom prst="rect">
              <a:avLst/>
            </a:prstGeom>
          </p:spPr>
        </p:pic>
        <p:pic>
          <p:nvPicPr>
            <p:cNvPr id="21" name="Picture 20" descr="Diagram, shape, polygon&#10;&#10;Description automatically generated">
              <a:extLst>
                <a:ext uri="{FF2B5EF4-FFF2-40B4-BE49-F238E27FC236}">
                  <a16:creationId xmlns:a16="http://schemas.microsoft.com/office/drawing/2014/main" id="{3E4C0964-4757-3C0E-8442-109FD4B0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932" y="1697467"/>
              <a:ext cx="496351" cy="7715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529BB1-CD88-1CC5-ED0E-924566136BA6}"/>
              </a:ext>
            </a:extLst>
          </p:cNvPr>
          <p:cNvGrpSpPr/>
          <p:nvPr/>
        </p:nvGrpSpPr>
        <p:grpSpPr>
          <a:xfrm>
            <a:off x="4572000" y="2787774"/>
            <a:ext cx="4188008" cy="611197"/>
            <a:chOff x="144218" y="4299942"/>
            <a:chExt cx="3747143" cy="61119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F778E00-D2F2-C412-C127-637186FA5219}"/>
                </a:ext>
              </a:extLst>
            </p:cNvPr>
            <p:cNvGrpSpPr/>
            <p:nvPr/>
          </p:nvGrpSpPr>
          <p:grpSpPr>
            <a:xfrm>
              <a:off x="827584" y="4299942"/>
              <a:ext cx="3063777" cy="611197"/>
              <a:chOff x="827584" y="4299942"/>
              <a:chExt cx="3063777" cy="61119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F3D55C-3821-A2B3-9E2B-B10E2FEE4A2A}"/>
                  </a:ext>
                </a:extLst>
              </p:cNvPr>
              <p:cNvSpPr txBox="1"/>
              <p:nvPr/>
            </p:nvSpPr>
            <p:spPr>
              <a:xfrm>
                <a:off x="827584" y="4299942"/>
                <a:ext cx="3063777" cy="3231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1500" b="1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ในปัจจุบันท่านรู้สึกอย่างไรกับภาระหนี้ของตนเอง</a:t>
                </a:r>
                <a:endParaRPr lang="ko-KR" altLang="en-US" sz="15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A87AD6-A28C-4A5B-EBE8-A658DF901867}"/>
                  </a:ext>
                </a:extLst>
              </p:cNvPr>
              <p:cNvSpPr txBox="1"/>
              <p:nvPr/>
            </p:nvSpPr>
            <p:spPr>
              <a:xfrm>
                <a:off x="827584" y="4587974"/>
                <a:ext cx="3063775" cy="3231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ตอบตามความรู้สึกจริง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3ED2988-137C-49AA-009B-18F4B21F30E6}"/>
                </a:ext>
              </a:extLst>
            </p:cNvPr>
            <p:cNvGrpSpPr/>
            <p:nvPr/>
          </p:nvGrpSpPr>
          <p:grpSpPr>
            <a:xfrm>
              <a:off x="144218" y="4299942"/>
              <a:ext cx="678399" cy="576064"/>
              <a:chOff x="720282" y="1635646"/>
              <a:chExt cx="678399" cy="57606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C3962D-8D1D-09B4-C4DC-D5F9D09FA362}"/>
                  </a:ext>
                </a:extLst>
              </p:cNvPr>
              <p:cNvSpPr txBox="1"/>
              <p:nvPr/>
            </p:nvSpPr>
            <p:spPr>
              <a:xfrm flipH="1">
                <a:off x="720282" y="1707074"/>
                <a:ext cx="6783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ko-KR" altLang="en-US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4577C0-68FF-311B-1065-8DBC9FD8F5C9}"/>
                  </a:ext>
                </a:extLst>
              </p:cNvPr>
              <p:cNvSpPr/>
              <p:nvPr/>
            </p:nvSpPr>
            <p:spPr>
              <a:xfrm>
                <a:off x="1187624" y="1635646"/>
                <a:ext cx="45719" cy="5760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34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30A22B3-2768-4383-BB33-04082B7A074D}"/>
              </a:ext>
            </a:extLst>
          </p:cNvPr>
          <p:cNvSpPr txBox="1"/>
          <p:nvPr/>
        </p:nvSpPr>
        <p:spPr>
          <a:xfrm>
            <a:off x="395536" y="423482"/>
            <a:ext cx="32758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th-TH" sz="2400" b="1" u="sng" dirty="0">
                <a:solidFill>
                  <a:srgbClr val="7030A0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ส่วนที่ 4 ข้อมูลพฤติกรรมทางการเงิน</a:t>
            </a:r>
            <a:endParaRPr lang="en-US" sz="2400" b="1" u="sng" dirty="0">
              <a:solidFill>
                <a:srgbClr val="7030A0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C538D7-5AD8-4445-8FBC-153D410244D5}"/>
              </a:ext>
            </a:extLst>
          </p:cNvPr>
          <p:cNvGrpSpPr/>
          <p:nvPr/>
        </p:nvGrpSpPr>
        <p:grpSpPr>
          <a:xfrm>
            <a:off x="1323465" y="1115957"/>
            <a:ext cx="6416887" cy="735713"/>
            <a:chOff x="357085" y="1267870"/>
            <a:chExt cx="3743426" cy="5891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231DC0-68F7-4B12-A7A9-C792820F176F}"/>
                </a:ext>
              </a:extLst>
            </p:cNvPr>
            <p:cNvGrpSpPr/>
            <p:nvPr/>
          </p:nvGrpSpPr>
          <p:grpSpPr>
            <a:xfrm>
              <a:off x="357085" y="1275606"/>
              <a:ext cx="678399" cy="576064"/>
              <a:chOff x="1005157" y="1275606"/>
              <a:chExt cx="678399" cy="57606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F91225-B00F-4247-AC01-06CB73D44C4D}"/>
                  </a:ext>
                </a:extLst>
              </p:cNvPr>
              <p:cNvSpPr txBox="1"/>
              <p:nvPr/>
            </p:nvSpPr>
            <p:spPr>
              <a:xfrm flipH="1">
                <a:off x="1005157" y="1363632"/>
                <a:ext cx="678399" cy="394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32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ko-KR" alt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4A39480-8E24-40C6-A687-EA9139CA060A}"/>
                  </a:ext>
                </a:extLst>
              </p:cNvPr>
              <p:cNvSpPr/>
              <p:nvPr/>
            </p:nvSpPr>
            <p:spPr>
              <a:xfrm>
                <a:off x="1376529" y="1275606"/>
                <a:ext cx="45719" cy="5760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id="{1A79E166-19C9-4C87-B544-DF96641D202D}"/>
                </a:ext>
              </a:extLst>
            </p:cNvPr>
            <p:cNvGrpSpPr/>
            <p:nvPr/>
          </p:nvGrpSpPr>
          <p:grpSpPr>
            <a:xfrm>
              <a:off x="930922" y="1267870"/>
              <a:ext cx="3169589" cy="589197"/>
              <a:chOff x="342784" y="3856629"/>
              <a:chExt cx="4110211" cy="44931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593F6B-ECE8-438B-BEB8-BB08A6500615}"/>
                  </a:ext>
                </a:extLst>
              </p:cNvPr>
              <p:cNvSpPr txBox="1"/>
              <p:nvPr/>
            </p:nvSpPr>
            <p:spPr>
              <a:xfrm>
                <a:off x="342784" y="3856629"/>
                <a:ext cx="4110211" cy="225561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1800" b="1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ที่ผ่านมา ท่านมีพฤติกรรมทางการเงินอย่างไรบ้าง (ตอบได้หลายข้อ)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50F48F-9306-4F36-A49E-3F79ECCF737D}"/>
                  </a:ext>
                </a:extLst>
              </p:cNvPr>
              <p:cNvSpPr txBox="1"/>
              <p:nvPr/>
            </p:nvSpPr>
            <p:spPr>
              <a:xfrm>
                <a:off x="342784" y="4080387"/>
                <a:ext cx="4104027" cy="225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เพื่อเก็บข้อมูลว่า</a:t>
                </a:r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ผู้ตอบแบบสำรวจมี</a:t>
                </a:r>
                <a:r>
                  <a:rPr lang="th-TH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พฤติกรรมทางการเงินอย่างไรก่อนรับการอบรม</a:t>
                </a:r>
              </a:p>
            </p:txBody>
          </p:sp>
        </p:grp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7651D22-3053-4775-8DA5-FD06D717F0F8}"/>
              </a:ext>
            </a:extLst>
          </p:cNvPr>
          <p:cNvSpPr txBox="1">
            <a:spLocks/>
          </p:cNvSpPr>
          <p:nvPr/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8</a:t>
            </a:fld>
            <a:endParaRPr lang="th-TH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5A015-E9F6-44D3-B0AC-DB9345DA7157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9FB0D08-11D7-4602-AF1E-C45FAF146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3478"/>
            <a:ext cx="841653" cy="43204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6E3EE0F-994C-CDF6-A9D6-FAC1BF79BCFA}"/>
              </a:ext>
            </a:extLst>
          </p:cNvPr>
          <p:cNvGrpSpPr/>
          <p:nvPr/>
        </p:nvGrpSpPr>
        <p:grpSpPr>
          <a:xfrm>
            <a:off x="971600" y="2715766"/>
            <a:ext cx="7416824" cy="648072"/>
            <a:chOff x="1187624" y="3075806"/>
            <a:chExt cx="7416824" cy="6480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FB96E4-2CBF-B1C6-FBFC-C1E547B4A921}"/>
                </a:ext>
              </a:extLst>
            </p:cNvPr>
            <p:cNvSpPr txBox="1"/>
            <p:nvPr/>
          </p:nvSpPr>
          <p:spPr>
            <a:xfrm>
              <a:off x="1619672" y="3219822"/>
              <a:ext cx="6984776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altLang="ko-KR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en-US" altLang="ko-KR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***</a:t>
              </a:r>
              <a:r>
                <a:rPr lang="th-TH" altLang="ko-KR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รหัสนี้ใช้สำหรับกรอกแบบสอบถามภายหลังจบโครงการ </a:t>
              </a:r>
              <a:r>
                <a:rPr lang="en-US" altLang="ko-KR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(Post-Test) </a:t>
              </a:r>
              <a:r>
                <a:rPr lang="th-TH" altLang="ko-KR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อีกครั้ง *</a:t>
              </a:r>
              <a:r>
                <a:rPr lang="en-US" altLang="ko-KR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**</a:t>
              </a:r>
              <a:endParaRPr lang="th-TH" altLang="ko-KR" sz="2400" b="1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320558-F60E-A470-7F52-9F641550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624" y="3075806"/>
              <a:ext cx="679685" cy="6480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DCD6DF-EA69-D848-17F1-DD7D83F731A6}"/>
              </a:ext>
            </a:extLst>
          </p:cNvPr>
          <p:cNvGrpSpPr/>
          <p:nvPr/>
        </p:nvGrpSpPr>
        <p:grpSpPr>
          <a:xfrm>
            <a:off x="611560" y="2139702"/>
            <a:ext cx="2286000" cy="632544"/>
            <a:chOff x="611560" y="2355726"/>
            <a:chExt cx="2286000" cy="6325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68053E-96D0-F687-3362-CF2508A0094A}"/>
                </a:ext>
              </a:extLst>
            </p:cNvPr>
            <p:cNvSpPr txBox="1"/>
            <p:nvPr/>
          </p:nvSpPr>
          <p:spPr>
            <a:xfrm>
              <a:off x="1187624" y="2427734"/>
              <a:ext cx="17099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th-TH" sz="2400" b="1" u="sng">
                  <a:solidFill>
                    <a:schemeClr val="accent2">
                      <a:lumMod val="75000"/>
                    </a:schemeClr>
                  </a:solidFill>
                  <a:latin typeface="DB Helvethaica X 55 Regular" panose="02000506090000020004" pitchFamily="2" charset="-34"/>
                  <a:ea typeface="+mj-ea"/>
                  <a:cs typeface="DB Helvethaica X 55 Regular" panose="02000506090000020004" pitchFamily="2" charset="-34"/>
                </a:rPr>
                <a:t>รหัสยืนยันตัวตน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BC2C87-23F7-557A-6DF8-C5DBA8E5E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560" y="2355726"/>
              <a:ext cx="632544" cy="632544"/>
            </a:xfrm>
            <a:prstGeom prst="rect">
              <a:avLst/>
            </a:prstGeom>
          </p:spPr>
        </p:pic>
      </p:grpSp>
      <p:pic>
        <p:nvPicPr>
          <p:cNvPr id="23" name="Picture 8" descr="Budget free icon">
            <a:extLst>
              <a:ext uri="{FF2B5EF4-FFF2-40B4-BE49-F238E27FC236}">
                <a16:creationId xmlns:a16="http://schemas.microsoft.com/office/drawing/2014/main" id="{FD27E15C-EE96-E29B-FE76-2ECEC464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588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72DD7-EC24-60A1-0312-9B2B2A7D8C2E}"/>
              </a:ext>
            </a:extLst>
          </p:cNvPr>
          <p:cNvGrpSpPr/>
          <p:nvPr/>
        </p:nvGrpSpPr>
        <p:grpSpPr>
          <a:xfrm>
            <a:off x="2555776" y="4155926"/>
            <a:ext cx="2301748" cy="639543"/>
            <a:chOff x="254028" y="267494"/>
            <a:chExt cx="2517772" cy="7835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F32B061-4646-F9D2-E536-A8BA5723946C}"/>
                </a:ext>
              </a:extLst>
            </p:cNvPr>
            <p:cNvSpPr/>
            <p:nvPr/>
          </p:nvSpPr>
          <p:spPr>
            <a:xfrm>
              <a:off x="683568" y="267494"/>
              <a:ext cx="2088232" cy="57606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คลิกเพื่อดาวน์โหลด</a:t>
              </a:r>
            </a:p>
          </p:txBody>
        </p:sp>
        <p:pic>
          <p:nvPicPr>
            <p:cNvPr id="20" name="Graphic 19" descr="Double Tap Gesture with solid fill">
              <a:extLst>
                <a:ext uri="{FF2B5EF4-FFF2-40B4-BE49-F238E27FC236}">
                  <a16:creationId xmlns:a16="http://schemas.microsoft.com/office/drawing/2014/main" id="{91D0BEDF-9CAC-F8C2-3B7B-DB7CE0EBF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576431">
              <a:off x="254028" y="342010"/>
              <a:ext cx="709043" cy="709043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351F71-6BFD-3DFA-BF63-0BA5872740DB}"/>
              </a:ext>
            </a:extLst>
          </p:cNvPr>
          <p:cNvSpPr txBox="1"/>
          <p:nvPr/>
        </p:nvSpPr>
        <p:spPr>
          <a:xfrm>
            <a:off x="4716016" y="3435846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ผลตรวจสุขภาพการเงิน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14853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7651D22-3053-4775-8DA5-FD06D717F0F8}"/>
              </a:ext>
            </a:extLst>
          </p:cNvPr>
          <p:cNvSpPr txBox="1">
            <a:spLocks/>
          </p:cNvSpPr>
          <p:nvPr/>
        </p:nvSpPr>
        <p:spPr>
          <a:xfrm>
            <a:off x="8599488" y="4742492"/>
            <a:ext cx="544512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l" defTabSz="1075284" rtl="0" eaLnBrk="1" latinLnBrk="0" hangingPunct="1">
              <a:defRPr sz="2000" kern="1200">
                <a:solidFill>
                  <a:schemeClr val="tx1"/>
                </a:solidFill>
                <a:latin typeface="DB Helvethaica X 65 Med" panose="02000506090000020004" pitchFamily="2" charset="-34"/>
                <a:ea typeface="+mn-ea"/>
                <a:cs typeface="DB Helvethaica X 65 Med" panose="02000506090000020004" pitchFamily="2" charset="-34"/>
              </a:defRPr>
            </a:lvl1pPr>
            <a:lvl2pPr marL="537641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284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926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568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209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850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493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135" algn="l" defTabSz="1075284" rtl="0" eaLnBrk="1" latinLnBrk="0" hangingPunct="1">
              <a:defRPr sz="3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FDF1642-36F5-4944-A90B-128936D0950B}" type="slidenum">
              <a:rPr lang="th-TH" sz="1600" smtClean="0"/>
              <a:pPr algn="ctr"/>
              <a:t>9</a:t>
            </a:fld>
            <a:endParaRPr lang="th-TH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5A015-E9F6-44D3-B0AC-DB9345DA7157}"/>
              </a:ext>
            </a:extLst>
          </p:cNvPr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9FB0D08-11D7-4602-AF1E-C45FAF146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5486"/>
            <a:ext cx="841653" cy="432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6055B5C-9DC5-0976-4E0E-72654730B631}"/>
              </a:ext>
            </a:extLst>
          </p:cNvPr>
          <p:cNvGrpSpPr/>
          <p:nvPr/>
        </p:nvGrpSpPr>
        <p:grpSpPr>
          <a:xfrm>
            <a:off x="1547664" y="123478"/>
            <a:ext cx="5499955" cy="4949112"/>
            <a:chOff x="2051720" y="123478"/>
            <a:chExt cx="5499955" cy="494911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8A2964-8D4D-2D80-428D-B3708288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1720" y="123478"/>
              <a:ext cx="5499955" cy="49491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AF4F1B-B533-2A01-D504-FFD61B5A3E89}"/>
                </a:ext>
              </a:extLst>
            </p:cNvPr>
            <p:cNvSpPr/>
            <p:nvPr/>
          </p:nvSpPr>
          <p:spPr>
            <a:xfrm>
              <a:off x="2123728" y="842324"/>
              <a:ext cx="86409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15EFA3-29B8-F63C-37AB-00D8F843B50F}"/>
                </a:ext>
              </a:extLst>
            </p:cNvPr>
            <p:cNvSpPr/>
            <p:nvPr/>
          </p:nvSpPr>
          <p:spPr>
            <a:xfrm>
              <a:off x="5828504" y="1779662"/>
              <a:ext cx="504056" cy="216024"/>
            </a:xfrm>
            <a:prstGeom prst="rect">
              <a:avLst/>
            </a:prstGeom>
            <a:noFill/>
            <a:ln>
              <a:solidFill>
                <a:srgbClr val="F8F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55782F-D141-3E47-2B04-1F5E8897D888}"/>
                </a:ext>
              </a:extLst>
            </p:cNvPr>
            <p:cNvSpPr/>
            <p:nvPr/>
          </p:nvSpPr>
          <p:spPr>
            <a:xfrm>
              <a:off x="5835776" y="2907514"/>
              <a:ext cx="504056" cy="216024"/>
            </a:xfrm>
            <a:prstGeom prst="rect">
              <a:avLst/>
            </a:prstGeom>
            <a:noFill/>
            <a:ln>
              <a:solidFill>
                <a:srgbClr val="F8F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3D4E44-AEB6-2A69-2C9E-381D17DD6DF2}"/>
                </a:ext>
              </a:extLst>
            </p:cNvPr>
            <p:cNvSpPr/>
            <p:nvPr/>
          </p:nvSpPr>
          <p:spPr>
            <a:xfrm>
              <a:off x="5652120" y="4028094"/>
              <a:ext cx="936104" cy="216024"/>
            </a:xfrm>
            <a:prstGeom prst="rect">
              <a:avLst/>
            </a:prstGeom>
            <a:noFill/>
            <a:ln>
              <a:solidFill>
                <a:srgbClr val="F8F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8829A5E-A1AF-1C9E-A267-F24176F93738}"/>
              </a:ext>
            </a:extLst>
          </p:cNvPr>
          <p:cNvSpPr/>
          <p:nvPr/>
        </p:nvSpPr>
        <p:spPr>
          <a:xfrm rot="19944075">
            <a:off x="919869" y="1025127"/>
            <a:ext cx="719302" cy="2740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27C7AA-8D7A-6327-F77D-E68D83FB5A11}"/>
              </a:ext>
            </a:extLst>
          </p:cNvPr>
          <p:cNvSpPr txBox="1"/>
          <p:nvPr/>
        </p:nvSpPr>
        <p:spPr>
          <a:xfrm>
            <a:off x="7769969" y="2438744"/>
            <a:ext cx="12665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1600" b="1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ผลตรวจสุขภาพทางการเงินของ</a:t>
            </a:r>
          </a:p>
          <a:p>
            <a:r>
              <a:rPr lang="th-TH" sz="1600" b="1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ท่านในด้านต่าง ๆ เปรียบเทียบกับ</a:t>
            </a:r>
          </a:p>
          <a:p>
            <a:r>
              <a:rPr lang="th-TH" sz="1600" b="1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ค่ามาตรฐาน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4BCB0CD-5C4D-641C-DBF8-31E5F72F3FEB}"/>
              </a:ext>
            </a:extLst>
          </p:cNvPr>
          <p:cNvSpPr/>
          <p:nvPr/>
        </p:nvSpPr>
        <p:spPr>
          <a:xfrm>
            <a:off x="6588224" y="1851670"/>
            <a:ext cx="1224136" cy="2304256"/>
          </a:xfrm>
          <a:prstGeom prst="rightBrace">
            <a:avLst>
              <a:gd name="adj1" fmla="val 8333"/>
              <a:gd name="adj2" fmla="val 52107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938EB3-35C4-2AE1-9C74-427053074DF4}"/>
              </a:ext>
            </a:extLst>
          </p:cNvPr>
          <p:cNvCxnSpPr>
            <a:cxnSpLocks/>
          </p:cNvCxnSpPr>
          <p:nvPr/>
        </p:nvCxnSpPr>
        <p:spPr>
          <a:xfrm>
            <a:off x="6588224" y="3048098"/>
            <a:ext cx="9696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015E3C6-8C9B-2777-3E5B-7EDA3540B212}"/>
              </a:ext>
            </a:extLst>
          </p:cNvPr>
          <p:cNvSpPr txBox="1"/>
          <p:nvPr/>
        </p:nvSpPr>
        <p:spPr>
          <a:xfrm>
            <a:off x="107504" y="1347614"/>
            <a:ext cx="144321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1600" b="1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สำหรับใช้กรอกตอนทำแบบสำรวจสุขภาพทางการเงินภายหลังจบโครงการอีกครั้ง </a:t>
            </a:r>
            <a:r>
              <a:rPr lang="en-US" sz="1600" b="1">
                <a:solidFill>
                  <a:schemeClr val="tx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(Post-Test) !!!</a:t>
            </a:r>
            <a:endParaRPr lang="th-TH" sz="1600" b="1">
              <a:solidFill>
                <a:schemeClr val="tx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43" name="Graphic 42" descr="Badge 1 with solid fill">
            <a:extLst>
              <a:ext uri="{FF2B5EF4-FFF2-40B4-BE49-F238E27FC236}">
                <a16:creationId xmlns:a16="http://schemas.microsoft.com/office/drawing/2014/main" id="{55A4CAED-6826-BB11-7969-48AE89489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2096" y="1003758"/>
            <a:ext cx="482352" cy="4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1" grpId="0" animBg="1"/>
    </p:bldLst>
  </p:timing>
</p:sld>
</file>

<file path=ppt/theme/theme1.xml><?xml version="1.0" encoding="utf-8"?>
<a:theme xmlns:a="http://schemas.openxmlformats.org/drawingml/2006/main" name="SlideTemplateV01-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Y_SlideTemplate.pptx" id="{0BA4547E-537F-4D02-A38E-95917401029C}" vid="{725E7C02-4AD0-4C0A-873B-27F3D913A970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Y_SlideTemplate.pptx" id="{0BA4547E-537F-4D02-A38E-95917401029C}" vid="{5643328B-3B00-4C6C-98D8-749FC7F7B50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Y_SlideTemplate.pptx" id="{0BA4547E-537F-4D02-A38E-95917401029C}" vid="{295182A7-F205-42B4-BBD0-B4DA040D7B6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3269BD06EE6489603CAF02DDFC377" ma:contentTypeVersion="0" ma:contentTypeDescription="Create a new document." ma:contentTypeScope="" ma:versionID="b5a22848b6605e2e254862c8cf0416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290172534202c30ad8aa7d248490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96FD8A-0735-4CF4-B729-74365B0BE4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62FF3-0A7E-4241-8990-65EBDDC02D17}"/>
</file>

<file path=customXml/itemProps3.xml><?xml version="1.0" encoding="utf-8"?>
<ds:datastoreItem xmlns:ds="http://schemas.openxmlformats.org/officeDocument/2006/customXml" ds:itemID="{562E6AA6-BCAD-49F2-83B6-DBF65FABBE80}">
  <ds:schemaRefs>
    <ds:schemaRef ds:uri="http://schemas.microsoft.com/office/2006/metadata/properties"/>
    <ds:schemaRef ds:uri="http://schemas.microsoft.com/office/infopath/2007/PartnerControls"/>
    <ds:schemaRef ds:uri="7f454ad9-1bfa-4f44-a0a5-1565cd381a0f"/>
    <ds:schemaRef ds:uri="46101f89-6f1e-4753-bc01-18a30d9c4d3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80Y_SlideTemplate</Template>
  <TotalTime>1440</TotalTime>
  <Words>996</Words>
  <Application>Microsoft Office PowerPoint</Application>
  <PresentationFormat>On-screen Show (16:9)</PresentationFormat>
  <Paragraphs>140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Browallia New</vt:lpstr>
      <vt:lpstr>Calibri</vt:lpstr>
      <vt:lpstr>DB Helvethaica X 55 Regular</vt:lpstr>
      <vt:lpstr>DB Helvethaica X 65 Med</vt:lpstr>
      <vt:lpstr>DB Helvethaica X 75 Bd</vt:lpstr>
      <vt:lpstr>DB Helvethaica X 85 Blk</vt:lpstr>
      <vt:lpstr>Microsoft Sans Serif</vt:lpstr>
      <vt:lpstr>Tahoma</vt:lpstr>
      <vt:lpstr>SlideTemplateV01-TH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ส่วนที่ 2 ความรู้ทางการเงินและการบริหารจัดการหนี้</vt:lpstr>
      <vt:lpstr>ส่วนที่ 3 ข้อมูลสถานะทางการเงิน</vt:lpstr>
      <vt:lpstr>ส่วนที่ 3 ข้อมูลสถานะทางการเงิน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Bank of Thailand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เป็นหนี้อย่างเป็นสุข</dc:title>
  <dc:creator>Saengrawee Angsuwotai (แสงระวี อังสุโวทัย)</dc:creator>
  <cp:lastModifiedBy>Wanlaya Srithong-oon (วัลยา ศรีทองอุ่น)</cp:lastModifiedBy>
  <cp:revision>152</cp:revision>
  <dcterms:created xsi:type="dcterms:W3CDTF">2022-01-20T07:33:12Z</dcterms:created>
  <dcterms:modified xsi:type="dcterms:W3CDTF">2022-11-28T09:53:39Z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0x010100B943269BD06EE6489603CAF02DDFC377</vt:lpwstr>
  </property>
  <property fmtid="{D5CDD505-2E9C-101B-9397-08002B2CF9AE}" pid="3" name="MSIP_Label_b93a4d6f-7563-4bfd-a710-320428f3a219_Enabled">
    <vt:lpwstr>true</vt:lpwstr>
  </property>
  <property fmtid="{D5CDD505-2E9C-101B-9397-08002B2CF9AE}" pid="4" name="MSIP_Label_b93a4d6f-7563-4bfd-a710-320428f3a219_SetDate">
    <vt:lpwstr>2022-04-23T16:59:42Z</vt:lpwstr>
  </property>
  <property fmtid="{D5CDD505-2E9C-101B-9397-08002B2CF9AE}" pid="5" name="MSIP_Label_b93a4d6f-7563-4bfd-a710-320428f3a219_Method">
    <vt:lpwstr>Privileged</vt:lpwstr>
  </property>
  <property fmtid="{D5CDD505-2E9C-101B-9397-08002B2CF9AE}" pid="6" name="MSIP_Label_b93a4d6f-7563-4bfd-a710-320428f3a219_Name">
    <vt:lpwstr>General</vt:lpwstr>
  </property>
  <property fmtid="{D5CDD505-2E9C-101B-9397-08002B2CF9AE}" pid="7" name="MSIP_Label_b93a4d6f-7563-4bfd-a710-320428f3a219_SiteId">
    <vt:lpwstr>db27cba9-535b-4797-bd0b-1b1d889f3898</vt:lpwstr>
  </property>
  <property fmtid="{D5CDD505-2E9C-101B-9397-08002B2CF9AE}" pid="8" name="MSIP_Label_b93a4d6f-7563-4bfd-a710-320428f3a219_ActionId">
    <vt:lpwstr>97d915fd-4efe-475b-b85f-f8f5415f2f8d</vt:lpwstr>
  </property>
  <property fmtid="{D5CDD505-2E9C-101B-9397-08002B2CF9AE}" pid="9" name="MSIP_Label_b93a4d6f-7563-4bfd-a710-320428f3a219_ContentBits">
    <vt:lpwstr>0</vt:lpwstr>
  </property>
  <property fmtid="{D5CDD505-2E9C-101B-9397-08002B2CF9AE}" pid="10" name="Order">
    <vt:r8>37800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