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6" r:id="rId5"/>
    <p:sldMasterId id="2147483686" r:id="rId6"/>
    <p:sldMasterId id="2147483702" r:id="rId7"/>
  </p:sldMasterIdLst>
  <p:notesMasterIdLst>
    <p:notesMasterId r:id="rId74"/>
  </p:notesMasterIdLst>
  <p:sldIdLst>
    <p:sldId id="265" r:id="rId8"/>
    <p:sldId id="1487" r:id="rId9"/>
    <p:sldId id="1488" r:id="rId10"/>
    <p:sldId id="1489" r:id="rId11"/>
    <p:sldId id="1490" r:id="rId12"/>
    <p:sldId id="1491" r:id="rId13"/>
    <p:sldId id="1561" r:id="rId14"/>
    <p:sldId id="1552" r:id="rId15"/>
    <p:sldId id="1555" r:id="rId16"/>
    <p:sldId id="1494" r:id="rId17"/>
    <p:sldId id="1496" r:id="rId18"/>
    <p:sldId id="1484" r:id="rId19"/>
    <p:sldId id="1486" r:id="rId20"/>
    <p:sldId id="1548" r:id="rId21"/>
    <p:sldId id="1498" r:id="rId22"/>
    <p:sldId id="1497" r:id="rId23"/>
    <p:sldId id="1500" r:id="rId24"/>
    <p:sldId id="1504" r:id="rId25"/>
    <p:sldId id="1505" r:id="rId26"/>
    <p:sldId id="1502" r:id="rId27"/>
    <p:sldId id="1589" r:id="rId28"/>
    <p:sldId id="1549" r:id="rId29"/>
    <p:sldId id="1509" r:id="rId30"/>
    <p:sldId id="1618" r:id="rId31"/>
    <p:sldId id="1510" r:id="rId32"/>
    <p:sldId id="267" r:id="rId33"/>
    <p:sldId id="269" r:id="rId34"/>
    <p:sldId id="1511" r:id="rId35"/>
    <p:sldId id="1551" r:id="rId36"/>
    <p:sldId id="1514" r:id="rId37"/>
    <p:sldId id="1512" r:id="rId38"/>
    <p:sldId id="1516" r:id="rId39"/>
    <p:sldId id="1517" r:id="rId40"/>
    <p:sldId id="1518" r:id="rId41"/>
    <p:sldId id="1520" r:id="rId42"/>
    <p:sldId id="1621" r:id="rId43"/>
    <p:sldId id="1521" r:id="rId44"/>
    <p:sldId id="1522" r:id="rId45"/>
    <p:sldId id="1523" r:id="rId46"/>
    <p:sldId id="1524" r:id="rId47"/>
    <p:sldId id="1525" r:id="rId48"/>
    <p:sldId id="1526" r:id="rId49"/>
    <p:sldId id="1527" r:id="rId50"/>
    <p:sldId id="1528" r:id="rId51"/>
    <p:sldId id="1529" r:id="rId52"/>
    <p:sldId id="1530" r:id="rId53"/>
    <p:sldId id="1531" r:id="rId54"/>
    <p:sldId id="1533" r:id="rId55"/>
    <p:sldId id="1597" r:id="rId56"/>
    <p:sldId id="1598" r:id="rId57"/>
    <p:sldId id="1562" r:id="rId58"/>
    <p:sldId id="1563" r:id="rId59"/>
    <p:sldId id="1537" r:id="rId60"/>
    <p:sldId id="1538" r:id="rId61"/>
    <p:sldId id="1539" r:id="rId62"/>
    <p:sldId id="1550" r:id="rId63"/>
    <p:sldId id="1541" r:id="rId64"/>
    <p:sldId id="1542" r:id="rId65"/>
    <p:sldId id="1543" r:id="rId66"/>
    <p:sldId id="1623" r:id="rId67"/>
    <p:sldId id="1544" r:id="rId68"/>
    <p:sldId id="1545" r:id="rId69"/>
    <p:sldId id="1546" r:id="rId70"/>
    <p:sldId id="1547" r:id="rId71"/>
    <p:sldId id="1624" r:id="rId72"/>
    <p:sldId id="1558" r:id="rId73"/>
  </p:sldIdLst>
  <p:sldSz cx="12192000" cy="6858000"/>
  <p:notesSz cx="6799263" cy="99298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F19E65"/>
    <a:srgbClr val="E59BDC"/>
    <a:srgbClr val="DB77CF"/>
    <a:srgbClr val="FFFFFF"/>
    <a:srgbClr val="333F50"/>
    <a:srgbClr val="C3D2E0"/>
    <a:srgbClr val="FFE699"/>
    <a:srgbClr val="7F7F7F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593398-A002-48AE-B641-76D2A57582A3}" v="4" dt="2022-11-23T04:04:25.1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5" autoAdjust="0"/>
  </p:normalViewPr>
  <p:slideViewPr>
    <p:cSldViewPr snapToGrid="0">
      <p:cViewPr varScale="1">
        <p:scale>
          <a:sx n="69" d="100"/>
          <a:sy n="69" d="100"/>
        </p:scale>
        <p:origin x="1128" y="77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627"/>
    </p:cViewPr>
  </p:sorterViewPr>
  <p:notesViewPr>
    <p:cSldViewPr snapToGrid="0">
      <p:cViewPr varScale="1">
        <p:scale>
          <a:sx n="51" d="100"/>
          <a:sy n="51" d="100"/>
        </p:scale>
        <p:origin x="3394" y="67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4536C-5065-4EBB-8BE5-B1246D720692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1D260-BA0B-4F70-8CE0-C33AD32665E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816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7696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8539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59568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3"/>
            <a:ext cx="5439410" cy="4546095"/>
          </a:xfrm>
        </p:spPr>
        <p:txBody>
          <a:bodyPr/>
          <a:lstStyle/>
          <a:p>
            <a:r>
              <a:rPr lang="th-TH" sz="1600" b="1"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2318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0395" y="4778722"/>
            <a:ext cx="5488942" cy="3909864"/>
          </a:xfr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6585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260-BA0B-4F70-8CE0-C33AD32665EC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8987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2"/>
            <a:ext cx="5527009" cy="3909864"/>
          </a:xfrm>
        </p:spPr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477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1900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3"/>
            <a:ext cx="5439410" cy="4835441"/>
          </a:xfrm>
        </p:spPr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6828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7346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835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9002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1347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82638"/>
            <a:ext cx="6948488" cy="3910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800" kern="1200">
              <a:solidFill>
                <a:schemeClr val="tx1"/>
              </a:solidFill>
              <a:effectLst/>
              <a:latin typeface="Cordia New" panose="020B0604020202020204" charset="-34"/>
              <a:ea typeface="+mn-ea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F2844-B656-4FAE-B6A2-6F153913D99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8430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6" y="4778722"/>
            <a:ext cx="5530656" cy="3909864"/>
          </a:xfr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260-BA0B-4F70-8CE0-C33AD32665EC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0132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6342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82638"/>
            <a:ext cx="6948488" cy="3910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800" kern="1200">
              <a:solidFill>
                <a:schemeClr val="tx1"/>
              </a:solidFill>
              <a:effectLst/>
              <a:latin typeface="Cordia New" panose="020B0604020202020204" charset="-34"/>
              <a:ea typeface="+mn-ea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F2844-B656-4FAE-B6A2-6F153913D99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2886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3240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</p:spPr>
        <p:txBody>
          <a:bodyPr/>
          <a:lstStyle/>
          <a:p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4176A-DA9D-4D33-9A67-C421CC6458A2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52821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7876" y="4703496"/>
            <a:ext cx="5716417" cy="3909864"/>
          </a:xfrm>
        </p:spPr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18827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1840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2"/>
            <a:ext cx="5439410" cy="4308560"/>
          </a:xfrm>
        </p:spPr>
        <p:txBody>
          <a:bodyPr/>
          <a:lstStyle/>
          <a:p>
            <a:endParaRPr lang="th-TH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260-BA0B-4F70-8CE0-C33AD32665EC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165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248908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5587" y="4778722"/>
            <a:ext cx="5473750" cy="390986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kern="1200">
              <a:effectLst/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09666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3531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688452"/>
            <a:ext cx="5439410" cy="3909864"/>
          </a:xfrm>
        </p:spPr>
        <p:txBody>
          <a:bodyPr/>
          <a:lstStyle/>
          <a:p>
            <a:endParaRPr lang="th-TH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20119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2506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6490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80656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82638"/>
            <a:ext cx="6948488" cy="3910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8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F2844-B656-4FAE-B6A2-6F153913D99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6815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69641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2"/>
            <a:ext cx="5439410" cy="4338652"/>
          </a:xfrm>
        </p:spPr>
        <p:txBody>
          <a:bodyPr/>
          <a:lstStyle/>
          <a:p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64978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6526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6" y="4778722"/>
            <a:ext cx="5497948" cy="3909864"/>
          </a:xfrm>
        </p:spPr>
        <p:txBody>
          <a:bodyPr/>
          <a:lstStyle/>
          <a:p>
            <a:endParaRPr lang="en-US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61956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952" y="4733588"/>
            <a:ext cx="5439410" cy="3909864"/>
          </a:xfrm>
        </p:spPr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2868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48205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b="1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21118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55189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1851" y="4733587"/>
            <a:ext cx="5487486" cy="3909864"/>
          </a:xfrm>
        </p:spPr>
        <p:txBody>
          <a:bodyPr/>
          <a:lstStyle/>
          <a:p>
            <a:endParaRPr lang="th-TH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39365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85911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675052"/>
            <a:ext cx="5597373" cy="5005654"/>
          </a:xfrm>
        </p:spPr>
        <p:txBody>
          <a:bodyPr/>
          <a:lstStyle/>
          <a:p>
            <a:endParaRPr lang="th-TH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55193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66824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62412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82638"/>
            <a:ext cx="6948488" cy="3910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8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F2844-B656-4FAE-B6A2-6F153913D99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991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2"/>
            <a:ext cx="5485940" cy="3909864"/>
          </a:xfrm>
        </p:spPr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7068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82638"/>
            <a:ext cx="6948488" cy="3910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800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F2844-B656-4FAE-B6A2-6F153913D99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17756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1246" y="4778722"/>
            <a:ext cx="5508090" cy="3909864"/>
          </a:xfrm>
        </p:spPr>
        <p:txBody>
          <a:bodyPr/>
          <a:lstStyle/>
          <a:p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76958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2153" y="4778722"/>
            <a:ext cx="5514958" cy="3909864"/>
          </a:xfrm>
        </p:spPr>
        <p:txBody>
          <a:bodyPr/>
          <a:lstStyle/>
          <a:p>
            <a:endParaRPr lang="th-TH" sz="1600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9271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05151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6" y="4723557"/>
            <a:ext cx="5624027" cy="3909864"/>
          </a:xfrm>
        </p:spPr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74577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58342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65651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1365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78560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UPC"/>
              <a:cs typeface="BrowalliaUP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998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3084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28905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Cordia New" panose="020B0604020202020204" charset="-34"/>
              <a:cs typeface="Cordia New" panose="020B060402020202020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12188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17639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668391"/>
            <a:ext cx="5439410" cy="3909864"/>
          </a:xfrm>
        </p:spPr>
        <p:txBody>
          <a:bodyPr/>
          <a:lstStyle/>
          <a:p>
            <a:endParaRPr lang="th-TH" sz="160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67120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3297" y="4778722"/>
            <a:ext cx="5476039" cy="3909864"/>
          </a:xfrm>
        </p:spPr>
        <p:txBody>
          <a:bodyPr/>
          <a:lstStyle/>
          <a:p>
            <a:endParaRPr lang="th-TH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4956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260-BA0B-4F70-8CE0-C33AD32665EC}" type="slidenum">
              <a:rPr lang="th-TH" smtClean="0"/>
              <a:t>65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18719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260-BA0B-4F70-8CE0-C33AD32665EC}" type="slidenum">
              <a:rPr lang="th-TH" smtClean="0"/>
              <a:t>66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6126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2"/>
            <a:ext cx="5439410" cy="4953809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0981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</p:spPr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4810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926" y="4778722"/>
            <a:ext cx="5509955" cy="3909864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1D260-BA0B-4F70-8CE0-C33AD32665E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5140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81" y="1826208"/>
            <a:ext cx="10871200" cy="448311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696969"/>
                </a:solidFill>
              </a:defRPr>
            </a:lvl1pPr>
            <a:lvl2pPr>
              <a:spcBef>
                <a:spcPts val="0"/>
              </a:spcBef>
              <a:buClrTx/>
              <a:buFont typeface="Browallia New" pitchFamily="34" charset="-34"/>
              <a:buChar char="–"/>
              <a:defRPr b="1">
                <a:solidFill>
                  <a:schemeClr val="tx1"/>
                </a:solidFill>
              </a:defRPr>
            </a:lvl2pPr>
            <a:lvl3pPr>
              <a:buClrTx/>
              <a:defRPr b="1">
                <a:solidFill>
                  <a:schemeClr val="tx1"/>
                </a:solidFill>
              </a:defRPr>
            </a:lvl3pPr>
            <a:lvl4pPr>
              <a:buClrTx/>
              <a:defRPr b="1">
                <a:solidFill>
                  <a:schemeClr val="tx1"/>
                </a:solidFill>
              </a:defRPr>
            </a:lvl4pPr>
            <a:lvl5pPr>
              <a:buClrTx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1" y="1082447"/>
            <a:ext cx="1087120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01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49793" y="6360019"/>
            <a:ext cx="521897" cy="365125"/>
          </a:xfrm>
        </p:spPr>
        <p:txBody>
          <a:bodyPr/>
          <a:lstStyle>
            <a:lvl1pPr algn="r">
              <a:defRPr sz="1428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970" y="199257"/>
            <a:ext cx="1009348" cy="518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889" y="18776"/>
            <a:ext cx="1114651" cy="4192801"/>
          </a:xfrm>
          <a:prstGeom prst="rect">
            <a:avLst/>
          </a:prstGeom>
          <a:solidFill>
            <a:srgbClr val="7BD3F7"/>
          </a:solidFill>
        </p:spPr>
      </p:pic>
      <p:sp>
        <p:nvSpPr>
          <p:cNvPr id="2" name="Rectangle 1"/>
          <p:cNvSpPr/>
          <p:nvPr/>
        </p:nvSpPr>
        <p:spPr>
          <a:xfrm>
            <a:off x="0" y="6725144"/>
            <a:ext cx="12192000" cy="1328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</p:spTree>
    <p:extLst>
      <p:ext uri="{BB962C8B-B14F-4D97-AF65-F5344CB8AC3E}">
        <p14:creationId xmlns:p14="http://schemas.microsoft.com/office/powerpoint/2010/main" val="343286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25144"/>
            <a:ext cx="12192000" cy="132857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900" y="5863070"/>
            <a:ext cx="1593821" cy="8181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00525" y="180656"/>
            <a:ext cx="670195" cy="350261"/>
          </a:xfrm>
        </p:spPr>
        <p:txBody>
          <a:bodyPr/>
          <a:lstStyle>
            <a:lvl1pPr marL="0" algn="r" defTabSz="768021" rtl="0" eaLnBrk="1" latinLnBrk="0" hangingPunct="1">
              <a:defRPr lang="th-TH" sz="1428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224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5" indent="0">
              <a:buNone/>
              <a:defRPr sz="1000"/>
            </a:lvl5pPr>
            <a:lvl6pPr marL="2285882" indent="0">
              <a:buNone/>
              <a:defRPr sz="1000"/>
            </a:lvl6pPr>
            <a:lvl7pPr marL="2743058" indent="0">
              <a:buNone/>
              <a:defRPr sz="1000"/>
            </a:lvl7pPr>
            <a:lvl8pPr marL="3200235" indent="0">
              <a:buNone/>
              <a:defRPr sz="1000"/>
            </a:lvl8pPr>
            <a:lvl9pPr marL="3657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41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5" indent="0">
              <a:buNone/>
              <a:defRPr sz="2000"/>
            </a:lvl5pPr>
            <a:lvl6pPr marL="2285882" indent="0">
              <a:buNone/>
              <a:defRPr sz="2000"/>
            </a:lvl6pPr>
            <a:lvl7pPr marL="2743058" indent="0">
              <a:buNone/>
              <a:defRPr sz="2000"/>
            </a:lvl7pPr>
            <a:lvl8pPr marL="3200235" indent="0">
              <a:buNone/>
              <a:defRPr sz="2000"/>
            </a:lvl8pPr>
            <a:lvl9pPr marL="365741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5" indent="0">
              <a:buNone/>
              <a:defRPr sz="1000"/>
            </a:lvl5pPr>
            <a:lvl6pPr marL="2285882" indent="0">
              <a:buNone/>
              <a:defRPr sz="1000"/>
            </a:lvl6pPr>
            <a:lvl7pPr marL="2743058" indent="0">
              <a:buNone/>
              <a:defRPr sz="1000"/>
            </a:lvl7pPr>
            <a:lvl8pPr marL="3200235" indent="0">
              <a:buNone/>
              <a:defRPr sz="1000"/>
            </a:lvl8pPr>
            <a:lvl9pPr marL="3657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4396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4609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0152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4645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5" indent="0" algn="ctr">
              <a:buNone/>
              <a:defRPr sz="1600"/>
            </a:lvl5pPr>
            <a:lvl6pPr marL="2285882" indent="0" algn="ctr">
              <a:buNone/>
              <a:defRPr sz="1600"/>
            </a:lvl6pPr>
            <a:lvl7pPr marL="2743058" indent="0" algn="ctr">
              <a:buNone/>
              <a:defRPr sz="1600"/>
            </a:lvl7pPr>
            <a:lvl8pPr marL="3200235" indent="0" algn="ctr">
              <a:buNone/>
              <a:defRPr sz="1600"/>
            </a:lvl8pPr>
            <a:lvl9pPr marL="36574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1227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8843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357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381" y="1975379"/>
            <a:ext cx="5518189" cy="452596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696969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771" y="1975379"/>
            <a:ext cx="5518189" cy="452596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696969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7381" y="1082447"/>
            <a:ext cx="1087120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1547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C34876-1D04-4958-BBB0-89AC034DE7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161" y="164639"/>
            <a:ext cx="1122203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6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81" y="1826208"/>
            <a:ext cx="10871200" cy="448311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696969"/>
                </a:solidFill>
              </a:defRPr>
            </a:lvl1pPr>
            <a:lvl2pPr>
              <a:spcBef>
                <a:spcPts val="0"/>
              </a:spcBef>
              <a:buClrTx/>
              <a:buFont typeface="Browallia New" pitchFamily="34" charset="-34"/>
              <a:buChar char="–"/>
              <a:defRPr b="1">
                <a:solidFill>
                  <a:schemeClr val="tx1"/>
                </a:solidFill>
              </a:defRPr>
            </a:lvl2pPr>
            <a:lvl3pPr>
              <a:buClrTx/>
              <a:defRPr b="1">
                <a:solidFill>
                  <a:schemeClr val="tx1"/>
                </a:solidFill>
              </a:defRPr>
            </a:lvl3pPr>
            <a:lvl4pPr>
              <a:buClrTx/>
              <a:defRPr b="1">
                <a:solidFill>
                  <a:schemeClr val="tx1"/>
                </a:solidFill>
              </a:defRPr>
            </a:lvl4pPr>
            <a:lvl5pPr>
              <a:buClrTx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1" y="1082447"/>
            <a:ext cx="1087120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5114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381" y="1975379"/>
            <a:ext cx="5518189" cy="452596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696969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771" y="1975379"/>
            <a:ext cx="5518189" cy="452596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696969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7381" y="1082447"/>
            <a:ext cx="1087120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1857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381" y="1814281"/>
            <a:ext cx="552030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696969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381" y="2454043"/>
            <a:ext cx="552030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814281"/>
            <a:ext cx="552242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696969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54043"/>
            <a:ext cx="552242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667" b="1">
                <a:solidFill>
                  <a:schemeClr val="tx1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2133" b="1">
                <a:solidFill>
                  <a:schemeClr val="tx1"/>
                </a:solidFill>
              </a:defRPr>
            </a:lvl4pPr>
            <a:lvl5pPr>
              <a:defRPr sz="2133" b="1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7381" y="1082447"/>
            <a:ext cx="1087120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08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9509" y="356659"/>
            <a:ext cx="1008112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5748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5" indent="0" algn="ctr">
              <a:buNone/>
              <a:defRPr sz="1600"/>
            </a:lvl5pPr>
            <a:lvl6pPr marL="2285882" indent="0" algn="ctr">
              <a:buNone/>
              <a:defRPr sz="1600"/>
            </a:lvl6pPr>
            <a:lvl7pPr marL="2743058" indent="0" algn="ctr">
              <a:buNone/>
              <a:defRPr sz="1600"/>
            </a:lvl7pPr>
            <a:lvl8pPr marL="3200235" indent="0" algn="ctr">
              <a:buNone/>
              <a:defRPr sz="1600"/>
            </a:lvl8pPr>
            <a:lvl9pPr marL="36574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6689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6025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9076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2578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5100" y="6356351"/>
            <a:ext cx="2743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586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381" y="1814281"/>
            <a:ext cx="552030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696969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381" y="2454043"/>
            <a:ext cx="552030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814281"/>
            <a:ext cx="552242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696969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454043"/>
            <a:ext cx="552242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667" b="1">
                <a:solidFill>
                  <a:schemeClr val="tx1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2133" b="1">
                <a:solidFill>
                  <a:schemeClr val="tx1"/>
                </a:solidFill>
              </a:defRPr>
            </a:lvl4pPr>
            <a:lvl5pPr>
              <a:defRPr sz="2133" b="1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7381" y="1082447"/>
            <a:ext cx="1087120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718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967" y="274034"/>
            <a:ext cx="2251087" cy="115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51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3956" y="6393913"/>
            <a:ext cx="389083" cy="283936"/>
          </a:xfrm>
        </p:spPr>
        <p:txBody>
          <a:bodyPr/>
          <a:lstStyle>
            <a:lvl1pPr algn="l">
              <a:defRPr sz="1428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299" y="129985"/>
            <a:ext cx="1057701" cy="54295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595" y="6763506"/>
            <a:ext cx="12194596" cy="1028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</p:spTree>
    <p:extLst>
      <p:ext uri="{BB962C8B-B14F-4D97-AF65-F5344CB8AC3E}">
        <p14:creationId xmlns:p14="http://schemas.microsoft.com/office/powerpoint/2010/main" val="1389511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5100" y="6356351"/>
            <a:ext cx="2743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85" y="199256"/>
            <a:ext cx="911113" cy="4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39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5100" y="6356351"/>
            <a:ext cx="2743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900" y="5863070"/>
            <a:ext cx="1593821" cy="8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15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5100" y="6356351"/>
            <a:ext cx="2743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50" y="6140562"/>
            <a:ext cx="999484" cy="51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9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5" indent="0">
              <a:buNone/>
              <a:defRPr sz="1000"/>
            </a:lvl5pPr>
            <a:lvl6pPr marL="2285882" indent="0">
              <a:buNone/>
              <a:defRPr sz="1000"/>
            </a:lvl6pPr>
            <a:lvl7pPr marL="2743058" indent="0">
              <a:buNone/>
              <a:defRPr sz="1000"/>
            </a:lvl7pPr>
            <a:lvl8pPr marL="3200235" indent="0">
              <a:buNone/>
              <a:defRPr sz="1000"/>
            </a:lvl8pPr>
            <a:lvl9pPr marL="3657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202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5" indent="0">
              <a:buNone/>
              <a:defRPr sz="2000"/>
            </a:lvl5pPr>
            <a:lvl6pPr marL="2285882" indent="0">
              <a:buNone/>
              <a:defRPr sz="2000"/>
            </a:lvl6pPr>
            <a:lvl7pPr marL="2743058" indent="0">
              <a:buNone/>
              <a:defRPr sz="2000"/>
            </a:lvl7pPr>
            <a:lvl8pPr marL="3200235" indent="0">
              <a:buNone/>
              <a:defRPr sz="2000"/>
            </a:lvl8pPr>
            <a:lvl9pPr marL="365741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5" indent="0">
              <a:buNone/>
              <a:defRPr sz="1000"/>
            </a:lvl5pPr>
            <a:lvl6pPr marL="2285882" indent="0">
              <a:buNone/>
              <a:defRPr sz="1000"/>
            </a:lvl6pPr>
            <a:lvl7pPr marL="2743058" indent="0">
              <a:buNone/>
              <a:defRPr sz="1000"/>
            </a:lvl7pPr>
            <a:lvl8pPr marL="3200235" indent="0">
              <a:buNone/>
              <a:defRPr sz="1000"/>
            </a:lvl8pPr>
            <a:lvl9pPr marL="3657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2316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7972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349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C34876-1D04-4958-BBB0-89AC034DE7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161" y="164639"/>
            <a:ext cx="1122203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6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9509" y="356659"/>
            <a:ext cx="1008112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3103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37B1B6-E75F-24C9-3161-8A756E8B7F48}"/>
              </a:ext>
            </a:extLst>
          </p:cNvPr>
          <p:cNvSpPr/>
          <p:nvPr userDrawn="1"/>
        </p:nvSpPr>
        <p:spPr>
          <a:xfrm>
            <a:off x="259645" y="293511"/>
            <a:ext cx="11661423" cy="6378223"/>
          </a:xfrm>
          <a:prstGeom prst="roundRect">
            <a:avLst>
              <a:gd name="adj" fmla="val 44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733"/>
          </a:p>
        </p:txBody>
      </p: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FF5E8AB-A5B6-1696-A6A9-8CED57281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05" y="1693335"/>
            <a:ext cx="5986644" cy="32445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7E149B-C02E-7CDA-1A70-50EA25EDE7EF}"/>
              </a:ext>
            </a:extLst>
          </p:cNvPr>
          <p:cNvSpPr/>
          <p:nvPr userDrawn="1"/>
        </p:nvSpPr>
        <p:spPr>
          <a:xfrm>
            <a:off x="4639727" y="4402667"/>
            <a:ext cx="5170311" cy="609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 ธนาคารแห่งประเทศไทย</a:t>
            </a:r>
          </a:p>
        </p:txBody>
      </p:sp>
    </p:spTree>
    <p:extLst>
      <p:ext uri="{BB962C8B-B14F-4D97-AF65-F5344CB8AC3E}">
        <p14:creationId xmlns:p14="http://schemas.microsoft.com/office/powerpoint/2010/main" val="4243714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588" y="263330"/>
            <a:ext cx="1614576" cy="8288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08" y="5774515"/>
            <a:ext cx="651656" cy="9289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3" y="5525416"/>
            <a:ext cx="816496" cy="11769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41" y="5966020"/>
            <a:ext cx="235705" cy="7471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8" y="3390452"/>
            <a:ext cx="280632" cy="197481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9" y="3441502"/>
            <a:ext cx="681299" cy="8945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64" y="4664879"/>
            <a:ext cx="573520" cy="5921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83605" y="4381241"/>
            <a:ext cx="1642235" cy="22646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082" y="3673354"/>
            <a:ext cx="670143" cy="6593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352" y="3943827"/>
            <a:ext cx="844225" cy="13695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01" y="4654672"/>
            <a:ext cx="422113" cy="6023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91" y="5926191"/>
            <a:ext cx="1412692" cy="76257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74" y="5976801"/>
            <a:ext cx="1155417" cy="72560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28" y="5460362"/>
            <a:ext cx="765657" cy="2896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10" y="6246629"/>
            <a:ext cx="972092" cy="45292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945" y="5915409"/>
            <a:ext cx="761036" cy="7841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48" y="6354591"/>
            <a:ext cx="365237" cy="3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9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0727" y="6354906"/>
            <a:ext cx="606427" cy="370239"/>
          </a:xfrm>
        </p:spPr>
        <p:txBody>
          <a:bodyPr/>
          <a:lstStyle>
            <a:lvl1pPr algn="r">
              <a:defRPr lang="th-TH" sz="1428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660" y="145721"/>
            <a:ext cx="1009345" cy="5181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725145"/>
            <a:ext cx="12192000" cy="132857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0F318-94BC-4241-80B2-A5C4BEFF3CC1}"/>
              </a:ext>
            </a:extLst>
          </p:cNvPr>
          <p:cNvSpPr/>
          <p:nvPr userDrawn="1"/>
        </p:nvSpPr>
        <p:spPr>
          <a:xfrm>
            <a:off x="-2594" y="6763508"/>
            <a:ext cx="12194596" cy="1028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</p:spTree>
    <p:extLst>
      <p:ext uri="{BB962C8B-B14F-4D97-AF65-F5344CB8AC3E}">
        <p14:creationId xmlns:p14="http://schemas.microsoft.com/office/powerpoint/2010/main" val="1987162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49796" y="6360022"/>
            <a:ext cx="521897" cy="365125"/>
          </a:xfrm>
        </p:spPr>
        <p:txBody>
          <a:bodyPr/>
          <a:lstStyle>
            <a:lvl1pPr algn="r">
              <a:defRPr sz="1428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974" y="199259"/>
            <a:ext cx="1009348" cy="518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889" y="18778"/>
            <a:ext cx="1114651" cy="4192801"/>
          </a:xfrm>
          <a:prstGeom prst="rect">
            <a:avLst/>
          </a:prstGeom>
          <a:solidFill>
            <a:srgbClr val="7BD3F7"/>
          </a:solidFill>
        </p:spPr>
      </p:pic>
      <p:sp>
        <p:nvSpPr>
          <p:cNvPr id="2" name="Rectangle 1"/>
          <p:cNvSpPr/>
          <p:nvPr/>
        </p:nvSpPr>
        <p:spPr>
          <a:xfrm>
            <a:off x="0" y="6725145"/>
            <a:ext cx="12192000" cy="1328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</p:spTree>
    <p:extLst>
      <p:ext uri="{BB962C8B-B14F-4D97-AF65-F5344CB8AC3E}">
        <p14:creationId xmlns:p14="http://schemas.microsoft.com/office/powerpoint/2010/main" val="2169274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25145"/>
            <a:ext cx="12192000" cy="132857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900" y="5863073"/>
            <a:ext cx="1593821" cy="8181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00527" y="180656"/>
            <a:ext cx="670195" cy="350261"/>
          </a:xfrm>
        </p:spPr>
        <p:txBody>
          <a:bodyPr/>
          <a:lstStyle>
            <a:lvl1pPr marL="0" algn="r" defTabSz="768021" rtl="0" eaLnBrk="1" latinLnBrk="0" hangingPunct="1">
              <a:defRPr lang="th-TH" sz="1428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5399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 algn="l">
              <a:defRPr sz="1467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1413F5-51B2-442D-A79B-A6BED74654B1}"/>
              </a:ext>
            </a:extLst>
          </p:cNvPr>
          <p:cNvSpPr/>
          <p:nvPr userDrawn="1"/>
        </p:nvSpPr>
        <p:spPr>
          <a:xfrm>
            <a:off x="259645" y="293511"/>
            <a:ext cx="11661423" cy="6378223"/>
          </a:xfrm>
          <a:prstGeom prst="roundRect">
            <a:avLst>
              <a:gd name="adj" fmla="val 44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73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0E14F-5C07-9805-026B-0ACD82156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74" y="124178"/>
            <a:ext cx="1209527" cy="6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36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 algn="l">
              <a:defRPr sz="1467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1413F5-51B2-442D-A79B-A6BED74654B1}"/>
              </a:ext>
            </a:extLst>
          </p:cNvPr>
          <p:cNvSpPr/>
          <p:nvPr userDrawn="1"/>
        </p:nvSpPr>
        <p:spPr>
          <a:xfrm>
            <a:off x="259645" y="293511"/>
            <a:ext cx="11661423" cy="6378223"/>
          </a:xfrm>
          <a:prstGeom prst="roundRect">
            <a:avLst>
              <a:gd name="adj" fmla="val 44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73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0E14F-5C07-9805-026B-0ACD82156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74" y="124178"/>
            <a:ext cx="1209527" cy="620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EB5EF2-39BC-8E69-41AD-C76D2F3EAF88}"/>
              </a:ext>
            </a:extLst>
          </p:cNvPr>
          <p:cNvSpPr/>
          <p:nvPr userDrawn="1"/>
        </p:nvSpPr>
        <p:spPr>
          <a:xfrm>
            <a:off x="9685867" y="5113867"/>
            <a:ext cx="2506133" cy="174413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733"/>
          </a:p>
        </p:txBody>
      </p:sp>
    </p:spTree>
    <p:extLst>
      <p:ext uri="{BB962C8B-B14F-4D97-AF65-F5344CB8AC3E}">
        <p14:creationId xmlns:p14="http://schemas.microsoft.com/office/powerpoint/2010/main" val="4100687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5" indent="0">
              <a:buNone/>
              <a:defRPr sz="2000"/>
            </a:lvl5pPr>
            <a:lvl6pPr marL="2285882" indent="0">
              <a:buNone/>
              <a:defRPr sz="2000"/>
            </a:lvl6pPr>
            <a:lvl7pPr marL="2743058" indent="0">
              <a:buNone/>
              <a:defRPr sz="2000"/>
            </a:lvl7pPr>
            <a:lvl8pPr marL="3200235" indent="0">
              <a:buNone/>
              <a:defRPr sz="2000"/>
            </a:lvl8pPr>
            <a:lvl9pPr marL="365741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5" indent="0">
              <a:buNone/>
              <a:defRPr sz="1000"/>
            </a:lvl5pPr>
            <a:lvl6pPr marL="2285882" indent="0">
              <a:buNone/>
              <a:defRPr sz="1000"/>
            </a:lvl6pPr>
            <a:lvl7pPr marL="2743058" indent="0">
              <a:buNone/>
              <a:defRPr sz="1000"/>
            </a:lvl7pPr>
            <a:lvl8pPr marL="3200235" indent="0">
              <a:buNone/>
              <a:defRPr sz="1000"/>
            </a:lvl8pPr>
            <a:lvl9pPr marL="3657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9975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3399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885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51230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8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8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0022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7894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7567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81" y="1826209"/>
            <a:ext cx="10871200" cy="448311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696969"/>
                </a:solidFill>
              </a:defRPr>
            </a:lvl1pPr>
            <a:lvl2pPr>
              <a:spcBef>
                <a:spcPts val="0"/>
              </a:spcBef>
              <a:buClrTx/>
              <a:buFont typeface="Browallia New" pitchFamily="34" charset="-34"/>
              <a:buChar char="–"/>
              <a:defRPr b="1">
                <a:solidFill>
                  <a:schemeClr val="tx1"/>
                </a:solidFill>
              </a:defRPr>
            </a:lvl2pPr>
            <a:lvl3pPr>
              <a:buClrTx/>
              <a:defRPr b="1">
                <a:solidFill>
                  <a:schemeClr val="tx1"/>
                </a:solidFill>
              </a:defRPr>
            </a:lvl3pPr>
            <a:lvl4pPr>
              <a:buClrTx/>
              <a:defRPr b="1">
                <a:solidFill>
                  <a:schemeClr val="tx1"/>
                </a:solidFill>
              </a:defRPr>
            </a:lvl4pPr>
            <a:lvl5pPr>
              <a:buClrTx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1" y="1082447"/>
            <a:ext cx="1087120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566400" y="6445161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3111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381" y="1975380"/>
            <a:ext cx="5518189" cy="452596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696969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771" y="1975380"/>
            <a:ext cx="5518189" cy="452596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696969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6400" y="6445161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7381" y="1082447"/>
            <a:ext cx="1087120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0695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381" y="1814281"/>
            <a:ext cx="552030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696969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381" y="2454043"/>
            <a:ext cx="552030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814281"/>
            <a:ext cx="552242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696969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454043"/>
            <a:ext cx="552242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667" b="1">
                <a:solidFill>
                  <a:schemeClr val="tx1"/>
                </a:solidFill>
              </a:defRPr>
            </a:lvl2pPr>
            <a:lvl3pPr>
              <a:defRPr sz="2400" b="1">
                <a:solidFill>
                  <a:schemeClr val="tx1"/>
                </a:solidFill>
              </a:defRPr>
            </a:lvl3pPr>
            <a:lvl4pPr>
              <a:defRPr sz="2133" b="1">
                <a:solidFill>
                  <a:schemeClr val="tx1"/>
                </a:solidFill>
              </a:defRPr>
            </a:lvl4pPr>
            <a:lvl5pPr>
              <a:defRPr sz="2133" b="1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566400" y="6445161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7381" y="1082447"/>
            <a:ext cx="1087120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6574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9509" y="356659"/>
            <a:ext cx="10081120" cy="714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6400" y="6445161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009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1477" y="2180861"/>
            <a:ext cx="8736971" cy="1928827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lang="th-TH" sz="6400" b="1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7312" y="4181696"/>
            <a:ext cx="8781136" cy="729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094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45021" y="6328559"/>
            <a:ext cx="2743200" cy="365125"/>
          </a:xfrm>
        </p:spPr>
        <p:txBody>
          <a:bodyPr/>
          <a:lstStyle>
            <a:lvl1pPr algn="r">
              <a:defRPr sz="1428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08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587" y="263327"/>
            <a:ext cx="1614576" cy="8288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08" y="5774515"/>
            <a:ext cx="651656" cy="9289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1" y="5525415"/>
            <a:ext cx="816496" cy="11769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37" y="5966017"/>
            <a:ext cx="235705" cy="7471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8" y="3390452"/>
            <a:ext cx="280632" cy="197481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8" y="3441499"/>
            <a:ext cx="681299" cy="8945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63" y="4664879"/>
            <a:ext cx="573520" cy="5921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83603" y="4381238"/>
            <a:ext cx="1642235" cy="22646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078" y="3673353"/>
            <a:ext cx="670143" cy="6593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348" y="3943825"/>
            <a:ext cx="844225" cy="13695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297" y="4654671"/>
            <a:ext cx="422113" cy="6023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87" y="5926191"/>
            <a:ext cx="1412692" cy="76257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70" y="5976799"/>
            <a:ext cx="1155417" cy="72560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24" y="5460360"/>
            <a:ext cx="765657" cy="2896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06" y="6246627"/>
            <a:ext cx="972092" cy="45292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942" y="5915408"/>
            <a:ext cx="761036" cy="7841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48" y="6354589"/>
            <a:ext cx="365237" cy="3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7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0727" y="6354905"/>
            <a:ext cx="606427" cy="370239"/>
          </a:xfrm>
        </p:spPr>
        <p:txBody>
          <a:bodyPr/>
          <a:lstStyle>
            <a:lvl1pPr algn="r">
              <a:defRPr lang="th-TH" sz="1428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656" y="145720"/>
            <a:ext cx="1009345" cy="5181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725144"/>
            <a:ext cx="12192000" cy="132857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0F318-94BC-4241-80B2-A5C4BEFF3CC1}"/>
              </a:ext>
            </a:extLst>
          </p:cNvPr>
          <p:cNvSpPr/>
          <p:nvPr userDrawn="1"/>
        </p:nvSpPr>
        <p:spPr>
          <a:xfrm>
            <a:off x="-2595" y="6763506"/>
            <a:ext cx="12194596" cy="1028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</p:spTree>
    <p:extLst>
      <p:ext uri="{BB962C8B-B14F-4D97-AF65-F5344CB8AC3E}">
        <p14:creationId xmlns:p14="http://schemas.microsoft.com/office/powerpoint/2010/main" val="349586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66400" y="6445160"/>
            <a:ext cx="162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th-TH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54BA34-7FB4-402E-BF50-E4CEF3F0ED32}"/>
              </a:ext>
            </a:extLst>
          </p:cNvPr>
          <p:cNvGrpSpPr/>
          <p:nvPr userDrawn="1"/>
        </p:nvGrpSpPr>
        <p:grpSpPr>
          <a:xfrm>
            <a:off x="8112224" y="6371165"/>
            <a:ext cx="4079776" cy="486835"/>
            <a:chOff x="6084168" y="4778374"/>
            <a:chExt cx="3059832" cy="3651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2875BB-9AD8-4D10-AA08-E7746867D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8" t="92901"/>
            <a:stretch/>
          </p:blipFill>
          <p:spPr>
            <a:xfrm>
              <a:off x="6084168" y="4778374"/>
              <a:ext cx="3059832" cy="3651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982FBB-1E7B-401B-9D5D-4B92B7222F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9" t="92901" r="10625"/>
            <a:stretch/>
          </p:blipFill>
          <p:spPr>
            <a:xfrm>
              <a:off x="6300192" y="4778374"/>
              <a:ext cx="1872208" cy="365126"/>
            </a:xfrm>
            <a:prstGeom prst="rect">
              <a:avLst/>
            </a:prstGeom>
          </p:spPr>
        </p:pic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2C578A-5E05-408E-9278-DCFC7AAB7BF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8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5" r:id="rId6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5333" b="1" kern="1200">
          <a:solidFill>
            <a:srgbClr val="004065"/>
          </a:solidFill>
          <a:latin typeface="Browallia New" pitchFamily="34" charset="-34"/>
          <a:ea typeface="+mj-ea"/>
          <a:cs typeface="Browallia New" pitchFamily="34" charset="-34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800" b="1" kern="1200">
          <a:solidFill>
            <a:srgbClr val="004065"/>
          </a:solidFill>
          <a:latin typeface="Browallia New" pitchFamily="34" charset="-34"/>
          <a:ea typeface="+mn-ea"/>
          <a:cs typeface="Browallia New" pitchFamily="34" charset="-34"/>
        </a:defRPr>
      </a:lvl1pPr>
      <a:lvl2pPr marL="990575" indent="-380990" algn="l" defTabSz="1219170" rtl="0" eaLnBrk="1" latinLnBrk="0" hangingPunct="1">
        <a:spcBef>
          <a:spcPct val="20000"/>
        </a:spcBef>
        <a:buFont typeface="Browallia New" pitchFamily="34" charset="-34"/>
        <a:buChar char="–"/>
        <a:defRPr sz="3733" b="1" kern="1200">
          <a:solidFill>
            <a:srgbClr val="9C9B9B"/>
          </a:solidFill>
          <a:latin typeface="Browallia New" pitchFamily="34" charset="-34"/>
          <a:ea typeface="+mn-ea"/>
          <a:cs typeface="Browallia New" pitchFamily="34" charset="-34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5" y="-9072"/>
            <a:ext cx="1227455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A968D5-0821-4057-893C-E9CFC72D28A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5" y="-9072"/>
            <a:ext cx="12274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8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hf hdr="0" dt="0"/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B Helvethaica X 75 Bd" panose="02000506090000020004" pitchFamily="2" charset="-34"/>
          <a:ea typeface="+mj-ea"/>
          <a:cs typeface="DB Helvethaica X 75 Bd" panose="02000506090000020004" pitchFamily="2" charset="-34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1pPr>
      <a:lvl2pPr marL="68576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2pPr>
      <a:lvl3pPr marL="114294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3pPr>
      <a:lvl4pPr marL="1600117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4pPr>
      <a:lvl5pPr marL="205729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5pPr>
      <a:lvl6pPr marL="2514470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7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9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5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2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8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5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1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F1642-36F5-4944-A90B-128936D0950B}" type="slidenum">
              <a:rPr lang="th-TH" smtClean="0"/>
              <a:t>‹#›</a:t>
            </a:fld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5" y="-9072"/>
            <a:ext cx="12274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0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hf hdr="0" ftr="0" dt="0"/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B Helvethaica X 75 Bd" panose="02000506090000020004" pitchFamily="2" charset="-34"/>
          <a:ea typeface="+mj-ea"/>
          <a:cs typeface="DB Helvethaica X 75 Bd" panose="02000506090000020004" pitchFamily="2" charset="-34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1pPr>
      <a:lvl2pPr marL="68576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2pPr>
      <a:lvl3pPr marL="114294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3pPr>
      <a:lvl4pPr marL="1600117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4pPr>
      <a:lvl5pPr marL="205729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5pPr>
      <a:lvl6pPr marL="2514470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7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9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5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2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8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5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1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8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4" y="-9072"/>
            <a:ext cx="1227455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A968D5-0821-4057-893C-E9CFC72D28A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4" y="-9072"/>
            <a:ext cx="12274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5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B Helvethaica X 75 Bd" panose="02000506090000020004" pitchFamily="2" charset="-34"/>
          <a:ea typeface="+mj-ea"/>
          <a:cs typeface="DB Helvethaica X 75 Bd" panose="02000506090000020004" pitchFamily="2" charset="-34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1pPr>
      <a:lvl2pPr marL="68576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2pPr>
      <a:lvl3pPr marL="114294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3pPr>
      <a:lvl4pPr marL="1600117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4pPr>
      <a:lvl5pPr marL="2057294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5pPr>
      <a:lvl6pPr marL="2514470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7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9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5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2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8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5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1" algn="l" defTabSz="91435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6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3.png"/><Relationship Id="rId5" Type="http://schemas.openxmlformats.org/officeDocument/2006/relationships/image" Target="../media/image45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6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9.png"/><Relationship Id="rId11" Type="http://schemas.microsoft.com/office/2007/relationships/hdphoto" Target="../media/hdphoto5.wdp"/><Relationship Id="rId5" Type="http://schemas.openxmlformats.org/officeDocument/2006/relationships/image" Target="../media/image88.jpeg"/><Relationship Id="rId10" Type="http://schemas.openxmlformats.org/officeDocument/2006/relationships/image" Target="../media/image57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5.png"/><Relationship Id="rId5" Type="http://schemas.openxmlformats.org/officeDocument/2006/relationships/hyperlink" Target="https://www.youtube.com/watch?v=iyzRyFk8rW0" TargetMode="External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microsoft.com/office/2007/relationships/hdphoto" Target="../media/hdphoto7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3.png"/><Relationship Id="rId11" Type="http://schemas.openxmlformats.org/officeDocument/2006/relationships/image" Target="../media/image94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microsoft.com/office/2007/relationships/hdphoto" Target="../media/hdphoto9.wdp"/><Relationship Id="rId3" Type="http://schemas.openxmlformats.org/officeDocument/2006/relationships/image" Target="../media/image94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0" Type="http://schemas.openxmlformats.org/officeDocument/2006/relationships/image" Target="../media/image115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6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94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0.wdp"/><Relationship Id="rId5" Type="http://schemas.openxmlformats.org/officeDocument/2006/relationships/image" Target="../media/image120.png"/><Relationship Id="rId4" Type="http://schemas.microsoft.com/office/2007/relationships/hdphoto" Target="../media/hdphoto7.wdp"/><Relationship Id="rId9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7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94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06.png"/><Relationship Id="rId4" Type="http://schemas.microsoft.com/office/2007/relationships/hdphoto" Target="../media/hdphoto7.wdp"/><Relationship Id="rId9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microsoft.com/office/2007/relationships/hdphoto" Target="../media/hdphoto7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94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microsoft.com/office/2007/relationships/hdphoto" Target="../media/hdphoto7.wdp"/><Relationship Id="rId9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slide" Target="slide6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8.png"/><Relationship Id="rId5" Type="http://schemas.openxmlformats.org/officeDocument/2006/relationships/image" Target="../media/image106.png"/><Relationship Id="rId4" Type="http://schemas.microsoft.com/office/2007/relationships/hdphoto" Target="../media/hdphoto7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2.png"/><Relationship Id="rId4" Type="http://schemas.microsoft.com/office/2007/relationships/hdphoto" Target="../media/hdphoto7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2.wdp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12.wdp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8.png"/><Relationship Id="rId4" Type="http://schemas.microsoft.com/office/2007/relationships/hdphoto" Target="../media/hdphoto1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12.wdp"/><Relationship Id="rId4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1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47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microsoft.com/office/2007/relationships/hdphoto" Target="../media/hdphoto15.wdp"/><Relationship Id="rId2" Type="http://schemas.openxmlformats.org/officeDocument/2006/relationships/notesSlide" Target="../notesSlides/notesSlide56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46.png"/><Relationship Id="rId5" Type="http://schemas.openxmlformats.org/officeDocument/2006/relationships/image" Target="../media/image142.png"/><Relationship Id="rId15" Type="http://schemas.openxmlformats.org/officeDocument/2006/relationships/image" Target="../media/image148.png"/><Relationship Id="rId10" Type="http://schemas.microsoft.com/office/2007/relationships/hdphoto" Target="../media/hdphoto14.wdp"/><Relationship Id="rId4" Type="http://schemas.openxmlformats.org/officeDocument/2006/relationships/image" Target="../media/image141.png"/><Relationship Id="rId9" Type="http://schemas.openxmlformats.org/officeDocument/2006/relationships/image" Target="../media/image145.png"/><Relationship Id="rId14" Type="http://schemas.microsoft.com/office/2007/relationships/hdphoto" Target="../media/hdphoto16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8.wdp"/><Relationship Id="rId5" Type="http://schemas.openxmlformats.org/officeDocument/2006/relationships/image" Target="../media/image149.png"/><Relationship Id="rId4" Type="http://schemas.microsoft.com/office/2007/relationships/hdphoto" Target="../media/hdphoto17.wdp"/><Relationship Id="rId9" Type="http://schemas.microsoft.com/office/2007/relationships/hdphoto" Target="../media/hdphoto19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8.wdp"/><Relationship Id="rId5" Type="http://schemas.openxmlformats.org/officeDocument/2006/relationships/image" Target="../media/image149.png"/><Relationship Id="rId4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microsoft.com/office/2007/relationships/hdphoto" Target="../media/hdphoto17.wdp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8.png"/><Relationship Id="rId5" Type="http://schemas.openxmlformats.org/officeDocument/2006/relationships/image" Target="../media/image137.png"/><Relationship Id="rId4" Type="http://schemas.microsoft.com/office/2007/relationships/hdphoto" Target="../media/hdphoto12.wdp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35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46.xml"/><Relationship Id="rId5" Type="http://schemas.openxmlformats.org/officeDocument/2006/relationships/image" Target="../media/image137.png"/><Relationship Id="rId4" Type="http://schemas.microsoft.com/office/2007/relationships/hdphoto" Target="../media/hdphoto12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BFkYW9ugk0&amp;list=RDCMUC7zyAgVNs5ILjbrEZW_Ldsw&amp;index=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hyperlink" Target="https://www.youtube.com/watch?v=mBFkYW9ugk0&amp;list" TargetMode="Externa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EfUAOqW6d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E762E1-04BF-4532-BCD4-EEBFF66B2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66" y="2562397"/>
            <a:ext cx="6208667" cy="615843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833701" y="1922838"/>
            <a:ext cx="8736971" cy="192882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th-TH" sz="5867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จัดการเงินดี </a:t>
            </a:r>
            <a:r>
              <a:rPr lang="en-US" sz="5867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Happy </a:t>
            </a:r>
            <a:r>
              <a:rPr lang="th-TH" sz="5867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แน่นอน</a:t>
            </a:r>
          </a:p>
        </p:txBody>
      </p:sp>
      <p:pic>
        <p:nvPicPr>
          <p:cNvPr id="3" name="Content Placeholder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5475D9E-90E1-4877-9B4B-DFCA7E91AB7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343" y="144257"/>
            <a:ext cx="1100723" cy="565236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FB3EC2E5-1232-47E4-BB9A-973C5B85A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736" y="-50104"/>
            <a:ext cx="1100723" cy="4140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DF4A77-C326-4954-ACF2-DD437AA550BE}"/>
              </a:ext>
            </a:extLst>
          </p:cNvPr>
          <p:cNvSpPr txBox="1"/>
          <p:nvPr/>
        </p:nvSpPr>
        <p:spPr>
          <a:xfrm>
            <a:off x="8317281" y="6069026"/>
            <a:ext cx="3874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24– 25 </a:t>
            </a:r>
            <a:r>
              <a:rPr lang="th-TH" sz="24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พฤศจิกายน 2565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525A11-0C0D-4051-8C4D-7F2D3364E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02" y="2143878"/>
            <a:ext cx="911800" cy="851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FE16BA-64D4-4C8B-A0C5-2A9AAD8492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9226300" y="1986876"/>
            <a:ext cx="1964506" cy="74364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0BDB079-D422-449D-B655-80FADDB913CD}"/>
              </a:ext>
            </a:extLst>
          </p:cNvPr>
          <p:cNvSpPr txBox="1">
            <a:spLocks/>
          </p:cNvSpPr>
          <p:nvPr/>
        </p:nvSpPr>
        <p:spPr>
          <a:xfrm>
            <a:off x="1523998" y="3440905"/>
            <a:ext cx="9144001" cy="8581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ea typeface="+mj-ea"/>
                <a:cs typeface="+mj-cs"/>
              </a:defRPr>
            </a:lvl1pPr>
          </a:lstStyle>
          <a:p>
            <a:pPr algn="ctr" defTabSz="1706838"/>
            <a:r>
              <a:rPr lang="th-TH" sz="28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การอบรมวิทยากรการเงินประจำหน่วยงาน (</a:t>
            </a:r>
            <a:r>
              <a:rPr lang="en-US" sz="28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Fin. Trainer</a:t>
            </a:r>
            <a:r>
              <a:rPr lang="th-TH" sz="28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 </a:t>
            </a:r>
          </a:p>
          <a:p>
            <a:pPr algn="ctr" defTabSz="1706838"/>
            <a:r>
              <a:rPr lang="th-TH" sz="28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รุ่นที่ </a:t>
            </a:r>
            <a:r>
              <a:rPr lang="en-US" sz="28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3/65</a:t>
            </a:r>
            <a:endParaRPr lang="th-TH" sz="2800">
              <a:solidFill>
                <a:srgbClr val="006699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1F4EA8A-3366-4DF3-BE68-3DCEBE6019E8}"/>
              </a:ext>
            </a:extLst>
          </p:cNvPr>
          <p:cNvSpPr txBox="1">
            <a:spLocks/>
          </p:cNvSpPr>
          <p:nvPr/>
        </p:nvSpPr>
        <p:spPr>
          <a:xfrm>
            <a:off x="1503507" y="850484"/>
            <a:ext cx="10369152" cy="714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หัวข้อการนำเสนอ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C98597-C1F3-4CD4-BE30-1887E138E767}"/>
              </a:ext>
            </a:extLst>
          </p:cNvPr>
          <p:cNvSpPr/>
          <p:nvPr/>
        </p:nvSpPr>
        <p:spPr>
          <a:xfrm>
            <a:off x="1540836" y="1644241"/>
            <a:ext cx="9384109" cy="3709034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0B1EE4-2367-4DF4-8D46-B4AC57425A21}"/>
              </a:ext>
            </a:extLst>
          </p:cNvPr>
          <p:cNvSpPr txBox="1">
            <a:spLocks/>
          </p:cNvSpPr>
          <p:nvPr/>
        </p:nvSpPr>
        <p:spPr>
          <a:xfrm>
            <a:off x="3022659" y="2199843"/>
            <a:ext cx="7330848" cy="2597830"/>
          </a:xfrm>
          <a:prstGeom prst="round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65314" tIns="32657" rIns="65314" bIns="32657" rtlCol="0">
            <a:normAutofit lnSpcReduction="10000"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ทำไมต้องวางแผนการเงิน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ใครบ้างที่ต้องวางแผนการเงิน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 </a:t>
            </a: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ขั้นตอนวางแผนการเงิน	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ทางเลือกการออมและการลงทุน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D473F-7C58-453D-82D8-D0C790AC4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27" y="2286536"/>
            <a:ext cx="1726478" cy="22006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EBF0194-CADE-4427-989B-4669E28166DD}"/>
              </a:ext>
            </a:extLst>
          </p:cNvPr>
          <p:cNvSpPr/>
          <p:nvPr/>
        </p:nvSpPr>
        <p:spPr>
          <a:xfrm>
            <a:off x="2189275" y="2279673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1</a:t>
            </a:r>
            <a:endParaRPr lang="th-TH" sz="3293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DABA2E-3CD0-424A-A7CD-3F46D9413F5D}"/>
              </a:ext>
            </a:extLst>
          </p:cNvPr>
          <p:cNvSpPr/>
          <p:nvPr/>
        </p:nvSpPr>
        <p:spPr>
          <a:xfrm>
            <a:off x="2189275" y="2863135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2</a:t>
            </a:r>
            <a:endParaRPr lang="th-TH" sz="3293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7DA4A7-018B-43DE-AFDF-629D232F38D9}"/>
              </a:ext>
            </a:extLst>
          </p:cNvPr>
          <p:cNvSpPr/>
          <p:nvPr/>
        </p:nvSpPr>
        <p:spPr>
          <a:xfrm>
            <a:off x="2189274" y="3456270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3</a:t>
            </a:r>
            <a:endParaRPr lang="th-TH" sz="3293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50903A-B43B-45EA-98B8-61341CED712A}"/>
              </a:ext>
            </a:extLst>
          </p:cNvPr>
          <p:cNvSpPr/>
          <p:nvPr/>
        </p:nvSpPr>
        <p:spPr>
          <a:xfrm>
            <a:off x="2189274" y="4064610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4</a:t>
            </a:r>
            <a:endParaRPr lang="th-TH" sz="329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44F12B-4309-4727-B467-9A2ECF06B525}"/>
              </a:ext>
            </a:extLst>
          </p:cNvPr>
          <p:cNvSpPr/>
          <p:nvPr/>
        </p:nvSpPr>
        <p:spPr>
          <a:xfrm>
            <a:off x="2016293" y="3361476"/>
            <a:ext cx="6572656" cy="700946"/>
          </a:xfrm>
          <a:prstGeom prst="rect">
            <a:avLst/>
          </a:prstGeom>
          <a:solidFill>
            <a:srgbClr val="ADB9CA">
              <a:alpha val="10196"/>
            </a:srgbClr>
          </a:solidFill>
          <a:ln w="762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</p:spTree>
    <p:extLst>
      <p:ext uri="{BB962C8B-B14F-4D97-AF65-F5344CB8AC3E}">
        <p14:creationId xmlns:p14="http://schemas.microsoft.com/office/powerpoint/2010/main" val="14340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CCA03B-C2B3-4F55-B037-119C0EC46069}"/>
              </a:ext>
            </a:extLst>
          </p:cNvPr>
          <p:cNvGrpSpPr/>
          <p:nvPr/>
        </p:nvGrpSpPr>
        <p:grpSpPr>
          <a:xfrm>
            <a:off x="0" y="2638102"/>
            <a:ext cx="12192000" cy="2364523"/>
            <a:chOff x="1117017" y="4266535"/>
            <a:chExt cx="14849915" cy="288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28B4BF-12F0-43D2-9D63-368F6390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65"/>
            <a:stretch/>
          </p:blipFill>
          <p:spPr>
            <a:xfrm>
              <a:off x="1117017" y="4266535"/>
              <a:ext cx="3869466" cy="288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813F6E-494E-4265-ADCE-4B2C2FCC0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483" y="4266535"/>
              <a:ext cx="4324324" cy="2880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63FD1E-5FA8-437E-9BB4-51DF87403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3" b="7306"/>
            <a:stretch/>
          </p:blipFill>
          <p:spPr>
            <a:xfrm>
              <a:off x="13042420" y="4266535"/>
              <a:ext cx="2924512" cy="288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C0182C-B64E-4F3F-AEC9-384DE3E870EE}"/>
                </a:ext>
              </a:extLst>
            </p:cNvPr>
            <p:cNvPicPr/>
            <p:nvPr/>
          </p:nvPicPr>
          <p:blipFill rotWithShape="1">
            <a:blip r:embed="rId7" cstate="print"/>
            <a:srcRect l="6302" t="9032" r="11782" b="11568"/>
            <a:stretch/>
          </p:blipFill>
          <p:spPr>
            <a:xfrm>
              <a:off x="9310807" y="4266535"/>
              <a:ext cx="3731613" cy="2880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60AD7E9-4FB3-436B-A577-F308C842AB7F}"/>
              </a:ext>
            </a:extLst>
          </p:cNvPr>
          <p:cNvSpPr txBox="1"/>
          <p:nvPr/>
        </p:nvSpPr>
        <p:spPr>
          <a:xfrm>
            <a:off x="1" y="1198264"/>
            <a:ext cx="12192000" cy="1015663"/>
          </a:xfrm>
          <a:prstGeom prst="rect">
            <a:avLst/>
          </a:prstGeom>
          <a:solidFill>
            <a:srgbClr val="00406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60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ปริศนาทายคำ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414CD-3D0E-45A0-B5D7-78A704C5BFD7}"/>
              </a:ext>
            </a:extLst>
          </p:cNvPr>
          <p:cNvSpPr txBox="1"/>
          <p:nvPr/>
        </p:nvSpPr>
        <p:spPr>
          <a:xfrm>
            <a:off x="7625555" y="5238017"/>
            <a:ext cx="43307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วางแผนการเงิน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E48972-AE1E-4409-91CF-6E59592D374E}"/>
              </a:ext>
            </a:extLst>
          </p:cNvPr>
          <p:cNvSpPr txBox="1"/>
          <p:nvPr/>
        </p:nvSpPr>
        <p:spPr>
          <a:xfrm>
            <a:off x="4202489" y="5376517"/>
            <a:ext cx="2856652" cy="830997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 พยางค์</a:t>
            </a:r>
          </a:p>
        </p:txBody>
      </p:sp>
    </p:spTree>
    <p:extLst>
      <p:ext uri="{BB962C8B-B14F-4D97-AF65-F5344CB8AC3E}">
        <p14:creationId xmlns:p14="http://schemas.microsoft.com/office/powerpoint/2010/main" val="33760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0AC2000-0E50-4FD8-9228-18EE3CD3B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76" y="4819800"/>
            <a:ext cx="2594324" cy="8775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D3FE5-49AE-4973-A5EC-B1FC4D5FFD31}"/>
              </a:ext>
            </a:extLst>
          </p:cNvPr>
          <p:cNvSpPr/>
          <p:nvPr/>
        </p:nvSpPr>
        <p:spPr>
          <a:xfrm>
            <a:off x="833107" y="4715567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13AF5-E060-459A-A5C3-61743CE8BDC7}"/>
              </a:ext>
            </a:extLst>
          </p:cNvPr>
          <p:cNvSpPr/>
          <p:nvPr/>
        </p:nvSpPr>
        <p:spPr>
          <a:xfrm>
            <a:off x="2275862" y="2825669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สำรวจตัวเอง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AC907A-A5A1-4021-8FDA-036CE01E8C36}"/>
              </a:ext>
            </a:extLst>
          </p:cNvPr>
          <p:cNvSpPr/>
          <p:nvPr/>
        </p:nvSpPr>
        <p:spPr>
          <a:xfrm>
            <a:off x="3336146" y="4912211"/>
            <a:ext cx="301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ตั้งเป้าหมาย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การเงิน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E64C63-E2A0-48DC-9B5A-CB55FEC47E21}"/>
              </a:ext>
            </a:extLst>
          </p:cNvPr>
          <p:cNvSpPr/>
          <p:nvPr/>
        </p:nvSpPr>
        <p:spPr>
          <a:xfrm>
            <a:off x="5249552" y="2820977"/>
            <a:ext cx="1987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จัดทำแผนใช้เงิน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สู่เป้าหมาย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CC6CF-7894-40E8-B1C5-7392846AD2F8}"/>
              </a:ext>
            </a:extLst>
          </p:cNvPr>
          <p:cNvSpPr/>
          <p:nvPr/>
        </p:nvSpPr>
        <p:spPr>
          <a:xfrm>
            <a:off x="6483930" y="4918312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ปฏิบัติตามแผน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5406A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CA92B1-2D92-49A1-BA45-A79120DA939E}"/>
              </a:ext>
            </a:extLst>
          </p:cNvPr>
          <p:cNvSpPr/>
          <p:nvPr/>
        </p:nvSpPr>
        <p:spPr>
          <a:xfrm>
            <a:off x="7657737" y="2810143"/>
            <a:ext cx="2666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ตรวจสอบและ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ปรับแผนฯ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9F46CD-1475-4FF5-B57A-DBADF956E505}"/>
              </a:ext>
            </a:extLst>
          </p:cNvPr>
          <p:cNvCxnSpPr>
            <a:cxnSpLocks/>
          </p:cNvCxnSpPr>
          <p:nvPr/>
        </p:nvCxnSpPr>
        <p:spPr>
          <a:xfrm>
            <a:off x="1913335" y="4233402"/>
            <a:ext cx="8549611" cy="10782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F8F74AD-59AF-4477-870C-2B4E4C6F7F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5469" y="2569817"/>
            <a:ext cx="1324248" cy="226793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131D755-6EF4-40C9-92D1-9B732F4BAB74}"/>
              </a:ext>
            </a:extLst>
          </p:cNvPr>
          <p:cNvSpPr/>
          <p:nvPr/>
        </p:nvSpPr>
        <p:spPr>
          <a:xfrm>
            <a:off x="1780101" y="410016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7D5E3-78FB-4286-8D87-1AE4F6879AAF}"/>
              </a:ext>
            </a:extLst>
          </p:cNvPr>
          <p:cNvSpPr/>
          <p:nvPr/>
        </p:nvSpPr>
        <p:spPr>
          <a:xfrm>
            <a:off x="3241586" y="410663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958BEC-3F49-48F9-9AFC-AE2F8FAAF08E}"/>
              </a:ext>
            </a:extLst>
          </p:cNvPr>
          <p:cNvSpPr/>
          <p:nvPr/>
        </p:nvSpPr>
        <p:spPr>
          <a:xfrm>
            <a:off x="4697750" y="410096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BD1949-40FE-4A07-866D-448B1765ECFA}"/>
              </a:ext>
            </a:extLst>
          </p:cNvPr>
          <p:cNvSpPr/>
          <p:nvPr/>
        </p:nvSpPr>
        <p:spPr>
          <a:xfrm>
            <a:off x="6057900" y="408209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E5BCEF-A0B1-4E51-B4D9-84474F8DCC8C}"/>
              </a:ext>
            </a:extLst>
          </p:cNvPr>
          <p:cNvSpPr/>
          <p:nvPr/>
        </p:nvSpPr>
        <p:spPr>
          <a:xfrm>
            <a:off x="7479774" y="410016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332C12-FC4A-4AEB-8AB4-10125138B1B9}"/>
              </a:ext>
            </a:extLst>
          </p:cNvPr>
          <p:cNvSpPr/>
          <p:nvPr/>
        </p:nvSpPr>
        <p:spPr>
          <a:xfrm>
            <a:off x="8852500" y="408209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148E6F-77CE-4F34-B5FF-C2342AE58F22}"/>
              </a:ext>
            </a:extLst>
          </p:cNvPr>
          <p:cNvSpPr/>
          <p:nvPr/>
        </p:nvSpPr>
        <p:spPr>
          <a:xfrm>
            <a:off x="10256279" y="409097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39D1C-6D9A-4FD4-9436-59B2E3EE2D64}"/>
              </a:ext>
            </a:extLst>
          </p:cNvPr>
          <p:cNvCxnSpPr>
            <a:cxnSpLocks/>
          </p:cNvCxnSpPr>
          <p:nvPr/>
        </p:nvCxnSpPr>
        <p:spPr>
          <a:xfrm>
            <a:off x="1913335" y="4286441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4F282F-2A27-4048-9E49-B2E405D597C4}"/>
              </a:ext>
            </a:extLst>
          </p:cNvPr>
          <p:cNvCxnSpPr>
            <a:cxnSpLocks/>
          </p:cNvCxnSpPr>
          <p:nvPr/>
        </p:nvCxnSpPr>
        <p:spPr>
          <a:xfrm>
            <a:off x="3374820" y="3575015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668C76-152B-4FE0-A945-65D3E167A92F}"/>
              </a:ext>
            </a:extLst>
          </p:cNvPr>
          <p:cNvCxnSpPr>
            <a:cxnSpLocks/>
          </p:cNvCxnSpPr>
          <p:nvPr/>
        </p:nvCxnSpPr>
        <p:spPr>
          <a:xfrm flipH="1">
            <a:off x="4830983" y="4299962"/>
            <a:ext cx="1" cy="595103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CA0615E-822C-41CB-B3F9-6BE093E699A6}"/>
              </a:ext>
            </a:extLst>
          </p:cNvPr>
          <p:cNvSpPr/>
          <p:nvPr/>
        </p:nvSpPr>
        <p:spPr>
          <a:xfrm>
            <a:off x="877644" y="360397"/>
            <a:ext cx="3282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7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5 </a:t>
            </a:r>
            <a:r>
              <a:rPr lang="th-TH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ขั้นตอน</a:t>
            </a:r>
            <a:endParaRPr lang="th-TH" sz="4800" b="1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66E9DB-54E5-412F-82ED-10DDEC38AC54}"/>
              </a:ext>
            </a:extLst>
          </p:cNvPr>
          <p:cNvSpPr/>
          <p:nvPr/>
        </p:nvSpPr>
        <p:spPr>
          <a:xfrm>
            <a:off x="941652" y="1178043"/>
            <a:ext cx="3282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4800" b="1" u="sng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วางแผนการเงิน</a:t>
            </a:r>
            <a:endParaRPr lang="th-TH" sz="6000" b="1" u="sng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F060D9-2620-403C-9696-1060511DBA8E}"/>
              </a:ext>
            </a:extLst>
          </p:cNvPr>
          <p:cNvSpPr/>
          <p:nvPr/>
        </p:nvSpPr>
        <p:spPr>
          <a:xfrm>
            <a:off x="3857284" y="798068"/>
            <a:ext cx="364630" cy="9784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BFDD54F-FD68-4598-BBA9-7F5C7C98F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3864734" y="1160051"/>
            <a:ext cx="1317418" cy="49869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2EE9BF4-376D-4CFC-94C5-B7AAA08AF9EF}"/>
              </a:ext>
            </a:extLst>
          </p:cNvPr>
          <p:cNvSpPr/>
          <p:nvPr/>
        </p:nvSpPr>
        <p:spPr>
          <a:xfrm>
            <a:off x="8888712" y="5050802"/>
            <a:ext cx="301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สรุปสาระสำคัญ</a:t>
            </a:r>
          </a:p>
          <a:p>
            <a:pPr algn="ctr">
              <a:defRPr/>
            </a:pPr>
            <a:endParaRPr lang="en-US" sz="2400" b="1">
              <a:solidFill>
                <a:srgbClr val="15406A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0254C70-B9C7-437B-81AC-57A4C435913D}"/>
              </a:ext>
            </a:extLst>
          </p:cNvPr>
          <p:cNvSpPr/>
          <p:nvPr/>
        </p:nvSpPr>
        <p:spPr>
          <a:xfrm>
            <a:off x="2296559" y="2811844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748B59-4F38-40AC-8C4F-E6EB76D1C384}"/>
              </a:ext>
            </a:extLst>
          </p:cNvPr>
          <p:cNvSpPr txBox="1"/>
          <p:nvPr/>
        </p:nvSpPr>
        <p:spPr>
          <a:xfrm>
            <a:off x="2363095" y="278043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8A25E7-DCE8-4F5A-8FA2-1EE8E285F1EF}"/>
              </a:ext>
            </a:extLst>
          </p:cNvPr>
          <p:cNvSpPr/>
          <p:nvPr/>
        </p:nvSpPr>
        <p:spPr>
          <a:xfrm>
            <a:off x="3808596" y="4922306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8FD39-4779-4505-BBF4-8257BB6D89EF}"/>
              </a:ext>
            </a:extLst>
          </p:cNvPr>
          <p:cNvSpPr txBox="1"/>
          <p:nvPr/>
        </p:nvSpPr>
        <p:spPr>
          <a:xfrm>
            <a:off x="3879862" y="488376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4F20482-1B82-406F-9E63-BE0909A93F2D}"/>
              </a:ext>
            </a:extLst>
          </p:cNvPr>
          <p:cNvSpPr/>
          <p:nvPr/>
        </p:nvSpPr>
        <p:spPr>
          <a:xfrm>
            <a:off x="5028049" y="2819991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06608D-1338-4608-9068-95C8FAD92D07}"/>
              </a:ext>
            </a:extLst>
          </p:cNvPr>
          <p:cNvSpPr txBox="1"/>
          <p:nvPr/>
        </p:nvSpPr>
        <p:spPr>
          <a:xfrm>
            <a:off x="5089855" y="2788577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1D8BBD-F5DF-4B2C-97D9-0AA54565D961}"/>
              </a:ext>
            </a:extLst>
          </p:cNvPr>
          <p:cNvSpPr/>
          <p:nvPr/>
        </p:nvSpPr>
        <p:spPr>
          <a:xfrm>
            <a:off x="6458624" y="4910931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AF6551-3B29-462A-B61B-BEE84149C454}"/>
              </a:ext>
            </a:extLst>
          </p:cNvPr>
          <p:cNvSpPr txBox="1"/>
          <p:nvPr/>
        </p:nvSpPr>
        <p:spPr>
          <a:xfrm>
            <a:off x="6529890" y="487792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41792D-EC44-4D68-AC28-5FD5FD4F4896}"/>
              </a:ext>
            </a:extLst>
          </p:cNvPr>
          <p:cNvSpPr/>
          <p:nvPr/>
        </p:nvSpPr>
        <p:spPr>
          <a:xfrm>
            <a:off x="7856282" y="2833017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8B6966-FB69-45DA-80DB-971B0BDBBEEA}"/>
              </a:ext>
            </a:extLst>
          </p:cNvPr>
          <p:cNvSpPr txBox="1"/>
          <p:nvPr/>
        </p:nvSpPr>
        <p:spPr>
          <a:xfrm>
            <a:off x="7926985" y="279841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D1A9A1B-91EF-4788-BC0A-211EC1F16DE9}"/>
              </a:ext>
            </a:extLst>
          </p:cNvPr>
          <p:cNvCxnSpPr>
            <a:cxnSpLocks/>
          </p:cNvCxnSpPr>
          <p:nvPr/>
        </p:nvCxnSpPr>
        <p:spPr>
          <a:xfrm>
            <a:off x="6186484" y="3575015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D22F41-A827-444A-9D7D-AC4F8BED4C05}"/>
              </a:ext>
            </a:extLst>
          </p:cNvPr>
          <p:cNvCxnSpPr>
            <a:cxnSpLocks/>
          </p:cNvCxnSpPr>
          <p:nvPr/>
        </p:nvCxnSpPr>
        <p:spPr>
          <a:xfrm flipH="1">
            <a:off x="7620934" y="4281666"/>
            <a:ext cx="1" cy="595103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8FA12E-E7B2-4D04-BB87-A01A7A6FC3FE}"/>
              </a:ext>
            </a:extLst>
          </p:cNvPr>
          <p:cNvCxnSpPr>
            <a:cxnSpLocks/>
          </p:cNvCxnSpPr>
          <p:nvPr/>
        </p:nvCxnSpPr>
        <p:spPr>
          <a:xfrm>
            <a:off x="8981349" y="3588632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CF187E-4C2A-40B3-8AA8-E714188BC7AA}"/>
              </a:ext>
            </a:extLst>
          </p:cNvPr>
          <p:cNvCxnSpPr>
            <a:cxnSpLocks/>
          </p:cNvCxnSpPr>
          <p:nvPr/>
        </p:nvCxnSpPr>
        <p:spPr>
          <a:xfrm flipH="1">
            <a:off x="10389512" y="4295582"/>
            <a:ext cx="1" cy="595103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40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8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50" grpId="0" animBg="1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0AC2000-0E50-4FD8-9228-18EE3CD3B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76" y="4819800"/>
            <a:ext cx="2594324" cy="10425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D3FE5-49AE-4973-A5EC-B1FC4D5FFD31}"/>
              </a:ext>
            </a:extLst>
          </p:cNvPr>
          <p:cNvSpPr/>
          <p:nvPr/>
        </p:nvSpPr>
        <p:spPr>
          <a:xfrm>
            <a:off x="833107" y="4715567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13AF5-E060-459A-A5C3-61743CE8BDC7}"/>
              </a:ext>
            </a:extLst>
          </p:cNvPr>
          <p:cNvSpPr/>
          <p:nvPr/>
        </p:nvSpPr>
        <p:spPr>
          <a:xfrm>
            <a:off x="2275862" y="2825669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สำรวจตัวเอง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AC907A-A5A1-4021-8FDA-036CE01E8C36}"/>
              </a:ext>
            </a:extLst>
          </p:cNvPr>
          <p:cNvSpPr/>
          <p:nvPr/>
        </p:nvSpPr>
        <p:spPr>
          <a:xfrm>
            <a:off x="3336146" y="4912211"/>
            <a:ext cx="301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ตั้งเป้าหมาย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การเงิน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E64C63-E2A0-48DC-9B5A-CB55FEC47E21}"/>
              </a:ext>
            </a:extLst>
          </p:cNvPr>
          <p:cNvSpPr/>
          <p:nvPr/>
        </p:nvSpPr>
        <p:spPr>
          <a:xfrm>
            <a:off x="5292416" y="2820977"/>
            <a:ext cx="1987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จัดทำแผนใช้เงิน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สู่เป้าหมาย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CC6CF-7894-40E8-B1C5-7392846AD2F8}"/>
              </a:ext>
            </a:extLst>
          </p:cNvPr>
          <p:cNvSpPr/>
          <p:nvPr/>
        </p:nvSpPr>
        <p:spPr>
          <a:xfrm>
            <a:off x="6483930" y="4918312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ปฏิบัติตามแผน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CA92B1-2D92-49A1-BA45-A79120DA939E}"/>
              </a:ext>
            </a:extLst>
          </p:cNvPr>
          <p:cNvSpPr/>
          <p:nvPr/>
        </p:nvSpPr>
        <p:spPr>
          <a:xfrm>
            <a:off x="7657737" y="2810143"/>
            <a:ext cx="2666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ตรวจสอบและ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ปรับแผนฯ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9F46CD-1475-4FF5-B57A-DBADF956E505}"/>
              </a:ext>
            </a:extLst>
          </p:cNvPr>
          <p:cNvCxnSpPr>
            <a:cxnSpLocks/>
          </p:cNvCxnSpPr>
          <p:nvPr/>
        </p:nvCxnSpPr>
        <p:spPr>
          <a:xfrm>
            <a:off x="1913335" y="4233402"/>
            <a:ext cx="8549611" cy="10782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F8F74AD-59AF-4477-870C-2B4E4C6F7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5469" y="2569817"/>
            <a:ext cx="1324248" cy="226793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131D755-6EF4-40C9-92D1-9B732F4BAB74}"/>
              </a:ext>
            </a:extLst>
          </p:cNvPr>
          <p:cNvSpPr/>
          <p:nvPr/>
        </p:nvSpPr>
        <p:spPr>
          <a:xfrm>
            <a:off x="1780101" y="410016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7D5E3-78FB-4286-8D87-1AE4F6879AAF}"/>
              </a:ext>
            </a:extLst>
          </p:cNvPr>
          <p:cNvSpPr/>
          <p:nvPr/>
        </p:nvSpPr>
        <p:spPr>
          <a:xfrm>
            <a:off x="3241586" y="410663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958BEC-3F49-48F9-9AFC-AE2F8FAAF08E}"/>
              </a:ext>
            </a:extLst>
          </p:cNvPr>
          <p:cNvSpPr/>
          <p:nvPr/>
        </p:nvSpPr>
        <p:spPr>
          <a:xfrm>
            <a:off x="4697750" y="4100963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BD1949-40FE-4A07-866D-448B1765ECFA}"/>
              </a:ext>
            </a:extLst>
          </p:cNvPr>
          <p:cNvSpPr/>
          <p:nvPr/>
        </p:nvSpPr>
        <p:spPr>
          <a:xfrm>
            <a:off x="6057900" y="4082096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E5BCEF-A0B1-4E51-B4D9-84474F8DCC8C}"/>
              </a:ext>
            </a:extLst>
          </p:cNvPr>
          <p:cNvSpPr/>
          <p:nvPr/>
        </p:nvSpPr>
        <p:spPr>
          <a:xfrm>
            <a:off x="7479774" y="4100168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332C12-FC4A-4AEB-8AB4-10125138B1B9}"/>
              </a:ext>
            </a:extLst>
          </p:cNvPr>
          <p:cNvSpPr/>
          <p:nvPr/>
        </p:nvSpPr>
        <p:spPr>
          <a:xfrm>
            <a:off x="8852500" y="4082096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148E6F-77CE-4F34-B5FF-C2342AE58F22}"/>
              </a:ext>
            </a:extLst>
          </p:cNvPr>
          <p:cNvSpPr/>
          <p:nvPr/>
        </p:nvSpPr>
        <p:spPr>
          <a:xfrm>
            <a:off x="10256279" y="4090973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39D1C-6D9A-4FD4-9436-59B2E3EE2D64}"/>
              </a:ext>
            </a:extLst>
          </p:cNvPr>
          <p:cNvCxnSpPr>
            <a:cxnSpLocks/>
          </p:cNvCxnSpPr>
          <p:nvPr/>
        </p:nvCxnSpPr>
        <p:spPr>
          <a:xfrm>
            <a:off x="1913335" y="4286441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4F282F-2A27-4048-9E49-B2E405D597C4}"/>
              </a:ext>
            </a:extLst>
          </p:cNvPr>
          <p:cNvCxnSpPr>
            <a:cxnSpLocks/>
          </p:cNvCxnSpPr>
          <p:nvPr/>
        </p:nvCxnSpPr>
        <p:spPr>
          <a:xfrm>
            <a:off x="3374820" y="3575015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668C76-152B-4FE0-A945-65D3E167A92F}"/>
              </a:ext>
            </a:extLst>
          </p:cNvPr>
          <p:cNvCxnSpPr>
            <a:cxnSpLocks/>
          </p:cNvCxnSpPr>
          <p:nvPr/>
        </p:nvCxnSpPr>
        <p:spPr>
          <a:xfrm flipH="1">
            <a:off x="4830984" y="4299962"/>
            <a:ext cx="1" cy="367635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0254C70-B9C7-437B-81AC-57A4C435913D}"/>
              </a:ext>
            </a:extLst>
          </p:cNvPr>
          <p:cNvSpPr/>
          <p:nvPr/>
        </p:nvSpPr>
        <p:spPr>
          <a:xfrm>
            <a:off x="2296559" y="2811844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748B59-4F38-40AC-8C4F-E6EB76D1C384}"/>
              </a:ext>
            </a:extLst>
          </p:cNvPr>
          <p:cNvSpPr txBox="1"/>
          <p:nvPr/>
        </p:nvSpPr>
        <p:spPr>
          <a:xfrm>
            <a:off x="2363095" y="278043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8A25E7-DCE8-4F5A-8FA2-1EE8E285F1EF}"/>
              </a:ext>
            </a:extLst>
          </p:cNvPr>
          <p:cNvSpPr/>
          <p:nvPr/>
        </p:nvSpPr>
        <p:spPr>
          <a:xfrm>
            <a:off x="3808596" y="4922306"/>
            <a:ext cx="457200" cy="45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8FD39-4779-4505-BBF4-8257BB6D89EF}"/>
              </a:ext>
            </a:extLst>
          </p:cNvPr>
          <p:cNvSpPr txBox="1"/>
          <p:nvPr/>
        </p:nvSpPr>
        <p:spPr>
          <a:xfrm>
            <a:off x="3879862" y="488376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4F20482-1B82-406F-9E63-BE0909A93F2D}"/>
              </a:ext>
            </a:extLst>
          </p:cNvPr>
          <p:cNvSpPr/>
          <p:nvPr/>
        </p:nvSpPr>
        <p:spPr>
          <a:xfrm>
            <a:off x="5113777" y="2819991"/>
            <a:ext cx="457200" cy="45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06608D-1338-4608-9068-95C8FAD92D07}"/>
              </a:ext>
            </a:extLst>
          </p:cNvPr>
          <p:cNvSpPr txBox="1"/>
          <p:nvPr/>
        </p:nvSpPr>
        <p:spPr>
          <a:xfrm>
            <a:off x="5161295" y="2788577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endParaRPr lang="th-TH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1D8BBD-F5DF-4B2C-97D9-0AA54565D961}"/>
              </a:ext>
            </a:extLst>
          </p:cNvPr>
          <p:cNvSpPr/>
          <p:nvPr/>
        </p:nvSpPr>
        <p:spPr>
          <a:xfrm>
            <a:off x="6458624" y="4910931"/>
            <a:ext cx="457200" cy="45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AF6551-3B29-462A-B61B-BEE84149C454}"/>
              </a:ext>
            </a:extLst>
          </p:cNvPr>
          <p:cNvSpPr txBox="1"/>
          <p:nvPr/>
        </p:nvSpPr>
        <p:spPr>
          <a:xfrm>
            <a:off x="6529890" y="487792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</a:t>
            </a:r>
            <a:endParaRPr lang="th-TH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41792D-EC44-4D68-AC28-5FD5FD4F4896}"/>
              </a:ext>
            </a:extLst>
          </p:cNvPr>
          <p:cNvSpPr/>
          <p:nvPr/>
        </p:nvSpPr>
        <p:spPr>
          <a:xfrm>
            <a:off x="7856282" y="2833017"/>
            <a:ext cx="457200" cy="45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8B6966-FB69-45DA-80DB-971B0BDBBEEA}"/>
              </a:ext>
            </a:extLst>
          </p:cNvPr>
          <p:cNvSpPr txBox="1"/>
          <p:nvPr/>
        </p:nvSpPr>
        <p:spPr>
          <a:xfrm>
            <a:off x="7926985" y="279841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</a:t>
            </a:r>
            <a:endParaRPr lang="th-TH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D1A9A1B-91EF-4788-BC0A-211EC1F16DE9}"/>
              </a:ext>
            </a:extLst>
          </p:cNvPr>
          <p:cNvCxnSpPr>
            <a:cxnSpLocks/>
          </p:cNvCxnSpPr>
          <p:nvPr/>
        </p:nvCxnSpPr>
        <p:spPr>
          <a:xfrm>
            <a:off x="6186484" y="3575015"/>
            <a:ext cx="0" cy="677864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D22F41-A827-444A-9D7D-AC4F8BED4C05}"/>
              </a:ext>
            </a:extLst>
          </p:cNvPr>
          <p:cNvCxnSpPr>
            <a:cxnSpLocks/>
          </p:cNvCxnSpPr>
          <p:nvPr/>
        </p:nvCxnSpPr>
        <p:spPr>
          <a:xfrm flipH="1">
            <a:off x="7620935" y="4281666"/>
            <a:ext cx="1" cy="385931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8FA12E-E7B2-4D04-BB87-A01A7A6FC3FE}"/>
              </a:ext>
            </a:extLst>
          </p:cNvPr>
          <p:cNvCxnSpPr>
            <a:cxnSpLocks/>
          </p:cNvCxnSpPr>
          <p:nvPr/>
        </p:nvCxnSpPr>
        <p:spPr>
          <a:xfrm>
            <a:off x="8981349" y="3588632"/>
            <a:ext cx="0" cy="677864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CF187E-4C2A-40B3-8AA8-E714188BC7AA}"/>
              </a:ext>
            </a:extLst>
          </p:cNvPr>
          <p:cNvCxnSpPr>
            <a:cxnSpLocks/>
          </p:cNvCxnSpPr>
          <p:nvPr/>
        </p:nvCxnSpPr>
        <p:spPr>
          <a:xfrm flipH="1">
            <a:off x="10389512" y="4295582"/>
            <a:ext cx="1" cy="595103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4B6E876-0A7D-4B90-967C-5088F2975D37}"/>
              </a:ext>
            </a:extLst>
          </p:cNvPr>
          <p:cNvSpPr/>
          <p:nvPr/>
        </p:nvSpPr>
        <p:spPr>
          <a:xfrm>
            <a:off x="2100936" y="2555428"/>
            <a:ext cx="2276593" cy="1033204"/>
          </a:xfrm>
          <a:custGeom>
            <a:avLst/>
            <a:gdLst>
              <a:gd name="connsiteX0" fmla="*/ 0 w 2276593"/>
              <a:gd name="connsiteY0" fmla="*/ 516602 h 1033204"/>
              <a:gd name="connsiteX1" fmla="*/ 1138297 w 2276593"/>
              <a:gd name="connsiteY1" fmla="*/ 0 h 1033204"/>
              <a:gd name="connsiteX2" fmla="*/ 2276594 w 2276593"/>
              <a:gd name="connsiteY2" fmla="*/ 516602 h 1033204"/>
              <a:gd name="connsiteX3" fmla="*/ 1138297 w 2276593"/>
              <a:gd name="connsiteY3" fmla="*/ 1033204 h 1033204"/>
              <a:gd name="connsiteX4" fmla="*/ 0 w 2276593"/>
              <a:gd name="connsiteY4" fmla="*/ 516602 h 103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593" h="1033204" extrusionOk="0">
                <a:moveTo>
                  <a:pt x="0" y="516602"/>
                </a:moveTo>
                <a:cubicBezTo>
                  <a:pt x="-62035" y="158342"/>
                  <a:pt x="548258" y="-14024"/>
                  <a:pt x="1138297" y="0"/>
                </a:cubicBezTo>
                <a:cubicBezTo>
                  <a:pt x="1748942" y="10124"/>
                  <a:pt x="2309618" y="221436"/>
                  <a:pt x="2276594" y="516602"/>
                </a:cubicBezTo>
                <a:cubicBezTo>
                  <a:pt x="2257472" y="763789"/>
                  <a:pt x="1734774" y="1133359"/>
                  <a:pt x="1138297" y="1033204"/>
                </a:cubicBezTo>
                <a:cubicBezTo>
                  <a:pt x="529503" y="1005792"/>
                  <a:pt x="6470" y="801381"/>
                  <a:pt x="0" y="516602"/>
                </a:cubicBezTo>
                <a:close/>
              </a:path>
            </a:pathLst>
          </a:cu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B3C930B-6FBF-4D07-B478-F91C3AE476FC}"/>
              </a:ext>
            </a:extLst>
          </p:cNvPr>
          <p:cNvSpPr/>
          <p:nvPr/>
        </p:nvSpPr>
        <p:spPr>
          <a:xfrm>
            <a:off x="877644" y="360397"/>
            <a:ext cx="3282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7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5 </a:t>
            </a:r>
            <a:r>
              <a:rPr lang="th-TH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ขั้นตอน</a:t>
            </a:r>
            <a:endParaRPr lang="th-TH" sz="4800" b="1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149010-1E0B-4F22-96B2-FC674F259463}"/>
              </a:ext>
            </a:extLst>
          </p:cNvPr>
          <p:cNvSpPr/>
          <p:nvPr/>
        </p:nvSpPr>
        <p:spPr>
          <a:xfrm>
            <a:off x="941652" y="1178043"/>
            <a:ext cx="3282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4800" b="1" u="sng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วางแผนการเงิน</a:t>
            </a:r>
            <a:endParaRPr lang="th-TH" sz="6000" b="1" u="sng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5008DC5-4A2A-4AF3-B80C-C5C92EF313CA}"/>
              </a:ext>
            </a:extLst>
          </p:cNvPr>
          <p:cNvSpPr/>
          <p:nvPr/>
        </p:nvSpPr>
        <p:spPr>
          <a:xfrm>
            <a:off x="3857284" y="798068"/>
            <a:ext cx="364630" cy="9784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CAB9524-F876-40A0-BF7D-1CC7C87C12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3864734" y="1160051"/>
            <a:ext cx="1317418" cy="498696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9AFADD89-918C-45EC-9563-5A7FEF8CF71A}"/>
              </a:ext>
            </a:extLst>
          </p:cNvPr>
          <p:cNvSpPr/>
          <p:nvPr/>
        </p:nvSpPr>
        <p:spPr>
          <a:xfrm>
            <a:off x="8965896" y="5072677"/>
            <a:ext cx="301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สรุปสาระสำคัญ</a:t>
            </a:r>
            <a:br>
              <a:rPr lang="th-TH" sz="24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endParaRPr lang="th-TH" sz="2400" b="1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73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05D714-A791-4210-B6C4-714CE52A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14</a:t>
            </a:fld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FD05F-62EB-42FF-B08B-62DF84F55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56" y="1734070"/>
            <a:ext cx="2389049" cy="3364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BA60A-AD08-477B-85FD-2171756B2983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1: </a:t>
            </a:r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59802-D8A5-4E70-8998-E1CC856C3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F4DD88-9CD2-4FC9-81E3-2BEDBEE27A64}"/>
              </a:ext>
            </a:extLst>
          </p:cNvPr>
          <p:cNvSpPr/>
          <p:nvPr/>
        </p:nvSpPr>
        <p:spPr>
          <a:xfrm>
            <a:off x="4167304" y="2292501"/>
            <a:ext cx="5586295" cy="8763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ฐานะการเงินของเรา เป็นยังไงกันแน่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B8C7B9-129A-4176-BA81-987F8D1F9B77}"/>
              </a:ext>
            </a:extLst>
          </p:cNvPr>
          <p:cNvSpPr/>
          <p:nvPr/>
        </p:nvSpPr>
        <p:spPr>
          <a:xfrm>
            <a:off x="5249747" y="3689275"/>
            <a:ext cx="5905500" cy="8763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พฤติกรรมการใช้จ่ายของเรา โอเคไหม</a:t>
            </a:r>
          </a:p>
        </p:txBody>
      </p:sp>
    </p:spTree>
    <p:extLst>
      <p:ext uri="{BB962C8B-B14F-4D97-AF65-F5344CB8AC3E}">
        <p14:creationId xmlns:p14="http://schemas.microsoft.com/office/powerpoint/2010/main" val="23115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07B2CD-43E9-4A20-B09C-895A2FC74874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rgbClr val="2F5597"/>
          </a:solidFill>
        </p:spPr>
        <p:txBody>
          <a:bodyPr wrap="square" rtlCol="0">
            <a:spAutoFit/>
          </a:bodyPr>
          <a:lstStyle/>
          <a:p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1: </a:t>
            </a:r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A90B7C-8DCA-4E6C-A161-6B9555E4E63A}"/>
              </a:ext>
            </a:extLst>
          </p:cNvPr>
          <p:cNvSpPr txBox="1">
            <a:spLocks/>
          </p:cNvSpPr>
          <p:nvPr/>
        </p:nvSpPr>
        <p:spPr>
          <a:xfrm>
            <a:off x="2054660" y="1080075"/>
            <a:ext cx="8029131" cy="714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คำถามชวนคิด: เจ้าของบ้านหลังนี้มีฐานะเป็นอย่างไร?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4EEC4-AB54-467E-B27D-E9C4ED1EC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79" y="3984858"/>
            <a:ext cx="772670" cy="22758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E78620-0CF4-46D0-9EBA-F403F808A519}"/>
              </a:ext>
            </a:extLst>
          </p:cNvPr>
          <p:cNvGrpSpPr/>
          <p:nvPr/>
        </p:nvGrpSpPr>
        <p:grpSpPr>
          <a:xfrm>
            <a:off x="2893046" y="2111642"/>
            <a:ext cx="5759592" cy="4301586"/>
            <a:chOff x="4226629" y="3330062"/>
            <a:chExt cx="8063429" cy="60222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9FB640-BE71-4D81-9CFF-5E0DDB5BD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629" y="3330062"/>
              <a:ext cx="8063429" cy="58086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1E5126-1B82-4A15-8027-D9E3F652E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503" y="7940925"/>
              <a:ext cx="3773778" cy="141135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3EF9DD0-3B51-4981-BAD1-4F02FAF1DE2E}"/>
              </a:ext>
            </a:extLst>
          </p:cNvPr>
          <p:cNvSpPr txBox="1"/>
          <p:nvPr/>
        </p:nvSpPr>
        <p:spPr>
          <a:xfrm>
            <a:off x="3876870" y="1767761"/>
            <a:ext cx="4896544" cy="1873141"/>
          </a:xfrm>
          <a:prstGeom prst="rect">
            <a:avLst/>
          </a:prstGeom>
          <a:solidFill>
            <a:sysClr val="window" lastClr="FFFFFF">
              <a:alpha val="57000"/>
            </a:sysClr>
          </a:solidFill>
          <a:ln>
            <a:solidFill>
              <a:sysClr val="window" lastClr="FFFFFF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72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ไม่แน่ </a:t>
            </a:r>
            <a:r>
              <a:rPr kumimoji="0" lang="en-US" sz="11572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  <a:endParaRPr kumimoji="0" lang="th-TH" sz="11572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EB2085-5CB8-4EA4-8723-A302851D3C76}"/>
              </a:ext>
            </a:extLst>
          </p:cNvPr>
          <p:cNvSpPr/>
          <p:nvPr/>
        </p:nvSpPr>
        <p:spPr>
          <a:xfrm>
            <a:off x="1551438" y="3916181"/>
            <a:ext cx="9035576" cy="24914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“</a:t>
            </a:r>
            <a:r>
              <a:rPr kumimoji="0" lang="th-TH" sz="6600" b="1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ความมั่งคั่งสุทธิ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”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คือสิ่งสะท้อน 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“</a:t>
            </a:r>
            <a:r>
              <a:rPr kumimoji="0" lang="th-TH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ฐานะที่แท้จริง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” </a:t>
            </a:r>
            <a:r>
              <a:rPr kumimoji="0" lang="th-TH" sz="4800" b="1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ของบุคคล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DF092-E6A3-4A95-ACCE-20F286A67E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8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8A2514D-87F2-4978-8586-6E0B7353E0C7}"/>
              </a:ext>
            </a:extLst>
          </p:cNvPr>
          <p:cNvSpPr txBox="1"/>
          <p:nvPr/>
        </p:nvSpPr>
        <p:spPr>
          <a:xfrm>
            <a:off x="0" y="-19617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1: </a:t>
            </a:r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3A8B647-3BAC-4609-BA9E-AFBB46BC25D9}"/>
              </a:ext>
            </a:extLst>
          </p:cNvPr>
          <p:cNvSpPr txBox="1">
            <a:spLocks/>
          </p:cNvSpPr>
          <p:nvPr/>
        </p:nvSpPr>
        <p:spPr>
          <a:xfrm>
            <a:off x="527381" y="1082447"/>
            <a:ext cx="10871200" cy="7143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4300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ความมั่งคั่งสุทธิ</a:t>
            </a:r>
            <a:br>
              <a:rPr lang="th-TH" sz="4300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endParaRPr lang="th-TH" sz="4300" b="1">
              <a:solidFill>
                <a:srgbClr val="006699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39846-6FE9-4254-A9E7-29E4831A704B}"/>
              </a:ext>
            </a:extLst>
          </p:cNvPr>
          <p:cNvSpPr/>
          <p:nvPr/>
        </p:nvSpPr>
        <p:spPr>
          <a:xfrm>
            <a:off x="8286947" y="2227833"/>
            <a:ext cx="3111634" cy="34673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DFAE7-D27A-49C5-8F0C-B6BFAE595557}"/>
              </a:ext>
            </a:extLst>
          </p:cNvPr>
          <p:cNvSpPr/>
          <p:nvPr/>
        </p:nvSpPr>
        <p:spPr>
          <a:xfrm>
            <a:off x="4453495" y="2212094"/>
            <a:ext cx="3111634" cy="34673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4B4EB9-6205-4290-8032-EE7AA84AFA64}"/>
              </a:ext>
            </a:extLst>
          </p:cNvPr>
          <p:cNvSpPr/>
          <p:nvPr/>
        </p:nvSpPr>
        <p:spPr>
          <a:xfrm>
            <a:off x="746199" y="2191482"/>
            <a:ext cx="3111634" cy="34673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649B3C-853D-4765-BA2E-31C99A4F04CC}"/>
              </a:ext>
            </a:extLst>
          </p:cNvPr>
          <p:cNvGrpSpPr/>
          <p:nvPr/>
        </p:nvGrpSpPr>
        <p:grpSpPr>
          <a:xfrm>
            <a:off x="962531" y="2273052"/>
            <a:ext cx="2773619" cy="3236349"/>
            <a:chOff x="1485061" y="1762702"/>
            <a:chExt cx="3970751" cy="3822864"/>
          </a:xfrm>
        </p:grpSpPr>
        <p:sp>
          <p:nvSpPr>
            <p:cNvPr id="8" name="Rounded Rectangle 11">
              <a:extLst>
                <a:ext uri="{FF2B5EF4-FFF2-40B4-BE49-F238E27FC236}">
                  <a16:creationId xmlns:a16="http://schemas.microsoft.com/office/drawing/2014/main" id="{1CB343EB-FC59-44A7-9485-0CD311BE80C1}"/>
                </a:ext>
              </a:extLst>
            </p:cNvPr>
            <p:cNvSpPr/>
            <p:nvPr/>
          </p:nvSpPr>
          <p:spPr>
            <a:xfrm>
              <a:off x="1485061" y="2749697"/>
              <a:ext cx="3970751" cy="2835869"/>
            </a:xfrm>
            <a:prstGeom prst="round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13A08B64-BB1C-4ADE-9DB8-E766E3E7DC33}"/>
                </a:ext>
              </a:extLst>
            </p:cNvPr>
            <p:cNvSpPr txBox="1">
              <a:spLocks/>
            </p:cNvSpPr>
            <p:nvPr/>
          </p:nvSpPr>
          <p:spPr>
            <a:xfrm>
              <a:off x="1576432" y="1762702"/>
              <a:ext cx="3394014" cy="1866194"/>
            </a:xfrm>
            <a:prstGeom prst="snip2DiagRect">
              <a:avLst/>
            </a:prstGeom>
            <a:noFill/>
            <a:ln w="28575">
              <a:noFill/>
              <a:prstDash val="solid"/>
            </a:ln>
          </p:spPr>
          <p:txBody>
            <a:bodyPr>
              <a:no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th-TH" sz="4000" b="1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สินทรัพย์</a:t>
              </a:r>
              <a:endParaRPr lang="en-US" sz="4000" b="1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4E4DBE-4B77-4653-B282-62107DFAE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783" y="3411196"/>
              <a:ext cx="2345477" cy="195874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575850-2992-4C7B-862A-21E3BEE65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0105" y="4800857"/>
              <a:ext cx="989512" cy="56908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1B381C-4CF5-4198-B964-D57A0CF8EF89}"/>
              </a:ext>
            </a:extLst>
          </p:cNvPr>
          <p:cNvGrpSpPr/>
          <p:nvPr/>
        </p:nvGrpSpPr>
        <p:grpSpPr>
          <a:xfrm>
            <a:off x="4684793" y="2273052"/>
            <a:ext cx="2674833" cy="3189155"/>
            <a:chOff x="7856569" y="1645982"/>
            <a:chExt cx="3888255" cy="4160306"/>
          </a:xfrm>
        </p:grpSpPr>
        <p:sp>
          <p:nvSpPr>
            <p:cNvPr id="14" name="Rounded Rectangle 12">
              <a:extLst>
                <a:ext uri="{FF2B5EF4-FFF2-40B4-BE49-F238E27FC236}">
                  <a16:creationId xmlns:a16="http://schemas.microsoft.com/office/drawing/2014/main" id="{E451406F-F4DE-4D34-B8B9-E6A7D63166A1}"/>
                </a:ext>
              </a:extLst>
            </p:cNvPr>
            <p:cNvSpPr/>
            <p:nvPr/>
          </p:nvSpPr>
          <p:spPr>
            <a:xfrm>
              <a:off x="7856569" y="2622801"/>
              <a:ext cx="3888255" cy="3183487"/>
            </a:xfrm>
            <a:prstGeom prst="round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50724A-49DC-4B8E-8539-F53BC3935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569" y="3378403"/>
              <a:ext cx="2203829" cy="2383042"/>
            </a:xfrm>
            <a:prstGeom prst="rect">
              <a:avLst/>
            </a:prstGeom>
          </p:spPr>
        </p:pic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D5FBE479-6935-4748-B530-6FC523EA5285}"/>
                </a:ext>
              </a:extLst>
            </p:cNvPr>
            <p:cNvSpPr txBox="1">
              <a:spLocks/>
            </p:cNvSpPr>
            <p:nvPr/>
          </p:nvSpPr>
          <p:spPr>
            <a:xfrm>
              <a:off x="8130708" y="1645982"/>
              <a:ext cx="3394014" cy="843293"/>
            </a:xfrm>
            <a:prstGeom prst="snip2DiagRect">
              <a:avLst/>
            </a:prstGeom>
            <a:noFill/>
            <a:ln w="28575">
              <a:noFill/>
              <a:prstDash val="solid"/>
            </a:ln>
          </p:spPr>
          <p:txBody>
            <a:bodyPr>
              <a:no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th-TH" sz="4000" b="1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หนี้สิน</a:t>
              </a:r>
              <a:endParaRPr lang="en-US" sz="40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1D80401-2032-4D5A-9F8E-EF47FC15F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9692" y="3402706"/>
              <a:ext cx="2203829" cy="2383042"/>
            </a:xfrm>
            <a:prstGeom prst="rect">
              <a:avLst/>
            </a:prstGeom>
          </p:spPr>
        </p:pic>
      </p:grpSp>
      <p:sp>
        <p:nvSpPr>
          <p:cNvPr id="18" name="Minus 14">
            <a:extLst>
              <a:ext uri="{FF2B5EF4-FFF2-40B4-BE49-F238E27FC236}">
                <a16:creationId xmlns:a16="http://schemas.microsoft.com/office/drawing/2014/main" id="{7F0BBDAF-A0C4-41CD-9AF6-137794CD0FD2}"/>
              </a:ext>
            </a:extLst>
          </p:cNvPr>
          <p:cNvSpPr/>
          <p:nvPr/>
        </p:nvSpPr>
        <p:spPr>
          <a:xfrm>
            <a:off x="3857318" y="3452513"/>
            <a:ext cx="545257" cy="1166467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9" name="Equal 17">
            <a:extLst>
              <a:ext uri="{FF2B5EF4-FFF2-40B4-BE49-F238E27FC236}">
                <a16:creationId xmlns:a16="http://schemas.microsoft.com/office/drawing/2014/main" id="{2F4BD9E3-7A38-45B3-A5B4-A00E9746793C}"/>
              </a:ext>
            </a:extLst>
          </p:cNvPr>
          <p:cNvSpPr/>
          <p:nvPr/>
        </p:nvSpPr>
        <p:spPr>
          <a:xfrm>
            <a:off x="7612649" y="3650362"/>
            <a:ext cx="662209" cy="795319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22DF36-BBAB-4730-8BA1-875782417EC8}"/>
              </a:ext>
            </a:extLst>
          </p:cNvPr>
          <p:cNvGrpSpPr/>
          <p:nvPr/>
        </p:nvGrpSpPr>
        <p:grpSpPr>
          <a:xfrm>
            <a:off x="8474276" y="2299708"/>
            <a:ext cx="2771315" cy="3162496"/>
            <a:chOff x="11473213" y="1860531"/>
            <a:chExt cx="3879842" cy="3609831"/>
          </a:xfrm>
        </p:grpSpPr>
        <p:sp>
          <p:nvSpPr>
            <p:cNvPr id="21" name="Rounded Rectangle 21">
              <a:extLst>
                <a:ext uri="{FF2B5EF4-FFF2-40B4-BE49-F238E27FC236}">
                  <a16:creationId xmlns:a16="http://schemas.microsoft.com/office/drawing/2014/main" id="{7711D7E8-BAAB-49AF-9FB8-EE2ADC02D4A9}"/>
                </a:ext>
              </a:extLst>
            </p:cNvPr>
            <p:cNvSpPr/>
            <p:nvPr/>
          </p:nvSpPr>
          <p:spPr>
            <a:xfrm>
              <a:off x="11615935" y="2790012"/>
              <a:ext cx="3737120" cy="2680350"/>
            </a:xfrm>
            <a:prstGeom prst="round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22" name="Title 4">
              <a:extLst>
                <a:ext uri="{FF2B5EF4-FFF2-40B4-BE49-F238E27FC236}">
                  <a16:creationId xmlns:a16="http://schemas.microsoft.com/office/drawing/2014/main" id="{F10894F5-FC1E-497E-A333-98917468AD55}"/>
                </a:ext>
              </a:extLst>
            </p:cNvPr>
            <p:cNvSpPr txBox="1">
              <a:spLocks/>
            </p:cNvSpPr>
            <p:nvPr/>
          </p:nvSpPr>
          <p:spPr>
            <a:xfrm>
              <a:off x="11473213" y="1860531"/>
              <a:ext cx="3662227" cy="786244"/>
            </a:xfrm>
            <a:prstGeom prst="snip2DiagRect">
              <a:avLst/>
            </a:prstGeom>
            <a:noFill/>
            <a:ln w="28575">
              <a:noFill/>
              <a:prstDash val="solid"/>
            </a:ln>
          </p:spPr>
          <p:txBody>
            <a:bodyPr>
              <a:noAutofit/>
            </a:bodyPr>
            <a:lstStyle/>
            <a:p>
              <a:pPr lvl="0" algn="r">
                <a:spcBef>
                  <a:spcPct val="0"/>
                </a:spcBef>
                <a:defRPr/>
              </a:pPr>
              <a:r>
                <a:rPr lang="th-TH" sz="3857" b="1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ความมั่งคั่งสุทธิ</a:t>
              </a:r>
              <a:endParaRPr lang="en-US" sz="3857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2E9C00D-9221-4AA4-9DA8-21FCFEF51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1039" y="3414903"/>
              <a:ext cx="2553447" cy="1795319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7427304-CE7E-4EA3-B165-36F1EC2FD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849" y="3511472"/>
            <a:ext cx="1291336" cy="9000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959EC8-3C24-476B-8F23-5EA2F5C2E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088" y="4502542"/>
            <a:ext cx="609937" cy="4251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015229-9D68-4616-9110-85CD620A77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59" y="5020110"/>
            <a:ext cx="990499" cy="3704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ECF3F8-DF21-499D-B7E6-6B5AF73EF3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25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997345-779D-436B-AB3E-0FB0663F5CFA}"/>
              </a:ext>
            </a:extLst>
          </p:cNvPr>
          <p:cNvSpPr/>
          <p:nvPr/>
        </p:nvSpPr>
        <p:spPr>
          <a:xfrm>
            <a:off x="0" y="4366260"/>
            <a:ext cx="12192000" cy="212603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A8C73D-9492-4A6C-B792-8B03BC3F23AD}"/>
              </a:ext>
            </a:extLst>
          </p:cNvPr>
          <p:cNvSpPr/>
          <p:nvPr/>
        </p:nvSpPr>
        <p:spPr>
          <a:xfrm>
            <a:off x="0" y="1204812"/>
            <a:ext cx="12192000" cy="278915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3956" y="6496783"/>
            <a:ext cx="389083" cy="283936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DACA1-F6A3-4F8A-9B1E-A4B8D3687BE5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1: </a:t>
            </a:r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6F380A-5B85-4C24-983B-16AF20C58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49" y="1407496"/>
            <a:ext cx="2120298" cy="21460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976E1A-133F-4A92-8980-76A6BBA34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210" y="3090417"/>
            <a:ext cx="691187" cy="481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FCC314-7CC0-40F1-92E5-EC18149D0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6" y="3153069"/>
            <a:ext cx="1295468" cy="484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8785B-5FF5-422B-AD3E-48EB440E7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179" y="2898407"/>
            <a:ext cx="691187" cy="481775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EC344003-82B2-46AB-8D5D-227F39DD3E15}"/>
              </a:ext>
            </a:extLst>
          </p:cNvPr>
          <p:cNvSpPr txBox="1">
            <a:spLocks/>
          </p:cNvSpPr>
          <p:nvPr/>
        </p:nvSpPr>
        <p:spPr>
          <a:xfrm>
            <a:off x="52087" y="1951993"/>
            <a:ext cx="2370761" cy="1579877"/>
          </a:xfrm>
          <a:prstGeom prst="snip2DiagRect">
            <a:avLst/>
          </a:prstGeom>
          <a:noFill/>
          <a:ln w="28575">
            <a:noFill/>
            <a:prstDash val="solid"/>
          </a:ln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4000" b="1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42A639-78C8-440A-8466-6838EEFBCC52}"/>
              </a:ext>
            </a:extLst>
          </p:cNvPr>
          <p:cNvSpPr txBox="1"/>
          <p:nvPr/>
        </p:nvSpPr>
        <p:spPr>
          <a:xfrm>
            <a:off x="5183066" y="1209298"/>
            <a:ext cx="550343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h-TH" sz="2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สินทรัพย์สภาพคล่อง </a:t>
            </a:r>
          </a:p>
          <a:p>
            <a:pPr>
              <a:spcBef>
                <a:spcPct val="0"/>
              </a:spcBef>
              <a:defRPr/>
            </a:pPr>
            <a:r>
              <a:rPr lang="th-TH" sz="2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เงินในบัญชีเงินฝากออมทรัพย์ </a:t>
            </a:r>
            <a:r>
              <a:rPr lang="en-US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เงินในกระปุกออมสิน </a:t>
            </a:r>
          </a:p>
          <a:p>
            <a:pPr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th-TH" sz="2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สินทรัพย์เพื่อการลงทุน</a:t>
            </a:r>
          </a:p>
          <a:p>
            <a:pPr>
              <a:spcBef>
                <a:spcPct val="0"/>
              </a:spcBef>
              <a:defRPr/>
            </a:pP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สลากออมทรัพย์ </a:t>
            </a:r>
            <a:r>
              <a:rPr lang="en-US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 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ประกันชีวิต </a:t>
            </a:r>
            <a:r>
              <a:rPr lang="en-US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บ้าน </a:t>
            </a:r>
            <a:r>
              <a:rPr lang="en-US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ทองคำ</a:t>
            </a:r>
          </a:p>
          <a:p>
            <a:pPr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th-TH" sz="2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สินทรัพย์ส่วนตัว</a:t>
            </a:r>
          </a:p>
          <a:p>
            <a:pPr>
              <a:spcBef>
                <a:spcPct val="0"/>
              </a:spcBef>
              <a:defRPr/>
            </a:pP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บ้าน </a:t>
            </a:r>
            <a:r>
              <a:rPr lang="en-US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 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ทองคำ </a:t>
            </a:r>
            <a:r>
              <a:rPr lang="en-US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 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รถยนต์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ECB51-21E0-4193-8E06-084F5FEF9A88}"/>
              </a:ext>
            </a:extLst>
          </p:cNvPr>
          <p:cNvSpPr/>
          <p:nvPr/>
        </p:nvSpPr>
        <p:spPr>
          <a:xfrm>
            <a:off x="420651" y="1951993"/>
            <a:ext cx="1562529" cy="85978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สินทรัพย์</a:t>
            </a:r>
            <a:endParaRPr lang="en-US" sz="3200" b="1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7B7C20-E1FD-4744-B6AC-F6B9E9F06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329" y="4715260"/>
            <a:ext cx="2434406" cy="14047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7922AC-727B-47A1-861E-3222DBB06F0B}"/>
              </a:ext>
            </a:extLst>
          </p:cNvPr>
          <p:cNvSpPr/>
          <p:nvPr/>
        </p:nvSpPr>
        <p:spPr>
          <a:xfrm>
            <a:off x="420650" y="4987740"/>
            <a:ext cx="1562529" cy="85978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หนี้สิน</a:t>
            </a:r>
            <a:endParaRPr lang="en-US" sz="3200" b="1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DE5942-096C-4B07-93BE-9F8A07A5DECE}"/>
              </a:ext>
            </a:extLst>
          </p:cNvPr>
          <p:cNvSpPr txBox="1"/>
          <p:nvPr/>
        </p:nvSpPr>
        <p:spPr>
          <a:xfrm>
            <a:off x="5183065" y="4512446"/>
            <a:ext cx="696376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4572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h-TH" sz="2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หนี้สินระยะสั้น</a:t>
            </a:r>
          </a:p>
          <a:p>
            <a:pPr>
              <a:spcBef>
                <a:spcPct val="0"/>
              </a:spcBef>
              <a:defRPr/>
            </a:pPr>
            <a:r>
              <a:rPr lang="th-TH" sz="2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หนี้บัตรเครดิต </a:t>
            </a:r>
            <a:r>
              <a:rPr lang="en-US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หนี้บัตรกดเงินสด </a:t>
            </a:r>
            <a:r>
              <a:rPr lang="en-US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 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หนี้นอกระบบ </a:t>
            </a:r>
            <a:r>
              <a:rPr lang="en-US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แชร์ที่ยังส่งไม่ครบ</a:t>
            </a:r>
          </a:p>
          <a:p>
            <a:pPr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th-TH" sz="2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หนี้สินระยะยาว</a:t>
            </a:r>
          </a:p>
          <a:p>
            <a:pPr>
              <a:spcBef>
                <a:spcPct val="0"/>
              </a:spcBef>
              <a:defRPr/>
            </a:pP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เงินกู้ซื้อบ้าน </a:t>
            </a:r>
            <a:r>
              <a:rPr lang="en-US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 </a:t>
            </a:r>
            <a:r>
              <a:rPr lang="th-TH" sz="2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เช่าซื้อรถ 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035F009B-A8E8-4468-8901-8DBCE9FCC95C}"/>
              </a:ext>
            </a:extLst>
          </p:cNvPr>
          <p:cNvSpPr txBox="1">
            <a:spLocks/>
          </p:cNvSpPr>
          <p:nvPr/>
        </p:nvSpPr>
        <p:spPr>
          <a:xfrm>
            <a:off x="660400" y="529278"/>
            <a:ext cx="10871200" cy="7143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4300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ประเภทของสินทรัพย์และหนี้สิน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A98FC8-FA8F-4468-A50E-6429F6C127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88BAA-D679-4983-9777-AAC52153F12B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B9EAAF-124B-43A9-91DC-F5BF3BD7DE41}"/>
              </a:ext>
            </a:extLst>
          </p:cNvPr>
          <p:cNvSpPr txBox="1"/>
          <p:nvPr/>
        </p:nvSpPr>
        <p:spPr>
          <a:xfrm>
            <a:off x="783542" y="926854"/>
            <a:ext cx="169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ตัวอย่าง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A6F243B-8E76-46FE-B04C-952F3A1C6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656247"/>
              </p:ext>
            </p:extLst>
          </p:nvPr>
        </p:nvGraphicFramePr>
        <p:xfrm>
          <a:off x="2761199" y="1983670"/>
          <a:ext cx="6710790" cy="4572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75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5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782"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รายการสินทรัพย์และหนี้สิน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จำนวนเงิน (บาท)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เงินสด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10,000 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สลากออมทรัพย์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3</a:t>
                      </a: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0,000 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หนี้บัตรกดเงินสด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</a:t>
                      </a:r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5</a:t>
                      </a: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,000 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บ้านที่ใช้อยู่อาศัยคาดว่าจะขายได้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900,000  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หนี้บ้าน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4</a:t>
                      </a: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00,000 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สร้อยคอทองคำ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20,000 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หนี้นอกระบบ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</a:t>
                      </a: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0,000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รถจักรยานยนต์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เช่าซื้อรถจักรยานยนต์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FA0D13-21DB-4FE5-A59D-04A707D0C5BC}"/>
              </a:ext>
            </a:extLst>
          </p:cNvPr>
          <p:cNvSpPr txBox="1"/>
          <p:nvPr/>
        </p:nvSpPr>
        <p:spPr>
          <a:xfrm>
            <a:off x="2231522" y="977295"/>
            <a:ext cx="925793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วัลลภมีรายการสินทรัพย์และหนี้สิน ณ วันที่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31 </a:t>
            </a:r>
            <a:r>
              <a:rPr kumimoji="0" lang="th-TH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ธันวาคม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25XX </a:t>
            </a:r>
            <a:r>
              <a:rPr kumimoji="0" lang="th-TH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ตามตารางดังนี้</a:t>
            </a:r>
            <a:endParaRPr kumimoji="0" lang="th-TH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E25B298-665D-479E-91F1-0CABC8A36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1" y="2699081"/>
            <a:ext cx="1695381" cy="2328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A3A3A9-1763-4753-8C52-D42AD0142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88BAA-D679-4983-9777-AAC52153F12B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1: </a:t>
            </a:r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sp>
        <p:nvSpPr>
          <p:cNvPr id="21" name="Minus 15">
            <a:extLst>
              <a:ext uri="{FF2B5EF4-FFF2-40B4-BE49-F238E27FC236}">
                <a16:creationId xmlns:a16="http://schemas.microsoft.com/office/drawing/2014/main" id="{63BD775A-4D02-4E90-B9F7-8905735A2E7D}"/>
              </a:ext>
            </a:extLst>
          </p:cNvPr>
          <p:cNvSpPr/>
          <p:nvPr/>
        </p:nvSpPr>
        <p:spPr>
          <a:xfrm>
            <a:off x="4054380" y="3171790"/>
            <a:ext cx="444495" cy="84418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Equal 16">
            <a:extLst>
              <a:ext uri="{FF2B5EF4-FFF2-40B4-BE49-F238E27FC236}">
                <a16:creationId xmlns:a16="http://schemas.microsoft.com/office/drawing/2014/main" id="{C7F54CDE-E736-41AA-A927-6072D16D5346}"/>
              </a:ext>
            </a:extLst>
          </p:cNvPr>
          <p:cNvSpPr/>
          <p:nvPr/>
        </p:nvSpPr>
        <p:spPr>
          <a:xfrm>
            <a:off x="7709231" y="3305113"/>
            <a:ext cx="662209" cy="532946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5C7C37-EA82-4589-B1A2-F32FC3C6E8BD}"/>
              </a:ext>
            </a:extLst>
          </p:cNvPr>
          <p:cNvSpPr/>
          <p:nvPr/>
        </p:nvSpPr>
        <p:spPr>
          <a:xfrm>
            <a:off x="842781" y="1846233"/>
            <a:ext cx="3111634" cy="45960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BDE18C-30F2-443F-B8E7-39AEBC4124B8}"/>
              </a:ext>
            </a:extLst>
          </p:cNvPr>
          <p:cNvGrpSpPr/>
          <p:nvPr/>
        </p:nvGrpSpPr>
        <p:grpSpPr>
          <a:xfrm>
            <a:off x="1055709" y="1939453"/>
            <a:ext cx="2715634" cy="3428366"/>
            <a:chOff x="1552783" y="1648097"/>
            <a:chExt cx="3970750" cy="3317995"/>
          </a:xfrm>
        </p:grpSpPr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838A40A0-1703-490A-B630-FD76F87B0B16}"/>
                </a:ext>
              </a:extLst>
            </p:cNvPr>
            <p:cNvSpPr/>
            <p:nvPr/>
          </p:nvSpPr>
          <p:spPr>
            <a:xfrm>
              <a:off x="1552783" y="2367464"/>
              <a:ext cx="3970750" cy="2598628"/>
            </a:xfrm>
            <a:prstGeom prst="roundRect">
              <a:avLst>
                <a:gd name="adj" fmla="val 13680"/>
              </a:avLst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9366642A-5EC7-4222-A891-77751AC71F7A}"/>
                </a:ext>
              </a:extLst>
            </p:cNvPr>
            <p:cNvSpPr txBox="1">
              <a:spLocks/>
            </p:cNvSpPr>
            <p:nvPr/>
          </p:nvSpPr>
          <p:spPr>
            <a:xfrm>
              <a:off x="1812787" y="1648097"/>
              <a:ext cx="3394014" cy="824349"/>
            </a:xfrm>
            <a:prstGeom prst="snip2DiagRect">
              <a:avLst/>
            </a:prstGeom>
            <a:noFill/>
            <a:ln w="28575">
              <a:noFill/>
              <a:prstDash val="solid"/>
            </a:ln>
          </p:spPr>
          <p:txBody>
            <a:bodyPr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สินทรัพย์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9FE9A6E-BDDF-4667-B029-B2ED1A15DD96}"/>
              </a:ext>
            </a:extLst>
          </p:cNvPr>
          <p:cNvSpPr/>
          <p:nvPr/>
        </p:nvSpPr>
        <p:spPr>
          <a:xfrm>
            <a:off x="4593163" y="1856746"/>
            <a:ext cx="3111634" cy="4585492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9320EC-3B24-4EAD-ADF3-39DD933571AF}"/>
              </a:ext>
            </a:extLst>
          </p:cNvPr>
          <p:cNvGrpSpPr/>
          <p:nvPr/>
        </p:nvGrpSpPr>
        <p:grpSpPr>
          <a:xfrm>
            <a:off x="4704365" y="1958420"/>
            <a:ext cx="2836650" cy="3409398"/>
            <a:chOff x="7890222" y="1053481"/>
            <a:chExt cx="4123480" cy="3807889"/>
          </a:xfrm>
        </p:grpSpPr>
        <p:sp>
          <p:nvSpPr>
            <p:cNvPr id="46" name="Rounded Rectangle 11">
              <a:extLst>
                <a:ext uri="{FF2B5EF4-FFF2-40B4-BE49-F238E27FC236}">
                  <a16:creationId xmlns:a16="http://schemas.microsoft.com/office/drawing/2014/main" id="{FDDF4D7B-05FE-4023-BCE5-66CA2DD2C8FE}"/>
                </a:ext>
              </a:extLst>
            </p:cNvPr>
            <p:cNvSpPr/>
            <p:nvPr/>
          </p:nvSpPr>
          <p:spPr>
            <a:xfrm>
              <a:off x="7890222" y="1841667"/>
              <a:ext cx="4123480" cy="3019703"/>
            </a:xfrm>
            <a:prstGeom prst="roundRect">
              <a:avLst>
                <a:gd name="adj" fmla="val 13583"/>
              </a:avLst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Title 4">
              <a:extLst>
                <a:ext uri="{FF2B5EF4-FFF2-40B4-BE49-F238E27FC236}">
                  <a16:creationId xmlns:a16="http://schemas.microsoft.com/office/drawing/2014/main" id="{265DE906-FD8F-478B-9E17-AA726ECBEDA4}"/>
                </a:ext>
              </a:extLst>
            </p:cNvPr>
            <p:cNvSpPr txBox="1">
              <a:spLocks/>
            </p:cNvSpPr>
            <p:nvPr/>
          </p:nvSpPr>
          <p:spPr>
            <a:xfrm>
              <a:off x="8270255" y="1053481"/>
              <a:ext cx="3394014" cy="843293"/>
            </a:xfrm>
            <a:prstGeom prst="snip2DiagRect">
              <a:avLst/>
            </a:prstGeom>
            <a:noFill/>
            <a:ln w="28575">
              <a:noFill/>
              <a:prstDash val="solid"/>
            </a:ln>
          </p:spPr>
          <p:txBody>
            <a:bodyPr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หนี้สิน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C8AEED4-0B78-447D-9853-86E715687176}"/>
              </a:ext>
            </a:extLst>
          </p:cNvPr>
          <p:cNvSpPr/>
          <p:nvPr/>
        </p:nvSpPr>
        <p:spPr>
          <a:xfrm>
            <a:off x="8383529" y="1846233"/>
            <a:ext cx="2797936" cy="4577284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77377B8-60E0-4E22-A9D2-71974298A16C}"/>
              </a:ext>
            </a:extLst>
          </p:cNvPr>
          <p:cNvGrpSpPr/>
          <p:nvPr/>
        </p:nvGrpSpPr>
        <p:grpSpPr>
          <a:xfrm>
            <a:off x="8383529" y="1961861"/>
            <a:ext cx="2615877" cy="3554497"/>
            <a:chOff x="11210953" y="1536319"/>
            <a:chExt cx="3662228" cy="3388700"/>
          </a:xfrm>
        </p:grpSpPr>
        <p:sp>
          <p:nvSpPr>
            <p:cNvPr id="50" name="Rounded Rectangle 18">
              <a:extLst>
                <a:ext uri="{FF2B5EF4-FFF2-40B4-BE49-F238E27FC236}">
                  <a16:creationId xmlns:a16="http://schemas.microsoft.com/office/drawing/2014/main" id="{D5BA9DBF-EE61-4CA3-8114-394881E0BDE9}"/>
                </a:ext>
              </a:extLst>
            </p:cNvPr>
            <p:cNvSpPr/>
            <p:nvPr/>
          </p:nvSpPr>
          <p:spPr>
            <a:xfrm>
              <a:off x="11642240" y="2491215"/>
              <a:ext cx="3054537" cy="1540460"/>
            </a:xfrm>
            <a:prstGeom prst="round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Title 4">
              <a:extLst>
                <a:ext uri="{FF2B5EF4-FFF2-40B4-BE49-F238E27FC236}">
                  <a16:creationId xmlns:a16="http://schemas.microsoft.com/office/drawing/2014/main" id="{840E09A0-FED2-4961-8ADB-D42F4382D33B}"/>
                </a:ext>
              </a:extLst>
            </p:cNvPr>
            <p:cNvSpPr txBox="1">
              <a:spLocks/>
            </p:cNvSpPr>
            <p:nvPr/>
          </p:nvSpPr>
          <p:spPr>
            <a:xfrm>
              <a:off x="11210953" y="1536319"/>
              <a:ext cx="3662228" cy="786244"/>
            </a:xfrm>
            <a:prstGeom prst="snip2DiagRect">
              <a:avLst/>
            </a:prstGeom>
            <a:noFill/>
            <a:ln w="28575">
              <a:noFill/>
              <a:prstDash val="solid"/>
            </a:ln>
          </p:spPr>
          <p:txBody>
            <a:bodyPr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5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ความมั่งคั่งสุทธิ</a:t>
              </a:r>
              <a:endParaRPr kumimoji="0" lang="en-US" sz="385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138634C-6B9A-464D-988F-B67D58BA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5915" y="4044901"/>
              <a:ext cx="1471035" cy="88011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22DAA29-9788-4D5A-B51D-B31A52257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440" y="4613368"/>
            <a:ext cx="1291336" cy="907300"/>
          </a:xfrm>
          <a:prstGeom prst="rect">
            <a:avLst/>
          </a:prstGeom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5DC734D-4112-4A45-8053-26FC7FBE2122}"/>
              </a:ext>
            </a:extLst>
          </p:cNvPr>
          <p:cNvSpPr txBox="1"/>
          <p:nvPr/>
        </p:nvSpPr>
        <p:spPr>
          <a:xfrm>
            <a:off x="2034800" y="947090"/>
            <a:ext cx="8273324" cy="619950"/>
          </a:xfrm>
          <a:prstGeom prst="rect">
            <a:avLst/>
          </a:prstGeom>
          <a:noFill/>
        </p:spPr>
        <p:txBody>
          <a:bodyPr wrap="square" lIns="65314" tIns="32657" rIns="65314" bIns="32657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ความมั่งคั่งสุทธิ</a:t>
            </a:r>
            <a:r>
              <a:rPr kumimoji="0" lang="th-TH" sz="3600" b="0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ที่มีอยู่จริง </a:t>
            </a:r>
            <a:r>
              <a:rPr lang="th-TH" sz="3600">
                <a:solidFill>
                  <a:prstClr val="black"/>
                </a:solidFill>
                <a:latin typeface="DB Helvethaica X 65 Med"/>
                <a:cs typeface="DB Helvethaica X 65 Med"/>
              </a:rPr>
              <a:t>ของวัลลภ </a:t>
            </a:r>
            <a:r>
              <a:rPr kumimoji="0" lang="th-TH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ณ วันที่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31 </a:t>
            </a:r>
            <a:r>
              <a:rPr kumimoji="0" lang="th-TH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ธันวาคม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25XX</a:t>
            </a: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/>
              <a:ea typeface="+mn-ea"/>
              <a:cs typeface="DB Helvethaica X 65 Med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97241C4-CAD0-4D3C-8587-7B78C9CF4502}"/>
              </a:ext>
            </a:extLst>
          </p:cNvPr>
          <p:cNvSpPr/>
          <p:nvPr/>
        </p:nvSpPr>
        <p:spPr>
          <a:xfrm>
            <a:off x="1096429" y="2981948"/>
            <a:ext cx="28453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เงินสด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                     10,000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สลากออมทรัพย์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    30,000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บ้าน      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      900,000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สร้อยคอทองคำ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    20,000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รถจักรยานยนต์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10,000</a:t>
            </a:r>
            <a:endParaRPr kumimoji="0" lang="th-TH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5A2B8AC-1894-475D-8AF1-AFE4A00F1B88}"/>
              </a:ext>
            </a:extLst>
          </p:cNvPr>
          <p:cNvGrpSpPr/>
          <p:nvPr/>
        </p:nvGrpSpPr>
        <p:grpSpPr>
          <a:xfrm>
            <a:off x="964038" y="5527840"/>
            <a:ext cx="2927475" cy="651509"/>
            <a:chOff x="964038" y="5464340"/>
            <a:chExt cx="2927475" cy="651509"/>
          </a:xfrm>
        </p:grpSpPr>
        <p:sp>
          <p:nvSpPr>
            <p:cNvPr id="57" name="Rounded Rectangle 24">
              <a:extLst>
                <a:ext uri="{FF2B5EF4-FFF2-40B4-BE49-F238E27FC236}">
                  <a16:creationId xmlns:a16="http://schemas.microsoft.com/office/drawing/2014/main" id="{6E930139-E698-46A4-B54C-405AE22A0784}"/>
                </a:ext>
              </a:extLst>
            </p:cNvPr>
            <p:cNvSpPr/>
            <p:nvPr/>
          </p:nvSpPr>
          <p:spPr>
            <a:xfrm>
              <a:off x="964038" y="5464340"/>
              <a:ext cx="2927475" cy="65150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14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  <p:sp>
          <p:nvSpPr>
            <p:cNvPr id="58" name="Rounded Rectangle 39">
              <a:extLst>
                <a:ext uri="{FF2B5EF4-FFF2-40B4-BE49-F238E27FC236}">
                  <a16:creationId xmlns:a16="http://schemas.microsoft.com/office/drawing/2014/main" id="{E8410884-263C-451B-8E95-2301F2DCCB0B}"/>
                </a:ext>
              </a:extLst>
            </p:cNvPr>
            <p:cNvSpPr/>
            <p:nvPr/>
          </p:nvSpPr>
          <p:spPr>
            <a:xfrm>
              <a:off x="1024122" y="5553414"/>
              <a:ext cx="2807305" cy="51155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รวมสินทรัพย์ 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970,000</a:t>
              </a: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F4DF3096-AC42-4AA1-B618-ADDF1111CAF2}"/>
              </a:ext>
            </a:extLst>
          </p:cNvPr>
          <p:cNvSpPr/>
          <p:nvPr/>
        </p:nvSpPr>
        <p:spPr>
          <a:xfrm>
            <a:off x="4728388" y="2982098"/>
            <a:ext cx="3018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หนี้บัตรกดเงินสด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  15,000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หนี้นอกระบบ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               10,000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เช่าซื้อรถจักรยานยนต์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17,500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หนี้บ้าน          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400,000</a:t>
            </a:r>
          </a:p>
        </p:txBody>
      </p:sp>
      <p:sp>
        <p:nvSpPr>
          <p:cNvPr id="60" name="Rounded Rectangle 41">
            <a:extLst>
              <a:ext uri="{FF2B5EF4-FFF2-40B4-BE49-F238E27FC236}">
                <a16:creationId xmlns:a16="http://schemas.microsoft.com/office/drawing/2014/main" id="{581CC535-CFB2-4E70-9580-1D75E7BC69A7}"/>
              </a:ext>
            </a:extLst>
          </p:cNvPr>
          <p:cNvSpPr/>
          <p:nvPr/>
        </p:nvSpPr>
        <p:spPr>
          <a:xfrm>
            <a:off x="4725413" y="5509747"/>
            <a:ext cx="2815602" cy="6876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รวมหนี้สิน  </a:t>
            </a:r>
            <a:r>
              <a:rPr kumimoji="0" lang="en-US" sz="2800" b="0" i="0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  442,500</a:t>
            </a:r>
            <a:endParaRPr kumimoji="0" lang="th-TH" sz="2800" b="0" i="0" u="none" strike="noStrike" kern="1200" cap="none" spc="-3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9892A9D-B87F-4836-9105-20645B29E85C}"/>
              </a:ext>
            </a:extLst>
          </p:cNvPr>
          <p:cNvSpPr txBox="1"/>
          <p:nvPr/>
        </p:nvSpPr>
        <p:spPr>
          <a:xfrm>
            <a:off x="9171946" y="3312071"/>
            <a:ext cx="1341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527,500</a:t>
            </a:r>
            <a:endParaRPr kumimoji="0" lang="th-TH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9F96B2F-CFA6-44B4-BEF9-0B8B8BA7E1F8}"/>
              </a:ext>
            </a:extLst>
          </p:cNvPr>
          <p:cNvSpPr txBox="1"/>
          <p:nvPr/>
        </p:nvSpPr>
        <p:spPr>
          <a:xfrm>
            <a:off x="8691591" y="3786082"/>
            <a:ext cx="23075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(970,000 – 442,500)</a:t>
            </a:r>
            <a:endParaRPr kumimoji="0" lang="th-TH" sz="2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09DC3A8-0813-4E82-85DA-A49CFE1E92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5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55" grpId="0"/>
      <p:bldP spid="59" grpId="0"/>
      <p:bldP spid="60" grpId="0" animBg="1"/>
      <p:bldP spid="61" grpId="0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9C86414E-C045-4C2A-9801-98D7A627C4BE}"/>
              </a:ext>
            </a:extLst>
          </p:cNvPr>
          <p:cNvSpPr txBox="1">
            <a:spLocks/>
          </p:cNvSpPr>
          <p:nvPr/>
        </p:nvSpPr>
        <p:spPr>
          <a:xfrm>
            <a:off x="1529345" y="815624"/>
            <a:ext cx="10369152" cy="714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หัวข้อการนำเสนอ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35D14D-66BE-4903-8A80-D2B6E67C2860}"/>
              </a:ext>
            </a:extLst>
          </p:cNvPr>
          <p:cNvSpPr/>
          <p:nvPr/>
        </p:nvSpPr>
        <p:spPr>
          <a:xfrm>
            <a:off x="1529345" y="1644241"/>
            <a:ext cx="9384109" cy="3709034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660B105-C013-4E1F-9D21-BF2974F4F69A}"/>
              </a:ext>
            </a:extLst>
          </p:cNvPr>
          <p:cNvSpPr txBox="1">
            <a:spLocks/>
          </p:cNvSpPr>
          <p:nvPr/>
        </p:nvSpPr>
        <p:spPr>
          <a:xfrm>
            <a:off x="3022659" y="2199843"/>
            <a:ext cx="7330848" cy="2597830"/>
          </a:xfrm>
          <a:prstGeom prst="round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65314" tIns="32657" rIns="65314" bIns="32657" rtlCol="0">
            <a:normAutofit lnSpcReduction="10000"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ทำไมต้องวางแผนการเงิน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ใครบ้างที่ต้องวางแผนการเงิน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 </a:t>
            </a: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ขั้นตอนวางแผนการเงิน	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ทางเลือกการออมและการลงทุน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B126CE0-FD49-481C-BDCB-A7D5AF5D1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27" y="2286536"/>
            <a:ext cx="1726478" cy="220069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EE746232-172A-410E-81D0-F9286F7D8279}"/>
              </a:ext>
            </a:extLst>
          </p:cNvPr>
          <p:cNvSpPr/>
          <p:nvPr/>
        </p:nvSpPr>
        <p:spPr>
          <a:xfrm>
            <a:off x="2189275" y="2279673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1</a:t>
            </a:r>
            <a:endParaRPr lang="th-TH" sz="3293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0E14091-50AE-476A-8EE5-3810F529E80D}"/>
              </a:ext>
            </a:extLst>
          </p:cNvPr>
          <p:cNvSpPr/>
          <p:nvPr/>
        </p:nvSpPr>
        <p:spPr>
          <a:xfrm>
            <a:off x="2189275" y="2863135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2</a:t>
            </a:r>
            <a:endParaRPr lang="th-TH" sz="3293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7BA280F-F74F-4017-B99C-0E80CBBCA19E}"/>
              </a:ext>
            </a:extLst>
          </p:cNvPr>
          <p:cNvSpPr/>
          <p:nvPr/>
        </p:nvSpPr>
        <p:spPr>
          <a:xfrm>
            <a:off x="2189274" y="3456270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3</a:t>
            </a:r>
            <a:endParaRPr lang="th-TH" sz="3293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1A37AF3-2680-4D6E-B1A3-048C6BEDF1BF}"/>
              </a:ext>
            </a:extLst>
          </p:cNvPr>
          <p:cNvSpPr/>
          <p:nvPr/>
        </p:nvSpPr>
        <p:spPr>
          <a:xfrm>
            <a:off x="2189274" y="4064610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4</a:t>
            </a:r>
            <a:endParaRPr lang="th-TH" sz="3293"/>
          </a:p>
        </p:txBody>
      </p:sp>
    </p:spTree>
    <p:extLst>
      <p:ext uri="{BB962C8B-B14F-4D97-AF65-F5344CB8AC3E}">
        <p14:creationId xmlns:p14="http://schemas.microsoft.com/office/powerpoint/2010/main" val="217811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88BAA-D679-4983-9777-AAC52153F12B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1: </a:t>
            </a:r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1D36EA-998D-4896-B983-AAC1830A63BD}"/>
              </a:ext>
            </a:extLst>
          </p:cNvPr>
          <p:cNvSpPr/>
          <p:nvPr/>
        </p:nvSpPr>
        <p:spPr>
          <a:xfrm>
            <a:off x="3368147" y="582572"/>
            <a:ext cx="54649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40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กิจกรรม</a:t>
            </a:r>
            <a:r>
              <a:rPr lang="en-US" sz="40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40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ฐานะการเงินคุณเป็นอย่างไร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535E22-2CDB-4898-B9B2-41C11DFB3E8B}"/>
              </a:ext>
            </a:extLst>
          </p:cNvPr>
          <p:cNvSpPr txBox="1"/>
          <p:nvPr/>
        </p:nvSpPr>
        <p:spPr>
          <a:xfrm>
            <a:off x="2888821" y="1201657"/>
            <a:ext cx="6741619" cy="549610"/>
          </a:xfrm>
          <a:prstGeom prst="rect">
            <a:avLst/>
          </a:prstGeom>
          <a:noFill/>
        </p:spPr>
        <p:txBody>
          <a:bodyPr wrap="square" lIns="65314" tIns="32657" rIns="65314" bIns="32657" rtlCol="0" anchor="t">
            <a:spAutoFit/>
          </a:bodyPr>
          <a:lstStyle/>
          <a:p>
            <a:r>
              <a:rPr lang="th-TH" sz="3143">
                <a:latin typeface="DB Helvethaica X 65 Med"/>
                <a:cs typeface="DB Helvethaica X 65 Med"/>
              </a:rPr>
              <a:t>หาความมั่งคั่งสุทธิ</a:t>
            </a:r>
            <a:r>
              <a:rPr lang="th-TH" sz="3143" u="sng">
                <a:solidFill>
                  <a:srgbClr val="00B050"/>
                </a:solidFill>
                <a:latin typeface="DB Helvethaica X 65 Med"/>
                <a:cs typeface="DB Helvethaica X 65 Med"/>
              </a:rPr>
              <a:t>ที่มีอยู่จริง </a:t>
            </a:r>
            <a:r>
              <a:rPr lang="th-TH" sz="3143">
                <a:latin typeface="DB Helvethaica X 65 Med"/>
                <a:cs typeface="DB Helvethaica X 65 Med"/>
              </a:rPr>
              <a:t>ณ วันที่ </a:t>
            </a:r>
            <a:r>
              <a:rPr lang="en-US" sz="3143">
                <a:latin typeface="DB Helvethaica X 65 Med"/>
                <a:cs typeface="DB Helvethaica X 65 Med"/>
              </a:rPr>
              <a:t>_________________</a:t>
            </a:r>
            <a:endParaRPr lang="th-TH" sz="3143">
              <a:latin typeface="DB Helvethaica X 65 Med"/>
              <a:cs typeface="DB Helvethaica X 65 Med"/>
            </a:endParaRP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13CE0227-079A-4BF9-8E7E-C4D893385224}"/>
              </a:ext>
            </a:extLst>
          </p:cNvPr>
          <p:cNvSpPr txBox="1">
            <a:spLocks/>
          </p:cNvSpPr>
          <p:nvPr/>
        </p:nvSpPr>
        <p:spPr>
          <a:xfrm>
            <a:off x="1086022" y="1649643"/>
            <a:ext cx="2321199" cy="851770"/>
          </a:xfrm>
          <a:prstGeom prst="snip2DiagRect">
            <a:avLst/>
          </a:prstGeom>
          <a:noFill/>
          <a:ln w="28575">
            <a:noFill/>
            <a:prstDash val="solid"/>
          </a:ln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th-TH" sz="40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สินทรัพย์</a:t>
            </a:r>
            <a:endParaRPr lang="en-US" sz="4000" b="1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6BBDA4C4-51E2-4081-835D-AE1FC9831165}"/>
              </a:ext>
            </a:extLst>
          </p:cNvPr>
          <p:cNvSpPr txBox="1">
            <a:spLocks/>
          </p:cNvSpPr>
          <p:nvPr/>
        </p:nvSpPr>
        <p:spPr>
          <a:xfrm>
            <a:off x="5993156" y="1665668"/>
            <a:ext cx="2340257" cy="755044"/>
          </a:xfrm>
          <a:prstGeom prst="snip2DiagRect">
            <a:avLst/>
          </a:prstGeom>
          <a:noFill/>
          <a:ln w="28575">
            <a:noFill/>
            <a:prstDash val="solid"/>
          </a:ln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th-TH" sz="40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หนี้สิน</a:t>
            </a:r>
            <a:endParaRPr lang="en-US" sz="4000" b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B913249-21C8-4249-B14C-FC4804B1123F}"/>
              </a:ext>
            </a:extLst>
          </p:cNvPr>
          <p:cNvGrpSpPr/>
          <p:nvPr/>
        </p:nvGrpSpPr>
        <p:grpSpPr>
          <a:xfrm>
            <a:off x="9368649" y="2763442"/>
            <a:ext cx="2615875" cy="2825541"/>
            <a:chOff x="8839756" y="1704137"/>
            <a:chExt cx="2615876" cy="280310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E869A9D-4DF0-4568-8859-C57D93E94121}"/>
                </a:ext>
              </a:extLst>
            </p:cNvPr>
            <p:cNvGrpSpPr/>
            <p:nvPr/>
          </p:nvGrpSpPr>
          <p:grpSpPr>
            <a:xfrm>
              <a:off x="8839756" y="1704137"/>
              <a:ext cx="2615876" cy="2751366"/>
              <a:chOff x="11909220" y="1744769"/>
              <a:chExt cx="3662228" cy="2644028"/>
            </a:xfrm>
          </p:grpSpPr>
          <p:sp>
            <p:nvSpPr>
              <p:cNvPr id="36" name="Rounded Rectangle 23">
                <a:extLst>
                  <a:ext uri="{FF2B5EF4-FFF2-40B4-BE49-F238E27FC236}">
                    <a16:creationId xmlns:a16="http://schemas.microsoft.com/office/drawing/2014/main" id="{2D97159B-36C8-4455-8185-8AD382929DC4}"/>
                  </a:ext>
                </a:extLst>
              </p:cNvPr>
              <p:cNvSpPr/>
              <p:nvPr/>
            </p:nvSpPr>
            <p:spPr>
              <a:xfrm>
                <a:off x="12434720" y="2491215"/>
                <a:ext cx="3054537" cy="1044001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7" name="Title 4">
                <a:extLst>
                  <a:ext uri="{FF2B5EF4-FFF2-40B4-BE49-F238E27FC236}">
                    <a16:creationId xmlns:a16="http://schemas.microsoft.com/office/drawing/2014/main" id="{0734F564-FA31-4B4E-8DF8-6BA0DAA07F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09220" y="1744769"/>
                <a:ext cx="3662228" cy="786244"/>
              </a:xfrm>
              <a:prstGeom prst="snip2DiagRect">
                <a:avLst/>
              </a:prstGeom>
              <a:noFill/>
              <a:ln w="28575">
                <a:noFill/>
                <a:prstDash val="solid"/>
              </a:ln>
            </p:spPr>
            <p:txBody>
              <a:bodyPr>
                <a:noAutofit/>
              </a:bodyPr>
              <a:lstStyle/>
              <a:p>
                <a:pPr lvl="0" algn="r">
                  <a:spcBef>
                    <a:spcPct val="0"/>
                  </a:spcBef>
                  <a:defRPr/>
                </a:pPr>
                <a:r>
                  <a:rPr lang="th-TH" sz="3857" b="1"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ความมั่งคั่งสุทธิ</a:t>
                </a:r>
                <a:endParaRPr lang="en-US" sz="3857" b="1"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581FFC9-25F6-42D7-A4D0-2F3705A27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75728" y="3508679"/>
                <a:ext cx="1471035" cy="880118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D124709-3DAB-4D6E-BB3E-555C640F0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05588" y="3607145"/>
              <a:ext cx="1291336" cy="900095"/>
            </a:xfrm>
            <a:prstGeom prst="rect">
              <a:avLst/>
            </a:prstGeom>
          </p:spPr>
        </p:pic>
      </p:grpSp>
      <p:sp>
        <p:nvSpPr>
          <p:cNvPr id="39" name="Minus 26">
            <a:extLst>
              <a:ext uri="{FF2B5EF4-FFF2-40B4-BE49-F238E27FC236}">
                <a16:creationId xmlns:a16="http://schemas.microsoft.com/office/drawing/2014/main" id="{4F6DF5EA-EE2E-4A2C-B268-FDF635A41329}"/>
              </a:ext>
            </a:extLst>
          </p:cNvPr>
          <p:cNvSpPr/>
          <p:nvPr/>
        </p:nvSpPr>
        <p:spPr>
          <a:xfrm>
            <a:off x="4316646" y="3671858"/>
            <a:ext cx="596178" cy="84418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40" name="Equal 27">
            <a:extLst>
              <a:ext uri="{FF2B5EF4-FFF2-40B4-BE49-F238E27FC236}">
                <a16:creationId xmlns:a16="http://schemas.microsoft.com/office/drawing/2014/main" id="{84D77CA0-34E1-490A-832D-1FCB9C64A2CA}"/>
              </a:ext>
            </a:extLst>
          </p:cNvPr>
          <p:cNvSpPr/>
          <p:nvPr/>
        </p:nvSpPr>
        <p:spPr>
          <a:xfrm>
            <a:off x="9037544" y="3908255"/>
            <a:ext cx="662209" cy="532946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>
              <a:solidFill>
                <a:schemeClr val="tx1"/>
              </a:solidFill>
            </a:endParaRP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EC361B77-0EC3-4D9F-8A2E-8029D8544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200601"/>
              </p:ext>
            </p:extLst>
          </p:nvPr>
        </p:nvGraphicFramePr>
        <p:xfrm>
          <a:off x="5023862" y="2325703"/>
          <a:ext cx="3956899" cy="4123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9259">
                  <a:extLst>
                    <a:ext uri="{9D8B030D-6E8A-4147-A177-3AD203B41FA5}">
                      <a16:colId xmlns:a16="http://schemas.microsoft.com/office/drawing/2014/main" val="378146209"/>
                    </a:ext>
                  </a:extLst>
                </a:gridCol>
                <a:gridCol w="1627640">
                  <a:extLst>
                    <a:ext uri="{9D8B030D-6E8A-4147-A177-3AD203B41FA5}">
                      <a16:colId xmlns:a16="http://schemas.microsoft.com/office/drawing/2014/main" val="352205621"/>
                    </a:ext>
                  </a:extLst>
                </a:gridCol>
              </a:tblGrid>
              <a:tr h="540821">
                <a:tc>
                  <a:txBody>
                    <a:bodyPr/>
                    <a:lstStyle/>
                    <a:p>
                      <a:pPr algn="ctr"/>
                      <a:r>
                        <a:rPr lang="th-TH" sz="23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รายการหนี้สิน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จำนวนเงิน (บาท)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721390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039497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162493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840179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060163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165007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274470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0538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r>
                        <a:rPr lang="th-TH" sz="20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รวมหนี้สินทั้งสิ้น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h-TH" sz="2000"/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587470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B8A00F4-E87F-42E8-B3E4-DD6630588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55767"/>
              </p:ext>
            </p:extLst>
          </p:nvPr>
        </p:nvGraphicFramePr>
        <p:xfrm>
          <a:off x="304228" y="2316253"/>
          <a:ext cx="3956899" cy="4166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9259">
                  <a:extLst>
                    <a:ext uri="{9D8B030D-6E8A-4147-A177-3AD203B41FA5}">
                      <a16:colId xmlns:a16="http://schemas.microsoft.com/office/drawing/2014/main" val="378146209"/>
                    </a:ext>
                  </a:extLst>
                </a:gridCol>
                <a:gridCol w="1627640">
                  <a:extLst>
                    <a:ext uri="{9D8B030D-6E8A-4147-A177-3AD203B41FA5}">
                      <a16:colId xmlns:a16="http://schemas.microsoft.com/office/drawing/2014/main" val="352205621"/>
                    </a:ext>
                  </a:extLst>
                </a:gridCol>
              </a:tblGrid>
              <a:tr h="583483">
                <a:tc>
                  <a:txBody>
                    <a:bodyPr/>
                    <a:lstStyle/>
                    <a:p>
                      <a:pPr algn="ctr"/>
                      <a:r>
                        <a:rPr lang="th-TH" sz="23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รายการสินทรัพย์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จำนวนเงิน (บาท)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721390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039497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5162493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840179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0060163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165007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0274470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0538"/>
                  </a:ext>
                </a:extLst>
              </a:tr>
              <a:tr h="447892">
                <a:tc>
                  <a:txBody>
                    <a:bodyPr/>
                    <a:lstStyle/>
                    <a:p>
                      <a:r>
                        <a:rPr lang="th-TH" sz="20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รวมสินทรัพย์ทั้งสิ้น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h-TH" sz="2000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6587470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F9819EFB-E65B-4CF7-BF7A-D42D9C9AD3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58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>
            <a:extLst>
              <a:ext uri="{FF2B5EF4-FFF2-40B4-BE49-F238E27FC236}">
                <a16:creationId xmlns:a16="http://schemas.microsoft.com/office/drawing/2014/main" id="{E94D3602-8B52-CD0F-C470-6BB81C8BDBAE}"/>
              </a:ext>
            </a:extLst>
          </p:cNvPr>
          <p:cNvSpPr txBox="1"/>
          <p:nvPr/>
        </p:nvSpPr>
        <p:spPr>
          <a:xfrm>
            <a:off x="8153747" y="-1183745"/>
            <a:ext cx="1645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th-TH" sz="2200">
                <a:solidFill>
                  <a:srgbClr val="0D2E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กู้เงินไปทำอะไร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4F72CCF-41F8-A21A-49B9-727D499CD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107" y="1"/>
            <a:ext cx="1049920" cy="34545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EE6406-2998-6762-F571-4C64A369FAC8}"/>
              </a:ext>
            </a:extLst>
          </p:cNvPr>
          <p:cNvSpPr/>
          <p:nvPr/>
        </p:nvSpPr>
        <p:spPr>
          <a:xfrm>
            <a:off x="4063665" y="1164788"/>
            <a:ext cx="4123245" cy="6667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768055"/>
            <a:r>
              <a:rPr lang="th-TH" sz="3733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คุณมี </a:t>
            </a:r>
            <a:r>
              <a:rPr lang="th-TH" sz="3733">
                <a:solidFill>
                  <a:srgbClr val="ED7D3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“ความมั่งคั่ง” </a:t>
            </a:r>
            <a:r>
              <a:rPr lang="th-TH" sz="3733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แบบไหน?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A4978B-CC06-1C63-14A5-7902281175B1}"/>
              </a:ext>
            </a:extLst>
          </p:cNvPr>
          <p:cNvSpPr/>
          <p:nvPr/>
        </p:nvSpPr>
        <p:spPr>
          <a:xfrm>
            <a:off x="2751765" y="1505488"/>
            <a:ext cx="556779" cy="55677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55"/>
            <a:endParaRPr lang="th-TH" sz="2352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256A84-B01C-2701-55E6-6F8E803CF593}"/>
              </a:ext>
            </a:extLst>
          </p:cNvPr>
          <p:cNvSpPr txBox="1"/>
          <p:nvPr/>
        </p:nvSpPr>
        <p:spPr>
          <a:xfrm>
            <a:off x="2850521" y="1537943"/>
            <a:ext cx="38183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55"/>
            <a:r>
              <a:rPr lang="en-US" sz="2667">
                <a:solidFill>
                  <a:prstClr val="white"/>
                </a:solidFill>
                <a:latin typeface="Calibri"/>
              </a:rPr>
              <a:t>A</a:t>
            </a:r>
            <a:endParaRPr lang="th-TH" sz="2667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8FC09E-985B-ABE4-23D3-3057C7E81A94}"/>
              </a:ext>
            </a:extLst>
          </p:cNvPr>
          <p:cNvSpPr txBox="1"/>
          <p:nvPr/>
        </p:nvSpPr>
        <p:spPr>
          <a:xfrm>
            <a:off x="757486" y="4725995"/>
            <a:ext cx="158248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55"/>
            <a:r>
              <a:rPr lang="th-TH" sz="2667" b="1">
                <a:solidFill>
                  <a:srgbClr val="4472C4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สินทรัพย์</a:t>
            </a:r>
            <a:endParaRPr lang="th-TH" sz="3733" b="1">
              <a:solidFill>
                <a:srgbClr val="4472C4">
                  <a:lumMod val="50000"/>
                </a:srgb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8DEB53-1222-8F7A-60D5-118E025F1CE3}"/>
              </a:ext>
            </a:extLst>
          </p:cNvPr>
          <p:cNvSpPr txBox="1"/>
          <p:nvPr/>
        </p:nvSpPr>
        <p:spPr>
          <a:xfrm>
            <a:off x="4447586" y="3730068"/>
            <a:ext cx="75533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55"/>
            <a:r>
              <a:rPr lang="th-TH" sz="2667" b="1">
                <a:solidFill>
                  <a:srgbClr val="4472C4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หนี้สิน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758A73-025C-ADB7-354E-35D07972A1B9}"/>
              </a:ext>
            </a:extLst>
          </p:cNvPr>
          <p:cNvCxnSpPr>
            <a:cxnSpLocks/>
          </p:cNvCxnSpPr>
          <p:nvPr/>
        </p:nvCxnSpPr>
        <p:spPr>
          <a:xfrm>
            <a:off x="6088281" y="2203123"/>
            <a:ext cx="14224" cy="322186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Free Emoji 1203011 PNG with Transparent Background">
            <a:extLst>
              <a:ext uri="{FF2B5EF4-FFF2-40B4-BE49-F238E27FC236}">
                <a16:creationId xmlns:a16="http://schemas.microsoft.com/office/drawing/2014/main" id="{1869033F-A51D-54B8-4285-E6E29AAF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67" y="5764469"/>
            <a:ext cx="492443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Sad - Lovely Sad Face Emoji Tshirt Cute Emoji Tshirt For - Free Transparent  PNG Download - PNGkey">
            <a:extLst>
              <a:ext uri="{FF2B5EF4-FFF2-40B4-BE49-F238E27FC236}">
                <a16:creationId xmlns:a16="http://schemas.microsoft.com/office/drawing/2014/main" id="{B0768E57-ECBF-4085-C2E1-BB466FAFF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60976" y1="42609" x2="60976" y2="42609"/>
                        <a14:foregroundMark x1="38659" y1="37217" x2="34878" y2="36000"/>
                        <a14:foregroundMark x1="60244" y1="61217" x2="60244" y2="61217"/>
                        <a14:foregroundMark x1="75610" y1="37217" x2="75610" y2="37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354" y="5733763"/>
            <a:ext cx="789845" cy="55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0D2E793-390A-BC89-4993-DE8D6820D06B}"/>
              </a:ext>
            </a:extLst>
          </p:cNvPr>
          <p:cNvSpPr/>
          <p:nvPr/>
        </p:nvSpPr>
        <p:spPr>
          <a:xfrm>
            <a:off x="2539756" y="4176090"/>
            <a:ext cx="1075792" cy="77512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21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66A909-7DB9-3C0D-A951-0329B2EADE38}"/>
              </a:ext>
            </a:extLst>
          </p:cNvPr>
          <p:cNvCxnSpPr/>
          <p:nvPr/>
        </p:nvCxnSpPr>
        <p:spPr>
          <a:xfrm flipV="1">
            <a:off x="1000936" y="3519957"/>
            <a:ext cx="4261403" cy="1206039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90CCBBE-2542-D897-1C07-95F03E416A45}"/>
              </a:ext>
            </a:extLst>
          </p:cNvPr>
          <p:cNvSpPr txBox="1"/>
          <p:nvPr/>
        </p:nvSpPr>
        <p:spPr>
          <a:xfrm>
            <a:off x="6626909" y="3721541"/>
            <a:ext cx="158248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55"/>
            <a:r>
              <a:rPr lang="th-TH" sz="2667" b="1">
                <a:solidFill>
                  <a:srgbClr val="4472C4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สินทรัพย์</a:t>
            </a:r>
            <a:endParaRPr lang="th-TH" sz="3733" b="1">
              <a:solidFill>
                <a:srgbClr val="4472C4">
                  <a:lumMod val="50000"/>
                </a:srgb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E50108-4519-2F32-83E5-9AA65AA21B28}"/>
              </a:ext>
            </a:extLst>
          </p:cNvPr>
          <p:cNvSpPr txBox="1"/>
          <p:nvPr/>
        </p:nvSpPr>
        <p:spPr>
          <a:xfrm>
            <a:off x="10334768" y="4708603"/>
            <a:ext cx="75533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55"/>
            <a:r>
              <a:rPr lang="th-TH" sz="2667" b="1">
                <a:solidFill>
                  <a:srgbClr val="4472C4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หนี้สิน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7945CF12-B40D-546B-338E-F8F2C5F708D7}"/>
              </a:ext>
            </a:extLst>
          </p:cNvPr>
          <p:cNvSpPr/>
          <p:nvPr/>
        </p:nvSpPr>
        <p:spPr>
          <a:xfrm>
            <a:off x="8220562" y="4089536"/>
            <a:ext cx="1092709" cy="7873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21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CFA970-7796-5E88-A2F3-EF3CF4EFC157}"/>
              </a:ext>
            </a:extLst>
          </p:cNvPr>
          <p:cNvCxnSpPr>
            <a:cxnSpLocks/>
          </p:cNvCxnSpPr>
          <p:nvPr/>
        </p:nvCxnSpPr>
        <p:spPr>
          <a:xfrm>
            <a:off x="6758828" y="3519958"/>
            <a:ext cx="4414481" cy="1169175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79D531EE-6ABC-D857-E023-BB5EFA24616E}"/>
              </a:ext>
            </a:extLst>
          </p:cNvPr>
          <p:cNvSpPr/>
          <p:nvPr/>
        </p:nvSpPr>
        <p:spPr>
          <a:xfrm>
            <a:off x="520122" y="2751092"/>
            <a:ext cx="1694639" cy="1692024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21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9ECC047D-3185-44B3-B357-F630DF85BC7B}"/>
              </a:ext>
            </a:extLst>
          </p:cNvPr>
          <p:cNvSpPr/>
          <p:nvPr/>
        </p:nvSpPr>
        <p:spPr>
          <a:xfrm>
            <a:off x="4169501" y="2693892"/>
            <a:ext cx="847828" cy="8465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21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3D079DB8-F421-C7DD-1237-E30B1642E133}"/>
              </a:ext>
            </a:extLst>
          </p:cNvPr>
          <p:cNvSpPr/>
          <p:nvPr/>
        </p:nvSpPr>
        <p:spPr>
          <a:xfrm>
            <a:off x="9842519" y="2701827"/>
            <a:ext cx="1715099" cy="1712452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21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46027B89-1245-613E-F971-1D9C22CB21AE}"/>
              </a:ext>
            </a:extLst>
          </p:cNvPr>
          <p:cNvSpPr/>
          <p:nvPr/>
        </p:nvSpPr>
        <p:spPr>
          <a:xfrm>
            <a:off x="6938683" y="2692153"/>
            <a:ext cx="882837" cy="858008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21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959F7B-0302-906E-2605-8FE2574CE5F9}"/>
              </a:ext>
            </a:extLst>
          </p:cNvPr>
          <p:cNvSpPr txBox="1"/>
          <p:nvPr/>
        </p:nvSpPr>
        <p:spPr>
          <a:xfrm>
            <a:off x="1377428" y="5759029"/>
            <a:ext cx="340704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th-TH" sz="2667">
                <a:solidFill>
                  <a:srgbClr val="1F497D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ยินดีด้วย คุณมีความมั่งคั่ง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DD5571-DAF4-DBFB-883D-093F93B76B52}"/>
              </a:ext>
            </a:extLst>
          </p:cNvPr>
          <p:cNvSpPr txBox="1"/>
          <p:nvPr/>
        </p:nvSpPr>
        <p:spPr>
          <a:xfrm>
            <a:off x="6656469" y="5575879"/>
            <a:ext cx="568779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th-TH" sz="2667">
                <a:solidFill>
                  <a:srgbClr val="1F497D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ไม่เป็นไรนะ</a:t>
            </a:r>
            <a:r>
              <a:rPr lang="en-US" sz="2667">
                <a:solidFill>
                  <a:srgbClr val="1F497D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…</a:t>
            </a:r>
            <a:endParaRPr lang="th-TH" sz="2667">
              <a:solidFill>
                <a:srgbClr val="1F497D">
                  <a:lumMod val="75000"/>
                </a:srgb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algn="ctr" defTabSz="914377"/>
            <a:r>
              <a:rPr lang="th-TH" sz="2667">
                <a:solidFill>
                  <a:srgbClr val="1F497D">
                    <a:lumMod val="75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มาสร้างความมั่งคั่งไปด้วยกัน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EBF9DFA-D187-161D-8AA8-86674F7CE041}"/>
              </a:ext>
            </a:extLst>
          </p:cNvPr>
          <p:cNvSpPr/>
          <p:nvPr/>
        </p:nvSpPr>
        <p:spPr>
          <a:xfrm>
            <a:off x="8437668" y="1505488"/>
            <a:ext cx="556779" cy="55677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55"/>
            <a:endParaRPr lang="th-TH" sz="2352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71A08E5-C17E-94AF-3829-DECBD567F8F5}"/>
              </a:ext>
            </a:extLst>
          </p:cNvPr>
          <p:cNvSpPr txBox="1"/>
          <p:nvPr/>
        </p:nvSpPr>
        <p:spPr>
          <a:xfrm>
            <a:off x="8550712" y="1537943"/>
            <a:ext cx="37061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55"/>
            <a:r>
              <a:rPr lang="en-US" sz="2667">
                <a:solidFill>
                  <a:prstClr val="white"/>
                </a:solidFill>
                <a:latin typeface="Calibri"/>
                <a:cs typeface="Cordia New" panose="020B0304020202020204" pitchFamily="34" charset="-34"/>
              </a:rPr>
              <a:t>B</a:t>
            </a:r>
            <a:endParaRPr lang="th-TH" sz="2667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15650-9597-9930-BB99-E42A01CE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FDF1642-36F5-4944-A90B-128936D0950B}" type="slidenum">
              <a:rPr lang="th-TH">
                <a:solidFill>
                  <a:prstClr val="black"/>
                </a:solidFill>
              </a:rPr>
              <a:pPr defTabSz="914377"/>
              <a:t>21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99CB76-9FCC-102B-9DD4-8A31862943EA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1: </a:t>
            </a:r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0AF7C6-65DB-09C3-966E-6EFDA83FCF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9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1" grpId="0" animBg="1"/>
      <p:bldP spid="43" grpId="0"/>
      <p:bldP spid="44" grpId="0"/>
      <p:bldP spid="45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05D714-A791-4210-B6C4-714CE52A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22</a:t>
            </a:fld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FD05F-62EB-42FF-B08B-62DF84F55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6" y="1848370"/>
            <a:ext cx="2389049" cy="3364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BA60A-AD08-477B-85FD-2171756B2983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1: </a:t>
            </a:r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F4DD88-9CD2-4FC9-81E3-2BEDBEE27A64}"/>
              </a:ext>
            </a:extLst>
          </p:cNvPr>
          <p:cNvSpPr/>
          <p:nvPr/>
        </p:nvSpPr>
        <p:spPr>
          <a:xfrm>
            <a:off x="4103804" y="2406801"/>
            <a:ext cx="5586295" cy="8763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ฐานะการเงินของเรา เป็นยังไงกันแน่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B8C7B9-129A-4176-BA81-987F8D1F9B77}"/>
              </a:ext>
            </a:extLst>
          </p:cNvPr>
          <p:cNvSpPr/>
          <p:nvPr/>
        </p:nvSpPr>
        <p:spPr>
          <a:xfrm>
            <a:off x="5186247" y="3803575"/>
            <a:ext cx="5905500" cy="8763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พฤติกรรมการใช้จ่ายของเรา โอเคไหม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A5734D-CE67-4856-B117-ADFA3322B7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88BAA-D679-4983-9777-AAC52153F12B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2A2E15B-596B-4387-8C38-6F7F8BE68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32" y="2779793"/>
            <a:ext cx="2389049" cy="3364459"/>
          </a:xfrm>
          <a:prstGeom prst="rect">
            <a:avLst/>
          </a:prstGeom>
        </p:spPr>
      </p:pic>
      <p:sp>
        <p:nvSpPr>
          <p:cNvPr id="32" name="Oval Callout 1">
            <a:extLst>
              <a:ext uri="{FF2B5EF4-FFF2-40B4-BE49-F238E27FC236}">
                <a16:creationId xmlns:a16="http://schemas.microsoft.com/office/drawing/2014/main" id="{551FFA6F-822A-4EF9-A68B-7B07E9FC2838}"/>
              </a:ext>
            </a:extLst>
          </p:cNvPr>
          <p:cNvSpPr/>
          <p:nvPr/>
        </p:nvSpPr>
        <p:spPr>
          <a:xfrm>
            <a:off x="6463651" y="1188574"/>
            <a:ext cx="1962963" cy="1921549"/>
          </a:xfrm>
          <a:prstGeom prst="wedgeEllipseCallout">
            <a:avLst>
              <a:gd name="adj1" fmla="val -38458"/>
              <a:gd name="adj2" fmla="val 554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2352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3" name="Oval Callout 9">
            <a:extLst>
              <a:ext uri="{FF2B5EF4-FFF2-40B4-BE49-F238E27FC236}">
                <a16:creationId xmlns:a16="http://schemas.microsoft.com/office/drawing/2014/main" id="{22C46332-CA3C-4825-B880-64289A1D7113}"/>
              </a:ext>
            </a:extLst>
          </p:cNvPr>
          <p:cNvSpPr/>
          <p:nvPr/>
        </p:nvSpPr>
        <p:spPr>
          <a:xfrm>
            <a:off x="3401399" y="697288"/>
            <a:ext cx="2196363" cy="2150025"/>
          </a:xfrm>
          <a:prstGeom prst="wedgeEllipseCallout">
            <a:avLst>
              <a:gd name="adj1" fmla="val 37104"/>
              <a:gd name="adj2" fmla="val 554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2352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370D0B-5120-4A74-80BD-C3765CD25D20}"/>
              </a:ext>
            </a:extLst>
          </p:cNvPr>
          <p:cNvSpPr/>
          <p:nvPr/>
        </p:nvSpPr>
        <p:spPr>
          <a:xfrm rot="20936479">
            <a:off x="3060360" y="893982"/>
            <a:ext cx="28380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18"/>
            <a: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ทำไม</a:t>
            </a:r>
          </a:p>
          <a:p>
            <a:pPr algn="ctr" defTabSz="914418"/>
            <a: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เงินเดือนขึ้นเท่าไร</a:t>
            </a:r>
            <a:b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ก็ไม่พอใช้สักที</a:t>
            </a:r>
          </a:p>
        </p:txBody>
      </p:sp>
      <p:sp>
        <p:nvSpPr>
          <p:cNvPr id="35" name="Oval Callout 11">
            <a:extLst>
              <a:ext uri="{FF2B5EF4-FFF2-40B4-BE49-F238E27FC236}">
                <a16:creationId xmlns:a16="http://schemas.microsoft.com/office/drawing/2014/main" id="{0C39EE6F-0EB2-4C6F-BC06-A5EC61A3FD90}"/>
              </a:ext>
            </a:extLst>
          </p:cNvPr>
          <p:cNvSpPr/>
          <p:nvPr/>
        </p:nvSpPr>
        <p:spPr>
          <a:xfrm>
            <a:off x="6999356" y="3534711"/>
            <a:ext cx="1923429" cy="1882849"/>
          </a:xfrm>
          <a:prstGeom prst="wedgeEllipseCallout">
            <a:avLst>
              <a:gd name="adj1" fmla="val -63173"/>
              <a:gd name="adj2" fmla="val -2764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2352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EBCF11-6912-4E40-AFF3-570A635A8739}"/>
              </a:ext>
            </a:extLst>
          </p:cNvPr>
          <p:cNvSpPr/>
          <p:nvPr/>
        </p:nvSpPr>
        <p:spPr>
          <a:xfrm rot="933704">
            <a:off x="6045974" y="1268951"/>
            <a:ext cx="28380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18"/>
            <a: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ทำงาน</a:t>
            </a:r>
          </a:p>
          <a:p>
            <a:pPr algn="ctr" defTabSz="914418"/>
            <a: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มาหลายปี</a:t>
            </a:r>
          </a:p>
          <a:p>
            <a:pPr algn="ctr" defTabSz="914418"/>
            <a: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แต่ไม่มีเงินเก็บ</a:t>
            </a:r>
          </a:p>
        </p:txBody>
      </p:sp>
      <p:sp>
        <p:nvSpPr>
          <p:cNvPr id="37" name="Oval Callout 13">
            <a:extLst>
              <a:ext uri="{FF2B5EF4-FFF2-40B4-BE49-F238E27FC236}">
                <a16:creationId xmlns:a16="http://schemas.microsoft.com/office/drawing/2014/main" id="{EE0A4EB8-A181-4013-BB70-681EF71D5335}"/>
              </a:ext>
            </a:extLst>
          </p:cNvPr>
          <p:cNvSpPr/>
          <p:nvPr/>
        </p:nvSpPr>
        <p:spPr>
          <a:xfrm>
            <a:off x="3083691" y="3279667"/>
            <a:ext cx="1616907" cy="1582794"/>
          </a:xfrm>
          <a:prstGeom prst="wedgeEllipseCallout">
            <a:avLst>
              <a:gd name="adj1" fmla="val 72863"/>
              <a:gd name="adj2" fmla="val -2978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2352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3A0EAC-1FD9-45E6-B8A7-A42EA863932D}"/>
              </a:ext>
            </a:extLst>
          </p:cNvPr>
          <p:cNvSpPr/>
          <p:nvPr/>
        </p:nvSpPr>
        <p:spPr>
          <a:xfrm>
            <a:off x="2117044" y="6071982"/>
            <a:ext cx="7926364" cy="68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18"/>
            <a:r>
              <a:rPr lang="th-TH" sz="3857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เคยคิดไหม...ที่เงินไม่พอใช้เพราะหมดไปกับอะไร?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3170D9F-8A83-4699-AEE5-BC9F8CB1A959}"/>
              </a:ext>
            </a:extLst>
          </p:cNvPr>
          <p:cNvSpPr/>
          <p:nvPr/>
        </p:nvSpPr>
        <p:spPr>
          <a:xfrm rot="734341">
            <a:off x="6540916" y="3945217"/>
            <a:ext cx="2838070" cy="1059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18"/>
            <a:r>
              <a:rPr lang="th-TH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เงินไม่พอใช้</a:t>
            </a:r>
            <a:br>
              <a:rPr lang="th-TH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ทำไงดี?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46C5594-8265-44FB-A669-DBC377ACC76C}"/>
              </a:ext>
            </a:extLst>
          </p:cNvPr>
          <p:cNvSpPr/>
          <p:nvPr/>
        </p:nvSpPr>
        <p:spPr>
          <a:xfrm rot="20936479">
            <a:off x="2479607" y="3442402"/>
            <a:ext cx="2838070" cy="1147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18"/>
            <a:r>
              <a:rPr lang="th-TH" sz="3429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สิ้นเดือน</a:t>
            </a:r>
            <a:br>
              <a:rPr lang="th-TH" sz="3429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3429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เหมือนสิ้นใจ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BBFC31-B076-4B99-A1EF-54F7DA30C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80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>
            <a:extLst>
              <a:ext uri="{FF2B5EF4-FFF2-40B4-BE49-F238E27FC236}">
                <a16:creationId xmlns:a16="http://schemas.microsoft.com/office/drawing/2014/main" id="{E94D3602-8B52-CD0F-C470-6BB81C8BDBAE}"/>
              </a:ext>
            </a:extLst>
          </p:cNvPr>
          <p:cNvSpPr txBox="1"/>
          <p:nvPr/>
        </p:nvSpPr>
        <p:spPr>
          <a:xfrm>
            <a:off x="8153747" y="-1183745"/>
            <a:ext cx="1645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th-TH" sz="2200">
                <a:solidFill>
                  <a:srgbClr val="0D2E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กู้เงินไปทำอะไร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741A3-3622-100D-F39C-F19528A141FA}"/>
              </a:ext>
            </a:extLst>
          </p:cNvPr>
          <p:cNvSpPr txBox="1"/>
          <p:nvPr/>
        </p:nvSpPr>
        <p:spPr>
          <a:xfrm>
            <a:off x="990322" y="1083559"/>
            <a:ext cx="478047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th-TH" sz="3733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คุณมีพฤติกรรมการใช้จ่ายอย่างไร</a:t>
            </a:r>
            <a:r>
              <a:rPr lang="en-US" sz="3733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?</a:t>
            </a:r>
            <a:endParaRPr lang="th-TH" sz="3733" b="1">
              <a:solidFill>
                <a:srgbClr val="1F497D">
                  <a:lumMod val="75000"/>
                </a:srgb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0F06F-50C4-9646-FC5F-CC2FE0A76062}"/>
              </a:ext>
            </a:extLst>
          </p:cNvPr>
          <p:cNvSpPr txBox="1"/>
          <p:nvPr/>
        </p:nvSpPr>
        <p:spPr>
          <a:xfrm>
            <a:off x="7304688" y="2362563"/>
            <a:ext cx="2925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th-TH" sz="3200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ออมก่อนใช้ </a:t>
            </a:r>
            <a:r>
              <a:rPr lang="en-US" sz="3200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</a:t>
            </a:r>
            <a:r>
              <a:rPr lang="th-TH" sz="3200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ใช้ก่อนออม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061FEC-164B-B820-0CD3-81B38887F160}"/>
              </a:ext>
            </a:extLst>
          </p:cNvPr>
          <p:cNvSpPr txBox="1"/>
          <p:nvPr/>
        </p:nvSpPr>
        <p:spPr>
          <a:xfrm>
            <a:off x="7313366" y="3733937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th-TH" sz="3200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 </a:t>
            </a:r>
            <a:r>
              <a:rPr lang="en-US" sz="3200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</a:t>
            </a:r>
            <a:r>
              <a:rPr lang="th-TH" sz="3200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ไม่มี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A72AC-F103-3521-1C1D-39D8E5E618FC}"/>
              </a:ext>
            </a:extLst>
          </p:cNvPr>
          <p:cNvSpPr txBox="1"/>
          <p:nvPr/>
        </p:nvSpPr>
        <p:spPr>
          <a:xfrm>
            <a:off x="7304689" y="5205921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th-TH" sz="3200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จำเป็น </a:t>
            </a:r>
            <a:r>
              <a:rPr lang="en-US" sz="3200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</a:t>
            </a:r>
            <a:r>
              <a:rPr lang="th-TH" sz="3200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อยากได้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0DAB9B-2817-5384-B775-A5BA13B62700}"/>
              </a:ext>
            </a:extLst>
          </p:cNvPr>
          <p:cNvSpPr/>
          <p:nvPr/>
        </p:nvSpPr>
        <p:spPr>
          <a:xfrm>
            <a:off x="3124314" y="2201573"/>
            <a:ext cx="3502952" cy="9067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th-TH" sz="3200">
                <a:solidFill>
                  <a:srgbClr val="4472C4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การจัดสรรเงินออม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A0EEB7-1EA7-766A-4FFF-9BA90C8E86AE}"/>
              </a:ext>
            </a:extLst>
          </p:cNvPr>
          <p:cNvSpPr/>
          <p:nvPr/>
        </p:nvSpPr>
        <p:spPr>
          <a:xfrm>
            <a:off x="3187828" y="3542504"/>
            <a:ext cx="3454511" cy="10077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th-TH" sz="3200">
                <a:solidFill>
                  <a:srgbClr val="4472C4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เงินออมเผื่อฉุกเฉิน</a:t>
            </a:r>
          </a:p>
          <a:p>
            <a:pPr algn="ctr" defTabSz="914377"/>
            <a:r>
              <a:rPr lang="en-US" sz="2400">
                <a:solidFill>
                  <a:srgbClr val="4472C4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3-6 </a:t>
            </a:r>
            <a:r>
              <a:rPr lang="th-TH" sz="2400">
                <a:solidFill>
                  <a:srgbClr val="4472C4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เท่าของค่าใช้จ่ายจำเป็นต่อเดือน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C19BB4D-9A6D-D94D-55CB-176CCF250AFB}"/>
              </a:ext>
            </a:extLst>
          </p:cNvPr>
          <p:cNvSpPr/>
          <p:nvPr/>
        </p:nvSpPr>
        <p:spPr>
          <a:xfrm>
            <a:off x="3187828" y="5009804"/>
            <a:ext cx="3454511" cy="10077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th-TH" sz="3200">
                <a:solidFill>
                  <a:srgbClr val="4472C4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เงินหายไปไหน</a:t>
            </a:r>
            <a:r>
              <a:rPr lang="en-US" sz="3200">
                <a:solidFill>
                  <a:srgbClr val="4472C4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?</a:t>
            </a:r>
            <a:endParaRPr lang="th-TH" sz="3200">
              <a:solidFill>
                <a:srgbClr val="4472C4">
                  <a:lumMod val="50000"/>
                </a:srgb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798D8F-ECE4-DCA8-4690-D128074BA2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796" y="3061972"/>
            <a:ext cx="1071069" cy="183888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0DD7A372-5706-7114-AA0A-A16773012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08" y="4900852"/>
            <a:ext cx="880357" cy="126086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AEFAF22-45EE-EAE3-FFCC-2195D1C80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6448">
            <a:off x="1893772" y="4824920"/>
            <a:ext cx="657221" cy="100163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467EAC6D-8DE6-9E3C-1477-1412D963F5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33" y="2060111"/>
            <a:ext cx="995805" cy="11739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EF4FAF-883A-EE40-7FC3-E403B34D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FDF1642-36F5-4944-A90B-128936D0950B}" type="slidenum">
              <a:rPr lang="th-TH">
                <a:solidFill>
                  <a:prstClr val="black"/>
                </a:solidFill>
              </a:rPr>
              <a:pPr defTabSz="914377"/>
              <a:t>24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95245-DAA5-DE22-E671-73688D2CB98E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1: </a:t>
            </a:r>
            <a:r>
              <a:rPr lang="th-TH" sz="32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AC402-3B16-44DF-6014-3617A52E41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0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88BAA-D679-4983-9777-AAC52153F12B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EEF6F8-9CA6-40D3-AC70-012C173E97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158" y="885222"/>
            <a:ext cx="4784554" cy="56139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8DF440-D002-47FF-A235-D3CDACD51B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645" y="4713750"/>
            <a:ext cx="4780067" cy="1679139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2EA94C1-1316-4A50-B341-C93801BC0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787829"/>
              </p:ext>
            </p:extLst>
          </p:nvPr>
        </p:nvGraphicFramePr>
        <p:xfrm>
          <a:off x="5833643" y="3094630"/>
          <a:ext cx="5794058" cy="3199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6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7114">
                <a:tc>
                  <a:txBody>
                    <a:bodyPr/>
                    <a:lstStyle/>
                    <a:p>
                      <a:pPr algn="ctr"/>
                      <a:r>
                        <a:rPr lang="th-TH" sz="28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วันที่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รายการ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รายจ่าย</a:t>
                      </a:r>
                    </a:p>
                    <a:p>
                      <a:pPr algn="ctr"/>
                      <a:r>
                        <a:rPr lang="th-TH" sz="28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จำเป็น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รายจ่าย</a:t>
                      </a:r>
                    </a:p>
                    <a:p>
                      <a:pPr algn="ctr"/>
                      <a:r>
                        <a:rPr lang="th-TH" sz="28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ไม่จำเป็น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998">
                <a:tc rowSpan="4">
                  <a:txBody>
                    <a:bodyPr/>
                    <a:lstStyle/>
                    <a:p>
                      <a:pPr algn="ctr"/>
                      <a:r>
                        <a:rPr lang="th-TH" sz="28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ซื้อสลากกินแบ่งรัฐบาล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b="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1,000</a:t>
                      </a:r>
                      <a:endParaRPr lang="th-TH" sz="2800" b="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998">
                <a:tc vMerge="1">
                  <a:txBody>
                    <a:bodyPr/>
                    <a:lstStyle/>
                    <a:p>
                      <a:pPr algn="ctr"/>
                      <a:endParaRPr lang="th-TH" sz="2000">
                        <a:solidFill>
                          <a:srgbClr val="002060"/>
                        </a:solidFill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ผ่อนหนี้บัตรเครดิต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3,000</a:t>
                      </a:r>
                      <a:endParaRPr lang="th-TH" sz="2800" b="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b="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998">
                <a:tc vMerge="1">
                  <a:txBody>
                    <a:bodyPr/>
                    <a:lstStyle/>
                    <a:p>
                      <a:pPr algn="ctr"/>
                      <a:endParaRPr lang="th-TH" sz="2000">
                        <a:solidFill>
                          <a:srgbClr val="002060"/>
                        </a:solidFill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จ่ายค่าน้ำค่าไฟ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1,200</a:t>
                      </a:r>
                      <a:endParaRPr lang="th-TH" sz="2800" b="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b="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950">
                <a:tc vMerge="1">
                  <a:txBody>
                    <a:bodyPr/>
                    <a:lstStyle/>
                    <a:p>
                      <a:pPr algn="ctr"/>
                      <a:endParaRPr lang="th-TH" sz="2000">
                        <a:solidFill>
                          <a:srgbClr val="002060"/>
                        </a:solidFill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ค่าสังสรรค์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b="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1,0</a:t>
                      </a:r>
                      <a:r>
                        <a:rPr lang="th-TH" sz="2800" b="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BD6D1AD6-E271-4617-9083-887491F3A66F}"/>
              </a:ext>
            </a:extLst>
          </p:cNvPr>
          <p:cNvSpPr/>
          <p:nvPr/>
        </p:nvSpPr>
        <p:spPr>
          <a:xfrm>
            <a:off x="10374840" y="3028428"/>
            <a:ext cx="1252331" cy="33317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5B07B7-03EF-4C59-91FB-1A29B6D6EBCF}"/>
              </a:ext>
            </a:extLst>
          </p:cNvPr>
          <p:cNvSpPr/>
          <p:nvPr/>
        </p:nvSpPr>
        <p:spPr>
          <a:xfrm>
            <a:off x="4800633" y="300447"/>
            <a:ext cx="595868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th-TH" sz="32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สะกดรอยเงิน....ด้วยการจดบันทึกรายรับ</a:t>
            </a:r>
            <a:r>
              <a:rPr lang="en-US" sz="32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</a:t>
            </a:r>
            <a:r>
              <a:rPr lang="th-TH" sz="32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รายจ่าย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BB02E0-0FEE-4823-9CE9-734E40643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75" y="1217547"/>
            <a:ext cx="3014997" cy="17948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969F3-2097-43E3-950B-F948E5783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72" y="861515"/>
            <a:ext cx="2897540" cy="2127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B4CA0-2597-440B-BA94-46F55DF78B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82799"/>
            <a:ext cx="12192000" cy="3920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ลูกศรขวา 22"/>
          <p:cNvSpPr/>
          <p:nvPr/>
        </p:nvSpPr>
        <p:spPr>
          <a:xfrm>
            <a:off x="3584448" y="3148924"/>
            <a:ext cx="457200" cy="4572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5" name="Rectangle 18"/>
          <p:cNvSpPr/>
          <p:nvPr/>
        </p:nvSpPr>
        <p:spPr>
          <a:xfrm>
            <a:off x="4311495" y="2691724"/>
            <a:ext cx="1726811" cy="13716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8</a:t>
            </a:r>
            <a:r>
              <a:rPr kumimoji="0" lang="th-TH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0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6" name="คูณ 25"/>
          <p:cNvSpPr/>
          <p:nvPr/>
        </p:nvSpPr>
        <p:spPr>
          <a:xfrm>
            <a:off x="6257234" y="2977186"/>
            <a:ext cx="914400" cy="731520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7" name="Rectangle 18"/>
          <p:cNvSpPr/>
          <p:nvPr/>
        </p:nvSpPr>
        <p:spPr>
          <a:xfrm>
            <a:off x="7237568" y="2691724"/>
            <a:ext cx="1526729" cy="137160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365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8" name="เท่ากับ 27"/>
          <p:cNvSpPr/>
          <p:nvPr/>
        </p:nvSpPr>
        <p:spPr>
          <a:xfrm>
            <a:off x="8831199" y="3005370"/>
            <a:ext cx="914400" cy="731520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9" name="Rectangle 18"/>
          <p:cNvSpPr/>
          <p:nvPr/>
        </p:nvSpPr>
        <p:spPr>
          <a:xfrm>
            <a:off x="9914093" y="2691724"/>
            <a:ext cx="1554449" cy="1371600"/>
          </a:xfrm>
          <a:prstGeom prst="roundRect">
            <a:avLst/>
          </a:prstGeom>
          <a:solidFill>
            <a:schemeClr val="bg1"/>
          </a:solidFill>
          <a:ln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29,20</a:t>
            </a:r>
            <a:r>
              <a:rPr kumimoji="0" lang="th-TH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0</a:t>
            </a:r>
            <a:endParaRPr kumimoji="0" lang="en-GB" sz="3293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2501" y="2126174"/>
            <a:ext cx="2116285" cy="59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9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ซื้อครั้งละเท่าไหร่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19303" y="2148178"/>
            <a:ext cx="1838965" cy="59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9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ซื้อบ่อยแค่ไหน</a:t>
            </a:r>
          </a:p>
        </p:txBody>
      </p:sp>
      <p:pic>
        <p:nvPicPr>
          <p:cNvPr id="3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8786" y="3606124"/>
            <a:ext cx="1022217" cy="914400"/>
          </a:xfrm>
          <a:prstGeom prst="rect">
            <a:avLst/>
          </a:prstGeom>
        </p:spPr>
      </p:pic>
      <p:pic>
        <p:nvPicPr>
          <p:cNvPr id="35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37" y="3815696"/>
            <a:ext cx="766814" cy="495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3" y="3797695"/>
            <a:ext cx="843468" cy="82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9141" y="5678855"/>
            <a:ext cx="3759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เอาเงินจำนวนนี้ไปทำอะไรได้บ้าง</a:t>
            </a:r>
          </a:p>
        </p:txBody>
      </p:sp>
      <p:sp>
        <p:nvSpPr>
          <p:cNvPr id="21" name="Rectangle 18"/>
          <p:cNvSpPr/>
          <p:nvPr/>
        </p:nvSpPr>
        <p:spPr>
          <a:xfrm>
            <a:off x="6096000" y="5607877"/>
            <a:ext cx="4312595" cy="691229"/>
          </a:xfrm>
          <a:prstGeom prst="roundRect">
            <a:avLst/>
          </a:prstGeom>
          <a:solidFill>
            <a:srgbClr val="FF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ซื้อกองทุนรวม / ซื้อทอง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/</a:t>
            </a:r>
            <a:r>
              <a:rPr kumimoji="0" lang="th-T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ชำระหนี้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2" name="ลูกศรขวา 22"/>
          <p:cNvSpPr/>
          <p:nvPr/>
        </p:nvSpPr>
        <p:spPr>
          <a:xfrm>
            <a:off x="5471464" y="5714007"/>
            <a:ext cx="457200" cy="4572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751" y="2099541"/>
            <a:ext cx="1926728" cy="2526154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E261E522-F3B8-4CBA-AD49-E5CA11F62BC0}"/>
              </a:ext>
            </a:extLst>
          </p:cNvPr>
          <p:cNvSpPr txBox="1">
            <a:spLocks/>
          </p:cNvSpPr>
          <p:nvPr/>
        </p:nvSpPr>
        <p:spPr>
          <a:xfrm>
            <a:off x="3611" y="687413"/>
            <a:ext cx="12198016" cy="71437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คิดบ้างไหม เงินหายไปเท่าไหร่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69BA0C-E761-4915-A997-CEBA0B5F5C35}"/>
              </a:ext>
            </a:extLst>
          </p:cNvPr>
          <p:cNvSpPr txBox="1"/>
          <p:nvPr/>
        </p:nvSpPr>
        <p:spPr>
          <a:xfrm>
            <a:off x="0" y="10014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FD85492-5F98-43FB-A797-5129863C9F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" grpId="0"/>
      <p:bldP spid="31" grpId="0"/>
      <p:bldP spid="5" grpId="0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06439" y="3109345"/>
            <a:ext cx="6023966" cy="1714428"/>
            <a:chOff x="1683945" y="3716426"/>
            <a:chExt cx="7181249" cy="1714428"/>
          </a:xfrm>
        </p:grpSpPr>
        <p:sp>
          <p:nvSpPr>
            <p:cNvPr id="19" name="Rounded Rectangle 18"/>
            <p:cNvSpPr/>
            <p:nvPr/>
          </p:nvSpPr>
          <p:spPr>
            <a:xfrm>
              <a:off x="1683945" y="3716426"/>
              <a:ext cx="7181249" cy="1714428"/>
            </a:xfrm>
            <a:prstGeom prst="roundRect">
              <a:avLst>
                <a:gd name="adj" fmla="val 12989"/>
              </a:avLst>
            </a:prstGeom>
            <a:solidFill>
              <a:schemeClr val="bg1"/>
            </a:solidFill>
            <a:ln w="38100">
              <a:solidFill>
                <a:srgbClr val="F2F3A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761388" y="4454681"/>
              <a:ext cx="100937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2%</a:t>
              </a:r>
              <a:endParaRPr kumimoji="0" lang="th-TH" sz="48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2815397" y="3864741"/>
              <a:ext cx="1279132" cy="1431456"/>
              <a:chOff x="1198202" y="3829353"/>
              <a:chExt cx="1279132" cy="1431456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1309548" y="382935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5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1198202" y="4356343"/>
                <a:ext cx="1279132" cy="904466"/>
                <a:chOff x="1198202" y="4356343"/>
                <a:chExt cx="1279132" cy="904466"/>
              </a:xfrm>
            </p:grpSpPr>
            <p:pic>
              <p:nvPicPr>
                <p:cNvPr id="103" name="Picture 10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8202" y="4356343"/>
                  <a:ext cx="1279132" cy="904466"/>
                </a:xfrm>
                <a:prstGeom prst="rect">
                  <a:avLst/>
                </a:prstGeom>
              </p:spPr>
            </p:pic>
            <p:sp>
              <p:nvSpPr>
                <p:cNvPr id="104" name="TextBox 103"/>
                <p:cNvSpPr txBox="1"/>
                <p:nvPr/>
              </p:nvSpPr>
              <p:spPr>
                <a:xfrm>
                  <a:off x="1256431" y="4562123"/>
                  <a:ext cx="11443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152,874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105" name="Group 104"/>
            <p:cNvGrpSpPr/>
            <p:nvPr/>
          </p:nvGrpSpPr>
          <p:grpSpPr>
            <a:xfrm>
              <a:off x="4291049" y="3855606"/>
              <a:ext cx="1328908" cy="1452476"/>
              <a:chOff x="1165562" y="3797823"/>
              <a:chExt cx="1328908" cy="1452476"/>
            </a:xfrm>
          </p:grpSpPr>
          <p:sp>
            <p:nvSpPr>
              <p:cNvPr id="106" name="TextBox 105"/>
              <p:cNvSpPr txBox="1"/>
              <p:nvPr/>
            </p:nvSpPr>
            <p:spPr>
              <a:xfrm>
                <a:off x="1284490" y="379782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10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107" name="Group 106"/>
              <p:cNvGrpSpPr/>
              <p:nvPr/>
            </p:nvGrpSpPr>
            <p:grpSpPr>
              <a:xfrm>
                <a:off x="1165562" y="4345833"/>
                <a:ext cx="1328908" cy="904466"/>
                <a:chOff x="1165562" y="4345833"/>
                <a:chExt cx="1328908" cy="904466"/>
              </a:xfrm>
            </p:grpSpPr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5562" y="4345833"/>
                  <a:ext cx="1328908" cy="904466"/>
                </a:xfrm>
                <a:prstGeom prst="rect">
                  <a:avLst/>
                </a:prstGeom>
              </p:spPr>
            </p:pic>
            <p:sp>
              <p:nvSpPr>
                <p:cNvPr id="109" name="TextBox 108"/>
                <p:cNvSpPr txBox="1"/>
                <p:nvPr/>
              </p:nvSpPr>
              <p:spPr>
                <a:xfrm>
                  <a:off x="1238736" y="4544926"/>
                  <a:ext cx="11443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321,659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5775941" y="3866116"/>
              <a:ext cx="1299821" cy="1441966"/>
              <a:chOff x="1154115" y="3808333"/>
              <a:chExt cx="1299821" cy="1441966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1309548" y="380833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20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112" name="Group 111"/>
              <p:cNvGrpSpPr/>
              <p:nvPr/>
            </p:nvGrpSpPr>
            <p:grpSpPr>
              <a:xfrm>
                <a:off x="1154115" y="4345833"/>
                <a:ext cx="1288374" cy="904466"/>
                <a:chOff x="1154115" y="4345833"/>
                <a:chExt cx="1288374" cy="904466"/>
              </a:xfrm>
            </p:grpSpPr>
            <p:pic>
              <p:nvPicPr>
                <p:cNvPr id="113" name="Picture 11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4115" y="4345833"/>
                  <a:ext cx="1288374" cy="904466"/>
                </a:xfrm>
                <a:prstGeom prst="rect">
                  <a:avLst/>
                </a:prstGeom>
              </p:spPr>
            </p:pic>
            <p:sp>
              <p:nvSpPr>
                <p:cNvPr id="114" name="TextBox 113"/>
                <p:cNvSpPr txBox="1"/>
                <p:nvPr/>
              </p:nvSpPr>
              <p:spPr>
                <a:xfrm>
                  <a:off x="1238736" y="4544926"/>
                  <a:ext cx="11443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713,760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115" name="Group 114"/>
            <p:cNvGrpSpPr/>
            <p:nvPr/>
          </p:nvGrpSpPr>
          <p:grpSpPr>
            <a:xfrm>
              <a:off x="7250580" y="3864741"/>
              <a:ext cx="1495469" cy="1420946"/>
              <a:chOff x="1115021" y="3829353"/>
              <a:chExt cx="1495469" cy="1420946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1309548" y="382935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30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1115021" y="4345833"/>
                <a:ext cx="1495469" cy="904466"/>
                <a:chOff x="1115021" y="4345833"/>
                <a:chExt cx="1495469" cy="904466"/>
              </a:xfrm>
            </p:grpSpPr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0122" y="4345833"/>
                  <a:ext cx="1420088" cy="904466"/>
                </a:xfrm>
                <a:prstGeom prst="rect">
                  <a:avLst/>
                </a:prstGeom>
              </p:spPr>
            </p:pic>
            <p:sp>
              <p:nvSpPr>
                <p:cNvPr id="119" name="TextBox 118"/>
                <p:cNvSpPr txBox="1"/>
                <p:nvPr/>
              </p:nvSpPr>
              <p:spPr>
                <a:xfrm>
                  <a:off x="1115021" y="4570416"/>
                  <a:ext cx="14954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1,191,728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2774558" y="1728539"/>
            <a:ext cx="4809147" cy="993123"/>
            <a:chOff x="3000059" y="1903373"/>
            <a:chExt cx="3715716" cy="993123"/>
          </a:xfrm>
        </p:grpSpPr>
        <p:sp>
          <p:nvSpPr>
            <p:cNvPr id="121" name="Rectangle 120"/>
            <p:cNvSpPr/>
            <p:nvPr/>
          </p:nvSpPr>
          <p:spPr>
            <a:xfrm>
              <a:off x="3000059" y="2445090"/>
              <a:ext cx="3470721" cy="4514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768075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920" algn="l"/>
                  <a:tab pos="1700247" algn="l"/>
                </a:tabLst>
                <a:defRPr/>
              </a:pPr>
              <a:r>
                <a:rPr kumimoji="0" lang="th-TH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เดือนละ</a:t>
              </a:r>
              <a:r>
                <a:rPr kumimoji="0" lang="en-US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 </a:t>
              </a:r>
              <a:r>
                <a:rPr kumimoji="0" lang="en-US" sz="2000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(80 x 30 </a:t>
              </a:r>
              <a:r>
                <a:rPr kumimoji="0" lang="th-TH" sz="2000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วัน</a:t>
              </a:r>
              <a:r>
                <a:rPr kumimoji="0" lang="en-US" sz="2000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)	        </a:t>
              </a:r>
              <a:r>
                <a:rPr kumimoji="0" lang="en-US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2,400 </a:t>
              </a:r>
              <a:r>
                <a:rPr kumimoji="0" lang="th-TH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   บาท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000059" y="1903373"/>
              <a:ext cx="3715716" cy="49353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768075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920" algn="l"/>
                  <a:tab pos="1700247" algn="l"/>
                </a:tabLst>
                <a:defRPr/>
              </a:pPr>
              <a:r>
                <a:rPr kumimoji="0" lang="th-TH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วันละ		</a:t>
              </a:r>
              <a:r>
                <a:rPr kumimoji="0" lang="en-US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               8</a:t>
              </a:r>
              <a:r>
                <a:rPr kumimoji="0" lang="th-TH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0       บาท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973940" y="3590561"/>
            <a:ext cx="2358101" cy="2854496"/>
            <a:chOff x="6450158" y="2651301"/>
            <a:chExt cx="2520000" cy="31216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158" y="3252933"/>
              <a:ext cx="2520000" cy="2520000"/>
            </a:xfrm>
            <a:prstGeom prst="rect">
              <a:avLst/>
            </a:prstGeom>
          </p:spPr>
        </p:pic>
        <p:sp>
          <p:nvSpPr>
            <p:cNvPr id="126" name="Rounded Rectangle 125"/>
            <p:cNvSpPr/>
            <p:nvPr/>
          </p:nvSpPr>
          <p:spPr>
            <a:xfrm>
              <a:off x="6684157" y="2651301"/>
              <a:ext cx="2052000" cy="7200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2B7043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โปรแกรม</a:t>
              </a:r>
            </a:p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2B7043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คำนวณเงินออม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424981" y="1328447"/>
            <a:ext cx="181171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795127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ออม</a:t>
            </a: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เร็ว</a:t>
            </a:r>
          </a:p>
          <a:p>
            <a:pPr marL="0" marR="0" lvl="0" indent="0" algn="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795127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ออม</a:t>
            </a: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นาน</a:t>
            </a:r>
          </a:p>
          <a:p>
            <a:pPr marL="0" marR="0" lvl="0" indent="0" algn="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795127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ออม</a:t>
            </a: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ได้เยอะ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231" y="2826820"/>
            <a:ext cx="1372688" cy="361823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402" y="1408151"/>
            <a:ext cx="1202499" cy="1576609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206439" y="4884377"/>
            <a:ext cx="6023966" cy="1714428"/>
            <a:chOff x="1683945" y="3716426"/>
            <a:chExt cx="7181249" cy="1714428"/>
          </a:xfrm>
        </p:grpSpPr>
        <p:sp>
          <p:nvSpPr>
            <p:cNvPr id="74" name="Rounded Rectangle 73"/>
            <p:cNvSpPr/>
            <p:nvPr/>
          </p:nvSpPr>
          <p:spPr>
            <a:xfrm>
              <a:off x="1683945" y="3716426"/>
              <a:ext cx="7181249" cy="1714428"/>
            </a:xfrm>
            <a:prstGeom prst="roundRect">
              <a:avLst>
                <a:gd name="adj" fmla="val 12989"/>
              </a:avLst>
            </a:prstGeom>
            <a:solidFill>
              <a:schemeClr val="bg1"/>
            </a:solidFill>
            <a:ln w="38100">
              <a:solidFill>
                <a:srgbClr val="F2F3A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761388" y="4454681"/>
              <a:ext cx="100937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>
                  <a:ln>
                    <a:solidFill>
                      <a:srgbClr val="00B050"/>
                    </a:solidFill>
                  </a:ln>
                  <a:solidFill>
                    <a:srgbClr val="00B05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5</a:t>
              </a:r>
              <a:r>
                <a:rPr kumimoji="0" lang="en-US" sz="48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%</a:t>
              </a:r>
              <a:endParaRPr kumimoji="0" lang="th-TH" sz="48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2815397" y="3864741"/>
              <a:ext cx="1279132" cy="1431456"/>
              <a:chOff x="1198202" y="3829353"/>
              <a:chExt cx="1279132" cy="1431456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1309548" y="382935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5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94" name="Group 93"/>
              <p:cNvGrpSpPr/>
              <p:nvPr/>
            </p:nvGrpSpPr>
            <p:grpSpPr>
              <a:xfrm>
                <a:off x="1198202" y="4356343"/>
                <a:ext cx="1279132" cy="904466"/>
                <a:chOff x="1198202" y="4356343"/>
                <a:chExt cx="1279132" cy="904466"/>
              </a:xfrm>
            </p:grpSpPr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8202" y="4356343"/>
                  <a:ext cx="1279132" cy="904466"/>
                </a:xfrm>
                <a:prstGeom prst="rect">
                  <a:avLst/>
                </a:prstGeom>
              </p:spPr>
            </p:pic>
            <p:sp>
              <p:nvSpPr>
                <p:cNvPr id="96" name="TextBox 95"/>
                <p:cNvSpPr txBox="1"/>
                <p:nvPr/>
              </p:nvSpPr>
              <p:spPr>
                <a:xfrm>
                  <a:off x="1256431" y="4562123"/>
                  <a:ext cx="11443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167,096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77" name="Group 76"/>
            <p:cNvGrpSpPr/>
            <p:nvPr/>
          </p:nvGrpSpPr>
          <p:grpSpPr>
            <a:xfrm>
              <a:off x="4291049" y="3855606"/>
              <a:ext cx="1328908" cy="1452476"/>
              <a:chOff x="1165562" y="3797823"/>
              <a:chExt cx="1328908" cy="1452476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1284490" y="379782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10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1165562" y="4345833"/>
                <a:ext cx="1328908" cy="904466"/>
                <a:chOff x="1165562" y="4345833"/>
                <a:chExt cx="1328908" cy="904466"/>
              </a:xfrm>
            </p:grpSpPr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5562" y="4345833"/>
                  <a:ext cx="1328908" cy="904466"/>
                </a:xfrm>
                <a:prstGeom prst="rect">
                  <a:avLst/>
                </a:prstGeom>
              </p:spPr>
            </p:pic>
            <p:sp>
              <p:nvSpPr>
                <p:cNvPr id="92" name="TextBox 91"/>
                <p:cNvSpPr txBox="1"/>
                <p:nvPr/>
              </p:nvSpPr>
              <p:spPr>
                <a:xfrm>
                  <a:off x="1238736" y="4544926"/>
                  <a:ext cx="11443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400">
                      <a:solidFill>
                        <a:prstClr val="black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380</a:t>
                  </a: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,355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78" name="Group 77"/>
            <p:cNvGrpSpPr/>
            <p:nvPr/>
          </p:nvGrpSpPr>
          <p:grpSpPr>
            <a:xfrm>
              <a:off x="5739976" y="3866116"/>
              <a:ext cx="1359736" cy="1441966"/>
              <a:chOff x="1118150" y="3808333"/>
              <a:chExt cx="1359736" cy="1441966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1309548" y="380833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20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>
                <a:off x="1118150" y="4345833"/>
                <a:ext cx="1359736" cy="904466"/>
                <a:chOff x="1118150" y="4345833"/>
                <a:chExt cx="1359736" cy="904466"/>
              </a:xfrm>
            </p:grpSpPr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4115" y="4345833"/>
                  <a:ext cx="1288374" cy="904466"/>
                </a:xfrm>
                <a:prstGeom prst="rect">
                  <a:avLst/>
                </a:prstGeom>
              </p:spPr>
            </p:pic>
            <p:sp>
              <p:nvSpPr>
                <p:cNvPr id="88" name="TextBox 87"/>
                <p:cNvSpPr txBox="1"/>
                <p:nvPr/>
              </p:nvSpPr>
              <p:spPr>
                <a:xfrm>
                  <a:off x="1118150" y="4548020"/>
                  <a:ext cx="13597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400">
                      <a:solidFill>
                        <a:prstClr val="black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999</a:t>
                  </a: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,915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79" name="Group 78"/>
            <p:cNvGrpSpPr/>
            <p:nvPr/>
          </p:nvGrpSpPr>
          <p:grpSpPr>
            <a:xfrm>
              <a:off x="7250580" y="3864741"/>
              <a:ext cx="1495469" cy="1420946"/>
              <a:chOff x="1115021" y="3829353"/>
              <a:chExt cx="1495469" cy="1420946"/>
            </a:xfrm>
          </p:grpSpPr>
          <p:sp>
            <p:nvSpPr>
              <p:cNvPr id="80" name="TextBox 79"/>
              <p:cNvSpPr txBox="1"/>
              <p:nvPr/>
            </p:nvSpPr>
            <p:spPr>
              <a:xfrm>
                <a:off x="1309548" y="382935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30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1115021" y="4345833"/>
                <a:ext cx="1495469" cy="904466"/>
                <a:chOff x="1115021" y="4345833"/>
                <a:chExt cx="1495469" cy="904466"/>
              </a:xfrm>
            </p:grpSpPr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0122" y="4345833"/>
                  <a:ext cx="1420088" cy="904466"/>
                </a:xfrm>
                <a:prstGeom prst="rect">
                  <a:avLst/>
                </a:prstGeom>
              </p:spPr>
            </p:pic>
            <p:sp>
              <p:nvSpPr>
                <p:cNvPr id="83" name="TextBox 82"/>
                <p:cNvSpPr txBox="1"/>
                <p:nvPr/>
              </p:nvSpPr>
              <p:spPr>
                <a:xfrm>
                  <a:off x="1115021" y="4570416"/>
                  <a:ext cx="14954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2,009,111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EE4E56F5-83FD-4AE0-B56E-77BC6517503E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318044B-95D7-412A-89F1-693C9FCB008B}"/>
              </a:ext>
            </a:extLst>
          </p:cNvPr>
          <p:cNvSpPr/>
          <p:nvPr/>
        </p:nvSpPr>
        <p:spPr>
          <a:xfrm>
            <a:off x="1206439" y="704949"/>
            <a:ext cx="10048039" cy="668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768075"/>
            <a:r>
              <a:rPr lang="th-TH" sz="40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เปลี่ยนเป็น ออมก่อนใช้จ่าย เปลี่ยน </a:t>
            </a:r>
            <a:r>
              <a:rPr lang="th-TH" sz="4000" b="1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เงินหาย </a:t>
            </a:r>
            <a:r>
              <a:rPr lang="th-TH" sz="40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ให้กลายเป็น </a:t>
            </a:r>
            <a:r>
              <a:rPr lang="th-TH" sz="4000" b="1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เงินออม </a:t>
            </a:r>
            <a:r>
              <a:rPr lang="th-TH" sz="40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เพิ่ม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FBCFE4-9316-4A0A-AED7-1A9F4B2AFF35}"/>
              </a:ext>
            </a:extLst>
          </p:cNvPr>
          <p:cNvSpPr txBox="1"/>
          <p:nvPr/>
        </p:nvSpPr>
        <p:spPr>
          <a:xfrm>
            <a:off x="7395255" y="6478598"/>
            <a:ext cx="4232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หมายเหตุ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คำนวณผลตอบแทนแบบทบต้นต่อปี และยังไม่รวมอัตราเงินเฟ้อ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B8B99EC-D686-49FA-94CE-55EB63039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7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88BAA-D679-4983-9777-AAC52153F12B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6FB3FFD-FB36-4CF5-8E52-D5C7498E5002}"/>
              </a:ext>
            </a:extLst>
          </p:cNvPr>
          <p:cNvSpPr txBox="1">
            <a:spLocks/>
          </p:cNvSpPr>
          <p:nvPr/>
        </p:nvSpPr>
        <p:spPr>
          <a:xfrm>
            <a:off x="-6016" y="958088"/>
            <a:ext cx="12198016" cy="71437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คิดบ้างไหม เงินหายไปเท่าไหร่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F3275E-023D-4919-9D1C-786593159C31}"/>
              </a:ext>
            </a:extLst>
          </p:cNvPr>
          <p:cNvSpPr/>
          <p:nvPr/>
        </p:nvSpPr>
        <p:spPr>
          <a:xfrm>
            <a:off x="0" y="1628938"/>
            <a:ext cx="12192000" cy="3920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ลูกศรขวา 22">
            <a:extLst>
              <a:ext uri="{FF2B5EF4-FFF2-40B4-BE49-F238E27FC236}">
                <a16:creationId xmlns:a16="http://schemas.microsoft.com/office/drawing/2014/main" id="{47B7D448-2BAE-4FD5-9B7F-A17F0A5D01A2}"/>
              </a:ext>
            </a:extLst>
          </p:cNvPr>
          <p:cNvSpPr/>
          <p:nvPr/>
        </p:nvSpPr>
        <p:spPr>
          <a:xfrm>
            <a:off x="3495548" y="3395063"/>
            <a:ext cx="457200" cy="4572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3293">
              <a:solidFill>
                <a:prstClr val="white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83338A67-D0D7-45DE-9CF8-727AA587BDB2}"/>
              </a:ext>
            </a:extLst>
          </p:cNvPr>
          <p:cNvSpPr/>
          <p:nvPr/>
        </p:nvSpPr>
        <p:spPr>
          <a:xfrm>
            <a:off x="4311495" y="2937863"/>
            <a:ext cx="1726811" cy="13716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r>
              <a:rPr lang="en-US" sz="40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1,000</a:t>
            </a:r>
            <a:endParaRPr lang="en-GB" sz="4000">
              <a:solidFill>
                <a:prstClr val="black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3" name="คูณ 25">
            <a:extLst>
              <a:ext uri="{FF2B5EF4-FFF2-40B4-BE49-F238E27FC236}">
                <a16:creationId xmlns:a16="http://schemas.microsoft.com/office/drawing/2014/main" id="{E8E4230D-9F55-48BE-831B-CD1245DEF670}"/>
              </a:ext>
            </a:extLst>
          </p:cNvPr>
          <p:cNvSpPr/>
          <p:nvPr/>
        </p:nvSpPr>
        <p:spPr>
          <a:xfrm>
            <a:off x="6257234" y="3223325"/>
            <a:ext cx="914400" cy="731520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3293">
              <a:solidFill>
                <a:prstClr val="white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44BF9145-5A69-4DB4-8EEC-A7D7C484280D}"/>
              </a:ext>
            </a:extLst>
          </p:cNvPr>
          <p:cNvSpPr/>
          <p:nvPr/>
        </p:nvSpPr>
        <p:spPr>
          <a:xfrm>
            <a:off x="7237568" y="2937863"/>
            <a:ext cx="1526729" cy="137160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r>
              <a:rPr lang="en-US" sz="40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24</a:t>
            </a:r>
            <a:endParaRPr lang="en-GB" sz="4000">
              <a:solidFill>
                <a:prstClr val="black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5" name="เท่ากับ 27">
            <a:extLst>
              <a:ext uri="{FF2B5EF4-FFF2-40B4-BE49-F238E27FC236}">
                <a16:creationId xmlns:a16="http://schemas.microsoft.com/office/drawing/2014/main" id="{4E6AF330-5579-4059-A45A-EE006CFB1DF9}"/>
              </a:ext>
            </a:extLst>
          </p:cNvPr>
          <p:cNvSpPr/>
          <p:nvPr/>
        </p:nvSpPr>
        <p:spPr>
          <a:xfrm>
            <a:off x="8831199" y="3251509"/>
            <a:ext cx="914400" cy="731520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3293">
              <a:solidFill>
                <a:prstClr val="white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953266A9-AD4F-45B4-8FE0-E4BF03BBCE9B}"/>
              </a:ext>
            </a:extLst>
          </p:cNvPr>
          <p:cNvSpPr/>
          <p:nvPr/>
        </p:nvSpPr>
        <p:spPr>
          <a:xfrm>
            <a:off x="9914093" y="2937863"/>
            <a:ext cx="1554449" cy="1371600"/>
          </a:xfrm>
          <a:prstGeom prst="roundRect">
            <a:avLst/>
          </a:prstGeom>
          <a:solidFill>
            <a:schemeClr val="bg1"/>
          </a:solidFill>
          <a:ln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r>
              <a:rPr lang="en-US" sz="44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24,000</a:t>
            </a:r>
            <a:endParaRPr lang="en-GB" sz="3293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D2730A-CD8B-4D90-842D-3E0BB7253166}"/>
              </a:ext>
            </a:extLst>
          </p:cNvPr>
          <p:cNvSpPr txBox="1"/>
          <p:nvPr/>
        </p:nvSpPr>
        <p:spPr>
          <a:xfrm>
            <a:off x="4112501" y="2372313"/>
            <a:ext cx="2116285" cy="59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75"/>
            <a:r>
              <a:rPr lang="th-TH" sz="329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ซื้อครั้งละเท่าไหร่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C7EB62-B4BB-42B8-8B60-A35BACA8E025}"/>
              </a:ext>
            </a:extLst>
          </p:cNvPr>
          <p:cNvSpPr txBox="1"/>
          <p:nvPr/>
        </p:nvSpPr>
        <p:spPr>
          <a:xfrm>
            <a:off x="7106603" y="2356217"/>
            <a:ext cx="1838965" cy="59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75"/>
            <a:r>
              <a:rPr lang="th-TH" sz="329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ซื้อบ่อยแค่ไหน</a:t>
            </a:r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30A1459C-8692-4B32-A132-41F81ACC11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8786" y="3852263"/>
            <a:ext cx="1022217" cy="914400"/>
          </a:xfrm>
          <a:prstGeom prst="rect">
            <a:avLst/>
          </a:prstGeom>
        </p:spPr>
      </p:pic>
      <p:pic>
        <p:nvPicPr>
          <p:cNvPr id="32" name="Picture 25">
            <a:extLst>
              <a:ext uri="{FF2B5EF4-FFF2-40B4-BE49-F238E27FC236}">
                <a16:creationId xmlns:a16="http://schemas.microsoft.com/office/drawing/2014/main" id="{87396827-1BAC-4E3F-8922-23FD3DCFE2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37" y="4061835"/>
            <a:ext cx="766814" cy="4952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F0D881-5A41-4D03-A8E5-F555F49D34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3" y="4043834"/>
            <a:ext cx="843468" cy="82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307EB3E-0C94-4F56-90E1-1720ED5E6795}"/>
              </a:ext>
            </a:extLst>
          </p:cNvPr>
          <p:cNvSpPr/>
          <p:nvPr/>
        </p:nvSpPr>
        <p:spPr>
          <a:xfrm>
            <a:off x="39971" y="5704174"/>
            <a:ext cx="3759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8075"/>
            <a: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เอาเงินจำนวนนี้ไปทำอะไรได้บ้าง</a:t>
            </a:r>
          </a:p>
        </p:txBody>
      </p:sp>
      <p:sp>
        <p:nvSpPr>
          <p:cNvPr id="35" name="ลูกศรขวา 22">
            <a:extLst>
              <a:ext uri="{FF2B5EF4-FFF2-40B4-BE49-F238E27FC236}">
                <a16:creationId xmlns:a16="http://schemas.microsoft.com/office/drawing/2014/main" id="{0C4FF4DD-8C52-483B-8D2C-3F8C8B679DFF}"/>
              </a:ext>
            </a:extLst>
          </p:cNvPr>
          <p:cNvSpPr/>
          <p:nvPr/>
        </p:nvSpPr>
        <p:spPr>
          <a:xfrm>
            <a:off x="3886648" y="5772556"/>
            <a:ext cx="457200" cy="4572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3293">
              <a:solidFill>
                <a:prstClr val="white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36" name="Picture 1">
            <a:extLst>
              <a:ext uri="{FF2B5EF4-FFF2-40B4-BE49-F238E27FC236}">
                <a16:creationId xmlns:a16="http://schemas.microsoft.com/office/drawing/2014/main" id="{CF6AE9FF-F8A4-412F-8BF3-1B622D0CF1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5"/>
          <a:stretch/>
        </p:blipFill>
        <p:spPr>
          <a:xfrm rot="21247587">
            <a:off x="512206" y="3007635"/>
            <a:ext cx="2574238" cy="116289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67C9B84-713B-4014-B479-E5E493592BFE}"/>
              </a:ext>
            </a:extLst>
          </p:cNvPr>
          <p:cNvSpPr/>
          <p:nvPr/>
        </p:nvSpPr>
        <p:spPr>
          <a:xfrm>
            <a:off x="4431163" y="5716514"/>
            <a:ext cx="7553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8075"/>
            <a:r>
              <a:rPr lang="th-TH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ชำระหนี้ 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 </a:t>
            </a:r>
            <a:r>
              <a:rPr lang="th-TH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ซื้อทอง  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 </a:t>
            </a:r>
            <a:r>
              <a:rPr lang="th-TH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กองทุนรวม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/</a:t>
            </a:r>
            <a:r>
              <a:rPr lang="th-TH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ประกันชีวิต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/</a:t>
            </a:r>
            <a:r>
              <a:rPr lang="th-TH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สลากออมทรัพย์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endParaRPr lang="th-TH" sz="3200" b="1">
              <a:solidFill>
                <a:schemeClr val="accent2">
                  <a:lumMod val="7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99FE9ED-DC38-4F3E-A6BF-0E6FFDD95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2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/>
      <p:bldP spid="30" grpId="0"/>
      <p:bldP spid="34" grpId="0"/>
      <p:bldP spid="35" grpId="0" animBg="1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C9BF17-BB81-4C3E-B0FC-C6721FB4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29</a:t>
            </a:fld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F25539-E38A-453B-92C5-DE6BE0D2A941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BC4B55A-052E-4D05-BDFF-4B4CD5D4D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5"/>
          <a:stretch/>
        </p:blipFill>
        <p:spPr>
          <a:xfrm rot="21247587">
            <a:off x="161912" y="1009013"/>
            <a:ext cx="1872791" cy="8460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584672-8935-4792-B7F1-CAEAA0590B14}"/>
              </a:ext>
            </a:extLst>
          </p:cNvPr>
          <p:cNvSpPr/>
          <p:nvPr/>
        </p:nvSpPr>
        <p:spPr>
          <a:xfrm>
            <a:off x="2073076" y="973284"/>
            <a:ext cx="9969527" cy="668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768075"/>
            <a:r>
              <a:rPr lang="th-TH" sz="40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เปลี่ยนเป็น ออมก่อนใช้จ่าย เปลี่ยน </a:t>
            </a:r>
            <a:r>
              <a:rPr lang="th-TH" sz="4000" b="1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เงินหาย </a:t>
            </a:r>
            <a:r>
              <a:rPr lang="th-TH" sz="40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ให้กลายเป็น </a:t>
            </a:r>
            <a:r>
              <a:rPr lang="th-TH" sz="4000" b="1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เงินออม </a:t>
            </a:r>
            <a:r>
              <a:rPr lang="th-TH" sz="40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เพิ่ม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11EACF-9744-41C4-8375-3FFE00DA2098}"/>
              </a:ext>
            </a:extLst>
          </p:cNvPr>
          <p:cNvGrpSpPr/>
          <p:nvPr/>
        </p:nvGrpSpPr>
        <p:grpSpPr>
          <a:xfrm>
            <a:off x="2465276" y="1975535"/>
            <a:ext cx="5087859" cy="1035250"/>
            <a:chOff x="3000059" y="1903373"/>
            <a:chExt cx="3715716" cy="10352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7803E9-47D5-4D2E-BBA1-AB0F6E3FF5C1}"/>
                </a:ext>
              </a:extLst>
            </p:cNvPr>
            <p:cNvSpPr/>
            <p:nvPr/>
          </p:nvSpPr>
          <p:spPr>
            <a:xfrm>
              <a:off x="3000059" y="2445090"/>
              <a:ext cx="3715716" cy="49353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768075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920" algn="l"/>
                  <a:tab pos="1700247" algn="l"/>
                </a:tabLst>
                <a:defRPr/>
              </a:pPr>
              <a:r>
                <a:rPr kumimoji="0" lang="th-TH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เดือนละ</a:t>
              </a:r>
              <a:r>
                <a:rPr kumimoji="0" lang="en-US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 </a:t>
              </a:r>
              <a:r>
                <a:rPr kumimoji="0" lang="en-US" sz="2000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(1,000 X 2 </a:t>
              </a:r>
              <a:r>
                <a:rPr kumimoji="0" lang="th-TH" sz="2000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งวด</a:t>
              </a:r>
              <a:r>
                <a:rPr kumimoji="0" lang="en-US" sz="2000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)	          </a:t>
              </a:r>
              <a:r>
                <a:rPr kumimoji="0" lang="en-US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2,000 </a:t>
              </a:r>
              <a:r>
                <a:rPr kumimoji="0" lang="th-TH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      บาท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B4FBA7-82FB-418F-A1DB-C4DCA2C97AA2}"/>
                </a:ext>
              </a:extLst>
            </p:cNvPr>
            <p:cNvSpPr/>
            <p:nvPr/>
          </p:nvSpPr>
          <p:spPr>
            <a:xfrm>
              <a:off x="3000059" y="1903373"/>
              <a:ext cx="3715716" cy="49353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768075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977920" algn="l"/>
                  <a:tab pos="1700247" algn="l"/>
                </a:tabLst>
                <a:defRPr/>
              </a:pPr>
              <a:r>
                <a:rPr lang="th-TH" sz="3429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งวด</a:t>
              </a:r>
              <a:r>
                <a:rPr kumimoji="0" lang="th-TH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ละ		</a:t>
              </a:r>
              <a:r>
                <a:rPr kumimoji="0" lang="en-US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              1,00</a:t>
              </a:r>
              <a:r>
                <a:rPr kumimoji="0" lang="th-TH" sz="3429" b="0" i="0" u="none" strike="noStrike" kern="1200" cap="none" spc="0" normalizeH="0" baseline="0" noProof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0       บาท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A23DB7-7951-49CC-83FE-6A3EAE1F27B0}"/>
              </a:ext>
            </a:extLst>
          </p:cNvPr>
          <p:cNvGrpSpPr/>
          <p:nvPr/>
        </p:nvGrpSpPr>
        <p:grpSpPr>
          <a:xfrm>
            <a:off x="1529169" y="3160042"/>
            <a:ext cx="6023966" cy="1714428"/>
            <a:chOff x="1683945" y="3716426"/>
            <a:chExt cx="7181249" cy="1714428"/>
          </a:xfrm>
        </p:grpSpPr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F98852FD-1AB9-456A-87F8-08882FAA32A1}"/>
                </a:ext>
              </a:extLst>
            </p:cNvPr>
            <p:cNvSpPr/>
            <p:nvPr/>
          </p:nvSpPr>
          <p:spPr>
            <a:xfrm>
              <a:off x="1683945" y="3716426"/>
              <a:ext cx="7181249" cy="1714428"/>
            </a:xfrm>
            <a:prstGeom prst="roundRect">
              <a:avLst>
                <a:gd name="adj" fmla="val 12989"/>
              </a:avLst>
            </a:prstGeom>
            <a:solidFill>
              <a:schemeClr val="bg1"/>
            </a:solidFill>
            <a:ln w="38100">
              <a:solidFill>
                <a:srgbClr val="F2F3A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A4D591-F602-45C2-928C-B0EF7D5A4553}"/>
                </a:ext>
              </a:extLst>
            </p:cNvPr>
            <p:cNvSpPr/>
            <p:nvPr/>
          </p:nvSpPr>
          <p:spPr>
            <a:xfrm>
              <a:off x="1761388" y="4454681"/>
              <a:ext cx="100937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2%</a:t>
              </a:r>
              <a:endParaRPr kumimoji="0" lang="th-TH" sz="48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F3ACC67-B600-4A2D-9BF9-1B81C611BF81}"/>
                </a:ext>
              </a:extLst>
            </p:cNvPr>
            <p:cNvGrpSpPr/>
            <p:nvPr/>
          </p:nvGrpSpPr>
          <p:grpSpPr>
            <a:xfrm>
              <a:off x="2815397" y="3864741"/>
              <a:ext cx="1279132" cy="1431456"/>
              <a:chOff x="1198202" y="3829353"/>
              <a:chExt cx="1279132" cy="143145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9C0E42-5025-4E8B-9F5F-CCECAA69D4EC}"/>
                  </a:ext>
                </a:extLst>
              </p:cNvPr>
              <p:cNvSpPr txBox="1"/>
              <p:nvPr/>
            </p:nvSpPr>
            <p:spPr>
              <a:xfrm>
                <a:off x="1309548" y="382935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5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71ABC3A-663D-4251-A87C-426F58DE2729}"/>
                  </a:ext>
                </a:extLst>
              </p:cNvPr>
              <p:cNvGrpSpPr/>
              <p:nvPr/>
            </p:nvGrpSpPr>
            <p:grpSpPr>
              <a:xfrm>
                <a:off x="1198202" y="4356343"/>
                <a:ext cx="1279132" cy="904466"/>
                <a:chOff x="1198202" y="4356343"/>
                <a:chExt cx="1279132" cy="904466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04B8175E-75B2-4A81-90D1-52AAF2DB4E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8202" y="4356343"/>
                  <a:ext cx="1279132" cy="904466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164E3AE-B2BA-4E33-A08A-472C26488FC3}"/>
                    </a:ext>
                  </a:extLst>
                </p:cNvPr>
                <p:cNvSpPr txBox="1"/>
                <p:nvPr/>
              </p:nvSpPr>
              <p:spPr>
                <a:xfrm>
                  <a:off x="1256431" y="4562123"/>
                  <a:ext cx="11443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127,395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ABDC16D-604D-4111-A449-C6EC4E22A49F}"/>
                </a:ext>
              </a:extLst>
            </p:cNvPr>
            <p:cNvGrpSpPr/>
            <p:nvPr/>
          </p:nvGrpSpPr>
          <p:grpSpPr>
            <a:xfrm>
              <a:off x="4291049" y="3855606"/>
              <a:ext cx="1328908" cy="1452476"/>
              <a:chOff x="1165562" y="3797823"/>
              <a:chExt cx="1328908" cy="145247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F25FEAA-3C68-4128-84F9-1C29EBFB2D16}"/>
                  </a:ext>
                </a:extLst>
              </p:cNvPr>
              <p:cNvSpPr txBox="1"/>
              <p:nvPr/>
            </p:nvSpPr>
            <p:spPr>
              <a:xfrm>
                <a:off x="1284490" y="379782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10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BDFABF1-7C53-4ADA-9D3E-7504A9AE53A2}"/>
                  </a:ext>
                </a:extLst>
              </p:cNvPr>
              <p:cNvGrpSpPr/>
              <p:nvPr/>
            </p:nvGrpSpPr>
            <p:grpSpPr>
              <a:xfrm>
                <a:off x="1165562" y="4345833"/>
                <a:ext cx="1328908" cy="904466"/>
                <a:chOff x="1165562" y="4345833"/>
                <a:chExt cx="1328908" cy="904466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3C2AC47C-349C-4D14-A84E-D1889AD462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5562" y="4345833"/>
                  <a:ext cx="1328908" cy="904466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5B4C217-B036-431A-A2D8-3B80A83378CC}"/>
                    </a:ext>
                  </a:extLst>
                </p:cNvPr>
                <p:cNvSpPr txBox="1"/>
                <p:nvPr/>
              </p:nvSpPr>
              <p:spPr>
                <a:xfrm>
                  <a:off x="1238736" y="4544926"/>
                  <a:ext cx="11443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400">
                      <a:solidFill>
                        <a:prstClr val="black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268</a:t>
                  </a: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,049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6A3F944-2E09-4AB1-886D-3F88C70C46AF}"/>
                </a:ext>
              </a:extLst>
            </p:cNvPr>
            <p:cNvGrpSpPr/>
            <p:nvPr/>
          </p:nvGrpSpPr>
          <p:grpSpPr>
            <a:xfrm>
              <a:off x="5931374" y="3866116"/>
              <a:ext cx="2704474" cy="1430081"/>
              <a:chOff x="1309548" y="3808333"/>
              <a:chExt cx="2704474" cy="143008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9E44BB-A732-4436-97FF-6C54C9F69FDF}"/>
                  </a:ext>
                </a:extLst>
              </p:cNvPr>
              <p:cNvSpPr txBox="1"/>
              <p:nvPr/>
            </p:nvSpPr>
            <p:spPr>
              <a:xfrm>
                <a:off x="1309548" y="380833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20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276BC3F-E2FA-4F14-8DEC-6337A1092002}"/>
                  </a:ext>
                </a:extLst>
              </p:cNvPr>
              <p:cNvGrpSpPr/>
              <p:nvPr/>
            </p:nvGrpSpPr>
            <p:grpSpPr>
              <a:xfrm>
                <a:off x="2725648" y="4333948"/>
                <a:ext cx="1288374" cy="904466"/>
                <a:chOff x="2725648" y="4333948"/>
                <a:chExt cx="1288374" cy="904466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FE8031C8-34F4-4BAA-8EFA-E4EAE5535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25648" y="4333948"/>
                  <a:ext cx="1288374" cy="90446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A0CCBD9-FB76-4C86-8D3E-DF99AB87FFAD}"/>
                    </a:ext>
                  </a:extLst>
                </p:cNvPr>
                <p:cNvSpPr txBox="1"/>
                <p:nvPr/>
              </p:nvSpPr>
              <p:spPr>
                <a:xfrm>
                  <a:off x="2797641" y="4613245"/>
                  <a:ext cx="11443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400">
                      <a:solidFill>
                        <a:prstClr val="black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993,107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CD8FEA-62EC-4FF6-9C5B-C1E9B60C9E9A}"/>
                </a:ext>
              </a:extLst>
            </p:cNvPr>
            <p:cNvGrpSpPr/>
            <p:nvPr/>
          </p:nvGrpSpPr>
          <p:grpSpPr>
            <a:xfrm>
              <a:off x="5779902" y="3864741"/>
              <a:ext cx="2809593" cy="1431456"/>
              <a:chOff x="-355657" y="3829353"/>
              <a:chExt cx="2809593" cy="143145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03A13D-8A67-4407-97CC-13433CB1C7B3}"/>
                  </a:ext>
                </a:extLst>
              </p:cNvPr>
              <p:cNvSpPr txBox="1"/>
              <p:nvPr/>
            </p:nvSpPr>
            <p:spPr>
              <a:xfrm>
                <a:off x="1309548" y="382935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30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1226DD0-BE13-44C2-9E20-76ACC1D8E6B0}"/>
                  </a:ext>
                </a:extLst>
              </p:cNvPr>
              <p:cNvGrpSpPr/>
              <p:nvPr/>
            </p:nvGrpSpPr>
            <p:grpSpPr>
              <a:xfrm>
                <a:off x="-355657" y="4356343"/>
                <a:ext cx="1495469" cy="904466"/>
                <a:chOff x="-355657" y="4356343"/>
                <a:chExt cx="1495469" cy="904466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507B42F9-ADB9-4F03-838D-8527AB6000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80276" y="4356343"/>
                  <a:ext cx="1420088" cy="904466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9628BE2-38C8-4DDF-84E9-AACF3C9E6699}"/>
                    </a:ext>
                  </a:extLst>
                </p:cNvPr>
                <p:cNvSpPr txBox="1"/>
                <p:nvPr/>
              </p:nvSpPr>
              <p:spPr>
                <a:xfrm>
                  <a:off x="-355657" y="4603958"/>
                  <a:ext cx="14954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594,800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FF79BB-B294-4811-8A7B-105E14427812}"/>
              </a:ext>
            </a:extLst>
          </p:cNvPr>
          <p:cNvGrpSpPr/>
          <p:nvPr/>
        </p:nvGrpSpPr>
        <p:grpSpPr>
          <a:xfrm>
            <a:off x="8329608" y="3675970"/>
            <a:ext cx="2358101" cy="2943521"/>
            <a:chOff x="6516554" y="2800633"/>
            <a:chExt cx="2520000" cy="321898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84FC5E3-0FA3-4A83-800E-0E9AD98CB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554" y="3499622"/>
              <a:ext cx="2520000" cy="2520000"/>
            </a:xfrm>
            <a:prstGeom prst="rect">
              <a:avLst/>
            </a:prstGeom>
          </p:spPr>
        </p:pic>
        <p:sp>
          <p:nvSpPr>
            <p:cNvPr id="36" name="Rounded Rectangle 125">
              <a:extLst>
                <a:ext uri="{FF2B5EF4-FFF2-40B4-BE49-F238E27FC236}">
                  <a16:creationId xmlns:a16="http://schemas.microsoft.com/office/drawing/2014/main" id="{58EABB8E-D3AB-4D8E-AF5F-DBDE2ED7E1C5}"/>
                </a:ext>
              </a:extLst>
            </p:cNvPr>
            <p:cNvSpPr/>
            <p:nvPr/>
          </p:nvSpPr>
          <p:spPr>
            <a:xfrm>
              <a:off x="6701049" y="2800633"/>
              <a:ext cx="2052000" cy="7200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2B7043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โปรแกรม</a:t>
              </a:r>
            </a:p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2B7043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คำนวณเงินออม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94A55C7-93B8-4FB3-AFF3-51D38A8C4FCE}"/>
              </a:ext>
            </a:extLst>
          </p:cNvPr>
          <p:cNvSpPr/>
          <p:nvPr/>
        </p:nvSpPr>
        <p:spPr>
          <a:xfrm>
            <a:off x="8699011" y="1609688"/>
            <a:ext cx="181171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795127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ออม</a:t>
            </a: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เร็ว</a:t>
            </a:r>
          </a:p>
          <a:p>
            <a:pPr marL="0" marR="0" lvl="0" indent="0" algn="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795127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ออม</a:t>
            </a: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นาน</a:t>
            </a:r>
          </a:p>
          <a:p>
            <a:pPr marL="0" marR="0" lvl="0" indent="0" algn="r" defTabSz="7680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795127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ออม</a:t>
            </a: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ได้เยอะ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858EA9-AEF8-4098-A10A-1CF62301F2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610" y="3061987"/>
            <a:ext cx="1291560" cy="340439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D41EC7D-8243-4CDD-A422-678009B2534C}"/>
              </a:ext>
            </a:extLst>
          </p:cNvPr>
          <p:cNvGrpSpPr/>
          <p:nvPr/>
        </p:nvGrpSpPr>
        <p:grpSpPr>
          <a:xfrm>
            <a:off x="1481565" y="5030994"/>
            <a:ext cx="6023966" cy="1632292"/>
            <a:chOff x="1683945" y="3812010"/>
            <a:chExt cx="7181249" cy="1618844"/>
          </a:xfrm>
        </p:grpSpPr>
        <p:sp>
          <p:nvSpPr>
            <p:cNvPr id="40" name="Rounded Rectangle 73">
              <a:extLst>
                <a:ext uri="{FF2B5EF4-FFF2-40B4-BE49-F238E27FC236}">
                  <a16:creationId xmlns:a16="http://schemas.microsoft.com/office/drawing/2014/main" id="{7C0FE3F7-5D37-4356-8332-77A19CE251FC}"/>
                </a:ext>
              </a:extLst>
            </p:cNvPr>
            <p:cNvSpPr/>
            <p:nvPr/>
          </p:nvSpPr>
          <p:spPr>
            <a:xfrm>
              <a:off x="1683945" y="3812010"/>
              <a:ext cx="7181249" cy="1618844"/>
            </a:xfrm>
            <a:prstGeom prst="roundRect">
              <a:avLst>
                <a:gd name="adj" fmla="val 12989"/>
              </a:avLst>
            </a:prstGeom>
            <a:solidFill>
              <a:schemeClr val="bg1"/>
            </a:solidFill>
            <a:ln w="38100">
              <a:solidFill>
                <a:srgbClr val="F2F3A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AF48BC6-322C-4A57-9C95-46BA10AE3A20}"/>
                </a:ext>
              </a:extLst>
            </p:cNvPr>
            <p:cNvSpPr/>
            <p:nvPr/>
          </p:nvSpPr>
          <p:spPr>
            <a:xfrm>
              <a:off x="1761388" y="4454681"/>
              <a:ext cx="100937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7680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>
                  <a:ln>
                    <a:solidFill>
                      <a:srgbClr val="00B050"/>
                    </a:solidFill>
                  </a:ln>
                  <a:solidFill>
                    <a:srgbClr val="00B05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5</a:t>
              </a:r>
              <a:r>
                <a:rPr kumimoji="0" lang="en-US" sz="4800" b="1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DB Helvethaica X 65 Med" panose="02000506090000020004" pitchFamily="2" charset="-34"/>
                  <a:ea typeface="+mn-ea"/>
                  <a:cs typeface="DB Helvethaica X 65 Med" panose="02000506090000020004" pitchFamily="2" charset="-34"/>
                </a:rPr>
                <a:t>%</a:t>
              </a:r>
              <a:endParaRPr kumimoji="0" lang="th-TH" sz="4800" b="1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D0DD0AA-E435-4EBA-AC3E-4371EFAC83C3}"/>
                </a:ext>
              </a:extLst>
            </p:cNvPr>
            <p:cNvGrpSpPr/>
            <p:nvPr/>
          </p:nvGrpSpPr>
          <p:grpSpPr>
            <a:xfrm>
              <a:off x="2815397" y="3864741"/>
              <a:ext cx="1279132" cy="1431456"/>
              <a:chOff x="1198202" y="3829353"/>
              <a:chExt cx="1279132" cy="1431456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792321F-D791-4347-9F56-72261EBCD443}"/>
                  </a:ext>
                </a:extLst>
              </p:cNvPr>
              <p:cNvSpPr txBox="1"/>
              <p:nvPr/>
            </p:nvSpPr>
            <p:spPr>
              <a:xfrm>
                <a:off x="1309548" y="382935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5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7F44444-0FA4-4CDE-8FD3-6529CB60D9C1}"/>
                  </a:ext>
                </a:extLst>
              </p:cNvPr>
              <p:cNvGrpSpPr/>
              <p:nvPr/>
            </p:nvGrpSpPr>
            <p:grpSpPr>
              <a:xfrm>
                <a:off x="1198202" y="4356343"/>
                <a:ext cx="1279132" cy="904466"/>
                <a:chOff x="1198202" y="4356343"/>
                <a:chExt cx="1279132" cy="904466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A3ABA3EE-E298-46A0-8D6D-01EB020122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8202" y="4356343"/>
                  <a:ext cx="1279132" cy="904466"/>
                </a:xfrm>
                <a:prstGeom prst="rect">
                  <a:avLst/>
                </a:prstGeom>
              </p:spPr>
            </p:pic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74838B1-71A9-4E2E-8C1F-2C5D92E16C66}"/>
                    </a:ext>
                  </a:extLst>
                </p:cNvPr>
                <p:cNvSpPr txBox="1"/>
                <p:nvPr/>
              </p:nvSpPr>
              <p:spPr>
                <a:xfrm>
                  <a:off x="1256431" y="4562123"/>
                  <a:ext cx="11443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139,246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B8542CF-3FBB-4541-A8AE-4AD75A532090}"/>
                </a:ext>
              </a:extLst>
            </p:cNvPr>
            <p:cNvGrpSpPr/>
            <p:nvPr/>
          </p:nvGrpSpPr>
          <p:grpSpPr>
            <a:xfrm>
              <a:off x="4291049" y="3855606"/>
              <a:ext cx="1328908" cy="1452476"/>
              <a:chOff x="1165562" y="3797823"/>
              <a:chExt cx="1328908" cy="1452476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E7E46CE-5A29-416E-BC7E-D8D990B0660D}"/>
                  </a:ext>
                </a:extLst>
              </p:cNvPr>
              <p:cNvSpPr txBox="1"/>
              <p:nvPr/>
            </p:nvSpPr>
            <p:spPr>
              <a:xfrm>
                <a:off x="1284490" y="379782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10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25E2139D-890A-4831-9815-1BE7079F20E7}"/>
                  </a:ext>
                </a:extLst>
              </p:cNvPr>
              <p:cNvGrpSpPr/>
              <p:nvPr/>
            </p:nvGrpSpPr>
            <p:grpSpPr>
              <a:xfrm>
                <a:off x="1165562" y="4345833"/>
                <a:ext cx="1328908" cy="904466"/>
                <a:chOff x="1165562" y="4345833"/>
                <a:chExt cx="1328908" cy="904466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712862B-DBD0-4609-96EC-3B3F3E4E22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5562" y="4345833"/>
                  <a:ext cx="1328908" cy="904466"/>
                </a:xfrm>
                <a:prstGeom prst="rect">
                  <a:avLst/>
                </a:prstGeom>
              </p:spPr>
            </p:pic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E4FFA1F-C017-47F6-87FC-CBB43F430CA3}"/>
                    </a:ext>
                  </a:extLst>
                </p:cNvPr>
                <p:cNvSpPr txBox="1"/>
                <p:nvPr/>
              </p:nvSpPr>
              <p:spPr>
                <a:xfrm>
                  <a:off x="1238736" y="4544926"/>
                  <a:ext cx="11443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400">
                      <a:solidFill>
                        <a:prstClr val="black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316</a:t>
                  </a: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,963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5100BC6-1260-47BA-8383-CBDC863C9E3B}"/>
                </a:ext>
              </a:extLst>
            </p:cNvPr>
            <p:cNvGrpSpPr/>
            <p:nvPr/>
          </p:nvGrpSpPr>
          <p:grpSpPr>
            <a:xfrm>
              <a:off x="5739976" y="3866116"/>
              <a:ext cx="1359736" cy="1441966"/>
              <a:chOff x="1118150" y="3808333"/>
              <a:chExt cx="1359736" cy="1441966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34FE7A8-65E2-4215-A809-5F29EC6C1CD3}"/>
                  </a:ext>
                </a:extLst>
              </p:cNvPr>
              <p:cNvSpPr txBox="1"/>
              <p:nvPr/>
            </p:nvSpPr>
            <p:spPr>
              <a:xfrm>
                <a:off x="1309548" y="380833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20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B0577DE-AD5D-44FB-B745-CEB5B20DC489}"/>
                  </a:ext>
                </a:extLst>
              </p:cNvPr>
              <p:cNvGrpSpPr/>
              <p:nvPr/>
            </p:nvGrpSpPr>
            <p:grpSpPr>
              <a:xfrm>
                <a:off x="1118150" y="4345833"/>
                <a:ext cx="1359736" cy="904466"/>
                <a:chOff x="1118150" y="4345833"/>
                <a:chExt cx="1359736" cy="904466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66F69B59-08BE-4ED8-A97A-5ED7113A90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4115" y="4345833"/>
                  <a:ext cx="1288374" cy="904466"/>
                </a:xfrm>
                <a:prstGeom prst="rect">
                  <a:avLst/>
                </a:prstGeom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CDCD3B7-3B8D-4C7B-A926-A95304614E40}"/>
                    </a:ext>
                  </a:extLst>
                </p:cNvPr>
                <p:cNvSpPr txBox="1"/>
                <p:nvPr/>
              </p:nvSpPr>
              <p:spPr>
                <a:xfrm>
                  <a:off x="1118150" y="4548020"/>
                  <a:ext cx="13597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400">
                      <a:solidFill>
                        <a:prstClr val="black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833,262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BB4F2-BB9B-4A85-9339-D4E4B2056F88}"/>
                </a:ext>
              </a:extLst>
            </p:cNvPr>
            <p:cNvGrpSpPr/>
            <p:nvPr/>
          </p:nvGrpSpPr>
          <p:grpSpPr>
            <a:xfrm>
              <a:off x="7250580" y="3864741"/>
              <a:ext cx="1495469" cy="1420946"/>
              <a:chOff x="1115021" y="3829353"/>
              <a:chExt cx="1495469" cy="142094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F71CD26-6ACD-4046-9E74-F747EB484B70}"/>
                  </a:ext>
                </a:extLst>
              </p:cNvPr>
              <p:cNvSpPr txBox="1"/>
              <p:nvPr/>
            </p:nvSpPr>
            <p:spPr>
              <a:xfrm>
                <a:off x="1309548" y="3829353"/>
                <a:ext cx="1144388" cy="599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680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30 </a:t>
                </a:r>
                <a:r>
                  <a:rPr kumimoji="0" lang="th-TH" sz="3293" b="1" i="0" u="none" strike="noStrike" kern="1200" cap="none" spc="0" normalizeH="0" baseline="0" noProof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rPr>
                  <a:t>ปี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2766893-436B-40A6-BC6E-62B0115D931B}"/>
                  </a:ext>
                </a:extLst>
              </p:cNvPr>
              <p:cNvGrpSpPr/>
              <p:nvPr/>
            </p:nvGrpSpPr>
            <p:grpSpPr>
              <a:xfrm>
                <a:off x="1115021" y="4345833"/>
                <a:ext cx="1495469" cy="904466"/>
                <a:chOff x="1115021" y="4345833"/>
                <a:chExt cx="1495469" cy="904466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B00B8C48-C12B-487F-BFDC-C2084CBA0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0122" y="4345833"/>
                  <a:ext cx="1420088" cy="904466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4395CA8-BD71-44DB-8AA6-2FD5556E16B2}"/>
                    </a:ext>
                  </a:extLst>
                </p:cNvPr>
                <p:cNvSpPr txBox="1"/>
                <p:nvPr/>
              </p:nvSpPr>
              <p:spPr>
                <a:xfrm>
                  <a:off x="1115021" y="4570416"/>
                  <a:ext cx="14954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th-TH"/>
                  </a:defPPr>
                  <a:lvl1pPr algn="ctr">
                    <a:defRPr sz="2600" b="1">
                      <a:latin typeface="TH Kodchasal" panose="02000506000000020004" pitchFamily="2" charset="-34"/>
                      <a:cs typeface="TH Kodchasal" panose="02000506000000020004" pitchFamily="2" charset="-34"/>
                    </a:defRPr>
                  </a:lvl1pPr>
                </a:lstStyle>
                <a:p>
                  <a:pPr marL="0" marR="0" lvl="0" indent="0" algn="ctr" defTabSz="7680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400">
                      <a:solidFill>
                        <a:prstClr val="black"/>
                      </a:solidFill>
                      <a:latin typeface="DB Helvethaica X 65 Med" panose="02000506090000020004" pitchFamily="2" charset="-34"/>
                      <a:cs typeface="DB Helvethaica X 65 Med" panose="02000506090000020004" pitchFamily="2" charset="-34"/>
                    </a:rPr>
                    <a:t>1</a:t>
                  </a:r>
                  <a:r>
                    <a:rPr kumimoji="0" lang="en-US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B Helvethaica X 65 Med" panose="02000506090000020004" pitchFamily="2" charset="-34"/>
                      <a:ea typeface="+mn-ea"/>
                      <a:cs typeface="DB Helvethaica X 65 Med" panose="02000506090000020004" pitchFamily="2" charset="-34"/>
                    </a:rPr>
                    <a:t>,674,259</a:t>
                  </a:r>
                  <a:endParaRPr kumimoji="0" lang="th-TH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B Helvethaica X 65 Med" panose="02000506090000020004" pitchFamily="2" charset="-34"/>
                    <a:ea typeface="+mn-ea"/>
                    <a:cs typeface="DB Helvethaica X 65 Med" panose="02000506090000020004" pitchFamily="2" charset="-34"/>
                  </a:endParaRPr>
                </a:p>
              </p:txBody>
            </p:sp>
          </p:grpSp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9D2E877-D21F-4090-97B4-9158A117A2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9C86414E-C045-4C2A-9801-98D7A627C4BE}"/>
              </a:ext>
            </a:extLst>
          </p:cNvPr>
          <p:cNvSpPr txBox="1">
            <a:spLocks/>
          </p:cNvSpPr>
          <p:nvPr/>
        </p:nvSpPr>
        <p:spPr>
          <a:xfrm>
            <a:off x="1529345" y="815624"/>
            <a:ext cx="10369152" cy="714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หัวข้อการนำเสนอ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35D14D-66BE-4903-8A80-D2B6E67C2860}"/>
              </a:ext>
            </a:extLst>
          </p:cNvPr>
          <p:cNvSpPr/>
          <p:nvPr/>
        </p:nvSpPr>
        <p:spPr>
          <a:xfrm>
            <a:off x="1529345" y="1644241"/>
            <a:ext cx="9384109" cy="3709034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660B105-C013-4E1F-9D21-BF2974F4F69A}"/>
              </a:ext>
            </a:extLst>
          </p:cNvPr>
          <p:cNvSpPr txBox="1">
            <a:spLocks/>
          </p:cNvSpPr>
          <p:nvPr/>
        </p:nvSpPr>
        <p:spPr>
          <a:xfrm>
            <a:off x="3022659" y="2199843"/>
            <a:ext cx="7330848" cy="2597830"/>
          </a:xfrm>
          <a:prstGeom prst="round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65314" tIns="32657" rIns="65314" bIns="32657" rtlCol="0">
            <a:normAutofit lnSpcReduction="10000"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ทำไมต้องวางแผนการเงิน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ใครบ้างที่ต้องวางแผนการเงิน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 </a:t>
            </a: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ขั้นตอนวางแผนการเงิน	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ทางเลือกการออมและการลงทุน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B126CE0-FD49-481C-BDCB-A7D5AF5D1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27" y="2286536"/>
            <a:ext cx="1726478" cy="220069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EE746232-172A-410E-81D0-F9286F7D8279}"/>
              </a:ext>
            </a:extLst>
          </p:cNvPr>
          <p:cNvSpPr/>
          <p:nvPr/>
        </p:nvSpPr>
        <p:spPr>
          <a:xfrm>
            <a:off x="2189275" y="2279673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1</a:t>
            </a:r>
            <a:endParaRPr lang="th-TH" sz="3293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0E14091-50AE-476A-8EE5-3810F529E80D}"/>
              </a:ext>
            </a:extLst>
          </p:cNvPr>
          <p:cNvSpPr/>
          <p:nvPr/>
        </p:nvSpPr>
        <p:spPr>
          <a:xfrm>
            <a:off x="2189275" y="2863135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2</a:t>
            </a:r>
            <a:endParaRPr lang="th-TH" sz="3293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7BA280F-F74F-4017-B99C-0E80CBBCA19E}"/>
              </a:ext>
            </a:extLst>
          </p:cNvPr>
          <p:cNvSpPr/>
          <p:nvPr/>
        </p:nvSpPr>
        <p:spPr>
          <a:xfrm>
            <a:off x="2189274" y="3456270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3</a:t>
            </a:r>
            <a:endParaRPr lang="th-TH" sz="3293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1A37AF3-2680-4D6E-B1A3-048C6BEDF1BF}"/>
              </a:ext>
            </a:extLst>
          </p:cNvPr>
          <p:cNvSpPr/>
          <p:nvPr/>
        </p:nvSpPr>
        <p:spPr>
          <a:xfrm>
            <a:off x="2189274" y="4064610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4</a:t>
            </a:r>
            <a:endParaRPr lang="th-TH" sz="329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50CFBB-A895-44A1-97A2-334BA6138BA1}"/>
              </a:ext>
            </a:extLst>
          </p:cNvPr>
          <p:cNvSpPr/>
          <p:nvPr/>
        </p:nvSpPr>
        <p:spPr>
          <a:xfrm>
            <a:off x="2016293" y="2153706"/>
            <a:ext cx="6572656" cy="700946"/>
          </a:xfrm>
          <a:prstGeom prst="rect">
            <a:avLst/>
          </a:prstGeom>
          <a:solidFill>
            <a:srgbClr val="ADB9CA">
              <a:alpha val="10196"/>
            </a:srgbClr>
          </a:solidFill>
          <a:ln w="762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</p:spTree>
    <p:extLst>
      <p:ext uri="{BB962C8B-B14F-4D97-AF65-F5344CB8AC3E}">
        <p14:creationId xmlns:p14="http://schemas.microsoft.com/office/powerpoint/2010/main" val="26781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88BAA-D679-4983-9777-AAC52153F12B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ED41A-E326-45F0-BF51-6E87CD79799D}"/>
              </a:ext>
            </a:extLst>
          </p:cNvPr>
          <p:cNvSpPr/>
          <p:nvPr/>
        </p:nvSpPr>
        <p:spPr>
          <a:xfrm>
            <a:off x="7155314" y="280435"/>
            <a:ext cx="2786786" cy="66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สลากออมทรัพย์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2BDF2F-AD66-4914-8D75-76A6778B15D3}"/>
              </a:ext>
            </a:extLst>
          </p:cNvPr>
          <p:cNvGrpSpPr/>
          <p:nvPr/>
        </p:nvGrpSpPr>
        <p:grpSpPr>
          <a:xfrm>
            <a:off x="890414" y="937239"/>
            <a:ext cx="9112995" cy="2769061"/>
            <a:chOff x="932156" y="1289675"/>
            <a:chExt cx="15075724" cy="4084049"/>
          </a:xfrm>
        </p:grpSpPr>
        <p:sp>
          <p:nvSpPr>
            <p:cNvPr id="10" name="Rectangle 42">
              <a:extLst>
                <a:ext uri="{FF2B5EF4-FFF2-40B4-BE49-F238E27FC236}">
                  <a16:creationId xmlns:a16="http://schemas.microsoft.com/office/drawing/2014/main" id="{F0A94A5C-EC04-4AF1-BD28-DF22F0CBFE95}"/>
                </a:ext>
              </a:extLst>
            </p:cNvPr>
            <p:cNvSpPr/>
            <p:nvPr/>
          </p:nvSpPr>
          <p:spPr>
            <a:xfrm>
              <a:off x="932156" y="1396355"/>
              <a:ext cx="15075724" cy="39185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6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CFAF2076-3EE6-455C-B2BC-0C464E5A147E}"/>
                </a:ext>
              </a:extLst>
            </p:cNvPr>
            <p:cNvSpPr/>
            <p:nvPr/>
          </p:nvSpPr>
          <p:spPr>
            <a:xfrm>
              <a:off x="932156" y="2391080"/>
              <a:ext cx="15075724" cy="1348634"/>
            </a:xfrm>
            <a:prstGeom prst="rect">
              <a:avLst/>
            </a:prstGeom>
            <a:solidFill>
              <a:srgbClr val="F6F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4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cxnSp>
          <p:nvCxnSpPr>
            <p:cNvPr id="12" name="Straight Connector 12">
              <a:extLst>
                <a:ext uri="{FF2B5EF4-FFF2-40B4-BE49-F238E27FC236}">
                  <a16:creationId xmlns:a16="http://schemas.microsoft.com/office/drawing/2014/main" id="{AEBADDE3-2299-4634-9F23-31A59CD757AF}"/>
                </a:ext>
              </a:extLst>
            </p:cNvPr>
            <p:cNvCxnSpPr/>
            <p:nvPr/>
          </p:nvCxnSpPr>
          <p:spPr>
            <a:xfrm>
              <a:off x="1349946" y="3167494"/>
              <a:ext cx="14081760" cy="0"/>
            </a:xfrm>
            <a:prstGeom prst="line">
              <a:avLst/>
            </a:prstGeom>
            <a:ln w="38100">
              <a:solidFill>
                <a:srgbClr val="F373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E078940E-7FDB-4454-B7B5-3B4353330E1B}"/>
                </a:ext>
              </a:extLst>
            </p:cNvPr>
            <p:cNvGrpSpPr/>
            <p:nvPr/>
          </p:nvGrpSpPr>
          <p:grpSpPr>
            <a:xfrm>
              <a:off x="13199101" y="2403278"/>
              <a:ext cx="2537041" cy="1362550"/>
              <a:chOff x="6869062" y="3087063"/>
              <a:chExt cx="1294409" cy="69517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539D61C-8466-44C9-9EC5-5FFEC53482EC}"/>
                  </a:ext>
                </a:extLst>
              </p:cNvPr>
              <p:cNvSpPr txBox="1"/>
              <p:nvPr/>
            </p:nvSpPr>
            <p:spPr>
              <a:xfrm>
                <a:off x="7002881" y="3452480"/>
                <a:ext cx="1160590" cy="329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400"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1 ธ.ค. 256</a:t>
                </a:r>
                <a:r>
                  <a:rPr lang="en-US" sz="2400"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5</a:t>
                </a:r>
                <a:endParaRPr lang="en-GB" sz="2400"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A1E35CE-416A-484A-95A7-51E46A73126F}"/>
                  </a:ext>
                </a:extLst>
              </p:cNvPr>
              <p:cNvSpPr txBox="1"/>
              <p:nvPr/>
            </p:nvSpPr>
            <p:spPr>
              <a:xfrm>
                <a:off x="6869062" y="3087063"/>
                <a:ext cx="1284261" cy="411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h-TH" sz="3143"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ครบกำหนด</a:t>
                </a:r>
              </a:p>
            </p:txBody>
          </p:sp>
          <p:sp>
            <p:nvSpPr>
              <p:cNvPr id="33" name="Oval 47">
                <a:extLst>
                  <a:ext uri="{FF2B5EF4-FFF2-40B4-BE49-F238E27FC236}">
                    <a16:creationId xmlns:a16="http://schemas.microsoft.com/office/drawing/2014/main" id="{4C65C39A-8576-451D-A380-A88047CB7B30}"/>
                  </a:ext>
                </a:extLst>
              </p:cNvPr>
              <p:cNvSpPr/>
              <p:nvPr/>
            </p:nvSpPr>
            <p:spPr>
              <a:xfrm>
                <a:off x="7984081" y="3420984"/>
                <a:ext cx="91837" cy="91837"/>
              </a:xfrm>
              <a:prstGeom prst="ellipse">
                <a:avLst/>
              </a:prstGeom>
              <a:solidFill>
                <a:srgbClr val="F37362"/>
              </a:solidFill>
              <a:ln>
                <a:solidFill>
                  <a:srgbClr val="F373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40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0032454F-5769-426B-9F5E-0207EB34E951}"/>
                </a:ext>
              </a:extLst>
            </p:cNvPr>
            <p:cNvGrpSpPr/>
            <p:nvPr/>
          </p:nvGrpSpPr>
          <p:grpSpPr>
            <a:xfrm>
              <a:off x="1062198" y="2391085"/>
              <a:ext cx="3965069" cy="1369395"/>
              <a:chOff x="923017" y="3171287"/>
              <a:chExt cx="2022995" cy="69866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0AB1E2-A004-4BE4-9ADD-1D29E415A19B}"/>
                  </a:ext>
                </a:extLst>
              </p:cNvPr>
              <p:cNvSpPr txBox="1"/>
              <p:nvPr/>
            </p:nvSpPr>
            <p:spPr>
              <a:xfrm>
                <a:off x="951880" y="3540196"/>
                <a:ext cx="1069135" cy="3297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400"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1 ธ.ค. 256</a:t>
                </a:r>
                <a:r>
                  <a:rPr lang="en-US" sz="2400"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3</a:t>
                </a:r>
                <a:endParaRPr lang="en-GB" sz="2400"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29" name="Oval 6">
                <a:extLst>
                  <a:ext uri="{FF2B5EF4-FFF2-40B4-BE49-F238E27FC236}">
                    <a16:creationId xmlns:a16="http://schemas.microsoft.com/office/drawing/2014/main" id="{6A8C6D80-BC5B-4541-8106-B200BEDE31A9}"/>
                  </a:ext>
                </a:extLst>
              </p:cNvPr>
              <p:cNvSpPr/>
              <p:nvPr/>
            </p:nvSpPr>
            <p:spPr>
              <a:xfrm>
                <a:off x="1002388" y="3516603"/>
                <a:ext cx="91837" cy="91837"/>
              </a:xfrm>
              <a:prstGeom prst="ellipse">
                <a:avLst/>
              </a:prstGeom>
              <a:solidFill>
                <a:srgbClr val="F37362"/>
              </a:solidFill>
              <a:ln>
                <a:solidFill>
                  <a:srgbClr val="F373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4000">
                  <a:solidFill>
                    <a:schemeClr val="tx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2F1E5C-7B16-469D-8B19-DD02C28B0D26}"/>
                  </a:ext>
                </a:extLst>
              </p:cNvPr>
              <p:cNvSpPr txBox="1"/>
              <p:nvPr/>
            </p:nvSpPr>
            <p:spPr>
              <a:xfrm>
                <a:off x="923017" y="3171287"/>
                <a:ext cx="2022995" cy="411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143"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ซื้อสลากออมทรัพย์</a:t>
                </a:r>
                <a:endParaRPr lang="en-GB" sz="3143"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104154-EBCB-4F3A-8BCA-CB6DAD5E1E1D}"/>
                </a:ext>
              </a:extLst>
            </p:cNvPr>
            <p:cNvSpPr txBox="1"/>
            <p:nvPr/>
          </p:nvSpPr>
          <p:spPr>
            <a:xfrm>
              <a:off x="6559902" y="1289675"/>
              <a:ext cx="3919987" cy="838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93">
                  <a:ln>
                    <a:solidFill>
                      <a:srgbClr val="2A4B6B"/>
                    </a:solidFill>
                  </a:ln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โอกาสได้ลุ้นรางวัล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29F2C9-1818-40AE-9CA1-C1BCD7129D19}"/>
                </a:ext>
              </a:extLst>
            </p:cNvPr>
            <p:cNvSpPr txBox="1"/>
            <p:nvPr/>
          </p:nvSpPr>
          <p:spPr>
            <a:xfrm>
              <a:off x="13026910" y="4727393"/>
              <a:ext cx="27955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>
                  <a:ln>
                    <a:solidFill>
                      <a:srgbClr val="2A4B6B"/>
                    </a:solidFill>
                  </a:ln>
                  <a:solidFill>
                    <a:srgbClr val="FF3854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เงินต้น + ดอกเบี้ย</a:t>
              </a:r>
            </a:p>
          </p:txBody>
        </p:sp>
        <p:cxnSp>
          <p:nvCxnSpPr>
            <p:cNvPr id="17" name="Straight Arrow Connector 3">
              <a:extLst>
                <a:ext uri="{FF2B5EF4-FFF2-40B4-BE49-F238E27FC236}">
                  <a16:creationId xmlns:a16="http://schemas.microsoft.com/office/drawing/2014/main" id="{175A15E0-687A-4F57-984F-41F139C4981B}"/>
                </a:ext>
              </a:extLst>
            </p:cNvPr>
            <p:cNvCxnSpPr/>
            <p:nvPr/>
          </p:nvCxnSpPr>
          <p:spPr>
            <a:xfrm>
              <a:off x="2527651" y="4304747"/>
              <a:ext cx="11777472" cy="0"/>
            </a:xfrm>
            <a:prstGeom prst="straightConnector1">
              <a:avLst/>
            </a:prstGeom>
            <a:ln w="57150">
              <a:solidFill>
                <a:srgbClr val="FF9F95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69">
              <a:extLst>
                <a:ext uri="{FF2B5EF4-FFF2-40B4-BE49-F238E27FC236}">
                  <a16:creationId xmlns:a16="http://schemas.microsoft.com/office/drawing/2014/main" id="{2E89C198-526F-4066-9ACD-3A40851C4B6A}"/>
                </a:ext>
              </a:extLst>
            </p:cNvPr>
            <p:cNvGrpSpPr/>
            <p:nvPr/>
          </p:nvGrpSpPr>
          <p:grpSpPr>
            <a:xfrm>
              <a:off x="14305123" y="3770355"/>
              <a:ext cx="1134400" cy="1068787"/>
              <a:chOff x="1338682" y="5963910"/>
              <a:chExt cx="692803" cy="622623"/>
            </a:xfrm>
          </p:grpSpPr>
          <p:pic>
            <p:nvPicPr>
              <p:cNvPr id="24" name="Picture 70">
                <a:extLst>
                  <a:ext uri="{FF2B5EF4-FFF2-40B4-BE49-F238E27FC236}">
                    <a16:creationId xmlns:a16="http://schemas.microsoft.com/office/drawing/2014/main" id="{1AE21591-02AD-4B82-893B-B96095F8C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8682" y="6139077"/>
                <a:ext cx="692803" cy="447456"/>
              </a:xfrm>
              <a:prstGeom prst="rect">
                <a:avLst/>
              </a:prstGeom>
            </p:spPr>
          </p:pic>
          <p:pic>
            <p:nvPicPr>
              <p:cNvPr id="25" name="Picture 71">
                <a:extLst>
                  <a:ext uri="{FF2B5EF4-FFF2-40B4-BE49-F238E27FC236}">
                    <a16:creationId xmlns:a16="http://schemas.microsoft.com/office/drawing/2014/main" id="{5E0D2443-4D94-4533-84C1-8C28DF3BF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8682" y="5963910"/>
                <a:ext cx="692803" cy="447456"/>
              </a:xfrm>
              <a:prstGeom prst="rect">
                <a:avLst/>
              </a:prstGeom>
            </p:spPr>
          </p:pic>
        </p:grpSp>
        <p:pic>
          <p:nvPicPr>
            <p:cNvPr id="19" name="Picture 72">
              <a:extLst>
                <a:ext uri="{FF2B5EF4-FFF2-40B4-BE49-F238E27FC236}">
                  <a16:creationId xmlns:a16="http://schemas.microsoft.com/office/drawing/2014/main" id="{362CD534-E145-4694-AC24-17BD7C1DC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396" y="3937401"/>
              <a:ext cx="1189255" cy="768096"/>
            </a:xfrm>
            <a:prstGeom prst="rect">
              <a:avLst/>
            </a:prstGeom>
          </p:spPr>
        </p:pic>
        <p:pic>
          <p:nvPicPr>
            <p:cNvPr id="20" name="Picture 73">
              <a:extLst>
                <a:ext uri="{FF2B5EF4-FFF2-40B4-BE49-F238E27FC236}">
                  <a16:creationId xmlns:a16="http://schemas.microsoft.com/office/drawing/2014/main" id="{E803859B-EAE9-4A26-9D7C-7B8634464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3162" y="1610534"/>
              <a:ext cx="764400" cy="493696"/>
            </a:xfrm>
            <a:prstGeom prst="rect">
              <a:avLst/>
            </a:prstGeom>
          </p:spPr>
        </p:pic>
        <p:sp>
          <p:nvSpPr>
            <p:cNvPr id="21" name="Right Brace 4">
              <a:extLst>
                <a:ext uri="{FF2B5EF4-FFF2-40B4-BE49-F238E27FC236}">
                  <a16:creationId xmlns:a16="http://schemas.microsoft.com/office/drawing/2014/main" id="{D54FCFAA-A7A2-4323-A1FD-E22C23C68FBB}"/>
                </a:ext>
              </a:extLst>
            </p:cNvPr>
            <p:cNvSpPr/>
            <p:nvPr/>
          </p:nvSpPr>
          <p:spPr>
            <a:xfrm rot="5400000" flipH="1">
              <a:off x="8304289" y="-5091841"/>
              <a:ext cx="384048" cy="14465808"/>
            </a:xfrm>
            <a:prstGeom prst="rightBrace">
              <a:avLst>
                <a:gd name="adj1" fmla="val 8333"/>
                <a:gd name="adj2" fmla="val 49611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 sz="4400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22" name="Picture 75">
              <a:extLst>
                <a:ext uri="{FF2B5EF4-FFF2-40B4-BE49-F238E27FC236}">
                  <a16:creationId xmlns:a16="http://schemas.microsoft.com/office/drawing/2014/main" id="{CF936177-F01B-423B-9AE5-3E98A2BB4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715" y="1496253"/>
              <a:ext cx="764400" cy="49369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833CC2-DE00-4CCA-8339-1A71302B9923}"/>
                </a:ext>
              </a:extLst>
            </p:cNvPr>
            <p:cNvSpPr txBox="1"/>
            <p:nvPr/>
          </p:nvSpPr>
          <p:spPr>
            <a:xfrm>
              <a:off x="1431218" y="4705497"/>
              <a:ext cx="12256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>
                  <a:ln>
                    <a:solidFill>
                      <a:srgbClr val="2A4B6B"/>
                    </a:solidFill>
                  </a:ln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เงินต้น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C5801E6-D0EE-4718-9A0C-565797D695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11" y="3749962"/>
            <a:ext cx="3376163" cy="107563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CCA7708-87B8-4F22-9641-340C9F616BF2}"/>
              </a:ext>
            </a:extLst>
          </p:cNvPr>
          <p:cNvGrpSpPr/>
          <p:nvPr/>
        </p:nvGrpSpPr>
        <p:grpSpPr>
          <a:xfrm>
            <a:off x="713952" y="4820348"/>
            <a:ext cx="10682816" cy="1582228"/>
            <a:chOff x="1405590" y="4567903"/>
            <a:chExt cx="9140951" cy="167237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E3CBED2-F946-4D8F-938E-B530B24668C6}"/>
                </a:ext>
              </a:extLst>
            </p:cNvPr>
            <p:cNvSpPr/>
            <p:nvPr/>
          </p:nvSpPr>
          <p:spPr>
            <a:xfrm>
              <a:off x="1405590" y="4567903"/>
              <a:ext cx="9140951" cy="167237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93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F9EFEF3-CA25-4E17-BEC1-C2877B4F4126}"/>
                </a:ext>
              </a:extLst>
            </p:cNvPr>
            <p:cNvSpPr/>
            <p:nvPr/>
          </p:nvSpPr>
          <p:spPr>
            <a:xfrm>
              <a:off x="1449059" y="4610573"/>
              <a:ext cx="9056301" cy="1570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93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BC967B-0A4A-4CA1-A5A2-31CA7A84298A}"/>
              </a:ext>
            </a:extLst>
          </p:cNvPr>
          <p:cNvGrpSpPr/>
          <p:nvPr/>
        </p:nvGrpSpPr>
        <p:grpSpPr>
          <a:xfrm>
            <a:off x="2914002" y="4852063"/>
            <a:ext cx="8289537" cy="1594286"/>
            <a:chOff x="2914020" y="4649321"/>
            <a:chExt cx="8289547" cy="15942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BD8EB9E-D28E-45DC-9725-5B247C24788B}"/>
                </a:ext>
              </a:extLst>
            </p:cNvPr>
            <p:cNvCxnSpPr/>
            <p:nvPr/>
          </p:nvCxnSpPr>
          <p:spPr>
            <a:xfrm>
              <a:off x="2914020" y="5583661"/>
              <a:ext cx="7637151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9C9517-7F04-42CB-9236-7F3E7F5DC673}"/>
                </a:ext>
              </a:extLst>
            </p:cNvPr>
            <p:cNvSpPr txBox="1"/>
            <p:nvPr/>
          </p:nvSpPr>
          <p:spPr>
            <a:xfrm>
              <a:off x="5754579" y="5007066"/>
              <a:ext cx="11047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200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ลอตเตอรี่ </a:t>
              </a:r>
              <a:r>
                <a:rPr lang="en-US" sz="2200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=</a:t>
              </a:r>
              <a:endParaRPr lang="en-GB" sz="22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F0325F8-B522-40A8-ABCC-F57EEBA52DD6}"/>
                </a:ext>
              </a:extLst>
            </p:cNvPr>
            <p:cNvSpPr txBox="1"/>
            <p:nvPr/>
          </p:nvSpPr>
          <p:spPr>
            <a:xfrm rot="410411">
              <a:off x="6734179" y="4842202"/>
              <a:ext cx="842319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714">
                  <a:solidFill>
                    <a:schemeClr val="accent6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กระดาษ</a:t>
              </a:r>
            </a:p>
            <a:p>
              <a:pPr algn="ctr"/>
              <a:r>
                <a:rPr lang="th-TH" sz="1714">
                  <a:solidFill>
                    <a:schemeClr val="accent6">
                      <a:lumMod val="50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ไม่มีมูลค่า</a:t>
              </a:r>
            </a:p>
          </p:txBody>
        </p:sp>
        <p:pic>
          <p:nvPicPr>
            <p:cNvPr id="44" name="Picture 7">
              <a:extLst>
                <a:ext uri="{FF2B5EF4-FFF2-40B4-BE49-F238E27FC236}">
                  <a16:creationId xmlns:a16="http://schemas.microsoft.com/office/drawing/2014/main" id="{D1D33F0D-CEC0-4827-AD81-C26E7BA32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443296" y="4649321"/>
              <a:ext cx="760271" cy="1594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F970A6-1998-4EF2-912F-070122E9B6FA}"/>
                </a:ext>
              </a:extLst>
            </p:cNvPr>
            <p:cNvSpPr/>
            <p:nvPr/>
          </p:nvSpPr>
          <p:spPr>
            <a:xfrm rot="369836">
              <a:off x="6778391" y="4775083"/>
              <a:ext cx="745715" cy="7457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93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CC6158-225B-4E27-BD22-FB30FB9BD705}"/>
              </a:ext>
            </a:extLst>
          </p:cNvPr>
          <p:cNvGrpSpPr/>
          <p:nvPr/>
        </p:nvGrpSpPr>
        <p:grpSpPr>
          <a:xfrm>
            <a:off x="833052" y="5064573"/>
            <a:ext cx="3126896" cy="1292484"/>
            <a:chOff x="1490201" y="4853020"/>
            <a:chExt cx="3126902" cy="129248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0AA76E5-91AD-45E9-925F-79797BEDCD07}"/>
                </a:ext>
              </a:extLst>
            </p:cNvPr>
            <p:cNvSpPr txBox="1"/>
            <p:nvPr/>
          </p:nvSpPr>
          <p:spPr>
            <a:xfrm>
              <a:off x="2785307" y="4853020"/>
              <a:ext cx="18317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th-TH" sz="2286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โอกาสถูกรางวัลที่ 1</a:t>
              </a:r>
            </a:p>
            <a:p>
              <a:pPr algn="ctr">
                <a:lnSpc>
                  <a:spcPts val="1800"/>
                </a:lnSpc>
              </a:pPr>
              <a:r>
                <a:rPr lang="th-TH" sz="2286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0.0001</a:t>
              </a:r>
              <a:r>
                <a:rPr lang="en-US" sz="2286">
                  <a:solidFill>
                    <a:srgbClr val="FF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%</a:t>
              </a:r>
              <a:endParaRPr lang="th-TH" sz="2286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A837417-4053-469F-8111-7EFA0697D879}"/>
                </a:ext>
              </a:extLst>
            </p:cNvPr>
            <p:cNvCxnSpPr/>
            <p:nvPr/>
          </p:nvCxnSpPr>
          <p:spPr>
            <a:xfrm>
              <a:off x="1975838" y="5571949"/>
              <a:ext cx="169714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A4905E-3B9C-48CE-8638-39F8851E852E}"/>
                </a:ext>
              </a:extLst>
            </p:cNvPr>
            <p:cNvSpPr/>
            <p:nvPr/>
          </p:nvSpPr>
          <p:spPr>
            <a:xfrm>
              <a:off x="1961026" y="5483792"/>
              <a:ext cx="179390" cy="17939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93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B4515B6-95B7-466F-85DF-EB96A0E42D6B}"/>
                </a:ext>
              </a:extLst>
            </p:cNvPr>
            <p:cNvSpPr txBox="1"/>
            <p:nvPr/>
          </p:nvSpPr>
          <p:spPr>
            <a:xfrm>
              <a:off x="1490201" y="4940580"/>
              <a:ext cx="1265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>
                  <a:solidFill>
                    <a:srgbClr val="166C64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ซื้อลอตเตอรี่</a:t>
              </a:r>
              <a:endParaRPr lang="en-GB" sz="2400">
                <a:solidFill>
                  <a:srgbClr val="166C64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B051F6E-D1C4-4834-9592-25A92125A363}"/>
                </a:ext>
              </a:extLst>
            </p:cNvPr>
            <p:cNvSpPr txBox="1"/>
            <p:nvPr/>
          </p:nvSpPr>
          <p:spPr>
            <a:xfrm>
              <a:off x="1553182" y="5745394"/>
              <a:ext cx="10887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1 ธ.ค. 256</a:t>
              </a:r>
              <a:r>
                <a:rPr lang="en-US" sz="200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3</a:t>
              </a:r>
              <a:endParaRPr lang="en-GB" sz="2000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4587F5E-6F61-488F-AFE7-6E7C451B76D5}"/>
                </a:ext>
              </a:extLst>
            </p:cNvPr>
            <p:cNvSpPr txBox="1"/>
            <p:nvPr/>
          </p:nvSpPr>
          <p:spPr>
            <a:xfrm>
              <a:off x="3100295" y="5745394"/>
              <a:ext cx="11881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00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16 ธ.ค. 256</a:t>
              </a:r>
              <a:r>
                <a:rPr lang="en-US" sz="200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3</a:t>
              </a:r>
              <a:endParaRPr lang="en-GB" sz="2000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A3BD447-190A-4112-83F0-F699F705DA0F}"/>
                </a:ext>
              </a:extLst>
            </p:cNvPr>
            <p:cNvSpPr/>
            <p:nvPr/>
          </p:nvSpPr>
          <p:spPr>
            <a:xfrm>
              <a:off x="3564896" y="5482517"/>
              <a:ext cx="179390" cy="17939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93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D9C279B-2D05-4F81-9882-36D58F7E5785}"/>
              </a:ext>
            </a:extLst>
          </p:cNvPr>
          <p:cNvSpPr/>
          <p:nvPr/>
        </p:nvSpPr>
        <p:spPr>
          <a:xfrm rot="5400000" flipH="1">
            <a:off x="2120817" y="4816104"/>
            <a:ext cx="144000" cy="1542857"/>
          </a:xfrm>
          <a:prstGeom prst="rightBrace">
            <a:avLst>
              <a:gd name="adj1" fmla="val 8333"/>
              <a:gd name="adj2" fmla="val 49611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3293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55" name="Picture 1">
            <a:extLst>
              <a:ext uri="{FF2B5EF4-FFF2-40B4-BE49-F238E27FC236}">
                <a16:creationId xmlns:a16="http://schemas.microsoft.com/office/drawing/2014/main" id="{57BC74EC-18C9-48DE-BABB-EDB8C90917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5"/>
          <a:stretch/>
        </p:blipFill>
        <p:spPr>
          <a:xfrm rot="21247587">
            <a:off x="343604" y="4223285"/>
            <a:ext cx="1707665" cy="7714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30BD5D7-FEC0-4ECA-B768-9A1F5C262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797" y="4192566"/>
            <a:ext cx="894691" cy="65059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0132A57A-396B-432D-9FC0-1BFBF921BA8C}"/>
              </a:ext>
            </a:extLst>
          </p:cNvPr>
          <p:cNvSpPr txBox="1"/>
          <p:nvPr/>
        </p:nvSpPr>
        <p:spPr>
          <a:xfrm>
            <a:off x="5868228" y="5435478"/>
            <a:ext cx="88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หวย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B5F8FDB-56CB-4A7C-B9DE-EE1B880141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396" y="1013438"/>
            <a:ext cx="785333" cy="1039876"/>
          </a:xfrm>
          <a:prstGeom prst="rect">
            <a:avLst/>
          </a:prstGeom>
        </p:spPr>
      </p:pic>
      <p:cxnSp>
        <p:nvCxnSpPr>
          <p:cNvPr id="59" name="Elbow Connector 8">
            <a:extLst>
              <a:ext uri="{FF2B5EF4-FFF2-40B4-BE49-F238E27FC236}">
                <a16:creationId xmlns:a16="http://schemas.microsoft.com/office/drawing/2014/main" id="{93DE09DE-A0D1-4EB6-9E60-3F81C657CF9D}"/>
              </a:ext>
            </a:extLst>
          </p:cNvPr>
          <p:cNvCxnSpPr>
            <a:endCxn id="58" idx="2"/>
          </p:cNvCxnSpPr>
          <p:nvPr/>
        </p:nvCxnSpPr>
        <p:spPr>
          <a:xfrm rot="5400000" flipH="1" flipV="1">
            <a:off x="9944622" y="2112102"/>
            <a:ext cx="1582228" cy="1464654"/>
          </a:xfrm>
          <a:prstGeom prst="bentConnector3">
            <a:avLst>
              <a:gd name="adj1" fmla="val 120"/>
            </a:avLst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20">
            <a:extLst>
              <a:ext uri="{FF2B5EF4-FFF2-40B4-BE49-F238E27FC236}">
                <a16:creationId xmlns:a16="http://schemas.microsoft.com/office/drawing/2014/main" id="{50478B12-4C5B-46C0-8E3C-FC286AF5BB12}"/>
              </a:ext>
            </a:extLst>
          </p:cNvPr>
          <p:cNvSpPr/>
          <p:nvPr/>
        </p:nvSpPr>
        <p:spPr>
          <a:xfrm>
            <a:off x="11075396" y="1545373"/>
            <a:ext cx="859933" cy="187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ธนาคาร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05DA62-A5B3-4B2B-AF5D-5122A9F1D56D}"/>
              </a:ext>
            </a:extLst>
          </p:cNvPr>
          <p:cNvSpPr txBox="1"/>
          <p:nvPr/>
        </p:nvSpPr>
        <p:spPr>
          <a:xfrm>
            <a:off x="9710733" y="2718578"/>
            <a:ext cx="2120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ถอนสลาก</a:t>
            </a:r>
            <a:br>
              <a:rPr lang="th-TH" sz="20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0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เมื่อครบกำหนด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C17FF13-4D40-4E01-8C27-4069A822D6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50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88BAA-D679-4983-9777-AAC52153F12B}"/>
              </a:ext>
            </a:extLst>
          </p:cNvPr>
          <p:cNvSpPr txBox="1"/>
          <p:nvPr/>
        </p:nvSpPr>
        <p:spPr>
          <a:xfrm>
            <a:off x="-6016" y="-1209"/>
            <a:ext cx="361789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สำรวจตัวเอง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771A9EF-625A-42D5-B17A-B3093A655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61" y="950112"/>
            <a:ext cx="3825639" cy="3825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38E3B-FF20-425C-9F1F-8240963FC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5" b="92500" l="3125" r="95250">
                        <a14:foregroundMark x1="37875" y1="30500" x2="37875" y2="30500"/>
                        <a14:foregroundMark x1="42000" y1="54625" x2="4200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9" y="-30955"/>
            <a:ext cx="636323" cy="636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2D4B3B-4B7F-4D7D-A7B0-3793D528D72F}"/>
              </a:ext>
            </a:extLst>
          </p:cNvPr>
          <p:cNvSpPr txBox="1"/>
          <p:nvPr/>
        </p:nvSpPr>
        <p:spPr>
          <a:xfrm>
            <a:off x="898451" y="4775751"/>
            <a:ext cx="6925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 </a:t>
            </a:r>
            <a:r>
              <a:rPr lang="th-TH" sz="4000" b="1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สิ่งที่ไม่จำเป็นแต่ซื้อบ่อย ๆ ของคุณคืออะไร</a:t>
            </a:r>
          </a:p>
        </p:txBody>
      </p:sp>
    </p:spTree>
    <p:extLst>
      <p:ext uri="{BB962C8B-B14F-4D97-AF65-F5344CB8AC3E}">
        <p14:creationId xmlns:p14="http://schemas.microsoft.com/office/powerpoint/2010/main" val="1922860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B4FE7-7555-4EC1-AB7D-FAF2542B439F}"/>
              </a:ext>
            </a:extLst>
          </p:cNvPr>
          <p:cNvSpPr txBox="1"/>
          <p:nvPr/>
        </p:nvSpPr>
        <p:spPr>
          <a:xfrm>
            <a:off x="1" y="1198264"/>
            <a:ext cx="12192000" cy="1015663"/>
          </a:xfrm>
          <a:prstGeom prst="rect">
            <a:avLst/>
          </a:prstGeom>
          <a:solidFill>
            <a:srgbClr val="00406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60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ปริศนาทายคำ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B4130-B34B-4F58-AC43-B26932A7370D}"/>
              </a:ext>
            </a:extLst>
          </p:cNvPr>
          <p:cNvSpPr/>
          <p:nvPr/>
        </p:nvSpPr>
        <p:spPr>
          <a:xfrm>
            <a:off x="0" y="2273988"/>
            <a:ext cx="12192000" cy="3026329"/>
          </a:xfrm>
          <a:prstGeom prst="rect">
            <a:avLst/>
          </a:prstGeom>
          <a:solidFill>
            <a:srgbClr val="E8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579EB-40A8-40FC-BD6E-EA37116C5814}"/>
              </a:ext>
            </a:extLst>
          </p:cNvPr>
          <p:cNvSpPr txBox="1"/>
          <p:nvPr/>
        </p:nvSpPr>
        <p:spPr>
          <a:xfrm>
            <a:off x="7625555" y="5238017"/>
            <a:ext cx="43307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เป้าหมาย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EEF183-A4C2-4160-8696-BAF628CD2401}"/>
              </a:ext>
            </a:extLst>
          </p:cNvPr>
          <p:cNvSpPr txBox="1"/>
          <p:nvPr/>
        </p:nvSpPr>
        <p:spPr>
          <a:xfrm>
            <a:off x="4202489" y="5376517"/>
            <a:ext cx="2856652" cy="830997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พยางค์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84DE68-EBAE-44F3-9B43-0743A9996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32" y="2408049"/>
            <a:ext cx="2691363" cy="2520000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CDA5E0-7D37-419E-8A07-F61BDCEDB126}"/>
              </a:ext>
            </a:extLst>
          </p:cNvPr>
          <p:cNvSpPr/>
          <p:nvPr/>
        </p:nvSpPr>
        <p:spPr>
          <a:xfrm>
            <a:off x="6189299" y="3171357"/>
            <a:ext cx="2837793" cy="165537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A036992-E9C4-49BC-B1D4-FEBD1B47789D}"/>
              </a:ext>
            </a:extLst>
          </p:cNvPr>
          <p:cNvSpPr/>
          <p:nvPr/>
        </p:nvSpPr>
        <p:spPr>
          <a:xfrm rot="10800000">
            <a:off x="6189298" y="3166620"/>
            <a:ext cx="2837793" cy="1002857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434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0AC2000-0E50-4FD8-9228-18EE3CD3B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76" y="4819800"/>
            <a:ext cx="2594324" cy="10425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D3FE5-49AE-4973-A5EC-B1FC4D5FFD31}"/>
              </a:ext>
            </a:extLst>
          </p:cNvPr>
          <p:cNvSpPr/>
          <p:nvPr/>
        </p:nvSpPr>
        <p:spPr>
          <a:xfrm>
            <a:off x="833107" y="4715567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13AF5-E060-459A-A5C3-61743CE8BDC7}"/>
              </a:ext>
            </a:extLst>
          </p:cNvPr>
          <p:cNvSpPr/>
          <p:nvPr/>
        </p:nvSpPr>
        <p:spPr>
          <a:xfrm>
            <a:off x="2275862" y="2825669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สำรวจตัวเอง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AC907A-A5A1-4021-8FDA-036CE01E8C36}"/>
              </a:ext>
            </a:extLst>
          </p:cNvPr>
          <p:cNvSpPr/>
          <p:nvPr/>
        </p:nvSpPr>
        <p:spPr>
          <a:xfrm>
            <a:off x="3336146" y="4912211"/>
            <a:ext cx="301805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ตั้งเป้าหมาย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การเงิน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E64C63-E2A0-48DC-9B5A-CB55FEC47E21}"/>
              </a:ext>
            </a:extLst>
          </p:cNvPr>
          <p:cNvSpPr/>
          <p:nvPr/>
        </p:nvSpPr>
        <p:spPr>
          <a:xfrm>
            <a:off x="5249552" y="2820977"/>
            <a:ext cx="1987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จัดทำแผนใช้เงิน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สู่เป้าหมาย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CC6CF-7894-40E8-B1C5-7392846AD2F8}"/>
              </a:ext>
            </a:extLst>
          </p:cNvPr>
          <p:cNvSpPr/>
          <p:nvPr/>
        </p:nvSpPr>
        <p:spPr>
          <a:xfrm>
            <a:off x="6483930" y="4918312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ปฏิบัติตามแผน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CA92B1-2D92-49A1-BA45-A79120DA939E}"/>
              </a:ext>
            </a:extLst>
          </p:cNvPr>
          <p:cNvSpPr/>
          <p:nvPr/>
        </p:nvSpPr>
        <p:spPr>
          <a:xfrm>
            <a:off x="7657737" y="2810143"/>
            <a:ext cx="2666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ตรวจสอบและ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ปรับแผนฯ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9F46CD-1475-4FF5-B57A-DBADF956E505}"/>
              </a:ext>
            </a:extLst>
          </p:cNvPr>
          <p:cNvCxnSpPr>
            <a:cxnSpLocks/>
          </p:cNvCxnSpPr>
          <p:nvPr/>
        </p:nvCxnSpPr>
        <p:spPr>
          <a:xfrm>
            <a:off x="1913335" y="4233402"/>
            <a:ext cx="8549611" cy="10782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F8F74AD-59AF-4477-870C-2B4E4C6F7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5469" y="2569817"/>
            <a:ext cx="1324248" cy="226793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131D755-6EF4-40C9-92D1-9B732F4BAB74}"/>
              </a:ext>
            </a:extLst>
          </p:cNvPr>
          <p:cNvSpPr/>
          <p:nvPr/>
        </p:nvSpPr>
        <p:spPr>
          <a:xfrm>
            <a:off x="1780101" y="410016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7D5E3-78FB-4286-8D87-1AE4F6879AAF}"/>
              </a:ext>
            </a:extLst>
          </p:cNvPr>
          <p:cNvSpPr/>
          <p:nvPr/>
        </p:nvSpPr>
        <p:spPr>
          <a:xfrm>
            <a:off x="3241586" y="410663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958BEC-3F49-48F9-9AFC-AE2F8FAAF08E}"/>
              </a:ext>
            </a:extLst>
          </p:cNvPr>
          <p:cNvSpPr/>
          <p:nvPr/>
        </p:nvSpPr>
        <p:spPr>
          <a:xfrm>
            <a:off x="4697750" y="4100963"/>
            <a:ext cx="266469" cy="26646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BD1949-40FE-4A07-866D-448B1765ECFA}"/>
              </a:ext>
            </a:extLst>
          </p:cNvPr>
          <p:cNvSpPr/>
          <p:nvPr/>
        </p:nvSpPr>
        <p:spPr>
          <a:xfrm>
            <a:off x="6057900" y="4082096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E5BCEF-A0B1-4E51-B4D9-84474F8DCC8C}"/>
              </a:ext>
            </a:extLst>
          </p:cNvPr>
          <p:cNvSpPr/>
          <p:nvPr/>
        </p:nvSpPr>
        <p:spPr>
          <a:xfrm>
            <a:off x="7479774" y="4100168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332C12-FC4A-4AEB-8AB4-10125138B1B9}"/>
              </a:ext>
            </a:extLst>
          </p:cNvPr>
          <p:cNvSpPr/>
          <p:nvPr/>
        </p:nvSpPr>
        <p:spPr>
          <a:xfrm>
            <a:off x="8852500" y="4082096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148E6F-77CE-4F34-B5FF-C2342AE58F22}"/>
              </a:ext>
            </a:extLst>
          </p:cNvPr>
          <p:cNvSpPr/>
          <p:nvPr/>
        </p:nvSpPr>
        <p:spPr>
          <a:xfrm>
            <a:off x="10256279" y="4090973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39D1C-6D9A-4FD4-9436-59B2E3EE2D64}"/>
              </a:ext>
            </a:extLst>
          </p:cNvPr>
          <p:cNvCxnSpPr>
            <a:cxnSpLocks/>
          </p:cNvCxnSpPr>
          <p:nvPr/>
        </p:nvCxnSpPr>
        <p:spPr>
          <a:xfrm>
            <a:off x="1913335" y="4286441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4F282F-2A27-4048-9E49-B2E405D597C4}"/>
              </a:ext>
            </a:extLst>
          </p:cNvPr>
          <p:cNvCxnSpPr>
            <a:cxnSpLocks/>
          </p:cNvCxnSpPr>
          <p:nvPr/>
        </p:nvCxnSpPr>
        <p:spPr>
          <a:xfrm>
            <a:off x="3374820" y="3575015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668C76-152B-4FE0-A945-65D3E167A92F}"/>
              </a:ext>
            </a:extLst>
          </p:cNvPr>
          <p:cNvCxnSpPr>
            <a:cxnSpLocks/>
          </p:cNvCxnSpPr>
          <p:nvPr/>
        </p:nvCxnSpPr>
        <p:spPr>
          <a:xfrm>
            <a:off x="4830985" y="4299962"/>
            <a:ext cx="5320" cy="367635"/>
          </a:xfrm>
          <a:prstGeom prst="line">
            <a:avLst/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0254C70-B9C7-437B-81AC-57A4C435913D}"/>
              </a:ext>
            </a:extLst>
          </p:cNvPr>
          <p:cNvSpPr/>
          <p:nvPr/>
        </p:nvSpPr>
        <p:spPr>
          <a:xfrm>
            <a:off x="2296559" y="2811844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748B59-4F38-40AC-8C4F-E6EB76D1C384}"/>
              </a:ext>
            </a:extLst>
          </p:cNvPr>
          <p:cNvSpPr txBox="1"/>
          <p:nvPr/>
        </p:nvSpPr>
        <p:spPr>
          <a:xfrm>
            <a:off x="2363095" y="278043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8A25E7-DCE8-4F5A-8FA2-1EE8E285F1EF}"/>
              </a:ext>
            </a:extLst>
          </p:cNvPr>
          <p:cNvSpPr/>
          <p:nvPr/>
        </p:nvSpPr>
        <p:spPr>
          <a:xfrm>
            <a:off x="3808596" y="4922306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8FD39-4779-4505-BBF4-8257BB6D89EF}"/>
              </a:ext>
            </a:extLst>
          </p:cNvPr>
          <p:cNvSpPr txBox="1"/>
          <p:nvPr/>
        </p:nvSpPr>
        <p:spPr>
          <a:xfrm>
            <a:off x="3879862" y="488376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4F20482-1B82-406F-9E63-BE0909A93F2D}"/>
              </a:ext>
            </a:extLst>
          </p:cNvPr>
          <p:cNvSpPr/>
          <p:nvPr/>
        </p:nvSpPr>
        <p:spPr>
          <a:xfrm>
            <a:off x="5070913" y="2819991"/>
            <a:ext cx="457200" cy="45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06608D-1338-4608-9068-95C8FAD92D07}"/>
              </a:ext>
            </a:extLst>
          </p:cNvPr>
          <p:cNvSpPr txBox="1"/>
          <p:nvPr/>
        </p:nvSpPr>
        <p:spPr>
          <a:xfrm>
            <a:off x="5132719" y="2788577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endParaRPr lang="th-TH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1D8BBD-F5DF-4B2C-97D9-0AA54565D961}"/>
              </a:ext>
            </a:extLst>
          </p:cNvPr>
          <p:cNvSpPr/>
          <p:nvPr/>
        </p:nvSpPr>
        <p:spPr>
          <a:xfrm>
            <a:off x="6458624" y="4910931"/>
            <a:ext cx="457200" cy="45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AF6551-3B29-462A-B61B-BEE84149C454}"/>
              </a:ext>
            </a:extLst>
          </p:cNvPr>
          <p:cNvSpPr txBox="1"/>
          <p:nvPr/>
        </p:nvSpPr>
        <p:spPr>
          <a:xfrm>
            <a:off x="6529890" y="487792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</a:t>
            </a:r>
            <a:endParaRPr lang="th-TH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41792D-EC44-4D68-AC28-5FD5FD4F4896}"/>
              </a:ext>
            </a:extLst>
          </p:cNvPr>
          <p:cNvSpPr/>
          <p:nvPr/>
        </p:nvSpPr>
        <p:spPr>
          <a:xfrm>
            <a:off x="7856282" y="2833017"/>
            <a:ext cx="457200" cy="45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8B6966-FB69-45DA-80DB-971B0BDBBEEA}"/>
              </a:ext>
            </a:extLst>
          </p:cNvPr>
          <p:cNvSpPr txBox="1"/>
          <p:nvPr/>
        </p:nvSpPr>
        <p:spPr>
          <a:xfrm>
            <a:off x="7926985" y="279841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</a:t>
            </a:r>
            <a:endParaRPr lang="th-TH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D1A9A1B-91EF-4788-BC0A-211EC1F16DE9}"/>
              </a:ext>
            </a:extLst>
          </p:cNvPr>
          <p:cNvCxnSpPr>
            <a:cxnSpLocks/>
          </p:cNvCxnSpPr>
          <p:nvPr/>
        </p:nvCxnSpPr>
        <p:spPr>
          <a:xfrm>
            <a:off x="6186484" y="3575015"/>
            <a:ext cx="0" cy="677864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D22F41-A827-444A-9D7D-AC4F8BED4C05}"/>
              </a:ext>
            </a:extLst>
          </p:cNvPr>
          <p:cNvCxnSpPr>
            <a:cxnSpLocks/>
          </p:cNvCxnSpPr>
          <p:nvPr/>
        </p:nvCxnSpPr>
        <p:spPr>
          <a:xfrm flipH="1">
            <a:off x="7620936" y="4281666"/>
            <a:ext cx="1" cy="385931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8FA12E-E7B2-4D04-BB87-A01A7A6FC3FE}"/>
              </a:ext>
            </a:extLst>
          </p:cNvPr>
          <p:cNvCxnSpPr>
            <a:cxnSpLocks/>
          </p:cNvCxnSpPr>
          <p:nvPr/>
        </p:nvCxnSpPr>
        <p:spPr>
          <a:xfrm>
            <a:off x="8981349" y="3588632"/>
            <a:ext cx="0" cy="677864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CF187E-4C2A-40B3-8AA8-E714188BC7AA}"/>
              </a:ext>
            </a:extLst>
          </p:cNvPr>
          <p:cNvCxnSpPr>
            <a:cxnSpLocks/>
          </p:cNvCxnSpPr>
          <p:nvPr/>
        </p:nvCxnSpPr>
        <p:spPr>
          <a:xfrm flipH="1">
            <a:off x="10389512" y="4295582"/>
            <a:ext cx="1" cy="595103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67D0A2C9-FD6D-4EC7-9AEC-5720DF3161F9}"/>
              </a:ext>
            </a:extLst>
          </p:cNvPr>
          <p:cNvSpPr/>
          <p:nvPr/>
        </p:nvSpPr>
        <p:spPr>
          <a:xfrm>
            <a:off x="3532906" y="4725506"/>
            <a:ext cx="2276593" cy="1033204"/>
          </a:xfrm>
          <a:custGeom>
            <a:avLst/>
            <a:gdLst>
              <a:gd name="connsiteX0" fmla="*/ 0 w 2276593"/>
              <a:gd name="connsiteY0" fmla="*/ 516602 h 1033204"/>
              <a:gd name="connsiteX1" fmla="*/ 1138297 w 2276593"/>
              <a:gd name="connsiteY1" fmla="*/ 0 h 1033204"/>
              <a:gd name="connsiteX2" fmla="*/ 2276594 w 2276593"/>
              <a:gd name="connsiteY2" fmla="*/ 516602 h 1033204"/>
              <a:gd name="connsiteX3" fmla="*/ 1138297 w 2276593"/>
              <a:gd name="connsiteY3" fmla="*/ 1033204 h 1033204"/>
              <a:gd name="connsiteX4" fmla="*/ 0 w 2276593"/>
              <a:gd name="connsiteY4" fmla="*/ 516602 h 103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593" h="1033204" extrusionOk="0">
                <a:moveTo>
                  <a:pt x="0" y="516602"/>
                </a:moveTo>
                <a:cubicBezTo>
                  <a:pt x="-62035" y="158342"/>
                  <a:pt x="548258" y="-14024"/>
                  <a:pt x="1138297" y="0"/>
                </a:cubicBezTo>
                <a:cubicBezTo>
                  <a:pt x="1748942" y="10124"/>
                  <a:pt x="2309618" y="221436"/>
                  <a:pt x="2276594" y="516602"/>
                </a:cubicBezTo>
                <a:cubicBezTo>
                  <a:pt x="2257472" y="763789"/>
                  <a:pt x="1734774" y="1133359"/>
                  <a:pt x="1138297" y="1033204"/>
                </a:cubicBezTo>
                <a:cubicBezTo>
                  <a:pt x="529503" y="1005792"/>
                  <a:pt x="6470" y="801381"/>
                  <a:pt x="0" y="516602"/>
                </a:cubicBezTo>
                <a:close/>
              </a:path>
            </a:pathLst>
          </a:cu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2FBBDAB-69FC-45F1-BC35-7487747A65F2}"/>
              </a:ext>
            </a:extLst>
          </p:cNvPr>
          <p:cNvSpPr/>
          <p:nvPr/>
        </p:nvSpPr>
        <p:spPr>
          <a:xfrm>
            <a:off x="877644" y="360397"/>
            <a:ext cx="3282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7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5 </a:t>
            </a:r>
            <a:r>
              <a:rPr lang="th-TH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ขั้นตอน</a:t>
            </a:r>
            <a:endParaRPr lang="th-TH" sz="4800" b="1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2E6DEB6-F4B8-480F-97BC-EED0F78CC0C7}"/>
              </a:ext>
            </a:extLst>
          </p:cNvPr>
          <p:cNvSpPr/>
          <p:nvPr/>
        </p:nvSpPr>
        <p:spPr>
          <a:xfrm>
            <a:off x="941652" y="1178043"/>
            <a:ext cx="3282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4800" b="1" u="sng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วางแผนการเงิน</a:t>
            </a:r>
            <a:endParaRPr lang="th-TH" sz="6000" b="1" u="sng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AE2C435-27B8-4BAA-B675-F6796D54CA8B}"/>
              </a:ext>
            </a:extLst>
          </p:cNvPr>
          <p:cNvSpPr/>
          <p:nvPr/>
        </p:nvSpPr>
        <p:spPr>
          <a:xfrm>
            <a:off x="3857284" y="798068"/>
            <a:ext cx="364630" cy="9784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1420BAA-B0A5-4CC9-800B-0EEE237478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3864734" y="1160051"/>
            <a:ext cx="1317418" cy="49869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D19B2A23-DD1B-4814-AEF2-95FD6D23EB60}"/>
              </a:ext>
            </a:extLst>
          </p:cNvPr>
          <p:cNvSpPr/>
          <p:nvPr/>
        </p:nvSpPr>
        <p:spPr>
          <a:xfrm>
            <a:off x="8965896" y="5072677"/>
            <a:ext cx="3018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สรุปสาระสำคัญ</a:t>
            </a:r>
          </a:p>
        </p:txBody>
      </p:sp>
    </p:spTree>
    <p:extLst>
      <p:ext uri="{BB962C8B-B14F-4D97-AF65-F5344CB8AC3E}">
        <p14:creationId xmlns:p14="http://schemas.microsoft.com/office/powerpoint/2010/main" val="25474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BB9EF-ACAA-4A7B-8CCA-91CB41BC199B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C4E5D-C065-42D2-B545-9AE455DF98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hlinkClick r:id="rId5"/>
            <a:extLst>
              <a:ext uri="{FF2B5EF4-FFF2-40B4-BE49-F238E27FC236}">
                <a16:creationId xmlns:a16="http://schemas.microsoft.com/office/drawing/2014/main" id="{BF2F4F0A-B010-4BE6-B977-4055C74BA2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1" t="17778" r="33511" b="20395"/>
          <a:stretch/>
        </p:blipFill>
        <p:spPr>
          <a:xfrm>
            <a:off x="1414272" y="752856"/>
            <a:ext cx="10289684" cy="5352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BE9E52-78CD-4958-AC7A-4EF873A173DA}"/>
              </a:ext>
            </a:extLst>
          </p:cNvPr>
          <p:cNvSpPr txBox="1"/>
          <p:nvPr/>
        </p:nvSpPr>
        <p:spPr>
          <a:xfrm>
            <a:off x="2706624" y="6168360"/>
            <a:ext cx="677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DB Helvethaica X 65 Med" panose="02000506090000020004" pitchFamily="2" charset="-34"/>
                <a:cs typeface="DB Helvethaica X 65 Med" panose="02000506090000020004" pitchFamily="2" charset="-34"/>
                <a:hlinkClick r:id="rId5"/>
              </a:rPr>
              <a:t>EP1 </a:t>
            </a:r>
            <a:r>
              <a:rPr lang="th-TH">
                <a:latin typeface="DB Helvethaica X 65 Med" panose="02000506090000020004" pitchFamily="2" charset="-34"/>
                <a:cs typeface="DB Helvethaica X 65 Med" panose="02000506090000020004" pitchFamily="2" charset="-34"/>
                <a:hlinkClick r:id="rId5"/>
              </a:rPr>
              <a:t>คุณนายออมเดอะซีรีส์ ตอน “ช็อตซินโดรม” - </a:t>
            </a:r>
            <a:r>
              <a:rPr lang="en-US">
                <a:latin typeface="DB Helvethaica X 65 Med" panose="02000506090000020004" pitchFamily="2" charset="-34"/>
                <a:cs typeface="DB Helvethaica X 65 Med" panose="02000506090000020004" pitchFamily="2" charset="-34"/>
                <a:hlinkClick r:id="rId5"/>
              </a:rPr>
              <a:t>YouTube</a:t>
            </a:r>
            <a:endParaRPr lang="th-TH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5847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609-EC25-4A04-97FE-06486F7F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sp>
        <p:nvSpPr>
          <p:cNvPr id="25" name="สี่เหลี่ยมผืนผ้า 21">
            <a:extLst>
              <a:ext uri="{FF2B5EF4-FFF2-40B4-BE49-F238E27FC236}">
                <a16:creationId xmlns:a16="http://schemas.microsoft.com/office/drawing/2014/main" id="{210543CB-8F2C-482D-B03D-CCF1487CFA17}"/>
              </a:ext>
            </a:extLst>
          </p:cNvPr>
          <p:cNvSpPr/>
          <p:nvPr/>
        </p:nvSpPr>
        <p:spPr>
          <a:xfrm>
            <a:off x="2191409" y="2030440"/>
            <a:ext cx="1811714" cy="2626040"/>
          </a:xfrm>
          <a:prstGeom prst="rect">
            <a:avLst/>
          </a:prstGeom>
          <a:solidFill>
            <a:srgbClr val="FFE1E5"/>
          </a:solidFill>
        </p:spPr>
        <p:txBody>
          <a:bodyPr wrap="none">
            <a:spAutoFit/>
          </a:bodyPr>
          <a:lstStyle/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ระยะสั้น</a:t>
            </a:r>
          </a:p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(น้อยกว่า 1 ปี)</a:t>
            </a:r>
          </a:p>
          <a:p>
            <a:pPr algn="ctr"/>
            <a:endParaRPr lang="th-TH" sz="3293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เผื่อฉุกเฉิน</a:t>
            </a:r>
          </a:p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เพื่อซื้อของ</a:t>
            </a:r>
          </a:p>
        </p:txBody>
      </p:sp>
      <p:cxnSp>
        <p:nvCxnSpPr>
          <p:cNvPr id="26" name="Straight Connector 63">
            <a:extLst>
              <a:ext uri="{FF2B5EF4-FFF2-40B4-BE49-F238E27FC236}">
                <a16:creationId xmlns:a16="http://schemas.microsoft.com/office/drawing/2014/main" id="{30E90E9F-CBF6-48D4-9FEF-DB4689666AAE}"/>
              </a:ext>
            </a:extLst>
          </p:cNvPr>
          <p:cNvCxnSpPr/>
          <p:nvPr/>
        </p:nvCxnSpPr>
        <p:spPr>
          <a:xfrm>
            <a:off x="2195048" y="1883633"/>
            <a:ext cx="1828800" cy="0"/>
          </a:xfrm>
          <a:prstGeom prst="line">
            <a:avLst/>
          </a:prstGeom>
          <a:ln w="76200">
            <a:solidFill>
              <a:srgbClr val="E03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สี่เหลี่ยมผืนผ้า 23">
            <a:extLst>
              <a:ext uri="{FF2B5EF4-FFF2-40B4-BE49-F238E27FC236}">
                <a16:creationId xmlns:a16="http://schemas.microsoft.com/office/drawing/2014/main" id="{BBD1D40D-E8AC-4622-828E-0B577DE9B421}"/>
              </a:ext>
            </a:extLst>
          </p:cNvPr>
          <p:cNvSpPr/>
          <p:nvPr/>
        </p:nvSpPr>
        <p:spPr>
          <a:xfrm>
            <a:off x="3742531" y="1280381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ปี</a:t>
            </a:r>
            <a:endParaRPr lang="en-US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8" name="สี่เหลี่ยมผืนผ้า 23">
            <a:extLst>
              <a:ext uri="{FF2B5EF4-FFF2-40B4-BE49-F238E27FC236}">
                <a16:creationId xmlns:a16="http://schemas.microsoft.com/office/drawing/2014/main" id="{1A3D4084-BBF7-433D-BA8A-310306BC81AA}"/>
              </a:ext>
            </a:extLst>
          </p:cNvPr>
          <p:cNvSpPr/>
          <p:nvPr/>
        </p:nvSpPr>
        <p:spPr>
          <a:xfrm>
            <a:off x="7410487" y="1274810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ปี</a:t>
            </a:r>
            <a:endParaRPr lang="en-US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cxnSp>
        <p:nvCxnSpPr>
          <p:cNvPr id="29" name="Straight Connector 94">
            <a:extLst>
              <a:ext uri="{FF2B5EF4-FFF2-40B4-BE49-F238E27FC236}">
                <a16:creationId xmlns:a16="http://schemas.microsoft.com/office/drawing/2014/main" id="{D5DAD70D-41A5-403A-8B04-B1A6126AAAFC}"/>
              </a:ext>
            </a:extLst>
          </p:cNvPr>
          <p:cNvCxnSpPr/>
          <p:nvPr/>
        </p:nvCxnSpPr>
        <p:spPr>
          <a:xfrm flipV="1">
            <a:off x="7690972" y="1881496"/>
            <a:ext cx="2743200" cy="0"/>
          </a:xfrm>
          <a:prstGeom prst="line">
            <a:avLst/>
          </a:prstGeom>
          <a:ln w="76200">
            <a:solidFill>
              <a:srgbClr val="004B9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31">
            <a:extLst>
              <a:ext uri="{FF2B5EF4-FFF2-40B4-BE49-F238E27FC236}">
                <a16:creationId xmlns:a16="http://schemas.microsoft.com/office/drawing/2014/main" id="{33F6FE51-F910-4D82-8543-4C1507C653C7}"/>
              </a:ext>
            </a:extLst>
          </p:cNvPr>
          <p:cNvSpPr/>
          <p:nvPr/>
        </p:nvSpPr>
        <p:spPr>
          <a:xfrm>
            <a:off x="5010221" y="2030440"/>
            <a:ext cx="1661691" cy="2626040"/>
          </a:xfrm>
          <a:prstGeom prst="rect">
            <a:avLst/>
          </a:prstGeom>
          <a:solidFill>
            <a:srgbClr val="EBF1D7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ระยะกลาง</a:t>
            </a:r>
          </a:p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(1-3 ปี)</a:t>
            </a:r>
          </a:p>
          <a:p>
            <a:pPr algn="ctr"/>
            <a:endParaRPr lang="th-TH" sz="3293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เพื่อปลดหนี้</a:t>
            </a:r>
          </a:p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เพื่อลงทุน</a:t>
            </a:r>
          </a:p>
        </p:txBody>
      </p:sp>
      <p:sp>
        <p:nvSpPr>
          <p:cNvPr id="31" name="สี่เหลี่ยมผืนผ้า 32">
            <a:extLst>
              <a:ext uri="{FF2B5EF4-FFF2-40B4-BE49-F238E27FC236}">
                <a16:creationId xmlns:a16="http://schemas.microsoft.com/office/drawing/2014/main" id="{4E1673B6-B326-4251-B28E-42CB20F333AC}"/>
              </a:ext>
            </a:extLst>
          </p:cNvPr>
          <p:cNvSpPr/>
          <p:nvPr/>
        </p:nvSpPr>
        <p:spPr>
          <a:xfrm>
            <a:off x="7824960" y="2030439"/>
            <a:ext cx="2307042" cy="2626040"/>
          </a:xfrm>
          <a:prstGeom prst="rect">
            <a:avLst/>
          </a:prstGeom>
          <a:solidFill>
            <a:srgbClr val="E1F1FF"/>
          </a:solidFill>
        </p:spPr>
        <p:txBody>
          <a:bodyPr wrap="none">
            <a:spAutoFit/>
          </a:bodyPr>
          <a:lstStyle/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ระยะยาว</a:t>
            </a:r>
          </a:p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(มากกว่า 3 ปี)</a:t>
            </a:r>
          </a:p>
          <a:p>
            <a:pPr algn="ctr"/>
            <a:endParaRPr lang="th-TH" sz="3293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เพื่อการศึกษาบุตร</a:t>
            </a:r>
          </a:p>
          <a:p>
            <a:pPr algn="ctr"/>
            <a:r>
              <a:rPr lang="th-TH" sz="32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เพื่อเกษียณ</a:t>
            </a:r>
          </a:p>
        </p:txBody>
      </p:sp>
      <p:cxnSp>
        <p:nvCxnSpPr>
          <p:cNvPr id="32" name="Straight Connector 63">
            <a:extLst>
              <a:ext uri="{FF2B5EF4-FFF2-40B4-BE49-F238E27FC236}">
                <a16:creationId xmlns:a16="http://schemas.microsoft.com/office/drawing/2014/main" id="{23BBAFDD-DDC0-406A-B6CD-3428399597FA}"/>
              </a:ext>
            </a:extLst>
          </p:cNvPr>
          <p:cNvCxnSpPr/>
          <p:nvPr/>
        </p:nvCxnSpPr>
        <p:spPr>
          <a:xfrm>
            <a:off x="4002582" y="1877420"/>
            <a:ext cx="3657600" cy="0"/>
          </a:xfrm>
          <a:prstGeom prst="line">
            <a:avLst/>
          </a:prstGeom>
          <a:ln w="76200">
            <a:solidFill>
              <a:srgbClr val="A3B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65">
            <a:extLst>
              <a:ext uri="{FF2B5EF4-FFF2-40B4-BE49-F238E27FC236}">
                <a16:creationId xmlns:a16="http://schemas.microsoft.com/office/drawing/2014/main" id="{7B786F2C-B027-4352-B1C4-6116FF1B019B}"/>
              </a:ext>
            </a:extLst>
          </p:cNvPr>
          <p:cNvSpPr/>
          <p:nvPr/>
        </p:nvSpPr>
        <p:spPr>
          <a:xfrm>
            <a:off x="3905340" y="1792701"/>
            <a:ext cx="203200" cy="20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34" name="Oval 65">
            <a:extLst>
              <a:ext uri="{FF2B5EF4-FFF2-40B4-BE49-F238E27FC236}">
                <a16:creationId xmlns:a16="http://schemas.microsoft.com/office/drawing/2014/main" id="{E76FD812-B223-498F-95D9-242BFEECEAF2}"/>
              </a:ext>
            </a:extLst>
          </p:cNvPr>
          <p:cNvSpPr/>
          <p:nvPr/>
        </p:nvSpPr>
        <p:spPr>
          <a:xfrm>
            <a:off x="7573497" y="1792701"/>
            <a:ext cx="203200" cy="20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D70848B-8F53-4E06-9BC8-C9E7D965D9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2089" y="4286660"/>
            <a:ext cx="1370442" cy="23528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EB09AD4-A77C-4969-B8A2-93D0DB30F0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0265" y="4580464"/>
            <a:ext cx="1141351" cy="19911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CA8664-36DC-4904-9539-F3C7727D73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278" y="4514470"/>
            <a:ext cx="1658775" cy="20571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2DABC46-0F80-45C5-B965-DFC4F68340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1712" y="4286660"/>
            <a:ext cx="1681809" cy="2338307"/>
          </a:xfrm>
          <a:prstGeom prst="rect">
            <a:avLst/>
          </a:prstGeom>
        </p:spPr>
      </p:pic>
      <p:sp>
        <p:nvSpPr>
          <p:cNvPr id="39" name="Title 3">
            <a:extLst>
              <a:ext uri="{FF2B5EF4-FFF2-40B4-BE49-F238E27FC236}">
                <a16:creationId xmlns:a16="http://schemas.microsoft.com/office/drawing/2014/main" id="{7088CE13-F786-427E-829C-827F4AB89038}"/>
              </a:ext>
            </a:extLst>
          </p:cNvPr>
          <p:cNvSpPr txBox="1">
            <a:spLocks/>
          </p:cNvSpPr>
          <p:nvPr/>
        </p:nvSpPr>
        <p:spPr>
          <a:xfrm>
            <a:off x="527381" y="807024"/>
            <a:ext cx="10871200" cy="7143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4000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เป้าหมายการเงินตามระยะเวลา</a:t>
            </a:r>
          </a:p>
        </p:txBody>
      </p:sp>
    </p:spTree>
    <p:extLst>
      <p:ext uri="{BB962C8B-B14F-4D97-AF65-F5344CB8AC3E}">
        <p14:creationId xmlns:p14="http://schemas.microsoft.com/office/powerpoint/2010/main" val="25325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30" grpId="0" animBg="1"/>
      <p:bldP spid="31" grpId="0" animBg="1"/>
      <p:bldP spid="33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>
            <a:extLst>
              <a:ext uri="{FF2B5EF4-FFF2-40B4-BE49-F238E27FC236}">
                <a16:creationId xmlns:a16="http://schemas.microsoft.com/office/drawing/2014/main" id="{E94D3602-8B52-CD0F-C470-6BB81C8BDBAE}"/>
              </a:ext>
            </a:extLst>
          </p:cNvPr>
          <p:cNvSpPr txBox="1"/>
          <p:nvPr/>
        </p:nvSpPr>
        <p:spPr>
          <a:xfrm>
            <a:off x="8153747" y="-1183745"/>
            <a:ext cx="1645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th-TH" sz="2200">
                <a:solidFill>
                  <a:srgbClr val="0D2E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กู้เงินไปทำอะไร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0262F2-4336-14D8-D356-1017217FBAF9}"/>
              </a:ext>
            </a:extLst>
          </p:cNvPr>
          <p:cNvSpPr/>
          <p:nvPr/>
        </p:nvSpPr>
        <p:spPr>
          <a:xfrm>
            <a:off x="3849969" y="1019544"/>
            <a:ext cx="5392679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768055">
              <a:spcBef>
                <a:spcPct val="0"/>
              </a:spcBef>
            </a:pPr>
            <a:r>
              <a:rPr lang="th-TH" sz="32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ตั้งเป้าหมายตามหลัก</a:t>
            </a:r>
            <a:r>
              <a:rPr lang="th-TH" sz="4000">
                <a:solidFill>
                  <a:srgbClr val="5B9BD5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733">
                <a:solidFill>
                  <a:srgbClr val="00B0F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S</a:t>
            </a:r>
            <a:r>
              <a:rPr lang="en-US" sz="3733">
                <a:solidFill>
                  <a:srgbClr val="FFC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733">
                <a:solidFill>
                  <a:srgbClr val="00B05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M</a:t>
            </a:r>
            <a:r>
              <a:rPr lang="en-US" sz="3733">
                <a:solidFill>
                  <a:srgbClr val="E478A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733">
                <a:solidFill>
                  <a:srgbClr val="FFC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 </a:t>
            </a:r>
            <a:r>
              <a:rPr lang="en-US" sz="3733">
                <a:solidFill>
                  <a:srgbClr val="ED7D3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R </a:t>
            </a:r>
            <a:r>
              <a:rPr lang="en-US" sz="3733">
                <a:solidFill>
                  <a:srgbClr val="FF33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</a:t>
            </a:r>
            <a:endParaRPr lang="th-TH" sz="4000">
              <a:solidFill>
                <a:srgbClr val="FF33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CB407A-AAE9-5829-10D0-0124576EA8AB}"/>
              </a:ext>
            </a:extLst>
          </p:cNvPr>
          <p:cNvSpPr txBox="1"/>
          <p:nvPr/>
        </p:nvSpPr>
        <p:spPr>
          <a:xfrm>
            <a:off x="1150546" y="5443319"/>
            <a:ext cx="10479060" cy="4412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768055"/>
            <a:r>
              <a:rPr lang="th-TH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ฉันจะเก็บเงินออมเผื่อฉุกเฉิน 30,000 บาท เป็นเวลา 2 ปี ออมเดือนละ </a:t>
            </a:r>
            <a:r>
              <a:rPr lang="en-US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r>
              <a:rPr lang="th-TH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,</a:t>
            </a:r>
            <a:r>
              <a:rPr lang="en-US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000</a:t>
            </a:r>
            <a:r>
              <a:rPr lang="th-TH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บาท ด้วยการออมก่อนใช้และงด </a:t>
            </a:r>
            <a:r>
              <a:rPr lang="en-US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CF </a:t>
            </a:r>
            <a:r>
              <a:rPr lang="th-TH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D61115A-8B88-E1F6-3609-B951166343E9}"/>
              </a:ext>
            </a:extLst>
          </p:cNvPr>
          <p:cNvSpPr txBox="1"/>
          <p:nvPr/>
        </p:nvSpPr>
        <p:spPr>
          <a:xfrm>
            <a:off x="1150545" y="5972141"/>
            <a:ext cx="10479060" cy="4412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768055"/>
            <a:r>
              <a:rPr lang="th-TH" sz="2267" spc="-13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ฉันจะโปะหนี้เช่าซื้อรถจักรยานยนต์ </a:t>
            </a:r>
            <a:r>
              <a:rPr lang="en-US" sz="2267" spc="-13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10,500 </a:t>
            </a:r>
            <a:r>
              <a:rPr lang="th-TH" sz="2267" spc="-13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โดยเก็บเงินเดือนละ </a:t>
            </a:r>
            <a:r>
              <a:rPr lang="en-US" sz="2267" spc="-13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1,750 </a:t>
            </a:r>
            <a:r>
              <a:rPr lang="th-TH" sz="2267" spc="-13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เป็นเวลา </a:t>
            </a:r>
            <a:r>
              <a:rPr lang="en-US" sz="2267" spc="-13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 </a:t>
            </a:r>
            <a:r>
              <a:rPr lang="th-TH" sz="2267" spc="-13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 ด้วยการงดเล่นหวย </a:t>
            </a:r>
            <a:endParaRPr lang="en-US" sz="2267" spc="-13">
              <a:solidFill>
                <a:srgbClr val="5B9BD5">
                  <a:lumMod val="50000"/>
                </a:srgb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EAE643-5E70-8C1D-37CA-E7C01C205562}"/>
              </a:ext>
            </a:extLst>
          </p:cNvPr>
          <p:cNvSpPr txBox="1"/>
          <p:nvPr/>
        </p:nvSpPr>
        <p:spPr>
          <a:xfrm>
            <a:off x="1150546" y="4900269"/>
            <a:ext cx="10479057" cy="4412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768055"/>
            <a:r>
              <a:rPr lang="th-TH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ฉันจะเก็บเงินให้ได้ 50</a:t>
            </a:r>
            <a:r>
              <a:rPr lang="en-US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,</a:t>
            </a:r>
            <a:r>
              <a:rPr lang="th-TH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000</a:t>
            </a:r>
            <a:r>
              <a:rPr lang="en-US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267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ภายใน 2 ปี เพื่อซื้อรถมอเตอร์ไซค์</a:t>
            </a:r>
            <a:endParaRPr lang="en-US" sz="2267">
              <a:solidFill>
                <a:srgbClr val="5B9BD5">
                  <a:lumMod val="50000"/>
                </a:srgb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C84E88-4233-B0AA-211D-35E358382F28}"/>
              </a:ext>
            </a:extLst>
          </p:cNvPr>
          <p:cNvSpPr/>
          <p:nvPr/>
        </p:nvSpPr>
        <p:spPr>
          <a:xfrm>
            <a:off x="766481" y="4968176"/>
            <a:ext cx="308571" cy="3085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55"/>
            <a:endParaRPr lang="th-TH" sz="3293">
              <a:solidFill>
                <a:srgbClr val="5B9BD5">
                  <a:lumMod val="50000"/>
                </a:srgb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41BD245-F527-2996-F7C1-F98F123017D5}"/>
              </a:ext>
            </a:extLst>
          </p:cNvPr>
          <p:cNvSpPr/>
          <p:nvPr/>
        </p:nvSpPr>
        <p:spPr>
          <a:xfrm>
            <a:off x="676699" y="5398283"/>
            <a:ext cx="706093" cy="54763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55">
              <a:spcBef>
                <a:spcPts val="600"/>
              </a:spcBef>
            </a:pPr>
            <a:r>
              <a:rPr lang="th-TH" sz="4800" b="1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 2"/>
              </a:rPr>
              <a:t></a:t>
            </a:r>
            <a:endParaRPr lang="th-TH" sz="4800">
              <a:solidFill>
                <a:srgbClr val="5B9BD5">
                  <a:lumMod val="50000"/>
                </a:srgb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788BD4-392D-1691-8D57-65A374DA417D}"/>
              </a:ext>
            </a:extLst>
          </p:cNvPr>
          <p:cNvSpPr/>
          <p:nvPr/>
        </p:nvSpPr>
        <p:spPr>
          <a:xfrm>
            <a:off x="765275" y="5480392"/>
            <a:ext cx="308571" cy="3085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55">
              <a:spcBef>
                <a:spcPts val="600"/>
              </a:spcBef>
            </a:pPr>
            <a:endParaRPr lang="th-TH" sz="3293">
              <a:solidFill>
                <a:srgbClr val="5B9BD5">
                  <a:lumMod val="50000"/>
                </a:srgb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80CB0E-D902-D0F0-54ED-CBFDBC75AB9F}"/>
              </a:ext>
            </a:extLst>
          </p:cNvPr>
          <p:cNvSpPr/>
          <p:nvPr/>
        </p:nvSpPr>
        <p:spPr>
          <a:xfrm>
            <a:off x="765275" y="5962856"/>
            <a:ext cx="308571" cy="3085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55"/>
            <a:endParaRPr lang="th-TH" sz="3293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4D53F94-A15A-8934-397D-4EB8ADAE8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9"/>
          <a:stretch/>
        </p:blipFill>
        <p:spPr>
          <a:xfrm>
            <a:off x="3526771" y="1651103"/>
            <a:ext cx="2744716" cy="319605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772B381-0FDF-F213-78F8-BF87B7B4F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70" y="1715452"/>
            <a:ext cx="5030477" cy="5269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591D164-10C7-1EC5-C236-6DED06DC1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69" y="2270436"/>
            <a:ext cx="5103115" cy="6414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75DF1AB-60D8-A4F9-F44E-1B47BF761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53" y="2906505"/>
            <a:ext cx="5545140" cy="8055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518B0F2-CF5D-B033-C2E3-31659F581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29" y="3510076"/>
            <a:ext cx="4385328" cy="5285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0165D57-205F-469E-BED1-4FE134B5F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971" y="4117624"/>
            <a:ext cx="4288496" cy="56574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3CB3A3B-6576-5DBC-9679-DE30E81F9E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09" y="2472073"/>
            <a:ext cx="1043644" cy="977195"/>
          </a:xfrm>
          <a:prstGeom prst="rect">
            <a:avLst/>
          </a:prstGeom>
          <a:ln>
            <a:noFill/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CB768C5-8D7F-D42F-93EF-D2308A06CD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749147" y="2692577"/>
            <a:ext cx="1258056" cy="2154576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B5800572-6B48-22D2-45F1-5AD211A6B2BF}"/>
              </a:ext>
            </a:extLst>
          </p:cNvPr>
          <p:cNvSpPr/>
          <p:nvPr/>
        </p:nvSpPr>
        <p:spPr>
          <a:xfrm>
            <a:off x="743337" y="5940795"/>
            <a:ext cx="545564" cy="43088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55">
              <a:spcBef>
                <a:spcPts val="600"/>
              </a:spcBef>
            </a:pPr>
            <a:r>
              <a:rPr lang="th-TH" sz="4800" b="1">
                <a:solidFill>
                  <a:srgbClr val="5B9BD5">
                    <a:lumMod val="50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 2"/>
              </a:rPr>
              <a:t></a:t>
            </a:r>
            <a:endParaRPr lang="th-TH" sz="4800" b="1">
              <a:solidFill>
                <a:srgbClr val="5B9BD5">
                  <a:lumMod val="50000"/>
                </a:srgb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6" name="Thought Bubble: Cloud 55">
            <a:extLst>
              <a:ext uri="{FF2B5EF4-FFF2-40B4-BE49-F238E27FC236}">
                <a16:creationId xmlns:a16="http://schemas.microsoft.com/office/drawing/2014/main" id="{A4FF354B-EB49-61A6-59E7-E7A11A27421A}"/>
              </a:ext>
            </a:extLst>
          </p:cNvPr>
          <p:cNvSpPr/>
          <p:nvPr/>
        </p:nvSpPr>
        <p:spPr>
          <a:xfrm>
            <a:off x="1186816" y="1174319"/>
            <a:ext cx="3356609" cy="1225791"/>
          </a:xfrm>
          <a:prstGeom prst="cloudCallout">
            <a:avLst/>
          </a:prstGeom>
          <a:solidFill>
            <a:srgbClr val="9DAEAF"/>
          </a:solidFill>
          <a:ln>
            <a:solidFill>
              <a:srgbClr val="9DA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/>
            <a:r>
              <a:rPr lang="th-TH" sz="24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ไม่มีเงินออมเผื่อฉุกเฉินเลย</a:t>
            </a:r>
            <a:r>
              <a:rPr lang="en-US" sz="24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4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เอาแต่ </a:t>
            </a:r>
            <a:r>
              <a:rPr lang="en-US" sz="24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CF </a:t>
            </a:r>
            <a:r>
              <a:rPr lang="th-TH" sz="24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</a:t>
            </a:r>
            <a:r>
              <a:rPr lang="en-US" sz="24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…</a:t>
            </a:r>
            <a:endParaRPr lang="th-TH" sz="2400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7" name="Thought Bubble: Cloud 56">
            <a:extLst>
              <a:ext uri="{FF2B5EF4-FFF2-40B4-BE49-F238E27FC236}">
                <a16:creationId xmlns:a16="http://schemas.microsoft.com/office/drawing/2014/main" id="{A8B8D083-C35A-84A6-A3B0-24ACCC8AE77D}"/>
              </a:ext>
            </a:extLst>
          </p:cNvPr>
          <p:cNvSpPr/>
          <p:nvPr/>
        </p:nvSpPr>
        <p:spPr>
          <a:xfrm>
            <a:off x="193625" y="2246852"/>
            <a:ext cx="1810961" cy="891449"/>
          </a:xfrm>
          <a:prstGeom prst="cloudCallout">
            <a:avLst>
              <a:gd name="adj1" fmla="val 41451"/>
              <a:gd name="adj2" fmla="val 60600"/>
            </a:avLst>
          </a:prstGeom>
          <a:solidFill>
            <a:srgbClr val="9DAEAF"/>
          </a:solidFill>
          <a:ln>
            <a:solidFill>
              <a:srgbClr val="9DA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377"/>
            <a:r>
              <a:rPr lang="th-TH" sz="2667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หนี้เยอะจัง</a:t>
            </a:r>
            <a:r>
              <a:rPr lang="en-US" sz="2667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…</a:t>
            </a:r>
            <a:endParaRPr lang="th-TH" sz="2667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6D3D61-C3B1-91A9-5948-1B47E7E44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FDF1642-36F5-4944-A90B-128936D0950B}" type="slidenum">
              <a:rPr lang="th-TH">
                <a:solidFill>
                  <a:prstClr val="black"/>
                </a:solidFill>
              </a:rPr>
              <a:pPr defTabSz="914377"/>
              <a:t>36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E02409-F1A9-A2C0-0647-DE557996C272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8E42C-2C32-DD97-733D-FF9834E4FC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73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5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F1AB70-C2AE-494B-A0F9-3837CEBF46F4}"/>
              </a:ext>
            </a:extLst>
          </p:cNvPr>
          <p:cNvSpPr txBox="1"/>
          <p:nvPr/>
        </p:nvSpPr>
        <p:spPr>
          <a:xfrm>
            <a:off x="1" y="1198264"/>
            <a:ext cx="12192000" cy="1015663"/>
          </a:xfrm>
          <a:prstGeom prst="rect">
            <a:avLst/>
          </a:prstGeom>
          <a:solidFill>
            <a:srgbClr val="00406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60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ปริศนาทายคำ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FFFDBF-FA27-4CA0-9782-26F04E904D03}"/>
              </a:ext>
            </a:extLst>
          </p:cNvPr>
          <p:cNvSpPr/>
          <p:nvPr/>
        </p:nvSpPr>
        <p:spPr>
          <a:xfrm>
            <a:off x="0" y="2232423"/>
            <a:ext cx="12192000" cy="3026329"/>
          </a:xfrm>
          <a:prstGeom prst="rect">
            <a:avLst/>
          </a:prstGeom>
          <a:solidFill>
            <a:srgbClr val="E8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B1169B-09CA-49E7-808A-5E780672164D}"/>
              </a:ext>
            </a:extLst>
          </p:cNvPr>
          <p:cNvSpPr txBox="1"/>
          <p:nvPr/>
        </p:nvSpPr>
        <p:spPr>
          <a:xfrm>
            <a:off x="6871580" y="5238017"/>
            <a:ext cx="5480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เงินออมเผื่อฉุกเฉิน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EA6209-C305-4977-8308-405C91201234}"/>
              </a:ext>
            </a:extLst>
          </p:cNvPr>
          <p:cNvSpPr txBox="1"/>
          <p:nvPr/>
        </p:nvSpPr>
        <p:spPr>
          <a:xfrm>
            <a:off x="4202489" y="5376517"/>
            <a:ext cx="2856652" cy="830997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พยางค์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895FBD-7CEC-47D8-AEE5-37EF50A7E4DA}"/>
              </a:ext>
            </a:extLst>
          </p:cNvPr>
          <p:cNvGrpSpPr/>
          <p:nvPr/>
        </p:nvGrpSpPr>
        <p:grpSpPr>
          <a:xfrm>
            <a:off x="1487938" y="2290024"/>
            <a:ext cx="2076967" cy="2911125"/>
            <a:chOff x="1840832" y="3260716"/>
            <a:chExt cx="2879486" cy="43962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B51DAA-8940-421A-920B-7D9C6A63B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832" y="3260716"/>
              <a:ext cx="2879483" cy="43962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9EC0221-AA81-404D-946E-AF081AE68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403" y="5879016"/>
              <a:ext cx="2775915" cy="10856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780902-9C3B-424B-A5E5-86E7DB6E3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790" y="4426017"/>
              <a:ext cx="2691533" cy="105265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A832160-E9BD-41CF-A777-C9BD917D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403" y="5179726"/>
              <a:ext cx="2649923" cy="103638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0D28035-947D-418B-B902-7ED2F69C26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3477" y="2290024"/>
            <a:ext cx="3810791" cy="30263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77E75A-E9F8-449B-862B-59F551B1DE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2489" y="2075990"/>
            <a:ext cx="3727000" cy="329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4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609-EC25-4A04-97FE-06486F7F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sp>
        <p:nvSpPr>
          <p:cNvPr id="71" name="Title 3">
            <a:extLst>
              <a:ext uri="{FF2B5EF4-FFF2-40B4-BE49-F238E27FC236}">
                <a16:creationId xmlns:a16="http://schemas.microsoft.com/office/drawing/2014/main" id="{5E5DBAD2-7D84-45F1-A00D-C66A03A0E694}"/>
              </a:ext>
            </a:extLst>
          </p:cNvPr>
          <p:cNvSpPr txBox="1">
            <a:spLocks/>
          </p:cNvSpPr>
          <p:nvPr/>
        </p:nvSpPr>
        <p:spPr>
          <a:xfrm>
            <a:off x="1693496" y="816281"/>
            <a:ext cx="8752664" cy="8777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4065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เป้าหมายแรกที่ต้องมี… </a:t>
            </a:r>
            <a:r>
              <a:rPr kumimoji="0" lang="th-TH" sz="440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เงินออมเผื่อฉุกเฉิน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295642B-20B6-48D1-AF12-4938EC14FF3E}"/>
              </a:ext>
            </a:extLst>
          </p:cNvPr>
          <p:cNvSpPr txBox="1"/>
          <p:nvPr/>
        </p:nvSpPr>
        <p:spPr>
          <a:xfrm>
            <a:off x="838763" y="4881541"/>
            <a:ext cx="2463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prstClr val="black">
                    <a:lumMod val="85000"/>
                    <a:lumOff val="15000"/>
                  </a:prst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 – 6 </a:t>
            </a:r>
            <a:r>
              <a:rPr lang="th-TH" sz="2400">
                <a:solidFill>
                  <a:prstClr val="black">
                    <a:lumMod val="85000"/>
                    <a:lumOff val="15000"/>
                  </a:prst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เท่าของค่าใช้จ่ายที่จำเป็นและภาระหนี้ต่อเดือน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2568CF6-FB96-4A34-8A95-525695EF83D4}"/>
              </a:ext>
            </a:extLst>
          </p:cNvPr>
          <p:cNvSpPr txBox="1"/>
          <p:nvPr/>
        </p:nvSpPr>
        <p:spPr>
          <a:xfrm>
            <a:off x="690196" y="5712538"/>
            <a:ext cx="2692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</a:t>
            </a:r>
            <a:r>
              <a:rPr lang="th-TH" sz="20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อาจมากกว่านี้ ขึ้นอยู่กับแต่ละบุคคล)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593CCB-95BE-424F-967E-40266495F3B7}"/>
              </a:ext>
            </a:extLst>
          </p:cNvPr>
          <p:cNvGrpSpPr/>
          <p:nvPr/>
        </p:nvGrpSpPr>
        <p:grpSpPr>
          <a:xfrm>
            <a:off x="990446" y="2952987"/>
            <a:ext cx="1798060" cy="1375593"/>
            <a:chOff x="1327648" y="3464250"/>
            <a:chExt cx="1207408" cy="923719"/>
          </a:xfrm>
        </p:grpSpPr>
        <p:pic>
          <p:nvPicPr>
            <p:cNvPr id="74" name="Picture 73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B905B92-320F-40C7-A570-6F625A0A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648" y="3464250"/>
              <a:ext cx="1162110" cy="668392"/>
            </a:xfrm>
            <a:prstGeom prst="rect">
              <a:avLst/>
            </a:prstGeom>
          </p:spPr>
        </p:pic>
        <p:pic>
          <p:nvPicPr>
            <p:cNvPr id="75" name="Picture 74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BAADFC04-0489-457C-9B9B-F85343B30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415" y="3719577"/>
              <a:ext cx="950641" cy="668392"/>
            </a:xfrm>
            <a:prstGeom prst="rect">
              <a:avLst/>
            </a:prstGeom>
          </p:spPr>
        </p:pic>
      </p:grp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9C33826-5455-449F-84F4-C8D01CCA037F}"/>
              </a:ext>
            </a:extLst>
          </p:cNvPr>
          <p:cNvSpPr/>
          <p:nvPr/>
        </p:nvSpPr>
        <p:spPr>
          <a:xfrm>
            <a:off x="838763" y="1857378"/>
            <a:ext cx="2138379" cy="648000"/>
          </a:xfrm>
          <a:prstGeom prst="roundRect">
            <a:avLst>
              <a:gd name="adj" fmla="val 50000"/>
            </a:avLst>
          </a:prstGeom>
          <a:solidFill>
            <a:srgbClr val="F19E6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5899E7B-7A49-482E-9703-78B50E6114A0}"/>
              </a:ext>
            </a:extLst>
          </p:cNvPr>
          <p:cNvSpPr txBox="1"/>
          <p:nvPr/>
        </p:nvSpPr>
        <p:spPr>
          <a:xfrm>
            <a:off x="1170511" y="1901835"/>
            <a:ext cx="162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เก็บเท่าไร?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28BF6E6-397C-4E6C-9E40-01B6601AE795}"/>
              </a:ext>
            </a:extLst>
          </p:cNvPr>
          <p:cNvSpPr txBox="1"/>
          <p:nvPr/>
        </p:nvSpPr>
        <p:spPr>
          <a:xfrm>
            <a:off x="4870432" y="4869631"/>
            <a:ext cx="246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prstClr val="black">
                    <a:lumMod val="85000"/>
                    <a:lumOff val="15000"/>
                  </a:prst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เก็บในบัญชีออมทรัพย์ หรือบัญชีที่ถอนได้สะดวก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F9CA92F-F1E4-46E7-864F-DFA5148185DA}"/>
              </a:ext>
            </a:extLst>
          </p:cNvPr>
          <p:cNvSpPr txBox="1"/>
          <p:nvPr/>
        </p:nvSpPr>
        <p:spPr>
          <a:xfrm>
            <a:off x="8429145" y="4863935"/>
            <a:ext cx="3065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prstClr val="black">
                    <a:lumMod val="85000"/>
                    <a:lumOff val="15000"/>
                  </a:prst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นำออกไปใช้แล้ว ต้องนำมาเติม</a:t>
            </a:r>
            <a:br>
              <a:rPr lang="th-TH" sz="2400">
                <a:solidFill>
                  <a:prstClr val="black">
                    <a:lumMod val="85000"/>
                    <a:lumOff val="15000"/>
                  </a:prst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400">
                <a:solidFill>
                  <a:prstClr val="black">
                    <a:lumMod val="85000"/>
                    <a:lumOff val="15000"/>
                  </a:prst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เผื่อสำรองไว้ในคราวต่อไป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94D12DE-397C-47DD-8DBE-473F09A784E1}"/>
              </a:ext>
            </a:extLst>
          </p:cNvPr>
          <p:cNvSpPr txBox="1"/>
          <p:nvPr/>
        </p:nvSpPr>
        <p:spPr>
          <a:xfrm>
            <a:off x="4551403" y="5718120"/>
            <a:ext cx="3187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</a:t>
            </a:r>
            <a:r>
              <a:rPr lang="th-TH" sz="20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แยกจากบัญชีที่ใช้จ่ายในชีวิตประจำวัน)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2F1F7F-3478-41C7-8EBE-9722299A36A2}"/>
              </a:ext>
            </a:extLst>
          </p:cNvPr>
          <p:cNvGrpSpPr/>
          <p:nvPr/>
        </p:nvGrpSpPr>
        <p:grpSpPr>
          <a:xfrm>
            <a:off x="5131849" y="2722927"/>
            <a:ext cx="2049967" cy="1926420"/>
            <a:chOff x="4979450" y="2722927"/>
            <a:chExt cx="1611528" cy="1514405"/>
          </a:xfrm>
        </p:grpSpPr>
        <p:pic>
          <p:nvPicPr>
            <p:cNvPr id="81" name="Picture 8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E93DABFF-BF83-44CD-857A-DFBEB8A92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001" y="2722927"/>
              <a:ext cx="981314" cy="81414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F69E75B-CBD8-40D4-9811-B3AED7DFB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481" b="94700" l="411" r="97536">
                          <a14:foregroundMark x1="92813" y1="53004" x2="92813" y2="53004"/>
                          <a14:foregroundMark x1="7187" y1="46996" x2="7187" y2="46996"/>
                          <a14:foregroundMark x1="616" y1="48410" x2="616" y2="48410"/>
                          <a14:foregroundMark x1="28953" y1="8481" x2="28953" y2="8481"/>
                          <a14:foregroundMark x1="63860" y1="91519" x2="63860" y2="91519"/>
                          <a14:foregroundMark x1="67146" y1="95053" x2="67146" y2="95053"/>
                          <a14:foregroundMark x1="97536" y1="48410" x2="97536" y2="4841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9450" y="3302140"/>
              <a:ext cx="1611528" cy="935192"/>
            </a:xfrm>
            <a:prstGeom prst="rect">
              <a:avLst/>
            </a:prstGeom>
          </p:spPr>
        </p:pic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578A11B0-9409-45FB-9F5A-C5EBA5815B85}"/>
              </a:ext>
            </a:extLst>
          </p:cNvPr>
          <p:cNvSpPr/>
          <p:nvPr/>
        </p:nvSpPr>
        <p:spPr>
          <a:xfrm>
            <a:off x="4910774" y="1857379"/>
            <a:ext cx="2290126" cy="648000"/>
          </a:xfrm>
          <a:prstGeom prst="roundRect">
            <a:avLst>
              <a:gd name="adj" fmla="val 50000"/>
            </a:avLst>
          </a:prstGeom>
          <a:solidFill>
            <a:srgbClr val="D95E4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E6E4C24-220B-489C-851F-3A5EAFCE96D7}"/>
              </a:ext>
            </a:extLst>
          </p:cNvPr>
          <p:cNvSpPr/>
          <p:nvPr/>
        </p:nvSpPr>
        <p:spPr>
          <a:xfrm>
            <a:off x="8899325" y="1826943"/>
            <a:ext cx="2290126" cy="648000"/>
          </a:xfrm>
          <a:prstGeom prst="roundRect">
            <a:avLst>
              <a:gd name="adj" fmla="val 50000"/>
            </a:avLst>
          </a:prstGeom>
          <a:solidFill>
            <a:srgbClr val="F19E6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724FB2E-2F2A-481B-B821-87AE21BC0AFD}"/>
              </a:ext>
            </a:extLst>
          </p:cNvPr>
          <p:cNvSpPr txBox="1"/>
          <p:nvPr/>
        </p:nvSpPr>
        <p:spPr>
          <a:xfrm>
            <a:off x="5437456" y="1894070"/>
            <a:ext cx="1415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เก็บที่ไหน?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D470DE3-1E9F-4E22-86A7-F3E9AF97E294}"/>
              </a:ext>
            </a:extLst>
          </p:cNvPr>
          <p:cNvSpPr txBox="1"/>
          <p:nvPr/>
        </p:nvSpPr>
        <p:spPr>
          <a:xfrm>
            <a:off x="9281431" y="1877202"/>
            <a:ext cx="167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เก็บอย่างไร?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99E3EE-8315-4CAD-8413-F12925544E47}"/>
              </a:ext>
            </a:extLst>
          </p:cNvPr>
          <p:cNvGrpSpPr/>
          <p:nvPr/>
        </p:nvGrpSpPr>
        <p:grpSpPr>
          <a:xfrm>
            <a:off x="8734607" y="2855920"/>
            <a:ext cx="2760264" cy="1716072"/>
            <a:chOff x="7870796" y="2975058"/>
            <a:chExt cx="2089305" cy="1298933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EA11DA31-7EE5-4579-9345-61459C144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63"/>
            <a:stretch/>
          </p:blipFill>
          <p:spPr>
            <a:xfrm>
              <a:off x="8941792" y="2975058"/>
              <a:ext cx="1018309" cy="935193"/>
            </a:xfrm>
            <a:prstGeom prst="rect">
              <a:avLst/>
            </a:prstGeom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48335E1-3238-41B6-AAFA-A0CA9E6F0DA9}"/>
                </a:ext>
              </a:extLst>
            </p:cNvPr>
            <p:cNvGrpSpPr/>
            <p:nvPr/>
          </p:nvGrpSpPr>
          <p:grpSpPr>
            <a:xfrm>
              <a:off x="7870796" y="2994833"/>
              <a:ext cx="1540554" cy="1279158"/>
              <a:chOff x="10859274" y="4246816"/>
              <a:chExt cx="2858300" cy="2373313"/>
            </a:xfrm>
          </p:grpSpPr>
          <p:pic>
            <p:nvPicPr>
              <p:cNvPr id="89" name="Picture 88" descr="A picture containing text, calculator&#10;&#10;Description automatically generated">
                <a:extLst>
                  <a:ext uri="{FF2B5EF4-FFF2-40B4-BE49-F238E27FC236}">
                    <a16:creationId xmlns:a16="http://schemas.microsoft.com/office/drawing/2014/main" id="{F47B1BC1-D28E-4644-8309-DC7ED8A56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59274" y="4246816"/>
                <a:ext cx="2587638" cy="2095197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C97E1D47-C495-4FDE-B965-5F7315A484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419" b="98030" l="1429" r="96000">
                            <a14:foregroundMark x1="5429" y1="44335" x2="5429" y2="44335"/>
                            <a14:foregroundMark x1="1429" y1="42857" x2="1429" y2="42857"/>
                            <a14:foregroundMark x1="30857" y1="5419" x2="30857" y2="5419"/>
                            <a14:foregroundMark x1="90857" y1="45813" x2="90857" y2="45813"/>
                            <a14:foregroundMark x1="52857" y1="91626" x2="52857" y2="91626"/>
                            <a14:foregroundMark x1="65429" y1="98030" x2="65429" y2="98030"/>
                            <a14:foregroundMark x1="96000" y1="54187" x2="96000" y2="541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03029" y="5334999"/>
                <a:ext cx="2214545" cy="128513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03566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609-EC25-4A04-97FE-06486F7F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D8A50CAE-3EDF-4F07-9295-B8D5ABB8F77B}"/>
              </a:ext>
            </a:extLst>
          </p:cNvPr>
          <p:cNvSpPr txBox="1">
            <a:spLocks/>
          </p:cNvSpPr>
          <p:nvPr/>
        </p:nvSpPr>
        <p:spPr>
          <a:xfrm>
            <a:off x="527381" y="742856"/>
            <a:ext cx="10871200" cy="7143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เป้าหมายการเงินในชีวิต</a:t>
            </a:r>
            <a:r>
              <a:rPr lang="en-US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…</a:t>
            </a:r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ไม่ได้มีเป้าหมายเดียว!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9595CA-4C4D-491B-9BCC-EFC82E51F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32" y="3410140"/>
            <a:ext cx="2389049" cy="3364459"/>
          </a:xfrm>
          <a:prstGeom prst="rect">
            <a:avLst/>
          </a:prstGeom>
        </p:spPr>
      </p:pic>
      <p:sp>
        <p:nvSpPr>
          <p:cNvPr id="26" name="Oval Callout 1">
            <a:extLst>
              <a:ext uri="{FF2B5EF4-FFF2-40B4-BE49-F238E27FC236}">
                <a16:creationId xmlns:a16="http://schemas.microsoft.com/office/drawing/2014/main" id="{8923BB53-E96E-48F7-B3C5-41166B251528}"/>
              </a:ext>
            </a:extLst>
          </p:cNvPr>
          <p:cNvSpPr/>
          <p:nvPr/>
        </p:nvSpPr>
        <p:spPr>
          <a:xfrm>
            <a:off x="6463651" y="1898433"/>
            <a:ext cx="1962963" cy="1921549"/>
          </a:xfrm>
          <a:prstGeom prst="wedgeEllipseCallout">
            <a:avLst>
              <a:gd name="adj1" fmla="val -38458"/>
              <a:gd name="adj2" fmla="val 554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2352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7" name="Oval Callout 9">
            <a:extLst>
              <a:ext uri="{FF2B5EF4-FFF2-40B4-BE49-F238E27FC236}">
                <a16:creationId xmlns:a16="http://schemas.microsoft.com/office/drawing/2014/main" id="{C024EEAD-95F1-4291-9EF8-AFF6B8F85A3D}"/>
              </a:ext>
            </a:extLst>
          </p:cNvPr>
          <p:cNvSpPr/>
          <p:nvPr/>
        </p:nvSpPr>
        <p:spPr>
          <a:xfrm>
            <a:off x="3401399" y="1407147"/>
            <a:ext cx="2196363" cy="2150025"/>
          </a:xfrm>
          <a:prstGeom prst="wedgeEllipseCallout">
            <a:avLst>
              <a:gd name="adj1" fmla="val 37104"/>
              <a:gd name="adj2" fmla="val 5545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2352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32837C-16C4-4D70-8333-2C14CA6D30F5}"/>
              </a:ext>
            </a:extLst>
          </p:cNvPr>
          <p:cNvSpPr/>
          <p:nvPr/>
        </p:nvSpPr>
        <p:spPr>
          <a:xfrm rot="20936479">
            <a:off x="3060360" y="2096283"/>
            <a:ext cx="2838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18"/>
            <a: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บ้าน</a:t>
            </a:r>
          </a:p>
        </p:txBody>
      </p:sp>
      <p:sp>
        <p:nvSpPr>
          <p:cNvPr id="29" name="Oval Callout 11">
            <a:extLst>
              <a:ext uri="{FF2B5EF4-FFF2-40B4-BE49-F238E27FC236}">
                <a16:creationId xmlns:a16="http://schemas.microsoft.com/office/drawing/2014/main" id="{6F0F0CB7-3C62-4FA7-9693-7096ED6E8B56}"/>
              </a:ext>
            </a:extLst>
          </p:cNvPr>
          <p:cNvSpPr/>
          <p:nvPr/>
        </p:nvSpPr>
        <p:spPr>
          <a:xfrm>
            <a:off x="6999356" y="4244570"/>
            <a:ext cx="1923429" cy="1882849"/>
          </a:xfrm>
          <a:prstGeom prst="wedgeEllipseCallout">
            <a:avLst>
              <a:gd name="adj1" fmla="val -63173"/>
              <a:gd name="adj2" fmla="val -2764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2352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B5131F-6CC6-42F1-B64B-DA6E8DF0A210}"/>
              </a:ext>
            </a:extLst>
          </p:cNvPr>
          <p:cNvSpPr/>
          <p:nvPr/>
        </p:nvSpPr>
        <p:spPr>
          <a:xfrm rot="933704">
            <a:off x="6045974" y="2471252"/>
            <a:ext cx="2838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18"/>
            <a: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รถยนต์</a:t>
            </a:r>
          </a:p>
        </p:txBody>
      </p:sp>
      <p:sp>
        <p:nvSpPr>
          <p:cNvPr id="31" name="Oval Callout 13">
            <a:extLst>
              <a:ext uri="{FF2B5EF4-FFF2-40B4-BE49-F238E27FC236}">
                <a16:creationId xmlns:a16="http://schemas.microsoft.com/office/drawing/2014/main" id="{1AD80733-8027-4FF5-AA31-839F1487A14B}"/>
              </a:ext>
            </a:extLst>
          </p:cNvPr>
          <p:cNvSpPr/>
          <p:nvPr/>
        </p:nvSpPr>
        <p:spPr>
          <a:xfrm>
            <a:off x="3083691" y="3989526"/>
            <a:ext cx="1616907" cy="1582794"/>
          </a:xfrm>
          <a:prstGeom prst="wedgeEllipseCallout">
            <a:avLst>
              <a:gd name="adj1" fmla="val 72863"/>
              <a:gd name="adj2" fmla="val -2978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75"/>
            <a:endParaRPr lang="th-TH" sz="2352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6CD255-3392-4F99-ADD6-B9B0FF34B109}"/>
              </a:ext>
            </a:extLst>
          </p:cNvPr>
          <p:cNvSpPr/>
          <p:nvPr/>
        </p:nvSpPr>
        <p:spPr>
          <a:xfrm rot="734341">
            <a:off x="6540916" y="4896904"/>
            <a:ext cx="2838070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18"/>
            <a:r>
              <a:rPr lang="th-TH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เกษียณ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511FBBC-F961-4962-ABBC-C0230589192D}"/>
              </a:ext>
            </a:extLst>
          </p:cNvPr>
          <p:cNvSpPr/>
          <p:nvPr/>
        </p:nvSpPr>
        <p:spPr>
          <a:xfrm rot="20936479">
            <a:off x="2479607" y="4416115"/>
            <a:ext cx="2838070" cy="62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18"/>
            <a:r>
              <a:rPr lang="th-TH" sz="3429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ไปเที่ยว</a:t>
            </a:r>
          </a:p>
        </p:txBody>
      </p:sp>
    </p:spTree>
    <p:extLst>
      <p:ext uri="{BB962C8B-B14F-4D97-AF65-F5344CB8AC3E}">
        <p14:creationId xmlns:p14="http://schemas.microsoft.com/office/powerpoint/2010/main" val="21142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43A1FB5-B29A-4D6B-B111-29892ECF313D}"/>
              </a:ext>
            </a:extLst>
          </p:cNvPr>
          <p:cNvSpPr txBox="1">
            <a:spLocks/>
          </p:cNvSpPr>
          <p:nvPr/>
        </p:nvSpPr>
        <p:spPr>
          <a:xfrm>
            <a:off x="771969" y="452670"/>
            <a:ext cx="10369152" cy="714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ผลสำรวจทักษะทางการเงินของคนไทย ปี 2563</a:t>
            </a:r>
          </a:p>
        </p:txBody>
      </p:sp>
      <p:pic>
        <p:nvPicPr>
          <p:cNvPr id="13" name="Picture 2" descr="No photo description available.">
            <a:extLst>
              <a:ext uri="{FF2B5EF4-FFF2-40B4-BE49-F238E27FC236}">
                <a16:creationId xmlns:a16="http://schemas.microsoft.com/office/drawing/2014/main" id="{AFBD0663-A35F-449A-B483-6716F71ED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71027"/>
          <a:stretch/>
        </p:blipFill>
        <p:spPr bwMode="auto">
          <a:xfrm>
            <a:off x="375632" y="1156771"/>
            <a:ext cx="11361270" cy="28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o photo description available.">
            <a:extLst>
              <a:ext uri="{FF2B5EF4-FFF2-40B4-BE49-F238E27FC236}">
                <a16:creationId xmlns:a16="http://schemas.microsoft.com/office/drawing/2014/main" id="{7466ABB7-DBF6-4236-8D89-83E6D8500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1" b="38165"/>
          <a:stretch/>
        </p:blipFill>
        <p:spPr bwMode="auto">
          <a:xfrm>
            <a:off x="352922" y="3978251"/>
            <a:ext cx="11383980" cy="177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6B8563-1A10-4BE1-9020-498289BC2D4D}"/>
              </a:ext>
            </a:extLst>
          </p:cNvPr>
          <p:cNvSpPr/>
          <p:nvPr/>
        </p:nvSpPr>
        <p:spPr>
          <a:xfrm>
            <a:off x="804351" y="3914806"/>
            <a:ext cx="10465904" cy="1916022"/>
          </a:xfrm>
          <a:prstGeom prst="rect">
            <a:avLst/>
          </a:prstGeom>
          <a:noFill/>
          <a:ln w="28575">
            <a:solidFill>
              <a:srgbClr val="FF616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062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A8B58-0608-4CF7-942E-B15C1CD7D8D2}"/>
              </a:ext>
            </a:extLst>
          </p:cNvPr>
          <p:cNvSpPr txBox="1"/>
          <p:nvPr/>
        </p:nvSpPr>
        <p:spPr>
          <a:xfrm>
            <a:off x="1" y="1198264"/>
            <a:ext cx="12192000" cy="1015663"/>
          </a:xfrm>
          <a:prstGeom prst="rect">
            <a:avLst/>
          </a:prstGeom>
          <a:solidFill>
            <a:srgbClr val="00406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60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ปริศนาทายคำ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31CBFA-EEAF-4A9C-AE02-251FF643272A}"/>
              </a:ext>
            </a:extLst>
          </p:cNvPr>
          <p:cNvSpPr/>
          <p:nvPr/>
        </p:nvSpPr>
        <p:spPr>
          <a:xfrm>
            <a:off x="0" y="2273988"/>
            <a:ext cx="12192000" cy="3026329"/>
          </a:xfrm>
          <a:prstGeom prst="rect">
            <a:avLst/>
          </a:prstGeom>
          <a:solidFill>
            <a:srgbClr val="E8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0A4580-0B2E-4984-A42A-D34D167846CD}"/>
              </a:ext>
            </a:extLst>
          </p:cNvPr>
          <p:cNvSpPr txBox="1"/>
          <p:nvPr/>
        </p:nvSpPr>
        <p:spPr>
          <a:xfrm>
            <a:off x="7625555" y="5238017"/>
            <a:ext cx="43307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เกษียณ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6970DC-F304-4B28-BD85-D7E355747CB4}"/>
              </a:ext>
            </a:extLst>
          </p:cNvPr>
          <p:cNvSpPr txBox="1"/>
          <p:nvPr/>
        </p:nvSpPr>
        <p:spPr>
          <a:xfrm>
            <a:off x="4202489" y="5376517"/>
            <a:ext cx="2856652" cy="830997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พยางค์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7EB414-E359-40AE-B942-6105B49B9441}"/>
              </a:ext>
            </a:extLst>
          </p:cNvPr>
          <p:cNvGrpSpPr/>
          <p:nvPr/>
        </p:nvGrpSpPr>
        <p:grpSpPr>
          <a:xfrm>
            <a:off x="2679805" y="2509457"/>
            <a:ext cx="6825373" cy="2777956"/>
            <a:chOff x="3173506" y="3513239"/>
            <a:chExt cx="9555522" cy="388913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DDA9A2-A505-4E64-8D08-B07B6B547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3506" y="3513239"/>
              <a:ext cx="4649054" cy="388913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87BA034-F45D-4788-B417-B410505D9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4399" y="3513239"/>
              <a:ext cx="4194629" cy="3889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26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609-EC25-4A04-97FE-06486F7F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FF97C-1BA5-4BC1-9BC7-EC9CC23B68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457" y="2162284"/>
            <a:ext cx="3713254" cy="376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AA3998-171D-4F35-8FCD-2F2795E133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9887" y="2176572"/>
            <a:ext cx="3705124" cy="3762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8A8AFA-4E25-4C7D-B133-2AD7A7743C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0078" y="2162283"/>
            <a:ext cx="3801856" cy="37624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9DA51E-D858-4488-B6BC-CD8B395013BD}"/>
              </a:ext>
            </a:extLst>
          </p:cNvPr>
          <p:cNvSpPr txBox="1"/>
          <p:nvPr/>
        </p:nvSpPr>
        <p:spPr>
          <a:xfrm>
            <a:off x="251516" y="5902884"/>
            <a:ext cx="4065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75"/>
            <a:r>
              <a:rPr lang="th-TH" sz="3200" b="1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อดมื้อกินมื้อ / ต้องพึ่งพาลูกหลาน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8BDD7E-E391-4B54-A416-826AA7965958}"/>
              </a:ext>
            </a:extLst>
          </p:cNvPr>
          <p:cNvSpPr txBox="1"/>
          <p:nvPr/>
        </p:nvSpPr>
        <p:spPr>
          <a:xfrm>
            <a:off x="5414481" y="5902883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75"/>
            <a:r>
              <a:rPr lang="th-TH" sz="3200" b="1">
                <a:solidFill>
                  <a:srgbClr val="F05B3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ทำงานจนแก่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A5E79A-778D-4C4C-98D8-16034CCD8EF1}"/>
              </a:ext>
            </a:extLst>
          </p:cNvPr>
          <p:cNvSpPr txBox="1"/>
          <p:nvPr/>
        </p:nvSpPr>
        <p:spPr>
          <a:xfrm>
            <a:off x="9350753" y="5854154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8075"/>
            <a:r>
              <a:rPr lang="th-TH" sz="3200" b="1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เกษียณสุข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6B6F29-9267-4720-9E97-4E3533F6A3F1}"/>
              </a:ext>
            </a:extLst>
          </p:cNvPr>
          <p:cNvSpPr/>
          <p:nvPr/>
        </p:nvSpPr>
        <p:spPr>
          <a:xfrm>
            <a:off x="5620036" y="950198"/>
            <a:ext cx="5673609" cy="66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768075"/>
            <a:r>
              <a:rPr lang="th-TH" sz="40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คุณอยากมีชีวิตตอนเกษียณแบบไหน</a:t>
            </a:r>
          </a:p>
        </p:txBody>
      </p:sp>
    </p:spTree>
    <p:extLst>
      <p:ext uri="{BB962C8B-B14F-4D97-AF65-F5344CB8AC3E}">
        <p14:creationId xmlns:p14="http://schemas.microsoft.com/office/powerpoint/2010/main" val="284094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609-EC25-4A04-97FE-06486F7F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sp>
        <p:nvSpPr>
          <p:cNvPr id="35" name="Round Same Side Corner Rectangle 2">
            <a:extLst>
              <a:ext uri="{FF2B5EF4-FFF2-40B4-BE49-F238E27FC236}">
                <a16:creationId xmlns:a16="http://schemas.microsoft.com/office/drawing/2014/main" id="{A994B5A3-E76F-434A-AE10-E3147AE6A6CC}"/>
              </a:ext>
            </a:extLst>
          </p:cNvPr>
          <p:cNvSpPr/>
          <p:nvPr/>
        </p:nvSpPr>
        <p:spPr>
          <a:xfrm>
            <a:off x="1490870" y="3358896"/>
            <a:ext cx="2544417" cy="1997765"/>
          </a:xfrm>
          <a:prstGeom prst="round2SameRect">
            <a:avLst>
              <a:gd name="adj1" fmla="val 11194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Round Same Side Corner Rectangle 21">
            <a:extLst>
              <a:ext uri="{FF2B5EF4-FFF2-40B4-BE49-F238E27FC236}">
                <a16:creationId xmlns:a16="http://schemas.microsoft.com/office/drawing/2014/main" id="{AD5F3545-4D81-4FB6-81F0-E1073F563980}"/>
              </a:ext>
            </a:extLst>
          </p:cNvPr>
          <p:cNvSpPr/>
          <p:nvPr/>
        </p:nvSpPr>
        <p:spPr>
          <a:xfrm>
            <a:off x="4800601" y="3358896"/>
            <a:ext cx="2544417" cy="1997765"/>
          </a:xfrm>
          <a:prstGeom prst="round2SameRect">
            <a:avLst>
              <a:gd name="adj1" fmla="val 11692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22">
            <a:extLst>
              <a:ext uri="{FF2B5EF4-FFF2-40B4-BE49-F238E27FC236}">
                <a16:creationId xmlns:a16="http://schemas.microsoft.com/office/drawing/2014/main" id="{0046EA3A-00E7-4F39-A804-42BD7EDF16A2}"/>
              </a:ext>
            </a:extLst>
          </p:cNvPr>
          <p:cNvSpPr/>
          <p:nvPr/>
        </p:nvSpPr>
        <p:spPr>
          <a:xfrm>
            <a:off x="8110332" y="3358895"/>
            <a:ext cx="2544417" cy="1997765"/>
          </a:xfrm>
          <a:prstGeom prst="round2SameRect">
            <a:avLst>
              <a:gd name="adj1" fmla="val 11692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D7370D-92A1-413B-BBB6-82784969DE61}"/>
              </a:ext>
            </a:extLst>
          </p:cNvPr>
          <p:cNvSpPr txBox="1"/>
          <p:nvPr/>
        </p:nvSpPr>
        <p:spPr>
          <a:xfrm>
            <a:off x="2495557" y="2281677"/>
            <a:ext cx="16033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เงินที่ต้องใช้</a:t>
            </a:r>
            <a:br>
              <a:rPr lang="th-TH" sz="32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32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ในวัยเกษียณ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CF4C8D-95AE-4384-A7B9-480FFB0EF1F7}"/>
              </a:ext>
            </a:extLst>
          </p:cNvPr>
          <p:cNvSpPr txBox="1"/>
          <p:nvPr/>
        </p:nvSpPr>
        <p:spPr>
          <a:xfrm>
            <a:off x="5689141" y="2266193"/>
            <a:ext cx="16097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เงินออมที่มี</a:t>
            </a:r>
            <a:br>
              <a:rPr lang="th-TH" sz="32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32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(มีอยู่เท่าไหร่)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7C612F-0677-4834-8A9C-1B994F311444}"/>
              </a:ext>
            </a:extLst>
          </p:cNvPr>
          <p:cNvSpPr txBox="1"/>
          <p:nvPr/>
        </p:nvSpPr>
        <p:spPr>
          <a:xfrm>
            <a:off x="8838170" y="2281677"/>
            <a:ext cx="19656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เงินที่ต้องหาเพิ่ม</a:t>
            </a:r>
            <a:br>
              <a:rPr lang="th-TH" sz="32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32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เพื่อวัยเกษียณ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382F38-5D08-4042-819A-E377D57C2ABC}"/>
              </a:ext>
            </a:extLst>
          </p:cNvPr>
          <p:cNvSpPr txBox="1"/>
          <p:nvPr/>
        </p:nvSpPr>
        <p:spPr>
          <a:xfrm>
            <a:off x="1624164" y="1639427"/>
            <a:ext cx="85151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chemeClr val="accent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13800">
              <a:solidFill>
                <a:schemeClr val="accent2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4E6A3E-9787-4E5B-BD57-08CCAD4C89EB}"/>
              </a:ext>
            </a:extLst>
          </p:cNvPr>
          <p:cNvSpPr txBox="1"/>
          <p:nvPr/>
        </p:nvSpPr>
        <p:spPr>
          <a:xfrm>
            <a:off x="4706741" y="1642717"/>
            <a:ext cx="85151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chemeClr val="accent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13800">
              <a:solidFill>
                <a:schemeClr val="accent2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AC446C-FD97-48B8-81A0-D3AE7DA05FCC}"/>
              </a:ext>
            </a:extLst>
          </p:cNvPr>
          <p:cNvSpPr txBox="1"/>
          <p:nvPr/>
        </p:nvSpPr>
        <p:spPr>
          <a:xfrm>
            <a:off x="8110332" y="1706594"/>
            <a:ext cx="85151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chemeClr val="accent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13800">
              <a:solidFill>
                <a:schemeClr val="accent2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FE56F9-32AF-4590-92FA-2EC58828D419}"/>
              </a:ext>
            </a:extLst>
          </p:cNvPr>
          <p:cNvSpPr txBox="1"/>
          <p:nvPr/>
        </p:nvSpPr>
        <p:spPr>
          <a:xfrm>
            <a:off x="1463728" y="3508890"/>
            <a:ext cx="26837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>
                <a:solidFill>
                  <a:schemeClr val="accent2">
                    <a:lumMod val="7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จำนวนเงินที่ต้องใช้ </a:t>
            </a:r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 </a:t>
            </a:r>
            <a:r>
              <a:rPr lang="th-TH" sz="24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?</a:t>
            </a:r>
          </a:p>
          <a:p>
            <a:pPr algn="ctr"/>
            <a:r>
              <a:rPr lang="th-TH" sz="24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(ค่าใช้จ่ายต่อเดือน </a:t>
            </a:r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x 12</a:t>
            </a:r>
            <a:r>
              <a:rPr lang="th-TH" sz="24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เดือน </a:t>
            </a:r>
            <a:endParaRPr lang="en-US" sz="2400" b="1">
              <a:solidFill>
                <a:schemeClr val="accent3">
                  <a:lumMod val="50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x</a:t>
            </a:r>
            <a:r>
              <a:rPr lang="th-TH" sz="24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จำนวนปีที่คาดว่าจะใช้ชีวิต</a:t>
            </a:r>
            <a:br>
              <a:rPr lang="th-TH" sz="24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อยู่หลังเกษียณ)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EE8F93-0368-40BF-8B91-2AFDB259DEF6}"/>
              </a:ext>
            </a:extLst>
          </p:cNvPr>
          <p:cNvSpPr txBox="1"/>
          <p:nvPr/>
        </p:nvSpPr>
        <p:spPr>
          <a:xfrm>
            <a:off x="4898354" y="3495688"/>
            <a:ext cx="24032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ประกันสังคม </a:t>
            </a:r>
            <a:br>
              <a:rPr lang="th-TH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กองทุนสำรองเลี้ยงชีพ</a:t>
            </a:r>
          </a:p>
          <a:p>
            <a:pPr algn="ctr"/>
            <a:r>
              <a:rPr lang="th-TH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กบข.  สหกรณ์ฯ</a:t>
            </a:r>
            <a:br>
              <a:rPr lang="th-TH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หุ้น  เงินฝาก</a:t>
            </a:r>
            <a:r>
              <a:rPr lang="th-TH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AF8567-FDAF-446B-A7C3-6163B548E857}"/>
              </a:ext>
            </a:extLst>
          </p:cNvPr>
          <p:cNvSpPr txBox="1"/>
          <p:nvPr/>
        </p:nvSpPr>
        <p:spPr>
          <a:xfrm>
            <a:off x="8535190" y="3395369"/>
            <a:ext cx="16946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– 2 = </a:t>
            </a:r>
            <a:r>
              <a:rPr lang="th-TH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?</a:t>
            </a:r>
          </a:p>
          <a:p>
            <a:pPr algn="ctr"/>
            <a:r>
              <a:rPr lang="th-TH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ขาดอีกเท่าไหร่?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F88CC4-E2D3-474E-97BB-701D5285FFCD}"/>
              </a:ext>
            </a:extLst>
          </p:cNvPr>
          <p:cNvSpPr txBox="1"/>
          <p:nvPr/>
        </p:nvSpPr>
        <p:spPr>
          <a:xfrm>
            <a:off x="2262376" y="706858"/>
            <a:ext cx="7620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>
                <a:solidFill>
                  <a:schemeClr val="accent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 </a:t>
            </a:r>
            <a:r>
              <a:rPr lang="en-US" sz="7200" b="1">
                <a:solidFill>
                  <a:schemeClr val="accent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7200" b="1">
                <a:solidFill>
                  <a:schemeClr val="accent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ก้อน </a:t>
            </a:r>
            <a:r>
              <a:rPr lang="th-TH" sz="4800" b="1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เตรียมให้พร้อมก่อนเกษียณ</a:t>
            </a:r>
            <a:endParaRPr lang="th-TH" sz="4400" b="1">
              <a:solidFill>
                <a:schemeClr val="accent3">
                  <a:lumMod val="50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6AD8C6-0731-4C9D-97E4-788FE0C7043D}"/>
              </a:ext>
            </a:extLst>
          </p:cNvPr>
          <p:cNvSpPr txBox="1"/>
          <p:nvPr/>
        </p:nvSpPr>
        <p:spPr>
          <a:xfrm>
            <a:off x="8372486" y="4194513"/>
            <a:ext cx="202010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>
                <a:solidFill>
                  <a:srgbClr val="FFC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วางแผนออมเพิ่ม</a:t>
            </a:r>
            <a:br>
              <a:rPr lang="th-TH" b="1">
                <a:solidFill>
                  <a:srgbClr val="FFC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หุ้น กองทุนรวม </a:t>
            </a:r>
            <a:r>
              <a:rPr lang="en-US" sz="2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RMF SSF</a:t>
            </a:r>
            <a:br>
              <a:rPr lang="en-US" sz="2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(ลดรายจ่าย เพิ่มรายได้)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62BDA2-8B09-4AC9-93FA-FB70151FF9CE}"/>
              </a:ext>
            </a:extLst>
          </p:cNvPr>
          <p:cNvSpPr txBox="1"/>
          <p:nvPr/>
        </p:nvSpPr>
        <p:spPr>
          <a:xfrm>
            <a:off x="2170788" y="5255129"/>
            <a:ext cx="11176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600">
                <a:solidFill>
                  <a:schemeClr val="accent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ทำ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CEB5ED-C033-460A-BBF9-99560E0FC64B}"/>
              </a:ext>
            </a:extLst>
          </p:cNvPr>
          <p:cNvSpPr txBox="1"/>
          <p:nvPr/>
        </p:nvSpPr>
        <p:spPr>
          <a:xfrm>
            <a:off x="5581712" y="5255129"/>
            <a:ext cx="12202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600">
                <a:solidFill>
                  <a:schemeClr val="accent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ทัน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1F26D7-6CF6-438E-91E5-B8CB233FF216}"/>
              </a:ext>
            </a:extLst>
          </p:cNvPr>
          <p:cNvSpPr txBox="1"/>
          <p:nvPr/>
        </p:nvSpPr>
        <p:spPr>
          <a:xfrm>
            <a:off x="9007373" y="5253034"/>
            <a:ext cx="7024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600">
                <a:solidFill>
                  <a:schemeClr val="accent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</a:t>
            </a:r>
          </a:p>
        </p:txBody>
      </p:sp>
    </p:spTree>
    <p:extLst>
      <p:ext uri="{BB962C8B-B14F-4D97-AF65-F5344CB8AC3E}">
        <p14:creationId xmlns:p14="http://schemas.microsoft.com/office/powerpoint/2010/main" val="357072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609-EC25-4A04-97FE-06486F7F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F2788E3-CA3C-4CBF-86D8-E52878F1153B}"/>
              </a:ext>
            </a:extLst>
          </p:cNvPr>
          <p:cNvSpPr/>
          <p:nvPr/>
        </p:nvSpPr>
        <p:spPr>
          <a:xfrm>
            <a:off x="0" y="1167559"/>
            <a:ext cx="12192000" cy="5114077"/>
          </a:xfrm>
          <a:prstGeom prst="rect">
            <a:avLst/>
          </a:prstGeom>
          <a:solidFill>
            <a:schemeClr val="accent4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AD68F82-E9D8-461B-91E6-B57BB1C0FAA6}"/>
              </a:ext>
            </a:extLst>
          </p:cNvPr>
          <p:cNvCxnSpPr/>
          <p:nvPr/>
        </p:nvCxnSpPr>
        <p:spPr>
          <a:xfrm>
            <a:off x="632497" y="3299056"/>
            <a:ext cx="3960000" cy="0"/>
          </a:xfrm>
          <a:prstGeom prst="straightConnector1">
            <a:avLst/>
          </a:prstGeom>
          <a:ln w="47625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AF88C-E23C-4671-BD00-216C58ABE7F8}"/>
              </a:ext>
            </a:extLst>
          </p:cNvPr>
          <p:cNvSpPr/>
          <p:nvPr/>
        </p:nvSpPr>
        <p:spPr>
          <a:xfrm>
            <a:off x="632497" y="2951822"/>
            <a:ext cx="7842857" cy="128571"/>
          </a:xfrm>
          <a:prstGeom prst="rect">
            <a:avLst/>
          </a:prstGeom>
          <a:solidFill>
            <a:srgbClr val="7BD3F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0"/>
            <a:endParaRPr lang="th-TH" sz="3293">
              <a:solidFill>
                <a:prstClr val="white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7BC074-84F8-4DAF-9A7C-FB46E4929A97}"/>
              </a:ext>
            </a:extLst>
          </p:cNvPr>
          <p:cNvSpPr txBox="1"/>
          <p:nvPr/>
        </p:nvSpPr>
        <p:spPr>
          <a:xfrm>
            <a:off x="182270" y="3833257"/>
            <a:ext cx="1634055" cy="864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8090">
              <a:lnSpc>
                <a:spcPts val="2857"/>
              </a:lnSpc>
            </a:pPr>
            <a:r>
              <a:rPr lang="th-TH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อายุปัจจุบัน</a:t>
            </a:r>
          </a:p>
          <a:p>
            <a:pPr algn="ctr" defTabSz="768090">
              <a:lnSpc>
                <a:spcPts val="2857"/>
              </a:lnSpc>
            </a:pPr>
            <a:r>
              <a:rPr lang="en-US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25</a:t>
            </a:r>
            <a:r>
              <a:rPr lang="th-TH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ปี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294458-E41E-4F8B-827F-CAAAABCBFF19}"/>
              </a:ext>
            </a:extLst>
          </p:cNvPr>
          <p:cNvSpPr txBox="1"/>
          <p:nvPr/>
        </p:nvSpPr>
        <p:spPr>
          <a:xfrm>
            <a:off x="7641003" y="3765523"/>
            <a:ext cx="1553879" cy="145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8090"/>
            <a:r>
              <a:rPr lang="th-TH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อายุเฉลี่ย</a:t>
            </a:r>
            <a:r>
              <a:rPr lang="en-US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*</a:t>
            </a:r>
            <a:endParaRPr lang="th-TH" sz="2857" b="1">
              <a:solidFill>
                <a:srgbClr val="70AD47">
                  <a:lumMod val="75000"/>
                </a:srgb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algn="ctr" defTabSz="768090"/>
            <a:r>
              <a:rPr lang="th-TH" sz="2857" b="1">
                <a:solidFill>
                  <a:srgbClr val="00006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ชาย </a:t>
            </a:r>
            <a:r>
              <a:rPr lang="en-US" sz="2857" b="1">
                <a:solidFill>
                  <a:srgbClr val="00006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77</a:t>
            </a:r>
            <a:r>
              <a:rPr lang="th-TH" sz="2857" b="1">
                <a:solidFill>
                  <a:srgbClr val="00006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ปี </a:t>
            </a:r>
            <a:br>
              <a:rPr lang="th-TH" sz="2857" b="1">
                <a:solidFill>
                  <a:srgbClr val="00006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857" b="1">
                <a:solidFill>
                  <a:srgbClr val="FF006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หญิง 8</a:t>
            </a:r>
            <a:r>
              <a:rPr lang="en-US" sz="2857" b="1">
                <a:solidFill>
                  <a:srgbClr val="FF006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r>
              <a:rPr lang="th-TH" sz="2857" b="1">
                <a:solidFill>
                  <a:srgbClr val="FF006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ปี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EE469F-2EED-46A5-A53E-99D59CC7EC6A}"/>
              </a:ext>
            </a:extLst>
          </p:cNvPr>
          <p:cNvGrpSpPr/>
          <p:nvPr/>
        </p:nvGrpSpPr>
        <p:grpSpPr>
          <a:xfrm>
            <a:off x="8155733" y="1568589"/>
            <a:ext cx="639243" cy="1298523"/>
            <a:chOff x="6975701" y="1038269"/>
            <a:chExt cx="507655" cy="1298523"/>
          </a:xfrm>
        </p:grpSpPr>
        <p:sp>
          <p:nvSpPr>
            <p:cNvPr id="30" name="Down Arrow 10">
              <a:extLst>
                <a:ext uri="{FF2B5EF4-FFF2-40B4-BE49-F238E27FC236}">
                  <a16:creationId xmlns:a16="http://schemas.microsoft.com/office/drawing/2014/main" id="{7705992F-E443-44D6-89BC-B94B101BB7AD}"/>
                </a:ext>
              </a:extLst>
            </p:cNvPr>
            <p:cNvSpPr/>
            <p:nvPr/>
          </p:nvSpPr>
          <p:spPr>
            <a:xfrm>
              <a:off x="7072330" y="1836726"/>
              <a:ext cx="285752" cy="500066"/>
            </a:xfrm>
            <a:prstGeom prst="down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0"/>
              <a:endParaRPr lang="th-TH" sz="3293">
                <a:solidFill>
                  <a:prstClr val="white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31" name="Picture 5" descr="C:\Users\nitinars\Desktop\มศว\free-vector-cartoon-ghost-clip-art_107883_Cartoon_Ghost_clip_art_hight.png">
              <a:extLst>
                <a:ext uri="{FF2B5EF4-FFF2-40B4-BE49-F238E27FC236}">
                  <a16:creationId xmlns:a16="http://schemas.microsoft.com/office/drawing/2014/main" id="{1E0773EF-1BFA-4075-8646-401197989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75701" y="1038269"/>
              <a:ext cx="507655" cy="792088"/>
            </a:xfrm>
            <a:prstGeom prst="rect">
              <a:avLst/>
            </a:prstGeom>
            <a:noFill/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FE3100-1530-460F-8CAA-F273DB845925}"/>
              </a:ext>
            </a:extLst>
          </p:cNvPr>
          <p:cNvCxnSpPr/>
          <p:nvPr/>
        </p:nvCxnSpPr>
        <p:spPr>
          <a:xfrm flipV="1">
            <a:off x="4637406" y="3294659"/>
            <a:ext cx="3831429" cy="0"/>
          </a:xfrm>
          <a:prstGeom prst="straightConnector1">
            <a:avLst/>
          </a:prstGeom>
          <a:ln w="47625">
            <a:solidFill>
              <a:srgbClr val="FF66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7D7CC3-231C-4D5A-B374-01D808D5CB7B}"/>
              </a:ext>
            </a:extLst>
          </p:cNvPr>
          <p:cNvCxnSpPr/>
          <p:nvPr/>
        </p:nvCxnSpPr>
        <p:spPr>
          <a:xfrm>
            <a:off x="8528599" y="3016106"/>
            <a:ext cx="2494286" cy="0"/>
          </a:xfrm>
          <a:prstGeom prst="line">
            <a:avLst/>
          </a:prstGeom>
          <a:ln w="152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DFE9208-3763-44D9-9E99-7EC34C300086}"/>
              </a:ext>
            </a:extLst>
          </p:cNvPr>
          <p:cNvSpPr txBox="1"/>
          <p:nvPr/>
        </p:nvSpPr>
        <p:spPr>
          <a:xfrm>
            <a:off x="9315731" y="2546072"/>
            <a:ext cx="122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8090"/>
            <a:r>
              <a:rPr lang="th-TH" sz="24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อายุยืน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B84E098-4E3A-4C53-8C36-E0454F3D7B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805">
            <a:off x="520691" y="3402943"/>
            <a:ext cx="344732" cy="4127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046E38B-188E-4E52-9B25-CB84C28B2D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57" y="2808748"/>
            <a:ext cx="514288" cy="5142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AAF18DC-F3D6-446A-B4A2-1B724B599A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6491">
            <a:off x="4381560" y="3387559"/>
            <a:ext cx="344732" cy="41277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01A083E-FA94-402D-8541-146D7C9FFD39}"/>
              </a:ext>
            </a:extLst>
          </p:cNvPr>
          <p:cNvSpPr txBox="1"/>
          <p:nvPr/>
        </p:nvSpPr>
        <p:spPr>
          <a:xfrm>
            <a:off x="3735446" y="3833257"/>
            <a:ext cx="1634055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8090">
              <a:lnSpc>
                <a:spcPts val="2857"/>
              </a:lnSpc>
            </a:pPr>
            <a:r>
              <a:rPr lang="th-TH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อายุเกษียณ</a:t>
            </a:r>
          </a:p>
          <a:p>
            <a:pPr algn="ctr" defTabSz="768090">
              <a:lnSpc>
                <a:spcPts val="2857"/>
              </a:lnSpc>
            </a:pPr>
            <a:r>
              <a:rPr lang="th-TH" sz="3143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60 ปี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DD57E0C-4FB8-4A94-A597-AA3D9F904A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6491">
            <a:off x="8245576" y="3375621"/>
            <a:ext cx="344732" cy="4127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BAF64DE-F4DB-4AD0-9464-BC91182878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655" y="1208936"/>
            <a:ext cx="970008" cy="1671429"/>
          </a:xfrm>
          <a:prstGeom prst="rect">
            <a:avLst/>
          </a:prstGeom>
        </p:spPr>
      </p:pic>
      <p:sp>
        <p:nvSpPr>
          <p:cNvPr id="58" name="Left Brace 57">
            <a:extLst>
              <a:ext uri="{FF2B5EF4-FFF2-40B4-BE49-F238E27FC236}">
                <a16:creationId xmlns:a16="http://schemas.microsoft.com/office/drawing/2014/main" id="{86FF64C0-C312-4713-9890-AD820E0F4197}"/>
              </a:ext>
            </a:extLst>
          </p:cNvPr>
          <p:cNvSpPr/>
          <p:nvPr/>
        </p:nvSpPr>
        <p:spPr>
          <a:xfrm rot="16200000">
            <a:off x="2483926" y="3302719"/>
            <a:ext cx="257143" cy="3960000"/>
          </a:xfrm>
          <a:prstGeom prst="leftBrace">
            <a:avLst/>
          </a:prstGeom>
          <a:ln w="28575">
            <a:solidFill>
              <a:srgbClr val="79AB5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768090"/>
            <a:endParaRPr lang="th-TH" sz="2000">
              <a:solidFill>
                <a:prstClr val="black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B0CA3F0F-9088-44E0-8447-F7C207ED7864}"/>
              </a:ext>
            </a:extLst>
          </p:cNvPr>
          <p:cNvSpPr/>
          <p:nvPr/>
        </p:nvSpPr>
        <p:spPr>
          <a:xfrm rot="16200000">
            <a:off x="6427809" y="3363746"/>
            <a:ext cx="257143" cy="3837949"/>
          </a:xfrm>
          <a:prstGeom prst="leftBrace">
            <a:avLst/>
          </a:prstGeom>
          <a:ln w="28575">
            <a:solidFill>
              <a:srgbClr val="D47C3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768090"/>
            <a:endParaRPr lang="th-TH" sz="2000">
              <a:solidFill>
                <a:prstClr val="black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1185AD0-7E53-4015-B8E5-FCA56F566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3" y="5641939"/>
            <a:ext cx="3967283" cy="49895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9E26DEF-107C-4955-B064-B3DBFA3F32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10" y="5654639"/>
            <a:ext cx="1755411" cy="49895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E8FB915-5359-442C-8111-21325CB0681F}"/>
              </a:ext>
            </a:extLst>
          </p:cNvPr>
          <p:cNvSpPr txBox="1"/>
          <p:nvPr/>
        </p:nvSpPr>
        <p:spPr>
          <a:xfrm>
            <a:off x="1186881" y="5686603"/>
            <a:ext cx="27190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68090"/>
            <a:r>
              <a:rPr lang="th-TH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มีเวลาออม </a:t>
            </a:r>
            <a:r>
              <a:rPr lang="en-US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35</a:t>
            </a:r>
            <a:r>
              <a:rPr lang="th-TH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ปี</a:t>
            </a:r>
            <a:r>
              <a:rPr lang="en-US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(</a:t>
            </a:r>
            <a:r>
              <a:rPr lang="en-US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420</a:t>
            </a:r>
            <a:r>
              <a:rPr lang="th-TH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เดือน)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DDB3DA1-A74D-4B72-BFA0-0C080F0916EC}"/>
              </a:ext>
            </a:extLst>
          </p:cNvPr>
          <p:cNvSpPr txBox="1"/>
          <p:nvPr/>
        </p:nvSpPr>
        <p:spPr>
          <a:xfrm>
            <a:off x="5665241" y="5699771"/>
            <a:ext cx="55451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68090"/>
            <a:r>
              <a:rPr lang="th-TH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จะอยู่ใช้เงินกี่ปี (</a:t>
            </a:r>
            <a:r>
              <a:rPr lang="en-US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10 </a:t>
            </a:r>
            <a:r>
              <a:rPr lang="th-TH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ปี  </a:t>
            </a:r>
            <a:r>
              <a:rPr lang="en-US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20 </a:t>
            </a:r>
            <a:r>
              <a:rPr lang="th-TH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ปี หรือ </a:t>
            </a:r>
            <a:r>
              <a:rPr lang="en-US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30</a:t>
            </a:r>
            <a:r>
              <a:rPr lang="th-TH" sz="25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ปี มีเงินเพียงพอหรือยัง?)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29FD5EA-D111-4025-9BB2-6DCDB4CD78D9}"/>
              </a:ext>
            </a:extLst>
          </p:cNvPr>
          <p:cNvCxnSpPr/>
          <p:nvPr/>
        </p:nvCxnSpPr>
        <p:spPr>
          <a:xfrm flipV="1">
            <a:off x="8528599" y="3287369"/>
            <a:ext cx="2494286" cy="0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9309B9F3-50AD-4774-983B-29BB7C9D447B}"/>
              </a:ext>
            </a:extLst>
          </p:cNvPr>
          <p:cNvSpPr/>
          <p:nvPr/>
        </p:nvSpPr>
        <p:spPr>
          <a:xfrm>
            <a:off x="4063658" y="640400"/>
            <a:ext cx="4241418" cy="66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8090"/>
            <a:r>
              <a:rPr lang="th-TH" sz="36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มีเวลาเท่าไหร่เพื่อแผนเกษียณ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A8A6C0C-B317-4078-A233-FD4EC075F1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3787" y="1089824"/>
            <a:ext cx="1051019" cy="180000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B106684-E36D-49DF-9D04-70C99FC755BD}"/>
              </a:ext>
            </a:extLst>
          </p:cNvPr>
          <p:cNvSpPr/>
          <p:nvPr/>
        </p:nvSpPr>
        <p:spPr>
          <a:xfrm>
            <a:off x="0" y="6321663"/>
            <a:ext cx="9412751" cy="66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68090"/>
            <a:r>
              <a:rPr lang="en-US" sz="20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*</a:t>
            </a:r>
            <a:r>
              <a:rPr lang="th-TH" sz="20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ที่มา</a:t>
            </a:r>
            <a:r>
              <a:rPr lang="en-US" sz="20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:</a:t>
            </a:r>
            <a:r>
              <a:rPr lang="th-TH" sz="20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สถาบันวิจัยประชากรและสังคม มหาวิทยาลัยมหิดล  ม.ค. </a:t>
            </a:r>
            <a:r>
              <a:rPr lang="en-US" sz="20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64</a:t>
            </a:r>
            <a:endParaRPr lang="th-TH" sz="2000">
              <a:solidFill>
                <a:prstClr val="black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92843B-BC4E-4939-B423-C0B40514C7A4}"/>
              </a:ext>
            </a:extLst>
          </p:cNvPr>
          <p:cNvSpPr txBox="1"/>
          <p:nvPr/>
        </p:nvSpPr>
        <p:spPr>
          <a:xfrm>
            <a:off x="9379923" y="4393765"/>
            <a:ext cx="2327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68090"/>
            <a:r>
              <a:rPr lang="th-TH" sz="32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คนไทยมีอายุยืนขึ้น</a:t>
            </a:r>
          </a:p>
        </p:txBody>
      </p:sp>
      <p:sp>
        <p:nvSpPr>
          <p:cNvPr id="69" name="Right Brace 68">
            <a:extLst>
              <a:ext uri="{FF2B5EF4-FFF2-40B4-BE49-F238E27FC236}">
                <a16:creationId xmlns:a16="http://schemas.microsoft.com/office/drawing/2014/main" id="{6EFC9830-D310-4DDA-BA8D-E82CEBDCB5F6}"/>
              </a:ext>
            </a:extLst>
          </p:cNvPr>
          <p:cNvSpPr/>
          <p:nvPr/>
        </p:nvSpPr>
        <p:spPr>
          <a:xfrm>
            <a:off x="9080205" y="4381656"/>
            <a:ext cx="114676" cy="63530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</p:spTree>
    <p:extLst>
      <p:ext uri="{BB962C8B-B14F-4D97-AF65-F5344CB8AC3E}">
        <p14:creationId xmlns:p14="http://schemas.microsoft.com/office/powerpoint/2010/main" val="68863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34" grpId="0"/>
      <p:bldP spid="55" grpId="0"/>
      <p:bldP spid="58" grpId="0" animBg="1"/>
      <p:bldP spid="59" grpId="0" animBg="1"/>
      <p:bldP spid="62" grpId="0"/>
      <p:bldP spid="63" grpId="0"/>
      <p:bldP spid="67" grpId="0"/>
      <p:bldP spid="68" grpId="0"/>
      <p:bldP spid="6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609-EC25-4A04-97FE-06486F7F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sp>
        <p:nvSpPr>
          <p:cNvPr id="35" name="Title 3">
            <a:extLst>
              <a:ext uri="{FF2B5EF4-FFF2-40B4-BE49-F238E27FC236}">
                <a16:creationId xmlns:a16="http://schemas.microsoft.com/office/drawing/2014/main" id="{C486A5BA-D894-4743-8D4E-66C8E3C92465}"/>
              </a:ext>
            </a:extLst>
          </p:cNvPr>
          <p:cNvSpPr txBox="1">
            <a:spLocks/>
          </p:cNvSpPr>
          <p:nvPr/>
        </p:nvSpPr>
        <p:spPr>
          <a:xfrm>
            <a:off x="540081" y="871594"/>
            <a:ext cx="10871200" cy="7143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4000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มีเงินเกษียณเท่านี้ ใช้ได้เดือนละเท่าไหร่?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E049E67C-2266-4281-BCD2-E4747447B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024500"/>
              </p:ext>
            </p:extLst>
          </p:nvPr>
        </p:nvGraphicFramePr>
        <p:xfrm>
          <a:off x="426056" y="1606914"/>
          <a:ext cx="9439840" cy="4651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434">
                  <a:extLst>
                    <a:ext uri="{9D8B030D-6E8A-4147-A177-3AD203B41FA5}">
                      <a16:colId xmlns:a16="http://schemas.microsoft.com/office/drawing/2014/main" val="2091988972"/>
                    </a:ext>
                  </a:extLst>
                </a:gridCol>
                <a:gridCol w="2452150">
                  <a:extLst>
                    <a:ext uri="{9D8B030D-6E8A-4147-A177-3AD203B41FA5}">
                      <a16:colId xmlns:a16="http://schemas.microsoft.com/office/drawing/2014/main" val="6409860"/>
                    </a:ext>
                  </a:extLst>
                </a:gridCol>
                <a:gridCol w="2475068">
                  <a:extLst>
                    <a:ext uri="{9D8B030D-6E8A-4147-A177-3AD203B41FA5}">
                      <a16:colId xmlns:a16="http://schemas.microsoft.com/office/drawing/2014/main" val="4251581059"/>
                    </a:ext>
                  </a:extLst>
                </a:gridCol>
                <a:gridCol w="2303188">
                  <a:extLst>
                    <a:ext uri="{9D8B030D-6E8A-4147-A177-3AD203B41FA5}">
                      <a16:colId xmlns:a16="http://schemas.microsoft.com/office/drawing/2014/main" val="933229228"/>
                    </a:ext>
                  </a:extLst>
                </a:gridCol>
              </a:tblGrid>
              <a:tr h="828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จำนวนเงินเกษียณ</a:t>
                      </a:r>
                      <a:r>
                        <a:rPr lang="en-US" sz="28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* </a:t>
                      </a:r>
                      <a:endParaRPr lang="th-TH" sz="2800" b="1"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39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ใช้เงินได้เดือนละ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009646"/>
                  </a:ext>
                </a:extLst>
              </a:tr>
              <a:tr h="1068022">
                <a:tc>
                  <a:txBody>
                    <a:bodyPr/>
                    <a:lstStyle/>
                    <a:p>
                      <a:endParaRPr lang="th-TH" sz="3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b="1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10 </a:t>
                      </a:r>
                      <a:r>
                        <a:rPr lang="th-TH" sz="3900" b="1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ปี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b="1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20 </a:t>
                      </a:r>
                      <a:r>
                        <a:rPr lang="th-TH" sz="3900" b="1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ปี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b="1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30 </a:t>
                      </a:r>
                      <a:r>
                        <a:rPr lang="th-TH" sz="3900" b="1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ปี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292616"/>
                  </a:ext>
                </a:extLst>
              </a:tr>
              <a:tr h="688848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 </a:t>
                      </a:r>
                      <a:r>
                        <a:rPr lang="th-TH" sz="36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ล้านบาท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8,333</a:t>
                      </a:r>
                      <a:endParaRPr lang="th-TH" sz="4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4,167</a:t>
                      </a:r>
                      <a:endParaRPr lang="th-TH" sz="400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2,778</a:t>
                      </a:r>
                      <a:endParaRPr lang="th-TH" sz="4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0203857"/>
                  </a:ext>
                </a:extLst>
              </a:tr>
              <a:tr h="688848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 </a:t>
                      </a:r>
                      <a:r>
                        <a:rPr lang="th-TH" sz="36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ล้านบาท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16,667</a:t>
                      </a:r>
                      <a:endParaRPr lang="th-TH" sz="4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8,333</a:t>
                      </a:r>
                      <a:endParaRPr lang="th-TH" sz="400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5,556</a:t>
                      </a:r>
                      <a:endParaRPr lang="th-TH" sz="4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822531"/>
                  </a:ext>
                </a:extLst>
              </a:tr>
              <a:tr h="688848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3 </a:t>
                      </a:r>
                      <a:r>
                        <a:rPr lang="th-TH" sz="36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ล้านบาท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25,000</a:t>
                      </a:r>
                      <a:endParaRPr lang="th-TH" sz="4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12,500</a:t>
                      </a:r>
                      <a:endParaRPr lang="th-TH" sz="400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8,333</a:t>
                      </a:r>
                      <a:endParaRPr lang="th-TH" sz="4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0648032"/>
                  </a:ext>
                </a:extLst>
              </a:tr>
              <a:tr h="688848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4 </a:t>
                      </a:r>
                      <a:r>
                        <a:rPr lang="th-TH" sz="36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ล้านบาท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33,333</a:t>
                      </a:r>
                      <a:endParaRPr lang="th-TH" sz="4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16,667</a:t>
                      </a:r>
                      <a:endParaRPr lang="th-TH" sz="400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11,111</a:t>
                      </a:r>
                      <a:endParaRPr lang="th-TH" sz="4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617712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2214F248-EB9F-44D3-8682-F05037F364C7}"/>
              </a:ext>
            </a:extLst>
          </p:cNvPr>
          <p:cNvSpPr/>
          <p:nvPr/>
        </p:nvSpPr>
        <p:spPr>
          <a:xfrm>
            <a:off x="5104441" y="3051561"/>
            <a:ext cx="2295156" cy="48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57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จำนวนปีหลังเกษียณ</a:t>
            </a:r>
            <a:endParaRPr lang="th-TH" sz="2286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3BC5CE0-3F45-4149-BD2D-76BDA98BD878}"/>
              </a:ext>
            </a:extLst>
          </p:cNvPr>
          <p:cNvCxnSpPr/>
          <p:nvPr/>
        </p:nvCxnSpPr>
        <p:spPr>
          <a:xfrm>
            <a:off x="7255030" y="3282349"/>
            <a:ext cx="2494286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5C095C5-92A5-418F-8837-5E274287C325}"/>
              </a:ext>
            </a:extLst>
          </p:cNvPr>
          <p:cNvSpPr txBox="1"/>
          <p:nvPr/>
        </p:nvSpPr>
        <p:spPr>
          <a:xfrm>
            <a:off x="426056" y="6341203"/>
            <a:ext cx="3179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* </a:t>
            </a:r>
            <a:r>
              <a:rPr lang="th-TH" sz="24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ยังไม่รวมสินค้าขึ้นราคา (เงินเฟ้อ)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A517910-D4EE-453A-813E-28C53F4032FB}"/>
              </a:ext>
            </a:extLst>
          </p:cNvPr>
          <p:cNvCxnSpPr/>
          <p:nvPr/>
        </p:nvCxnSpPr>
        <p:spPr>
          <a:xfrm flipH="1">
            <a:off x="2712863" y="3282348"/>
            <a:ext cx="257142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BF8F6179-E672-4EF4-AEC1-06E25565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0110" y="2731555"/>
            <a:ext cx="1666524" cy="1548355"/>
          </a:xfrm>
          <a:prstGeom prst="rect">
            <a:avLst/>
          </a:prstGeom>
        </p:spPr>
      </p:pic>
      <p:sp>
        <p:nvSpPr>
          <p:cNvPr id="42" name="Rounded Rectangle 15">
            <a:extLst>
              <a:ext uri="{FF2B5EF4-FFF2-40B4-BE49-F238E27FC236}">
                <a16:creationId xmlns:a16="http://schemas.microsoft.com/office/drawing/2014/main" id="{06FBC688-1860-4CCE-A3B8-0E2040B88793}"/>
              </a:ext>
            </a:extLst>
          </p:cNvPr>
          <p:cNvSpPr/>
          <p:nvPr/>
        </p:nvSpPr>
        <p:spPr>
          <a:xfrm>
            <a:off x="10160153" y="2175480"/>
            <a:ext cx="1629649" cy="41875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86" b="1">
                <a:solidFill>
                  <a:schemeClr val="bg1"/>
                </a:solidFill>
                <a:latin typeface="Cordia New" panose="020B0604020202020204" charset="-34"/>
                <a:cs typeface="Cordia New" panose="020B0604020202020204" charset="-34"/>
              </a:rPr>
              <a:t>www.1213.or.th</a:t>
            </a:r>
            <a:endParaRPr lang="th-TH" sz="2286" b="1">
              <a:solidFill>
                <a:schemeClr val="bg1"/>
              </a:solidFill>
              <a:latin typeface="Cordia New" panose="020B0604020202020204" charset="-34"/>
              <a:cs typeface="Cordia New" panose="020B0604020202020204" charset="-34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515D263-49F2-401B-94A9-F51F2E5212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6" r="4115"/>
          <a:stretch/>
        </p:blipFill>
        <p:spPr>
          <a:xfrm>
            <a:off x="10259379" y="4497863"/>
            <a:ext cx="1474853" cy="184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54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609-EC25-4A04-97FE-06486F7F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E32A23A-A578-4E9F-85D2-5E76286980DD}"/>
              </a:ext>
            </a:extLst>
          </p:cNvPr>
          <p:cNvSpPr/>
          <p:nvPr/>
        </p:nvSpPr>
        <p:spPr>
          <a:xfrm>
            <a:off x="8040812" y="5995312"/>
            <a:ext cx="3613646" cy="54665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66000"/>
                  <a:lumOff val="34000"/>
                </a:schemeClr>
              </a:gs>
              <a:gs pos="1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18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CA0B78-1B23-408C-A04C-E38CB13A41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138" b="54483"/>
          <a:stretch/>
        </p:blipFill>
        <p:spPr>
          <a:xfrm flipH="1">
            <a:off x="674264" y="2143072"/>
            <a:ext cx="947169" cy="1234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6E5F53-E120-44F4-B144-E6B3259D9B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r="-1" b="59555"/>
          <a:stretch/>
        </p:blipFill>
        <p:spPr>
          <a:xfrm flipH="1">
            <a:off x="674264" y="5257756"/>
            <a:ext cx="1088085" cy="103517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9BDBE3-500D-4793-B82D-E1B42EEFD092}"/>
              </a:ext>
            </a:extLst>
          </p:cNvPr>
          <p:cNvCxnSpPr/>
          <p:nvPr/>
        </p:nvCxnSpPr>
        <p:spPr>
          <a:xfrm>
            <a:off x="1762349" y="3377533"/>
            <a:ext cx="5800632" cy="8547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039C8B-F03D-40EE-9FCA-D85C11FB969B}"/>
              </a:ext>
            </a:extLst>
          </p:cNvPr>
          <p:cNvCxnSpPr/>
          <p:nvPr/>
        </p:nvCxnSpPr>
        <p:spPr>
          <a:xfrm>
            <a:off x="1703419" y="4850218"/>
            <a:ext cx="5839684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6842CB-C3B7-41DF-A72B-4D8B574D247B}"/>
              </a:ext>
            </a:extLst>
          </p:cNvPr>
          <p:cNvCxnSpPr/>
          <p:nvPr/>
        </p:nvCxnSpPr>
        <p:spPr>
          <a:xfrm flipV="1">
            <a:off x="1762349" y="6278402"/>
            <a:ext cx="5790693" cy="1453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7212A86-C529-4EE9-976A-585D1889D9A9}"/>
              </a:ext>
            </a:extLst>
          </p:cNvPr>
          <p:cNvSpPr txBox="1"/>
          <p:nvPr/>
        </p:nvSpPr>
        <p:spPr>
          <a:xfrm>
            <a:off x="1725986" y="2506531"/>
            <a:ext cx="2704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อายุ </a:t>
            </a:r>
            <a:r>
              <a:rPr lang="en-US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25 </a:t>
            </a:r>
            <a:r>
              <a:rPr lang="th-TH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</a:t>
            </a:r>
            <a:br>
              <a:rPr lang="th-TH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มีเวลาออม </a:t>
            </a:r>
            <a:r>
              <a:rPr lang="en-US" sz="32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35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ปี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 420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</a:t>
            </a:r>
            <a:endParaRPr lang="th-TH" sz="2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133AF1-5E07-4BD3-9A10-32C5CCF4C04C}"/>
              </a:ext>
            </a:extLst>
          </p:cNvPr>
          <p:cNvSpPr txBox="1"/>
          <p:nvPr/>
        </p:nvSpPr>
        <p:spPr>
          <a:xfrm>
            <a:off x="1715152" y="4053399"/>
            <a:ext cx="2704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อายุ </a:t>
            </a:r>
            <a:r>
              <a:rPr lang="en-US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35 </a:t>
            </a:r>
            <a:r>
              <a:rPr lang="th-TH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</a:t>
            </a:r>
            <a:b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มีเวลาออม </a:t>
            </a:r>
            <a:r>
              <a:rPr lang="en-US" sz="32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25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ปี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 300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</a:t>
            </a:r>
            <a:endParaRPr lang="th-TH" sz="2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4B993-A9B0-4FEB-9F81-830E3CAD8CE3}"/>
              </a:ext>
            </a:extLst>
          </p:cNvPr>
          <p:cNvSpPr txBox="1"/>
          <p:nvPr/>
        </p:nvSpPr>
        <p:spPr>
          <a:xfrm>
            <a:off x="1776334" y="5459220"/>
            <a:ext cx="2704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อายุ </a:t>
            </a:r>
            <a:r>
              <a:rPr lang="en-US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50 </a:t>
            </a:r>
            <a:r>
              <a:rPr lang="th-TH" sz="2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</a:t>
            </a:r>
            <a:b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มีเวลาออม </a:t>
            </a:r>
            <a:r>
              <a:rPr lang="en-US" sz="32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10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ปี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 120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เดือน</a:t>
            </a:r>
            <a:endParaRPr lang="th-TH" sz="2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75651C-9296-49B2-A63E-CC1089701B14}"/>
              </a:ext>
            </a:extLst>
          </p:cNvPr>
          <p:cNvGrpSpPr/>
          <p:nvPr/>
        </p:nvGrpSpPr>
        <p:grpSpPr>
          <a:xfrm>
            <a:off x="5659087" y="2154629"/>
            <a:ext cx="1893956" cy="1274837"/>
            <a:chOff x="5659087" y="2154629"/>
            <a:chExt cx="1893956" cy="127483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C00B75-782F-4AED-9141-77D3D2678EAD}"/>
                </a:ext>
              </a:extLst>
            </p:cNvPr>
            <p:cNvSpPr/>
            <p:nvPr/>
          </p:nvSpPr>
          <p:spPr>
            <a:xfrm>
              <a:off x="5659087" y="2895354"/>
              <a:ext cx="1893956" cy="4647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0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377A3F-00AD-4A93-AB65-AF4D3DF36B2C}"/>
                </a:ext>
              </a:extLst>
            </p:cNvPr>
            <p:cNvSpPr txBox="1"/>
            <p:nvPr/>
          </p:nvSpPr>
          <p:spPr>
            <a:xfrm>
              <a:off x="6092118" y="2154629"/>
              <a:ext cx="1031051" cy="4001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ออมเดือนละ</a:t>
              </a: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1572A67-9EFE-47EC-AFA0-377A040AB173}"/>
                </a:ext>
              </a:extLst>
            </p:cNvPr>
            <p:cNvSpPr/>
            <p:nvPr/>
          </p:nvSpPr>
          <p:spPr>
            <a:xfrm flipV="1">
              <a:off x="6436247" y="2519946"/>
              <a:ext cx="355600" cy="316314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5541C9-9CDB-4B16-89D1-D034DDF9D648}"/>
                </a:ext>
              </a:extLst>
            </p:cNvPr>
            <p:cNvSpPr txBox="1"/>
            <p:nvPr/>
          </p:nvSpPr>
          <p:spPr>
            <a:xfrm>
              <a:off x="5949017" y="2906246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5,353 </a:t>
              </a:r>
              <a:r>
                <a:rPr lang="th-TH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บาท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B82940D-B4D7-4079-8B80-178B199BE2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60" y="3703016"/>
            <a:ext cx="876681" cy="120428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14CF528-5831-4F5F-AEE9-75E1F50E9E31}"/>
              </a:ext>
            </a:extLst>
          </p:cNvPr>
          <p:cNvSpPr txBox="1"/>
          <p:nvPr/>
        </p:nvSpPr>
        <p:spPr>
          <a:xfrm>
            <a:off x="765802" y="6495930"/>
            <a:ext cx="273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หมายเหตุ</a:t>
            </a:r>
            <a:r>
              <a:rPr lang="en-US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คำนวณผลตอบแทนแบบทบต้นต่อปี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8AA997-7D2D-49ED-B83F-D8BFBB07F38C}"/>
              </a:ext>
            </a:extLst>
          </p:cNvPr>
          <p:cNvSpPr txBox="1"/>
          <p:nvPr/>
        </p:nvSpPr>
        <p:spPr>
          <a:xfrm>
            <a:off x="1621433" y="629219"/>
            <a:ext cx="73682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>
                <a:solidFill>
                  <a:srgbClr val="0070C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ออมก่อน สบายกว่า</a:t>
            </a:r>
            <a:b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เป้าหมายมีเงิน </a:t>
            </a:r>
            <a:r>
              <a:rPr lang="en-US">
                <a:solidFill>
                  <a:srgbClr val="0070C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</a:t>
            </a:r>
            <a:r>
              <a:rPr lang="th-TH">
                <a:solidFill>
                  <a:srgbClr val="0070C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ล้านบาท </a:t>
            </a:r>
            <a:r>
              <a:rPr lang="th-TH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เมื่ออายุ </a:t>
            </a:r>
            <a:r>
              <a:rPr lang="en-US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60 </a:t>
            </a:r>
            <a:r>
              <a:rPr lang="th-TH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 อัตราผลตอบแทน </a:t>
            </a:r>
            <a:r>
              <a:rPr lang="en-US">
                <a:solidFill>
                  <a:srgbClr val="0070C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3%</a:t>
            </a:r>
            <a:r>
              <a:rPr lang="en-US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ต่อปี</a:t>
            </a:r>
            <a:br>
              <a:rPr lang="th-TH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ต้องออมเดือนละเท่าไร </a:t>
            </a:r>
            <a:r>
              <a:rPr lang="en-US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?</a:t>
            </a:r>
            <a:endParaRPr lang="th-TH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2F27B0-B94B-48CE-8CC1-5F30B744E4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793" y="3466579"/>
            <a:ext cx="2318464" cy="22408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741A9F3-0AFF-4B29-986D-576CC6239DE0}"/>
              </a:ext>
            </a:extLst>
          </p:cNvPr>
          <p:cNvSpPr txBox="1"/>
          <p:nvPr/>
        </p:nvSpPr>
        <p:spPr>
          <a:xfrm>
            <a:off x="8858423" y="3494408"/>
            <a:ext cx="206659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th-TH" sz="4800" b="1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4800" b="1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</a:t>
            </a:r>
            <a:r>
              <a:rPr lang="th-TH" sz="4800" b="1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ล้านบาท </a:t>
            </a:r>
            <a:br>
              <a:rPr lang="th-TH" sz="4800" b="1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endParaRPr lang="th-TH" sz="4000">
              <a:solidFill>
                <a:schemeClr val="accent5">
                  <a:lumMod val="50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07EB4C-4DFF-42E3-BF46-4809589B9586}"/>
              </a:ext>
            </a:extLst>
          </p:cNvPr>
          <p:cNvSpPr txBox="1"/>
          <p:nvPr/>
        </p:nvSpPr>
        <p:spPr>
          <a:xfrm>
            <a:off x="8183558" y="6053070"/>
            <a:ext cx="332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TIP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เพิ่มเงินออมตามรายได้ที่เพิ่มขึ้น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418A8E-310C-4ECE-AC50-A680D34407DF}"/>
              </a:ext>
            </a:extLst>
          </p:cNvPr>
          <p:cNvGrpSpPr/>
          <p:nvPr/>
        </p:nvGrpSpPr>
        <p:grpSpPr>
          <a:xfrm>
            <a:off x="5647191" y="3664417"/>
            <a:ext cx="1893956" cy="1224604"/>
            <a:chOff x="5647191" y="3664417"/>
            <a:chExt cx="1893956" cy="122460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9537FA8-30A2-4F4E-9550-72EBB5F0E71D}"/>
                </a:ext>
              </a:extLst>
            </p:cNvPr>
            <p:cNvSpPr/>
            <p:nvPr/>
          </p:nvSpPr>
          <p:spPr>
            <a:xfrm>
              <a:off x="5647191" y="4354650"/>
              <a:ext cx="1893956" cy="4647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0D2101-7E3E-4A40-B2F1-1AD583E49CB1}"/>
                </a:ext>
              </a:extLst>
            </p:cNvPr>
            <p:cNvSpPr txBox="1"/>
            <p:nvPr/>
          </p:nvSpPr>
          <p:spPr>
            <a:xfrm>
              <a:off x="5976693" y="4365801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8,876 </a:t>
              </a:r>
              <a:r>
                <a:rPr lang="th-TH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บาท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17987BD-80D6-437C-A779-89D4D370123E}"/>
                </a:ext>
              </a:extLst>
            </p:cNvPr>
            <p:cNvSpPr txBox="1"/>
            <p:nvPr/>
          </p:nvSpPr>
          <p:spPr>
            <a:xfrm>
              <a:off x="5883807" y="3664417"/>
              <a:ext cx="1326005" cy="4001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ต้องออมเดือนละ</a:t>
              </a:r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5E45FF70-85D4-4C9B-9DB3-59C08ED035CD}"/>
                </a:ext>
              </a:extLst>
            </p:cNvPr>
            <p:cNvSpPr/>
            <p:nvPr/>
          </p:nvSpPr>
          <p:spPr>
            <a:xfrm flipV="1">
              <a:off x="6375413" y="4029734"/>
              <a:ext cx="355600" cy="316314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26A17A9-708C-472E-8266-26B41B3EB3DA}"/>
              </a:ext>
            </a:extLst>
          </p:cNvPr>
          <p:cNvGrpSpPr/>
          <p:nvPr/>
        </p:nvGrpSpPr>
        <p:grpSpPr>
          <a:xfrm>
            <a:off x="5659087" y="5093903"/>
            <a:ext cx="1893956" cy="1239928"/>
            <a:chOff x="5659087" y="5093903"/>
            <a:chExt cx="1893956" cy="123992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A869C41-227C-4ADD-BAE8-F371EB218111}"/>
                </a:ext>
              </a:extLst>
            </p:cNvPr>
            <p:cNvSpPr/>
            <p:nvPr/>
          </p:nvSpPr>
          <p:spPr>
            <a:xfrm>
              <a:off x="5659087" y="5800216"/>
              <a:ext cx="1893956" cy="4647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58FF7F4-4DFC-49A6-A954-B147764C03FB}"/>
                </a:ext>
              </a:extLst>
            </p:cNvPr>
            <p:cNvSpPr txBox="1"/>
            <p:nvPr/>
          </p:nvSpPr>
          <p:spPr>
            <a:xfrm>
              <a:off x="5947243" y="5810611"/>
              <a:ext cx="14093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28,230 </a:t>
              </a:r>
              <a:r>
                <a:rPr lang="th-TH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บาท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DD8FB6B-642F-4FBD-A7E5-CD587A76EC1D}"/>
                </a:ext>
              </a:extLst>
            </p:cNvPr>
            <p:cNvSpPr txBox="1"/>
            <p:nvPr/>
          </p:nvSpPr>
          <p:spPr>
            <a:xfrm>
              <a:off x="5914219" y="5093903"/>
              <a:ext cx="1326005" cy="4001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ต้องออมเดือนละ</a:t>
              </a: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F16AFC49-AA85-4787-861F-3149DDC97328}"/>
                </a:ext>
              </a:extLst>
            </p:cNvPr>
            <p:cNvSpPr/>
            <p:nvPr/>
          </p:nvSpPr>
          <p:spPr>
            <a:xfrm flipV="1">
              <a:off x="6405825" y="5459220"/>
              <a:ext cx="355600" cy="316314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ADE1EEAB-22FF-45EA-8414-C8A88E9055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5933" y="1558916"/>
            <a:ext cx="1666524" cy="1548355"/>
          </a:xfrm>
          <a:prstGeom prst="rect">
            <a:avLst/>
          </a:prstGeom>
        </p:spPr>
      </p:pic>
      <p:sp>
        <p:nvSpPr>
          <p:cNvPr id="53" name="Rounded Rectangle 86">
            <a:extLst>
              <a:ext uri="{FF2B5EF4-FFF2-40B4-BE49-F238E27FC236}">
                <a16:creationId xmlns:a16="http://schemas.microsoft.com/office/drawing/2014/main" id="{708C7FB3-BC0F-4215-832F-9B45874FA37D}"/>
              </a:ext>
            </a:extLst>
          </p:cNvPr>
          <p:cNvSpPr/>
          <p:nvPr/>
        </p:nvSpPr>
        <p:spPr>
          <a:xfrm>
            <a:off x="9055976" y="1002841"/>
            <a:ext cx="1629649" cy="41875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www.1213.or.th</a:t>
            </a:r>
            <a:endParaRPr lang="th-TH" sz="2000" b="1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4" name="Right Arrow 24">
            <a:extLst>
              <a:ext uri="{FF2B5EF4-FFF2-40B4-BE49-F238E27FC236}">
                <a16:creationId xmlns:a16="http://schemas.microsoft.com/office/drawing/2014/main" id="{C1C9871A-A6A1-420F-A831-FB934048A375}"/>
              </a:ext>
            </a:extLst>
          </p:cNvPr>
          <p:cNvSpPr/>
          <p:nvPr/>
        </p:nvSpPr>
        <p:spPr>
          <a:xfrm rot="1425344">
            <a:off x="7753252" y="3367419"/>
            <a:ext cx="800703" cy="33568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5" name="Right Arrow 87">
            <a:extLst>
              <a:ext uri="{FF2B5EF4-FFF2-40B4-BE49-F238E27FC236}">
                <a16:creationId xmlns:a16="http://schemas.microsoft.com/office/drawing/2014/main" id="{2038D228-5A7E-4780-8911-90FC0C5D0B11}"/>
              </a:ext>
            </a:extLst>
          </p:cNvPr>
          <p:cNvSpPr/>
          <p:nvPr/>
        </p:nvSpPr>
        <p:spPr>
          <a:xfrm>
            <a:off x="7753944" y="4472891"/>
            <a:ext cx="819478" cy="34355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6" name="Right Arrow 90">
            <a:extLst>
              <a:ext uri="{FF2B5EF4-FFF2-40B4-BE49-F238E27FC236}">
                <a16:creationId xmlns:a16="http://schemas.microsoft.com/office/drawing/2014/main" id="{6F57629E-159E-4B2E-8D21-EEB20B11EC15}"/>
              </a:ext>
            </a:extLst>
          </p:cNvPr>
          <p:cNvSpPr/>
          <p:nvPr/>
        </p:nvSpPr>
        <p:spPr>
          <a:xfrm rot="20307872">
            <a:off x="7747213" y="5558692"/>
            <a:ext cx="811660" cy="340281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52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609-EC25-4A04-97FE-06486F7F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sp>
        <p:nvSpPr>
          <p:cNvPr id="37" name="Title 3">
            <a:extLst>
              <a:ext uri="{FF2B5EF4-FFF2-40B4-BE49-F238E27FC236}">
                <a16:creationId xmlns:a16="http://schemas.microsoft.com/office/drawing/2014/main" id="{FBE5A7D3-18E6-4B9E-8085-1CB84650F06A}"/>
              </a:ext>
            </a:extLst>
          </p:cNvPr>
          <p:cNvSpPr txBox="1">
            <a:spLocks/>
          </p:cNvSpPr>
          <p:nvPr/>
        </p:nvSpPr>
        <p:spPr>
          <a:xfrm>
            <a:off x="652356" y="968605"/>
            <a:ext cx="10871200" cy="7143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40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ตัวอย่างเป้าหมายการเงินของวัลลภ</a:t>
            </a:r>
          </a:p>
        </p:txBody>
      </p:sp>
      <p:graphicFrame>
        <p:nvGraphicFramePr>
          <p:cNvPr id="38" name="Table 4">
            <a:extLst>
              <a:ext uri="{FF2B5EF4-FFF2-40B4-BE49-F238E27FC236}">
                <a16:creationId xmlns:a16="http://schemas.microsoft.com/office/drawing/2014/main" id="{BACBCA14-D8F5-4D76-8BDD-03F0EE2C8A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5470498"/>
              </p:ext>
            </p:extLst>
          </p:nvPr>
        </p:nvGraphicFramePr>
        <p:xfrm>
          <a:off x="61007" y="3584686"/>
          <a:ext cx="12069985" cy="186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425">
                  <a:extLst>
                    <a:ext uri="{9D8B030D-6E8A-4147-A177-3AD203B41FA5}">
                      <a16:colId xmlns:a16="http://schemas.microsoft.com/office/drawing/2014/main" val="2320347226"/>
                    </a:ext>
                  </a:extLst>
                </a:gridCol>
                <a:gridCol w="2627834">
                  <a:extLst>
                    <a:ext uri="{9D8B030D-6E8A-4147-A177-3AD203B41FA5}">
                      <a16:colId xmlns:a16="http://schemas.microsoft.com/office/drawing/2014/main" val="2590043927"/>
                    </a:ext>
                  </a:extLst>
                </a:gridCol>
                <a:gridCol w="1571350">
                  <a:extLst>
                    <a:ext uri="{9D8B030D-6E8A-4147-A177-3AD203B41FA5}">
                      <a16:colId xmlns:a16="http://schemas.microsoft.com/office/drawing/2014/main" val="3962753677"/>
                    </a:ext>
                  </a:extLst>
                </a:gridCol>
                <a:gridCol w="3163330">
                  <a:extLst>
                    <a:ext uri="{9D8B030D-6E8A-4147-A177-3AD203B41FA5}">
                      <a16:colId xmlns:a16="http://schemas.microsoft.com/office/drawing/2014/main" val="2894688708"/>
                    </a:ext>
                  </a:extLst>
                </a:gridCol>
                <a:gridCol w="1915297">
                  <a:extLst>
                    <a:ext uri="{9D8B030D-6E8A-4147-A177-3AD203B41FA5}">
                      <a16:colId xmlns:a16="http://schemas.microsoft.com/office/drawing/2014/main" val="2435320521"/>
                    </a:ext>
                  </a:extLst>
                </a:gridCol>
                <a:gridCol w="1627749">
                  <a:extLst>
                    <a:ext uri="{9D8B030D-6E8A-4147-A177-3AD203B41FA5}">
                      <a16:colId xmlns:a16="http://schemas.microsoft.com/office/drawing/2014/main" val="84246801"/>
                    </a:ext>
                  </a:extLst>
                </a:gridCol>
              </a:tblGrid>
              <a:tr h="283707">
                <a:tc>
                  <a:txBody>
                    <a:bodyPr/>
                    <a:lstStyle/>
                    <a:p>
                      <a:endParaRPr kumimoji="0" lang="th-TH" sz="20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65 Med"/>
                        <a:ea typeface="+mn-ea"/>
                        <a:cs typeface="DB Helvethaica X 65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S</a:t>
                      </a:r>
                      <a:endParaRPr kumimoji="0" lang="th-TH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B Helvethaica X 65 Med"/>
                        <a:ea typeface="+mn-ea"/>
                        <a:cs typeface="DB Helvethaica X 65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M</a:t>
                      </a:r>
                      <a:endParaRPr kumimoji="0" lang="th-TH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B Helvethaica X 65 Med"/>
                        <a:ea typeface="+mn-ea"/>
                        <a:cs typeface="DB Helvethaica X 65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A</a:t>
                      </a:r>
                      <a:r>
                        <a:rPr kumimoji="0" lang="en-US" sz="20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*</a:t>
                      </a:r>
                      <a:endParaRPr kumimoji="0" lang="th-TH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DB Helvethaica X 65 Med"/>
                        <a:ea typeface="+mn-ea"/>
                        <a:cs typeface="DB Helvethaica X 65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R</a:t>
                      </a:r>
                      <a:endParaRPr kumimoji="0" lang="th-TH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B Helvethaica X 65 Med"/>
                        <a:ea typeface="+mn-ea"/>
                        <a:cs typeface="DB Helvethaica X 65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T</a:t>
                      </a:r>
                      <a:endParaRPr kumimoji="0" lang="th-TH" sz="20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B Helvethaica X 65 Med"/>
                        <a:ea typeface="+mn-ea"/>
                        <a:cs typeface="DB Helvethaica X 65 Me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104032"/>
                  </a:ext>
                </a:extLst>
              </a:tr>
              <a:tr h="4900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kumimoji="0" lang="th-TH" sz="2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ระยะสั้น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เก็บเงินออมเผื่อฉุกเฉิน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60,000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บาท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ออมเงิน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/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ลงทุน เดือนละ 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4,975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บาท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 </a:t>
                      </a:r>
                      <a:endParaRPr kumimoji="0" lang="th-TH" sz="24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65 Med"/>
                        <a:ea typeface="+mn-ea"/>
                        <a:cs typeface="DB Helvethaica X 65 Med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เป็นไปได้ เพราะสอดคล้องกับรายได้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12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เดือน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(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1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ปี)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769625"/>
                  </a:ext>
                </a:extLst>
              </a:tr>
              <a:tr h="49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ระยะกลาง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เก็บเงินปรับปรุงซ่อมแซมบ้าน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130,000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บาท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ออมเงิน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/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ลงทุน เดือนละ 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5,263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บาท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0" lang="th-TH" sz="20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65 Med"/>
                        <a:ea typeface="+mn-ea"/>
                        <a:cs typeface="DB Helvethaica X 65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24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เดือน (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2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ปี)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34962"/>
                  </a:ext>
                </a:extLst>
              </a:tr>
              <a:tr h="4900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kumimoji="0" lang="th-TH" sz="2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ระยะยาว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เก็บเงินเพื่อเกษียณ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4,000,000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บาท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ออมเงิน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/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ลงทุน เดือนละ 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2,822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บาท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0" lang="th-TH" sz="2000" b="0" i="0" u="none" strike="noStrike" kern="1200" cap="none" spc="0" normalizeH="0" baseline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B Helvethaica X 65 Med"/>
                        <a:ea typeface="+mn-ea"/>
                        <a:cs typeface="DB Helvethaica X 65 Me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420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เดือน (</a:t>
                      </a:r>
                      <a:r>
                        <a:rPr kumimoji="0" lang="en-US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35 </a:t>
                      </a:r>
                      <a:r>
                        <a:rPr kumimoji="0" lang="th-TH" sz="2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Helvethaica X 65 Med"/>
                          <a:ea typeface="+mn-ea"/>
                          <a:cs typeface="DB Helvethaica X 65 Med"/>
                        </a:rPr>
                        <a:t>ปี)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485399"/>
                  </a:ext>
                </a:extLst>
              </a:tr>
            </a:tbl>
          </a:graphicData>
        </a:graphic>
      </p:graphicFrame>
      <p:sp>
        <p:nvSpPr>
          <p:cNvPr id="39" name="Title 4">
            <a:extLst>
              <a:ext uri="{FF2B5EF4-FFF2-40B4-BE49-F238E27FC236}">
                <a16:creationId xmlns:a16="http://schemas.microsoft.com/office/drawing/2014/main" id="{B562114A-D1B4-42D9-AA67-7436AF80393A}"/>
              </a:ext>
            </a:extLst>
          </p:cNvPr>
          <p:cNvSpPr txBox="1">
            <a:spLocks/>
          </p:cNvSpPr>
          <p:nvPr/>
        </p:nvSpPr>
        <p:spPr>
          <a:xfrm>
            <a:off x="1976776" y="1700445"/>
            <a:ext cx="7999891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333" b="1" kern="1200">
                <a:solidFill>
                  <a:srgbClr val="004065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pPr defTabSz="914400">
              <a:spcBef>
                <a:spcPts val="0"/>
              </a:spcBef>
              <a:defRPr/>
            </a:pPr>
            <a:r>
              <a:rPr lang="th-TH" sz="3200" b="0">
                <a:solidFill>
                  <a:prstClr val="black"/>
                </a:solidFill>
                <a:latin typeface="DB Helvethaica X 65 Med"/>
                <a:ea typeface="+mn-ea"/>
                <a:cs typeface="DB Helvethaica X 65 Med"/>
              </a:rPr>
              <a:t>วัลลภอายุ </a:t>
            </a:r>
            <a:r>
              <a:rPr lang="en-US" sz="3200" b="0">
                <a:solidFill>
                  <a:prstClr val="black"/>
                </a:solidFill>
                <a:latin typeface="DB Helvethaica X 65 Med"/>
                <a:ea typeface="+mn-ea"/>
                <a:cs typeface="DB Helvethaica X 65 Med"/>
              </a:rPr>
              <a:t>25 </a:t>
            </a:r>
            <a:r>
              <a:rPr lang="th-TH" sz="3200" b="0">
                <a:solidFill>
                  <a:prstClr val="black"/>
                </a:solidFill>
                <a:latin typeface="DB Helvethaica X 65 Med"/>
                <a:ea typeface="+mn-ea"/>
                <a:cs typeface="DB Helvethaica X 65 Med"/>
              </a:rPr>
              <a:t>ปี มีรายได้จากงานประจำ </a:t>
            </a:r>
            <a:r>
              <a:rPr lang="en-US" sz="3200" b="0">
                <a:solidFill>
                  <a:prstClr val="black"/>
                </a:solidFill>
                <a:latin typeface="DB Helvethaica X 65 Med"/>
                <a:ea typeface="+mn-ea"/>
                <a:cs typeface="DB Helvethaica X 65 Med"/>
              </a:rPr>
              <a:t>30</a:t>
            </a:r>
            <a:r>
              <a:rPr lang="th-TH" sz="3200" b="0">
                <a:solidFill>
                  <a:prstClr val="black"/>
                </a:solidFill>
                <a:latin typeface="DB Helvethaica X 65 Med"/>
                <a:ea typeface="+mn-ea"/>
                <a:cs typeface="DB Helvethaica X 65 Med"/>
              </a:rPr>
              <a:t>,000 บาท และอาชีพเสริม </a:t>
            </a:r>
            <a:r>
              <a:rPr lang="en-US" sz="3200" b="0">
                <a:solidFill>
                  <a:prstClr val="black"/>
                </a:solidFill>
                <a:latin typeface="DB Helvethaica X 65 Med"/>
                <a:ea typeface="+mn-ea"/>
                <a:cs typeface="DB Helvethaica X 65 Med"/>
              </a:rPr>
              <a:t>2,000 </a:t>
            </a:r>
            <a:r>
              <a:rPr lang="th-TH" sz="3200" b="0">
                <a:solidFill>
                  <a:prstClr val="black"/>
                </a:solidFill>
                <a:latin typeface="DB Helvethaica X 65 Med"/>
                <a:ea typeface="+mn-ea"/>
                <a:cs typeface="DB Helvethaica X 65 Med"/>
              </a:rPr>
              <a:t>บาท ตั้งใจจะบรรลุเป้าหมายการออมให้ได้ด้วยการออมก่อนใช้ และงดการซื้อหวย  </a:t>
            </a:r>
            <a:r>
              <a:rPr lang="th-TH" sz="2400" b="0">
                <a:solidFill>
                  <a:prstClr val="black"/>
                </a:solidFill>
                <a:latin typeface="DB Helvethaica X 65 Med"/>
                <a:ea typeface="+mn-ea"/>
                <a:cs typeface="DB Helvethaica X 65 Med"/>
              </a:rPr>
              <a:t> </a:t>
            </a:r>
            <a:endParaRPr lang="th-TH" sz="2400" b="0">
              <a:solidFill>
                <a:prstClr val="black"/>
              </a:solidFill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15E7D6-53FB-4118-94BB-C3F3A3B0FD7B}"/>
              </a:ext>
            </a:extLst>
          </p:cNvPr>
          <p:cNvSpPr txBox="1"/>
          <p:nvPr/>
        </p:nvSpPr>
        <p:spPr>
          <a:xfrm>
            <a:off x="5076934" y="5563609"/>
            <a:ext cx="3757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>
                <a:solidFill>
                  <a:srgbClr val="FF0000"/>
                </a:solidFill>
                <a:highlight>
                  <a:srgbClr val="FFFF00"/>
                </a:highlight>
                <a:latin typeface="DB Helvethaica X 65 Med"/>
                <a:cs typeface="DB Helvethaica X 65 Med"/>
              </a:rPr>
              <a:t>วัลลภต้องออมเดือนละ 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  <a:latin typeface="DB Helvethaica X 65 Med"/>
                <a:cs typeface="DB Helvethaica X 65 Med"/>
              </a:rPr>
              <a:t>13,060 </a:t>
            </a:r>
            <a:r>
              <a:rPr lang="th-TH">
                <a:solidFill>
                  <a:srgbClr val="FF0000"/>
                </a:solidFill>
                <a:highlight>
                  <a:srgbClr val="FFFF00"/>
                </a:highlight>
                <a:latin typeface="DB Helvethaica X 65 Med"/>
                <a:cs typeface="DB Helvethaica X 65 Med"/>
              </a:rPr>
              <a:t>บาท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819FD65-ED93-43CD-B3D0-AED33139A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2895" y="1126902"/>
            <a:ext cx="1285141" cy="220096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1B36DEC-5326-48E4-B572-EE3A0C0EC17D}"/>
              </a:ext>
            </a:extLst>
          </p:cNvPr>
          <p:cNvSpPr/>
          <p:nvPr/>
        </p:nvSpPr>
        <p:spPr>
          <a:xfrm>
            <a:off x="5420688" y="3562884"/>
            <a:ext cx="3154901" cy="186636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E9E7F6-9AD5-401C-8D72-4B795BA54FE5}"/>
              </a:ext>
            </a:extLst>
          </p:cNvPr>
          <p:cNvSpPr txBox="1"/>
          <p:nvPr/>
        </p:nvSpPr>
        <p:spPr>
          <a:xfrm>
            <a:off x="5515172" y="6164379"/>
            <a:ext cx="6915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DB Helvethaica X 65 Med"/>
                <a:cs typeface="DB Helvethaica X 65 Med"/>
              </a:rPr>
              <a:t>*</a:t>
            </a:r>
            <a:r>
              <a:rPr lang="th-TH" sz="2000">
                <a:solidFill>
                  <a:srgbClr val="FF0000"/>
                </a:solidFill>
                <a:latin typeface="DB Helvethaica X 65 Med"/>
                <a:cs typeface="DB Helvethaica X 65 Med"/>
              </a:rPr>
              <a:t>คำนวณจากการนำเงินไปออมในผลิตภัณฑ์ที่ให้ผลตอบแทนที่ </a:t>
            </a:r>
            <a:r>
              <a:rPr lang="en-US" sz="2000">
                <a:solidFill>
                  <a:srgbClr val="FF0000"/>
                </a:solidFill>
                <a:latin typeface="DB Helvethaica X 65 Med"/>
                <a:cs typeface="DB Helvethaica X 65 Med"/>
              </a:rPr>
              <a:t>0.5%</a:t>
            </a:r>
            <a:r>
              <a:rPr lang="th-TH" sz="2000">
                <a:solidFill>
                  <a:srgbClr val="FF0000"/>
                </a:solidFill>
                <a:latin typeface="DB Helvethaica X 65 Med"/>
                <a:cs typeface="DB Helvethaica X 65 Med"/>
              </a:rPr>
              <a:t> </a:t>
            </a:r>
            <a:r>
              <a:rPr lang="en-US" sz="2000">
                <a:solidFill>
                  <a:srgbClr val="FF0000"/>
                </a:solidFill>
                <a:latin typeface="DB Helvethaica X 65 Med"/>
                <a:cs typeface="DB Helvethaica X 65 Med"/>
              </a:rPr>
              <a:t>3% </a:t>
            </a:r>
            <a:r>
              <a:rPr lang="th-TH" sz="2000">
                <a:solidFill>
                  <a:srgbClr val="FF0000"/>
                </a:solidFill>
                <a:latin typeface="DB Helvethaica X 65 Med"/>
                <a:cs typeface="DB Helvethaica X 65 Med"/>
              </a:rPr>
              <a:t>และ </a:t>
            </a:r>
            <a:r>
              <a:rPr lang="en-US" sz="2000">
                <a:solidFill>
                  <a:srgbClr val="FF0000"/>
                </a:solidFill>
                <a:latin typeface="DB Helvethaica X 65 Med"/>
                <a:cs typeface="DB Helvethaica X 65 Med"/>
              </a:rPr>
              <a:t>6% </a:t>
            </a:r>
            <a:r>
              <a:rPr lang="th-TH" sz="2000">
                <a:solidFill>
                  <a:srgbClr val="FF0000"/>
                </a:solidFill>
                <a:latin typeface="DB Helvethaica X 65 Med"/>
                <a:cs typeface="DB Helvethaica X 65 Med"/>
              </a:rPr>
              <a:t>ตามลำดับ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B05FA68-94DB-4151-94CF-55250AC46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3965" y="1682977"/>
            <a:ext cx="1666524" cy="1548355"/>
          </a:xfrm>
          <a:prstGeom prst="rect">
            <a:avLst/>
          </a:prstGeom>
        </p:spPr>
      </p:pic>
      <p:sp>
        <p:nvSpPr>
          <p:cNvPr id="58" name="Rounded Rectangle 86">
            <a:extLst>
              <a:ext uri="{FF2B5EF4-FFF2-40B4-BE49-F238E27FC236}">
                <a16:creationId xmlns:a16="http://schemas.microsoft.com/office/drawing/2014/main" id="{7C38D48B-B75A-4CCB-B5DB-8A42E577FC9A}"/>
              </a:ext>
            </a:extLst>
          </p:cNvPr>
          <p:cNvSpPr/>
          <p:nvPr/>
        </p:nvSpPr>
        <p:spPr>
          <a:xfrm>
            <a:off x="10304008" y="1126902"/>
            <a:ext cx="1629649" cy="41875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www.1213.or.th</a:t>
            </a:r>
            <a:endParaRPr lang="th-TH" sz="2000" b="1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" name="Arrow: Right 2">
            <a:hlinkClick r:id="rId7" action="ppaction://hlinksldjump"/>
            <a:extLst>
              <a:ext uri="{FF2B5EF4-FFF2-40B4-BE49-F238E27FC236}">
                <a16:creationId xmlns:a16="http://schemas.microsoft.com/office/drawing/2014/main" id="{0E3580C1-6EE7-5493-9FE8-F7FE57E66E74}"/>
              </a:ext>
            </a:extLst>
          </p:cNvPr>
          <p:cNvSpPr/>
          <p:nvPr/>
        </p:nvSpPr>
        <p:spPr>
          <a:xfrm>
            <a:off x="98961" y="6291296"/>
            <a:ext cx="269193" cy="205234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ED236-1125-2A69-4297-76D3404BFD69}"/>
              </a:ext>
            </a:extLst>
          </p:cNvPr>
          <p:cNvSpPr txBox="1"/>
          <p:nvPr/>
        </p:nvSpPr>
        <p:spPr>
          <a:xfrm>
            <a:off x="334840" y="6240024"/>
            <a:ext cx="3162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ไปหน้าการปรับแผน</a:t>
            </a:r>
          </a:p>
        </p:txBody>
      </p:sp>
    </p:spTree>
    <p:extLst>
      <p:ext uri="{BB962C8B-B14F-4D97-AF65-F5344CB8AC3E}">
        <p14:creationId xmlns:p14="http://schemas.microsoft.com/office/powerpoint/2010/main" val="6276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  <p:bldP spid="4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423345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2: 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ตั้งเป้าหมายการเงิน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609-EC25-4A04-97FE-06486F7F5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" y="-25842"/>
            <a:ext cx="637174" cy="596604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3D002-8906-4353-8DC6-48BB776EE372}"/>
              </a:ext>
            </a:extLst>
          </p:cNvPr>
          <p:cNvSpPr txBox="1"/>
          <p:nvPr/>
        </p:nvSpPr>
        <p:spPr>
          <a:xfrm>
            <a:off x="985585" y="4863104"/>
            <a:ext cx="676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>
                <a:solidFill>
                  <a:schemeClr val="accent6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เป้าหมายการเงินในปีนี้ของคุณคืออะไร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A96EE9-55A2-409A-8FB1-9F04E7282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22" y="1037465"/>
            <a:ext cx="3825639" cy="382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6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0AC2000-0E50-4FD8-9228-18EE3CD3B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76" y="4819800"/>
            <a:ext cx="2594324" cy="10425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D3FE5-49AE-4973-A5EC-B1FC4D5FFD31}"/>
              </a:ext>
            </a:extLst>
          </p:cNvPr>
          <p:cNvSpPr/>
          <p:nvPr/>
        </p:nvSpPr>
        <p:spPr>
          <a:xfrm>
            <a:off x="833107" y="4715567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13AF5-E060-459A-A5C3-61743CE8BDC7}"/>
              </a:ext>
            </a:extLst>
          </p:cNvPr>
          <p:cNvSpPr/>
          <p:nvPr/>
        </p:nvSpPr>
        <p:spPr>
          <a:xfrm>
            <a:off x="2275862" y="2825669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สำรวจตัวเอง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AC907A-A5A1-4021-8FDA-036CE01E8C36}"/>
              </a:ext>
            </a:extLst>
          </p:cNvPr>
          <p:cNvSpPr/>
          <p:nvPr/>
        </p:nvSpPr>
        <p:spPr>
          <a:xfrm>
            <a:off x="3336146" y="4912211"/>
            <a:ext cx="301805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ตั้งเป้าหมาย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การเงิน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E64C63-E2A0-48DC-9B5A-CB55FEC47E21}"/>
              </a:ext>
            </a:extLst>
          </p:cNvPr>
          <p:cNvSpPr/>
          <p:nvPr/>
        </p:nvSpPr>
        <p:spPr>
          <a:xfrm>
            <a:off x="5249552" y="2820977"/>
            <a:ext cx="1987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จัดทำแผนใช้เงิน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สู่เป้าหมาย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CC6CF-7894-40E8-B1C5-7392846AD2F8}"/>
              </a:ext>
            </a:extLst>
          </p:cNvPr>
          <p:cNvSpPr/>
          <p:nvPr/>
        </p:nvSpPr>
        <p:spPr>
          <a:xfrm>
            <a:off x="6483930" y="4918312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ปฏิบัติตามแผน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CA92B1-2D92-49A1-BA45-A79120DA939E}"/>
              </a:ext>
            </a:extLst>
          </p:cNvPr>
          <p:cNvSpPr/>
          <p:nvPr/>
        </p:nvSpPr>
        <p:spPr>
          <a:xfrm>
            <a:off x="7657737" y="2810143"/>
            <a:ext cx="2666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ตรวจสอบและ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ปรับแผนฯ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9F46CD-1475-4FF5-B57A-DBADF956E505}"/>
              </a:ext>
            </a:extLst>
          </p:cNvPr>
          <p:cNvCxnSpPr>
            <a:cxnSpLocks/>
          </p:cNvCxnSpPr>
          <p:nvPr/>
        </p:nvCxnSpPr>
        <p:spPr>
          <a:xfrm>
            <a:off x="1913335" y="4233402"/>
            <a:ext cx="8549611" cy="10782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F8F74AD-59AF-4477-870C-2B4E4C6F7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5469" y="2569817"/>
            <a:ext cx="1324248" cy="226793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131D755-6EF4-40C9-92D1-9B732F4BAB74}"/>
              </a:ext>
            </a:extLst>
          </p:cNvPr>
          <p:cNvSpPr/>
          <p:nvPr/>
        </p:nvSpPr>
        <p:spPr>
          <a:xfrm>
            <a:off x="1780101" y="410016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7D5E3-78FB-4286-8D87-1AE4F6879AAF}"/>
              </a:ext>
            </a:extLst>
          </p:cNvPr>
          <p:cNvSpPr/>
          <p:nvPr/>
        </p:nvSpPr>
        <p:spPr>
          <a:xfrm>
            <a:off x="3241586" y="410663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958BEC-3F49-48F9-9AFC-AE2F8FAAF08E}"/>
              </a:ext>
            </a:extLst>
          </p:cNvPr>
          <p:cNvSpPr/>
          <p:nvPr/>
        </p:nvSpPr>
        <p:spPr>
          <a:xfrm>
            <a:off x="4697750" y="4100963"/>
            <a:ext cx="266469" cy="26646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BD1949-40FE-4A07-866D-448B1765ECFA}"/>
              </a:ext>
            </a:extLst>
          </p:cNvPr>
          <p:cNvSpPr/>
          <p:nvPr/>
        </p:nvSpPr>
        <p:spPr>
          <a:xfrm>
            <a:off x="6057900" y="4082096"/>
            <a:ext cx="266469" cy="26646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E5BCEF-A0B1-4E51-B4D9-84474F8DCC8C}"/>
              </a:ext>
            </a:extLst>
          </p:cNvPr>
          <p:cNvSpPr/>
          <p:nvPr/>
        </p:nvSpPr>
        <p:spPr>
          <a:xfrm>
            <a:off x="7479774" y="4100168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332C12-FC4A-4AEB-8AB4-10125138B1B9}"/>
              </a:ext>
            </a:extLst>
          </p:cNvPr>
          <p:cNvSpPr/>
          <p:nvPr/>
        </p:nvSpPr>
        <p:spPr>
          <a:xfrm>
            <a:off x="8852500" y="4082096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148E6F-77CE-4F34-B5FF-C2342AE58F22}"/>
              </a:ext>
            </a:extLst>
          </p:cNvPr>
          <p:cNvSpPr/>
          <p:nvPr/>
        </p:nvSpPr>
        <p:spPr>
          <a:xfrm>
            <a:off x="10256279" y="4090973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39D1C-6D9A-4FD4-9436-59B2E3EE2D64}"/>
              </a:ext>
            </a:extLst>
          </p:cNvPr>
          <p:cNvCxnSpPr>
            <a:cxnSpLocks/>
          </p:cNvCxnSpPr>
          <p:nvPr/>
        </p:nvCxnSpPr>
        <p:spPr>
          <a:xfrm>
            <a:off x="1913335" y="4286441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4F282F-2A27-4048-9E49-B2E405D597C4}"/>
              </a:ext>
            </a:extLst>
          </p:cNvPr>
          <p:cNvCxnSpPr>
            <a:cxnSpLocks/>
          </p:cNvCxnSpPr>
          <p:nvPr/>
        </p:nvCxnSpPr>
        <p:spPr>
          <a:xfrm>
            <a:off x="3374820" y="3575015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668C76-152B-4FE0-A945-65D3E167A92F}"/>
              </a:ext>
            </a:extLst>
          </p:cNvPr>
          <p:cNvCxnSpPr>
            <a:cxnSpLocks/>
          </p:cNvCxnSpPr>
          <p:nvPr/>
        </p:nvCxnSpPr>
        <p:spPr>
          <a:xfrm>
            <a:off x="4830985" y="4299962"/>
            <a:ext cx="5320" cy="367635"/>
          </a:xfrm>
          <a:prstGeom prst="line">
            <a:avLst/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42EE9BF4-376D-4CFC-94C5-B7AAA08AF9EF}"/>
              </a:ext>
            </a:extLst>
          </p:cNvPr>
          <p:cNvSpPr/>
          <p:nvPr/>
        </p:nvSpPr>
        <p:spPr>
          <a:xfrm>
            <a:off x="8965896" y="5072677"/>
            <a:ext cx="3018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สรุปสาระสำคัญ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0254C70-B9C7-437B-81AC-57A4C435913D}"/>
              </a:ext>
            </a:extLst>
          </p:cNvPr>
          <p:cNvSpPr/>
          <p:nvPr/>
        </p:nvSpPr>
        <p:spPr>
          <a:xfrm>
            <a:off x="2296559" y="2811844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748B59-4F38-40AC-8C4F-E6EB76D1C384}"/>
              </a:ext>
            </a:extLst>
          </p:cNvPr>
          <p:cNvSpPr txBox="1"/>
          <p:nvPr/>
        </p:nvSpPr>
        <p:spPr>
          <a:xfrm>
            <a:off x="2363095" y="278043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8A25E7-DCE8-4F5A-8FA2-1EE8E285F1EF}"/>
              </a:ext>
            </a:extLst>
          </p:cNvPr>
          <p:cNvSpPr/>
          <p:nvPr/>
        </p:nvSpPr>
        <p:spPr>
          <a:xfrm>
            <a:off x="3808596" y="4922306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8FD39-4779-4505-BBF4-8257BB6D89EF}"/>
              </a:ext>
            </a:extLst>
          </p:cNvPr>
          <p:cNvSpPr txBox="1"/>
          <p:nvPr/>
        </p:nvSpPr>
        <p:spPr>
          <a:xfrm>
            <a:off x="3879862" y="488376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4F20482-1B82-406F-9E63-BE0909A93F2D}"/>
              </a:ext>
            </a:extLst>
          </p:cNvPr>
          <p:cNvSpPr/>
          <p:nvPr/>
        </p:nvSpPr>
        <p:spPr>
          <a:xfrm>
            <a:off x="5086706" y="2835855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06608D-1338-4608-9068-95C8FAD92D07}"/>
              </a:ext>
            </a:extLst>
          </p:cNvPr>
          <p:cNvSpPr txBox="1"/>
          <p:nvPr/>
        </p:nvSpPr>
        <p:spPr>
          <a:xfrm>
            <a:off x="5148512" y="280444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1D8BBD-F5DF-4B2C-97D9-0AA54565D961}"/>
              </a:ext>
            </a:extLst>
          </p:cNvPr>
          <p:cNvSpPr/>
          <p:nvPr/>
        </p:nvSpPr>
        <p:spPr>
          <a:xfrm>
            <a:off x="6458624" y="4910931"/>
            <a:ext cx="457200" cy="45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AF6551-3B29-462A-B61B-BEE84149C454}"/>
              </a:ext>
            </a:extLst>
          </p:cNvPr>
          <p:cNvSpPr txBox="1"/>
          <p:nvPr/>
        </p:nvSpPr>
        <p:spPr>
          <a:xfrm>
            <a:off x="6529890" y="487792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</a:t>
            </a:r>
            <a:endParaRPr lang="th-TH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41792D-EC44-4D68-AC28-5FD5FD4F4896}"/>
              </a:ext>
            </a:extLst>
          </p:cNvPr>
          <p:cNvSpPr/>
          <p:nvPr/>
        </p:nvSpPr>
        <p:spPr>
          <a:xfrm>
            <a:off x="7856282" y="2833017"/>
            <a:ext cx="457200" cy="45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8B6966-FB69-45DA-80DB-971B0BDBBEEA}"/>
              </a:ext>
            </a:extLst>
          </p:cNvPr>
          <p:cNvSpPr txBox="1"/>
          <p:nvPr/>
        </p:nvSpPr>
        <p:spPr>
          <a:xfrm>
            <a:off x="7926985" y="279841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</a:t>
            </a:r>
            <a:endParaRPr lang="th-TH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D1A9A1B-91EF-4788-BC0A-211EC1F16DE9}"/>
              </a:ext>
            </a:extLst>
          </p:cNvPr>
          <p:cNvCxnSpPr>
            <a:cxnSpLocks/>
          </p:cNvCxnSpPr>
          <p:nvPr/>
        </p:nvCxnSpPr>
        <p:spPr>
          <a:xfrm>
            <a:off x="6186484" y="3703786"/>
            <a:ext cx="0" cy="575597"/>
          </a:xfrm>
          <a:prstGeom prst="line">
            <a:avLst/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D22F41-A827-444A-9D7D-AC4F8BED4C05}"/>
              </a:ext>
            </a:extLst>
          </p:cNvPr>
          <p:cNvCxnSpPr>
            <a:cxnSpLocks/>
          </p:cNvCxnSpPr>
          <p:nvPr/>
        </p:nvCxnSpPr>
        <p:spPr>
          <a:xfrm flipH="1">
            <a:off x="7620936" y="4281666"/>
            <a:ext cx="1" cy="385931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8FA12E-E7B2-4D04-BB87-A01A7A6FC3FE}"/>
              </a:ext>
            </a:extLst>
          </p:cNvPr>
          <p:cNvCxnSpPr>
            <a:cxnSpLocks/>
          </p:cNvCxnSpPr>
          <p:nvPr/>
        </p:nvCxnSpPr>
        <p:spPr>
          <a:xfrm>
            <a:off x="8981349" y="3588632"/>
            <a:ext cx="0" cy="677864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CF187E-4C2A-40B3-8AA8-E714188BC7AA}"/>
              </a:ext>
            </a:extLst>
          </p:cNvPr>
          <p:cNvCxnSpPr>
            <a:cxnSpLocks/>
          </p:cNvCxnSpPr>
          <p:nvPr/>
        </p:nvCxnSpPr>
        <p:spPr>
          <a:xfrm flipH="1">
            <a:off x="10389512" y="4295582"/>
            <a:ext cx="1" cy="595103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67D0A2C9-FD6D-4EC7-9AEC-5720DF3161F9}"/>
              </a:ext>
            </a:extLst>
          </p:cNvPr>
          <p:cNvSpPr/>
          <p:nvPr/>
        </p:nvSpPr>
        <p:spPr>
          <a:xfrm>
            <a:off x="4976604" y="2630449"/>
            <a:ext cx="2276593" cy="1033204"/>
          </a:xfrm>
          <a:custGeom>
            <a:avLst/>
            <a:gdLst>
              <a:gd name="connsiteX0" fmla="*/ 0 w 2276593"/>
              <a:gd name="connsiteY0" fmla="*/ 516602 h 1033204"/>
              <a:gd name="connsiteX1" fmla="*/ 1138297 w 2276593"/>
              <a:gd name="connsiteY1" fmla="*/ 0 h 1033204"/>
              <a:gd name="connsiteX2" fmla="*/ 2276594 w 2276593"/>
              <a:gd name="connsiteY2" fmla="*/ 516602 h 1033204"/>
              <a:gd name="connsiteX3" fmla="*/ 1138297 w 2276593"/>
              <a:gd name="connsiteY3" fmla="*/ 1033204 h 1033204"/>
              <a:gd name="connsiteX4" fmla="*/ 0 w 2276593"/>
              <a:gd name="connsiteY4" fmla="*/ 516602 h 103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593" h="1033204" extrusionOk="0">
                <a:moveTo>
                  <a:pt x="0" y="516602"/>
                </a:moveTo>
                <a:cubicBezTo>
                  <a:pt x="-62035" y="158342"/>
                  <a:pt x="548258" y="-14024"/>
                  <a:pt x="1138297" y="0"/>
                </a:cubicBezTo>
                <a:cubicBezTo>
                  <a:pt x="1748942" y="10124"/>
                  <a:pt x="2309618" y="221436"/>
                  <a:pt x="2276594" y="516602"/>
                </a:cubicBezTo>
                <a:cubicBezTo>
                  <a:pt x="2257472" y="763789"/>
                  <a:pt x="1734774" y="1133359"/>
                  <a:pt x="1138297" y="1033204"/>
                </a:cubicBezTo>
                <a:cubicBezTo>
                  <a:pt x="529503" y="1005792"/>
                  <a:pt x="6470" y="801381"/>
                  <a:pt x="0" y="516602"/>
                </a:cubicBezTo>
                <a:close/>
              </a:path>
            </a:pathLst>
          </a:cu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BBA34BA-430A-4BA2-BE4A-DA5E101D1C23}"/>
              </a:ext>
            </a:extLst>
          </p:cNvPr>
          <p:cNvSpPr/>
          <p:nvPr/>
        </p:nvSpPr>
        <p:spPr>
          <a:xfrm>
            <a:off x="877644" y="360397"/>
            <a:ext cx="3282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7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5 </a:t>
            </a:r>
            <a:r>
              <a:rPr lang="th-TH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ขั้นตอน</a:t>
            </a:r>
            <a:endParaRPr lang="th-TH" sz="4800" b="1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D3131DE-E23C-4571-ACCA-ED466E43F4F3}"/>
              </a:ext>
            </a:extLst>
          </p:cNvPr>
          <p:cNvSpPr/>
          <p:nvPr/>
        </p:nvSpPr>
        <p:spPr>
          <a:xfrm>
            <a:off x="941652" y="1178043"/>
            <a:ext cx="3282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4800" b="1" u="sng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วางแผนการเงิน</a:t>
            </a:r>
            <a:endParaRPr lang="th-TH" sz="6000" b="1" u="sng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02B2E7-F4B9-41CE-A682-6668BFA4C086}"/>
              </a:ext>
            </a:extLst>
          </p:cNvPr>
          <p:cNvSpPr/>
          <p:nvPr/>
        </p:nvSpPr>
        <p:spPr>
          <a:xfrm>
            <a:off x="3857284" y="798068"/>
            <a:ext cx="364630" cy="9784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4A14BA2-B9D5-4CF1-B05E-39354331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3864734" y="1160051"/>
            <a:ext cx="1317418" cy="4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3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>
            <a:extLst>
              <a:ext uri="{FF2B5EF4-FFF2-40B4-BE49-F238E27FC236}">
                <a16:creationId xmlns:a16="http://schemas.microsoft.com/office/drawing/2014/main" id="{E94D3602-8B52-CD0F-C470-6BB81C8BDBAE}"/>
              </a:ext>
            </a:extLst>
          </p:cNvPr>
          <p:cNvSpPr txBox="1"/>
          <p:nvPr/>
        </p:nvSpPr>
        <p:spPr>
          <a:xfrm>
            <a:off x="8153747" y="-1183745"/>
            <a:ext cx="1645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th-TH" sz="2200">
                <a:solidFill>
                  <a:srgbClr val="0D2E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กู้เงินไปทำอะไร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F52C5-CF8E-5967-0E92-8A394FA5F12D}"/>
              </a:ext>
            </a:extLst>
          </p:cNvPr>
          <p:cNvSpPr txBox="1"/>
          <p:nvPr/>
        </p:nvSpPr>
        <p:spPr>
          <a:xfrm>
            <a:off x="3588235" y="1020684"/>
            <a:ext cx="827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th-TH" sz="3200">
                <a:solidFill>
                  <a:srgbClr val="333F5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ประมาณการรายรับ</a:t>
            </a:r>
            <a:r>
              <a:rPr lang="en-US" sz="3200">
                <a:solidFill>
                  <a:srgbClr val="333F5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–</a:t>
            </a:r>
            <a:r>
              <a:rPr lang="th-TH" sz="3200">
                <a:solidFill>
                  <a:srgbClr val="333F5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รายจ่ายที่จะเกิดขึ้น (รายเดือน หรือรายสัปดาห์)</a:t>
            </a:r>
          </a:p>
        </p:txBody>
      </p: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B33AFC24-C9B6-66E9-F4B0-3C383D501A53}"/>
              </a:ext>
            </a:extLst>
          </p:cNvPr>
          <p:cNvGraphicFramePr>
            <a:graphicFrameLocks noGrp="1"/>
          </p:cNvGraphicFramePr>
          <p:nvPr/>
        </p:nvGraphicFramePr>
        <p:xfrm>
          <a:off x="354488" y="1865341"/>
          <a:ext cx="5418667" cy="3240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671">
                  <a:extLst>
                    <a:ext uri="{9D8B030D-6E8A-4147-A177-3AD203B41FA5}">
                      <a16:colId xmlns:a16="http://schemas.microsoft.com/office/drawing/2014/main" val="2378858530"/>
                    </a:ext>
                  </a:extLst>
                </a:gridCol>
                <a:gridCol w="1844996">
                  <a:extLst>
                    <a:ext uri="{9D8B030D-6E8A-4147-A177-3AD203B41FA5}">
                      <a16:colId xmlns:a16="http://schemas.microsoft.com/office/drawing/2014/main" val="111225304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th-TH" sz="2800" kern="1200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รายรับ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จำนวน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054492"/>
                  </a:ext>
                </a:extLst>
              </a:tr>
              <a:tr h="518824">
                <a:tc>
                  <a:txBody>
                    <a:bodyPr/>
                    <a:lstStyle/>
                    <a:p>
                      <a:pPr marL="179388" indent="-179388" algn="l" defTabSz="914353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84138" algn="l"/>
                        </a:tabLst>
                      </a:pPr>
                      <a:r>
                        <a:rPr lang="th-TH" sz="27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รายรับจากการทำงาน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           </a:t>
                      </a:r>
                      <a:r>
                        <a:rPr lang="en-US" sz="2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    ………</a:t>
                      </a:r>
                      <a:endParaRPr lang="th-TH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29190"/>
                  </a:ext>
                </a:extLst>
              </a:tr>
              <a:tr h="1662353">
                <a:tc>
                  <a:txBody>
                    <a:bodyPr/>
                    <a:lstStyle/>
                    <a:p>
                      <a:pPr marL="179388" marR="0" lvl="0" indent="-179388" algn="l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7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รายรับอื่น ๆ</a:t>
                      </a:r>
                    </a:p>
                    <a:p>
                      <a:r>
                        <a:rPr lang="th-TH" sz="21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    </a:t>
                      </a:r>
                      <a:r>
                        <a:rPr lang="en-US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- </a:t>
                      </a:r>
                      <a:r>
                        <a:rPr lang="th-TH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รายรับจากการลงทุน</a:t>
                      </a:r>
                    </a:p>
                    <a:p>
                      <a:r>
                        <a:rPr lang="th-TH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    </a:t>
                      </a:r>
                      <a:r>
                        <a:rPr lang="en-US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- </a:t>
                      </a:r>
                      <a:r>
                        <a:rPr lang="th-TH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รายรับจากคนใกล้ชิด</a:t>
                      </a:r>
                    </a:p>
                    <a:p>
                      <a:r>
                        <a:rPr lang="th-TH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    </a:t>
                      </a:r>
                      <a:r>
                        <a:rPr lang="en-US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- </a:t>
                      </a:r>
                      <a:r>
                        <a:rPr lang="th-TH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รายรับอื่น 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b="0" kern="1200">
                        <a:solidFill>
                          <a:schemeClr val="accent5">
                            <a:lumMod val="50000"/>
                          </a:schemeClr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  <a:p>
                      <a:pPr algn="r"/>
                      <a:r>
                        <a:rPr lang="en-US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                 .………</a:t>
                      </a:r>
                    </a:p>
                    <a:p>
                      <a:pPr algn="r"/>
                      <a:r>
                        <a:rPr lang="en-US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                 .………</a:t>
                      </a:r>
                      <a:endParaRPr lang="th-TH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  <a:p>
                      <a:pPr algn="r"/>
                      <a:r>
                        <a:rPr lang="th-TH" sz="20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                      </a:t>
                      </a:r>
                      <a:r>
                        <a:rPr lang="en-US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.………</a:t>
                      </a:r>
                      <a:endParaRPr lang="th-TH" sz="2000" b="0" kern="1200">
                        <a:solidFill>
                          <a:schemeClr val="accent5">
                            <a:lumMod val="50000"/>
                          </a:schemeClr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13477"/>
                  </a:ext>
                </a:extLst>
              </a:tr>
              <a:tr h="518824"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700" b="1" kern="1200">
                          <a:solidFill>
                            <a:srgbClr val="00B050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รวมรายรับ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kern="1200">
                          <a:solidFill>
                            <a:srgbClr val="00B050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   xxxxx</a:t>
                      </a:r>
                      <a:endParaRPr lang="th-TH" sz="2400" b="1" kern="1200">
                        <a:solidFill>
                          <a:srgbClr val="00B050"/>
                        </a:solidFill>
                        <a:latin typeface="DB Helvethaica X 55 Regular" panose="02000506090000020004" pitchFamily="2" charset="-34"/>
                        <a:ea typeface="+mn-ea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807383"/>
                  </a:ext>
                </a:extLst>
              </a:tr>
            </a:tbl>
          </a:graphicData>
        </a:graphic>
      </p:graphicFrame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17F73BE6-720D-CD5A-9466-D95A63096882}"/>
              </a:ext>
            </a:extLst>
          </p:cNvPr>
          <p:cNvGraphicFramePr>
            <a:graphicFrameLocks noGrp="1"/>
          </p:cNvGraphicFramePr>
          <p:nvPr/>
        </p:nvGraphicFramePr>
        <p:xfrm>
          <a:off x="6439829" y="1865340"/>
          <a:ext cx="5418667" cy="3261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73671">
                  <a:extLst>
                    <a:ext uri="{9D8B030D-6E8A-4147-A177-3AD203B41FA5}">
                      <a16:colId xmlns:a16="http://schemas.microsoft.com/office/drawing/2014/main" val="2378858530"/>
                    </a:ext>
                  </a:extLst>
                </a:gridCol>
                <a:gridCol w="1844996">
                  <a:extLst>
                    <a:ext uri="{9D8B030D-6E8A-4147-A177-3AD203B41FA5}">
                      <a16:colId xmlns:a16="http://schemas.microsoft.com/office/drawing/2014/main" val="111225304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algn="ctr" defTabSz="914353" rtl="0" eaLnBrk="1" latinLnBrk="0" hangingPunct="1"/>
                      <a:r>
                        <a:rPr lang="th-TH" sz="2800" b="1" kern="1200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รายจ่าย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353" rtl="0" eaLnBrk="1" latinLnBrk="0" hangingPunct="1"/>
                      <a:r>
                        <a:rPr lang="th-TH" sz="2800" b="1" kern="1200">
                          <a:solidFill>
                            <a:schemeClr val="bg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จำนวน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054492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marL="179388" indent="-179388" algn="l" defTabSz="914353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84138" algn="l"/>
                        </a:tabLst>
                      </a:pPr>
                      <a:r>
                        <a:rPr lang="th-TH" sz="27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เงินออมตามเป้าหมาย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             ………</a:t>
                      </a:r>
                      <a:endParaRPr lang="th-TH" sz="24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29190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marL="179388" indent="-179388" algn="l" defTabSz="914353" rtl="0" eaLnBrk="1" latinLnBrk="0" hangingPunct="1">
                        <a:buFont typeface="Arial" panose="020B0604020202020204" pitchFamily="34" charset="0"/>
                        <a:buChar char="•"/>
                        <a:tabLst>
                          <a:tab pos="84138" algn="l"/>
                        </a:tabLst>
                      </a:pPr>
                      <a:r>
                        <a:rPr lang="th-TH" sz="27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ภาระหนี้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             </a:t>
                      </a:r>
                      <a:r>
                        <a:rPr lang="en-US" sz="2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………</a:t>
                      </a:r>
                      <a:endParaRPr lang="th-TH" sz="24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37816"/>
                  </a:ext>
                </a:extLst>
              </a:tr>
              <a:tr h="1229360">
                <a:tc>
                  <a:txBody>
                    <a:bodyPr/>
                    <a:lstStyle/>
                    <a:p>
                      <a:pPr marL="179388" marR="0" lvl="0" indent="-179388" algn="l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84138" algn="l"/>
                        </a:tabLst>
                        <a:defRPr/>
                      </a:pPr>
                      <a:r>
                        <a:rPr lang="th-TH" sz="27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ค่าใช้จ่ายในชีวิตประจำวัน</a:t>
                      </a:r>
                    </a:p>
                    <a:p>
                      <a:pPr marL="0" indent="0" algn="l" defTabSz="914353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th-TH" sz="21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    </a:t>
                      </a:r>
                      <a:r>
                        <a:rPr lang="en-US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- </a:t>
                      </a:r>
                      <a:r>
                        <a:rPr lang="th-TH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จำเป็น</a:t>
                      </a:r>
                    </a:p>
                    <a:p>
                      <a:pPr marL="0" indent="0" algn="l" defTabSz="914353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th-TH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      </a:t>
                      </a:r>
                      <a:r>
                        <a:rPr lang="en-US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-   </a:t>
                      </a:r>
                      <a:r>
                        <a:rPr lang="th-TH" sz="2400" b="0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ไม่จำเป็น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 </a:t>
                      </a:r>
                    </a:p>
                    <a:p>
                      <a:pPr algn="r"/>
                      <a:r>
                        <a:rPr lang="en-US" sz="2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              </a:t>
                      </a:r>
                      <a:r>
                        <a:rPr lang="en-US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.………</a:t>
                      </a:r>
                    </a:p>
                    <a:p>
                      <a:pPr algn="r"/>
                      <a:r>
                        <a:rPr lang="en-US" sz="20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                  .………</a:t>
                      </a:r>
                      <a:endParaRPr lang="th-TH" sz="2000"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13477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700" b="1" kern="1200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รวมรายจ่าย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700" b="1">
                          <a:solidFill>
                            <a:srgbClr val="FF0000"/>
                          </a:solidFill>
                          <a:latin typeface="DB Helvethaica X 55 Regular" panose="02000506090000020004" pitchFamily="2" charset="-34"/>
                          <a:cs typeface="DB Helvethaica X 55 Regular" panose="02000506090000020004" pitchFamily="2" charset="-34"/>
                        </a:rPr>
                        <a:t>xxxxx</a:t>
                      </a:r>
                      <a:endParaRPr lang="th-TH" sz="2700" b="1">
                        <a:solidFill>
                          <a:srgbClr val="FF0000"/>
                        </a:solidFill>
                        <a:latin typeface="DB Helvethaica X 55 Regular" panose="02000506090000020004" pitchFamily="2" charset="-34"/>
                        <a:cs typeface="DB Helvethaica X 55 Regular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807383"/>
                  </a:ext>
                </a:extLst>
              </a:tr>
            </a:tbl>
          </a:graphicData>
        </a:graphic>
      </p:graphicFrame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ABEFEACC-42D9-C71E-C8BA-C867BBAD7B52}"/>
              </a:ext>
            </a:extLst>
          </p:cNvPr>
          <p:cNvSpPr/>
          <p:nvPr/>
        </p:nvSpPr>
        <p:spPr>
          <a:xfrm>
            <a:off x="3424146" y="5390325"/>
            <a:ext cx="5285973" cy="8766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th-TH" sz="3200" b="1">
                <a:solidFill>
                  <a:srgbClr val="00B05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รายรับ</a:t>
            </a:r>
            <a:r>
              <a:rPr lang="th-TH" sz="3200" b="1" u="sng">
                <a:solidFill>
                  <a:srgbClr val="4472C4">
                    <a:lumMod val="50000"/>
                  </a:srgb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พอดีหรือมากกว่า</a:t>
            </a:r>
            <a:r>
              <a:rPr lang="th-TH" sz="32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รายจ่าย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50FBEA-B1B3-0ACE-FE02-21F883A05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875" y="1363573"/>
            <a:ext cx="989895" cy="7689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64992F-2E54-5B2A-D0CA-21B96949A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71" y="1524413"/>
            <a:ext cx="1314652" cy="4616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246C08E-F538-904C-521D-A74101C8973C}"/>
              </a:ext>
            </a:extLst>
          </p:cNvPr>
          <p:cNvSpPr txBox="1"/>
          <p:nvPr/>
        </p:nvSpPr>
        <p:spPr>
          <a:xfrm>
            <a:off x="5791202" y="331487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b="1">
                <a:solidFill>
                  <a:srgbClr val="002060"/>
                </a:solidFill>
                <a:latin typeface="Calibri"/>
              </a:rPr>
              <a:t>≥</a:t>
            </a:r>
            <a:endParaRPr lang="th-TH" sz="4800" b="1">
              <a:solidFill>
                <a:srgbClr val="002060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49F87C-D070-174F-8EE0-EFF5F4ACE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1168" y="6462395"/>
            <a:ext cx="560832" cy="395605"/>
          </a:xfrm>
        </p:spPr>
        <p:txBody>
          <a:bodyPr/>
          <a:lstStyle/>
          <a:p>
            <a:pPr defTabSz="914377"/>
            <a:fld id="{EFDF1642-36F5-4944-A90B-128936D0950B}" type="slidenum">
              <a:rPr lang="th-TH">
                <a:solidFill>
                  <a:prstClr val="black"/>
                </a:solidFill>
              </a:rPr>
              <a:pPr defTabSz="914377"/>
              <a:t>49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61707-92E3-6B7A-8ADF-11A88BF0BC3D}"/>
              </a:ext>
            </a:extLst>
          </p:cNvPr>
          <p:cNvSpPr txBox="1"/>
          <p:nvPr/>
        </p:nvSpPr>
        <p:spPr>
          <a:xfrm>
            <a:off x="-6017" y="-1209"/>
            <a:ext cx="488281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จัดทำแผนใช้เงินสู่เป้าหมาย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6952E8-1947-1969-37C2-EE1B8EBDC041}"/>
              </a:ext>
            </a:extLst>
          </p:cNvPr>
          <p:cNvGrpSpPr/>
          <p:nvPr/>
        </p:nvGrpSpPr>
        <p:grpSpPr>
          <a:xfrm>
            <a:off x="250835" y="54243"/>
            <a:ext cx="473869" cy="473869"/>
            <a:chOff x="2399072" y="675962"/>
            <a:chExt cx="473869" cy="4738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0FBA55-EF69-D301-F0F3-64DF409823F9}"/>
                </a:ext>
              </a:extLst>
            </p:cNvPr>
            <p:cNvSpPr/>
            <p:nvPr/>
          </p:nvSpPr>
          <p:spPr>
            <a:xfrm>
              <a:off x="2403374" y="759190"/>
              <a:ext cx="427176" cy="30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8D1BC7-3F7F-0842-7831-3F408C378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5" l="0" r="98817">
                          <a14:foregroundMark x1="71302" y1="80473" x2="71302" y2="80473"/>
                          <a14:foregroundMark x1="85799" y1="59763" x2="85799" y2="59763"/>
                          <a14:foregroundMark x1="59467" y1="37870" x2="59467" y2="37870"/>
                          <a14:foregroundMark x1="44675" y1="50888" x2="44675" y2="50888"/>
                          <a14:foregroundMark x1="50592" y1="67160" x2="50592" y2="67160"/>
                          <a14:foregroundMark x1="22485" y1="37870" x2="22485" y2="37870"/>
                          <a14:foregroundMark x1="25444" y1="52367" x2="25444" y2="52367"/>
                          <a14:foregroundMark x1="22485" y1="64201" x2="22485" y2="64201"/>
                        </a14:backgroundRemoval>
                      </a14:imgEffect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072" y="675962"/>
              <a:ext cx="473869" cy="473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3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5BD563-9B8E-42F9-A9E8-E88C5DAEFE8D}"/>
              </a:ext>
            </a:extLst>
          </p:cNvPr>
          <p:cNvSpPr/>
          <p:nvPr/>
        </p:nvSpPr>
        <p:spPr>
          <a:xfrm>
            <a:off x="8303919" y="1269242"/>
            <a:ext cx="3461052" cy="5136088"/>
          </a:xfrm>
          <a:custGeom>
            <a:avLst/>
            <a:gdLst>
              <a:gd name="connsiteX0" fmla="*/ 0 w 3461052"/>
              <a:gd name="connsiteY0" fmla="*/ 576854 h 5136088"/>
              <a:gd name="connsiteX1" fmla="*/ 576854 w 3461052"/>
              <a:gd name="connsiteY1" fmla="*/ 0 h 5136088"/>
              <a:gd name="connsiteX2" fmla="*/ 1199837 w 3461052"/>
              <a:gd name="connsiteY2" fmla="*/ 0 h 5136088"/>
              <a:gd name="connsiteX3" fmla="*/ 1707453 w 3461052"/>
              <a:gd name="connsiteY3" fmla="*/ 0 h 5136088"/>
              <a:gd name="connsiteX4" fmla="*/ 2330435 w 3461052"/>
              <a:gd name="connsiteY4" fmla="*/ 0 h 5136088"/>
              <a:gd name="connsiteX5" fmla="*/ 2884198 w 3461052"/>
              <a:gd name="connsiteY5" fmla="*/ 0 h 5136088"/>
              <a:gd name="connsiteX6" fmla="*/ 3461052 w 3461052"/>
              <a:gd name="connsiteY6" fmla="*/ 576854 h 5136088"/>
              <a:gd name="connsiteX7" fmla="*/ 3461052 w 3461052"/>
              <a:gd name="connsiteY7" fmla="*/ 1225413 h 5136088"/>
              <a:gd name="connsiteX8" fmla="*/ 3461052 w 3461052"/>
              <a:gd name="connsiteY8" fmla="*/ 1794324 h 5136088"/>
              <a:gd name="connsiteX9" fmla="*/ 3461052 w 3461052"/>
              <a:gd name="connsiteY9" fmla="*/ 2323412 h 5136088"/>
              <a:gd name="connsiteX10" fmla="*/ 3461052 w 3461052"/>
              <a:gd name="connsiteY10" fmla="*/ 2932147 h 5136088"/>
              <a:gd name="connsiteX11" fmla="*/ 3461052 w 3461052"/>
              <a:gd name="connsiteY11" fmla="*/ 3501059 h 5136088"/>
              <a:gd name="connsiteX12" fmla="*/ 3461052 w 3461052"/>
              <a:gd name="connsiteY12" fmla="*/ 4030146 h 5136088"/>
              <a:gd name="connsiteX13" fmla="*/ 3461052 w 3461052"/>
              <a:gd name="connsiteY13" fmla="*/ 4559234 h 5136088"/>
              <a:gd name="connsiteX14" fmla="*/ 2884198 w 3461052"/>
              <a:gd name="connsiteY14" fmla="*/ 5136088 h 5136088"/>
              <a:gd name="connsiteX15" fmla="*/ 2330435 w 3461052"/>
              <a:gd name="connsiteY15" fmla="*/ 5136088 h 5136088"/>
              <a:gd name="connsiteX16" fmla="*/ 1753599 w 3461052"/>
              <a:gd name="connsiteY16" fmla="*/ 5136088 h 5136088"/>
              <a:gd name="connsiteX17" fmla="*/ 1222910 w 3461052"/>
              <a:gd name="connsiteY17" fmla="*/ 5136088 h 5136088"/>
              <a:gd name="connsiteX18" fmla="*/ 576854 w 3461052"/>
              <a:gd name="connsiteY18" fmla="*/ 5136088 h 5136088"/>
              <a:gd name="connsiteX19" fmla="*/ 0 w 3461052"/>
              <a:gd name="connsiteY19" fmla="*/ 4559234 h 5136088"/>
              <a:gd name="connsiteX20" fmla="*/ 0 w 3461052"/>
              <a:gd name="connsiteY20" fmla="*/ 4109794 h 5136088"/>
              <a:gd name="connsiteX21" fmla="*/ 0 w 3461052"/>
              <a:gd name="connsiteY21" fmla="*/ 3461235 h 5136088"/>
              <a:gd name="connsiteX22" fmla="*/ 0 w 3461052"/>
              <a:gd name="connsiteY22" fmla="*/ 2812676 h 5136088"/>
              <a:gd name="connsiteX23" fmla="*/ 0 w 3461052"/>
              <a:gd name="connsiteY23" fmla="*/ 2283588 h 5136088"/>
              <a:gd name="connsiteX24" fmla="*/ 0 w 3461052"/>
              <a:gd name="connsiteY24" fmla="*/ 1794324 h 5136088"/>
              <a:gd name="connsiteX25" fmla="*/ 0 w 3461052"/>
              <a:gd name="connsiteY25" fmla="*/ 1265237 h 5136088"/>
              <a:gd name="connsiteX26" fmla="*/ 0 w 3461052"/>
              <a:gd name="connsiteY26" fmla="*/ 576854 h 513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61052" h="5136088" fill="none" extrusionOk="0">
                <a:moveTo>
                  <a:pt x="0" y="576854"/>
                </a:moveTo>
                <a:cubicBezTo>
                  <a:pt x="-519" y="245683"/>
                  <a:pt x="180921" y="34690"/>
                  <a:pt x="576854" y="0"/>
                </a:cubicBezTo>
                <a:cubicBezTo>
                  <a:pt x="881089" y="-73830"/>
                  <a:pt x="921777" y="16316"/>
                  <a:pt x="1199837" y="0"/>
                </a:cubicBezTo>
                <a:cubicBezTo>
                  <a:pt x="1477897" y="-16316"/>
                  <a:pt x="1515453" y="60131"/>
                  <a:pt x="1707453" y="0"/>
                </a:cubicBezTo>
                <a:cubicBezTo>
                  <a:pt x="1899453" y="-60131"/>
                  <a:pt x="2103493" y="57546"/>
                  <a:pt x="2330435" y="0"/>
                </a:cubicBezTo>
                <a:cubicBezTo>
                  <a:pt x="2557377" y="-57546"/>
                  <a:pt x="2645385" y="14454"/>
                  <a:pt x="2884198" y="0"/>
                </a:cubicBezTo>
                <a:cubicBezTo>
                  <a:pt x="3209251" y="-3024"/>
                  <a:pt x="3455138" y="282387"/>
                  <a:pt x="3461052" y="576854"/>
                </a:cubicBezTo>
                <a:cubicBezTo>
                  <a:pt x="3519348" y="768930"/>
                  <a:pt x="3427731" y="994120"/>
                  <a:pt x="3461052" y="1225413"/>
                </a:cubicBezTo>
                <a:cubicBezTo>
                  <a:pt x="3494373" y="1456706"/>
                  <a:pt x="3400169" y="1531587"/>
                  <a:pt x="3461052" y="1794324"/>
                </a:cubicBezTo>
                <a:cubicBezTo>
                  <a:pt x="3521935" y="2057061"/>
                  <a:pt x="3404382" y="2112838"/>
                  <a:pt x="3461052" y="2323412"/>
                </a:cubicBezTo>
                <a:cubicBezTo>
                  <a:pt x="3517722" y="2533986"/>
                  <a:pt x="3428888" y="2630768"/>
                  <a:pt x="3461052" y="2932147"/>
                </a:cubicBezTo>
                <a:cubicBezTo>
                  <a:pt x="3493216" y="3233527"/>
                  <a:pt x="3400891" y="3340556"/>
                  <a:pt x="3461052" y="3501059"/>
                </a:cubicBezTo>
                <a:cubicBezTo>
                  <a:pt x="3521213" y="3661562"/>
                  <a:pt x="3414577" y="3784865"/>
                  <a:pt x="3461052" y="4030146"/>
                </a:cubicBezTo>
                <a:cubicBezTo>
                  <a:pt x="3507527" y="4275427"/>
                  <a:pt x="3412302" y="4445040"/>
                  <a:pt x="3461052" y="4559234"/>
                </a:cubicBezTo>
                <a:cubicBezTo>
                  <a:pt x="3526470" y="4921813"/>
                  <a:pt x="3195889" y="5125557"/>
                  <a:pt x="2884198" y="5136088"/>
                </a:cubicBezTo>
                <a:cubicBezTo>
                  <a:pt x="2656438" y="5192232"/>
                  <a:pt x="2517261" y="5093936"/>
                  <a:pt x="2330435" y="5136088"/>
                </a:cubicBezTo>
                <a:cubicBezTo>
                  <a:pt x="2143609" y="5178240"/>
                  <a:pt x="1959379" y="5069455"/>
                  <a:pt x="1753599" y="5136088"/>
                </a:cubicBezTo>
                <a:cubicBezTo>
                  <a:pt x="1547819" y="5202721"/>
                  <a:pt x="1332806" y="5115713"/>
                  <a:pt x="1222910" y="5136088"/>
                </a:cubicBezTo>
                <a:cubicBezTo>
                  <a:pt x="1113014" y="5156463"/>
                  <a:pt x="772692" y="5113895"/>
                  <a:pt x="576854" y="5136088"/>
                </a:cubicBezTo>
                <a:cubicBezTo>
                  <a:pt x="223472" y="5136910"/>
                  <a:pt x="-27639" y="4862325"/>
                  <a:pt x="0" y="4559234"/>
                </a:cubicBezTo>
                <a:cubicBezTo>
                  <a:pt x="-11264" y="4464717"/>
                  <a:pt x="20069" y="4245601"/>
                  <a:pt x="0" y="4109794"/>
                </a:cubicBezTo>
                <a:cubicBezTo>
                  <a:pt x="-20069" y="3973987"/>
                  <a:pt x="10084" y="3634528"/>
                  <a:pt x="0" y="3461235"/>
                </a:cubicBezTo>
                <a:cubicBezTo>
                  <a:pt x="-10084" y="3287942"/>
                  <a:pt x="24171" y="3114532"/>
                  <a:pt x="0" y="2812676"/>
                </a:cubicBezTo>
                <a:cubicBezTo>
                  <a:pt x="-24171" y="2510820"/>
                  <a:pt x="42940" y="2391826"/>
                  <a:pt x="0" y="2283588"/>
                </a:cubicBezTo>
                <a:cubicBezTo>
                  <a:pt x="-42940" y="2175350"/>
                  <a:pt x="34620" y="1940140"/>
                  <a:pt x="0" y="1794324"/>
                </a:cubicBezTo>
                <a:cubicBezTo>
                  <a:pt x="-34620" y="1648508"/>
                  <a:pt x="44983" y="1394836"/>
                  <a:pt x="0" y="1265237"/>
                </a:cubicBezTo>
                <a:cubicBezTo>
                  <a:pt x="-44983" y="1135638"/>
                  <a:pt x="25720" y="738689"/>
                  <a:pt x="0" y="576854"/>
                </a:cubicBezTo>
                <a:close/>
              </a:path>
              <a:path w="3461052" h="5136088" stroke="0" extrusionOk="0">
                <a:moveTo>
                  <a:pt x="0" y="576854"/>
                </a:moveTo>
                <a:cubicBezTo>
                  <a:pt x="60395" y="190308"/>
                  <a:pt x="183409" y="46001"/>
                  <a:pt x="576854" y="0"/>
                </a:cubicBezTo>
                <a:cubicBezTo>
                  <a:pt x="836848" y="-51709"/>
                  <a:pt x="981295" y="6071"/>
                  <a:pt x="1153690" y="0"/>
                </a:cubicBezTo>
                <a:cubicBezTo>
                  <a:pt x="1326085" y="-6071"/>
                  <a:pt x="1616722" y="20000"/>
                  <a:pt x="1776673" y="0"/>
                </a:cubicBezTo>
                <a:cubicBezTo>
                  <a:pt x="1936624" y="-20000"/>
                  <a:pt x="2058250" y="26994"/>
                  <a:pt x="2330435" y="0"/>
                </a:cubicBezTo>
                <a:cubicBezTo>
                  <a:pt x="2602620" y="-26994"/>
                  <a:pt x="2675295" y="10508"/>
                  <a:pt x="2884198" y="0"/>
                </a:cubicBezTo>
                <a:cubicBezTo>
                  <a:pt x="3207201" y="6009"/>
                  <a:pt x="3512237" y="214488"/>
                  <a:pt x="3461052" y="576854"/>
                </a:cubicBezTo>
                <a:cubicBezTo>
                  <a:pt x="3496001" y="748747"/>
                  <a:pt x="3432771" y="972373"/>
                  <a:pt x="3461052" y="1105942"/>
                </a:cubicBezTo>
                <a:cubicBezTo>
                  <a:pt x="3489333" y="1239511"/>
                  <a:pt x="3435898" y="1453597"/>
                  <a:pt x="3461052" y="1595205"/>
                </a:cubicBezTo>
                <a:cubicBezTo>
                  <a:pt x="3486206" y="1736813"/>
                  <a:pt x="3426644" y="1956190"/>
                  <a:pt x="3461052" y="2243764"/>
                </a:cubicBezTo>
                <a:cubicBezTo>
                  <a:pt x="3495460" y="2531338"/>
                  <a:pt x="3410695" y="2607456"/>
                  <a:pt x="3461052" y="2772852"/>
                </a:cubicBezTo>
                <a:cubicBezTo>
                  <a:pt x="3511409" y="2938248"/>
                  <a:pt x="3410736" y="3047000"/>
                  <a:pt x="3461052" y="3301940"/>
                </a:cubicBezTo>
                <a:cubicBezTo>
                  <a:pt x="3511368" y="3556880"/>
                  <a:pt x="3417403" y="3640808"/>
                  <a:pt x="3461052" y="3791204"/>
                </a:cubicBezTo>
                <a:cubicBezTo>
                  <a:pt x="3504701" y="3941600"/>
                  <a:pt x="3413500" y="4328468"/>
                  <a:pt x="3461052" y="4559234"/>
                </a:cubicBezTo>
                <a:cubicBezTo>
                  <a:pt x="3549015" y="4866798"/>
                  <a:pt x="3226229" y="5084909"/>
                  <a:pt x="2884198" y="5136088"/>
                </a:cubicBezTo>
                <a:cubicBezTo>
                  <a:pt x="2757614" y="5176098"/>
                  <a:pt x="2452005" y="5104736"/>
                  <a:pt x="2284289" y="5136088"/>
                </a:cubicBezTo>
                <a:cubicBezTo>
                  <a:pt x="2116573" y="5167440"/>
                  <a:pt x="1925436" y="5135931"/>
                  <a:pt x="1753599" y="5136088"/>
                </a:cubicBezTo>
                <a:cubicBezTo>
                  <a:pt x="1581762" y="5136245"/>
                  <a:pt x="1336982" y="5105797"/>
                  <a:pt x="1222910" y="5136088"/>
                </a:cubicBezTo>
                <a:cubicBezTo>
                  <a:pt x="1108838" y="5166379"/>
                  <a:pt x="749634" y="5059833"/>
                  <a:pt x="576854" y="5136088"/>
                </a:cubicBezTo>
                <a:cubicBezTo>
                  <a:pt x="265768" y="5139682"/>
                  <a:pt x="-74973" y="4856943"/>
                  <a:pt x="0" y="4559234"/>
                </a:cubicBezTo>
                <a:cubicBezTo>
                  <a:pt x="-4798" y="4345843"/>
                  <a:pt x="23088" y="4245776"/>
                  <a:pt x="0" y="3990323"/>
                </a:cubicBezTo>
                <a:cubicBezTo>
                  <a:pt x="-23088" y="3734870"/>
                  <a:pt x="2147" y="3696848"/>
                  <a:pt x="0" y="3540883"/>
                </a:cubicBezTo>
                <a:cubicBezTo>
                  <a:pt x="-2147" y="3384918"/>
                  <a:pt x="34605" y="3191595"/>
                  <a:pt x="0" y="2932147"/>
                </a:cubicBezTo>
                <a:cubicBezTo>
                  <a:pt x="-34605" y="2672699"/>
                  <a:pt x="27237" y="2575403"/>
                  <a:pt x="0" y="2482707"/>
                </a:cubicBezTo>
                <a:cubicBezTo>
                  <a:pt x="-27237" y="2390011"/>
                  <a:pt x="24056" y="2153886"/>
                  <a:pt x="0" y="1873972"/>
                </a:cubicBezTo>
                <a:cubicBezTo>
                  <a:pt x="-24056" y="1594058"/>
                  <a:pt x="20430" y="1555411"/>
                  <a:pt x="0" y="1344884"/>
                </a:cubicBezTo>
                <a:cubicBezTo>
                  <a:pt x="-20430" y="1134357"/>
                  <a:pt x="13948" y="780855"/>
                  <a:pt x="0" y="57685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2966752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13D3F3-AEDD-4923-82BF-3565C0FD9042}"/>
              </a:ext>
            </a:extLst>
          </p:cNvPr>
          <p:cNvSpPr/>
          <p:nvPr/>
        </p:nvSpPr>
        <p:spPr>
          <a:xfrm>
            <a:off x="4396531" y="1269242"/>
            <a:ext cx="3461052" cy="5136088"/>
          </a:xfrm>
          <a:custGeom>
            <a:avLst/>
            <a:gdLst>
              <a:gd name="connsiteX0" fmla="*/ 0 w 3461052"/>
              <a:gd name="connsiteY0" fmla="*/ 576854 h 5136088"/>
              <a:gd name="connsiteX1" fmla="*/ 576854 w 3461052"/>
              <a:gd name="connsiteY1" fmla="*/ 0 h 5136088"/>
              <a:gd name="connsiteX2" fmla="*/ 1199837 w 3461052"/>
              <a:gd name="connsiteY2" fmla="*/ 0 h 5136088"/>
              <a:gd name="connsiteX3" fmla="*/ 1707453 w 3461052"/>
              <a:gd name="connsiteY3" fmla="*/ 0 h 5136088"/>
              <a:gd name="connsiteX4" fmla="*/ 2330435 w 3461052"/>
              <a:gd name="connsiteY4" fmla="*/ 0 h 5136088"/>
              <a:gd name="connsiteX5" fmla="*/ 2884198 w 3461052"/>
              <a:gd name="connsiteY5" fmla="*/ 0 h 5136088"/>
              <a:gd name="connsiteX6" fmla="*/ 3461052 w 3461052"/>
              <a:gd name="connsiteY6" fmla="*/ 576854 h 5136088"/>
              <a:gd name="connsiteX7" fmla="*/ 3461052 w 3461052"/>
              <a:gd name="connsiteY7" fmla="*/ 1225413 h 5136088"/>
              <a:gd name="connsiteX8" fmla="*/ 3461052 w 3461052"/>
              <a:gd name="connsiteY8" fmla="*/ 1794324 h 5136088"/>
              <a:gd name="connsiteX9" fmla="*/ 3461052 w 3461052"/>
              <a:gd name="connsiteY9" fmla="*/ 2323412 h 5136088"/>
              <a:gd name="connsiteX10" fmla="*/ 3461052 w 3461052"/>
              <a:gd name="connsiteY10" fmla="*/ 2932147 h 5136088"/>
              <a:gd name="connsiteX11" fmla="*/ 3461052 w 3461052"/>
              <a:gd name="connsiteY11" fmla="*/ 3501059 h 5136088"/>
              <a:gd name="connsiteX12" fmla="*/ 3461052 w 3461052"/>
              <a:gd name="connsiteY12" fmla="*/ 4030146 h 5136088"/>
              <a:gd name="connsiteX13" fmla="*/ 3461052 w 3461052"/>
              <a:gd name="connsiteY13" fmla="*/ 4559234 h 5136088"/>
              <a:gd name="connsiteX14" fmla="*/ 2884198 w 3461052"/>
              <a:gd name="connsiteY14" fmla="*/ 5136088 h 5136088"/>
              <a:gd name="connsiteX15" fmla="*/ 2330435 w 3461052"/>
              <a:gd name="connsiteY15" fmla="*/ 5136088 h 5136088"/>
              <a:gd name="connsiteX16" fmla="*/ 1753599 w 3461052"/>
              <a:gd name="connsiteY16" fmla="*/ 5136088 h 5136088"/>
              <a:gd name="connsiteX17" fmla="*/ 1222910 w 3461052"/>
              <a:gd name="connsiteY17" fmla="*/ 5136088 h 5136088"/>
              <a:gd name="connsiteX18" fmla="*/ 576854 w 3461052"/>
              <a:gd name="connsiteY18" fmla="*/ 5136088 h 5136088"/>
              <a:gd name="connsiteX19" fmla="*/ 0 w 3461052"/>
              <a:gd name="connsiteY19" fmla="*/ 4559234 h 5136088"/>
              <a:gd name="connsiteX20" fmla="*/ 0 w 3461052"/>
              <a:gd name="connsiteY20" fmla="*/ 4109794 h 5136088"/>
              <a:gd name="connsiteX21" fmla="*/ 0 w 3461052"/>
              <a:gd name="connsiteY21" fmla="*/ 3461235 h 5136088"/>
              <a:gd name="connsiteX22" fmla="*/ 0 w 3461052"/>
              <a:gd name="connsiteY22" fmla="*/ 2812676 h 5136088"/>
              <a:gd name="connsiteX23" fmla="*/ 0 w 3461052"/>
              <a:gd name="connsiteY23" fmla="*/ 2283588 h 5136088"/>
              <a:gd name="connsiteX24" fmla="*/ 0 w 3461052"/>
              <a:gd name="connsiteY24" fmla="*/ 1794324 h 5136088"/>
              <a:gd name="connsiteX25" fmla="*/ 0 w 3461052"/>
              <a:gd name="connsiteY25" fmla="*/ 1265237 h 5136088"/>
              <a:gd name="connsiteX26" fmla="*/ 0 w 3461052"/>
              <a:gd name="connsiteY26" fmla="*/ 576854 h 513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61052" h="5136088" fill="none" extrusionOk="0">
                <a:moveTo>
                  <a:pt x="0" y="576854"/>
                </a:moveTo>
                <a:cubicBezTo>
                  <a:pt x="-519" y="245683"/>
                  <a:pt x="180921" y="34690"/>
                  <a:pt x="576854" y="0"/>
                </a:cubicBezTo>
                <a:cubicBezTo>
                  <a:pt x="881089" y="-73830"/>
                  <a:pt x="921777" y="16316"/>
                  <a:pt x="1199837" y="0"/>
                </a:cubicBezTo>
                <a:cubicBezTo>
                  <a:pt x="1477897" y="-16316"/>
                  <a:pt x="1515453" y="60131"/>
                  <a:pt x="1707453" y="0"/>
                </a:cubicBezTo>
                <a:cubicBezTo>
                  <a:pt x="1899453" y="-60131"/>
                  <a:pt x="2103493" y="57546"/>
                  <a:pt x="2330435" y="0"/>
                </a:cubicBezTo>
                <a:cubicBezTo>
                  <a:pt x="2557377" y="-57546"/>
                  <a:pt x="2645385" y="14454"/>
                  <a:pt x="2884198" y="0"/>
                </a:cubicBezTo>
                <a:cubicBezTo>
                  <a:pt x="3209251" y="-3024"/>
                  <a:pt x="3455138" y="282387"/>
                  <a:pt x="3461052" y="576854"/>
                </a:cubicBezTo>
                <a:cubicBezTo>
                  <a:pt x="3519348" y="768930"/>
                  <a:pt x="3427731" y="994120"/>
                  <a:pt x="3461052" y="1225413"/>
                </a:cubicBezTo>
                <a:cubicBezTo>
                  <a:pt x="3494373" y="1456706"/>
                  <a:pt x="3400169" y="1531587"/>
                  <a:pt x="3461052" y="1794324"/>
                </a:cubicBezTo>
                <a:cubicBezTo>
                  <a:pt x="3521935" y="2057061"/>
                  <a:pt x="3404382" y="2112838"/>
                  <a:pt x="3461052" y="2323412"/>
                </a:cubicBezTo>
                <a:cubicBezTo>
                  <a:pt x="3517722" y="2533986"/>
                  <a:pt x="3428888" y="2630768"/>
                  <a:pt x="3461052" y="2932147"/>
                </a:cubicBezTo>
                <a:cubicBezTo>
                  <a:pt x="3493216" y="3233527"/>
                  <a:pt x="3400891" y="3340556"/>
                  <a:pt x="3461052" y="3501059"/>
                </a:cubicBezTo>
                <a:cubicBezTo>
                  <a:pt x="3521213" y="3661562"/>
                  <a:pt x="3414577" y="3784865"/>
                  <a:pt x="3461052" y="4030146"/>
                </a:cubicBezTo>
                <a:cubicBezTo>
                  <a:pt x="3507527" y="4275427"/>
                  <a:pt x="3412302" y="4445040"/>
                  <a:pt x="3461052" y="4559234"/>
                </a:cubicBezTo>
                <a:cubicBezTo>
                  <a:pt x="3526470" y="4921813"/>
                  <a:pt x="3195889" y="5125557"/>
                  <a:pt x="2884198" y="5136088"/>
                </a:cubicBezTo>
                <a:cubicBezTo>
                  <a:pt x="2656438" y="5192232"/>
                  <a:pt x="2517261" y="5093936"/>
                  <a:pt x="2330435" y="5136088"/>
                </a:cubicBezTo>
                <a:cubicBezTo>
                  <a:pt x="2143609" y="5178240"/>
                  <a:pt x="1959379" y="5069455"/>
                  <a:pt x="1753599" y="5136088"/>
                </a:cubicBezTo>
                <a:cubicBezTo>
                  <a:pt x="1547819" y="5202721"/>
                  <a:pt x="1332806" y="5115713"/>
                  <a:pt x="1222910" y="5136088"/>
                </a:cubicBezTo>
                <a:cubicBezTo>
                  <a:pt x="1113014" y="5156463"/>
                  <a:pt x="772692" y="5113895"/>
                  <a:pt x="576854" y="5136088"/>
                </a:cubicBezTo>
                <a:cubicBezTo>
                  <a:pt x="223472" y="5136910"/>
                  <a:pt x="-27639" y="4862325"/>
                  <a:pt x="0" y="4559234"/>
                </a:cubicBezTo>
                <a:cubicBezTo>
                  <a:pt x="-11264" y="4464717"/>
                  <a:pt x="20069" y="4245601"/>
                  <a:pt x="0" y="4109794"/>
                </a:cubicBezTo>
                <a:cubicBezTo>
                  <a:pt x="-20069" y="3973987"/>
                  <a:pt x="10084" y="3634528"/>
                  <a:pt x="0" y="3461235"/>
                </a:cubicBezTo>
                <a:cubicBezTo>
                  <a:pt x="-10084" y="3287942"/>
                  <a:pt x="24171" y="3114532"/>
                  <a:pt x="0" y="2812676"/>
                </a:cubicBezTo>
                <a:cubicBezTo>
                  <a:pt x="-24171" y="2510820"/>
                  <a:pt x="42940" y="2391826"/>
                  <a:pt x="0" y="2283588"/>
                </a:cubicBezTo>
                <a:cubicBezTo>
                  <a:pt x="-42940" y="2175350"/>
                  <a:pt x="34620" y="1940140"/>
                  <a:pt x="0" y="1794324"/>
                </a:cubicBezTo>
                <a:cubicBezTo>
                  <a:pt x="-34620" y="1648508"/>
                  <a:pt x="44983" y="1394836"/>
                  <a:pt x="0" y="1265237"/>
                </a:cubicBezTo>
                <a:cubicBezTo>
                  <a:pt x="-44983" y="1135638"/>
                  <a:pt x="25720" y="738689"/>
                  <a:pt x="0" y="576854"/>
                </a:cubicBezTo>
                <a:close/>
              </a:path>
              <a:path w="3461052" h="5136088" stroke="0" extrusionOk="0">
                <a:moveTo>
                  <a:pt x="0" y="576854"/>
                </a:moveTo>
                <a:cubicBezTo>
                  <a:pt x="60395" y="190308"/>
                  <a:pt x="183409" y="46001"/>
                  <a:pt x="576854" y="0"/>
                </a:cubicBezTo>
                <a:cubicBezTo>
                  <a:pt x="836848" y="-51709"/>
                  <a:pt x="981295" y="6071"/>
                  <a:pt x="1153690" y="0"/>
                </a:cubicBezTo>
                <a:cubicBezTo>
                  <a:pt x="1326085" y="-6071"/>
                  <a:pt x="1616722" y="20000"/>
                  <a:pt x="1776673" y="0"/>
                </a:cubicBezTo>
                <a:cubicBezTo>
                  <a:pt x="1936624" y="-20000"/>
                  <a:pt x="2058250" y="26994"/>
                  <a:pt x="2330435" y="0"/>
                </a:cubicBezTo>
                <a:cubicBezTo>
                  <a:pt x="2602620" y="-26994"/>
                  <a:pt x="2675295" y="10508"/>
                  <a:pt x="2884198" y="0"/>
                </a:cubicBezTo>
                <a:cubicBezTo>
                  <a:pt x="3207201" y="6009"/>
                  <a:pt x="3512237" y="214488"/>
                  <a:pt x="3461052" y="576854"/>
                </a:cubicBezTo>
                <a:cubicBezTo>
                  <a:pt x="3496001" y="748747"/>
                  <a:pt x="3432771" y="972373"/>
                  <a:pt x="3461052" y="1105942"/>
                </a:cubicBezTo>
                <a:cubicBezTo>
                  <a:pt x="3489333" y="1239511"/>
                  <a:pt x="3435898" y="1453597"/>
                  <a:pt x="3461052" y="1595205"/>
                </a:cubicBezTo>
                <a:cubicBezTo>
                  <a:pt x="3486206" y="1736813"/>
                  <a:pt x="3426644" y="1956190"/>
                  <a:pt x="3461052" y="2243764"/>
                </a:cubicBezTo>
                <a:cubicBezTo>
                  <a:pt x="3495460" y="2531338"/>
                  <a:pt x="3410695" y="2607456"/>
                  <a:pt x="3461052" y="2772852"/>
                </a:cubicBezTo>
                <a:cubicBezTo>
                  <a:pt x="3511409" y="2938248"/>
                  <a:pt x="3410736" y="3047000"/>
                  <a:pt x="3461052" y="3301940"/>
                </a:cubicBezTo>
                <a:cubicBezTo>
                  <a:pt x="3511368" y="3556880"/>
                  <a:pt x="3417403" y="3640808"/>
                  <a:pt x="3461052" y="3791204"/>
                </a:cubicBezTo>
                <a:cubicBezTo>
                  <a:pt x="3504701" y="3941600"/>
                  <a:pt x="3413500" y="4328468"/>
                  <a:pt x="3461052" y="4559234"/>
                </a:cubicBezTo>
                <a:cubicBezTo>
                  <a:pt x="3549015" y="4866798"/>
                  <a:pt x="3226229" y="5084909"/>
                  <a:pt x="2884198" y="5136088"/>
                </a:cubicBezTo>
                <a:cubicBezTo>
                  <a:pt x="2757614" y="5176098"/>
                  <a:pt x="2452005" y="5104736"/>
                  <a:pt x="2284289" y="5136088"/>
                </a:cubicBezTo>
                <a:cubicBezTo>
                  <a:pt x="2116573" y="5167440"/>
                  <a:pt x="1925436" y="5135931"/>
                  <a:pt x="1753599" y="5136088"/>
                </a:cubicBezTo>
                <a:cubicBezTo>
                  <a:pt x="1581762" y="5136245"/>
                  <a:pt x="1336982" y="5105797"/>
                  <a:pt x="1222910" y="5136088"/>
                </a:cubicBezTo>
                <a:cubicBezTo>
                  <a:pt x="1108838" y="5166379"/>
                  <a:pt x="749634" y="5059833"/>
                  <a:pt x="576854" y="5136088"/>
                </a:cubicBezTo>
                <a:cubicBezTo>
                  <a:pt x="265768" y="5139682"/>
                  <a:pt x="-74973" y="4856943"/>
                  <a:pt x="0" y="4559234"/>
                </a:cubicBezTo>
                <a:cubicBezTo>
                  <a:pt x="-4798" y="4345843"/>
                  <a:pt x="23088" y="4245776"/>
                  <a:pt x="0" y="3990323"/>
                </a:cubicBezTo>
                <a:cubicBezTo>
                  <a:pt x="-23088" y="3734870"/>
                  <a:pt x="2147" y="3696848"/>
                  <a:pt x="0" y="3540883"/>
                </a:cubicBezTo>
                <a:cubicBezTo>
                  <a:pt x="-2147" y="3384918"/>
                  <a:pt x="34605" y="3191595"/>
                  <a:pt x="0" y="2932147"/>
                </a:cubicBezTo>
                <a:cubicBezTo>
                  <a:pt x="-34605" y="2672699"/>
                  <a:pt x="27237" y="2575403"/>
                  <a:pt x="0" y="2482707"/>
                </a:cubicBezTo>
                <a:cubicBezTo>
                  <a:pt x="-27237" y="2390011"/>
                  <a:pt x="24056" y="2153886"/>
                  <a:pt x="0" y="1873972"/>
                </a:cubicBezTo>
                <a:cubicBezTo>
                  <a:pt x="-24056" y="1594058"/>
                  <a:pt x="20430" y="1555411"/>
                  <a:pt x="0" y="1344884"/>
                </a:cubicBezTo>
                <a:cubicBezTo>
                  <a:pt x="-20430" y="1134357"/>
                  <a:pt x="13948" y="780855"/>
                  <a:pt x="0" y="57685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2966752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F905B2-9FB9-445B-8A06-8D1FFD45B067}"/>
              </a:ext>
            </a:extLst>
          </p:cNvPr>
          <p:cNvSpPr/>
          <p:nvPr/>
        </p:nvSpPr>
        <p:spPr>
          <a:xfrm>
            <a:off x="436731" y="1269242"/>
            <a:ext cx="3461052" cy="5136088"/>
          </a:xfrm>
          <a:custGeom>
            <a:avLst/>
            <a:gdLst>
              <a:gd name="connsiteX0" fmla="*/ 0 w 3461052"/>
              <a:gd name="connsiteY0" fmla="*/ 576854 h 5136088"/>
              <a:gd name="connsiteX1" fmla="*/ 576854 w 3461052"/>
              <a:gd name="connsiteY1" fmla="*/ 0 h 5136088"/>
              <a:gd name="connsiteX2" fmla="*/ 1199837 w 3461052"/>
              <a:gd name="connsiteY2" fmla="*/ 0 h 5136088"/>
              <a:gd name="connsiteX3" fmla="*/ 1707453 w 3461052"/>
              <a:gd name="connsiteY3" fmla="*/ 0 h 5136088"/>
              <a:gd name="connsiteX4" fmla="*/ 2330435 w 3461052"/>
              <a:gd name="connsiteY4" fmla="*/ 0 h 5136088"/>
              <a:gd name="connsiteX5" fmla="*/ 2884198 w 3461052"/>
              <a:gd name="connsiteY5" fmla="*/ 0 h 5136088"/>
              <a:gd name="connsiteX6" fmla="*/ 3461052 w 3461052"/>
              <a:gd name="connsiteY6" fmla="*/ 576854 h 5136088"/>
              <a:gd name="connsiteX7" fmla="*/ 3461052 w 3461052"/>
              <a:gd name="connsiteY7" fmla="*/ 1225413 h 5136088"/>
              <a:gd name="connsiteX8" fmla="*/ 3461052 w 3461052"/>
              <a:gd name="connsiteY8" fmla="*/ 1794324 h 5136088"/>
              <a:gd name="connsiteX9" fmla="*/ 3461052 w 3461052"/>
              <a:gd name="connsiteY9" fmla="*/ 2323412 h 5136088"/>
              <a:gd name="connsiteX10" fmla="*/ 3461052 w 3461052"/>
              <a:gd name="connsiteY10" fmla="*/ 2932147 h 5136088"/>
              <a:gd name="connsiteX11" fmla="*/ 3461052 w 3461052"/>
              <a:gd name="connsiteY11" fmla="*/ 3501059 h 5136088"/>
              <a:gd name="connsiteX12" fmla="*/ 3461052 w 3461052"/>
              <a:gd name="connsiteY12" fmla="*/ 4030146 h 5136088"/>
              <a:gd name="connsiteX13" fmla="*/ 3461052 w 3461052"/>
              <a:gd name="connsiteY13" fmla="*/ 4559234 h 5136088"/>
              <a:gd name="connsiteX14" fmla="*/ 2884198 w 3461052"/>
              <a:gd name="connsiteY14" fmla="*/ 5136088 h 5136088"/>
              <a:gd name="connsiteX15" fmla="*/ 2330435 w 3461052"/>
              <a:gd name="connsiteY15" fmla="*/ 5136088 h 5136088"/>
              <a:gd name="connsiteX16" fmla="*/ 1753599 w 3461052"/>
              <a:gd name="connsiteY16" fmla="*/ 5136088 h 5136088"/>
              <a:gd name="connsiteX17" fmla="*/ 1222910 w 3461052"/>
              <a:gd name="connsiteY17" fmla="*/ 5136088 h 5136088"/>
              <a:gd name="connsiteX18" fmla="*/ 576854 w 3461052"/>
              <a:gd name="connsiteY18" fmla="*/ 5136088 h 5136088"/>
              <a:gd name="connsiteX19" fmla="*/ 0 w 3461052"/>
              <a:gd name="connsiteY19" fmla="*/ 4559234 h 5136088"/>
              <a:gd name="connsiteX20" fmla="*/ 0 w 3461052"/>
              <a:gd name="connsiteY20" fmla="*/ 4109794 h 5136088"/>
              <a:gd name="connsiteX21" fmla="*/ 0 w 3461052"/>
              <a:gd name="connsiteY21" fmla="*/ 3461235 h 5136088"/>
              <a:gd name="connsiteX22" fmla="*/ 0 w 3461052"/>
              <a:gd name="connsiteY22" fmla="*/ 2812676 h 5136088"/>
              <a:gd name="connsiteX23" fmla="*/ 0 w 3461052"/>
              <a:gd name="connsiteY23" fmla="*/ 2283588 h 5136088"/>
              <a:gd name="connsiteX24" fmla="*/ 0 w 3461052"/>
              <a:gd name="connsiteY24" fmla="*/ 1794324 h 5136088"/>
              <a:gd name="connsiteX25" fmla="*/ 0 w 3461052"/>
              <a:gd name="connsiteY25" fmla="*/ 1265237 h 5136088"/>
              <a:gd name="connsiteX26" fmla="*/ 0 w 3461052"/>
              <a:gd name="connsiteY26" fmla="*/ 576854 h 513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61052" h="5136088" fill="none" extrusionOk="0">
                <a:moveTo>
                  <a:pt x="0" y="576854"/>
                </a:moveTo>
                <a:cubicBezTo>
                  <a:pt x="-519" y="245683"/>
                  <a:pt x="180921" y="34690"/>
                  <a:pt x="576854" y="0"/>
                </a:cubicBezTo>
                <a:cubicBezTo>
                  <a:pt x="881089" y="-73830"/>
                  <a:pt x="921777" y="16316"/>
                  <a:pt x="1199837" y="0"/>
                </a:cubicBezTo>
                <a:cubicBezTo>
                  <a:pt x="1477897" y="-16316"/>
                  <a:pt x="1515453" y="60131"/>
                  <a:pt x="1707453" y="0"/>
                </a:cubicBezTo>
                <a:cubicBezTo>
                  <a:pt x="1899453" y="-60131"/>
                  <a:pt x="2103493" y="57546"/>
                  <a:pt x="2330435" y="0"/>
                </a:cubicBezTo>
                <a:cubicBezTo>
                  <a:pt x="2557377" y="-57546"/>
                  <a:pt x="2645385" y="14454"/>
                  <a:pt x="2884198" y="0"/>
                </a:cubicBezTo>
                <a:cubicBezTo>
                  <a:pt x="3209251" y="-3024"/>
                  <a:pt x="3455138" y="282387"/>
                  <a:pt x="3461052" y="576854"/>
                </a:cubicBezTo>
                <a:cubicBezTo>
                  <a:pt x="3519348" y="768930"/>
                  <a:pt x="3427731" y="994120"/>
                  <a:pt x="3461052" y="1225413"/>
                </a:cubicBezTo>
                <a:cubicBezTo>
                  <a:pt x="3494373" y="1456706"/>
                  <a:pt x="3400169" y="1531587"/>
                  <a:pt x="3461052" y="1794324"/>
                </a:cubicBezTo>
                <a:cubicBezTo>
                  <a:pt x="3521935" y="2057061"/>
                  <a:pt x="3404382" y="2112838"/>
                  <a:pt x="3461052" y="2323412"/>
                </a:cubicBezTo>
                <a:cubicBezTo>
                  <a:pt x="3517722" y="2533986"/>
                  <a:pt x="3428888" y="2630768"/>
                  <a:pt x="3461052" y="2932147"/>
                </a:cubicBezTo>
                <a:cubicBezTo>
                  <a:pt x="3493216" y="3233527"/>
                  <a:pt x="3400891" y="3340556"/>
                  <a:pt x="3461052" y="3501059"/>
                </a:cubicBezTo>
                <a:cubicBezTo>
                  <a:pt x="3521213" y="3661562"/>
                  <a:pt x="3414577" y="3784865"/>
                  <a:pt x="3461052" y="4030146"/>
                </a:cubicBezTo>
                <a:cubicBezTo>
                  <a:pt x="3507527" y="4275427"/>
                  <a:pt x="3412302" y="4445040"/>
                  <a:pt x="3461052" y="4559234"/>
                </a:cubicBezTo>
                <a:cubicBezTo>
                  <a:pt x="3526470" y="4921813"/>
                  <a:pt x="3195889" y="5125557"/>
                  <a:pt x="2884198" y="5136088"/>
                </a:cubicBezTo>
                <a:cubicBezTo>
                  <a:pt x="2656438" y="5192232"/>
                  <a:pt x="2517261" y="5093936"/>
                  <a:pt x="2330435" y="5136088"/>
                </a:cubicBezTo>
                <a:cubicBezTo>
                  <a:pt x="2143609" y="5178240"/>
                  <a:pt x="1959379" y="5069455"/>
                  <a:pt x="1753599" y="5136088"/>
                </a:cubicBezTo>
                <a:cubicBezTo>
                  <a:pt x="1547819" y="5202721"/>
                  <a:pt x="1332806" y="5115713"/>
                  <a:pt x="1222910" y="5136088"/>
                </a:cubicBezTo>
                <a:cubicBezTo>
                  <a:pt x="1113014" y="5156463"/>
                  <a:pt x="772692" y="5113895"/>
                  <a:pt x="576854" y="5136088"/>
                </a:cubicBezTo>
                <a:cubicBezTo>
                  <a:pt x="223472" y="5136910"/>
                  <a:pt x="-27639" y="4862325"/>
                  <a:pt x="0" y="4559234"/>
                </a:cubicBezTo>
                <a:cubicBezTo>
                  <a:pt x="-11264" y="4464717"/>
                  <a:pt x="20069" y="4245601"/>
                  <a:pt x="0" y="4109794"/>
                </a:cubicBezTo>
                <a:cubicBezTo>
                  <a:pt x="-20069" y="3973987"/>
                  <a:pt x="10084" y="3634528"/>
                  <a:pt x="0" y="3461235"/>
                </a:cubicBezTo>
                <a:cubicBezTo>
                  <a:pt x="-10084" y="3287942"/>
                  <a:pt x="24171" y="3114532"/>
                  <a:pt x="0" y="2812676"/>
                </a:cubicBezTo>
                <a:cubicBezTo>
                  <a:pt x="-24171" y="2510820"/>
                  <a:pt x="42940" y="2391826"/>
                  <a:pt x="0" y="2283588"/>
                </a:cubicBezTo>
                <a:cubicBezTo>
                  <a:pt x="-42940" y="2175350"/>
                  <a:pt x="34620" y="1940140"/>
                  <a:pt x="0" y="1794324"/>
                </a:cubicBezTo>
                <a:cubicBezTo>
                  <a:pt x="-34620" y="1648508"/>
                  <a:pt x="44983" y="1394836"/>
                  <a:pt x="0" y="1265237"/>
                </a:cubicBezTo>
                <a:cubicBezTo>
                  <a:pt x="-44983" y="1135638"/>
                  <a:pt x="25720" y="738689"/>
                  <a:pt x="0" y="576854"/>
                </a:cubicBezTo>
                <a:close/>
              </a:path>
              <a:path w="3461052" h="5136088" stroke="0" extrusionOk="0">
                <a:moveTo>
                  <a:pt x="0" y="576854"/>
                </a:moveTo>
                <a:cubicBezTo>
                  <a:pt x="60395" y="190308"/>
                  <a:pt x="183409" y="46001"/>
                  <a:pt x="576854" y="0"/>
                </a:cubicBezTo>
                <a:cubicBezTo>
                  <a:pt x="836848" y="-51709"/>
                  <a:pt x="981295" y="6071"/>
                  <a:pt x="1153690" y="0"/>
                </a:cubicBezTo>
                <a:cubicBezTo>
                  <a:pt x="1326085" y="-6071"/>
                  <a:pt x="1616722" y="20000"/>
                  <a:pt x="1776673" y="0"/>
                </a:cubicBezTo>
                <a:cubicBezTo>
                  <a:pt x="1936624" y="-20000"/>
                  <a:pt x="2058250" y="26994"/>
                  <a:pt x="2330435" y="0"/>
                </a:cubicBezTo>
                <a:cubicBezTo>
                  <a:pt x="2602620" y="-26994"/>
                  <a:pt x="2675295" y="10508"/>
                  <a:pt x="2884198" y="0"/>
                </a:cubicBezTo>
                <a:cubicBezTo>
                  <a:pt x="3207201" y="6009"/>
                  <a:pt x="3512237" y="214488"/>
                  <a:pt x="3461052" y="576854"/>
                </a:cubicBezTo>
                <a:cubicBezTo>
                  <a:pt x="3496001" y="748747"/>
                  <a:pt x="3432771" y="972373"/>
                  <a:pt x="3461052" y="1105942"/>
                </a:cubicBezTo>
                <a:cubicBezTo>
                  <a:pt x="3489333" y="1239511"/>
                  <a:pt x="3435898" y="1453597"/>
                  <a:pt x="3461052" y="1595205"/>
                </a:cubicBezTo>
                <a:cubicBezTo>
                  <a:pt x="3486206" y="1736813"/>
                  <a:pt x="3426644" y="1956190"/>
                  <a:pt x="3461052" y="2243764"/>
                </a:cubicBezTo>
                <a:cubicBezTo>
                  <a:pt x="3495460" y="2531338"/>
                  <a:pt x="3410695" y="2607456"/>
                  <a:pt x="3461052" y="2772852"/>
                </a:cubicBezTo>
                <a:cubicBezTo>
                  <a:pt x="3511409" y="2938248"/>
                  <a:pt x="3410736" y="3047000"/>
                  <a:pt x="3461052" y="3301940"/>
                </a:cubicBezTo>
                <a:cubicBezTo>
                  <a:pt x="3511368" y="3556880"/>
                  <a:pt x="3417403" y="3640808"/>
                  <a:pt x="3461052" y="3791204"/>
                </a:cubicBezTo>
                <a:cubicBezTo>
                  <a:pt x="3504701" y="3941600"/>
                  <a:pt x="3413500" y="4328468"/>
                  <a:pt x="3461052" y="4559234"/>
                </a:cubicBezTo>
                <a:cubicBezTo>
                  <a:pt x="3549015" y="4866798"/>
                  <a:pt x="3226229" y="5084909"/>
                  <a:pt x="2884198" y="5136088"/>
                </a:cubicBezTo>
                <a:cubicBezTo>
                  <a:pt x="2757614" y="5176098"/>
                  <a:pt x="2452005" y="5104736"/>
                  <a:pt x="2284289" y="5136088"/>
                </a:cubicBezTo>
                <a:cubicBezTo>
                  <a:pt x="2116573" y="5167440"/>
                  <a:pt x="1925436" y="5135931"/>
                  <a:pt x="1753599" y="5136088"/>
                </a:cubicBezTo>
                <a:cubicBezTo>
                  <a:pt x="1581762" y="5136245"/>
                  <a:pt x="1336982" y="5105797"/>
                  <a:pt x="1222910" y="5136088"/>
                </a:cubicBezTo>
                <a:cubicBezTo>
                  <a:pt x="1108838" y="5166379"/>
                  <a:pt x="749634" y="5059833"/>
                  <a:pt x="576854" y="5136088"/>
                </a:cubicBezTo>
                <a:cubicBezTo>
                  <a:pt x="265768" y="5139682"/>
                  <a:pt x="-74973" y="4856943"/>
                  <a:pt x="0" y="4559234"/>
                </a:cubicBezTo>
                <a:cubicBezTo>
                  <a:pt x="-4798" y="4345843"/>
                  <a:pt x="23088" y="4245776"/>
                  <a:pt x="0" y="3990323"/>
                </a:cubicBezTo>
                <a:cubicBezTo>
                  <a:pt x="-23088" y="3734870"/>
                  <a:pt x="2147" y="3696848"/>
                  <a:pt x="0" y="3540883"/>
                </a:cubicBezTo>
                <a:cubicBezTo>
                  <a:pt x="-2147" y="3384918"/>
                  <a:pt x="34605" y="3191595"/>
                  <a:pt x="0" y="2932147"/>
                </a:cubicBezTo>
                <a:cubicBezTo>
                  <a:pt x="-34605" y="2672699"/>
                  <a:pt x="27237" y="2575403"/>
                  <a:pt x="0" y="2482707"/>
                </a:cubicBezTo>
                <a:cubicBezTo>
                  <a:pt x="-27237" y="2390011"/>
                  <a:pt x="24056" y="2153886"/>
                  <a:pt x="0" y="1873972"/>
                </a:cubicBezTo>
                <a:cubicBezTo>
                  <a:pt x="-24056" y="1594058"/>
                  <a:pt x="20430" y="1555411"/>
                  <a:pt x="0" y="1344884"/>
                </a:cubicBezTo>
                <a:cubicBezTo>
                  <a:pt x="-20430" y="1134357"/>
                  <a:pt x="13948" y="780855"/>
                  <a:pt x="0" y="57685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2966752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44B42DB-6A5F-4000-A511-E5CA5C057C6F}"/>
              </a:ext>
            </a:extLst>
          </p:cNvPr>
          <p:cNvSpPr txBox="1">
            <a:spLocks/>
          </p:cNvSpPr>
          <p:nvPr/>
        </p:nvSpPr>
        <p:spPr>
          <a:xfrm>
            <a:off x="760539" y="452670"/>
            <a:ext cx="10369152" cy="714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ทำไมต้องวางแผนการเงิน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7837F6-C640-419D-9789-3FC02F5CC14D}"/>
              </a:ext>
            </a:extLst>
          </p:cNvPr>
          <p:cNvSpPr/>
          <p:nvPr/>
        </p:nvSpPr>
        <p:spPr>
          <a:xfrm>
            <a:off x="840686" y="1405539"/>
            <a:ext cx="2633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ค่าใช้จ่ายต่าง ๆ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01AB7-DD9E-4E58-B15D-4B8C00CF0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406" y="2454875"/>
            <a:ext cx="1646646" cy="2419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855BF-0404-4624-9F64-34B553C05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37" y="4479729"/>
            <a:ext cx="3368711" cy="17379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038837-FD6A-4352-AD4D-2C693FCE0CAB}"/>
              </a:ext>
            </a:extLst>
          </p:cNvPr>
          <p:cNvSpPr/>
          <p:nvPr/>
        </p:nvSpPr>
        <p:spPr>
          <a:xfrm>
            <a:off x="4520926" y="1416753"/>
            <a:ext cx="3236449" cy="1050837"/>
          </a:xfrm>
          <a:prstGeom prst="rect">
            <a:avLst/>
          </a:prstGeom>
        </p:spPr>
        <p:txBody>
          <a:bodyPr wrap="square" lIns="65314" tIns="32657" rIns="65314" bIns="32657" anchor="t">
            <a:spAutoFit/>
          </a:bodyPr>
          <a:lstStyle/>
          <a:p>
            <a:pPr algn="ctr"/>
            <a:r>
              <a:rPr lang="th-TH" sz="32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รับมือกับเหตุการณ์</a:t>
            </a:r>
          </a:p>
          <a:p>
            <a:pPr algn="ctr"/>
            <a:r>
              <a:rPr lang="th-TH" sz="32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ที่ไม่คาดฝัน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869FCF-2D5C-449F-9DA4-99FABCB98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02" y="2174128"/>
            <a:ext cx="2685638" cy="2685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46AD1E-AA34-4B95-92CA-D7F152E89C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477"/>
          <a:stretch/>
        </p:blipFill>
        <p:spPr>
          <a:xfrm>
            <a:off x="760539" y="5043579"/>
            <a:ext cx="2825816" cy="9686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3CE21C-4352-4A03-8E98-16D4A6C6F04A}"/>
              </a:ext>
            </a:extLst>
          </p:cNvPr>
          <p:cNvSpPr/>
          <p:nvPr/>
        </p:nvSpPr>
        <p:spPr>
          <a:xfrm>
            <a:off x="8640064" y="1405232"/>
            <a:ext cx="283923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เพียงพอสำหรับอนาคต</a:t>
            </a:r>
          </a:p>
          <a:p>
            <a:pPr algn="ctr"/>
            <a:r>
              <a:rPr lang="th-TH" sz="32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ไม่เป็นภาระของลูกหลาน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B3C99E-FF0B-48D9-AE30-1E5697138D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27" y="3605158"/>
            <a:ext cx="2345691" cy="24763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01E17C-43BE-4235-B547-A6D0243034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56900" y="2971555"/>
            <a:ext cx="1082009" cy="188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9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10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>
            <a:extLst>
              <a:ext uri="{FF2B5EF4-FFF2-40B4-BE49-F238E27FC236}">
                <a16:creationId xmlns:a16="http://schemas.microsoft.com/office/drawing/2014/main" id="{E94D3602-8B52-CD0F-C470-6BB81C8BDBAE}"/>
              </a:ext>
            </a:extLst>
          </p:cNvPr>
          <p:cNvSpPr txBox="1"/>
          <p:nvPr/>
        </p:nvSpPr>
        <p:spPr>
          <a:xfrm>
            <a:off x="8153747" y="-1183745"/>
            <a:ext cx="1645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th-TH" sz="2200">
                <a:solidFill>
                  <a:srgbClr val="0D2E6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กู้เงินไปทำอะไร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373DA7BA-26BC-0F60-6968-AA028BD66F06}"/>
              </a:ext>
            </a:extLst>
          </p:cNvPr>
          <p:cNvGraphicFramePr>
            <a:graphicFrameLocks noGrp="1"/>
          </p:cNvGraphicFramePr>
          <p:nvPr/>
        </p:nvGraphicFramePr>
        <p:xfrm>
          <a:off x="37119" y="1073105"/>
          <a:ext cx="9818810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7149">
                  <a:extLst>
                    <a:ext uri="{9D8B030D-6E8A-4147-A177-3AD203B41FA5}">
                      <a16:colId xmlns:a16="http://schemas.microsoft.com/office/drawing/2014/main" val="3868025262"/>
                    </a:ext>
                  </a:extLst>
                </a:gridCol>
                <a:gridCol w="1461553">
                  <a:extLst>
                    <a:ext uri="{9D8B030D-6E8A-4147-A177-3AD203B41FA5}">
                      <a16:colId xmlns:a16="http://schemas.microsoft.com/office/drawing/2014/main" val="322969993"/>
                    </a:ext>
                  </a:extLst>
                </a:gridCol>
                <a:gridCol w="1441884">
                  <a:extLst>
                    <a:ext uri="{9D8B030D-6E8A-4147-A177-3AD203B41FA5}">
                      <a16:colId xmlns:a16="http://schemas.microsoft.com/office/drawing/2014/main" val="1995560205"/>
                    </a:ext>
                  </a:extLst>
                </a:gridCol>
                <a:gridCol w="1949136">
                  <a:extLst>
                    <a:ext uri="{9D8B030D-6E8A-4147-A177-3AD203B41FA5}">
                      <a16:colId xmlns:a16="http://schemas.microsoft.com/office/drawing/2014/main" val="2259558087"/>
                    </a:ext>
                  </a:extLst>
                </a:gridCol>
                <a:gridCol w="1396036">
                  <a:extLst>
                    <a:ext uri="{9D8B030D-6E8A-4147-A177-3AD203B41FA5}">
                      <a16:colId xmlns:a16="http://schemas.microsoft.com/office/drawing/2014/main" val="1800271289"/>
                    </a:ext>
                  </a:extLst>
                </a:gridCol>
                <a:gridCol w="1623052">
                  <a:extLst>
                    <a:ext uri="{9D8B030D-6E8A-4147-A177-3AD203B41FA5}">
                      <a16:colId xmlns:a16="http://schemas.microsoft.com/office/drawing/2014/main" val="4170272289"/>
                    </a:ext>
                  </a:extLst>
                </a:gridCol>
              </a:tblGrid>
              <a:tr h="579120">
                <a:tc gridSpan="6">
                  <a:txBody>
                    <a:bodyPr/>
                    <a:lstStyle/>
                    <a:p>
                      <a:pPr algn="ctr"/>
                      <a:r>
                        <a:rPr lang="en-US" sz="32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-------------------------</a:t>
                      </a:r>
                      <a:r>
                        <a:rPr lang="th-TH" sz="32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แผนใช้เงิน</a:t>
                      </a:r>
                      <a:r>
                        <a:rPr lang="en-US" sz="32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-----------------------</a:t>
                      </a:r>
                      <a:endParaRPr lang="th-TH" sz="32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21841"/>
                  </a:ext>
                </a:extLst>
              </a:tr>
              <a:tr h="721360">
                <a:tc>
                  <a:txBody>
                    <a:bodyPr/>
                    <a:lstStyle/>
                    <a:p>
                      <a:pPr algn="ctr"/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รายการรายรับ</a:t>
                      </a:r>
                    </a:p>
                    <a:p>
                      <a:pPr algn="ctr"/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(เงินเข้า)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การทำงาน 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แหล่งอื่น 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รายการรายจ่าย</a:t>
                      </a:r>
                    </a:p>
                    <a:p>
                      <a:pPr algn="ctr"/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(เงินออก)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รายจ่ายจำเป็น </a:t>
                      </a:r>
                    </a:p>
                    <a:p>
                      <a:pPr algn="ctr"/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รายจ่ายไม่จำเป็น</a:t>
                      </a:r>
                    </a:p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kern="1200">
                          <a:solidFill>
                            <a:schemeClr val="tx1"/>
                          </a:solidFill>
                          <a:latin typeface="DB Helvethaica X 55 Regular" panose="02000506090000020004" pitchFamily="2" charset="-34"/>
                          <a:ea typeface="+mn-ea"/>
                          <a:cs typeface="DB Helvethaica X 55 Regular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260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เงินเดือน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เงินออมเผื่อฉุกเฉิน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97931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ขายของออนไลน์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เงินออมเพื่อเกษียณ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6207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ชำระหนี้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471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ต้นทุนสินค้าออนไลน์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2339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ค่าอาหาร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5397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ค่าใช้จ่ายส่วนตัว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8005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ค่าสังสรรค์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3879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รวมรายรับ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รวมรายจ่าย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38795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รวมรายรับทั้งหมด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>
                          <a:solidFill>
                            <a:srgbClr val="00B050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b="1" kern="1200">
                        <a:solidFill>
                          <a:srgbClr val="00B050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kern="12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รวมรายจ่ายทั้งหมด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xxxxx</a:t>
                      </a:r>
                      <a:endParaRPr lang="th-TH" sz="2400" b="1" kern="1200">
                        <a:solidFill>
                          <a:srgbClr val="FF0000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027819"/>
                  </a:ext>
                </a:extLst>
              </a:tr>
            </a:tbl>
          </a:graphicData>
        </a:graphic>
      </p:graphicFrame>
      <p:sp>
        <p:nvSpPr>
          <p:cNvPr id="6" name="Line Callout 2 18">
            <a:extLst>
              <a:ext uri="{FF2B5EF4-FFF2-40B4-BE49-F238E27FC236}">
                <a16:creationId xmlns:a16="http://schemas.microsoft.com/office/drawing/2014/main" id="{300B5373-EEF7-24F0-4A63-7360950C8D40}"/>
              </a:ext>
            </a:extLst>
          </p:cNvPr>
          <p:cNvSpPr/>
          <p:nvPr/>
        </p:nvSpPr>
        <p:spPr>
          <a:xfrm>
            <a:off x="1677294" y="3835823"/>
            <a:ext cx="2838652" cy="59648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8929"/>
              <a:gd name="adj6" fmla="val -287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th-TH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ประมาณการรายรับต่อเดือน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8AF7-AECA-7577-2A58-65BEAF69FA1C}"/>
              </a:ext>
            </a:extLst>
          </p:cNvPr>
          <p:cNvSpPr/>
          <p:nvPr/>
        </p:nvSpPr>
        <p:spPr>
          <a:xfrm>
            <a:off x="64829" y="2351774"/>
            <a:ext cx="4780736" cy="907473"/>
          </a:xfrm>
          <a:prstGeom prst="rect">
            <a:avLst/>
          </a:prstGeom>
          <a:noFill/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2100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0A0645-BD30-49E2-EDCB-540219C3CA76}"/>
              </a:ext>
            </a:extLst>
          </p:cNvPr>
          <p:cNvSpPr/>
          <p:nvPr/>
        </p:nvSpPr>
        <p:spPr>
          <a:xfrm>
            <a:off x="4878525" y="2341251"/>
            <a:ext cx="4944447" cy="91799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3293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D27E7F-F93E-CB91-81AE-F72F1E1E9AA0}"/>
              </a:ext>
            </a:extLst>
          </p:cNvPr>
          <p:cNvSpPr/>
          <p:nvPr/>
        </p:nvSpPr>
        <p:spPr>
          <a:xfrm>
            <a:off x="4878525" y="3266076"/>
            <a:ext cx="4944447" cy="42660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3293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657E74-F532-0854-E45C-E990FC99F6FF}"/>
              </a:ext>
            </a:extLst>
          </p:cNvPr>
          <p:cNvSpPr/>
          <p:nvPr/>
        </p:nvSpPr>
        <p:spPr>
          <a:xfrm>
            <a:off x="4878525" y="3692680"/>
            <a:ext cx="4944447" cy="188045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3293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E2F3424E-D537-78F6-B0EF-C1A5C55B95F0}"/>
              </a:ext>
            </a:extLst>
          </p:cNvPr>
          <p:cNvSpPr/>
          <p:nvPr/>
        </p:nvSpPr>
        <p:spPr>
          <a:xfrm>
            <a:off x="9879559" y="2622208"/>
            <a:ext cx="302220" cy="3560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2100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CACED7-5D99-3450-E118-EF923C6FD151}"/>
              </a:ext>
            </a:extLst>
          </p:cNvPr>
          <p:cNvSpPr/>
          <p:nvPr/>
        </p:nvSpPr>
        <p:spPr>
          <a:xfrm>
            <a:off x="10257639" y="1768313"/>
            <a:ext cx="1467127" cy="11458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th-TH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เงินออม</a:t>
            </a:r>
            <a:br>
              <a:rPr lang="th-TH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ตามเป้าหมายต่อเดือน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DA9F69-F552-22A1-BC8F-379F2BF0ABC7}"/>
              </a:ext>
            </a:extLst>
          </p:cNvPr>
          <p:cNvSpPr/>
          <p:nvPr/>
        </p:nvSpPr>
        <p:spPr>
          <a:xfrm>
            <a:off x="10275095" y="3065165"/>
            <a:ext cx="1467127" cy="9135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th-TH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ชำระหนี้</a:t>
            </a:r>
          </a:p>
          <a:p>
            <a:pPr algn="ctr" defTabSz="914377"/>
            <a:r>
              <a:rPr lang="th-TH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ต่อเดือน</a:t>
            </a: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CCAD5A7B-EBCF-0627-90F1-C856BA2B88EC}"/>
              </a:ext>
            </a:extLst>
          </p:cNvPr>
          <p:cNvSpPr/>
          <p:nvPr/>
        </p:nvSpPr>
        <p:spPr>
          <a:xfrm>
            <a:off x="9897763" y="4369545"/>
            <a:ext cx="302220" cy="3560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2100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C7DC81-9185-771D-561A-DD89F8BF06D7}"/>
              </a:ext>
            </a:extLst>
          </p:cNvPr>
          <p:cNvSpPr/>
          <p:nvPr/>
        </p:nvSpPr>
        <p:spPr>
          <a:xfrm>
            <a:off x="10258378" y="4227565"/>
            <a:ext cx="1467127" cy="7543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th-TH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ค่าใช้จ่าย</a:t>
            </a:r>
          </a:p>
          <a:p>
            <a:pPr algn="ctr" defTabSz="914377"/>
            <a:r>
              <a:rPr lang="th-TH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ต่อเดือน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15CF1107-65B8-BD7E-40D9-2371586CC2B7}"/>
              </a:ext>
            </a:extLst>
          </p:cNvPr>
          <p:cNvSpPr/>
          <p:nvPr/>
        </p:nvSpPr>
        <p:spPr>
          <a:xfrm>
            <a:off x="9903655" y="3273759"/>
            <a:ext cx="302220" cy="3560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2100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D5398-2726-486A-65D0-04B256634586}"/>
              </a:ext>
            </a:extLst>
          </p:cNvPr>
          <p:cNvSpPr txBox="1"/>
          <p:nvPr/>
        </p:nvSpPr>
        <p:spPr>
          <a:xfrm>
            <a:off x="4651357" y="6436382"/>
            <a:ext cx="29145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th-TH" sz="21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รายรับ   </a:t>
            </a:r>
            <a:r>
              <a:rPr lang="en-US" sz="21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≥</a:t>
            </a:r>
            <a:r>
              <a:rPr lang="th-TH" sz="21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รายจ่าย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4D66E4-0DDA-3522-A3D3-F6DF3CA51EC0}"/>
              </a:ext>
            </a:extLst>
          </p:cNvPr>
          <p:cNvGrpSpPr/>
          <p:nvPr/>
        </p:nvGrpSpPr>
        <p:grpSpPr>
          <a:xfrm>
            <a:off x="3810925" y="6497396"/>
            <a:ext cx="4654139" cy="330787"/>
            <a:chOff x="3391622" y="5946709"/>
            <a:chExt cx="3758909" cy="45210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BF225F-6EB8-A15E-8BBB-EC9B75731A96}"/>
                </a:ext>
              </a:extLst>
            </p:cNvPr>
            <p:cNvCxnSpPr/>
            <p:nvPr/>
          </p:nvCxnSpPr>
          <p:spPr>
            <a:xfrm flipH="1" flipV="1">
              <a:off x="7143750" y="5976254"/>
              <a:ext cx="6781" cy="4225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8BB78B-6979-E4DD-F8F1-195BD9563753}"/>
                </a:ext>
              </a:extLst>
            </p:cNvPr>
            <p:cNvCxnSpPr/>
            <p:nvPr/>
          </p:nvCxnSpPr>
          <p:spPr>
            <a:xfrm flipH="1" flipV="1">
              <a:off x="3391622" y="5946709"/>
              <a:ext cx="6781" cy="4225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211052-4977-5ED5-3AED-B434AAFDDFBE}"/>
                </a:ext>
              </a:extLst>
            </p:cNvPr>
            <p:cNvCxnSpPr/>
            <p:nvPr/>
          </p:nvCxnSpPr>
          <p:spPr>
            <a:xfrm>
              <a:off x="3398403" y="6382706"/>
              <a:ext cx="3745347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BD79100-5889-D434-80F4-BF7AA81B980A}"/>
              </a:ext>
            </a:extLst>
          </p:cNvPr>
          <p:cNvSpPr/>
          <p:nvPr/>
        </p:nvSpPr>
        <p:spPr>
          <a:xfrm>
            <a:off x="2018367" y="6014887"/>
            <a:ext cx="2838652" cy="470725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93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3293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78D2E1-A485-D9BF-C838-FB4C5A29A3D3}"/>
              </a:ext>
            </a:extLst>
          </p:cNvPr>
          <p:cNvSpPr/>
          <p:nvPr/>
        </p:nvSpPr>
        <p:spPr>
          <a:xfrm>
            <a:off x="6869066" y="6006570"/>
            <a:ext cx="2914577" cy="50066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th-TH" sz="3293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35FDD62E-A607-22FF-EA3A-E28B59DA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306" y="6519013"/>
            <a:ext cx="472472" cy="332867"/>
          </a:xfrm>
        </p:spPr>
        <p:txBody>
          <a:bodyPr/>
          <a:lstStyle/>
          <a:p>
            <a:pPr defTabSz="914377"/>
            <a:fld id="{EFDF1642-36F5-4944-A90B-128936D0950B}" type="slidenum">
              <a:rPr lang="th-TH">
                <a:solidFill>
                  <a:prstClr val="black"/>
                </a:solidFill>
              </a:rPr>
              <a:pPr defTabSz="914377"/>
              <a:t>50</a:t>
            </a:fld>
            <a:endParaRPr lang="th-TH">
              <a:solidFill>
                <a:prstClr val="black"/>
              </a:solidFill>
            </a:endParaRPr>
          </a:p>
        </p:txBody>
      </p:sp>
      <p:pic>
        <p:nvPicPr>
          <p:cNvPr id="1026" name="Picture 2" descr="Yes PNG, Yes Transparent Background - FreeIconsPNG">
            <a:extLst>
              <a:ext uri="{FF2B5EF4-FFF2-40B4-BE49-F238E27FC236}">
                <a16:creationId xmlns:a16="http://schemas.microsoft.com/office/drawing/2014/main" id="{D231FD2C-9D7C-1084-608C-95A95CA89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5340">
            <a:off x="9032378" y="459482"/>
            <a:ext cx="1010045" cy="101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0464FE-7F1D-9D60-2435-28E2483AD951}"/>
              </a:ext>
            </a:extLst>
          </p:cNvPr>
          <p:cNvSpPr txBox="1"/>
          <p:nvPr/>
        </p:nvSpPr>
        <p:spPr>
          <a:xfrm>
            <a:off x="-6017" y="-1209"/>
            <a:ext cx="488281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จัดทำแผนใช้เงินสู่เป้าหมาย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E500EC-21A7-059B-D34B-6BCA7279B09F}"/>
              </a:ext>
            </a:extLst>
          </p:cNvPr>
          <p:cNvGrpSpPr/>
          <p:nvPr/>
        </p:nvGrpSpPr>
        <p:grpSpPr>
          <a:xfrm>
            <a:off x="250835" y="54243"/>
            <a:ext cx="473869" cy="473869"/>
            <a:chOff x="2399072" y="675962"/>
            <a:chExt cx="473869" cy="4738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F3306D-2929-9565-E016-6BFF5C8A27F2}"/>
                </a:ext>
              </a:extLst>
            </p:cNvPr>
            <p:cNvSpPr/>
            <p:nvPr/>
          </p:nvSpPr>
          <p:spPr>
            <a:xfrm>
              <a:off x="2403374" y="759190"/>
              <a:ext cx="427176" cy="30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3B2B68-63C2-D920-EA75-3B71734CB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225" l="0" r="98817">
                          <a14:foregroundMark x1="71302" y1="80473" x2="71302" y2="80473"/>
                          <a14:foregroundMark x1="85799" y1="59763" x2="85799" y2="59763"/>
                          <a14:foregroundMark x1="59467" y1="37870" x2="59467" y2="37870"/>
                          <a14:foregroundMark x1="44675" y1="50888" x2="44675" y2="50888"/>
                          <a14:foregroundMark x1="50592" y1="67160" x2="50592" y2="67160"/>
                          <a14:foregroundMark x1="22485" y1="37870" x2="22485" y2="37870"/>
                          <a14:foregroundMark x1="25444" y1="52367" x2="25444" y2="52367"/>
                          <a14:foregroundMark x1="22485" y1="64201" x2="22485" y2="64201"/>
                        </a14:backgroundRemoval>
                      </a14:imgEffect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072" y="675962"/>
              <a:ext cx="473869" cy="473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8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/>
      <p:bldP spid="29" grpId="0" animBg="1"/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6" y="-1209"/>
            <a:ext cx="4949492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จัดทำแผนใช้เงินสู่เป้าหมาย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5240F6-CBE9-4933-853A-C56CCEC43245}"/>
              </a:ext>
            </a:extLst>
          </p:cNvPr>
          <p:cNvGrpSpPr/>
          <p:nvPr/>
        </p:nvGrpSpPr>
        <p:grpSpPr>
          <a:xfrm>
            <a:off x="250835" y="54243"/>
            <a:ext cx="473869" cy="473869"/>
            <a:chOff x="2399072" y="675962"/>
            <a:chExt cx="473869" cy="4738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C909D4-B368-4CC1-AC4F-6EC7A0AFA3F5}"/>
                </a:ext>
              </a:extLst>
            </p:cNvPr>
            <p:cNvSpPr/>
            <p:nvPr/>
          </p:nvSpPr>
          <p:spPr>
            <a:xfrm>
              <a:off x="2403374" y="759190"/>
              <a:ext cx="427176" cy="30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E399E8-2390-4106-8626-465ABEABE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225" l="0" r="98817">
                          <a14:foregroundMark x1="71302" y1="80473" x2="71302" y2="80473"/>
                          <a14:foregroundMark x1="85799" y1="59763" x2="85799" y2="59763"/>
                          <a14:foregroundMark x1="59467" y1="37870" x2="59467" y2="37870"/>
                          <a14:foregroundMark x1="44675" y1="50888" x2="44675" y2="50888"/>
                          <a14:foregroundMark x1="50592" y1="67160" x2="50592" y2="67160"/>
                          <a14:foregroundMark x1="22485" y1="37870" x2="22485" y2="37870"/>
                          <a14:foregroundMark x1="25444" y1="52367" x2="25444" y2="52367"/>
                          <a14:foregroundMark x1="22485" y1="64201" x2="22485" y2="64201"/>
                        </a14:backgroundRemoval>
                      </a14:imgEffect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072" y="675962"/>
              <a:ext cx="473869" cy="473869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5E9DA2F-80D1-42C3-9205-88B18C7F464F}"/>
              </a:ext>
            </a:extLst>
          </p:cNvPr>
          <p:cNvSpPr txBox="1"/>
          <p:nvPr/>
        </p:nvSpPr>
        <p:spPr>
          <a:xfrm>
            <a:off x="961713" y="1012131"/>
            <a:ext cx="146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ตัวอย่าง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BE24B60-978B-4221-992C-6DF0516D8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646124"/>
              </p:ext>
            </p:extLst>
          </p:nvPr>
        </p:nvGraphicFramePr>
        <p:xfrm>
          <a:off x="2520570" y="2008530"/>
          <a:ext cx="6710790" cy="43702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75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5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782"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รายรับ</a:t>
                      </a:r>
                      <a:r>
                        <a:rPr lang="en-US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-</a:t>
                      </a:r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รายจ่าย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จำนวนเงิน (บาท)</a:t>
                      </a:r>
                      <a:endParaRPr lang="th-TH" sz="24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เงินเดือน</a:t>
                      </a:r>
                      <a:endParaRPr lang="th-TH" sz="2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30,000 </a:t>
                      </a:r>
                      <a:endParaRPr lang="th-TH" sz="2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รายได้จากการขายของออนไลน์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</a:t>
                      </a:r>
                      <a:r>
                        <a:rPr lang="th-TH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,000  </a:t>
                      </a:r>
                      <a:endParaRPr lang="th-TH" sz="2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665324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ชำระหนี้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4</a:t>
                      </a:r>
                      <a:r>
                        <a:rPr lang="th-TH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,000 </a:t>
                      </a:r>
                      <a:endParaRPr lang="th-TH" sz="2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ออมเงินปรับปรุงซ่อมแซมบ้าน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5</a:t>
                      </a:r>
                      <a:r>
                        <a:rPr lang="th-TH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,</a:t>
                      </a:r>
                      <a:r>
                        <a:rPr lang="en-US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263</a:t>
                      </a:r>
                      <a:r>
                        <a:rPr lang="th-TH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</a:t>
                      </a:r>
                      <a:endParaRPr lang="th-TH" sz="2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ค่าใช้จ่ายส่วนตัว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6,000</a:t>
                      </a:r>
                      <a:endParaRPr lang="th-TH" sz="2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สังสรรค์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</a:t>
                      </a:r>
                      <a:r>
                        <a:rPr lang="en-US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3,000</a:t>
                      </a:r>
                      <a:r>
                        <a:rPr lang="th-TH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 </a:t>
                      </a:r>
                      <a:endParaRPr lang="th-TH" sz="2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ออมเงินเพื่อเกษียณ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2</a:t>
                      </a:r>
                      <a:r>
                        <a:rPr lang="th-TH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,</a:t>
                      </a:r>
                      <a:r>
                        <a:rPr lang="en-US" sz="2200"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822</a:t>
                      </a:r>
                      <a:endParaRPr lang="th-TH" sz="2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ค่าอาหาร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5</a:t>
                      </a:r>
                      <a:r>
                        <a:rPr lang="th-TH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782">
                <a:tc>
                  <a:txBody>
                    <a:bodyPr/>
                    <a:lstStyle/>
                    <a:p>
                      <a:pPr algn="l"/>
                      <a:r>
                        <a:rPr lang="th-TH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ออมเงินเผื่อฉุกเฉิน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4</a:t>
                      </a:r>
                      <a:r>
                        <a:rPr lang="th-TH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,</a:t>
                      </a:r>
                      <a:r>
                        <a:rPr lang="en-US" sz="2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cs typeface="DB Helvethaica X 65 Med" panose="02000506090000020004" pitchFamily="2" charset="-34"/>
                        </a:rPr>
                        <a:t>975</a:t>
                      </a:r>
                      <a:endParaRPr lang="th-TH" sz="2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cs typeface="DB Helvethaica X 65 Med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0B566364-05D1-4449-9C09-E53FB70B0FD1}"/>
              </a:ext>
            </a:extLst>
          </p:cNvPr>
          <p:cNvSpPr txBox="1"/>
          <p:nvPr/>
        </p:nvSpPr>
        <p:spPr>
          <a:xfrm>
            <a:off x="2268680" y="1016093"/>
            <a:ext cx="92579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/>
                <a:ea typeface="+mn-ea"/>
                <a:cs typeface="DB Helvethaica X 65 Med"/>
              </a:rPr>
              <a:t>วัลลภมีรายการรายรับ-รายจ่าย ในแต่ละเดือน ตามตารางดังนี้</a:t>
            </a:r>
            <a:endParaRPr kumimoji="0" lang="th-TH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7E94D3E-5CE4-4862-9C0F-101348E23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1" y="2733360"/>
            <a:ext cx="1695381" cy="2328918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7FC9B13-B59D-4625-9906-AD79AF8692EC}"/>
              </a:ext>
            </a:extLst>
          </p:cNvPr>
          <p:cNvSpPr/>
          <p:nvPr/>
        </p:nvSpPr>
        <p:spPr>
          <a:xfrm>
            <a:off x="10408018" y="2522490"/>
            <a:ext cx="1345761" cy="81900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รายรับ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A722CE8-4C89-4220-B78D-62C199CAB4DA}"/>
              </a:ext>
            </a:extLst>
          </p:cNvPr>
          <p:cNvSpPr/>
          <p:nvPr/>
        </p:nvSpPr>
        <p:spPr>
          <a:xfrm>
            <a:off x="10408019" y="4431453"/>
            <a:ext cx="1345760" cy="81900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รายจ่าย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61DECD0-6FF1-4695-92F4-8A435E0B66EE}"/>
              </a:ext>
            </a:extLst>
          </p:cNvPr>
          <p:cNvSpPr/>
          <p:nvPr/>
        </p:nvSpPr>
        <p:spPr>
          <a:xfrm>
            <a:off x="2520570" y="2469147"/>
            <a:ext cx="6710790" cy="767349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49DCD782-6145-4C35-BA54-6D0C9A1EBF82}"/>
              </a:ext>
            </a:extLst>
          </p:cNvPr>
          <p:cNvSpPr/>
          <p:nvPr/>
        </p:nvSpPr>
        <p:spPr>
          <a:xfrm>
            <a:off x="9671430" y="2641228"/>
            <a:ext cx="483223" cy="4616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D23F51-DCD1-47F5-AF46-9E35C97110BD}"/>
              </a:ext>
            </a:extLst>
          </p:cNvPr>
          <p:cNvSpPr/>
          <p:nvPr/>
        </p:nvSpPr>
        <p:spPr>
          <a:xfrm>
            <a:off x="2520570" y="3300664"/>
            <a:ext cx="6710790" cy="305568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6CDAE68-8DF5-46D8-A761-564865640013}"/>
              </a:ext>
            </a:extLst>
          </p:cNvPr>
          <p:cNvSpPr/>
          <p:nvPr/>
        </p:nvSpPr>
        <p:spPr>
          <a:xfrm>
            <a:off x="9671430" y="4563035"/>
            <a:ext cx="483223" cy="4616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65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E384A7C-0939-4E74-A2DD-77945FA5F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95878"/>
              </p:ext>
            </p:extLst>
          </p:nvPr>
        </p:nvGraphicFramePr>
        <p:xfrm>
          <a:off x="250835" y="845357"/>
          <a:ext cx="9926796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215">
                  <a:extLst>
                    <a:ext uri="{9D8B030D-6E8A-4147-A177-3AD203B41FA5}">
                      <a16:colId xmlns:a16="http://schemas.microsoft.com/office/drawing/2014/main" val="3868025262"/>
                    </a:ext>
                  </a:extLst>
                </a:gridCol>
                <a:gridCol w="1448841">
                  <a:extLst>
                    <a:ext uri="{9D8B030D-6E8A-4147-A177-3AD203B41FA5}">
                      <a16:colId xmlns:a16="http://schemas.microsoft.com/office/drawing/2014/main" val="322969993"/>
                    </a:ext>
                  </a:extLst>
                </a:gridCol>
                <a:gridCol w="1429344">
                  <a:extLst>
                    <a:ext uri="{9D8B030D-6E8A-4147-A177-3AD203B41FA5}">
                      <a16:colId xmlns:a16="http://schemas.microsoft.com/office/drawing/2014/main" val="1995560205"/>
                    </a:ext>
                  </a:extLst>
                </a:gridCol>
                <a:gridCol w="2139536">
                  <a:extLst>
                    <a:ext uri="{9D8B030D-6E8A-4147-A177-3AD203B41FA5}">
                      <a16:colId xmlns:a16="http://schemas.microsoft.com/office/drawing/2014/main" val="2259558087"/>
                    </a:ext>
                  </a:extLst>
                </a:gridCol>
                <a:gridCol w="1240888">
                  <a:extLst>
                    <a:ext uri="{9D8B030D-6E8A-4147-A177-3AD203B41FA5}">
                      <a16:colId xmlns:a16="http://schemas.microsoft.com/office/drawing/2014/main" val="1800271289"/>
                    </a:ext>
                  </a:extLst>
                </a:gridCol>
                <a:gridCol w="1737972">
                  <a:extLst>
                    <a:ext uri="{9D8B030D-6E8A-4147-A177-3AD203B41FA5}">
                      <a16:colId xmlns:a16="http://schemas.microsoft.com/office/drawing/2014/main" val="4170272289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-------------------------</a:t>
                      </a:r>
                      <a:r>
                        <a:rPr lang="th-TH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แผนใช้เงิน</a:t>
                      </a:r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-----------------------</a:t>
                      </a:r>
                      <a:endParaRPr lang="th-TH" sz="40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21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รายการรายรับ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(เงินเข้า)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การทำงาน 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แหล่งอื่น 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รายการรายจ่าย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(เงินออก)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รายจ่ายจำเป็น 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รายจ่ายไม่จำเป็น</a:t>
                      </a:r>
                    </a:p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2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เงินเดือน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30,000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เงินออมเผื่อฉุกเฉิน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4,975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97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ขายของออนไลน์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เงินออมปรับปรุงบ้าน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5,263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6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เงินออมเพื่อเกษียณ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2,822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4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ชำระหนี้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4,000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23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ค่าอาหาร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5,000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53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ค่าใช้จ่ายส่วนตัว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6,000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800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ค่าสังสรรค์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38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รวมรายรับ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30,000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รวมรายจ่าย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28,060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387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รวมรายรับทั้งหมด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32,000</a:t>
                      </a:r>
                      <a:endParaRPr lang="th-TH" sz="24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kern="12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รวมรายจ่ายทั้งหมด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31,060</a:t>
                      </a:r>
                      <a:endParaRPr lang="th-TH" sz="24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027819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B0D00EC9-9B22-46E4-8042-B87A49BE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357" y="258447"/>
            <a:ext cx="2323526" cy="1151094"/>
          </a:xfrm>
          <a:prstGeom prst="rect">
            <a:avLst/>
          </a:prstGeom>
        </p:spPr>
      </p:pic>
      <p:sp>
        <p:nvSpPr>
          <p:cNvPr id="24" name="Line Callout 2 18">
            <a:extLst>
              <a:ext uri="{FF2B5EF4-FFF2-40B4-BE49-F238E27FC236}">
                <a16:creationId xmlns:a16="http://schemas.microsoft.com/office/drawing/2014/main" id="{3318B220-7773-404D-A323-BB352BE49F4B}"/>
              </a:ext>
            </a:extLst>
          </p:cNvPr>
          <p:cNvSpPr/>
          <p:nvPr/>
        </p:nvSpPr>
        <p:spPr>
          <a:xfrm>
            <a:off x="1891009" y="3717289"/>
            <a:ext cx="2838652" cy="59648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8929"/>
              <a:gd name="adj6" fmla="val -28767"/>
            </a:avLst>
          </a:prstGeom>
          <a:solidFill>
            <a:srgbClr val="FFE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ประมาณการรายรับต่อเดือน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C00A53-63C8-49CB-9D4B-95B68588AD24}"/>
              </a:ext>
            </a:extLst>
          </p:cNvPr>
          <p:cNvSpPr/>
          <p:nvPr/>
        </p:nvSpPr>
        <p:spPr>
          <a:xfrm>
            <a:off x="278546" y="2233239"/>
            <a:ext cx="4733546" cy="907473"/>
          </a:xfrm>
          <a:prstGeom prst="rect">
            <a:avLst/>
          </a:prstGeom>
          <a:noFill/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2E868-327D-4FFB-BE61-BBE8D3E8779D}"/>
              </a:ext>
            </a:extLst>
          </p:cNvPr>
          <p:cNvSpPr/>
          <p:nvPr/>
        </p:nvSpPr>
        <p:spPr>
          <a:xfrm>
            <a:off x="5039803" y="2222717"/>
            <a:ext cx="5137828" cy="13990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B4912A-7534-48E9-A08E-D060E6FD60D9}"/>
              </a:ext>
            </a:extLst>
          </p:cNvPr>
          <p:cNvSpPr/>
          <p:nvPr/>
        </p:nvSpPr>
        <p:spPr>
          <a:xfrm>
            <a:off x="5039803" y="3628801"/>
            <a:ext cx="5137828" cy="43561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3B421F-271D-4B1E-9EFE-F12F7B2465C5}"/>
              </a:ext>
            </a:extLst>
          </p:cNvPr>
          <p:cNvSpPr/>
          <p:nvPr/>
        </p:nvSpPr>
        <p:spPr>
          <a:xfrm>
            <a:off x="5039803" y="4071448"/>
            <a:ext cx="5137828" cy="140109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63EE901D-FD71-4426-8B13-85139DECD37D}"/>
              </a:ext>
            </a:extLst>
          </p:cNvPr>
          <p:cNvSpPr/>
          <p:nvPr/>
        </p:nvSpPr>
        <p:spPr>
          <a:xfrm>
            <a:off x="10275351" y="2686975"/>
            <a:ext cx="302220" cy="3560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97212A-32B9-47C7-AE05-3F759D89CD7B}"/>
              </a:ext>
            </a:extLst>
          </p:cNvPr>
          <p:cNvSpPr/>
          <p:nvPr/>
        </p:nvSpPr>
        <p:spPr>
          <a:xfrm>
            <a:off x="10674555" y="2192372"/>
            <a:ext cx="1467127" cy="1145876"/>
          </a:xfrm>
          <a:prstGeom prst="rect">
            <a:avLst/>
          </a:prstGeom>
          <a:solidFill>
            <a:srgbClr val="FFE699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เงินออม</a:t>
            </a:r>
            <a:br>
              <a:rPr lang="th-TH" sz="24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4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ตามเป้าหมายต่อเดือน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BD55FF7-E321-455D-99AA-8E7F0DEE26C7}"/>
              </a:ext>
            </a:extLst>
          </p:cNvPr>
          <p:cNvSpPr/>
          <p:nvPr/>
        </p:nvSpPr>
        <p:spPr>
          <a:xfrm>
            <a:off x="10674555" y="3465358"/>
            <a:ext cx="1467126" cy="754392"/>
          </a:xfrm>
          <a:prstGeom prst="rect">
            <a:avLst/>
          </a:prstGeom>
          <a:solidFill>
            <a:srgbClr val="FFE699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ชำระหนี้</a:t>
            </a:r>
          </a:p>
          <a:p>
            <a:pPr algn="ctr"/>
            <a:r>
              <a:rPr lang="th-TH" sz="24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ต่อเดือน</a:t>
            </a: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B78D2D86-7FC5-4B10-94DC-91B8518BCCBB}"/>
              </a:ext>
            </a:extLst>
          </p:cNvPr>
          <p:cNvSpPr/>
          <p:nvPr/>
        </p:nvSpPr>
        <p:spPr>
          <a:xfrm>
            <a:off x="10275351" y="4530854"/>
            <a:ext cx="302220" cy="3560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001D8CD-BB7A-4A56-B502-49CB62DC980E}"/>
              </a:ext>
            </a:extLst>
          </p:cNvPr>
          <p:cNvSpPr/>
          <p:nvPr/>
        </p:nvSpPr>
        <p:spPr>
          <a:xfrm>
            <a:off x="10675292" y="4388875"/>
            <a:ext cx="1467127" cy="754392"/>
          </a:xfrm>
          <a:prstGeom prst="rect">
            <a:avLst/>
          </a:prstGeom>
          <a:solidFill>
            <a:srgbClr val="FFE699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ค่าใช้จ่าย</a:t>
            </a:r>
          </a:p>
          <a:p>
            <a:pPr algn="ctr"/>
            <a:r>
              <a:rPr lang="th-TH" sz="24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ต่อเดือน</a:t>
            </a: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571AD6E4-F783-4F7F-9732-C5F3F3992DA2}"/>
              </a:ext>
            </a:extLst>
          </p:cNvPr>
          <p:cNvSpPr/>
          <p:nvPr/>
        </p:nvSpPr>
        <p:spPr>
          <a:xfrm>
            <a:off x="10281243" y="3668569"/>
            <a:ext cx="302220" cy="3560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9E8D42-A19E-486A-90F4-DB5EA7A5B287}"/>
              </a:ext>
            </a:extLst>
          </p:cNvPr>
          <p:cNvSpPr txBox="1"/>
          <p:nvPr/>
        </p:nvSpPr>
        <p:spPr>
          <a:xfrm>
            <a:off x="4865072" y="6334780"/>
            <a:ext cx="291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รายรับ </a:t>
            </a:r>
            <a:r>
              <a:rPr lang="en-US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&gt; </a:t>
            </a:r>
            <a:r>
              <a:rPr lang="th-TH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รายจ่าย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791F10E-64B9-48DB-9380-6D24D8D165C9}"/>
              </a:ext>
            </a:extLst>
          </p:cNvPr>
          <p:cNvGrpSpPr/>
          <p:nvPr/>
        </p:nvGrpSpPr>
        <p:grpSpPr>
          <a:xfrm>
            <a:off x="4024641" y="6395796"/>
            <a:ext cx="4654138" cy="330786"/>
            <a:chOff x="3391622" y="5946709"/>
            <a:chExt cx="3758909" cy="45210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83BDF3C-EDE9-4EDC-8371-EFEFC3804E41}"/>
                </a:ext>
              </a:extLst>
            </p:cNvPr>
            <p:cNvCxnSpPr/>
            <p:nvPr/>
          </p:nvCxnSpPr>
          <p:spPr>
            <a:xfrm flipH="1" flipV="1">
              <a:off x="7143750" y="5976254"/>
              <a:ext cx="6781" cy="4225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2FA3A4F-C16F-4DA5-AA79-60964D2C62AE}"/>
                </a:ext>
              </a:extLst>
            </p:cNvPr>
            <p:cNvCxnSpPr/>
            <p:nvPr/>
          </p:nvCxnSpPr>
          <p:spPr>
            <a:xfrm flipH="1" flipV="1">
              <a:off x="3391622" y="5946709"/>
              <a:ext cx="6781" cy="4225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CEB012F-07EE-4BE5-8B9D-CE27EE261589}"/>
                </a:ext>
              </a:extLst>
            </p:cNvPr>
            <p:cNvCxnSpPr/>
            <p:nvPr/>
          </p:nvCxnSpPr>
          <p:spPr>
            <a:xfrm>
              <a:off x="3398403" y="6382706"/>
              <a:ext cx="3745347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3AF7BE5E-8B5C-4C46-9EF4-37C232E1C586}"/>
              </a:ext>
            </a:extLst>
          </p:cNvPr>
          <p:cNvSpPr/>
          <p:nvPr/>
        </p:nvSpPr>
        <p:spPr>
          <a:xfrm>
            <a:off x="2192754" y="5913286"/>
            <a:ext cx="2838652" cy="448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5BEF4E-1A9B-4124-9D5D-1178D8C90495}"/>
              </a:ext>
            </a:extLst>
          </p:cNvPr>
          <p:cNvSpPr/>
          <p:nvPr/>
        </p:nvSpPr>
        <p:spPr>
          <a:xfrm>
            <a:off x="7188303" y="5904969"/>
            <a:ext cx="2989327" cy="448951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694F8-A6E2-C24D-D9CD-6287AE4F9ABD}"/>
              </a:ext>
            </a:extLst>
          </p:cNvPr>
          <p:cNvSpPr txBox="1"/>
          <p:nvPr/>
        </p:nvSpPr>
        <p:spPr>
          <a:xfrm>
            <a:off x="-6016" y="-1209"/>
            <a:ext cx="4949492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จัดทำแผนใช้เงินสู่เป้าหมาย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2DB309-237A-BA0C-DB68-36D5B71FD93D}"/>
              </a:ext>
            </a:extLst>
          </p:cNvPr>
          <p:cNvGrpSpPr/>
          <p:nvPr/>
        </p:nvGrpSpPr>
        <p:grpSpPr>
          <a:xfrm>
            <a:off x="250835" y="54243"/>
            <a:ext cx="473869" cy="473869"/>
            <a:chOff x="2399072" y="675962"/>
            <a:chExt cx="473869" cy="4738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89971F-2D56-08AF-A01C-45011C2CEB1C}"/>
                </a:ext>
              </a:extLst>
            </p:cNvPr>
            <p:cNvSpPr/>
            <p:nvPr/>
          </p:nvSpPr>
          <p:spPr>
            <a:xfrm>
              <a:off x="2403374" y="759190"/>
              <a:ext cx="427176" cy="30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445DB4-7D65-BE0F-3497-2B8A0B7AB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225" l="0" r="98817">
                          <a14:foregroundMark x1="71302" y1="80473" x2="71302" y2="80473"/>
                          <a14:foregroundMark x1="85799" y1="59763" x2="85799" y2="59763"/>
                          <a14:foregroundMark x1="59467" y1="37870" x2="59467" y2="37870"/>
                          <a14:foregroundMark x1="44675" y1="50888" x2="44675" y2="50888"/>
                          <a14:foregroundMark x1="50592" y1="67160" x2="50592" y2="67160"/>
                          <a14:foregroundMark x1="22485" y1="37870" x2="22485" y2="37870"/>
                          <a14:foregroundMark x1="25444" y1="52367" x2="25444" y2="52367"/>
                          <a14:foregroundMark x1="22485" y1="64201" x2="22485" y2="64201"/>
                        </a14:backgroundRemoval>
                      </a14:imgEffect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072" y="675962"/>
              <a:ext cx="473869" cy="473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822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2" grpId="0" animBg="1"/>
      <p:bldP spid="43" grpId="0" animBg="1"/>
      <p:bldP spid="44" grpId="0" animBg="1"/>
      <p:bldP spid="45" grpId="0" animBg="1"/>
      <p:bldP spid="51" grpId="0" animBg="1"/>
      <p:bldP spid="5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79A4CA-F521-4763-8931-06953F321DB9}"/>
              </a:ext>
            </a:extLst>
          </p:cNvPr>
          <p:cNvSpPr/>
          <p:nvPr/>
        </p:nvSpPr>
        <p:spPr>
          <a:xfrm>
            <a:off x="4333946" y="459927"/>
            <a:ext cx="2914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กิจกรรม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</a:t>
            </a: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แผนใช้เงิน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E384A7C-0939-4E74-A2DD-77945FA5F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688700"/>
              </p:ext>
            </p:extLst>
          </p:nvPr>
        </p:nvGraphicFramePr>
        <p:xfrm>
          <a:off x="487769" y="1066271"/>
          <a:ext cx="11098997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8144">
                  <a:extLst>
                    <a:ext uri="{9D8B030D-6E8A-4147-A177-3AD203B41FA5}">
                      <a16:colId xmlns:a16="http://schemas.microsoft.com/office/drawing/2014/main" val="3868025262"/>
                    </a:ext>
                  </a:extLst>
                </a:gridCol>
                <a:gridCol w="1828852">
                  <a:extLst>
                    <a:ext uri="{9D8B030D-6E8A-4147-A177-3AD203B41FA5}">
                      <a16:colId xmlns:a16="http://schemas.microsoft.com/office/drawing/2014/main" val="32296999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995560205"/>
                    </a:ext>
                  </a:extLst>
                </a:gridCol>
                <a:gridCol w="2181185">
                  <a:extLst>
                    <a:ext uri="{9D8B030D-6E8A-4147-A177-3AD203B41FA5}">
                      <a16:colId xmlns:a16="http://schemas.microsoft.com/office/drawing/2014/main" val="2259558087"/>
                    </a:ext>
                  </a:extLst>
                </a:gridCol>
                <a:gridCol w="1676886">
                  <a:extLst>
                    <a:ext uri="{9D8B030D-6E8A-4147-A177-3AD203B41FA5}">
                      <a16:colId xmlns:a16="http://schemas.microsoft.com/office/drawing/2014/main" val="1800271289"/>
                    </a:ext>
                  </a:extLst>
                </a:gridCol>
                <a:gridCol w="1653730">
                  <a:extLst>
                    <a:ext uri="{9D8B030D-6E8A-4147-A177-3AD203B41FA5}">
                      <a16:colId xmlns:a16="http://schemas.microsoft.com/office/drawing/2014/main" val="4170272289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------------------------</a:t>
                      </a:r>
                      <a:r>
                        <a:rPr lang="th-TH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 แผนใช้เงิน </a:t>
                      </a:r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--------------------------</a:t>
                      </a:r>
                      <a:endParaRPr lang="th-TH" sz="40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21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รายการรายรับ</a:t>
                      </a:r>
                    </a:p>
                    <a:p>
                      <a:pPr algn="ctr"/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(เงินเข้า)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การทำงาน 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แหล่งอื่น 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รายการรายจ่าย</a:t>
                      </a:r>
                    </a:p>
                    <a:p>
                      <a:pPr algn="ctr"/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(เงินออก)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รายจ่ายจำเป็น </a:t>
                      </a:r>
                    </a:p>
                    <a:p>
                      <a:pPr algn="ctr"/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รายจ่ายไม่จำเป็น</a:t>
                      </a:r>
                    </a:p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2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97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6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4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23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53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800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38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รวมรายรับ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รวมรายจ่าย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387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รวมรายรับทั้งหมด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kern="12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รวมรายจ่ายทั้งหมด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0278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AE240DA-30F4-0A59-75E7-1FE228BD9A0B}"/>
              </a:ext>
            </a:extLst>
          </p:cNvPr>
          <p:cNvSpPr txBox="1"/>
          <p:nvPr/>
        </p:nvSpPr>
        <p:spPr>
          <a:xfrm>
            <a:off x="-6016" y="-1209"/>
            <a:ext cx="4949492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จัดทำแผนใช้เงินสู่เป้าหมาย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375DE2-4FCF-A99B-D78F-B851BF093627}"/>
              </a:ext>
            </a:extLst>
          </p:cNvPr>
          <p:cNvGrpSpPr/>
          <p:nvPr/>
        </p:nvGrpSpPr>
        <p:grpSpPr>
          <a:xfrm>
            <a:off x="250835" y="54243"/>
            <a:ext cx="473869" cy="473869"/>
            <a:chOff x="2399072" y="675962"/>
            <a:chExt cx="473869" cy="4738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44B033-F5E2-AEBA-BE3B-1BCDAAF319FA}"/>
                </a:ext>
              </a:extLst>
            </p:cNvPr>
            <p:cNvSpPr/>
            <p:nvPr/>
          </p:nvSpPr>
          <p:spPr>
            <a:xfrm>
              <a:off x="2403374" y="759190"/>
              <a:ext cx="427176" cy="30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437B9F-3B43-A2F3-D49E-29ADA5BA7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225" l="0" r="98817">
                          <a14:foregroundMark x1="71302" y1="80473" x2="71302" y2="80473"/>
                          <a14:foregroundMark x1="85799" y1="59763" x2="85799" y2="59763"/>
                          <a14:foregroundMark x1="59467" y1="37870" x2="59467" y2="37870"/>
                          <a14:foregroundMark x1="44675" y1="50888" x2="44675" y2="50888"/>
                          <a14:foregroundMark x1="50592" y1="67160" x2="50592" y2="67160"/>
                          <a14:foregroundMark x1="22485" y1="37870" x2="22485" y2="37870"/>
                          <a14:foregroundMark x1="25444" y1="52367" x2="25444" y2="52367"/>
                          <a14:foregroundMark x1="22485" y1="64201" x2="22485" y2="64201"/>
                        </a14:backgroundRemoval>
                      </a14:imgEffect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072" y="675962"/>
              <a:ext cx="473869" cy="473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768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5008E-4B0B-4FB4-BEEF-76E977641380}"/>
              </a:ext>
            </a:extLst>
          </p:cNvPr>
          <p:cNvSpPr txBox="1"/>
          <p:nvPr/>
        </p:nvSpPr>
        <p:spPr>
          <a:xfrm>
            <a:off x="1" y="1198264"/>
            <a:ext cx="12192000" cy="1015663"/>
          </a:xfrm>
          <a:prstGeom prst="rect">
            <a:avLst/>
          </a:prstGeom>
          <a:solidFill>
            <a:srgbClr val="00406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60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ปริศนาทายคำ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58C042-A796-4104-BF59-BAACDE2838C8}"/>
              </a:ext>
            </a:extLst>
          </p:cNvPr>
          <p:cNvSpPr/>
          <p:nvPr/>
        </p:nvSpPr>
        <p:spPr>
          <a:xfrm>
            <a:off x="0" y="2273988"/>
            <a:ext cx="12192000" cy="3026329"/>
          </a:xfrm>
          <a:prstGeom prst="rect">
            <a:avLst/>
          </a:prstGeom>
          <a:solidFill>
            <a:srgbClr val="E8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67F49-4CAD-4C05-A82A-193BFD663075}"/>
              </a:ext>
            </a:extLst>
          </p:cNvPr>
          <p:cNvSpPr txBox="1"/>
          <p:nvPr/>
        </p:nvSpPr>
        <p:spPr>
          <a:xfrm>
            <a:off x="7625555" y="5238017"/>
            <a:ext cx="43307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ปฏิบัติ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307CFE-7838-4564-B715-0F76C6823656}"/>
              </a:ext>
            </a:extLst>
          </p:cNvPr>
          <p:cNvSpPr txBox="1"/>
          <p:nvPr/>
        </p:nvSpPr>
        <p:spPr>
          <a:xfrm>
            <a:off x="4202489" y="5376517"/>
            <a:ext cx="2856652" cy="830997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พยางค์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46DB53-FA19-481C-9174-FD60C148292B}"/>
              </a:ext>
            </a:extLst>
          </p:cNvPr>
          <p:cNvGrpSpPr/>
          <p:nvPr/>
        </p:nvGrpSpPr>
        <p:grpSpPr>
          <a:xfrm>
            <a:off x="579808" y="2592511"/>
            <a:ext cx="11032382" cy="2267272"/>
            <a:chOff x="854208" y="3812642"/>
            <a:chExt cx="15445335" cy="31741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3BABCD2-EE2B-432E-B7D4-8943850A7A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1645"/>
            <a:stretch/>
          </p:blipFill>
          <p:spPr>
            <a:xfrm>
              <a:off x="5496244" y="3993777"/>
              <a:ext cx="4776536" cy="299304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C5D290-B60C-4958-95E2-FE35E8130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84644" y="3812642"/>
              <a:ext cx="5114899" cy="3174181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7DB96D-7A45-442F-A085-69277686D055}"/>
                </a:ext>
              </a:extLst>
            </p:cNvPr>
            <p:cNvCxnSpPr/>
            <p:nvPr/>
          </p:nvCxnSpPr>
          <p:spPr>
            <a:xfrm>
              <a:off x="854208" y="5654762"/>
              <a:ext cx="3730172" cy="0"/>
            </a:xfrm>
            <a:prstGeom prst="line">
              <a:avLst/>
            </a:prstGeom>
            <a:ln w="254000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461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0AC2000-0E50-4FD8-9228-18EE3CD3B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76" y="4819800"/>
            <a:ext cx="2594324" cy="10425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D3FE5-49AE-4973-A5EC-B1FC4D5FFD31}"/>
              </a:ext>
            </a:extLst>
          </p:cNvPr>
          <p:cNvSpPr/>
          <p:nvPr/>
        </p:nvSpPr>
        <p:spPr>
          <a:xfrm>
            <a:off x="833107" y="4715567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13AF5-E060-459A-A5C3-61743CE8BDC7}"/>
              </a:ext>
            </a:extLst>
          </p:cNvPr>
          <p:cNvSpPr/>
          <p:nvPr/>
        </p:nvSpPr>
        <p:spPr>
          <a:xfrm>
            <a:off x="2275862" y="2825669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สำรวจตัวเอง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AC907A-A5A1-4021-8FDA-036CE01E8C36}"/>
              </a:ext>
            </a:extLst>
          </p:cNvPr>
          <p:cNvSpPr/>
          <p:nvPr/>
        </p:nvSpPr>
        <p:spPr>
          <a:xfrm>
            <a:off x="3336146" y="4912211"/>
            <a:ext cx="301805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ตั้งเป้าหมาย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การเงิน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E64C63-E2A0-48DC-9B5A-CB55FEC47E21}"/>
              </a:ext>
            </a:extLst>
          </p:cNvPr>
          <p:cNvSpPr/>
          <p:nvPr/>
        </p:nvSpPr>
        <p:spPr>
          <a:xfrm>
            <a:off x="5249552" y="2820977"/>
            <a:ext cx="1987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จัดทำแผนใช้เงิน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สู่เป้าหมาย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CC6CF-7894-40E8-B1C5-7392846AD2F8}"/>
              </a:ext>
            </a:extLst>
          </p:cNvPr>
          <p:cNvSpPr/>
          <p:nvPr/>
        </p:nvSpPr>
        <p:spPr>
          <a:xfrm>
            <a:off x="6483930" y="4918312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ปฏิบัติตามแผน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CA92B1-2D92-49A1-BA45-A79120DA939E}"/>
              </a:ext>
            </a:extLst>
          </p:cNvPr>
          <p:cNvSpPr/>
          <p:nvPr/>
        </p:nvSpPr>
        <p:spPr>
          <a:xfrm>
            <a:off x="7657737" y="2810143"/>
            <a:ext cx="2666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ตรวจสอบและ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ปรับแผนฯ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9F46CD-1475-4FF5-B57A-DBADF956E505}"/>
              </a:ext>
            </a:extLst>
          </p:cNvPr>
          <p:cNvCxnSpPr>
            <a:cxnSpLocks/>
          </p:cNvCxnSpPr>
          <p:nvPr/>
        </p:nvCxnSpPr>
        <p:spPr>
          <a:xfrm>
            <a:off x="1913335" y="4233402"/>
            <a:ext cx="8549611" cy="10782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F8F74AD-59AF-4477-870C-2B4E4C6F7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5469" y="2569817"/>
            <a:ext cx="1324248" cy="226793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131D755-6EF4-40C9-92D1-9B732F4BAB74}"/>
              </a:ext>
            </a:extLst>
          </p:cNvPr>
          <p:cNvSpPr/>
          <p:nvPr/>
        </p:nvSpPr>
        <p:spPr>
          <a:xfrm>
            <a:off x="1780101" y="410016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7D5E3-78FB-4286-8D87-1AE4F6879AAF}"/>
              </a:ext>
            </a:extLst>
          </p:cNvPr>
          <p:cNvSpPr/>
          <p:nvPr/>
        </p:nvSpPr>
        <p:spPr>
          <a:xfrm>
            <a:off x="3241586" y="410663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958BEC-3F49-48F9-9AFC-AE2F8FAAF08E}"/>
              </a:ext>
            </a:extLst>
          </p:cNvPr>
          <p:cNvSpPr/>
          <p:nvPr/>
        </p:nvSpPr>
        <p:spPr>
          <a:xfrm>
            <a:off x="4697750" y="4100963"/>
            <a:ext cx="266469" cy="26646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BD1949-40FE-4A07-866D-448B1765ECFA}"/>
              </a:ext>
            </a:extLst>
          </p:cNvPr>
          <p:cNvSpPr/>
          <p:nvPr/>
        </p:nvSpPr>
        <p:spPr>
          <a:xfrm>
            <a:off x="6057900" y="4082096"/>
            <a:ext cx="266469" cy="26646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E5BCEF-A0B1-4E51-B4D9-84474F8DCC8C}"/>
              </a:ext>
            </a:extLst>
          </p:cNvPr>
          <p:cNvSpPr/>
          <p:nvPr/>
        </p:nvSpPr>
        <p:spPr>
          <a:xfrm>
            <a:off x="7479774" y="4100168"/>
            <a:ext cx="266469" cy="26646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332C12-FC4A-4AEB-8AB4-10125138B1B9}"/>
              </a:ext>
            </a:extLst>
          </p:cNvPr>
          <p:cNvSpPr/>
          <p:nvPr/>
        </p:nvSpPr>
        <p:spPr>
          <a:xfrm>
            <a:off x="8852500" y="4082096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148E6F-77CE-4F34-B5FF-C2342AE58F22}"/>
              </a:ext>
            </a:extLst>
          </p:cNvPr>
          <p:cNvSpPr/>
          <p:nvPr/>
        </p:nvSpPr>
        <p:spPr>
          <a:xfrm>
            <a:off x="10256279" y="4090973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39D1C-6D9A-4FD4-9436-59B2E3EE2D64}"/>
              </a:ext>
            </a:extLst>
          </p:cNvPr>
          <p:cNvCxnSpPr>
            <a:cxnSpLocks/>
          </p:cNvCxnSpPr>
          <p:nvPr/>
        </p:nvCxnSpPr>
        <p:spPr>
          <a:xfrm>
            <a:off x="1913335" y="4286441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4F282F-2A27-4048-9E49-B2E405D597C4}"/>
              </a:ext>
            </a:extLst>
          </p:cNvPr>
          <p:cNvCxnSpPr>
            <a:cxnSpLocks/>
          </p:cNvCxnSpPr>
          <p:nvPr/>
        </p:nvCxnSpPr>
        <p:spPr>
          <a:xfrm>
            <a:off x="3374820" y="3575015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668C76-152B-4FE0-A945-65D3E167A92F}"/>
              </a:ext>
            </a:extLst>
          </p:cNvPr>
          <p:cNvCxnSpPr>
            <a:cxnSpLocks/>
          </p:cNvCxnSpPr>
          <p:nvPr/>
        </p:nvCxnSpPr>
        <p:spPr>
          <a:xfrm>
            <a:off x="4830985" y="4299962"/>
            <a:ext cx="5320" cy="367635"/>
          </a:xfrm>
          <a:prstGeom prst="line">
            <a:avLst/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0254C70-B9C7-437B-81AC-57A4C435913D}"/>
              </a:ext>
            </a:extLst>
          </p:cNvPr>
          <p:cNvSpPr/>
          <p:nvPr/>
        </p:nvSpPr>
        <p:spPr>
          <a:xfrm>
            <a:off x="2296559" y="2811844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748B59-4F38-40AC-8C4F-E6EB76D1C384}"/>
              </a:ext>
            </a:extLst>
          </p:cNvPr>
          <p:cNvSpPr txBox="1"/>
          <p:nvPr/>
        </p:nvSpPr>
        <p:spPr>
          <a:xfrm>
            <a:off x="2363095" y="278043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8A25E7-DCE8-4F5A-8FA2-1EE8E285F1EF}"/>
              </a:ext>
            </a:extLst>
          </p:cNvPr>
          <p:cNvSpPr/>
          <p:nvPr/>
        </p:nvSpPr>
        <p:spPr>
          <a:xfrm>
            <a:off x="3808596" y="4922306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8FD39-4779-4505-BBF4-8257BB6D89EF}"/>
              </a:ext>
            </a:extLst>
          </p:cNvPr>
          <p:cNvSpPr txBox="1"/>
          <p:nvPr/>
        </p:nvSpPr>
        <p:spPr>
          <a:xfrm>
            <a:off x="3879862" y="488376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4F20482-1B82-406F-9E63-BE0909A93F2D}"/>
              </a:ext>
            </a:extLst>
          </p:cNvPr>
          <p:cNvSpPr/>
          <p:nvPr/>
        </p:nvSpPr>
        <p:spPr>
          <a:xfrm>
            <a:off x="5070913" y="2819991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06608D-1338-4608-9068-95C8FAD92D07}"/>
              </a:ext>
            </a:extLst>
          </p:cNvPr>
          <p:cNvSpPr txBox="1"/>
          <p:nvPr/>
        </p:nvSpPr>
        <p:spPr>
          <a:xfrm>
            <a:off x="5132719" y="2788577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1D8BBD-F5DF-4B2C-97D9-0AA54565D961}"/>
              </a:ext>
            </a:extLst>
          </p:cNvPr>
          <p:cNvSpPr/>
          <p:nvPr/>
        </p:nvSpPr>
        <p:spPr>
          <a:xfrm>
            <a:off x="6458624" y="4910931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AF6551-3B29-462A-B61B-BEE84149C454}"/>
              </a:ext>
            </a:extLst>
          </p:cNvPr>
          <p:cNvSpPr txBox="1"/>
          <p:nvPr/>
        </p:nvSpPr>
        <p:spPr>
          <a:xfrm>
            <a:off x="6529890" y="487792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41792D-EC44-4D68-AC28-5FD5FD4F4896}"/>
              </a:ext>
            </a:extLst>
          </p:cNvPr>
          <p:cNvSpPr/>
          <p:nvPr/>
        </p:nvSpPr>
        <p:spPr>
          <a:xfrm>
            <a:off x="7856282" y="2833017"/>
            <a:ext cx="457200" cy="45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8B6966-FB69-45DA-80DB-971B0BDBBEEA}"/>
              </a:ext>
            </a:extLst>
          </p:cNvPr>
          <p:cNvSpPr txBox="1"/>
          <p:nvPr/>
        </p:nvSpPr>
        <p:spPr>
          <a:xfrm>
            <a:off x="7926985" y="279841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</a:t>
            </a:r>
            <a:endParaRPr lang="th-TH">
              <a:solidFill>
                <a:schemeClr val="bg1">
                  <a:lumMod val="6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D1A9A1B-91EF-4788-BC0A-211EC1F16DE9}"/>
              </a:ext>
            </a:extLst>
          </p:cNvPr>
          <p:cNvCxnSpPr>
            <a:cxnSpLocks/>
          </p:cNvCxnSpPr>
          <p:nvPr/>
        </p:nvCxnSpPr>
        <p:spPr>
          <a:xfrm>
            <a:off x="6186484" y="3703786"/>
            <a:ext cx="0" cy="575597"/>
          </a:xfrm>
          <a:prstGeom prst="line">
            <a:avLst/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D22F41-A827-444A-9D7D-AC4F8BED4C05}"/>
              </a:ext>
            </a:extLst>
          </p:cNvPr>
          <p:cNvCxnSpPr>
            <a:cxnSpLocks/>
          </p:cNvCxnSpPr>
          <p:nvPr/>
        </p:nvCxnSpPr>
        <p:spPr>
          <a:xfrm flipH="1">
            <a:off x="7620936" y="4281666"/>
            <a:ext cx="1" cy="385931"/>
          </a:xfrm>
          <a:prstGeom prst="line">
            <a:avLst/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8FA12E-E7B2-4D04-BB87-A01A7A6FC3FE}"/>
              </a:ext>
            </a:extLst>
          </p:cNvPr>
          <p:cNvCxnSpPr>
            <a:cxnSpLocks/>
          </p:cNvCxnSpPr>
          <p:nvPr/>
        </p:nvCxnSpPr>
        <p:spPr>
          <a:xfrm>
            <a:off x="8981349" y="3588632"/>
            <a:ext cx="0" cy="677864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CF187E-4C2A-40B3-8AA8-E714188BC7AA}"/>
              </a:ext>
            </a:extLst>
          </p:cNvPr>
          <p:cNvCxnSpPr>
            <a:cxnSpLocks/>
          </p:cNvCxnSpPr>
          <p:nvPr/>
        </p:nvCxnSpPr>
        <p:spPr>
          <a:xfrm flipH="1">
            <a:off x="10389512" y="4295582"/>
            <a:ext cx="1" cy="595103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67D0A2C9-FD6D-4EC7-9AEC-5720DF3161F9}"/>
              </a:ext>
            </a:extLst>
          </p:cNvPr>
          <p:cNvSpPr/>
          <p:nvPr/>
        </p:nvSpPr>
        <p:spPr>
          <a:xfrm>
            <a:off x="6194627" y="4708924"/>
            <a:ext cx="2276593" cy="1033204"/>
          </a:xfrm>
          <a:custGeom>
            <a:avLst/>
            <a:gdLst>
              <a:gd name="connsiteX0" fmla="*/ 0 w 2276593"/>
              <a:gd name="connsiteY0" fmla="*/ 516602 h 1033204"/>
              <a:gd name="connsiteX1" fmla="*/ 1138297 w 2276593"/>
              <a:gd name="connsiteY1" fmla="*/ 0 h 1033204"/>
              <a:gd name="connsiteX2" fmla="*/ 2276594 w 2276593"/>
              <a:gd name="connsiteY2" fmla="*/ 516602 h 1033204"/>
              <a:gd name="connsiteX3" fmla="*/ 1138297 w 2276593"/>
              <a:gd name="connsiteY3" fmla="*/ 1033204 h 1033204"/>
              <a:gd name="connsiteX4" fmla="*/ 0 w 2276593"/>
              <a:gd name="connsiteY4" fmla="*/ 516602 h 103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593" h="1033204" extrusionOk="0">
                <a:moveTo>
                  <a:pt x="0" y="516602"/>
                </a:moveTo>
                <a:cubicBezTo>
                  <a:pt x="-62035" y="158342"/>
                  <a:pt x="548258" y="-14024"/>
                  <a:pt x="1138297" y="0"/>
                </a:cubicBezTo>
                <a:cubicBezTo>
                  <a:pt x="1748942" y="10124"/>
                  <a:pt x="2309618" y="221436"/>
                  <a:pt x="2276594" y="516602"/>
                </a:cubicBezTo>
                <a:cubicBezTo>
                  <a:pt x="2257472" y="763789"/>
                  <a:pt x="1734774" y="1133359"/>
                  <a:pt x="1138297" y="1033204"/>
                </a:cubicBezTo>
                <a:cubicBezTo>
                  <a:pt x="529503" y="1005792"/>
                  <a:pt x="6470" y="801381"/>
                  <a:pt x="0" y="516602"/>
                </a:cubicBezTo>
                <a:close/>
              </a:path>
            </a:pathLst>
          </a:cu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9ED589-99FF-4674-B6C4-C02B29112B3C}"/>
              </a:ext>
            </a:extLst>
          </p:cNvPr>
          <p:cNvSpPr/>
          <p:nvPr/>
        </p:nvSpPr>
        <p:spPr>
          <a:xfrm>
            <a:off x="877644" y="360397"/>
            <a:ext cx="3282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7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5 </a:t>
            </a:r>
            <a:r>
              <a:rPr lang="th-TH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ขั้นตอน</a:t>
            </a:r>
            <a:endParaRPr lang="th-TH" sz="4800" b="1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A90EA54-93EE-4379-BFD6-54E62DDC6A55}"/>
              </a:ext>
            </a:extLst>
          </p:cNvPr>
          <p:cNvSpPr/>
          <p:nvPr/>
        </p:nvSpPr>
        <p:spPr>
          <a:xfrm>
            <a:off x="941652" y="1178043"/>
            <a:ext cx="3282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4800" b="1" u="sng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วางแผนการเงิน</a:t>
            </a:r>
            <a:endParaRPr lang="th-TH" sz="6000" b="1" u="sng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50AE683-F103-4F3E-9B74-C9BC75995F3A}"/>
              </a:ext>
            </a:extLst>
          </p:cNvPr>
          <p:cNvSpPr/>
          <p:nvPr/>
        </p:nvSpPr>
        <p:spPr>
          <a:xfrm>
            <a:off x="3857284" y="798068"/>
            <a:ext cx="364630" cy="9784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D89FE5A-3C3E-45E9-8B14-622E78823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3864734" y="1160051"/>
            <a:ext cx="1317418" cy="49869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F84C24A-1CC4-4F91-B080-16F75F1D9862}"/>
              </a:ext>
            </a:extLst>
          </p:cNvPr>
          <p:cNvSpPr/>
          <p:nvPr/>
        </p:nvSpPr>
        <p:spPr>
          <a:xfrm>
            <a:off x="8965896" y="5072677"/>
            <a:ext cx="3018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สรุปสาระสำคัญ</a:t>
            </a:r>
          </a:p>
        </p:txBody>
      </p:sp>
    </p:spTree>
    <p:extLst>
      <p:ext uri="{BB962C8B-B14F-4D97-AF65-F5344CB8AC3E}">
        <p14:creationId xmlns:p14="http://schemas.microsoft.com/office/powerpoint/2010/main" val="19672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8318" y="6393913"/>
            <a:ext cx="594722" cy="29066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th-TH"/>
            </a:defPPr>
            <a:lvl1pPr marL="0" algn="r" defTabSz="1433676" rtl="0" eaLnBrk="1" latinLnBrk="0" hangingPunct="1">
              <a:defRPr lang="th-TH" sz="2667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  <a:lvl2pPr marL="716837" algn="l" defTabSz="1433676" rtl="0" eaLnBrk="1" latinLnBrk="0" hangingPunct="1">
              <a:defRPr sz="4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76" algn="l" defTabSz="1433676" rtl="0" eaLnBrk="1" latinLnBrk="0" hangingPunct="1">
              <a:defRPr sz="4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514" algn="l" defTabSz="1433676" rtl="0" eaLnBrk="1" latinLnBrk="0" hangingPunct="1">
              <a:defRPr sz="4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52" algn="l" defTabSz="1433676" rtl="0" eaLnBrk="1" latinLnBrk="0" hangingPunct="1">
              <a:defRPr sz="4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89" algn="l" defTabSz="1433676" rtl="0" eaLnBrk="1" latinLnBrk="0" hangingPunct="1">
              <a:defRPr sz="4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1026" algn="l" defTabSz="1433676" rtl="0" eaLnBrk="1" latinLnBrk="0" hangingPunct="1">
              <a:defRPr sz="4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865" algn="l" defTabSz="1433676" rtl="0" eaLnBrk="1" latinLnBrk="0" hangingPunct="1">
              <a:defRPr sz="4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703" algn="l" defTabSz="1433676" rtl="0" eaLnBrk="1" latinLnBrk="0" hangingPunct="1">
              <a:defRPr sz="4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07">
              <a:defRPr/>
            </a:pPr>
            <a:fld id="{EFDF1642-36F5-4944-A90B-128936D0950B}" type="slidenum">
              <a:rPr lang="en-US" sz="1600" smtClean="0"/>
              <a:pPr defTabSz="1219107">
                <a:defRPr/>
              </a:pPr>
              <a:t>56</a:t>
            </a:fld>
            <a:endParaRPr lang="th-TH" sz="1200">
              <a:solidFill>
                <a:prstClr val="black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9B309150-963E-454F-B699-D54BC3F5D49A}"/>
              </a:ext>
            </a:extLst>
          </p:cNvPr>
          <p:cNvSpPr txBox="1">
            <a:spLocks/>
          </p:cNvSpPr>
          <p:nvPr/>
        </p:nvSpPr>
        <p:spPr>
          <a:xfrm>
            <a:off x="3824213" y="253417"/>
            <a:ext cx="5485143" cy="7143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4715" b="1">
                <a:solidFill>
                  <a:schemeClr val="accent1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ปฏิบัติตามแผนอย่างเคร่งครัด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D601DB-6563-4D15-87CC-51A607716C89}"/>
              </a:ext>
            </a:extLst>
          </p:cNvPr>
          <p:cNvSpPr/>
          <p:nvPr/>
        </p:nvSpPr>
        <p:spPr>
          <a:xfrm>
            <a:off x="5206531" y="1116943"/>
            <a:ext cx="1872011" cy="1872011"/>
          </a:xfrm>
          <a:prstGeom prst="ellipse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th-TH" kern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3AB242-D72F-438E-8940-0C225AEDCBE3}"/>
              </a:ext>
            </a:extLst>
          </p:cNvPr>
          <p:cNvSpPr/>
          <p:nvPr/>
        </p:nvSpPr>
        <p:spPr>
          <a:xfrm>
            <a:off x="8774913" y="1074287"/>
            <a:ext cx="1872011" cy="1872011"/>
          </a:xfrm>
          <a:prstGeom prst="ellipse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th-TH" kern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CD98AB9-EDA5-446A-94E0-6C84F6AAA2FF}"/>
              </a:ext>
            </a:extLst>
          </p:cNvPr>
          <p:cNvSpPr/>
          <p:nvPr/>
        </p:nvSpPr>
        <p:spPr>
          <a:xfrm>
            <a:off x="8697117" y="3831149"/>
            <a:ext cx="1872011" cy="1872011"/>
          </a:xfrm>
          <a:prstGeom prst="ellipse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th-TH" kern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F838DA7-AB4F-4CAA-9834-1A3A38E51C4B}"/>
              </a:ext>
            </a:extLst>
          </p:cNvPr>
          <p:cNvSpPr/>
          <p:nvPr/>
        </p:nvSpPr>
        <p:spPr>
          <a:xfrm>
            <a:off x="1572403" y="3810537"/>
            <a:ext cx="1872011" cy="1872011"/>
          </a:xfrm>
          <a:prstGeom prst="ellipse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th-TH" kern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D4A817E-087D-485D-9DF1-B0680E3FFB5D}"/>
              </a:ext>
            </a:extLst>
          </p:cNvPr>
          <p:cNvSpPr/>
          <p:nvPr/>
        </p:nvSpPr>
        <p:spPr>
          <a:xfrm>
            <a:off x="5138256" y="3875499"/>
            <a:ext cx="1872011" cy="1872011"/>
          </a:xfrm>
          <a:prstGeom prst="ellipse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th-TH" kern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32A8F83-1B43-4027-9CF9-4147EA07338A}"/>
              </a:ext>
            </a:extLst>
          </p:cNvPr>
          <p:cNvSpPr/>
          <p:nvPr/>
        </p:nvSpPr>
        <p:spPr>
          <a:xfrm>
            <a:off x="1660869" y="1079033"/>
            <a:ext cx="1872011" cy="1872011"/>
          </a:xfrm>
          <a:prstGeom prst="ellipse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th-TH" kern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84A9A3-7A83-4781-83EE-B34ED9480629}"/>
              </a:ext>
            </a:extLst>
          </p:cNvPr>
          <p:cNvSpPr txBox="1"/>
          <p:nvPr/>
        </p:nvSpPr>
        <p:spPr>
          <a:xfrm>
            <a:off x="5327915" y="3038295"/>
            <a:ext cx="1532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sz="24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เมื่อมีรายได้</a:t>
            </a:r>
          </a:p>
          <a:p>
            <a:pPr algn="ctr" defTabSz="914377">
              <a:defRPr/>
            </a:pPr>
            <a:r>
              <a:rPr lang="th-TH" sz="24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ให้ออมก่อนใช้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218300-A9D9-4F1F-9D9C-607CCA866348}"/>
              </a:ext>
            </a:extLst>
          </p:cNvPr>
          <p:cNvSpPr txBox="1"/>
          <p:nvPr/>
        </p:nvSpPr>
        <p:spPr>
          <a:xfrm>
            <a:off x="8523056" y="3150913"/>
            <a:ext cx="227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sz="24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ถือเงินสดแค่พอใช้จ่าย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74F193-C048-4B71-A558-8C3CD1F70282}"/>
              </a:ext>
            </a:extLst>
          </p:cNvPr>
          <p:cNvSpPr txBox="1"/>
          <p:nvPr/>
        </p:nvSpPr>
        <p:spPr>
          <a:xfrm>
            <a:off x="8568216" y="5750192"/>
            <a:ext cx="2362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sz="24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ซื้อของ</a:t>
            </a:r>
            <a:br>
              <a:rPr lang="th-TH" sz="24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4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เท่าที่จดไว้เท่านั้น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B1F5B7-7A7B-4CF7-ABB3-13DE81A626BE}"/>
              </a:ext>
            </a:extLst>
          </p:cNvPr>
          <p:cNvSpPr txBox="1"/>
          <p:nvPr/>
        </p:nvSpPr>
        <p:spPr>
          <a:xfrm>
            <a:off x="1077205" y="5710901"/>
            <a:ext cx="2961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th-TH" sz="24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ใช้บัตรเครดิต เมื่อแน่ใจว่า</a:t>
            </a:r>
          </a:p>
          <a:p>
            <a:pPr algn="ctr" defTabSz="914377">
              <a:defRPr/>
            </a:pPr>
            <a:r>
              <a:rPr lang="th-TH" sz="24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มีเงินจ่ายเต็มจำนวนและตรงเวลา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49D695-62A8-457B-88ED-329B407D02BF}"/>
              </a:ext>
            </a:extLst>
          </p:cNvPr>
          <p:cNvSpPr txBox="1"/>
          <p:nvPr/>
        </p:nvSpPr>
        <p:spPr>
          <a:xfrm>
            <a:off x="5096901" y="5912256"/>
            <a:ext cx="190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sz="24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สะสางหนี้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AE385A-6258-4DF7-B89E-C21287E661EB}"/>
              </a:ext>
            </a:extLst>
          </p:cNvPr>
          <p:cNvSpPr txBox="1"/>
          <p:nvPr/>
        </p:nvSpPr>
        <p:spPr>
          <a:xfrm>
            <a:off x="1448340" y="3140968"/>
            <a:ext cx="22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th-TH" sz="2400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จดรายรับ-รายจ่าย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37ABE4-3F49-48BC-87FA-E858C3602F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15"/>
          <a:stretch/>
        </p:blipFill>
        <p:spPr>
          <a:xfrm>
            <a:off x="9161727" y="4373407"/>
            <a:ext cx="828467" cy="1180599"/>
          </a:xfrm>
          <a:prstGeom prst="rect">
            <a:avLst/>
          </a:prstGeom>
        </p:spPr>
      </p:pic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C3B95C-72EA-4EEB-9E86-CDEDC88A31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11" y="4105395"/>
            <a:ext cx="1355819" cy="10161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F02328A-E489-4DA5-B4F4-0DA58E3CB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58" y="4315745"/>
            <a:ext cx="1545921" cy="1025929"/>
          </a:xfrm>
          <a:prstGeom prst="rect">
            <a:avLst/>
          </a:prstGeom>
        </p:spPr>
      </p:pic>
      <p:pic>
        <p:nvPicPr>
          <p:cNvPr id="42" name="Picture 4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58AF01-0651-4718-8CD3-944A350EA5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58" y="4935564"/>
            <a:ext cx="777644" cy="509155"/>
          </a:xfrm>
          <a:prstGeom prst="rect">
            <a:avLst/>
          </a:prstGeom>
        </p:spPr>
      </p:pic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C997A74C-FF62-41CE-8CB8-218123E14E84}"/>
              </a:ext>
            </a:extLst>
          </p:cNvPr>
          <p:cNvSpPr/>
          <p:nvPr/>
        </p:nvSpPr>
        <p:spPr>
          <a:xfrm>
            <a:off x="9630932" y="3751335"/>
            <a:ext cx="678085" cy="622072"/>
          </a:xfrm>
          <a:prstGeom prst="wedgeEllipseCallou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th-TH" kern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3D3460-714F-48E2-818A-4A4B7C13C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25" l="0" r="98817">
                        <a14:foregroundMark x1="71302" y1="80473" x2="71302" y2="80473"/>
                        <a14:foregroundMark x1="85799" y1="59763" x2="85799" y2="59763"/>
                        <a14:foregroundMark x1="59467" y1="37870" x2="59467" y2="37870"/>
                        <a14:foregroundMark x1="44675" y1="50888" x2="44675" y2="50888"/>
                        <a14:foregroundMark x1="50592" y1="67160" x2="50592" y2="67160"/>
                        <a14:foregroundMark x1="22485" y1="37870" x2="22485" y2="37870"/>
                        <a14:foregroundMark x1="25444" y1="52367" x2="25444" y2="52367"/>
                        <a14:foregroundMark x1="22485" y1="64201" x2="22485" y2="64201"/>
                      </a14:backgroundRemoval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055" y="3911704"/>
            <a:ext cx="365125" cy="365125"/>
          </a:xfrm>
          <a:prstGeom prst="rect">
            <a:avLst/>
          </a:prstGeom>
        </p:spPr>
      </p:pic>
      <p:pic>
        <p:nvPicPr>
          <p:cNvPr id="45" name="Picture 2" descr="Money Bag clipart - Money, Green, Hand, transparent clip art">
            <a:extLst>
              <a:ext uri="{FF2B5EF4-FFF2-40B4-BE49-F238E27FC236}">
                <a16:creationId xmlns:a16="http://schemas.microsoft.com/office/drawing/2014/main" id="{89FEBB7F-BA01-4AB3-A7CA-794DD32DE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6" b="90000" l="10000" r="94889">
                        <a14:foregroundMark x1="66222" y1="9556" x2="66222" y2="9556"/>
                        <a14:foregroundMark x1="92222" y1="25222" x2="92222" y2="25222"/>
                        <a14:foregroundMark x1="90889" y1="40889" x2="90889" y2="40889"/>
                        <a14:foregroundMark x1="92667" y1="35111" x2="92667" y2="35111"/>
                        <a14:foregroundMark x1="88667" y1="40889" x2="88667" y2="40889"/>
                        <a14:foregroundMark x1="89111" y1="41444" x2="89111" y2="41444"/>
                        <a14:foregroundMark x1="89111" y1="41444" x2="89111" y2="41444"/>
                        <a14:foregroundMark x1="93111" y1="36444" x2="93111" y2="36444"/>
                        <a14:foregroundMark x1="94000" y1="36889" x2="94000" y2="38667"/>
                        <a14:foregroundMark x1="86444" y1="42333" x2="86444" y2="42333"/>
                        <a14:foregroundMark x1="86444" y1="42333" x2="86444" y2="42333"/>
                        <a14:foregroundMark x1="86444" y1="42333" x2="86444" y2="42333"/>
                        <a14:foregroundMark x1="86444" y1="42333" x2="86444" y2="42333"/>
                        <a14:foregroundMark x1="86444" y1="42778" x2="86444" y2="42778"/>
                        <a14:foregroundMark x1="86444" y1="42778" x2="86444" y2="42778"/>
                        <a14:foregroundMark x1="92667" y1="36444" x2="92667" y2="36444"/>
                        <a14:foregroundMark x1="93111" y1="36444" x2="93111" y2="36444"/>
                        <a14:foregroundMark x1="91333" y1="37333" x2="91333" y2="37333"/>
                        <a14:foregroundMark x1="92222" y1="37333" x2="92222" y2="37333"/>
                        <a14:foregroundMark x1="93556" y1="24333" x2="93556" y2="24333"/>
                        <a14:foregroundMark x1="94889" y1="23889" x2="94889" y2="23889"/>
                        <a14:foregroundMark x1="94889" y1="23889" x2="94889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39" y="1481554"/>
            <a:ext cx="1371383" cy="13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E1CD863-4EAF-4410-BED2-4FFC86F75F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52" b="77778" l="26302" r="65052">
                        <a14:foregroundMark x1="30469" y1="57130" x2="30469" y2="57130"/>
                        <a14:foregroundMark x1="30469" y1="61759" x2="30469" y2="61759"/>
                        <a14:foregroundMark x1="30469" y1="62037" x2="30469" y2="62037"/>
                        <a14:foregroundMark x1="31302" y1="64815" x2="31302" y2="64815"/>
                        <a14:foregroundMark x1="31667" y1="68519" x2="31667" y2="68519"/>
                        <a14:foregroundMark x1="26302" y1="48333" x2="36771" y2="62870"/>
                        <a14:foregroundMark x1="36771" y1="62870" x2="39948" y2="76481"/>
                        <a14:foregroundMark x1="36979" y1="58704" x2="36979" y2="58704"/>
                        <a14:foregroundMark x1="36979" y1="70648" x2="36979" y2="70648"/>
                        <a14:foregroundMark x1="36823" y1="77130" x2="36823" y2="77130"/>
                      </a14:backgroundRemoval>
                    </a14:imgEffect>
                  </a14:imgLayer>
                </a14:imgProps>
              </a:ext>
            </a:extLst>
          </a:blip>
          <a:srcRect l="25152" t="34638" r="30458" b="17335"/>
          <a:stretch/>
        </p:blipFill>
        <p:spPr>
          <a:xfrm>
            <a:off x="1803579" y="1288084"/>
            <a:ext cx="2202119" cy="13401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B495E0-6CA3-4A14-A8EB-CFC346434D9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5077" l="1893" r="52082">
                        <a14:foregroundMark x1="33611" y1="13077" x2="33611" y2="13077"/>
                        <a14:foregroundMark x1="38153" y1="33538" x2="38153" y2="33538"/>
                        <a14:foregroundMark x1="34671" y1="37077" x2="34671" y2="37077"/>
                        <a14:foregroundMark x1="40273" y1="36308" x2="40273" y2="36308"/>
                        <a14:foregroundMark x1="34368" y1="63846" x2="34368" y2="63846"/>
                        <a14:foregroundMark x1="27025" y1="78000" x2="27025" y2="78000"/>
                        <a14:foregroundMark x1="40273" y1="78769" x2="40273" y2="78769"/>
                        <a14:foregroundMark x1="45799" y1="75231" x2="45799" y2="75231"/>
                        <a14:foregroundMark x1="45420" y1="70923" x2="45420" y2="70923"/>
                        <a14:foregroundMark x1="47540" y1="82308" x2="47540" y2="8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42" r="46198" b="5921"/>
          <a:stretch/>
        </p:blipFill>
        <p:spPr>
          <a:xfrm>
            <a:off x="5394823" y="1593843"/>
            <a:ext cx="1304283" cy="10561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85F7BD-AEBA-4984-8828-27689553E922}"/>
              </a:ext>
            </a:extLst>
          </p:cNvPr>
          <p:cNvSpPr txBox="1"/>
          <p:nvPr/>
        </p:nvSpPr>
        <p:spPr>
          <a:xfrm>
            <a:off x="-6016" y="-1209"/>
            <a:ext cx="385187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lang="en-US" sz="32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ปฏิบัติตามแผน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3292F5-C4B8-4933-9594-17CC5E4542F8}"/>
              </a:ext>
            </a:extLst>
          </p:cNvPr>
          <p:cNvGrpSpPr/>
          <p:nvPr/>
        </p:nvGrpSpPr>
        <p:grpSpPr>
          <a:xfrm>
            <a:off x="176059" y="37964"/>
            <a:ext cx="430906" cy="430906"/>
            <a:chOff x="7618082" y="2707955"/>
            <a:chExt cx="777240" cy="777240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F5EC7868-A7E7-4CA9-887D-105408D71031}"/>
                </a:ext>
              </a:extLst>
            </p:cNvPr>
            <p:cNvSpPr/>
            <p:nvPr/>
          </p:nvSpPr>
          <p:spPr>
            <a:xfrm>
              <a:off x="7618082" y="2707955"/>
              <a:ext cx="777240" cy="777240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5D73475-8C57-40FC-9480-683C1FE0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foregroundMark x1="36389" y1="22222" x2="36389" y2="22222"/>
                          <a14:foregroundMark x1="18889" y1="46111" x2="18889" y2="46111"/>
                          <a14:foregroundMark x1="66944" y1="70000" x2="66944" y2="7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115" y="2836447"/>
              <a:ext cx="538842" cy="538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909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0AC2000-0E50-4FD8-9228-18EE3CD3B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76" y="4819800"/>
            <a:ext cx="2594324" cy="10425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D3FE5-49AE-4973-A5EC-B1FC4D5FFD31}"/>
              </a:ext>
            </a:extLst>
          </p:cNvPr>
          <p:cNvSpPr/>
          <p:nvPr/>
        </p:nvSpPr>
        <p:spPr>
          <a:xfrm>
            <a:off x="833107" y="4715567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13AF5-E060-459A-A5C3-61743CE8BDC7}"/>
              </a:ext>
            </a:extLst>
          </p:cNvPr>
          <p:cNvSpPr/>
          <p:nvPr/>
        </p:nvSpPr>
        <p:spPr>
          <a:xfrm>
            <a:off x="2275862" y="2825669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สำรวจตัวเอง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AC907A-A5A1-4021-8FDA-036CE01E8C36}"/>
              </a:ext>
            </a:extLst>
          </p:cNvPr>
          <p:cNvSpPr/>
          <p:nvPr/>
        </p:nvSpPr>
        <p:spPr>
          <a:xfrm>
            <a:off x="3336146" y="4912211"/>
            <a:ext cx="301805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ตั้งเป้าหมาย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การเงิน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E64C63-E2A0-48DC-9B5A-CB55FEC47E21}"/>
              </a:ext>
            </a:extLst>
          </p:cNvPr>
          <p:cNvSpPr/>
          <p:nvPr/>
        </p:nvSpPr>
        <p:spPr>
          <a:xfrm>
            <a:off x="5249552" y="2820977"/>
            <a:ext cx="1987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จัดทำแผนใช้เงิน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สู่เป้าหมาย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CC6CF-7894-40E8-B1C5-7392846AD2F8}"/>
              </a:ext>
            </a:extLst>
          </p:cNvPr>
          <p:cNvSpPr/>
          <p:nvPr/>
        </p:nvSpPr>
        <p:spPr>
          <a:xfrm>
            <a:off x="6483930" y="4918312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ปฏิบัติตามแผน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CA92B1-2D92-49A1-BA45-A79120DA939E}"/>
              </a:ext>
            </a:extLst>
          </p:cNvPr>
          <p:cNvSpPr/>
          <p:nvPr/>
        </p:nvSpPr>
        <p:spPr>
          <a:xfrm>
            <a:off x="7657737" y="2810143"/>
            <a:ext cx="2666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ตรวจสอบและ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ปรับแผนฯ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9F46CD-1475-4FF5-B57A-DBADF956E505}"/>
              </a:ext>
            </a:extLst>
          </p:cNvPr>
          <p:cNvCxnSpPr>
            <a:cxnSpLocks/>
          </p:cNvCxnSpPr>
          <p:nvPr/>
        </p:nvCxnSpPr>
        <p:spPr>
          <a:xfrm>
            <a:off x="1913335" y="4233402"/>
            <a:ext cx="8549611" cy="10782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F8F74AD-59AF-4477-870C-2B4E4C6F7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5469" y="2569817"/>
            <a:ext cx="1324248" cy="226793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131D755-6EF4-40C9-92D1-9B732F4BAB74}"/>
              </a:ext>
            </a:extLst>
          </p:cNvPr>
          <p:cNvSpPr/>
          <p:nvPr/>
        </p:nvSpPr>
        <p:spPr>
          <a:xfrm>
            <a:off x="1780101" y="410016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7D5E3-78FB-4286-8D87-1AE4F6879AAF}"/>
              </a:ext>
            </a:extLst>
          </p:cNvPr>
          <p:cNvSpPr/>
          <p:nvPr/>
        </p:nvSpPr>
        <p:spPr>
          <a:xfrm>
            <a:off x="3241586" y="410663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958BEC-3F49-48F9-9AFC-AE2F8FAAF08E}"/>
              </a:ext>
            </a:extLst>
          </p:cNvPr>
          <p:cNvSpPr/>
          <p:nvPr/>
        </p:nvSpPr>
        <p:spPr>
          <a:xfrm>
            <a:off x="4697750" y="4100963"/>
            <a:ext cx="266469" cy="26646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BD1949-40FE-4A07-866D-448B1765ECFA}"/>
              </a:ext>
            </a:extLst>
          </p:cNvPr>
          <p:cNvSpPr/>
          <p:nvPr/>
        </p:nvSpPr>
        <p:spPr>
          <a:xfrm>
            <a:off x="6057900" y="4082096"/>
            <a:ext cx="266469" cy="26646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E5BCEF-A0B1-4E51-B4D9-84474F8DCC8C}"/>
              </a:ext>
            </a:extLst>
          </p:cNvPr>
          <p:cNvSpPr/>
          <p:nvPr/>
        </p:nvSpPr>
        <p:spPr>
          <a:xfrm>
            <a:off x="7479774" y="4100168"/>
            <a:ext cx="266469" cy="26646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332C12-FC4A-4AEB-8AB4-10125138B1B9}"/>
              </a:ext>
            </a:extLst>
          </p:cNvPr>
          <p:cNvSpPr/>
          <p:nvPr/>
        </p:nvSpPr>
        <p:spPr>
          <a:xfrm>
            <a:off x="8852500" y="4082096"/>
            <a:ext cx="266469" cy="26646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148E6F-77CE-4F34-B5FF-C2342AE58F22}"/>
              </a:ext>
            </a:extLst>
          </p:cNvPr>
          <p:cNvSpPr/>
          <p:nvPr/>
        </p:nvSpPr>
        <p:spPr>
          <a:xfrm>
            <a:off x="10256279" y="4090973"/>
            <a:ext cx="266469" cy="26646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39D1C-6D9A-4FD4-9436-59B2E3EE2D64}"/>
              </a:ext>
            </a:extLst>
          </p:cNvPr>
          <p:cNvCxnSpPr>
            <a:cxnSpLocks/>
          </p:cNvCxnSpPr>
          <p:nvPr/>
        </p:nvCxnSpPr>
        <p:spPr>
          <a:xfrm>
            <a:off x="1913335" y="4286441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4F282F-2A27-4048-9E49-B2E405D597C4}"/>
              </a:ext>
            </a:extLst>
          </p:cNvPr>
          <p:cNvCxnSpPr>
            <a:cxnSpLocks/>
          </p:cNvCxnSpPr>
          <p:nvPr/>
        </p:nvCxnSpPr>
        <p:spPr>
          <a:xfrm>
            <a:off x="3374820" y="3575015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668C76-152B-4FE0-A945-65D3E167A92F}"/>
              </a:ext>
            </a:extLst>
          </p:cNvPr>
          <p:cNvCxnSpPr>
            <a:cxnSpLocks/>
          </p:cNvCxnSpPr>
          <p:nvPr/>
        </p:nvCxnSpPr>
        <p:spPr>
          <a:xfrm>
            <a:off x="4830985" y="4299962"/>
            <a:ext cx="5320" cy="367635"/>
          </a:xfrm>
          <a:prstGeom prst="line">
            <a:avLst/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0254C70-B9C7-437B-81AC-57A4C435913D}"/>
              </a:ext>
            </a:extLst>
          </p:cNvPr>
          <p:cNvSpPr/>
          <p:nvPr/>
        </p:nvSpPr>
        <p:spPr>
          <a:xfrm>
            <a:off x="2296559" y="2811844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748B59-4F38-40AC-8C4F-E6EB76D1C384}"/>
              </a:ext>
            </a:extLst>
          </p:cNvPr>
          <p:cNvSpPr txBox="1"/>
          <p:nvPr/>
        </p:nvSpPr>
        <p:spPr>
          <a:xfrm>
            <a:off x="2363095" y="278043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8A25E7-DCE8-4F5A-8FA2-1EE8E285F1EF}"/>
              </a:ext>
            </a:extLst>
          </p:cNvPr>
          <p:cNvSpPr/>
          <p:nvPr/>
        </p:nvSpPr>
        <p:spPr>
          <a:xfrm>
            <a:off x="3808596" y="4922306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8FD39-4779-4505-BBF4-8257BB6D89EF}"/>
              </a:ext>
            </a:extLst>
          </p:cNvPr>
          <p:cNvSpPr txBox="1"/>
          <p:nvPr/>
        </p:nvSpPr>
        <p:spPr>
          <a:xfrm>
            <a:off x="3879862" y="488376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4F20482-1B82-406F-9E63-BE0909A93F2D}"/>
              </a:ext>
            </a:extLst>
          </p:cNvPr>
          <p:cNvSpPr/>
          <p:nvPr/>
        </p:nvSpPr>
        <p:spPr>
          <a:xfrm>
            <a:off x="5070913" y="2819991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06608D-1338-4608-9068-95C8FAD92D07}"/>
              </a:ext>
            </a:extLst>
          </p:cNvPr>
          <p:cNvSpPr txBox="1"/>
          <p:nvPr/>
        </p:nvSpPr>
        <p:spPr>
          <a:xfrm>
            <a:off x="5132719" y="2788577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1D8BBD-F5DF-4B2C-97D9-0AA54565D961}"/>
              </a:ext>
            </a:extLst>
          </p:cNvPr>
          <p:cNvSpPr/>
          <p:nvPr/>
        </p:nvSpPr>
        <p:spPr>
          <a:xfrm>
            <a:off x="6458624" y="4910931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AF6551-3B29-462A-B61B-BEE84149C454}"/>
              </a:ext>
            </a:extLst>
          </p:cNvPr>
          <p:cNvSpPr txBox="1"/>
          <p:nvPr/>
        </p:nvSpPr>
        <p:spPr>
          <a:xfrm>
            <a:off x="6529890" y="487792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41792D-EC44-4D68-AC28-5FD5FD4F4896}"/>
              </a:ext>
            </a:extLst>
          </p:cNvPr>
          <p:cNvSpPr/>
          <p:nvPr/>
        </p:nvSpPr>
        <p:spPr>
          <a:xfrm>
            <a:off x="7856282" y="2833017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8B6966-FB69-45DA-80DB-971B0BDBBEEA}"/>
              </a:ext>
            </a:extLst>
          </p:cNvPr>
          <p:cNvSpPr txBox="1"/>
          <p:nvPr/>
        </p:nvSpPr>
        <p:spPr>
          <a:xfrm>
            <a:off x="7926985" y="279841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D1A9A1B-91EF-4788-BC0A-211EC1F16DE9}"/>
              </a:ext>
            </a:extLst>
          </p:cNvPr>
          <p:cNvCxnSpPr>
            <a:cxnSpLocks/>
          </p:cNvCxnSpPr>
          <p:nvPr/>
        </p:nvCxnSpPr>
        <p:spPr>
          <a:xfrm>
            <a:off x="6186484" y="3703786"/>
            <a:ext cx="0" cy="575597"/>
          </a:xfrm>
          <a:prstGeom prst="line">
            <a:avLst/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D22F41-A827-444A-9D7D-AC4F8BED4C05}"/>
              </a:ext>
            </a:extLst>
          </p:cNvPr>
          <p:cNvCxnSpPr>
            <a:cxnSpLocks/>
          </p:cNvCxnSpPr>
          <p:nvPr/>
        </p:nvCxnSpPr>
        <p:spPr>
          <a:xfrm flipH="1">
            <a:off x="7620936" y="4281666"/>
            <a:ext cx="1" cy="385931"/>
          </a:xfrm>
          <a:prstGeom prst="line">
            <a:avLst/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8FA12E-E7B2-4D04-BB87-A01A7A6FC3FE}"/>
              </a:ext>
            </a:extLst>
          </p:cNvPr>
          <p:cNvCxnSpPr>
            <a:cxnSpLocks/>
          </p:cNvCxnSpPr>
          <p:nvPr/>
        </p:nvCxnSpPr>
        <p:spPr>
          <a:xfrm>
            <a:off x="8981349" y="3635126"/>
            <a:ext cx="0" cy="677864"/>
          </a:xfrm>
          <a:prstGeom prst="line">
            <a:avLst/>
          </a:prstGeom>
          <a:ln w="63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CF187E-4C2A-40B3-8AA8-E714188BC7AA}"/>
              </a:ext>
            </a:extLst>
          </p:cNvPr>
          <p:cNvCxnSpPr>
            <a:cxnSpLocks/>
          </p:cNvCxnSpPr>
          <p:nvPr/>
        </p:nvCxnSpPr>
        <p:spPr>
          <a:xfrm flipH="1">
            <a:off x="10389512" y="4295582"/>
            <a:ext cx="1" cy="595103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67D0A2C9-FD6D-4EC7-9AEC-5720DF3161F9}"/>
              </a:ext>
            </a:extLst>
          </p:cNvPr>
          <p:cNvSpPr/>
          <p:nvPr/>
        </p:nvSpPr>
        <p:spPr>
          <a:xfrm>
            <a:off x="7714203" y="2615317"/>
            <a:ext cx="2276593" cy="1033204"/>
          </a:xfrm>
          <a:custGeom>
            <a:avLst/>
            <a:gdLst>
              <a:gd name="connsiteX0" fmla="*/ 0 w 2276593"/>
              <a:gd name="connsiteY0" fmla="*/ 516602 h 1033204"/>
              <a:gd name="connsiteX1" fmla="*/ 1138297 w 2276593"/>
              <a:gd name="connsiteY1" fmla="*/ 0 h 1033204"/>
              <a:gd name="connsiteX2" fmla="*/ 2276594 w 2276593"/>
              <a:gd name="connsiteY2" fmla="*/ 516602 h 1033204"/>
              <a:gd name="connsiteX3" fmla="*/ 1138297 w 2276593"/>
              <a:gd name="connsiteY3" fmla="*/ 1033204 h 1033204"/>
              <a:gd name="connsiteX4" fmla="*/ 0 w 2276593"/>
              <a:gd name="connsiteY4" fmla="*/ 516602 h 103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593" h="1033204" extrusionOk="0">
                <a:moveTo>
                  <a:pt x="0" y="516602"/>
                </a:moveTo>
                <a:cubicBezTo>
                  <a:pt x="-62035" y="158342"/>
                  <a:pt x="548258" y="-14024"/>
                  <a:pt x="1138297" y="0"/>
                </a:cubicBezTo>
                <a:cubicBezTo>
                  <a:pt x="1748942" y="10124"/>
                  <a:pt x="2309618" y="221436"/>
                  <a:pt x="2276594" y="516602"/>
                </a:cubicBezTo>
                <a:cubicBezTo>
                  <a:pt x="2257472" y="763789"/>
                  <a:pt x="1734774" y="1133359"/>
                  <a:pt x="1138297" y="1033204"/>
                </a:cubicBezTo>
                <a:cubicBezTo>
                  <a:pt x="529503" y="1005792"/>
                  <a:pt x="6470" y="801381"/>
                  <a:pt x="0" y="516602"/>
                </a:cubicBezTo>
                <a:close/>
              </a:path>
            </a:pathLst>
          </a:cu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0877E3B-AC25-4D13-B702-09DFB0ABE6E6}"/>
              </a:ext>
            </a:extLst>
          </p:cNvPr>
          <p:cNvSpPr/>
          <p:nvPr/>
        </p:nvSpPr>
        <p:spPr>
          <a:xfrm>
            <a:off x="877644" y="360397"/>
            <a:ext cx="3282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7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5 </a:t>
            </a:r>
            <a:r>
              <a:rPr lang="th-TH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ขั้นตอน</a:t>
            </a:r>
            <a:endParaRPr lang="th-TH" sz="4800" b="1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2A21F30-4708-4D00-BB66-00CABBCCE13C}"/>
              </a:ext>
            </a:extLst>
          </p:cNvPr>
          <p:cNvSpPr/>
          <p:nvPr/>
        </p:nvSpPr>
        <p:spPr>
          <a:xfrm>
            <a:off x="941652" y="1178043"/>
            <a:ext cx="3282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4800" b="1" u="sng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วางแผนการเงิน</a:t>
            </a:r>
            <a:endParaRPr lang="th-TH" sz="6000" b="1" u="sng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B37C8FF-3BCC-4140-82E6-EA113987891C}"/>
              </a:ext>
            </a:extLst>
          </p:cNvPr>
          <p:cNvSpPr/>
          <p:nvPr/>
        </p:nvSpPr>
        <p:spPr>
          <a:xfrm>
            <a:off x="3857284" y="798068"/>
            <a:ext cx="364630" cy="9784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30CDEBF-06FB-465E-8888-10C8E68903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3864734" y="1160051"/>
            <a:ext cx="1317418" cy="49869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460F7ADF-8BBF-4082-83EF-7999A8E5D8D2}"/>
              </a:ext>
            </a:extLst>
          </p:cNvPr>
          <p:cNvSpPr/>
          <p:nvPr/>
        </p:nvSpPr>
        <p:spPr>
          <a:xfrm>
            <a:off x="8965896" y="5072677"/>
            <a:ext cx="3018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>
                <a:solidFill>
                  <a:schemeClr val="bg1">
                    <a:lumMod val="6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สรุปสาระสำคัญ</a:t>
            </a:r>
          </a:p>
        </p:txBody>
      </p:sp>
    </p:spTree>
    <p:extLst>
      <p:ext uri="{BB962C8B-B14F-4D97-AF65-F5344CB8AC3E}">
        <p14:creationId xmlns:p14="http://schemas.microsoft.com/office/powerpoint/2010/main" val="357347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522056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5: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ตรวจสอบและปรับแผนใช้เงิน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8F19BA-E639-46F8-AACC-CBA7CD10DF1D}"/>
              </a:ext>
            </a:extLst>
          </p:cNvPr>
          <p:cNvGrpSpPr/>
          <p:nvPr/>
        </p:nvGrpSpPr>
        <p:grpSpPr>
          <a:xfrm>
            <a:off x="245801" y="75725"/>
            <a:ext cx="430906" cy="430906"/>
            <a:chOff x="7618082" y="2707955"/>
            <a:chExt cx="777240" cy="777240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061E13E4-4A42-4109-88AF-2E0CDE356121}"/>
                </a:ext>
              </a:extLst>
            </p:cNvPr>
            <p:cNvSpPr/>
            <p:nvPr/>
          </p:nvSpPr>
          <p:spPr>
            <a:xfrm>
              <a:off x="7618082" y="2707955"/>
              <a:ext cx="777240" cy="777240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F522DC-DF52-4B98-9133-ADD9FADC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6389" y1="22222" x2="36389" y2="22222"/>
                          <a14:foregroundMark x1="18889" y1="46111" x2="18889" y2="46111"/>
                          <a14:foregroundMark x1="66944" y1="70000" x2="66944" y2="7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115" y="2836447"/>
              <a:ext cx="538842" cy="538842"/>
            </a:xfrm>
            <a:prstGeom prst="rect">
              <a:avLst/>
            </a:prstGeom>
          </p:spPr>
        </p:pic>
      </p:grp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6600B4BC-C16B-444A-AEA8-9C9396600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796103"/>
              </p:ext>
            </p:extLst>
          </p:nvPr>
        </p:nvGraphicFramePr>
        <p:xfrm>
          <a:off x="860685" y="1714024"/>
          <a:ext cx="1055003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107">
                  <a:extLst>
                    <a:ext uri="{9D8B030D-6E8A-4147-A177-3AD203B41FA5}">
                      <a16:colId xmlns:a16="http://schemas.microsoft.com/office/drawing/2014/main" val="3868025262"/>
                    </a:ext>
                  </a:extLst>
                </a:gridCol>
                <a:gridCol w="2465732">
                  <a:extLst>
                    <a:ext uri="{9D8B030D-6E8A-4147-A177-3AD203B41FA5}">
                      <a16:colId xmlns:a16="http://schemas.microsoft.com/office/drawing/2014/main" val="322969993"/>
                    </a:ext>
                  </a:extLst>
                </a:gridCol>
                <a:gridCol w="2656703">
                  <a:extLst>
                    <a:ext uri="{9D8B030D-6E8A-4147-A177-3AD203B41FA5}">
                      <a16:colId xmlns:a16="http://schemas.microsoft.com/office/drawing/2014/main" val="1995560205"/>
                    </a:ext>
                  </a:extLst>
                </a:gridCol>
                <a:gridCol w="3182489">
                  <a:extLst>
                    <a:ext uri="{9D8B030D-6E8A-4147-A177-3AD203B41FA5}">
                      <a16:colId xmlns:a16="http://schemas.microsoft.com/office/drawing/2014/main" val="2259558087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</a:t>
                      </a:r>
                      <a:r>
                        <a:rPr lang="th-TH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ตรวจสอบแผนใช้เงิน</a:t>
                      </a:r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</a:t>
                      </a:r>
                      <a:endParaRPr lang="th-TH" sz="40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21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รายรับตามแผนใช้เงิน</a:t>
                      </a:r>
                    </a:p>
                    <a:p>
                      <a:pPr algn="ctr"/>
                      <a:r>
                        <a:rPr lang="th-TH" sz="28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รายรับที่เกิดขึ้นจริง </a:t>
                      </a:r>
                    </a:p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ประเมินรายรับ</a:t>
                      </a:r>
                      <a:br>
                        <a:rPr lang="th-TH" sz="28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</a:br>
                      <a:r>
                        <a:rPr lang="th-TH" sz="28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ตามแผนใช้เงิน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2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kern="1200">
                          <a:solidFill>
                            <a:schemeClr val="accent2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</a:t>
                      </a:r>
                      <a:r>
                        <a:rPr lang="en-US" sz="2800" b="1" kern="1200">
                          <a:solidFill>
                            <a:schemeClr val="accent2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1</a:t>
                      </a:r>
                      <a:r>
                        <a:rPr lang="th-TH" sz="2800" b="1" kern="1200">
                          <a:solidFill>
                            <a:schemeClr val="accent2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) รายรับ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kern="1200">
                          <a:solidFill>
                            <a:schemeClr val="accent2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32,000</a:t>
                      </a:r>
                      <a:endParaRPr lang="th-TH" sz="2800" b="1" kern="1200">
                        <a:solidFill>
                          <a:schemeClr val="accent2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>
                          <a:solidFill>
                            <a:schemeClr val="accent2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32,000</a:t>
                      </a:r>
                      <a:endParaRPr lang="th-TH" sz="2800" b="1" kern="1200">
                        <a:solidFill>
                          <a:schemeClr val="accent2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8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639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เงินเดือน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30,000</a:t>
                      </a:r>
                      <a:endParaRPr lang="th-TH" sz="28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30,000</a:t>
                      </a:r>
                      <a:endParaRPr lang="th-TH" sz="28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8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97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ขายของออนไลน์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2,000</a:t>
                      </a:r>
                      <a:endParaRPr lang="th-TH" sz="28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2,000</a:t>
                      </a:r>
                      <a:endParaRPr lang="th-TH" sz="28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h-TH" sz="28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62072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B4F85F73-1631-42AC-BBC8-94950C4D6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79" y="4004477"/>
            <a:ext cx="334387" cy="3270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CDAF36-D69A-4561-9753-B2C9BCF449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78" y="4464500"/>
            <a:ext cx="334387" cy="32702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3732FC6-1DC9-4F6C-8448-5F24ABEF377F}"/>
              </a:ext>
            </a:extLst>
          </p:cNvPr>
          <p:cNvGrpSpPr/>
          <p:nvPr/>
        </p:nvGrpSpPr>
        <p:grpSpPr>
          <a:xfrm>
            <a:off x="10229537" y="3352573"/>
            <a:ext cx="1668960" cy="3183308"/>
            <a:chOff x="12999734" y="5106681"/>
            <a:chExt cx="1627592" cy="384463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9CC8AE-1DD9-49C1-8D90-592CDB8F4EAF}"/>
                </a:ext>
              </a:extLst>
            </p:cNvPr>
            <p:cNvGrpSpPr/>
            <p:nvPr/>
          </p:nvGrpSpPr>
          <p:grpSpPr>
            <a:xfrm>
              <a:off x="12999734" y="5106681"/>
              <a:ext cx="1627592" cy="3844636"/>
              <a:chOff x="13274457" y="5147331"/>
              <a:chExt cx="1627592" cy="3844636"/>
            </a:xfrm>
          </p:grpSpPr>
          <p:pic>
            <p:nvPicPr>
              <p:cNvPr id="35" name="Picture 3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D274350-4369-4E50-92E8-6CB0FB162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74457" y="5214552"/>
                <a:ext cx="1627592" cy="3777415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6E5990A-2293-46A3-874E-57BE449F9E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03" r="25432" b="39826"/>
              <a:stretch/>
            </p:blipFill>
            <p:spPr>
              <a:xfrm rot="328298" flipH="1">
                <a:off x="13808985" y="5147331"/>
                <a:ext cx="887263" cy="1053915"/>
              </a:xfrm>
              <a:prstGeom prst="rect">
                <a:avLst/>
              </a:prstGeom>
            </p:spPr>
          </p:pic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E2F74F-B9C2-480D-9A31-350E3FC2CDBC}"/>
                </a:ext>
              </a:extLst>
            </p:cNvPr>
            <p:cNvSpPr/>
            <p:nvPr/>
          </p:nvSpPr>
          <p:spPr>
            <a:xfrm>
              <a:off x="14307346" y="5934269"/>
              <a:ext cx="154445" cy="40195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2D2C2D-556D-4C8B-BD1D-80B78E0953E4}"/>
              </a:ext>
            </a:extLst>
          </p:cNvPr>
          <p:cNvSpPr txBox="1"/>
          <p:nvPr/>
        </p:nvSpPr>
        <p:spPr>
          <a:xfrm>
            <a:off x="-6017" y="-1209"/>
            <a:ext cx="522056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5: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ตรวจสอบและปรับแผนใช้เงิน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8F19BA-E639-46F8-AACC-CBA7CD10DF1D}"/>
              </a:ext>
            </a:extLst>
          </p:cNvPr>
          <p:cNvGrpSpPr/>
          <p:nvPr/>
        </p:nvGrpSpPr>
        <p:grpSpPr>
          <a:xfrm>
            <a:off x="245801" y="75725"/>
            <a:ext cx="430906" cy="430906"/>
            <a:chOff x="7618082" y="2707955"/>
            <a:chExt cx="777240" cy="777240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061E13E4-4A42-4109-88AF-2E0CDE356121}"/>
                </a:ext>
              </a:extLst>
            </p:cNvPr>
            <p:cNvSpPr/>
            <p:nvPr/>
          </p:nvSpPr>
          <p:spPr>
            <a:xfrm>
              <a:off x="7618082" y="2707955"/>
              <a:ext cx="777240" cy="777240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F522DC-DF52-4B98-9133-ADD9FADC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6389" y1="22222" x2="36389" y2="22222"/>
                          <a14:foregroundMark x1="18889" y1="46111" x2="18889" y2="46111"/>
                          <a14:foregroundMark x1="66944" y1="70000" x2="66944" y2="7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115" y="2836447"/>
              <a:ext cx="538842" cy="538842"/>
            </a:xfrm>
            <a:prstGeom prst="rect">
              <a:avLst/>
            </a:prstGeom>
          </p:spPr>
        </p:pic>
      </p:grp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65EBEC4A-69F0-41FB-BED4-718319143961}"/>
              </a:ext>
            </a:extLst>
          </p:cNvPr>
          <p:cNvGraphicFramePr>
            <a:graphicFrameLocks noGrp="1"/>
          </p:cNvGraphicFramePr>
          <p:nvPr/>
        </p:nvGraphicFramePr>
        <p:xfrm>
          <a:off x="676707" y="660500"/>
          <a:ext cx="1055003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7261">
                  <a:extLst>
                    <a:ext uri="{9D8B030D-6E8A-4147-A177-3AD203B41FA5}">
                      <a16:colId xmlns:a16="http://schemas.microsoft.com/office/drawing/2014/main" val="3868025262"/>
                    </a:ext>
                  </a:extLst>
                </a:gridCol>
                <a:gridCol w="2063577">
                  <a:extLst>
                    <a:ext uri="{9D8B030D-6E8A-4147-A177-3AD203B41FA5}">
                      <a16:colId xmlns:a16="http://schemas.microsoft.com/office/drawing/2014/main" val="3869831374"/>
                    </a:ext>
                  </a:extLst>
                </a:gridCol>
                <a:gridCol w="2113006">
                  <a:extLst>
                    <a:ext uri="{9D8B030D-6E8A-4147-A177-3AD203B41FA5}">
                      <a16:colId xmlns:a16="http://schemas.microsoft.com/office/drawing/2014/main" val="1995560205"/>
                    </a:ext>
                  </a:extLst>
                </a:gridCol>
                <a:gridCol w="3726186">
                  <a:extLst>
                    <a:ext uri="{9D8B030D-6E8A-4147-A177-3AD203B41FA5}">
                      <a16:colId xmlns:a16="http://schemas.microsoft.com/office/drawing/2014/main" val="664227689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</a:t>
                      </a:r>
                      <a:r>
                        <a:rPr lang="th-TH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ตรวจสอบแผนใช้เงิน</a:t>
                      </a:r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</a:t>
                      </a:r>
                      <a:endParaRPr lang="th-TH" sz="40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21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รายจ่ายตามแผนใช้เงิน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รายจ่ายที่เกิดขึ้นจริง </a:t>
                      </a:r>
                    </a:p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ประเมินการใช้จ่าย</a:t>
                      </a:r>
                      <a:b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</a:b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ตามแผนใช้เงิน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2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kern="1200">
                          <a:solidFill>
                            <a:srgbClr val="FF0000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</a:t>
                      </a:r>
                      <a:r>
                        <a:rPr lang="en-US" sz="2000" b="1" kern="1200">
                          <a:solidFill>
                            <a:srgbClr val="FF0000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</a:t>
                      </a:r>
                      <a:r>
                        <a:rPr lang="th-TH" sz="2000" b="1" kern="1200">
                          <a:solidFill>
                            <a:srgbClr val="FF0000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) รายจ่าย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kern="1200">
                          <a:solidFill>
                            <a:srgbClr val="FF0000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31,060</a:t>
                      </a:r>
                      <a:endParaRPr lang="th-TH" sz="2000" b="1" kern="1200">
                        <a:solidFill>
                          <a:srgbClr val="FF0000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rgbClr val="FF0000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32,060</a:t>
                      </a:r>
                      <a:endParaRPr lang="th-TH" sz="2000" b="1" kern="1200">
                        <a:solidFill>
                          <a:srgbClr val="FF0000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kern="1200">
                        <a:solidFill>
                          <a:srgbClr val="FF0000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63981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เงินออมตามเป้าหมาย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3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             เงินออมเผื่อฉุกเฉิน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4,975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3,975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97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             เงินออมปรับปรุงบ้าน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5,263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5,263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6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             เงินออมเพื่อเกษียณ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2,822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2,822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42676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เงินชำระหนี้ต่อเดือน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961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             ชำระหนี้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4,000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4,000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5876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ค่าใช้จ่ายต่อเดือน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629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             ค่าอาหาร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5,000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5,000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520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             ค่าใช้จ่ายส่วนตัว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6,000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7,000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96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             ค่าสังสรรค์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3,000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4,000</a:t>
                      </a:r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0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08172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213AB4F-2B40-4CA6-833D-2154BC461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43" y="3307438"/>
            <a:ext cx="334387" cy="32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E5E98A-D366-41A4-9A62-94E935E4D1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43" y="3691647"/>
            <a:ext cx="334387" cy="327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7679D7-4206-4F4E-A6E5-0441A7782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43" y="4473442"/>
            <a:ext cx="334387" cy="3270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87DD76-3BA4-4C52-A177-3971AA93F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92" y="5283820"/>
            <a:ext cx="334387" cy="327022"/>
          </a:xfrm>
          <a:prstGeom prst="rect">
            <a:avLst/>
          </a:prstGeom>
        </p:spPr>
      </p:pic>
      <p:sp>
        <p:nvSpPr>
          <p:cNvPr id="18" name="Multiply 14">
            <a:extLst>
              <a:ext uri="{FF2B5EF4-FFF2-40B4-BE49-F238E27FC236}">
                <a16:creationId xmlns:a16="http://schemas.microsoft.com/office/drawing/2014/main" id="{EDE9A623-BE61-4280-9947-5AFE1F826C34}"/>
              </a:ext>
            </a:extLst>
          </p:cNvPr>
          <p:cNvSpPr/>
          <p:nvPr/>
        </p:nvSpPr>
        <p:spPr>
          <a:xfrm>
            <a:off x="9225935" y="2902605"/>
            <a:ext cx="295933" cy="28013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sp>
        <p:nvSpPr>
          <p:cNvPr id="19" name="Multiply 14">
            <a:extLst>
              <a:ext uri="{FF2B5EF4-FFF2-40B4-BE49-F238E27FC236}">
                <a16:creationId xmlns:a16="http://schemas.microsoft.com/office/drawing/2014/main" id="{2BEE80FA-D81B-4D81-A391-9521C5383F7F}"/>
              </a:ext>
            </a:extLst>
          </p:cNvPr>
          <p:cNvSpPr/>
          <p:nvPr/>
        </p:nvSpPr>
        <p:spPr>
          <a:xfrm>
            <a:off x="9228422" y="5684575"/>
            <a:ext cx="295933" cy="28013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sp>
        <p:nvSpPr>
          <p:cNvPr id="21" name="Multiply 14">
            <a:extLst>
              <a:ext uri="{FF2B5EF4-FFF2-40B4-BE49-F238E27FC236}">
                <a16:creationId xmlns:a16="http://schemas.microsoft.com/office/drawing/2014/main" id="{63CB90C0-2B2E-4F11-89E0-14588CC99A23}"/>
              </a:ext>
            </a:extLst>
          </p:cNvPr>
          <p:cNvSpPr/>
          <p:nvPr/>
        </p:nvSpPr>
        <p:spPr>
          <a:xfrm>
            <a:off x="9228421" y="6084883"/>
            <a:ext cx="295933" cy="28013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17A9FB-16B7-440D-8EC1-014ADCBF84B9}"/>
              </a:ext>
            </a:extLst>
          </p:cNvPr>
          <p:cNvSpPr/>
          <p:nvPr/>
        </p:nvSpPr>
        <p:spPr>
          <a:xfrm>
            <a:off x="627279" y="2840715"/>
            <a:ext cx="6899599" cy="403916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C76700E6-8EBA-4447-A326-B58DAFF5F59B}"/>
              </a:ext>
            </a:extLst>
          </p:cNvPr>
          <p:cNvSpPr/>
          <p:nvPr/>
        </p:nvSpPr>
        <p:spPr>
          <a:xfrm>
            <a:off x="9875156" y="2172592"/>
            <a:ext cx="1828800" cy="1121492"/>
          </a:xfrm>
          <a:prstGeom prst="borderCallout2">
            <a:avLst>
              <a:gd name="adj1" fmla="val 41608"/>
              <a:gd name="adj2" fmla="val -2927"/>
              <a:gd name="adj3" fmla="val 41607"/>
              <a:gd name="adj4" fmla="val -23423"/>
              <a:gd name="adj5" fmla="val 75152"/>
              <a:gd name="adj6" fmla="val -123694"/>
            </a:avLst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นำเงินไปซื้อรองเท้า</a:t>
            </a:r>
            <a:br>
              <a:rPr lang="th-TH" sz="20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0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ทำให้ออมไม่ได้ตามเป้าหมาย</a:t>
            </a: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8BDCFC6C-7BBF-425A-9877-DA9E49FBE32C}"/>
              </a:ext>
            </a:extLst>
          </p:cNvPr>
          <p:cNvSpPr/>
          <p:nvPr/>
        </p:nvSpPr>
        <p:spPr>
          <a:xfrm>
            <a:off x="9875156" y="4620322"/>
            <a:ext cx="1828800" cy="864973"/>
          </a:xfrm>
          <a:prstGeom prst="borderCallout2">
            <a:avLst>
              <a:gd name="adj1" fmla="val 41608"/>
              <a:gd name="adj2" fmla="val -2927"/>
              <a:gd name="adj3" fmla="val 40178"/>
              <a:gd name="adj4" fmla="val -28153"/>
              <a:gd name="adj5" fmla="val 118803"/>
              <a:gd name="adj6" fmla="val -123018"/>
            </a:avLst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ใช้เงินเกินเพราะ</a:t>
            </a:r>
            <a:br>
              <a:rPr lang="th-TH" sz="20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20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ไปซื้อรองเท้า (จำเป็น)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6F5C62-14B9-4336-B264-5F6F426B381A}"/>
              </a:ext>
            </a:extLst>
          </p:cNvPr>
          <p:cNvSpPr/>
          <p:nvPr/>
        </p:nvSpPr>
        <p:spPr>
          <a:xfrm>
            <a:off x="612194" y="5622685"/>
            <a:ext cx="6899599" cy="403916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F4CEA4-E007-4429-8C6C-AB45B8171C7B}"/>
              </a:ext>
            </a:extLst>
          </p:cNvPr>
          <p:cNvSpPr/>
          <p:nvPr/>
        </p:nvSpPr>
        <p:spPr>
          <a:xfrm>
            <a:off x="612193" y="6053431"/>
            <a:ext cx="6899599" cy="403916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Callout: Bent Line 26">
            <a:extLst>
              <a:ext uri="{FF2B5EF4-FFF2-40B4-BE49-F238E27FC236}">
                <a16:creationId xmlns:a16="http://schemas.microsoft.com/office/drawing/2014/main" id="{29857496-9343-4378-83A9-07A4DBA2BD84}"/>
              </a:ext>
            </a:extLst>
          </p:cNvPr>
          <p:cNvSpPr/>
          <p:nvPr/>
        </p:nvSpPr>
        <p:spPr>
          <a:xfrm>
            <a:off x="9875156" y="5780575"/>
            <a:ext cx="1828800" cy="864973"/>
          </a:xfrm>
          <a:prstGeom prst="borderCallout2">
            <a:avLst>
              <a:gd name="adj1" fmla="val 50179"/>
              <a:gd name="adj2" fmla="val -4278"/>
              <a:gd name="adj3" fmla="val 83035"/>
              <a:gd name="adj4" fmla="val -26126"/>
              <a:gd name="adj5" fmla="val 53089"/>
              <a:gd name="adj6" fmla="val -123693"/>
            </a:avLst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h-TH" sz="20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/>
              </a:rPr>
              <a:t>กินบุฟเฟ่ต์หลายครั้ง</a:t>
            </a:r>
          </a:p>
          <a:p>
            <a:pPr algn="ctr"/>
            <a:r>
              <a:rPr lang="th-TH" sz="20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ทำให้ใช้เงินเกิน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DA38A88-E15D-4C25-A6F0-23D0F4B75CB3}"/>
              </a:ext>
            </a:extLst>
          </p:cNvPr>
          <p:cNvSpPr/>
          <p:nvPr/>
        </p:nvSpPr>
        <p:spPr>
          <a:xfrm>
            <a:off x="6211215" y="1971184"/>
            <a:ext cx="1828800" cy="574561"/>
          </a:xfrm>
          <a:custGeom>
            <a:avLst/>
            <a:gdLst>
              <a:gd name="connsiteX0" fmla="*/ 0 w 1828800"/>
              <a:gd name="connsiteY0" fmla="*/ 287281 h 574561"/>
              <a:gd name="connsiteX1" fmla="*/ 914400 w 1828800"/>
              <a:gd name="connsiteY1" fmla="*/ 0 h 574561"/>
              <a:gd name="connsiteX2" fmla="*/ 1828800 w 1828800"/>
              <a:gd name="connsiteY2" fmla="*/ 287281 h 574561"/>
              <a:gd name="connsiteX3" fmla="*/ 914400 w 1828800"/>
              <a:gd name="connsiteY3" fmla="*/ 574562 h 574561"/>
              <a:gd name="connsiteX4" fmla="*/ 0 w 1828800"/>
              <a:gd name="connsiteY4" fmla="*/ 287281 h 574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574561" extrusionOk="0">
                <a:moveTo>
                  <a:pt x="0" y="287281"/>
                </a:moveTo>
                <a:cubicBezTo>
                  <a:pt x="-11763" y="114788"/>
                  <a:pt x="510203" y="-36602"/>
                  <a:pt x="914400" y="0"/>
                </a:cubicBezTo>
                <a:cubicBezTo>
                  <a:pt x="1403134" y="9144"/>
                  <a:pt x="1866279" y="117436"/>
                  <a:pt x="1828800" y="287281"/>
                </a:cubicBezTo>
                <a:cubicBezTo>
                  <a:pt x="1783827" y="356278"/>
                  <a:pt x="1410743" y="601529"/>
                  <a:pt x="914400" y="574562"/>
                </a:cubicBezTo>
                <a:cubicBezTo>
                  <a:pt x="424234" y="554086"/>
                  <a:pt x="25499" y="443844"/>
                  <a:pt x="0" y="28728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15195-F6A1-4656-914D-EEB06DCDAFC0}"/>
              </a:ext>
            </a:extLst>
          </p:cNvPr>
          <p:cNvSpPr txBox="1"/>
          <p:nvPr/>
        </p:nvSpPr>
        <p:spPr>
          <a:xfrm>
            <a:off x="8529166" y="1974168"/>
            <a:ext cx="87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53"/>
            <a:r>
              <a:rPr lang="en-US" sz="24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- 1,000</a:t>
            </a:r>
            <a:endParaRPr lang="th-TH" sz="2400" b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2F32CEA-E496-4746-9CDD-FC9AE083A426}"/>
              </a:ext>
            </a:extLst>
          </p:cNvPr>
          <p:cNvSpPr/>
          <p:nvPr/>
        </p:nvSpPr>
        <p:spPr>
          <a:xfrm>
            <a:off x="7871308" y="2024310"/>
            <a:ext cx="716692" cy="148281"/>
          </a:xfrm>
          <a:custGeom>
            <a:avLst/>
            <a:gdLst>
              <a:gd name="connsiteX0" fmla="*/ 0 w 716692"/>
              <a:gd name="connsiteY0" fmla="*/ 61783 h 148281"/>
              <a:gd name="connsiteX1" fmla="*/ 148281 w 716692"/>
              <a:gd name="connsiteY1" fmla="*/ 24713 h 148281"/>
              <a:gd name="connsiteX2" fmla="*/ 197708 w 716692"/>
              <a:gd name="connsiteY2" fmla="*/ 12356 h 148281"/>
              <a:gd name="connsiteX3" fmla="*/ 358346 w 716692"/>
              <a:gd name="connsiteY3" fmla="*/ 0 h 148281"/>
              <a:gd name="connsiteX4" fmla="*/ 444844 w 716692"/>
              <a:gd name="connsiteY4" fmla="*/ 12356 h 148281"/>
              <a:gd name="connsiteX5" fmla="*/ 506627 w 716692"/>
              <a:gd name="connsiteY5" fmla="*/ 37070 h 148281"/>
              <a:gd name="connsiteX6" fmla="*/ 580768 w 716692"/>
              <a:gd name="connsiteY6" fmla="*/ 61783 h 148281"/>
              <a:gd name="connsiteX7" fmla="*/ 716692 w 716692"/>
              <a:gd name="connsiteY7" fmla="*/ 148281 h 14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692" h="148281">
                <a:moveTo>
                  <a:pt x="0" y="61783"/>
                </a:moveTo>
                <a:cubicBezTo>
                  <a:pt x="123864" y="20496"/>
                  <a:pt x="23483" y="49673"/>
                  <a:pt x="148281" y="24713"/>
                </a:cubicBezTo>
                <a:cubicBezTo>
                  <a:pt x="164934" y="21382"/>
                  <a:pt x="180842" y="14340"/>
                  <a:pt x="197708" y="12356"/>
                </a:cubicBezTo>
                <a:cubicBezTo>
                  <a:pt x="251044" y="6081"/>
                  <a:pt x="304800" y="4119"/>
                  <a:pt x="358346" y="0"/>
                </a:cubicBezTo>
                <a:cubicBezTo>
                  <a:pt x="387179" y="4119"/>
                  <a:pt x="416588" y="5292"/>
                  <a:pt x="444844" y="12356"/>
                </a:cubicBezTo>
                <a:cubicBezTo>
                  <a:pt x="466363" y="17736"/>
                  <a:pt x="485782" y="29490"/>
                  <a:pt x="506627" y="37070"/>
                </a:cubicBezTo>
                <a:cubicBezTo>
                  <a:pt x="531109" y="45973"/>
                  <a:pt x="556054" y="53545"/>
                  <a:pt x="580768" y="61783"/>
                </a:cubicBezTo>
                <a:cubicBezTo>
                  <a:pt x="699642" y="141033"/>
                  <a:pt x="652130" y="115999"/>
                  <a:pt x="716692" y="14828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28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DD9E53B-DF7D-4D2A-8FFC-33072B7BAE24}"/>
              </a:ext>
            </a:extLst>
          </p:cNvPr>
          <p:cNvSpPr txBox="1">
            <a:spLocks/>
          </p:cNvSpPr>
          <p:nvPr/>
        </p:nvSpPr>
        <p:spPr>
          <a:xfrm>
            <a:off x="1583499" y="820950"/>
            <a:ext cx="10369152" cy="714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หัวข้อการนำเสนอ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377CFE-B2D9-438B-B3E2-12A9181FE567}"/>
              </a:ext>
            </a:extLst>
          </p:cNvPr>
          <p:cNvSpPr/>
          <p:nvPr/>
        </p:nvSpPr>
        <p:spPr>
          <a:xfrm>
            <a:off x="1583499" y="1601753"/>
            <a:ext cx="9384109" cy="3709034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50A97B-E686-4302-9AB4-BBD450BC58EF}"/>
              </a:ext>
            </a:extLst>
          </p:cNvPr>
          <p:cNvSpPr txBox="1">
            <a:spLocks/>
          </p:cNvSpPr>
          <p:nvPr/>
        </p:nvSpPr>
        <p:spPr>
          <a:xfrm>
            <a:off x="3022659" y="2199843"/>
            <a:ext cx="7330848" cy="2597830"/>
          </a:xfrm>
          <a:prstGeom prst="round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65314" tIns="32657" rIns="65314" bIns="32657" rtlCol="0">
            <a:normAutofit lnSpcReduction="10000"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ทำไมต้องวางแผนการเงิน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ใครบ้างที่ต้องวางแผนการเงิน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 </a:t>
            </a: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ขั้นตอนวางแผนการเงิน	</a:t>
            </a:r>
          </a:p>
          <a:p>
            <a:pPr marL="0" indent="0">
              <a:spcBef>
                <a:spcPts val="1071"/>
              </a:spcBef>
              <a:buNone/>
              <a:tabLst>
                <a:tab pos="259675" algn="l"/>
              </a:tabLst>
            </a:pPr>
            <a:r>
              <a:rPr lang="th-TH" sz="36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ทางเลือกการออมและการลงทุน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61DF1-F708-4311-8736-01855E3B7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27" y="2286536"/>
            <a:ext cx="1726478" cy="22006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0560D2D-E820-4753-AC27-22A70BDA2A12}"/>
              </a:ext>
            </a:extLst>
          </p:cNvPr>
          <p:cNvSpPr/>
          <p:nvPr/>
        </p:nvSpPr>
        <p:spPr>
          <a:xfrm>
            <a:off x="2189275" y="2279673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1</a:t>
            </a:r>
            <a:endParaRPr lang="th-TH" sz="3293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BE3567-EFFA-4107-8436-E0040AAE16D8}"/>
              </a:ext>
            </a:extLst>
          </p:cNvPr>
          <p:cNvSpPr/>
          <p:nvPr/>
        </p:nvSpPr>
        <p:spPr>
          <a:xfrm>
            <a:off x="2189275" y="2863135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2</a:t>
            </a:r>
            <a:endParaRPr lang="th-TH" sz="3293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338D52-AFF3-4EC2-84B2-AC6539C21BB5}"/>
              </a:ext>
            </a:extLst>
          </p:cNvPr>
          <p:cNvSpPr/>
          <p:nvPr/>
        </p:nvSpPr>
        <p:spPr>
          <a:xfrm>
            <a:off x="2189274" y="3456270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3</a:t>
            </a:r>
            <a:endParaRPr lang="th-TH" sz="3293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5DE92B-E1BD-469A-8315-288C49752F86}"/>
              </a:ext>
            </a:extLst>
          </p:cNvPr>
          <p:cNvSpPr/>
          <p:nvPr/>
        </p:nvSpPr>
        <p:spPr>
          <a:xfrm>
            <a:off x="2189274" y="4064610"/>
            <a:ext cx="503533" cy="531628"/>
          </a:xfrm>
          <a:prstGeom prst="ellipse">
            <a:avLst/>
          </a:prstGeom>
          <a:solidFill>
            <a:srgbClr val="333F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1429" rtlCol="0" anchor="ctr"/>
          <a:lstStyle/>
          <a:p>
            <a:pPr algn="ctr"/>
            <a:r>
              <a:rPr lang="en-US" sz="3293"/>
              <a:t>4</a:t>
            </a:r>
            <a:endParaRPr lang="th-TH" sz="329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98E47F-11F0-4A80-8289-3F4FFBB1E39E}"/>
              </a:ext>
            </a:extLst>
          </p:cNvPr>
          <p:cNvSpPr/>
          <p:nvPr/>
        </p:nvSpPr>
        <p:spPr>
          <a:xfrm>
            <a:off x="2016293" y="2764576"/>
            <a:ext cx="6572656" cy="700946"/>
          </a:xfrm>
          <a:prstGeom prst="rect">
            <a:avLst/>
          </a:prstGeom>
          <a:solidFill>
            <a:srgbClr val="ADB9CA">
              <a:alpha val="10196"/>
            </a:srgbClr>
          </a:solidFill>
          <a:ln w="762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</p:spTree>
    <p:extLst>
      <p:ext uri="{BB962C8B-B14F-4D97-AF65-F5344CB8AC3E}">
        <p14:creationId xmlns:p14="http://schemas.microsoft.com/office/powerpoint/2010/main" val="40520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5240F6-CBE9-4933-853A-C56CCEC43245}"/>
              </a:ext>
            </a:extLst>
          </p:cNvPr>
          <p:cNvGrpSpPr/>
          <p:nvPr/>
        </p:nvGrpSpPr>
        <p:grpSpPr>
          <a:xfrm>
            <a:off x="250835" y="54243"/>
            <a:ext cx="473869" cy="473869"/>
            <a:chOff x="2399072" y="675962"/>
            <a:chExt cx="473869" cy="4738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C909D4-B368-4CC1-AC4F-6EC7A0AFA3F5}"/>
                </a:ext>
              </a:extLst>
            </p:cNvPr>
            <p:cNvSpPr/>
            <p:nvPr/>
          </p:nvSpPr>
          <p:spPr>
            <a:xfrm>
              <a:off x="2403374" y="759190"/>
              <a:ext cx="427176" cy="30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E399E8-2390-4106-8626-465ABEABE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225" l="0" r="98817">
                          <a14:foregroundMark x1="71302" y1="80473" x2="71302" y2="80473"/>
                          <a14:foregroundMark x1="85799" y1="59763" x2="85799" y2="59763"/>
                          <a14:foregroundMark x1="59467" y1="37870" x2="59467" y2="37870"/>
                          <a14:foregroundMark x1="44675" y1="50888" x2="44675" y2="50888"/>
                          <a14:foregroundMark x1="50592" y1="67160" x2="50592" y2="67160"/>
                          <a14:foregroundMark x1="22485" y1="37870" x2="22485" y2="37870"/>
                          <a14:foregroundMark x1="25444" y1="52367" x2="25444" y2="52367"/>
                          <a14:foregroundMark x1="22485" y1="64201" x2="22485" y2="64201"/>
                        </a14:backgroundRemoval>
                      </a14:imgEffect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072" y="675962"/>
              <a:ext cx="473869" cy="473869"/>
            </a:xfrm>
            <a:prstGeom prst="rect">
              <a:avLst/>
            </a:prstGeom>
          </p:spPr>
        </p:pic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E384A7C-0939-4E74-A2DD-77945FA5F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994165"/>
              </p:ext>
            </p:extLst>
          </p:nvPr>
        </p:nvGraphicFramePr>
        <p:xfrm>
          <a:off x="106457" y="845357"/>
          <a:ext cx="9926796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215">
                  <a:extLst>
                    <a:ext uri="{9D8B030D-6E8A-4147-A177-3AD203B41FA5}">
                      <a16:colId xmlns:a16="http://schemas.microsoft.com/office/drawing/2014/main" val="3868025262"/>
                    </a:ext>
                  </a:extLst>
                </a:gridCol>
                <a:gridCol w="1448841">
                  <a:extLst>
                    <a:ext uri="{9D8B030D-6E8A-4147-A177-3AD203B41FA5}">
                      <a16:colId xmlns:a16="http://schemas.microsoft.com/office/drawing/2014/main" val="322969993"/>
                    </a:ext>
                  </a:extLst>
                </a:gridCol>
                <a:gridCol w="1429344">
                  <a:extLst>
                    <a:ext uri="{9D8B030D-6E8A-4147-A177-3AD203B41FA5}">
                      <a16:colId xmlns:a16="http://schemas.microsoft.com/office/drawing/2014/main" val="1995560205"/>
                    </a:ext>
                  </a:extLst>
                </a:gridCol>
                <a:gridCol w="2139536">
                  <a:extLst>
                    <a:ext uri="{9D8B030D-6E8A-4147-A177-3AD203B41FA5}">
                      <a16:colId xmlns:a16="http://schemas.microsoft.com/office/drawing/2014/main" val="2259558087"/>
                    </a:ext>
                  </a:extLst>
                </a:gridCol>
                <a:gridCol w="1240888">
                  <a:extLst>
                    <a:ext uri="{9D8B030D-6E8A-4147-A177-3AD203B41FA5}">
                      <a16:colId xmlns:a16="http://schemas.microsoft.com/office/drawing/2014/main" val="1800271289"/>
                    </a:ext>
                  </a:extLst>
                </a:gridCol>
                <a:gridCol w="1737972">
                  <a:extLst>
                    <a:ext uri="{9D8B030D-6E8A-4147-A177-3AD203B41FA5}">
                      <a16:colId xmlns:a16="http://schemas.microsoft.com/office/drawing/2014/main" val="4170272289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------------------------</a:t>
                      </a:r>
                      <a:r>
                        <a:rPr lang="th-TH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แผนใช้เงิน </a:t>
                      </a:r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--------------------------</a:t>
                      </a:r>
                      <a:endParaRPr lang="th-TH" sz="40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21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รายการรายรับ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(เงินเข้า)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การทำงาน 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แหล่งอื่น 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รายการรายจ่าย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(เงินออก)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รายจ่ายจำเป็น 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รายจ่ายไม่จำเป็น</a:t>
                      </a:r>
                    </a:p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2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เงินเดือน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30,000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เงินออมเผื่อฉุกเฉิน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4,975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97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ขายของออนไลน์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เงินออมปรับปรุงบ้าน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5,263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6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เงินออมเพื่อเกษียณ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2,822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4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ชำระหนี้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4,000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23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ค่าอาหาร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5,000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53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ค่าใช้จ่ายส่วนตัว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6,000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800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ค่าสังสรรค์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38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รวมรายรับ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30,000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รวมรายจ่าย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28,060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387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รวมรายรับทั้งหมด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32,000</a:t>
                      </a:r>
                      <a:endParaRPr lang="th-TH" sz="24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kern="12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รวมรายจ่ายทั้งหมด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th-TH" sz="24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027819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B0D00EC9-9B22-46E4-8042-B87A49BED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315" y="338657"/>
            <a:ext cx="2323526" cy="115109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F9E8D42-A19E-486A-90F4-DB5EA7A5B287}"/>
              </a:ext>
            </a:extLst>
          </p:cNvPr>
          <p:cNvSpPr txBox="1"/>
          <p:nvPr/>
        </p:nvSpPr>
        <p:spPr>
          <a:xfrm>
            <a:off x="4736736" y="6334780"/>
            <a:ext cx="291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รายรับ </a:t>
            </a:r>
            <a:r>
              <a:rPr lang="en-US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&gt; </a:t>
            </a:r>
            <a:r>
              <a:rPr lang="th-TH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รายจ่าย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791F10E-64B9-48DB-9380-6D24D8D165C9}"/>
              </a:ext>
            </a:extLst>
          </p:cNvPr>
          <p:cNvGrpSpPr/>
          <p:nvPr/>
        </p:nvGrpSpPr>
        <p:grpSpPr>
          <a:xfrm>
            <a:off x="3896305" y="6395796"/>
            <a:ext cx="4654138" cy="330786"/>
            <a:chOff x="3391622" y="5946709"/>
            <a:chExt cx="3758909" cy="45210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83BDF3C-EDE9-4EDC-8371-EFEFC3804E41}"/>
                </a:ext>
              </a:extLst>
            </p:cNvPr>
            <p:cNvCxnSpPr/>
            <p:nvPr/>
          </p:nvCxnSpPr>
          <p:spPr>
            <a:xfrm flipH="1" flipV="1">
              <a:off x="7143750" y="5976254"/>
              <a:ext cx="6781" cy="4225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2FA3A4F-C16F-4DA5-AA79-60964D2C62AE}"/>
                </a:ext>
              </a:extLst>
            </p:cNvPr>
            <p:cNvCxnSpPr/>
            <p:nvPr/>
          </p:nvCxnSpPr>
          <p:spPr>
            <a:xfrm flipH="1" flipV="1">
              <a:off x="3391622" y="5946709"/>
              <a:ext cx="6781" cy="4225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CEB012F-07EE-4BE5-8B9D-CE27EE261589}"/>
                </a:ext>
              </a:extLst>
            </p:cNvPr>
            <p:cNvCxnSpPr/>
            <p:nvPr/>
          </p:nvCxnSpPr>
          <p:spPr>
            <a:xfrm>
              <a:off x="3398403" y="6382706"/>
              <a:ext cx="3745347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3AF7BE5E-8B5C-4C46-9EF4-37C232E1C586}"/>
              </a:ext>
            </a:extLst>
          </p:cNvPr>
          <p:cNvSpPr/>
          <p:nvPr/>
        </p:nvSpPr>
        <p:spPr>
          <a:xfrm>
            <a:off x="2045034" y="5900586"/>
            <a:ext cx="2838652" cy="448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5BEF4E-1A9B-4124-9D5D-1178D8C90495}"/>
              </a:ext>
            </a:extLst>
          </p:cNvPr>
          <p:cNvSpPr/>
          <p:nvPr/>
        </p:nvSpPr>
        <p:spPr>
          <a:xfrm>
            <a:off x="7054926" y="5892269"/>
            <a:ext cx="2966642" cy="46709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A4CC4-719D-4C87-A08D-7C512663C708}"/>
              </a:ext>
            </a:extLst>
          </p:cNvPr>
          <p:cNvSpPr txBox="1"/>
          <p:nvPr/>
        </p:nvSpPr>
        <p:spPr>
          <a:xfrm>
            <a:off x="-6017" y="-1209"/>
            <a:ext cx="5089005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5: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ตรวจสอบและปรับแผนใช้เงิน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C29D0E-01DA-4164-A2D6-2942AC24A0C8}"/>
              </a:ext>
            </a:extLst>
          </p:cNvPr>
          <p:cNvSpPr/>
          <p:nvPr/>
        </p:nvSpPr>
        <p:spPr>
          <a:xfrm>
            <a:off x="7471939" y="4580405"/>
            <a:ext cx="803189" cy="372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7,000</a:t>
            </a:r>
            <a:endParaRPr lang="th-TH" sz="2400">
              <a:solidFill>
                <a:schemeClr val="tx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B4912A-7534-48E9-A08E-D060E6FD60D9}"/>
              </a:ext>
            </a:extLst>
          </p:cNvPr>
          <p:cNvSpPr/>
          <p:nvPr/>
        </p:nvSpPr>
        <p:spPr>
          <a:xfrm>
            <a:off x="4887083" y="4543201"/>
            <a:ext cx="5137828" cy="90344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FA0A43-C996-4A90-A76B-F32A1A95256B}"/>
              </a:ext>
            </a:extLst>
          </p:cNvPr>
          <p:cNvSpPr/>
          <p:nvPr/>
        </p:nvSpPr>
        <p:spPr>
          <a:xfrm>
            <a:off x="8038174" y="5953997"/>
            <a:ext cx="1024537" cy="3807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31,060</a:t>
            </a:r>
            <a:endParaRPr lang="th-TH" sz="2400" b="1">
              <a:solidFill>
                <a:schemeClr val="tx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FCE51A-8069-424B-B3F1-1B387651A472}"/>
              </a:ext>
            </a:extLst>
          </p:cNvPr>
          <p:cNvSpPr/>
          <p:nvPr/>
        </p:nvSpPr>
        <p:spPr>
          <a:xfrm>
            <a:off x="10074282" y="1536911"/>
            <a:ext cx="2018757" cy="4822458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ทางเลือกการปรับ</a:t>
            </a:r>
            <a:b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แผนใช้เงิน </a:t>
            </a:r>
            <a:r>
              <a:rPr lang="th-TH" sz="2200" b="1" u="sng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ทางเลือกที่ 1</a:t>
            </a:r>
          </a:p>
          <a:p>
            <a:pPr algn="ctr">
              <a:spcBef>
                <a:spcPts val="600"/>
              </a:spcBef>
            </a:pPr>
            <a:b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(1) เพิ่มค่าใช้จ่ายส่วนตัวจาก 6,000 บาท เป็น 7,000 บาท</a:t>
            </a:r>
          </a:p>
          <a:p>
            <a:pPr algn="ctr">
              <a:spcBef>
                <a:spcPts val="600"/>
              </a:spcBef>
            </a:pPr>
            <a:b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(2) ลดค่าสังสรรค์</a:t>
            </a:r>
            <a:b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จาก 3,000 บาท เป็น </a:t>
            </a:r>
            <a:b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2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2,000 บาท</a:t>
            </a:r>
          </a:p>
          <a:p>
            <a:pPr algn="ctr"/>
            <a:endParaRPr lang="th-TH" sz="2200" b="1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D6653B-D244-45DA-8334-3D5DF84C09D9}"/>
              </a:ext>
            </a:extLst>
          </p:cNvPr>
          <p:cNvGrpSpPr/>
          <p:nvPr/>
        </p:nvGrpSpPr>
        <p:grpSpPr>
          <a:xfrm>
            <a:off x="245801" y="75725"/>
            <a:ext cx="430906" cy="430906"/>
            <a:chOff x="7618082" y="2707955"/>
            <a:chExt cx="777240" cy="777240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6A5404F8-6D7A-426C-A44C-9F8558C01F57}"/>
                </a:ext>
              </a:extLst>
            </p:cNvPr>
            <p:cNvSpPr/>
            <p:nvPr/>
          </p:nvSpPr>
          <p:spPr>
            <a:xfrm>
              <a:off x="7618082" y="2707955"/>
              <a:ext cx="777240" cy="777240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BFDBA16-4D5B-43C5-97DF-6F13692BD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6389" y1="22222" x2="36389" y2="22222"/>
                          <a14:foregroundMark x1="18889" y1="46111" x2="18889" y2="46111"/>
                          <a14:foregroundMark x1="66944" y1="70000" x2="66944" y2="7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115" y="2836447"/>
              <a:ext cx="538842" cy="53884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2D0D52E-6A3E-50F8-EC60-0DCAD8E3A886}"/>
              </a:ext>
            </a:extLst>
          </p:cNvPr>
          <p:cNvSpPr/>
          <p:nvPr/>
        </p:nvSpPr>
        <p:spPr>
          <a:xfrm>
            <a:off x="9190307" y="5037720"/>
            <a:ext cx="803189" cy="372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2,000</a:t>
            </a:r>
            <a:endParaRPr lang="th-TH" sz="2400">
              <a:solidFill>
                <a:schemeClr val="tx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3602E9-5F2E-953E-B79B-7E36E053F709}"/>
              </a:ext>
            </a:extLst>
          </p:cNvPr>
          <p:cNvSpPr/>
          <p:nvPr/>
        </p:nvSpPr>
        <p:spPr>
          <a:xfrm>
            <a:off x="7286409" y="5483452"/>
            <a:ext cx="986816" cy="39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29,060</a:t>
            </a:r>
            <a:endParaRPr lang="th-TH" sz="2400">
              <a:solidFill>
                <a:schemeClr val="tx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20FA70-8BD5-4878-8EB2-BC8F9B05E55A}"/>
              </a:ext>
            </a:extLst>
          </p:cNvPr>
          <p:cNvSpPr/>
          <p:nvPr/>
        </p:nvSpPr>
        <p:spPr>
          <a:xfrm>
            <a:off x="9204664" y="5485744"/>
            <a:ext cx="803189" cy="372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2,000</a:t>
            </a:r>
            <a:endParaRPr lang="th-TH" sz="2400">
              <a:solidFill>
                <a:schemeClr val="tx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4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 animBg="1"/>
      <p:bldP spid="52" grpId="0" animBg="1"/>
      <p:bldP spid="32" grpId="0" animBg="1"/>
      <p:bldP spid="27" grpId="0" animBg="1"/>
      <p:bldP spid="33" grpId="0" animBg="1"/>
      <p:bldP spid="35" grpId="0" animBg="1"/>
      <p:bldP spid="4" grpId="0" animBg="1"/>
      <p:bldP spid="7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0146" y="6589352"/>
            <a:ext cx="389083" cy="283936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5240F6-CBE9-4933-853A-C56CCEC43245}"/>
              </a:ext>
            </a:extLst>
          </p:cNvPr>
          <p:cNvGrpSpPr/>
          <p:nvPr/>
        </p:nvGrpSpPr>
        <p:grpSpPr>
          <a:xfrm>
            <a:off x="250835" y="54243"/>
            <a:ext cx="473869" cy="473869"/>
            <a:chOff x="2399072" y="675962"/>
            <a:chExt cx="473869" cy="4738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C909D4-B368-4CC1-AC4F-6EC7A0AFA3F5}"/>
                </a:ext>
              </a:extLst>
            </p:cNvPr>
            <p:cNvSpPr/>
            <p:nvPr/>
          </p:nvSpPr>
          <p:spPr>
            <a:xfrm>
              <a:off x="2403374" y="759190"/>
              <a:ext cx="427176" cy="30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E399E8-2390-4106-8626-465ABEABE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225" l="0" r="98817">
                          <a14:foregroundMark x1="71302" y1="80473" x2="71302" y2="80473"/>
                          <a14:foregroundMark x1="85799" y1="59763" x2="85799" y2="59763"/>
                          <a14:foregroundMark x1="59467" y1="37870" x2="59467" y2="37870"/>
                          <a14:foregroundMark x1="44675" y1="50888" x2="44675" y2="50888"/>
                          <a14:foregroundMark x1="50592" y1="67160" x2="50592" y2="67160"/>
                          <a14:foregroundMark x1="22485" y1="37870" x2="22485" y2="37870"/>
                          <a14:foregroundMark x1="25444" y1="52367" x2="25444" y2="52367"/>
                          <a14:foregroundMark x1="22485" y1="64201" x2="22485" y2="64201"/>
                        </a14:backgroundRemoval>
                      </a14:imgEffect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072" y="675962"/>
              <a:ext cx="473869" cy="473869"/>
            </a:xfrm>
            <a:prstGeom prst="rect">
              <a:avLst/>
            </a:prstGeom>
          </p:spPr>
        </p:pic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E384A7C-0939-4E74-A2DD-77945FA5F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751550"/>
              </p:ext>
            </p:extLst>
          </p:nvPr>
        </p:nvGraphicFramePr>
        <p:xfrm>
          <a:off x="106457" y="845357"/>
          <a:ext cx="9926796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215">
                  <a:extLst>
                    <a:ext uri="{9D8B030D-6E8A-4147-A177-3AD203B41FA5}">
                      <a16:colId xmlns:a16="http://schemas.microsoft.com/office/drawing/2014/main" val="3868025262"/>
                    </a:ext>
                  </a:extLst>
                </a:gridCol>
                <a:gridCol w="1448841">
                  <a:extLst>
                    <a:ext uri="{9D8B030D-6E8A-4147-A177-3AD203B41FA5}">
                      <a16:colId xmlns:a16="http://schemas.microsoft.com/office/drawing/2014/main" val="322969993"/>
                    </a:ext>
                  </a:extLst>
                </a:gridCol>
                <a:gridCol w="1429344">
                  <a:extLst>
                    <a:ext uri="{9D8B030D-6E8A-4147-A177-3AD203B41FA5}">
                      <a16:colId xmlns:a16="http://schemas.microsoft.com/office/drawing/2014/main" val="1995560205"/>
                    </a:ext>
                  </a:extLst>
                </a:gridCol>
                <a:gridCol w="2139536">
                  <a:extLst>
                    <a:ext uri="{9D8B030D-6E8A-4147-A177-3AD203B41FA5}">
                      <a16:colId xmlns:a16="http://schemas.microsoft.com/office/drawing/2014/main" val="2259558087"/>
                    </a:ext>
                  </a:extLst>
                </a:gridCol>
                <a:gridCol w="1240888">
                  <a:extLst>
                    <a:ext uri="{9D8B030D-6E8A-4147-A177-3AD203B41FA5}">
                      <a16:colId xmlns:a16="http://schemas.microsoft.com/office/drawing/2014/main" val="1800271289"/>
                    </a:ext>
                  </a:extLst>
                </a:gridCol>
                <a:gridCol w="1737972">
                  <a:extLst>
                    <a:ext uri="{9D8B030D-6E8A-4147-A177-3AD203B41FA5}">
                      <a16:colId xmlns:a16="http://schemas.microsoft.com/office/drawing/2014/main" val="4170272289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------------------------</a:t>
                      </a:r>
                      <a:r>
                        <a:rPr lang="th-TH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แผนใช้เงิน </a:t>
                      </a:r>
                      <a:r>
                        <a:rPr lang="en-US" sz="4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--------------------------</a:t>
                      </a:r>
                      <a:endParaRPr lang="th-TH" sz="40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721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รายการรายรับ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(เงินเข้า)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การทำงาน 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รายรับจาก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แหล่งอื่น (บาท)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รายการรายจ่าย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(เงินออก)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รายจ่ายจำเป็น </a:t>
                      </a:r>
                    </a:p>
                    <a:p>
                      <a:pPr algn="ctr"/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รายจ่ายไม่จำเป็น</a:t>
                      </a:r>
                    </a:p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(บาท)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2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เงินเดือน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30,000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เงินออมเผื่อฉุกเฉิน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4,975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97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ขายของออนไลน์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เงินออมปรับปรุงบ้าน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5,263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6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เงินออมเพื่อเกษียณ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2,822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4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ชำระหนี้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4,000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23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ค่าอาหาร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5,000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53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ค่าใช้จ่ายส่วนตัว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6,000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800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ค่าสังสรรค์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38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รวมรายรับ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30,000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รวมรายจ่าย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28,060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3,000</a:t>
                      </a: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387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2400" kern="12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รวมรายรับทั้งหมด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32,000</a:t>
                      </a:r>
                      <a:endParaRPr lang="th-TH" sz="24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kern="1200">
                          <a:solidFill>
                            <a:schemeClr val="bg1"/>
                          </a:solidFill>
                          <a:latin typeface="DB Helvethaica X 65 Med" panose="02000506090000020004" pitchFamily="2" charset="-34"/>
                          <a:ea typeface="+mn-ea"/>
                          <a:cs typeface="DB Helvethaica X 65 Med" panose="02000506090000020004" pitchFamily="2" charset="-34"/>
                        </a:rPr>
                        <a:t>รวมรายจ่ายทั้งหมด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th-TH" sz="2400" b="1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th-TH" sz="2400" kern="1200">
                        <a:solidFill>
                          <a:schemeClr val="tx1"/>
                        </a:solidFill>
                        <a:latin typeface="DB Helvethaica X 65 Med" panose="02000506090000020004" pitchFamily="2" charset="-34"/>
                        <a:ea typeface="+mn-ea"/>
                        <a:cs typeface="DB Helvethaica X 65 Med" panose="02000506090000020004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027819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B0D00EC9-9B22-46E4-8042-B87A49BED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315" y="338657"/>
            <a:ext cx="2323526" cy="115109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F9E8D42-A19E-486A-90F4-DB5EA7A5B287}"/>
              </a:ext>
            </a:extLst>
          </p:cNvPr>
          <p:cNvSpPr txBox="1"/>
          <p:nvPr/>
        </p:nvSpPr>
        <p:spPr>
          <a:xfrm>
            <a:off x="4736736" y="6334780"/>
            <a:ext cx="2914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รายรับ </a:t>
            </a:r>
            <a:r>
              <a:rPr lang="en-US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&gt; </a:t>
            </a:r>
            <a:r>
              <a:rPr lang="th-TH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รายจ่าย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791F10E-64B9-48DB-9380-6D24D8D165C9}"/>
              </a:ext>
            </a:extLst>
          </p:cNvPr>
          <p:cNvGrpSpPr/>
          <p:nvPr/>
        </p:nvGrpSpPr>
        <p:grpSpPr>
          <a:xfrm>
            <a:off x="3896305" y="6395796"/>
            <a:ext cx="4654138" cy="330786"/>
            <a:chOff x="3391622" y="5946709"/>
            <a:chExt cx="3758909" cy="45210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83BDF3C-EDE9-4EDC-8371-EFEFC3804E41}"/>
                </a:ext>
              </a:extLst>
            </p:cNvPr>
            <p:cNvCxnSpPr/>
            <p:nvPr/>
          </p:nvCxnSpPr>
          <p:spPr>
            <a:xfrm flipH="1" flipV="1">
              <a:off x="7143750" y="5976254"/>
              <a:ext cx="6781" cy="4225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2FA3A4F-C16F-4DA5-AA79-60964D2C62AE}"/>
                </a:ext>
              </a:extLst>
            </p:cNvPr>
            <p:cNvCxnSpPr/>
            <p:nvPr/>
          </p:nvCxnSpPr>
          <p:spPr>
            <a:xfrm flipH="1" flipV="1">
              <a:off x="3391622" y="5946709"/>
              <a:ext cx="6781" cy="4225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CEB012F-07EE-4BE5-8B9D-CE27EE261589}"/>
                </a:ext>
              </a:extLst>
            </p:cNvPr>
            <p:cNvCxnSpPr/>
            <p:nvPr/>
          </p:nvCxnSpPr>
          <p:spPr>
            <a:xfrm>
              <a:off x="3398403" y="6382706"/>
              <a:ext cx="3745347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3AF7BE5E-8B5C-4C46-9EF4-37C232E1C586}"/>
              </a:ext>
            </a:extLst>
          </p:cNvPr>
          <p:cNvSpPr/>
          <p:nvPr/>
        </p:nvSpPr>
        <p:spPr>
          <a:xfrm>
            <a:off x="2032334" y="5913286"/>
            <a:ext cx="2838652" cy="448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5BEF4E-1A9B-4124-9D5D-1178D8C90495}"/>
              </a:ext>
            </a:extLst>
          </p:cNvPr>
          <p:cNvSpPr/>
          <p:nvPr/>
        </p:nvSpPr>
        <p:spPr>
          <a:xfrm>
            <a:off x="7043925" y="5904969"/>
            <a:ext cx="2989327" cy="448951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A4CC4-719D-4C87-A08D-7C512663C708}"/>
              </a:ext>
            </a:extLst>
          </p:cNvPr>
          <p:cNvSpPr txBox="1"/>
          <p:nvPr/>
        </p:nvSpPr>
        <p:spPr>
          <a:xfrm>
            <a:off x="-6017" y="-1209"/>
            <a:ext cx="5089005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       ขั้นที่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5:</a:t>
            </a: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ตรวจสอบและปรับแผนใช้เงิน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B65123-DF47-4A08-A905-C69265D96938}"/>
              </a:ext>
            </a:extLst>
          </p:cNvPr>
          <p:cNvSpPr/>
          <p:nvPr/>
        </p:nvSpPr>
        <p:spPr>
          <a:xfrm>
            <a:off x="7480381" y="2738691"/>
            <a:ext cx="803189" cy="4356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kern="1200">
                <a:solidFill>
                  <a:schemeClr val="tx1"/>
                </a:solidFill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4,263</a:t>
            </a:r>
            <a:endParaRPr lang="th-TH" sz="2400" kern="1200">
              <a:solidFill>
                <a:schemeClr val="tx1"/>
              </a:solidFill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2E868-327D-4FFB-BE61-BBE8D3E8779D}"/>
              </a:ext>
            </a:extLst>
          </p:cNvPr>
          <p:cNvSpPr/>
          <p:nvPr/>
        </p:nvSpPr>
        <p:spPr>
          <a:xfrm>
            <a:off x="4911467" y="2712981"/>
            <a:ext cx="5137828" cy="43561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C29D0E-01DA-4164-A2D6-2942AC24A0C8}"/>
              </a:ext>
            </a:extLst>
          </p:cNvPr>
          <p:cNvSpPr/>
          <p:nvPr/>
        </p:nvSpPr>
        <p:spPr>
          <a:xfrm>
            <a:off x="7476353" y="4578901"/>
            <a:ext cx="803189" cy="372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7,000</a:t>
            </a:r>
            <a:endParaRPr lang="th-TH" sz="2400">
              <a:solidFill>
                <a:schemeClr val="tx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B4912A-7534-48E9-A08E-D060E6FD60D9}"/>
              </a:ext>
            </a:extLst>
          </p:cNvPr>
          <p:cNvSpPr/>
          <p:nvPr/>
        </p:nvSpPr>
        <p:spPr>
          <a:xfrm>
            <a:off x="4911467" y="4543201"/>
            <a:ext cx="5137828" cy="90344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FA0A43-C996-4A90-A76B-F32A1A95256B}"/>
              </a:ext>
            </a:extLst>
          </p:cNvPr>
          <p:cNvSpPr/>
          <p:nvPr/>
        </p:nvSpPr>
        <p:spPr>
          <a:xfrm>
            <a:off x="8038174" y="5941297"/>
            <a:ext cx="1024537" cy="3807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31,060</a:t>
            </a:r>
            <a:endParaRPr lang="th-TH" sz="2400" b="1">
              <a:solidFill>
                <a:schemeClr val="tx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FCE51A-8069-424B-B3F1-1B387651A472}"/>
              </a:ext>
            </a:extLst>
          </p:cNvPr>
          <p:cNvSpPr/>
          <p:nvPr/>
        </p:nvSpPr>
        <p:spPr>
          <a:xfrm>
            <a:off x="10119102" y="1489751"/>
            <a:ext cx="1978457" cy="510259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ทางเลือกการปรับแผนใช้เงิน </a:t>
            </a:r>
            <a:r>
              <a:rPr lang="th-TH" sz="1800" b="1" u="sng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ทางที่ 2</a:t>
            </a:r>
          </a:p>
          <a:p>
            <a:endParaRPr lang="th-TH" sz="1800" b="1">
              <a:solidFill>
                <a:srgbClr val="C0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1800" b="1" spc="-2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ต้องการเพิ่มค่าใช้จ่ายส่วนตัว </a:t>
            </a:r>
            <a:r>
              <a:rPr lang="th-TH" sz="18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คงเงินสังสรรค์ </a:t>
            </a:r>
            <a:r>
              <a:rPr lang="th-TH" sz="18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6" action="ppaction://hlinksldjump"/>
              </a:rPr>
              <a:t>แต่จะ</a:t>
            </a:r>
            <a:r>
              <a:rPr lang="th-TH" sz="1800" b="1" u="sng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6" action="ppaction://hlinksldjump"/>
              </a:rPr>
              <a:t>ขยายระยะเวลาของเป้าหมาย </a:t>
            </a:r>
            <a:r>
              <a:rPr lang="th-TH" sz="18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แทน</a:t>
            </a:r>
          </a:p>
          <a:p>
            <a:endParaRPr lang="th-TH" sz="1800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1800" u="sng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เดิม</a:t>
            </a:r>
            <a:endParaRPr lang="th-TH" sz="1800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เก็บเงิน </a:t>
            </a:r>
            <a:r>
              <a:rPr lang="en-US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5,263 </a:t>
            </a:r>
            <a:r>
              <a:rPr lang="th-TH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</a:t>
            </a:r>
            <a:r>
              <a:rPr lang="en-US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24 </a:t>
            </a:r>
            <a:r>
              <a:rPr lang="th-TH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</a:t>
            </a:r>
            <a:endParaRPr lang="th-TH" sz="1800" u="sng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endParaRPr lang="th-TH" sz="1800" u="sng">
              <a:solidFill>
                <a:schemeClr val="tx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>
              <a:spcBef>
                <a:spcPts val="1200"/>
              </a:spcBef>
            </a:pPr>
            <a:r>
              <a:rPr lang="th-TH" sz="1800" u="sng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ปรับเป็น</a:t>
            </a:r>
          </a:p>
          <a:p>
            <a:r>
              <a:rPr lang="th-TH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เก็บเงิน</a:t>
            </a:r>
            <a:r>
              <a:rPr lang="en-US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4,263 </a:t>
            </a:r>
            <a:r>
              <a:rPr lang="th-TH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</a:t>
            </a:r>
            <a:r>
              <a:rPr lang="en-US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28 </a:t>
            </a:r>
            <a:r>
              <a:rPr lang="th-TH" sz="18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</a:t>
            </a:r>
          </a:p>
          <a:p>
            <a:br>
              <a:rPr lang="en-US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ขยายระยะเวลา แต่ก็ยังสามารถบรรลุเป้าหมายการเงินได้ตามที่ตั้งใจ  </a:t>
            </a:r>
            <a:r>
              <a:rPr lang="en-US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sym typeface="Wingdings" panose="05000000000000000000" pitchFamily="2" charset="2"/>
              </a:rPr>
              <a:t></a:t>
            </a:r>
            <a:endParaRPr lang="th-TH" sz="18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D296FDC6-4583-43F0-BD25-256DBA3C2F23}"/>
              </a:ext>
            </a:extLst>
          </p:cNvPr>
          <p:cNvSpPr/>
          <p:nvPr/>
        </p:nvSpPr>
        <p:spPr>
          <a:xfrm rot="5400000">
            <a:off x="10946041" y="4426501"/>
            <a:ext cx="355011" cy="279399"/>
          </a:xfrm>
          <a:prstGeom prst="chevr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4623D1EA-2651-465D-833D-534615C7A0C1}"/>
              </a:ext>
            </a:extLst>
          </p:cNvPr>
          <p:cNvSpPr/>
          <p:nvPr/>
        </p:nvSpPr>
        <p:spPr>
          <a:xfrm rot="5400000">
            <a:off x="11007560" y="4689507"/>
            <a:ext cx="231971" cy="279399"/>
          </a:xfrm>
          <a:prstGeom prst="chevr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D6653B-D244-45DA-8334-3D5DF84C09D9}"/>
              </a:ext>
            </a:extLst>
          </p:cNvPr>
          <p:cNvGrpSpPr/>
          <p:nvPr/>
        </p:nvGrpSpPr>
        <p:grpSpPr>
          <a:xfrm>
            <a:off x="245801" y="75725"/>
            <a:ext cx="430906" cy="430906"/>
            <a:chOff x="7618082" y="2707955"/>
            <a:chExt cx="777240" cy="777240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6A5404F8-6D7A-426C-A44C-9F8558C01F57}"/>
                </a:ext>
              </a:extLst>
            </p:cNvPr>
            <p:cNvSpPr/>
            <p:nvPr/>
          </p:nvSpPr>
          <p:spPr>
            <a:xfrm>
              <a:off x="7618082" y="2707955"/>
              <a:ext cx="777240" cy="777240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BFDBA16-4D5B-43C5-97DF-6F13692BD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6389" y1="22222" x2="36389" y2="22222"/>
                          <a14:foregroundMark x1="18889" y1="46111" x2="18889" y2="46111"/>
                          <a14:foregroundMark x1="66944" y1="70000" x2="66944" y2="7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115" y="2836447"/>
              <a:ext cx="538842" cy="538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63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 animBg="1"/>
      <p:bldP spid="52" grpId="0" animBg="1"/>
      <p:bldP spid="3" grpId="0" animBg="1"/>
      <p:bldP spid="26" grpId="0" animBg="1"/>
      <p:bldP spid="32" grpId="0" animBg="1"/>
      <p:bldP spid="27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0AC2000-0E50-4FD8-9228-18EE3CD3B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76" y="4819800"/>
            <a:ext cx="2594324" cy="10425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D3FE5-49AE-4973-A5EC-B1FC4D5FFD31}"/>
              </a:ext>
            </a:extLst>
          </p:cNvPr>
          <p:cNvSpPr/>
          <p:nvPr/>
        </p:nvSpPr>
        <p:spPr>
          <a:xfrm>
            <a:off x="833107" y="4715567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START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13AF5-E060-459A-A5C3-61743CE8BDC7}"/>
              </a:ext>
            </a:extLst>
          </p:cNvPr>
          <p:cNvSpPr/>
          <p:nvPr/>
        </p:nvSpPr>
        <p:spPr>
          <a:xfrm>
            <a:off x="2275862" y="2825669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สำรวจตัวเอง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AC907A-A5A1-4021-8FDA-036CE01E8C36}"/>
              </a:ext>
            </a:extLst>
          </p:cNvPr>
          <p:cNvSpPr/>
          <p:nvPr/>
        </p:nvSpPr>
        <p:spPr>
          <a:xfrm>
            <a:off x="3336146" y="4912211"/>
            <a:ext cx="301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ตั้งเป้าหมาย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การเงิน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E64C63-E2A0-48DC-9B5A-CB55FEC47E21}"/>
              </a:ext>
            </a:extLst>
          </p:cNvPr>
          <p:cNvSpPr/>
          <p:nvPr/>
        </p:nvSpPr>
        <p:spPr>
          <a:xfrm>
            <a:off x="5249552" y="2820977"/>
            <a:ext cx="1987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จัดทำแผนใช้เงิน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สู่เป้าหมาย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9CC6CF-7894-40E8-B1C5-7392846AD2F8}"/>
              </a:ext>
            </a:extLst>
          </p:cNvPr>
          <p:cNvSpPr/>
          <p:nvPr/>
        </p:nvSpPr>
        <p:spPr>
          <a:xfrm>
            <a:off x="6483930" y="4918312"/>
            <a:ext cx="2258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ปฏิบัติตามแผน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5406A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CA92B1-2D92-49A1-BA45-A79120DA939E}"/>
              </a:ext>
            </a:extLst>
          </p:cNvPr>
          <p:cNvSpPr/>
          <p:nvPr/>
        </p:nvSpPr>
        <p:spPr>
          <a:xfrm>
            <a:off x="7657737" y="2810143"/>
            <a:ext cx="2666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ตรวจสอบและ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15406A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ปรับแผนฯ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9F46CD-1475-4FF5-B57A-DBADF956E505}"/>
              </a:ext>
            </a:extLst>
          </p:cNvPr>
          <p:cNvCxnSpPr>
            <a:cxnSpLocks/>
          </p:cNvCxnSpPr>
          <p:nvPr/>
        </p:nvCxnSpPr>
        <p:spPr>
          <a:xfrm>
            <a:off x="1913335" y="4233402"/>
            <a:ext cx="8549611" cy="10782"/>
          </a:xfrm>
          <a:prstGeom prst="line">
            <a:avLst/>
          </a:prstGeom>
          <a:ln w="127000" cmpd="tri">
            <a:solidFill>
              <a:srgbClr val="1540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F8F74AD-59AF-4477-870C-2B4E4C6F7F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5469" y="2569817"/>
            <a:ext cx="1324248" cy="226793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131D755-6EF4-40C9-92D1-9B732F4BAB74}"/>
              </a:ext>
            </a:extLst>
          </p:cNvPr>
          <p:cNvSpPr/>
          <p:nvPr/>
        </p:nvSpPr>
        <p:spPr>
          <a:xfrm>
            <a:off x="1780101" y="410016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7D5E3-78FB-4286-8D87-1AE4F6879AAF}"/>
              </a:ext>
            </a:extLst>
          </p:cNvPr>
          <p:cNvSpPr/>
          <p:nvPr/>
        </p:nvSpPr>
        <p:spPr>
          <a:xfrm>
            <a:off x="3241586" y="4106637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958BEC-3F49-48F9-9AFC-AE2F8FAAF08E}"/>
              </a:ext>
            </a:extLst>
          </p:cNvPr>
          <p:cNvSpPr/>
          <p:nvPr/>
        </p:nvSpPr>
        <p:spPr>
          <a:xfrm>
            <a:off x="4697750" y="410096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BD1949-40FE-4A07-866D-448B1765ECFA}"/>
              </a:ext>
            </a:extLst>
          </p:cNvPr>
          <p:cNvSpPr/>
          <p:nvPr/>
        </p:nvSpPr>
        <p:spPr>
          <a:xfrm>
            <a:off x="6057900" y="408209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E5BCEF-A0B1-4E51-B4D9-84474F8DCC8C}"/>
              </a:ext>
            </a:extLst>
          </p:cNvPr>
          <p:cNvSpPr/>
          <p:nvPr/>
        </p:nvSpPr>
        <p:spPr>
          <a:xfrm>
            <a:off x="7479774" y="4100168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332C12-FC4A-4AEB-8AB4-10125138B1B9}"/>
              </a:ext>
            </a:extLst>
          </p:cNvPr>
          <p:cNvSpPr/>
          <p:nvPr/>
        </p:nvSpPr>
        <p:spPr>
          <a:xfrm>
            <a:off x="8852500" y="4082096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148E6F-77CE-4F34-B5FF-C2342AE58F22}"/>
              </a:ext>
            </a:extLst>
          </p:cNvPr>
          <p:cNvSpPr/>
          <p:nvPr/>
        </p:nvSpPr>
        <p:spPr>
          <a:xfrm>
            <a:off x="10256279" y="4090973"/>
            <a:ext cx="266469" cy="266469"/>
          </a:xfrm>
          <a:prstGeom prst="ellipse">
            <a:avLst/>
          </a:prstGeom>
          <a:solidFill>
            <a:srgbClr val="0D2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39D1C-6D9A-4FD4-9436-59B2E3EE2D64}"/>
              </a:ext>
            </a:extLst>
          </p:cNvPr>
          <p:cNvCxnSpPr>
            <a:cxnSpLocks/>
          </p:cNvCxnSpPr>
          <p:nvPr/>
        </p:nvCxnSpPr>
        <p:spPr>
          <a:xfrm>
            <a:off x="1913335" y="4286441"/>
            <a:ext cx="0" cy="381156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4F282F-2A27-4048-9E49-B2E405D597C4}"/>
              </a:ext>
            </a:extLst>
          </p:cNvPr>
          <p:cNvCxnSpPr>
            <a:cxnSpLocks/>
          </p:cNvCxnSpPr>
          <p:nvPr/>
        </p:nvCxnSpPr>
        <p:spPr>
          <a:xfrm>
            <a:off x="3374820" y="3575015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668C76-152B-4FE0-A945-65D3E167A92F}"/>
              </a:ext>
            </a:extLst>
          </p:cNvPr>
          <p:cNvCxnSpPr>
            <a:cxnSpLocks/>
          </p:cNvCxnSpPr>
          <p:nvPr/>
        </p:nvCxnSpPr>
        <p:spPr>
          <a:xfrm flipH="1">
            <a:off x="4830983" y="4299962"/>
            <a:ext cx="1" cy="595103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42EE9BF4-376D-4CFC-94C5-B7AAA08AF9EF}"/>
              </a:ext>
            </a:extLst>
          </p:cNvPr>
          <p:cNvSpPr/>
          <p:nvPr/>
        </p:nvSpPr>
        <p:spPr>
          <a:xfrm>
            <a:off x="8981349" y="5052043"/>
            <a:ext cx="3018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b="1">
                <a:solidFill>
                  <a:srgbClr val="15406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สรุปสาระสำคัญ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0254C70-B9C7-437B-81AC-57A4C435913D}"/>
              </a:ext>
            </a:extLst>
          </p:cNvPr>
          <p:cNvSpPr/>
          <p:nvPr/>
        </p:nvSpPr>
        <p:spPr>
          <a:xfrm>
            <a:off x="2296559" y="2811844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748B59-4F38-40AC-8C4F-E6EB76D1C384}"/>
              </a:ext>
            </a:extLst>
          </p:cNvPr>
          <p:cNvSpPr txBox="1"/>
          <p:nvPr/>
        </p:nvSpPr>
        <p:spPr>
          <a:xfrm>
            <a:off x="2363095" y="278043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8A25E7-DCE8-4F5A-8FA2-1EE8E285F1EF}"/>
              </a:ext>
            </a:extLst>
          </p:cNvPr>
          <p:cNvSpPr/>
          <p:nvPr/>
        </p:nvSpPr>
        <p:spPr>
          <a:xfrm>
            <a:off x="3808596" y="4922306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8FD39-4779-4505-BBF4-8257BB6D89EF}"/>
              </a:ext>
            </a:extLst>
          </p:cNvPr>
          <p:cNvSpPr txBox="1"/>
          <p:nvPr/>
        </p:nvSpPr>
        <p:spPr>
          <a:xfrm>
            <a:off x="3879862" y="488376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4F20482-1B82-406F-9E63-BE0909A93F2D}"/>
              </a:ext>
            </a:extLst>
          </p:cNvPr>
          <p:cNvSpPr/>
          <p:nvPr/>
        </p:nvSpPr>
        <p:spPr>
          <a:xfrm>
            <a:off x="5070913" y="2819991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06608D-1338-4608-9068-95C8FAD92D07}"/>
              </a:ext>
            </a:extLst>
          </p:cNvPr>
          <p:cNvSpPr txBox="1"/>
          <p:nvPr/>
        </p:nvSpPr>
        <p:spPr>
          <a:xfrm>
            <a:off x="5132719" y="2788577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1D8BBD-F5DF-4B2C-97D9-0AA54565D961}"/>
              </a:ext>
            </a:extLst>
          </p:cNvPr>
          <p:cNvSpPr/>
          <p:nvPr/>
        </p:nvSpPr>
        <p:spPr>
          <a:xfrm>
            <a:off x="6458624" y="4910931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AF6551-3B29-462A-B61B-BEE84149C454}"/>
              </a:ext>
            </a:extLst>
          </p:cNvPr>
          <p:cNvSpPr txBox="1"/>
          <p:nvPr/>
        </p:nvSpPr>
        <p:spPr>
          <a:xfrm>
            <a:off x="6529890" y="487792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4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41792D-EC44-4D68-AC28-5FD5FD4F4896}"/>
              </a:ext>
            </a:extLst>
          </p:cNvPr>
          <p:cNvSpPr/>
          <p:nvPr/>
        </p:nvSpPr>
        <p:spPr>
          <a:xfrm>
            <a:off x="7856282" y="2833017"/>
            <a:ext cx="457200" cy="4572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8B6966-FB69-45DA-80DB-971B0BDBBEEA}"/>
              </a:ext>
            </a:extLst>
          </p:cNvPr>
          <p:cNvSpPr txBox="1"/>
          <p:nvPr/>
        </p:nvSpPr>
        <p:spPr>
          <a:xfrm>
            <a:off x="7926985" y="2798411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5</a:t>
            </a:r>
            <a:endParaRPr lang="th-TH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D1A9A1B-91EF-4788-BC0A-211EC1F16DE9}"/>
              </a:ext>
            </a:extLst>
          </p:cNvPr>
          <p:cNvCxnSpPr>
            <a:cxnSpLocks/>
          </p:cNvCxnSpPr>
          <p:nvPr/>
        </p:nvCxnSpPr>
        <p:spPr>
          <a:xfrm>
            <a:off x="6186484" y="3575015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D22F41-A827-444A-9D7D-AC4F8BED4C05}"/>
              </a:ext>
            </a:extLst>
          </p:cNvPr>
          <p:cNvCxnSpPr>
            <a:cxnSpLocks/>
          </p:cNvCxnSpPr>
          <p:nvPr/>
        </p:nvCxnSpPr>
        <p:spPr>
          <a:xfrm flipH="1">
            <a:off x="7620934" y="4281666"/>
            <a:ext cx="1" cy="595103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8FA12E-E7B2-4D04-BB87-A01A7A6FC3FE}"/>
              </a:ext>
            </a:extLst>
          </p:cNvPr>
          <p:cNvCxnSpPr>
            <a:cxnSpLocks/>
          </p:cNvCxnSpPr>
          <p:nvPr/>
        </p:nvCxnSpPr>
        <p:spPr>
          <a:xfrm>
            <a:off x="8981349" y="3588632"/>
            <a:ext cx="0" cy="677864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CF187E-4C2A-40B3-8AA8-E714188BC7AA}"/>
              </a:ext>
            </a:extLst>
          </p:cNvPr>
          <p:cNvCxnSpPr>
            <a:cxnSpLocks/>
          </p:cNvCxnSpPr>
          <p:nvPr/>
        </p:nvCxnSpPr>
        <p:spPr>
          <a:xfrm flipH="1">
            <a:off x="10389512" y="4295582"/>
            <a:ext cx="1" cy="595103"/>
          </a:xfrm>
          <a:prstGeom prst="line">
            <a:avLst/>
          </a:prstGeom>
          <a:ln w="63500">
            <a:solidFill>
              <a:srgbClr val="0D2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F06143D7-9D05-4F3E-A0DC-A41185FDB823}"/>
              </a:ext>
            </a:extLst>
          </p:cNvPr>
          <p:cNvSpPr/>
          <p:nvPr/>
        </p:nvSpPr>
        <p:spPr>
          <a:xfrm>
            <a:off x="877644" y="360397"/>
            <a:ext cx="3282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7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en-US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5 </a:t>
            </a:r>
            <a:r>
              <a:rPr lang="th-TH" sz="6000" b="1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ขั้นตอน</a:t>
            </a:r>
            <a:endParaRPr lang="th-TH" sz="4800" b="1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7BD0EE4-93AC-4451-AF35-A3869BC6B7AC}"/>
              </a:ext>
            </a:extLst>
          </p:cNvPr>
          <p:cNvSpPr/>
          <p:nvPr/>
        </p:nvSpPr>
        <p:spPr>
          <a:xfrm>
            <a:off x="941652" y="1178043"/>
            <a:ext cx="3282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4800" b="1" u="sng">
                <a:solidFill>
                  <a:srgbClr val="006699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วางแผนการเงิน</a:t>
            </a:r>
            <a:endParaRPr lang="th-TH" sz="6000" b="1" u="sng">
              <a:solidFill>
                <a:srgbClr val="006699"/>
              </a:solidFill>
              <a:latin typeface="DB Helvethaica X 55 Regular" panose="02000506090000020004" pitchFamily="2" charset="-34"/>
              <a:ea typeface="+mj-ea"/>
              <a:cs typeface="DB Helvethaica X 55 Regular" panose="02000506090000020004" pitchFamily="2" charset="-3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24ADDF1-ED2B-426A-8E7E-DE2006D3DB9E}"/>
              </a:ext>
            </a:extLst>
          </p:cNvPr>
          <p:cNvSpPr/>
          <p:nvPr/>
        </p:nvSpPr>
        <p:spPr>
          <a:xfrm>
            <a:off x="3857284" y="798068"/>
            <a:ext cx="364630" cy="9784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0082D62-85DF-4656-9933-4A7AC4853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3864734" y="1160051"/>
            <a:ext cx="1317418" cy="4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C389136-5572-4CA4-94C8-2D350B684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24" y="126134"/>
            <a:ext cx="2338858" cy="63411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4EBAF83-CE40-46B9-8181-B9718AF6BA56}"/>
              </a:ext>
            </a:extLst>
          </p:cNvPr>
          <p:cNvSpPr txBox="1"/>
          <p:nvPr/>
        </p:nvSpPr>
        <p:spPr>
          <a:xfrm>
            <a:off x="918178" y="912718"/>
            <a:ext cx="10604806" cy="461665"/>
          </a:xfrm>
          <a:prstGeom prst="rect">
            <a:avLst/>
          </a:prstGeom>
          <a:solidFill>
            <a:srgbClr val="DAE6F6"/>
          </a:solidFill>
          <a:ln>
            <a:solidFill>
              <a:srgbClr val="DAE6F6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ความสำคัญของการวางแผนการเงิน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CC1E04-D531-496C-9FDB-5DFD6658A7AB}"/>
              </a:ext>
            </a:extLst>
          </p:cNvPr>
          <p:cNvSpPr/>
          <p:nvPr/>
        </p:nvSpPr>
        <p:spPr>
          <a:xfrm>
            <a:off x="4112949" y="184256"/>
            <a:ext cx="4105516" cy="575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143" b="1">
                <a:solidFill>
                  <a:srgbClr val="01365A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สรุปสาระสำคัญ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47E710-A4AD-48D5-818C-70404949D431}"/>
              </a:ext>
            </a:extLst>
          </p:cNvPr>
          <p:cNvSpPr txBox="1"/>
          <p:nvPr/>
        </p:nvSpPr>
        <p:spPr>
          <a:xfrm>
            <a:off x="6893984" y="921502"/>
            <a:ext cx="2731294" cy="461665"/>
          </a:xfrm>
          <a:prstGeom prst="rect">
            <a:avLst/>
          </a:prstGeom>
          <a:solidFill>
            <a:srgbClr val="DAE6F6"/>
          </a:solidFill>
          <a:ln>
            <a:solidFill>
              <a:srgbClr val="DAE6F6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ใครบ้างต้องวางแผนการเงิน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0A41D9-C008-4BE7-83BA-A77D322E490E}"/>
              </a:ext>
            </a:extLst>
          </p:cNvPr>
          <p:cNvSpPr txBox="1"/>
          <p:nvPr/>
        </p:nvSpPr>
        <p:spPr>
          <a:xfrm>
            <a:off x="918178" y="1382395"/>
            <a:ext cx="1060480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0809" indent="-260809">
              <a:buFont typeface="Arial" panose="020B0604020202020204" pitchFamily="34" charset="0"/>
              <a:buChar char="•"/>
            </a:pP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มีรายได้เพียงพอสำหรับใช้จ่ายในชีวิตประจำวัน</a:t>
            </a:r>
          </a:p>
          <a:p>
            <a:pPr marL="260809" indent="-260809">
              <a:buFont typeface="Arial" panose="020B0604020202020204" pitchFamily="34" charset="0"/>
              <a:buChar char="•"/>
            </a:pP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มีเงินสำรองสำหรับเหตุฉุกเฉิน</a:t>
            </a:r>
          </a:p>
          <a:p>
            <a:pPr marL="260809" indent="-260809">
              <a:buFont typeface="Arial" panose="020B0604020202020204" pitchFamily="34" charset="0"/>
              <a:buChar char="•"/>
            </a:pP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มีเงินออมเพียงพอสำหรับการดำรงชีพหลังวัยเกษียณ</a:t>
            </a:r>
          </a:p>
          <a:p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209559-6B6B-40B6-AD81-3ADFE4081C29}"/>
              </a:ext>
            </a:extLst>
          </p:cNvPr>
          <p:cNvSpPr txBox="1"/>
          <p:nvPr/>
        </p:nvSpPr>
        <p:spPr>
          <a:xfrm>
            <a:off x="6866493" y="1391179"/>
            <a:ext cx="41486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0809" indent="-260809">
              <a:buFont typeface="Arial" panose="020B0604020202020204" pitchFamily="34" charset="0"/>
              <a:buChar char="•"/>
            </a:pPr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ทุกคน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(ตั้งเป้าหมายแตกต่างกันตามช่วงวัย)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D240A6-B861-42E9-9907-EB69396AC658}"/>
              </a:ext>
            </a:extLst>
          </p:cNvPr>
          <p:cNvSpPr txBox="1"/>
          <p:nvPr/>
        </p:nvSpPr>
        <p:spPr>
          <a:xfrm>
            <a:off x="918178" y="2627485"/>
            <a:ext cx="1060480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AE6F6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ขั้นตอนการวางแผนการเงิน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B2E7660-1E3D-46CF-B399-86FA89AEEF2A}"/>
              </a:ext>
            </a:extLst>
          </p:cNvPr>
          <p:cNvSpPr txBox="1"/>
          <p:nvPr/>
        </p:nvSpPr>
        <p:spPr>
          <a:xfrm>
            <a:off x="887350" y="3076856"/>
            <a:ext cx="1060480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08010" indent="-248336">
              <a:buFont typeface="+mj-lt"/>
              <a:buAutoNum type="arabicParenR"/>
            </a:pPr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สำรวจตัวเอง</a:t>
            </a:r>
            <a:r>
              <a:rPr lang="en-US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หาความมั่งคั่งสุทธิ (สินทรัพย์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หนี้สิน)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ดูพฤติกรรมการใช้เงิน (จดบันทึกรายรับ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–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รายจ่าย)  </a:t>
            </a:r>
          </a:p>
          <a:p>
            <a:pPr marL="508010" indent="-248336">
              <a:buFont typeface="+mj-lt"/>
              <a:buAutoNum type="arabicParenR"/>
            </a:pPr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ตั้งเป้าหมายการเงิน</a:t>
            </a:r>
            <a:r>
              <a:rPr lang="en-US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ตามหลัก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SMART (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ชัดเจน วัดผลได้ ทำสำเร็จได้ อยู่บนพื้นฐานความเป็นจริง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มีกรอบเวลาที่ชัดเจน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508010" indent="-248336">
              <a:buFont typeface="+mj-lt"/>
              <a:buAutoNum type="arabicParenR"/>
            </a:pPr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จัดทำแผนใช้เงินสู่เป้าหมาย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ทำแผนใช้เงิน (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Budgeting)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508010" indent="-248336">
              <a:buFont typeface="+mj-lt"/>
              <a:buAutoNum type="arabicParenR"/>
            </a:pPr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ทำตามแผนอย่างเคร่งครัด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ออมก่อนจ่าย สะสางหนี้ จดบันทึกและควบคุมการใช้จ่าย </a:t>
            </a:r>
          </a:p>
          <a:p>
            <a:pPr marL="508010" indent="-248336">
              <a:buFont typeface="+mj-lt"/>
              <a:buAutoNum type="arabicParenR"/>
            </a:pPr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ตรวจสอบและปรับแผนใช้เงิน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ตรวจสอบและปรับแผนใช้เงินให้สอดคล้องกับสถานการณ์ปัจจุบัน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CA00A99-DEC2-4AB1-8428-DA2E849A4840}"/>
              </a:ext>
            </a:extLst>
          </p:cNvPr>
          <p:cNvSpPr txBox="1"/>
          <p:nvPr/>
        </p:nvSpPr>
        <p:spPr>
          <a:xfrm>
            <a:off x="902764" y="5033482"/>
            <a:ext cx="1060480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DAE6F6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เทคนิคการออมเงิน</a:t>
            </a:r>
            <a:endParaRPr lang="th-TH" sz="2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269B615-2409-4FCB-A93C-72DF743BC9A6}"/>
              </a:ext>
            </a:extLst>
          </p:cNvPr>
          <p:cNvSpPr txBox="1"/>
          <p:nvPr/>
        </p:nvSpPr>
        <p:spPr>
          <a:xfrm>
            <a:off x="887350" y="5545377"/>
            <a:ext cx="70755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0809" indent="-260809">
              <a:buFont typeface="Arial" panose="020B0604020202020204" pitchFamily="34" charset="0"/>
              <a:buChar char="•"/>
            </a:pP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ออม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ของรายได้ (อาจเริ่มต้นจาก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10%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ของรายได้ก่อน) </a:t>
            </a:r>
          </a:p>
          <a:p>
            <a:pPr marL="260809" indent="-260809">
              <a:buFont typeface="Arial" panose="020B0604020202020204" pitchFamily="34" charset="0"/>
              <a:buChar char="•"/>
            </a:pP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มีเงินออมฉุกเฉิน 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– 6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เท่าของค่าใช้จ่ายและภาระหนี้ต่อเดือน</a:t>
            </a:r>
          </a:p>
          <a:p>
            <a:pPr marL="260809" indent="-260809">
              <a:buFont typeface="Arial" panose="020B0604020202020204" pitchFamily="34" charset="0"/>
              <a:buChar char="•"/>
            </a:pP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ออมแบบมีเป้าหมายและแยกบัญชีเงินออมต่างหากจากบัญชีค่าใช้จ่าย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4C619E9-BE55-4599-8D70-7272F43BD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4"/>
          <a:stretch/>
        </p:blipFill>
        <p:spPr>
          <a:xfrm>
            <a:off x="9237448" y="4678313"/>
            <a:ext cx="1976475" cy="19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53F7ED33-A79E-4C71-A48C-91D5BF8F823F}"/>
              </a:ext>
            </a:extLst>
          </p:cNvPr>
          <p:cNvSpPr txBox="1">
            <a:spLocks/>
          </p:cNvSpPr>
          <p:nvPr/>
        </p:nvSpPr>
        <p:spPr>
          <a:xfrm>
            <a:off x="117713" y="271895"/>
            <a:ext cx="10871200" cy="7143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4000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มาตั้งเป้าหมายการเงินกันเถอะ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4C2F76F-751D-4962-974F-3B955C329F0A}"/>
              </a:ext>
            </a:extLst>
          </p:cNvPr>
          <p:cNvSpPr/>
          <p:nvPr/>
        </p:nvSpPr>
        <p:spPr>
          <a:xfrm>
            <a:off x="1896278" y="1337881"/>
            <a:ext cx="4878557" cy="66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286" b="1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ตั้งเป้าหมายการเงินที่กระปุก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AAE82DE-D9E0-4EAF-8B74-1EADB66C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460" y="2073079"/>
            <a:ext cx="6148193" cy="3600000"/>
          </a:xfrm>
          <a:prstGeom prst="rect">
            <a:avLst/>
          </a:prstGeom>
        </p:spPr>
      </p:pic>
      <p:sp>
        <p:nvSpPr>
          <p:cNvPr id="58" name="Right Arrow 14">
            <a:extLst>
              <a:ext uri="{FF2B5EF4-FFF2-40B4-BE49-F238E27FC236}">
                <a16:creationId xmlns:a16="http://schemas.microsoft.com/office/drawing/2014/main" id="{335C4D95-477A-42B0-9860-EC5257B21327}"/>
              </a:ext>
            </a:extLst>
          </p:cNvPr>
          <p:cNvSpPr/>
          <p:nvPr/>
        </p:nvSpPr>
        <p:spPr>
          <a:xfrm>
            <a:off x="7698046" y="3553602"/>
            <a:ext cx="720000" cy="720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93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B86299A-17A8-4E90-8CC3-E087CBA190BF}"/>
              </a:ext>
            </a:extLst>
          </p:cNvPr>
          <p:cNvGrpSpPr/>
          <p:nvPr/>
        </p:nvGrpSpPr>
        <p:grpSpPr>
          <a:xfrm>
            <a:off x="8635191" y="959995"/>
            <a:ext cx="2726470" cy="5400000"/>
            <a:chOff x="8473407" y="912858"/>
            <a:chExt cx="2726470" cy="540000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B57C4A0-7119-4703-8760-9F4B5ECC1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3407" y="3612858"/>
              <a:ext cx="2700000" cy="2700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253EDB5-9FD3-4313-93F0-6A1682E11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3407" y="912858"/>
              <a:ext cx="2726470" cy="2700000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828EE61A-AC39-4757-ABB1-FAE26AA8C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851" y="1816706"/>
            <a:ext cx="720000" cy="7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2236E5A-FD12-4B54-B193-373483766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739" y="5033679"/>
            <a:ext cx="720000" cy="7200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3D64270-C35A-440B-AD95-946896E0A23C}"/>
              </a:ext>
            </a:extLst>
          </p:cNvPr>
          <p:cNvSpPr txBox="1"/>
          <p:nvPr/>
        </p:nvSpPr>
        <p:spPr>
          <a:xfrm>
            <a:off x="8914306" y="2459569"/>
            <a:ext cx="2074607" cy="532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57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เงินออมเผื่อฉุกเฉิน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8386333-EE42-4AED-8A62-F34AADCB48E2}"/>
              </a:ext>
            </a:extLst>
          </p:cNvPr>
          <p:cNvSpPr txBox="1"/>
          <p:nvPr/>
        </p:nvSpPr>
        <p:spPr>
          <a:xfrm>
            <a:off x="9524577" y="5417270"/>
            <a:ext cx="1093569" cy="599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93" b="1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ปลดหนี้</a:t>
            </a:r>
          </a:p>
        </p:txBody>
      </p:sp>
    </p:spTree>
    <p:extLst>
      <p:ext uri="{BB962C8B-B14F-4D97-AF65-F5344CB8AC3E}">
        <p14:creationId xmlns:p14="http://schemas.microsoft.com/office/powerpoint/2010/main" val="232265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13008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3008 0.000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4" grpId="0"/>
      <p:bldP spid="6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54671-7D06-85D2-9EDF-99B648C1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65</a:t>
            </a:fld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24BF08-DFE0-D51F-926C-67F31D0E3869}"/>
              </a:ext>
            </a:extLst>
          </p:cNvPr>
          <p:cNvSpPr/>
          <p:nvPr/>
        </p:nvSpPr>
        <p:spPr>
          <a:xfrm>
            <a:off x="2425296" y="547587"/>
            <a:ext cx="7061524" cy="66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768075">
              <a:defRPr/>
            </a:pPr>
            <a:r>
              <a:rPr lang="th-TH" sz="44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แหล่งข้อมูลความรู้ทางการเงิน </a:t>
            </a:r>
            <a:r>
              <a:rPr lang="th-TH" sz="4400" b="1" err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ศค</a:t>
            </a:r>
            <a:r>
              <a:rPr lang="th-TH" sz="44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ง. </a:t>
            </a:r>
            <a:r>
              <a:rPr lang="en-US" sz="4400" b="1">
                <a:solidFill>
                  <a:prstClr val="black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1213</a:t>
            </a:r>
            <a:endParaRPr lang="th-TH" sz="4400" b="1">
              <a:solidFill>
                <a:prstClr val="black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B77839-54EB-5321-C1D0-8B7DEEFD76D5}"/>
              </a:ext>
            </a:extLst>
          </p:cNvPr>
          <p:cNvGrpSpPr/>
          <p:nvPr/>
        </p:nvGrpSpPr>
        <p:grpSpPr>
          <a:xfrm>
            <a:off x="1263730" y="1473200"/>
            <a:ext cx="9857926" cy="4625686"/>
            <a:chOff x="2171861" y="1435100"/>
            <a:chExt cx="9857926" cy="46256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151193-7B10-AFC8-5AF0-F0AC0C785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7929" r="8038" b="7273"/>
            <a:stretch/>
          </p:blipFill>
          <p:spPr>
            <a:xfrm>
              <a:off x="2213480" y="4260786"/>
              <a:ext cx="1813953" cy="1800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D70754-69B5-1867-F4DB-3DA6E7DBD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951" y="4260786"/>
              <a:ext cx="1800000" cy="1800000"/>
            </a:xfrm>
            <a:prstGeom prst="rect">
              <a:avLst/>
            </a:prstGeom>
          </p:spPr>
        </p:pic>
        <p:sp>
          <p:nvSpPr>
            <p:cNvPr id="7" name="Rounded Rectangle 33">
              <a:extLst>
                <a:ext uri="{FF2B5EF4-FFF2-40B4-BE49-F238E27FC236}">
                  <a16:creationId xmlns:a16="http://schemas.microsoft.com/office/drawing/2014/main" id="{24C0D36C-BFEC-C37E-47DB-ABAE58C465AE}"/>
                </a:ext>
              </a:extLst>
            </p:cNvPr>
            <p:cNvSpPr/>
            <p:nvPr/>
          </p:nvSpPr>
          <p:spPr>
            <a:xfrm>
              <a:off x="2171861" y="3274543"/>
              <a:ext cx="1897191" cy="784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75">
                <a:defRPr/>
              </a:pPr>
              <a:r>
                <a:rPr lang="en-US" sz="24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www.1213.or.th</a:t>
              </a:r>
            </a:p>
          </p:txBody>
        </p:sp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1FC3BABE-5F79-3483-AC96-C06D851415F2}"/>
                </a:ext>
              </a:extLst>
            </p:cNvPr>
            <p:cNvSpPr/>
            <p:nvPr/>
          </p:nvSpPr>
          <p:spPr>
            <a:xfrm>
              <a:off x="8953501" y="3274543"/>
              <a:ext cx="3076286" cy="784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75">
                <a:defRPr/>
              </a:pPr>
              <a:r>
                <a:rPr lang="en-US" sz="24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https://www.facebook.com/hotline1213</a:t>
              </a:r>
              <a:endParaRPr lang="th-TH" sz="24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935B5150-B747-718C-DEDC-8F3E93D8DCC7}"/>
                </a:ext>
              </a:extLst>
            </p:cNvPr>
            <p:cNvSpPr/>
            <p:nvPr/>
          </p:nvSpPr>
          <p:spPr>
            <a:xfrm>
              <a:off x="5177779" y="3274543"/>
              <a:ext cx="3370043" cy="78427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75">
                <a:defRPr/>
              </a:pPr>
              <a:r>
                <a:rPr lang="en-US" sz="24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https://www.youtube.com/user/Hotline1213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FF3914-5D7D-7271-462E-F3588BFC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8016" y="4260786"/>
              <a:ext cx="1829569" cy="180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500DFA-77F4-8651-69F4-D7AC963FA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t="5623" r="65624" b="67295"/>
            <a:stretch/>
          </p:blipFill>
          <p:spPr>
            <a:xfrm>
              <a:off x="9556751" y="1435100"/>
              <a:ext cx="1676400" cy="1651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125B13-9775-950F-2CFD-A8679BC4C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" t="37187" r="65417" b="35938"/>
            <a:stretch/>
          </p:blipFill>
          <p:spPr>
            <a:xfrm>
              <a:off x="6011840" y="1435100"/>
              <a:ext cx="1701921" cy="16383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64655A-FBCB-BE6E-6663-9103447DC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9" t="3746" r="19455" b="6164"/>
            <a:stretch/>
          </p:blipFill>
          <p:spPr>
            <a:xfrm>
              <a:off x="2288606" y="1435100"/>
              <a:ext cx="1663700" cy="163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43111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54567-5882-489E-85D6-AED164FE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66</a:t>
            </a:fld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12F11-79B7-4A13-B0DA-8C3A84DAF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701" y="2372883"/>
            <a:ext cx="5897987" cy="153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2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BA0630E-034D-4314-9388-2AB1612DD42F}"/>
              </a:ext>
            </a:extLst>
          </p:cNvPr>
          <p:cNvSpPr txBox="1">
            <a:spLocks/>
          </p:cNvSpPr>
          <p:nvPr/>
        </p:nvSpPr>
        <p:spPr>
          <a:xfrm>
            <a:off x="851979" y="452670"/>
            <a:ext cx="10369152" cy="714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ใครบ้างที่ต้องวางแผนการเงิน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CA3966-A295-A894-B30D-E59E9D945A30}"/>
              </a:ext>
            </a:extLst>
          </p:cNvPr>
          <p:cNvSpPr/>
          <p:nvPr/>
        </p:nvSpPr>
        <p:spPr>
          <a:xfrm>
            <a:off x="1760665" y="5706685"/>
            <a:ext cx="1029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0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เวลาเกาะกิน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E336E-FE1E-FF59-2500-C66F0EFA2BF1}"/>
              </a:ext>
            </a:extLst>
          </p:cNvPr>
          <p:cNvSpPr/>
          <p:nvPr/>
        </p:nvSpPr>
        <p:spPr>
          <a:xfrm>
            <a:off x="5414280" y="5718557"/>
            <a:ext cx="1310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เวลาเก็บเกี่ยว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56826B-055B-3683-5EA3-C7C331DFFF5A}"/>
              </a:ext>
            </a:extLst>
          </p:cNvPr>
          <p:cNvSpPr/>
          <p:nvPr/>
        </p:nvSpPr>
        <p:spPr>
          <a:xfrm>
            <a:off x="9061618" y="5712508"/>
            <a:ext cx="1153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เวลาเก็บกิน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99DEA-FEFB-A763-5442-D45AAFDE1F89}"/>
              </a:ext>
            </a:extLst>
          </p:cNvPr>
          <p:cNvSpPr txBox="1"/>
          <p:nvPr/>
        </p:nvSpPr>
        <p:spPr>
          <a:xfrm>
            <a:off x="10718375" y="5476433"/>
            <a:ext cx="864614" cy="42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43" b="1">
                <a:solidFill>
                  <a:srgbClr val="1F497D">
                    <a:lumMod val="75000"/>
                  </a:srgb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อายุ (ปี)</a:t>
            </a:r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0AD3D235-20C0-8C9E-47AF-CC86A9387E78}"/>
              </a:ext>
            </a:extLst>
          </p:cNvPr>
          <p:cNvSpPr/>
          <p:nvPr/>
        </p:nvSpPr>
        <p:spPr>
          <a:xfrm>
            <a:off x="6689785" y="5798169"/>
            <a:ext cx="1350000" cy="215451"/>
          </a:xfrm>
          <a:prstGeom prst="rightArrow">
            <a:avLst/>
          </a:prstGeom>
          <a:solidFill>
            <a:srgbClr val="FF616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" name="Right Arrow 11">
            <a:extLst>
              <a:ext uri="{FF2B5EF4-FFF2-40B4-BE49-F238E27FC236}">
                <a16:creationId xmlns:a16="http://schemas.microsoft.com/office/drawing/2014/main" id="{2A3099AA-DD74-C348-A15E-7233466E52DE}"/>
              </a:ext>
            </a:extLst>
          </p:cNvPr>
          <p:cNvSpPr/>
          <p:nvPr/>
        </p:nvSpPr>
        <p:spPr>
          <a:xfrm rot="10800000">
            <a:off x="4147540" y="5788742"/>
            <a:ext cx="1350000" cy="215451"/>
          </a:xfrm>
          <a:prstGeom prst="rightArrow">
            <a:avLst/>
          </a:prstGeom>
          <a:solidFill>
            <a:srgbClr val="FF616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>
              <a:solidFill>
                <a:prstClr val="white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C46E0C-59BD-1AFD-0982-777F1821E544}"/>
              </a:ext>
            </a:extLst>
          </p:cNvPr>
          <p:cNvSpPr txBox="1"/>
          <p:nvPr/>
        </p:nvSpPr>
        <p:spPr>
          <a:xfrm>
            <a:off x="5683004" y="5970738"/>
            <a:ext cx="74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38 ปี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A47EE-5ABC-ED59-0480-C5B8ECAD5BA6}"/>
              </a:ext>
            </a:extLst>
          </p:cNvPr>
          <p:cNvSpPr txBox="1"/>
          <p:nvPr/>
        </p:nvSpPr>
        <p:spPr>
          <a:xfrm>
            <a:off x="3543957" y="5745313"/>
            <a:ext cx="49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49DED-227B-8A55-76C8-7BE8DD0BAB37}"/>
              </a:ext>
            </a:extLst>
          </p:cNvPr>
          <p:cNvSpPr txBox="1"/>
          <p:nvPr/>
        </p:nvSpPr>
        <p:spPr>
          <a:xfrm>
            <a:off x="8169433" y="5727753"/>
            <a:ext cx="49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60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8E04DF0-A99B-46D4-6602-CB4A7846E85E}"/>
              </a:ext>
            </a:extLst>
          </p:cNvPr>
          <p:cNvCxnSpPr>
            <a:cxnSpLocks/>
          </p:cNvCxnSpPr>
          <p:nvPr/>
        </p:nvCxnSpPr>
        <p:spPr>
          <a:xfrm flipV="1">
            <a:off x="798484" y="5700314"/>
            <a:ext cx="9913059" cy="127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Picture 5" descr="C:\Users\Maminty\Downloads\Pic (1)\grandpa.png">
            <a:extLst>
              <a:ext uri="{FF2B5EF4-FFF2-40B4-BE49-F238E27FC236}">
                <a16:creationId xmlns:a16="http://schemas.microsoft.com/office/drawing/2014/main" id="{39FC497F-B417-B86E-58A3-81D9B83C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29" y="3236758"/>
            <a:ext cx="891430" cy="24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AE2548-1094-8DF3-7BDA-47C6D4C3C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5482" y="3413225"/>
            <a:ext cx="873759" cy="230258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1040F6-B890-3040-9E49-A41930051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47" y="3811002"/>
            <a:ext cx="626782" cy="1858668"/>
          </a:xfrm>
          <a:prstGeom prst="rect">
            <a:avLst/>
          </a:prstGeom>
        </p:spPr>
      </p:pic>
      <p:sp>
        <p:nvSpPr>
          <p:cNvPr id="43" name="Flowchart: Merge 42">
            <a:extLst>
              <a:ext uri="{FF2B5EF4-FFF2-40B4-BE49-F238E27FC236}">
                <a16:creationId xmlns:a16="http://schemas.microsoft.com/office/drawing/2014/main" id="{C739BC6A-434D-FC2E-95C9-CF7826CD20BF}"/>
              </a:ext>
            </a:extLst>
          </p:cNvPr>
          <p:cNvSpPr/>
          <p:nvPr/>
        </p:nvSpPr>
        <p:spPr>
          <a:xfrm>
            <a:off x="3705801" y="5607653"/>
            <a:ext cx="156439" cy="192566"/>
          </a:xfrm>
          <a:prstGeom prst="flowChartMerg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C30E912-DBF3-6DB7-8182-91E944D6F814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3772359" y="3236758"/>
            <a:ext cx="11662" cy="237089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A569DF5-FEEC-5FEE-015E-E59097A4054D}"/>
              </a:ext>
            </a:extLst>
          </p:cNvPr>
          <p:cNvCxnSpPr>
            <a:cxnSpLocks/>
          </p:cNvCxnSpPr>
          <p:nvPr/>
        </p:nvCxnSpPr>
        <p:spPr>
          <a:xfrm>
            <a:off x="8396252" y="1791553"/>
            <a:ext cx="33509" cy="383695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A46E217D-6DA7-98C3-380E-9FE993CD83ED}"/>
              </a:ext>
            </a:extLst>
          </p:cNvPr>
          <p:cNvSpPr/>
          <p:nvPr/>
        </p:nvSpPr>
        <p:spPr>
          <a:xfrm>
            <a:off x="4292403" y="3359036"/>
            <a:ext cx="1202207" cy="5357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ซื้อบ้าน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088FA09-11AB-CE5F-5330-5261F4AB3951}"/>
              </a:ext>
            </a:extLst>
          </p:cNvPr>
          <p:cNvSpPr/>
          <p:nvPr/>
        </p:nvSpPr>
        <p:spPr>
          <a:xfrm>
            <a:off x="4318462" y="4110789"/>
            <a:ext cx="904230" cy="5357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ซื้อรถ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6F571E1-C379-63A7-99DD-DF7078568235}"/>
              </a:ext>
            </a:extLst>
          </p:cNvPr>
          <p:cNvSpPr/>
          <p:nvPr/>
        </p:nvSpPr>
        <p:spPr>
          <a:xfrm>
            <a:off x="5448833" y="2823257"/>
            <a:ext cx="1016530" cy="5357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แต่งงาน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462B77A-00B8-C6E0-D971-87B6F8DB8984}"/>
              </a:ext>
            </a:extLst>
          </p:cNvPr>
          <p:cNvSpPr/>
          <p:nvPr/>
        </p:nvSpPr>
        <p:spPr>
          <a:xfrm>
            <a:off x="6642094" y="3203206"/>
            <a:ext cx="1102095" cy="5357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มีลูก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65F0F52-F050-1D7F-1167-831FB429FFA6}"/>
              </a:ext>
            </a:extLst>
          </p:cNvPr>
          <p:cNvCxnSpPr>
            <a:cxnSpLocks/>
          </p:cNvCxnSpPr>
          <p:nvPr/>
        </p:nvCxnSpPr>
        <p:spPr>
          <a:xfrm flipV="1">
            <a:off x="3758741" y="1768027"/>
            <a:ext cx="4642712" cy="145197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DB3B9BBC-BD1C-D10B-4AFE-A72335487112}"/>
              </a:ext>
            </a:extLst>
          </p:cNvPr>
          <p:cNvSpPr/>
          <p:nvPr/>
        </p:nvSpPr>
        <p:spPr>
          <a:xfrm>
            <a:off x="6297791" y="3880467"/>
            <a:ext cx="2044435" cy="71437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ค่าใช้จ่ายต่าง  ๆ</a:t>
            </a:r>
            <a:r>
              <a:rPr lang="en-US" sz="20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…</a:t>
            </a:r>
            <a:endParaRPr lang="th-TH" sz="2000" b="1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44" name="Flowchart: Merge 43">
            <a:extLst>
              <a:ext uri="{FF2B5EF4-FFF2-40B4-BE49-F238E27FC236}">
                <a16:creationId xmlns:a16="http://schemas.microsoft.com/office/drawing/2014/main" id="{79C05860-3782-4F6D-C5B2-5B47A5E1E945}"/>
              </a:ext>
            </a:extLst>
          </p:cNvPr>
          <p:cNvSpPr/>
          <p:nvPr/>
        </p:nvSpPr>
        <p:spPr>
          <a:xfrm>
            <a:off x="8351820" y="5575503"/>
            <a:ext cx="156439" cy="192566"/>
          </a:xfrm>
          <a:prstGeom prst="flowChartMerg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00"/>
          </a:p>
        </p:txBody>
      </p:sp>
    </p:spTree>
    <p:extLst>
      <p:ext uri="{BB962C8B-B14F-4D97-AF65-F5344CB8AC3E}">
        <p14:creationId xmlns:p14="http://schemas.microsoft.com/office/powerpoint/2010/main" val="36856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/>
      <p:bldP spid="10" grpId="0"/>
      <p:bldP spid="11" grpId="0"/>
      <p:bldP spid="43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D961438-3B11-4652-9A71-295BCDA5C42C}"/>
              </a:ext>
            </a:extLst>
          </p:cNvPr>
          <p:cNvSpPr txBox="1">
            <a:spLocks/>
          </p:cNvSpPr>
          <p:nvPr/>
        </p:nvSpPr>
        <p:spPr>
          <a:xfrm>
            <a:off x="3914424" y="599886"/>
            <a:ext cx="4594797" cy="714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คลิปกระตุ้นให้จัดการเรื่องเงิน 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5B236DA9-07F3-404F-A018-C3B8E701A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0" t="16760" r="31900" b="27716"/>
          <a:stretch/>
        </p:blipFill>
        <p:spPr>
          <a:xfrm>
            <a:off x="2273806" y="1414272"/>
            <a:ext cx="7876031" cy="4364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025191-92AD-44E3-95D2-2E48C9747CE0}"/>
              </a:ext>
            </a:extLst>
          </p:cNvPr>
          <p:cNvSpPr txBox="1"/>
          <p:nvPr/>
        </p:nvSpPr>
        <p:spPr>
          <a:xfrm>
            <a:off x="3617976" y="5996504"/>
            <a:ext cx="613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th-TH" sz="2800">
                <a:solidFill>
                  <a:srgbClr val="0000FF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hlinkClick r:id="rId5"/>
              </a:rPr>
              <a:t> </a:t>
            </a:r>
            <a:r>
              <a:rPr lang="en-US" sz="2800">
                <a:solidFill>
                  <a:srgbClr val="0000FF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5"/>
              </a:rPr>
              <a:t>Link: </a:t>
            </a:r>
            <a:r>
              <a:rPr lang="th-TH" sz="2800">
                <a:solidFill>
                  <a:srgbClr val="0000FF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5"/>
              </a:rPr>
              <a:t>ร่างทรงเจ้าคุณปู่ : เริ่มทำ เริ่มมั่นคง - </a:t>
            </a:r>
            <a:r>
              <a:rPr lang="en-US" sz="2800">
                <a:solidFill>
                  <a:srgbClr val="0000FF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5"/>
              </a:rPr>
              <a:t>YouTube</a:t>
            </a:r>
            <a:r>
              <a:rPr lang="th-TH" sz="2800"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 </a:t>
            </a:r>
            <a:endParaRPr lang="en-US" sz="2000">
              <a:effectLst/>
              <a:latin typeface="DB Helvethaica X 65 Med" panose="02000506090000020004" pitchFamily="2" charset="-34"/>
              <a:ea typeface="Calibri" panose="020F0502020204030204" pitchFamily="34" charset="0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6405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41DB3-4448-4898-9E37-DEE905A7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42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4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D961438-3B11-4652-9A71-295BCDA5C42C}"/>
              </a:ext>
            </a:extLst>
          </p:cNvPr>
          <p:cNvSpPr txBox="1">
            <a:spLocks/>
          </p:cNvSpPr>
          <p:nvPr/>
        </p:nvSpPr>
        <p:spPr>
          <a:xfrm>
            <a:off x="3915219" y="535308"/>
            <a:ext cx="4594797" cy="714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b="1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คลิปกระตุ้นให้จัดการเรื่องเงิน </a:t>
            </a:r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6F2A6549-BD64-4E60-B4B4-7FEFD63BE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11" t="22629" r="32289" b="21637"/>
          <a:stretch/>
        </p:blipFill>
        <p:spPr>
          <a:xfrm>
            <a:off x="2111867" y="1249680"/>
            <a:ext cx="7968265" cy="4584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96A00-5CA5-4905-B20B-661F4E1F1561}"/>
              </a:ext>
            </a:extLst>
          </p:cNvPr>
          <p:cNvSpPr txBox="1"/>
          <p:nvPr/>
        </p:nvSpPr>
        <p:spPr>
          <a:xfrm>
            <a:off x="2772155" y="6061082"/>
            <a:ext cx="6647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US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Link: https</a:t>
            </a:r>
            <a:r>
              <a:rPr lang="th-TH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://</a:t>
            </a:r>
            <a:r>
              <a:rPr lang="en-US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www</a:t>
            </a:r>
            <a:r>
              <a:rPr lang="th-TH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.</a:t>
            </a:r>
            <a:r>
              <a:rPr lang="en-US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youtube</a:t>
            </a:r>
            <a:r>
              <a:rPr lang="th-TH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.</a:t>
            </a:r>
            <a:r>
              <a:rPr lang="en-US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com</a:t>
            </a:r>
            <a:r>
              <a:rPr lang="th-TH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/</a:t>
            </a:r>
            <a:r>
              <a:rPr lang="en-US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watch?v</a:t>
            </a:r>
            <a:r>
              <a:rPr lang="th-TH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=</a:t>
            </a:r>
            <a:r>
              <a:rPr lang="en-US" sz="2800">
                <a:solidFill>
                  <a:srgbClr val="0563C1"/>
                </a:solidFill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  <a:hlinkClick r:id="rId3"/>
              </a:rPr>
              <a:t>xEfUAOqW6dA</a:t>
            </a:r>
            <a:r>
              <a:rPr lang="th-TH" sz="2800">
                <a:effectLst/>
                <a:latin typeface="DB Helvethaica X 65 Med" panose="02000506090000020004" pitchFamily="2" charset="-34"/>
                <a:ea typeface="Calibri" panose="020F0502020204030204" pitchFamily="34" charset="0"/>
                <a:cs typeface="DB Helvethaica X 65 Med" panose="02000506090000020004" pitchFamily="2" charset="-34"/>
              </a:rPr>
              <a:t> </a:t>
            </a:r>
            <a:endParaRPr lang="en-US" sz="2000">
              <a:effectLst/>
              <a:latin typeface="DB Helvethaica X 65 Med" panose="02000506090000020004" pitchFamily="2" charset="-34"/>
              <a:ea typeface="Calibri" panose="020F0502020204030204" pitchFamily="34" charset="0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230868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0Y_SlideTemplate.pptx" id="{0BA4547E-537F-4D02-A38E-95917401029C}" vid="{295182A7-F205-42B4-BBD0-B4DA040D7B65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61116AD-F290-43B8-85FE-1DBB5126AD8D}" vid="{7CE16027-0D0C-4EE3-A231-983D4EA4930F}"/>
    </a:ext>
  </a:extLst>
</a:theme>
</file>

<file path=ppt/theme/theme3.xml><?xml version="1.0" encoding="utf-8"?>
<a:theme xmlns:a="http://schemas.openxmlformats.org/drawingml/2006/main" name="Theme_BOT_FJ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BOT_FJ" id="{6D9DAEDD-4C55-41AC-BA22-56A819E59F3B}" vid="{4EDC2188-D6E9-41F8-BB2A-97B48DDAD7B8}"/>
    </a:ext>
  </a:extLst>
</a:theme>
</file>

<file path=ppt/theme/theme4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61116AD-F290-43B8-85FE-1DBB5126AD8D}" vid="{7CE16027-0D0C-4EE3-A231-983D4EA4930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3269BD06EE6489603CAF02DDFC377" ma:contentTypeVersion="0" ma:contentTypeDescription="Create a new document." ma:contentTypeScope="" ma:versionID="b5a22848b6605e2e254862c8cf04168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f290172534202c30ad8aa7d2484908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703B48-E0D2-4054-A6F0-0143BAB225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C65877-62D0-48FF-A362-AA34D9893DC3}"/>
</file>

<file path=customXml/itemProps3.xml><?xml version="1.0" encoding="utf-8"?>
<ds:datastoreItem xmlns:ds="http://schemas.openxmlformats.org/officeDocument/2006/customXml" ds:itemID="{79C895BC-3AFE-4363-BB07-3922FEE3D7C3}">
  <ds:schemaRefs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purl.org/dc/elements/1.1/"/>
    <ds:schemaRef ds:uri="http://purl.org/dc/terms/"/>
    <ds:schemaRef ds:uri="7f454ad9-1bfa-4f44-a0a5-1565cd381a0f"/>
    <ds:schemaRef ds:uri="http://schemas.microsoft.com/office/2006/documentManagement/types"/>
    <ds:schemaRef ds:uri="http://purl.org/dc/dcmitype/"/>
    <ds:schemaRef ds:uri="http://www.w3.org/XML/1998/namespace"/>
    <ds:schemaRef ds:uri="46101f89-6f1e-4753-bc01-18a30d9c4d3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3789</Words>
  <Application>Microsoft Office PowerPoint</Application>
  <PresentationFormat>Widescreen</PresentationFormat>
  <Paragraphs>1085</Paragraphs>
  <Slides>66</Slides>
  <Notes>66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81" baseType="lpstr">
      <vt:lpstr>Arial</vt:lpstr>
      <vt:lpstr>Browallia New</vt:lpstr>
      <vt:lpstr>BrowalliaUPC</vt:lpstr>
      <vt:lpstr>Calibri</vt:lpstr>
      <vt:lpstr>Cordia New</vt:lpstr>
      <vt:lpstr>DB Helvethaica X 55 Regular</vt:lpstr>
      <vt:lpstr>DB Helvethaica X 65 Med</vt:lpstr>
      <vt:lpstr>DB Helvethaica X 75 Bd</vt:lpstr>
      <vt:lpstr>Microsoft Sans Serif</vt:lpstr>
      <vt:lpstr>Tahoma</vt:lpstr>
      <vt:lpstr>TH Sarabun New</vt:lpstr>
      <vt:lpstr>1_Office Theme</vt:lpstr>
      <vt:lpstr>Theme1</vt:lpstr>
      <vt:lpstr>Theme_BOT_FJ</vt:lpstr>
      <vt:lpstr>1_Theme1</vt:lpstr>
      <vt:lpstr>จัดการเงินดี Happy แน่นอน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Wanlaya Srithong-oon (วัลยา ศรีทองอุ่น)</dc:creator>
  <cp:lastModifiedBy>Wanlaya Srithong-oon (วัลยา ศรีทองอุ่น)</cp:lastModifiedBy>
  <cp:revision>13</cp:revision>
  <cp:lastPrinted>2022-11-23T03:51:28Z</cp:lastPrinted>
  <dcterms:created xsi:type="dcterms:W3CDTF">2021-08-20T08:03:58Z</dcterms:created>
  <dcterms:modified xsi:type="dcterms:W3CDTF">2022-11-28T04:22:56Z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7ef099a-7fa4-4e34-953d-f6f34188ebfd_Enabled">
    <vt:lpwstr>true</vt:lpwstr>
  </property>
  <property fmtid="{D5CDD505-2E9C-101B-9397-08002B2CF9AE}" pid="3" name="MSIP_Label_57ef099a-7fa4-4e34-953d-f6f34188ebfd_SetDate">
    <vt:lpwstr>2021-08-21T03:30:16Z</vt:lpwstr>
  </property>
  <property fmtid="{D5CDD505-2E9C-101B-9397-08002B2CF9AE}" pid="4" name="MSIP_Label_57ef099a-7fa4-4e34-953d-f6f34188ebfd_Method">
    <vt:lpwstr>Standard</vt:lpwstr>
  </property>
  <property fmtid="{D5CDD505-2E9C-101B-9397-08002B2CF9AE}" pid="5" name="MSIP_Label_57ef099a-7fa4-4e34-953d-f6f34188ebfd_Name">
    <vt:lpwstr>Internal</vt:lpwstr>
  </property>
  <property fmtid="{D5CDD505-2E9C-101B-9397-08002B2CF9AE}" pid="6" name="MSIP_Label_57ef099a-7fa4-4e34-953d-f6f34188ebfd_SiteId">
    <vt:lpwstr>db27cba9-535b-4797-bd0b-1b1d889f3898</vt:lpwstr>
  </property>
  <property fmtid="{D5CDD505-2E9C-101B-9397-08002B2CF9AE}" pid="7" name="MSIP_Label_57ef099a-7fa4-4e34-953d-f6f34188ebfd_ActionId">
    <vt:lpwstr>116e42b7-7cf1-4fb8-b2fe-8a80d8ebc679</vt:lpwstr>
  </property>
  <property fmtid="{D5CDD505-2E9C-101B-9397-08002B2CF9AE}" pid="8" name="MSIP_Label_57ef099a-7fa4-4e34-953d-f6f34188ebfd_ContentBits">
    <vt:lpwstr>0</vt:lpwstr>
  </property>
  <property fmtid="{D5CDD505-2E9C-101B-9397-08002B2CF9AE}" pid="9" name="ContentTypeId">
    <vt:lpwstr>0x010100B943269BD06EE6489603CAF02DDFC377</vt:lpwstr>
  </property>
  <property fmtid="{D5CDD505-2E9C-101B-9397-08002B2CF9AE}" pid="10" name="MediaServiceImageTags">
    <vt:lpwstr/>
  </property>
  <property fmtid="{D5CDD505-2E9C-101B-9397-08002B2CF9AE}" pid="11" name="Order">
    <vt:r8>37900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TemplateUrl">
    <vt:lpwstr/>
  </property>
</Properties>
</file>