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5" r:id="rId4"/>
    <p:sldMasterId id="2147483748" r:id="rId5"/>
    <p:sldMasterId id="2147483734" r:id="rId6"/>
  </p:sldMasterIdLst>
  <p:notesMasterIdLst>
    <p:notesMasterId r:id="rId72"/>
  </p:notesMasterIdLst>
  <p:handoutMasterIdLst>
    <p:handoutMasterId r:id="rId73"/>
  </p:handoutMasterIdLst>
  <p:sldIdLst>
    <p:sldId id="889" r:id="rId7"/>
    <p:sldId id="950" r:id="rId8"/>
    <p:sldId id="949" r:id="rId9"/>
    <p:sldId id="900" r:id="rId10"/>
    <p:sldId id="304" r:id="rId11"/>
    <p:sldId id="923" r:id="rId12"/>
    <p:sldId id="878" r:id="rId13"/>
    <p:sldId id="951" r:id="rId14"/>
    <p:sldId id="902" r:id="rId15"/>
    <p:sldId id="954" r:id="rId16"/>
    <p:sldId id="794" r:id="rId17"/>
    <p:sldId id="795" r:id="rId18"/>
    <p:sldId id="796" r:id="rId19"/>
    <p:sldId id="931" r:id="rId20"/>
    <p:sldId id="966" r:id="rId21"/>
    <p:sldId id="971" r:id="rId22"/>
    <p:sldId id="965" r:id="rId23"/>
    <p:sldId id="901" r:id="rId24"/>
    <p:sldId id="803" r:id="rId25"/>
    <p:sldId id="933" r:id="rId26"/>
    <p:sldId id="969" r:id="rId27"/>
    <p:sldId id="934" r:id="rId28"/>
    <p:sldId id="882" r:id="rId29"/>
    <p:sldId id="884" r:id="rId30"/>
    <p:sldId id="970" r:id="rId31"/>
    <p:sldId id="883" r:id="rId32"/>
    <p:sldId id="955" r:id="rId33"/>
    <p:sldId id="807" r:id="rId34"/>
    <p:sldId id="808" r:id="rId35"/>
    <p:sldId id="809" r:id="rId36"/>
    <p:sldId id="938" r:id="rId37"/>
    <p:sldId id="956" r:id="rId38"/>
    <p:sldId id="865" r:id="rId39"/>
    <p:sldId id="812" r:id="rId40"/>
    <p:sldId id="908" r:id="rId41"/>
    <p:sldId id="830" r:id="rId42"/>
    <p:sldId id="814" r:id="rId43"/>
    <p:sldId id="958" r:id="rId44"/>
    <p:sldId id="959" r:id="rId45"/>
    <p:sldId id="1531" r:id="rId46"/>
    <p:sldId id="817" r:id="rId47"/>
    <p:sldId id="818" r:id="rId48"/>
    <p:sldId id="819" r:id="rId49"/>
    <p:sldId id="967" r:id="rId50"/>
    <p:sldId id="821" r:id="rId51"/>
    <p:sldId id="822" r:id="rId52"/>
    <p:sldId id="961" r:id="rId53"/>
    <p:sldId id="824" r:id="rId54"/>
    <p:sldId id="825" r:id="rId55"/>
    <p:sldId id="952" r:id="rId56"/>
    <p:sldId id="962" r:id="rId57"/>
    <p:sldId id="912" r:id="rId58"/>
    <p:sldId id="963" r:id="rId59"/>
    <p:sldId id="953" r:id="rId60"/>
    <p:sldId id="939" r:id="rId61"/>
    <p:sldId id="964" r:id="rId62"/>
    <p:sldId id="941" r:id="rId63"/>
    <p:sldId id="942" r:id="rId64"/>
    <p:sldId id="943" r:id="rId65"/>
    <p:sldId id="944" r:id="rId66"/>
    <p:sldId id="945" r:id="rId67"/>
    <p:sldId id="921" r:id="rId68"/>
    <p:sldId id="828" r:id="rId69"/>
    <p:sldId id="567" r:id="rId70"/>
    <p:sldId id="258" r:id="rId71"/>
  </p:sldIdLst>
  <p:sldSz cx="17068800" cy="9601200"/>
  <p:notesSz cx="7099300" cy="10234613"/>
  <p:embeddedFontLst>
    <p:embeddedFont>
      <p:font typeface="Browallia New" panose="020B0604020202020204" pitchFamily="34" charset="-34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alibri Light" panose="020F0302020204030204" pitchFamily="34" charset="0"/>
      <p:regular r:id="rId82"/>
      <p:italic r:id="rId83"/>
    </p:embeddedFont>
    <p:embeddedFont>
      <p:font typeface="Cordia New" panose="020B0304020202020204" pitchFamily="34" charset="-34"/>
      <p:regular r:id="rId84"/>
      <p:bold r:id="rId85"/>
      <p:italic r:id="rId86"/>
      <p:boldItalic r:id="rId87"/>
    </p:embeddedFont>
    <p:embeddedFont>
      <p:font typeface="DB Helvethaica X 55 Regular" panose="02000506090000020004" pitchFamily="2" charset="-34"/>
      <p:regular r:id="rId88"/>
    </p:embeddedFont>
    <p:embeddedFont>
      <p:font typeface="DB Helvethaica X 65 Med" panose="02000506090000020004" pitchFamily="2" charset="-34"/>
      <p:italic r:id="rId89"/>
    </p:embeddedFont>
    <p:embeddedFont>
      <p:font typeface="DB Helvethaica X 75 Bd" panose="02000506090000020004" pitchFamily="2" charset="-34"/>
      <p:bold r:id="rId90"/>
    </p:embeddedFont>
    <p:embeddedFont>
      <p:font typeface="Microsoft Sans Serif" panose="020B0604020202020204" pitchFamily="34" charset="0"/>
      <p:regular r:id="rId91"/>
    </p:embeddedFont>
    <p:embeddedFont>
      <p:font typeface="Tahoma" panose="020B0604030504040204" pitchFamily="34" charset="0"/>
      <p:regular r:id="rId92"/>
      <p:bold r:id="rId93"/>
    </p:embeddedFont>
    <p:embeddedFont>
      <p:font typeface="TH Sarabun New" panose="020B0500040200020003" pitchFamily="34" charset="-34"/>
      <p:regular r:id="rId94"/>
      <p:bold r:id="rId95"/>
      <p:italic r:id="rId96"/>
      <p:boldItalic r:id="rId97"/>
    </p:embeddedFont>
    <p:embeddedFont>
      <p:font typeface="TH SarabunPSK" panose="020B0500040200020003" pitchFamily="34" charset="-34"/>
      <p:regular r:id="rId98"/>
      <p:bold r:id="rId99"/>
      <p:italic r:id="rId100"/>
      <p:boldItalic r:id="rId101"/>
    </p:embeddedFont>
  </p:embeddedFontLst>
  <p:defaultTextStyle>
    <a:defPPr>
      <a:defRPr lang="th-TH"/>
    </a:defPPr>
    <a:lvl1pPr marL="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1pPr>
    <a:lvl2pPr marL="537641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2pPr>
    <a:lvl3pPr marL="1075284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3pPr>
    <a:lvl4pPr marL="1612926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4pPr>
    <a:lvl5pPr marL="2150568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5pPr>
    <a:lvl6pPr marL="2688209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6pPr>
    <a:lvl7pPr marL="322585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7pPr>
    <a:lvl8pPr marL="3763493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8pPr>
    <a:lvl9pPr marL="4301135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5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1FF"/>
    <a:srgbClr val="CFCFCF"/>
    <a:srgbClr val="094168"/>
    <a:srgbClr val="3333CC"/>
    <a:srgbClr val="ED2A36"/>
    <a:srgbClr val="9BADAD"/>
    <a:srgbClr val="C5E0B4"/>
    <a:srgbClr val="A9AF3E"/>
    <a:srgbClr val="BFBFBF"/>
    <a:srgbClr val="FFF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B71F7-4D68-459A-B699-04B560D1D5F3}" v="1" dt="2022-11-23T04:22:55.148"/>
    <p1510:client id="{5F77A993-33FB-FBF8-50E9-99B0A367FB36}" v="18" dt="2022-11-24T08:58:16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3287" autoAdjust="0"/>
  </p:normalViewPr>
  <p:slideViewPr>
    <p:cSldViewPr snapToGrid="0">
      <p:cViewPr varScale="1">
        <p:scale>
          <a:sx n="49" d="100"/>
          <a:sy n="49" d="100"/>
        </p:scale>
        <p:origin x="1296" y="67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821"/>
    </p:cViewPr>
  </p:sorterViewPr>
  <p:notesViewPr>
    <p:cSldViewPr snapToGrid="0">
      <p:cViewPr>
        <p:scale>
          <a:sx n="150" d="100"/>
          <a:sy n="150" d="100"/>
        </p:scale>
        <p:origin x="1171" y="-292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0.xml"/><Relationship Id="rId107" Type="http://schemas.microsoft.com/office/2015/10/relationships/revisionInfo" Target="revisionInfo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font" Target="fonts/font26.fntdata"/><Relationship Id="rId101" Type="http://schemas.openxmlformats.org/officeDocument/2006/relationships/font" Target="fonts/font2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10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1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14.fntdata"/><Relationship Id="rId61" Type="http://schemas.openxmlformats.org/officeDocument/2006/relationships/slide" Target="slides/slide55.xml"/><Relationship Id="rId82" Type="http://schemas.openxmlformats.org/officeDocument/2006/relationships/font" Target="fonts/font9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font" Target="fonts/font4.fntdata"/><Relationship Id="rId100" Type="http://schemas.openxmlformats.org/officeDocument/2006/relationships/font" Target="fonts/font27.fntdata"/><Relationship Id="rId105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nyupa Saengsrisin (พรยุพา แสงศรีศิลป์)" userId="3ebf693a-ffa6-4330-b773-675c24944feb" providerId="ADAL" clId="{483B71F7-4D68-459A-B699-04B560D1D5F3}"/>
    <pc:docChg chg="custSel addSld delSld modSld delMainMaster">
      <pc:chgData name="Pornyupa Saengsrisin (พรยุพา แสงศรีศิลป์)" userId="3ebf693a-ffa6-4330-b773-675c24944feb" providerId="ADAL" clId="{483B71F7-4D68-459A-B699-04B560D1D5F3}" dt="2022-11-23T04:23:03.728" v="3" actId="700"/>
      <pc:docMkLst>
        <pc:docMk/>
      </pc:docMkLst>
      <pc:sldChg chg="new del">
        <pc:chgData name="Pornyupa Saengsrisin (พรยุพา แสงศรีศิลป์)" userId="3ebf693a-ffa6-4330-b773-675c24944feb" providerId="ADAL" clId="{483B71F7-4D68-459A-B699-04B560D1D5F3}" dt="2022-11-23T04:22:59.180" v="2" actId="47"/>
        <pc:sldMkLst>
          <pc:docMk/>
          <pc:sldMk cId="649762449" sldId="972"/>
        </pc:sldMkLst>
      </pc:sldChg>
      <pc:sldChg chg="modSp add mod modClrScheme chgLayout">
        <pc:chgData name="Pornyupa Saengsrisin (พรยุพา แสงศรีศิลป์)" userId="3ebf693a-ffa6-4330-b773-675c24944feb" providerId="ADAL" clId="{483B71F7-4D68-459A-B699-04B560D1D5F3}" dt="2022-11-23T04:23:03.728" v="3" actId="700"/>
        <pc:sldMkLst>
          <pc:docMk/>
          <pc:sldMk cId="2297346325" sldId="1531"/>
        </pc:sldMkLst>
        <pc:spChg chg="mod ord">
          <ac:chgData name="Pornyupa Saengsrisin (พรยุพา แสงศรีศิลป์)" userId="3ebf693a-ffa6-4330-b773-675c24944feb" providerId="ADAL" clId="{483B71F7-4D68-459A-B699-04B560D1D5F3}" dt="2022-11-23T04:23:03.728" v="3" actId="700"/>
          <ac:spMkLst>
            <pc:docMk/>
            <pc:sldMk cId="2297346325" sldId="1531"/>
            <ac:spMk id="2" creationId="{DAE41DB3-4448-4898-9E37-DEE905A7A0BE}"/>
          </ac:spMkLst>
        </pc:spChg>
      </pc:sldChg>
      <pc:sldMasterChg chg="del delSldLayout">
        <pc:chgData name="Pornyupa Saengsrisin (พรยุพา แสงศรีศิลป์)" userId="3ebf693a-ffa6-4330-b773-675c24944feb" providerId="ADAL" clId="{483B71F7-4D68-459A-B699-04B560D1D5F3}" dt="2022-11-23T04:23:03.728" v="3" actId="700"/>
        <pc:sldMasterMkLst>
          <pc:docMk/>
          <pc:sldMasterMk cId="1632974503" sldId="2147483755"/>
        </pc:sldMasterMkLst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2473119402" sldId="2147483756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1731022932" sldId="2147483757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3801114793" sldId="2147483758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1603195677" sldId="2147483759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1338470635" sldId="2147483760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3152076912" sldId="2147483761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4054650704" sldId="2147483762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2400997641" sldId="2147483763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743723803" sldId="2147483764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2957873030" sldId="2147483765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4029766202" sldId="2147483766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2678185074" sldId="2147483767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547138738" sldId="2147483768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3008271050" sldId="2147483769"/>
          </pc:sldLayoutMkLst>
        </pc:sldLayoutChg>
        <pc:sldLayoutChg chg="del">
          <pc:chgData name="Pornyupa Saengsrisin (พรยุพา แสงศรีศิลป์)" userId="3ebf693a-ffa6-4330-b773-675c24944feb" providerId="ADAL" clId="{483B71F7-4D68-459A-B699-04B560D1D5F3}" dt="2022-11-23T04:23:03.728" v="3" actId="700"/>
          <pc:sldLayoutMkLst>
            <pc:docMk/>
            <pc:sldMasterMk cId="1632974503" sldId="2147483755"/>
            <pc:sldLayoutMk cId="1297779208" sldId="2147483770"/>
          </pc:sldLayoutMkLst>
        </pc:sldLayoutChg>
      </pc:sldMasterChg>
    </pc:docChg>
  </pc:docChgLst>
  <pc:docChgLst>
    <pc:chgData name="Jatuporn Sanmontrikul (จตุพร แสนมนตรีกุล)" userId="S::jatupors@bot.or.th::e0354232-de2b-4c23-8a38-6c2db1cc7c88" providerId="AD" clId="Web-{5F77A993-33FB-FBF8-50E9-99B0A367FB36}"/>
    <pc:docChg chg="modSld">
      <pc:chgData name="Jatuporn Sanmontrikul (จตุพร แสนมนตรีกุล)" userId="S::jatupors@bot.or.th::e0354232-de2b-4c23-8a38-6c2db1cc7c88" providerId="AD" clId="Web-{5F77A993-33FB-FBF8-50E9-99B0A367FB36}" dt="2022-11-24T08:58:14.807" v="7" actId="20577"/>
      <pc:docMkLst>
        <pc:docMk/>
      </pc:docMkLst>
      <pc:sldChg chg="modSp">
        <pc:chgData name="Jatuporn Sanmontrikul (จตุพร แสนมนตรีกุล)" userId="S::jatupors@bot.or.th::e0354232-de2b-4c23-8a38-6c2db1cc7c88" providerId="AD" clId="Web-{5F77A993-33FB-FBF8-50E9-99B0A367FB36}" dt="2022-11-24T08:58:14.807" v="7" actId="20577"/>
        <pc:sldMkLst>
          <pc:docMk/>
          <pc:sldMk cId="2156168640" sldId="889"/>
        </pc:sldMkLst>
        <pc:spChg chg="mod">
          <ac:chgData name="Jatuporn Sanmontrikul (จตุพร แสนมนตรีกุล)" userId="S::jatupors@bot.or.th::e0354232-de2b-4c23-8a38-6c2db1cc7c88" providerId="AD" clId="Web-{5F77A993-33FB-FBF8-50E9-99B0A367FB36}" dt="2022-11-24T08:58:14.807" v="7" actId="20577"/>
          <ac:spMkLst>
            <pc:docMk/>
            <pc:sldMk cId="2156168640" sldId="889"/>
            <ac:spMk id="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inty\Desktop\BOT\Fin.%20&#3604;&#3637;%20HappyLife!!!\2565\&#3592;&#3633;&#3604;&#3614;&#3629;&#3619;&#3660;&#3605;&#3585;&#3634;&#3619;&#3621;&#3591;&#3607;&#3640;&#3609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inty\Desktop\BOT\Fin.%20&#3604;&#3637;%20HappyLife!!!\2565\&#3592;&#3633;&#3604;&#3614;&#3629;&#3619;&#3660;&#3605;&#3585;&#3634;&#3619;&#3621;&#3591;&#3607;&#3640;&#3609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inty\Desktop\BOT\Fin.%20&#3604;&#3637;%20HappyLife!!!\2565\&#3592;&#3633;&#3604;&#3614;&#3629;&#3619;&#3660;&#3605;&#3585;&#3634;&#3619;&#3621;&#3591;&#3607;&#3640;&#3609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inty\Desktop\BOT\Fin.%20&#3604;&#3637;%20HappyLife!!!\2565\&#3592;&#3633;&#3604;&#3614;&#3629;&#3619;&#3660;&#3605;&#3585;&#3634;&#3619;&#3621;&#3591;&#3607;&#3640;&#3609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86662693175346"/>
          <c:y val="0.1841167465632281"/>
          <c:w val="0.50146632847495265"/>
          <c:h val="0.7217300350081116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BADA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701-41F6-A563-9F7CBEE815FA}"/>
              </c:ext>
            </c:extLst>
          </c:dPt>
          <c:dPt>
            <c:idx val="1"/>
            <c:bubble3D val="0"/>
            <c:spPr>
              <a:solidFill>
                <a:srgbClr val="A9AF3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701-41F6-A563-9F7CBEE815FA}"/>
              </c:ext>
            </c:extLst>
          </c:dPt>
          <c:dPt>
            <c:idx val="2"/>
            <c:bubble3D val="0"/>
            <c:spPr>
              <a:solidFill>
                <a:srgbClr val="ED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701-41F6-A563-9F7CBEE815FA}"/>
              </c:ext>
            </c:extLst>
          </c:dPt>
          <c:dLbls>
            <c:dLbl>
              <c:idx val="1"/>
              <c:layout>
                <c:manualLayout>
                  <c:x val="9.8665183911923944E-17"/>
                  <c:y val="-1.75702296873667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50980282061382"/>
                      <c:h val="0.160181017552847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701-41F6-A563-9F7CBEE815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0.4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1-41F6-A563-9F7CBEE815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59585696949169"/>
          <c:y val="0.2563796091309552"/>
          <c:w val="0.60450004233341803"/>
          <c:h val="0.749580052493438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เงินออมเผื่อฉุกเฉิน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4-4F5C-89B0-DAE584633147}"/>
              </c:ext>
            </c:extLst>
          </c:dPt>
          <c:dLbls>
            <c:dLbl>
              <c:idx val="0"/>
              <c:layout>
                <c:manualLayout>
                  <c:x val="2.6881720430107527E-2"/>
                  <c:y val="-0.440536925131124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2258064516129"/>
                      <c:h val="0.34516666666666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4-4F5C-89B0-DAE5846331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charset="-34"/>
                    <a:ea typeface="+mn-ea"/>
                    <a:cs typeface="DB Helvethaica X 55 Regular" panose="02000506090000020004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Sheet1!$A$2:$B$2</c:f>
              <c:strCache>
                <c:ptCount val="2"/>
                <c:pt idx="0">
                  <c:v>เงินฝาก</c:v>
                </c:pt>
                <c:pt idx="1">
                  <c:v>100%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64-4F5C-89B0-DAE5846331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rgbClr val="050708"/>
                </a:solidFill>
                <a:latin typeface="DB Helvethaica X 55 Regular" panose="02000506090000020004" charset="-34"/>
                <a:ea typeface="+mn-ea"/>
                <a:cs typeface="DB Helvethaica X 55 Regular" panose="02000506090000020004" charset="-34"/>
              </a:defRPr>
            </a:pPr>
            <a:endParaRPr lang="th-TH"/>
          </a:p>
        </c:txPr>
      </c:legendEntry>
      <c:layout>
        <c:manualLayout>
          <c:xMode val="edge"/>
          <c:yMode val="edge"/>
          <c:x val="4.2968419270171873E-4"/>
          <c:y val="6.1111111111111109E-2"/>
          <c:w val="0.47942736996585106"/>
          <c:h val="0.217940507436570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50708"/>
              </a:solidFill>
              <a:latin typeface="DB Helvethaica X 55 Regular" panose="02000506090000020004" charset="-34"/>
              <a:ea typeface="+mn-ea"/>
              <a:cs typeface="DB Helvethaica X 55 Regular" panose="0200050609000002000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50708"/>
          </a:solidFill>
          <a:latin typeface="DB Helvethaica X 75 Bd" panose="02000506090000020004" charset="-34"/>
          <a:cs typeface="DB Helvethaica X 75 Bd" panose="02000506090000020004" charset="-34"/>
        </a:defRPr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57997127876049"/>
          <c:y val="0.21790565412966248"/>
          <c:w val="0.53499315236857814"/>
          <c:h val="0.60031273957517473"/>
        </c:manualLayout>
      </c:layout>
      <c:doughnut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เกษียณ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F3-49AA-B851-D6B6E4DF4853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F3-49AA-B851-D6B6E4DF4853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6F3-49AA-B851-D6B6E4DF485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F3-49AA-B851-D6B6E4DF4853}"/>
                </c:ext>
              </c:extLst>
            </c:dLbl>
            <c:dLbl>
              <c:idx val="2"/>
              <c:layout>
                <c:manualLayout>
                  <c:x val="3.9120521393380559E-3"/>
                  <c:y val="-1.75587648307618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F3-49AA-B851-D6B6E4DF48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50708"/>
                    </a:solidFill>
                    <a:latin typeface="DB Helvethaica X 55 Regular" panose="02000506090000020004" charset="-34"/>
                    <a:ea typeface="+mn-ea"/>
                    <a:cs typeface="DB Helvethaica X 55 Regular" panose="02000506090000020004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Sheet1!$G$2:$G$4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Sheet1!$H$2:$H$4</c:f>
              <c:numCache>
                <c:formatCode>0%</c:formatCode>
                <c:ptCount val="3"/>
                <c:pt idx="0">
                  <c:v>0</c:v>
                </c:pt>
                <c:pt idx="1">
                  <c:v>0.45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F3-49AA-B851-D6B6E4DF48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"/>
          <c:y val="1.010285703225075E-2"/>
          <c:w val="1"/>
          <c:h val="0.2023588887099216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50708"/>
              </a:solidFill>
              <a:latin typeface="DB Helvethaica X 55 Regular" panose="02000506090000020004" charset="-34"/>
              <a:ea typeface="+mn-ea"/>
              <a:cs typeface="DB Helvethaica X 55 Regular" panose="0200050609000002000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50708"/>
          </a:solidFill>
          <a:latin typeface="DB Helvethaica X 55 Regular" panose="02000506090000020004" charset="-34"/>
          <a:cs typeface="DB Helvethaica X 55 Regular" panose="0200050609000002000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95762955887674"/>
          <c:y val="0.18798959515009575"/>
          <c:w val="0.50953902768681569"/>
          <c:h val="0.733348580768714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BADA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73-429D-BA1D-F82BDD77C6DB}"/>
              </c:ext>
            </c:extLst>
          </c:dPt>
          <c:dPt>
            <c:idx val="1"/>
            <c:bubble3D val="0"/>
            <c:spPr>
              <a:solidFill>
                <a:srgbClr val="A9AF3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573-429D-BA1D-F82BDD77C6DB}"/>
              </c:ext>
            </c:extLst>
          </c:dPt>
          <c:dPt>
            <c:idx val="2"/>
            <c:bubble3D val="0"/>
            <c:spPr>
              <a:solidFill>
                <a:srgbClr val="ED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573-429D-BA1D-F82BDD77C6DB}"/>
              </c:ext>
            </c:extLst>
          </c:dPt>
          <c:dLbls>
            <c:dLbl>
              <c:idx val="0"/>
              <c:layout>
                <c:manualLayout>
                  <c:x val="6.6997047002390661E-4"/>
                  <c:y val="1.54913943474707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73-429D-BA1D-F82BDD77C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73-429D-BA1D-F82BDD77C6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95762955887674"/>
          <c:y val="0.18798959515009575"/>
          <c:w val="0.50953902768681569"/>
          <c:h val="0.733348580768714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BADA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7D-494F-B9F5-8D37F464FBB0}"/>
              </c:ext>
            </c:extLst>
          </c:dPt>
          <c:dPt>
            <c:idx val="1"/>
            <c:bubble3D val="0"/>
            <c:spPr>
              <a:solidFill>
                <a:srgbClr val="A9AF3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57D-494F-B9F5-8D37F464FBB0}"/>
              </c:ext>
            </c:extLst>
          </c:dPt>
          <c:dPt>
            <c:idx val="2"/>
            <c:bubble3D val="0"/>
            <c:spPr>
              <a:solidFill>
                <a:srgbClr val="ED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57D-494F-B9F5-8D37F464FBB0}"/>
              </c:ext>
            </c:extLst>
          </c:dPt>
          <c:dLbls>
            <c:dLbl>
              <c:idx val="0"/>
              <c:layout>
                <c:manualLayout>
                  <c:x val="6.6997047002390661E-4"/>
                  <c:y val="1.54913943474707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7D-494F-B9F5-8D37F464F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0.2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7D-494F-B9F5-8D37F464FBB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95762955887674"/>
          <c:y val="0.18798959515009575"/>
          <c:w val="0.50953902768681569"/>
          <c:h val="0.733348580768714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BADA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6C-498D-9944-211543760A5A}"/>
              </c:ext>
            </c:extLst>
          </c:dPt>
          <c:dPt>
            <c:idx val="1"/>
            <c:bubble3D val="0"/>
            <c:spPr>
              <a:solidFill>
                <a:srgbClr val="A9AF3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6C-498D-9944-211543760A5A}"/>
              </c:ext>
            </c:extLst>
          </c:dPt>
          <c:dPt>
            <c:idx val="2"/>
            <c:bubble3D val="0"/>
            <c:spPr>
              <a:solidFill>
                <a:srgbClr val="ED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6C-498D-9944-211543760A5A}"/>
              </c:ext>
            </c:extLst>
          </c:dPt>
          <c:dLbls>
            <c:dLbl>
              <c:idx val="0"/>
              <c:layout>
                <c:manualLayout>
                  <c:x val="6.6997047002390661E-4"/>
                  <c:y val="1.54913943474707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6C-498D-9944-211543760A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6C-498D-9944-211543760A5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AF-4DA9-A3FC-0B2882754531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AF-4DA9-A3FC-0B2882754531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AF-4DA9-A3FC-0B2882754531}"/>
              </c:ext>
            </c:extLst>
          </c:dPt>
          <c:dLbls>
            <c:dLbl>
              <c:idx val="1"/>
              <c:layout>
                <c:manualLayout>
                  <c:x val="0"/>
                  <c:y val="-5.951683926763518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50980282061382"/>
                      <c:h val="0.160181017552847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7AF-4DA9-A3FC-0B28827545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</c:v>
                </c:pt>
                <c:pt idx="1">
                  <c:v>0.15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AF-4DA9-A3FC-0B28827545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E6F-4CAD-BE3D-96E308CAE8D9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E6F-4CAD-BE3D-96E308CAE8D9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E6F-4CAD-BE3D-96E308CAE8D9}"/>
              </c:ext>
            </c:extLst>
          </c:dPt>
          <c:dLbls>
            <c:dLbl>
              <c:idx val="0"/>
              <c:layout>
                <c:manualLayout>
                  <c:x val="7.6713949518296175E-3"/>
                  <c:y val="-2.00717239360339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F-4CAD-BE3D-96E308CAE8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0.05</c:v>
                </c:pt>
                <c:pt idx="1">
                  <c:v>0.45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6F-4CAD-BE3D-96E308CAE8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สัดส่วนลงทุน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8E-42C0-818A-F5300ABDBE64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8E-42C0-818A-F5300ABDBE64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8E-42C0-818A-F5300ABDBE64}"/>
              </c:ext>
            </c:extLst>
          </c:dPt>
          <c:dLbls>
            <c:dLbl>
              <c:idx val="0"/>
              <c:layout>
                <c:manualLayout>
                  <c:x val="6.051769944599248E-3"/>
                  <c:y val="1.54913943474706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8E-42C0-818A-F5300ABDB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8E-42C0-818A-F5300ABDBE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DB Helvethaica X 55 Regular" panose="02000506090000020004" pitchFamily="2" charset="-34"/>
          <a:cs typeface="DB Helvethaica X 55 Regular" panose="02000506090000020004" pitchFamily="2" charset="-34"/>
        </a:defRPr>
      </a:pPr>
      <a:endParaRPr lang="th-T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50628240170968"/>
          <c:y val="0.30201537710260568"/>
          <c:w val="0.39144934513303287"/>
          <c:h val="0.6779949404067428"/>
        </c:manualLayout>
      </c:layout>
      <c:doughnutChart>
        <c:varyColors val="1"/>
        <c:ser>
          <c:idx val="0"/>
          <c:order val="0"/>
          <c:tx>
            <c:strRef>
              <c:f>Sheet1!$E$1</c:f>
              <c:strCache>
                <c:ptCount val="1"/>
                <c:pt idx="0">
                  <c:v>ปรับปรุงซ่อมแซมบ้าน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77-4784-AF9D-1C1FBB104A06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77-4784-AF9D-1C1FBB104A06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577-4784-AF9D-1C1FBB104A06}"/>
              </c:ext>
            </c:extLst>
          </c:dPt>
          <c:dLbls>
            <c:dLbl>
              <c:idx val="0"/>
              <c:layout>
                <c:manualLayout>
                  <c:x val="1.1660958102269357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77-4784-AF9D-1C1FBB104A0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050708"/>
                      </a:solidFill>
                      <a:latin typeface="DB Helvethaica X 55 Regular" panose="02000506090000020004" charset="-34"/>
                      <a:ea typeface="+mn-ea"/>
                      <a:cs typeface="DB Helvethaica X 55 Regular" panose="02000506090000020004" charset="-34"/>
                    </a:defRPr>
                  </a:pPr>
                  <a:endParaRPr lang="th-TH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577-4784-AF9D-1C1FBB104A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050708"/>
                    </a:solidFill>
                    <a:latin typeface="DB Helvethaica X 55 Regular" panose="02000506090000020004" charset="-34"/>
                    <a:ea typeface="+mn-ea"/>
                    <a:cs typeface="DB Helvethaica X 55 Regular" panose="02000506090000020004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Sheet1!$D$2:$D$4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0.05</c:v>
                </c:pt>
                <c:pt idx="1">
                  <c:v>0.8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77-4784-AF9D-1C1FBB104A0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4.4976785603965827E-2"/>
          <c:w val="1"/>
          <c:h val="0.2054675716588800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50708"/>
              </a:solidFill>
              <a:latin typeface="DB Helvethaica X 55 Regular" panose="02000506090000020004" charset="-34"/>
              <a:ea typeface="+mn-ea"/>
              <a:cs typeface="DB Helvethaica X 55 Regular" panose="0200050609000002000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50708"/>
          </a:solidFill>
          <a:latin typeface="DB Helvethaica X 55 Regular" panose="02000506090000020004" charset="-34"/>
          <a:cs typeface="DB Helvethaica X 55 Regular" panose="02000506090000020004" charset="-34"/>
        </a:defRPr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57997127876049"/>
          <c:y val="0.21790565412966248"/>
          <c:w val="0.53499315236857814"/>
          <c:h val="0.60031273957517473"/>
        </c:manualLayout>
      </c:layout>
      <c:doughnut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เกษียณ</c:v>
                </c:pt>
              </c:strCache>
            </c:strRef>
          </c:tx>
          <c:dPt>
            <c:idx val="0"/>
            <c:bubble3D val="0"/>
            <c:spPr>
              <a:solidFill>
                <a:srgbClr val="9DAE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DE-440F-959E-CA3F32B64BCA}"/>
              </c:ext>
            </c:extLst>
          </c:dPt>
          <c:dPt>
            <c:idx val="1"/>
            <c:bubble3D val="0"/>
            <c:spPr>
              <a:solidFill>
                <a:srgbClr val="AAB13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DE-440F-959E-CA3F32B64BCA}"/>
              </c:ext>
            </c:extLst>
          </c:dPt>
          <c:dPt>
            <c:idx val="2"/>
            <c:bubble3D val="0"/>
            <c:spPr>
              <a:solidFill>
                <a:srgbClr val="EE2A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DE-440F-959E-CA3F32B64BC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E-440F-959E-CA3F32B64B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050708"/>
                    </a:solidFill>
                    <a:latin typeface="DB Helvethaica X 55 Regular" panose="02000506090000020004" charset="-34"/>
                    <a:ea typeface="+mn-ea"/>
                    <a:cs typeface="DB Helvethaica X 55 Regular" panose="02000506090000020004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Sheet1!$G$2:$G$4</c:f>
              <c:strCache>
                <c:ptCount val="3"/>
                <c:pt idx="0">
                  <c:v>เงินฝาก</c:v>
                </c:pt>
                <c:pt idx="1">
                  <c:v>ตราสารหนี้</c:v>
                </c:pt>
                <c:pt idx="2">
                  <c:v>หุ้นสามัญ</c:v>
                </c:pt>
              </c:strCache>
            </c:strRef>
          </c:cat>
          <c:val>
            <c:numRef>
              <c:f>Sheet1!$H$2:$H$4</c:f>
              <c:numCache>
                <c:formatCode>0%</c:formatCode>
                <c:ptCount val="3"/>
                <c:pt idx="0">
                  <c:v>0</c:v>
                </c:pt>
                <c:pt idx="1">
                  <c:v>0.45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DE-440F-959E-CA3F32B64B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"/>
          <c:y val="1.010285703225075E-2"/>
          <c:w val="1"/>
          <c:h val="0.2023588887099216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50708"/>
              </a:solidFill>
              <a:latin typeface="DB Helvethaica X 55 Regular" panose="02000506090000020004" charset="-34"/>
              <a:ea typeface="+mn-ea"/>
              <a:cs typeface="DB Helvethaica X 55 Regular" panose="0200050609000002000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50708"/>
          </a:solidFill>
          <a:latin typeface="DB Helvethaica X 55 Regular" panose="02000506090000020004" charset="-34"/>
          <a:cs typeface="DB Helvethaica X 55 Regular" panose="0200050609000002000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7970" tIns="48985" rIns="97970" bIns="48985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3508"/>
          </a:xfrm>
          <a:prstGeom prst="rect">
            <a:avLst/>
          </a:prstGeom>
        </p:spPr>
        <p:txBody>
          <a:bodyPr vert="horz" lIns="97970" tIns="48985" rIns="97970" bIns="48985" rtlCol="0"/>
          <a:lstStyle>
            <a:lvl1pPr algn="r">
              <a:defRPr sz="1300"/>
            </a:lvl1pPr>
          </a:lstStyle>
          <a:p>
            <a:fld id="{98B5C159-81BC-4425-A9B6-B07D32A8EE4D}" type="datetimeFigureOut">
              <a:rPr lang="th-TH" smtClean="0"/>
              <a:pPr/>
              <a:t>28/11/65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6"/>
          </a:xfrm>
          <a:prstGeom prst="rect">
            <a:avLst/>
          </a:prstGeom>
        </p:spPr>
        <p:txBody>
          <a:bodyPr vert="horz" lIns="97970" tIns="48985" rIns="97970" bIns="48985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6" y="9721108"/>
            <a:ext cx="3076363" cy="513506"/>
          </a:xfrm>
          <a:prstGeom prst="rect">
            <a:avLst/>
          </a:prstGeom>
        </p:spPr>
        <p:txBody>
          <a:bodyPr vert="horz" lIns="97970" tIns="48985" rIns="97970" bIns="48985" rtlCol="0" anchor="b"/>
          <a:lstStyle>
            <a:lvl1pPr algn="r">
              <a:defRPr sz="1300"/>
            </a:lvl1pPr>
          </a:lstStyle>
          <a:p>
            <a:fld id="{749BD46E-CF75-429F-B8FC-AE4EA25A549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162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7970" tIns="48985" rIns="97970" bIns="48985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3508"/>
          </a:xfrm>
          <a:prstGeom prst="rect">
            <a:avLst/>
          </a:prstGeom>
        </p:spPr>
        <p:txBody>
          <a:bodyPr vert="horz" lIns="97970" tIns="48985" rIns="97970" bIns="48985" rtlCol="0"/>
          <a:lstStyle>
            <a:lvl1pPr algn="r">
              <a:defRPr sz="1300"/>
            </a:lvl1pPr>
          </a:lstStyle>
          <a:p>
            <a:fld id="{FDF6022E-A655-43B7-88D4-B561E45122B9}" type="datetimeFigureOut">
              <a:rPr lang="th-TH" smtClean="0"/>
              <a:pPr/>
              <a:t>28/11/65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970" tIns="48985" rIns="97970" bIns="48985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9"/>
            <a:ext cx="5679440" cy="4029879"/>
          </a:xfrm>
          <a:prstGeom prst="rect">
            <a:avLst/>
          </a:prstGeom>
        </p:spPr>
        <p:txBody>
          <a:bodyPr vert="horz" lIns="97970" tIns="48985" rIns="97970" bIns="489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6"/>
          </a:xfrm>
          <a:prstGeom prst="rect">
            <a:avLst/>
          </a:prstGeom>
        </p:spPr>
        <p:txBody>
          <a:bodyPr vert="horz" lIns="97970" tIns="48985" rIns="97970" bIns="48985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6"/>
          </a:xfrm>
          <a:prstGeom prst="rect">
            <a:avLst/>
          </a:prstGeom>
        </p:spPr>
        <p:txBody>
          <a:bodyPr vert="horz" lIns="97970" tIns="48985" rIns="97970" bIns="48985" rtlCol="0" anchor="b"/>
          <a:lstStyle>
            <a:lvl1pPr algn="r">
              <a:defRPr sz="13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fld id="{F342B7B3-0EA3-4BE0-8BE1-565A86EA75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818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59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8"/>
            <a:ext cx="6220796" cy="4419906"/>
          </a:xfrm>
        </p:spPr>
        <p:txBody>
          <a:bodyPr vert="horz" lIns="97970" tIns="48985" rIns="97970" bIns="48985" rtlCol="0"/>
          <a:lstStyle/>
          <a:p>
            <a:pPr indent="194046"/>
            <a:endParaRPr lang="th-TH" b="0" strike="sngStrike" kern="120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2E3EE-EF80-4076-8E9F-2F25DAE10E0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955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 vert="horz" lIns="97970" tIns="48985" rIns="97970" bIns="48985" rtlCol="0"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503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204"/>
            <a:ext cx="6220796" cy="4029879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367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67185"/>
            <a:ext cx="6220796" cy="4520353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297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10"/>
            <a:ext cx="6220796" cy="52355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4674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indent="194046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244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7"/>
            <a:ext cx="6220796" cy="4795700"/>
          </a:xfrm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2576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35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1544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02264"/>
            <a:ext cx="6220796" cy="5178010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977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4111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7500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881224"/>
            <a:ext cx="6220796" cy="5096638"/>
          </a:xfrm>
        </p:spPr>
        <p:txBody>
          <a:bodyPr/>
          <a:lstStyle/>
          <a:p>
            <a:pPr indent="194046"/>
            <a:endParaRPr lang="th-TH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352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defTabSz="971916">
              <a:defRPr/>
            </a:pPr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1714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36283"/>
            <a:ext cx="6033440" cy="5530815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069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4377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12766"/>
            <a:ext cx="6033440" cy="5325951"/>
          </a:xfrm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701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8"/>
            <a:ext cx="6220796" cy="4419906"/>
          </a:xfrm>
        </p:spPr>
        <p:txBody>
          <a:bodyPr vert="horz" lIns="97970" tIns="48985" rIns="97970" bIns="48985" rtlCol="0"/>
          <a:lstStyle/>
          <a:p>
            <a:pPr indent="194046"/>
            <a:endParaRPr lang="th-TH" b="0" kern="1200" baseline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2E3EE-EF80-4076-8E9F-2F25DAE10E00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6642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28</a:t>
            </a:fld>
            <a:endParaRPr lang="th-TH"/>
          </a:p>
        </p:txBody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>
          <a:xfrm>
            <a:off x="439252" y="4922106"/>
            <a:ext cx="6220796" cy="4029879"/>
          </a:xfrm>
        </p:spPr>
        <p:txBody>
          <a:bodyPr/>
          <a:lstStyle/>
          <a:p>
            <a:pPr indent="194046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4597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862419"/>
            <a:ext cx="6220796" cy="5045631"/>
          </a:xfrm>
        </p:spPr>
        <p:txBody>
          <a:bodyPr/>
          <a:lstStyle/>
          <a:p>
            <a:pPr indent="194046" defTabSz="971916"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E8B8-35DF-4056-9AF9-EC134EC3A78E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051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854520"/>
            <a:ext cx="6220796" cy="4029879"/>
          </a:xfrm>
        </p:spPr>
        <p:txBody>
          <a:bodyPr/>
          <a:lstStyle/>
          <a:p>
            <a:pPr indent="194046" defTabSz="971916">
              <a:spcBef>
                <a:spcPts val="638"/>
              </a:spcBef>
              <a:defRPr/>
            </a:pPr>
            <a:endParaRPr lang="th-TH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5913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defTabSz="971916"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396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4111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189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8"/>
            <a:ext cx="6220796" cy="4419906"/>
          </a:xfrm>
        </p:spPr>
        <p:txBody>
          <a:bodyPr vert="horz" lIns="97970" tIns="48985" rIns="97970" bIns="48985" rtlCol="0"/>
          <a:lstStyle/>
          <a:p>
            <a:pPr indent="194046" defTabSz="971916">
              <a:defRPr/>
            </a:pPr>
            <a:endParaRPr lang="th-TH" b="0" kern="120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2E3EE-EF80-4076-8E9F-2F25DAE10E00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7023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endParaRPr lang="th-TH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254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2950" y="4925205"/>
            <a:ext cx="6217481" cy="4607467"/>
          </a:xfrm>
        </p:spPr>
        <p:txBody>
          <a:bodyPr/>
          <a:lstStyle/>
          <a:p>
            <a:pPr indent="194046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559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439251" y="4865778"/>
            <a:ext cx="6220797" cy="4798062"/>
          </a:xfrm>
        </p:spPr>
        <p:txBody>
          <a:bodyPr/>
          <a:lstStyle/>
          <a:p>
            <a:pPr marL="0" lvl="1">
              <a:spcBef>
                <a:spcPts val="638"/>
              </a:spcBef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9751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1" y="4925409"/>
            <a:ext cx="6220797" cy="4029879"/>
          </a:xfrm>
        </p:spPr>
        <p:txBody>
          <a:bodyPr/>
          <a:lstStyle/>
          <a:p>
            <a:pPr indent="194046" defTabSz="971916"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2373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2950" y="4925409"/>
            <a:ext cx="6217481" cy="4029879"/>
          </a:xfrm>
        </p:spPr>
        <p:txBody>
          <a:bodyPr/>
          <a:lstStyle/>
          <a:p>
            <a:pPr indent="194046">
              <a:spcBef>
                <a:spcPts val="638"/>
              </a:spcBef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4146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2" y="5262196"/>
            <a:ext cx="6033440" cy="5334340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0289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>
              <a:spcBef>
                <a:spcPts val="638"/>
              </a:spcBef>
            </a:pPr>
            <a:endParaRPr lang="en-US" spc="-1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77793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6682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4038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2186" y="4925204"/>
            <a:ext cx="6221347" cy="4029879"/>
          </a:xfrm>
        </p:spPr>
        <p:txBody>
          <a:bodyPr/>
          <a:lstStyle/>
          <a:p>
            <a:pPr indent="194046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70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23966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1" y="4925409"/>
            <a:ext cx="6220797" cy="4029879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79334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279525"/>
            <a:ext cx="6137275" cy="34528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43</a:t>
            </a:fld>
            <a:endParaRPr lang="th-TH"/>
          </a:p>
        </p:txBody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>
          <a:xfrm>
            <a:off x="372950" y="4925205"/>
            <a:ext cx="6217481" cy="4362033"/>
          </a:xfrm>
        </p:spPr>
        <p:txBody>
          <a:bodyPr/>
          <a:lstStyle/>
          <a:p>
            <a:pPr indent="194046">
              <a:spcBef>
                <a:spcPts val="638"/>
              </a:spcBef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3541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3" y="795338"/>
            <a:ext cx="6557962" cy="3689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4667082"/>
            <a:ext cx="6033440" cy="6065082"/>
          </a:xfrm>
        </p:spPr>
        <p:txBody>
          <a:bodyPr/>
          <a:lstStyle/>
          <a:p>
            <a:pPr marL="0" lvl="1" indent="194046">
              <a:spcBef>
                <a:spcPts val="638"/>
              </a:spcBef>
              <a:defRPr/>
            </a:pPr>
            <a:endParaRPr lang="en-US" sz="1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281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1279525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2951" y="4925409"/>
            <a:ext cx="6217480" cy="4029675"/>
          </a:xfrm>
        </p:spPr>
        <p:txBody>
          <a:bodyPr/>
          <a:lstStyle/>
          <a:p>
            <a:endParaRPr lang="th-TH" kern="120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B5CB6-B767-4EB1-AF22-0427B70D674F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0230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46</a:t>
            </a:fld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439253" y="4925409"/>
            <a:ext cx="6220796" cy="4029879"/>
          </a:xfrm>
          <a:ln>
            <a:noFill/>
          </a:ln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94901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426022" y="5228745"/>
            <a:ext cx="6033440" cy="4462461"/>
          </a:xfrm>
        </p:spPr>
        <p:txBody>
          <a:bodyPr/>
          <a:lstStyle/>
          <a:p>
            <a:pPr indent="194046"/>
            <a:endParaRPr lang="th-TH" kern="120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>
          <a:xfrm>
            <a:off x="6303508" y="10666300"/>
            <a:ext cx="581978" cy="265653"/>
          </a:xfrm>
        </p:spPr>
        <p:txBody>
          <a:bodyPr/>
          <a:lstStyle/>
          <a:p>
            <a:fld id="{1404176A-DA9D-4D33-9A67-C421CC6458A2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1434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425992" y="4879236"/>
            <a:ext cx="6237372" cy="5252295"/>
          </a:xfrm>
        </p:spPr>
        <p:txBody>
          <a:bodyPr/>
          <a:lstStyle/>
          <a:p>
            <a:pPr>
              <a:spcBef>
                <a:spcPts val="638"/>
              </a:spcBef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>
          <a:xfrm>
            <a:off x="6499250" y="9985908"/>
            <a:ext cx="600050" cy="248707"/>
          </a:xfrm>
        </p:spPr>
        <p:txBody>
          <a:bodyPr/>
          <a:lstStyle/>
          <a:p>
            <a:fld id="{1404176A-DA9D-4D33-9A67-C421CC6458A2}" type="slidenum">
              <a:rPr lang="th-TH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1310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1" y="4867318"/>
            <a:ext cx="6220797" cy="4720087"/>
          </a:xfrm>
        </p:spPr>
        <p:txBody>
          <a:bodyPr/>
          <a:lstStyle/>
          <a:p>
            <a:pPr marL="0" lvl="1" defTabSz="971916">
              <a:defRPr/>
            </a:pPr>
            <a:endParaRPr lang="th-TH" kern="120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24102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4111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3744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indent="194046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871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176A-DA9D-4D33-9A67-C421CC6458A2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04275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85180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6789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4111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1279525"/>
            <a:ext cx="6135688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0910" y="4925409"/>
            <a:ext cx="6212508" cy="4029879"/>
          </a:xfrm>
        </p:spPr>
        <p:txBody>
          <a:bodyPr/>
          <a:lstStyle/>
          <a:p>
            <a:pPr defTabSz="971916">
              <a:defRPr/>
            </a:pPr>
            <a:endParaRPr lang="th-TH" sz="17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17072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indent="194046"/>
            <a:endParaRPr lang="th-TH" i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68000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defTabSz="971916">
              <a:defRPr/>
            </a:pPr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2103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defTabSz="971916">
              <a:defRPr/>
            </a:pPr>
            <a:endParaRPr lang="th-TH" baseline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42601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indent="194046" defTabSz="1048123">
              <a:defRPr/>
            </a:pPr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7515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023" y="5261001"/>
            <a:ext cx="6033440" cy="4304456"/>
          </a:xfrm>
        </p:spPr>
        <p:txBody>
          <a:bodyPr/>
          <a:lstStyle/>
          <a:p>
            <a:pPr defTabSz="971916">
              <a:defRPr/>
            </a:pPr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38179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83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8518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5501" y="4925409"/>
            <a:ext cx="6144549" cy="4029879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7694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7540" y="4925409"/>
            <a:ext cx="6212508" cy="4029879"/>
          </a:xfrm>
        </p:spPr>
        <p:txBody>
          <a:bodyPr/>
          <a:lstStyle/>
          <a:p>
            <a:pPr indent="194046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6229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3111" y="4584576"/>
            <a:ext cx="6358467" cy="4105357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7672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602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0796" cy="4029879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71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9"/>
            <a:ext cx="6224111" cy="4029879"/>
          </a:xfrm>
        </p:spPr>
        <p:txBody>
          <a:bodyPr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770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253" y="4925408"/>
            <a:ext cx="6220796" cy="4419906"/>
          </a:xfrm>
        </p:spPr>
        <p:txBody>
          <a:bodyPr vert="horz" lIns="97970" tIns="48985" rIns="97970" bIns="48985" rtlCol="0"/>
          <a:lstStyle/>
          <a:p>
            <a:pPr indent="194046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2E3EE-EF80-4076-8E9F-2F25DAE10E00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764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43029" y="8859981"/>
            <a:ext cx="3840480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57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4928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80DC-9801-4088-9677-65DC04729C7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005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D361-56A1-47C4-AE44-813ED23CFD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533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0645-788E-4262-9CA5-0A5CEC0D209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6697" y="1200136"/>
            <a:ext cx="1573541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146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33" y="2556692"/>
            <a:ext cx="15219680" cy="627635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691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8334" y="2765531"/>
            <a:ext cx="7725465" cy="6336348"/>
          </a:xfrm>
          <a:prstGeom prst="rect">
            <a:avLst/>
          </a:prstGeom>
        </p:spPr>
        <p:txBody>
          <a:bodyPr/>
          <a:lstStyle>
            <a:lvl1pPr>
              <a:defRPr sz="5226">
                <a:solidFill>
                  <a:srgbClr val="696969"/>
                </a:solidFill>
              </a:defRPr>
            </a:lvl1pPr>
            <a:lvl2pPr>
              <a:defRPr sz="4480">
                <a:solidFill>
                  <a:schemeClr val="tx1"/>
                </a:solidFill>
              </a:defRPr>
            </a:lvl2pPr>
            <a:lvl3pPr>
              <a:defRPr sz="3734">
                <a:solidFill>
                  <a:schemeClr val="tx1"/>
                </a:solidFill>
              </a:defRPr>
            </a:lvl3pPr>
            <a:lvl4pPr>
              <a:defRPr sz="3360">
                <a:solidFill>
                  <a:schemeClr val="tx1"/>
                </a:solidFill>
              </a:defRPr>
            </a:lvl4pPr>
            <a:lvl5pPr>
              <a:defRPr sz="3360">
                <a:solidFill>
                  <a:schemeClr val="tx1"/>
                </a:solidFill>
              </a:defRPr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8280" y="2765531"/>
            <a:ext cx="7725465" cy="6336348"/>
          </a:xfrm>
          <a:prstGeom prst="rect">
            <a:avLst/>
          </a:prstGeom>
        </p:spPr>
        <p:txBody>
          <a:bodyPr/>
          <a:lstStyle>
            <a:lvl1pPr>
              <a:defRPr sz="5226">
                <a:solidFill>
                  <a:srgbClr val="696969"/>
                </a:solidFill>
              </a:defRPr>
            </a:lvl1pPr>
            <a:lvl2pPr>
              <a:defRPr sz="4480">
                <a:solidFill>
                  <a:schemeClr val="tx1"/>
                </a:solidFill>
              </a:defRPr>
            </a:lvl2pPr>
            <a:lvl3pPr>
              <a:defRPr sz="3734">
                <a:solidFill>
                  <a:schemeClr val="tx1"/>
                </a:solidFill>
              </a:defRPr>
            </a:lvl3pPr>
            <a:lvl4pPr>
              <a:defRPr sz="3360">
                <a:solidFill>
                  <a:schemeClr val="tx1"/>
                </a:solidFill>
              </a:defRPr>
            </a:lvl4pPr>
            <a:lvl5pPr>
              <a:defRPr sz="3360">
                <a:solidFill>
                  <a:schemeClr val="tx1"/>
                </a:solidFill>
              </a:defRPr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789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34" y="2539994"/>
            <a:ext cx="7728430" cy="8956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80" b="1">
                <a:solidFill>
                  <a:srgbClr val="696969"/>
                </a:solidFill>
              </a:defRPr>
            </a:lvl1pPr>
            <a:lvl2pPr marL="853419" indent="0">
              <a:buNone/>
              <a:defRPr sz="3734" b="1"/>
            </a:lvl2pPr>
            <a:lvl3pPr marL="1706838" indent="0">
              <a:buNone/>
              <a:defRPr sz="3360" b="1"/>
            </a:lvl3pPr>
            <a:lvl4pPr marL="2560256" indent="0">
              <a:buNone/>
              <a:defRPr sz="2986" b="1"/>
            </a:lvl4pPr>
            <a:lvl5pPr marL="3413675" indent="0">
              <a:buNone/>
              <a:defRPr sz="2986" b="1"/>
            </a:lvl5pPr>
            <a:lvl6pPr marL="4267094" indent="0">
              <a:buNone/>
              <a:defRPr sz="2986" b="1"/>
            </a:lvl6pPr>
            <a:lvl7pPr marL="5120513" indent="0">
              <a:buNone/>
              <a:defRPr sz="2986" b="1"/>
            </a:lvl7pPr>
            <a:lvl8pPr marL="5973930" indent="0">
              <a:buNone/>
              <a:defRPr sz="2986" b="1"/>
            </a:lvl8pPr>
            <a:lvl9pPr marL="6827349" indent="0">
              <a:buNone/>
              <a:defRPr sz="29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334" y="3435660"/>
            <a:ext cx="7728430" cy="5531803"/>
          </a:xfrm>
          <a:prstGeom prst="rect">
            <a:avLst/>
          </a:prstGeom>
        </p:spPr>
        <p:txBody>
          <a:bodyPr/>
          <a:lstStyle>
            <a:lvl1pPr>
              <a:defRPr sz="4480">
                <a:solidFill>
                  <a:schemeClr val="tx1"/>
                </a:solidFill>
              </a:defRPr>
            </a:lvl1pPr>
            <a:lvl2pPr>
              <a:defRPr sz="3734">
                <a:solidFill>
                  <a:schemeClr val="tx1"/>
                </a:solidFill>
              </a:defRPr>
            </a:lvl2pPr>
            <a:lvl3pPr>
              <a:defRPr sz="3360">
                <a:solidFill>
                  <a:schemeClr val="tx1"/>
                </a:solidFill>
              </a:defRPr>
            </a:lvl3pPr>
            <a:lvl4pPr>
              <a:defRPr sz="2986">
                <a:solidFill>
                  <a:schemeClr val="tx1"/>
                </a:solidFill>
              </a:defRPr>
            </a:lvl4pPr>
            <a:lvl5pPr>
              <a:defRPr sz="2986">
                <a:solidFill>
                  <a:schemeClr val="tx1"/>
                </a:solidFill>
              </a:defRPr>
            </a:lvl5pPr>
            <a:lvl6pPr>
              <a:defRPr sz="2986"/>
            </a:lvl6pPr>
            <a:lvl7pPr>
              <a:defRPr sz="2986"/>
            </a:lvl7pPr>
            <a:lvl8pPr>
              <a:defRPr sz="2986"/>
            </a:lvl8pPr>
            <a:lvl9pPr>
              <a:defRPr sz="29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70717" y="2539994"/>
            <a:ext cx="7731392" cy="8956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80" b="1">
                <a:solidFill>
                  <a:srgbClr val="696969"/>
                </a:solidFill>
              </a:defRPr>
            </a:lvl1pPr>
            <a:lvl2pPr marL="853419" indent="0">
              <a:buNone/>
              <a:defRPr sz="3734" b="1"/>
            </a:lvl2pPr>
            <a:lvl3pPr marL="1706838" indent="0">
              <a:buNone/>
              <a:defRPr sz="3360" b="1"/>
            </a:lvl3pPr>
            <a:lvl4pPr marL="2560256" indent="0">
              <a:buNone/>
              <a:defRPr sz="2986" b="1"/>
            </a:lvl4pPr>
            <a:lvl5pPr marL="3413675" indent="0">
              <a:buNone/>
              <a:defRPr sz="2986" b="1"/>
            </a:lvl5pPr>
            <a:lvl6pPr marL="4267094" indent="0">
              <a:buNone/>
              <a:defRPr sz="2986" b="1"/>
            </a:lvl6pPr>
            <a:lvl7pPr marL="5120513" indent="0">
              <a:buNone/>
              <a:defRPr sz="2986" b="1"/>
            </a:lvl7pPr>
            <a:lvl8pPr marL="5973930" indent="0">
              <a:buNone/>
              <a:defRPr sz="2986" b="1"/>
            </a:lvl8pPr>
            <a:lvl9pPr marL="6827349" indent="0">
              <a:buNone/>
              <a:defRPr sz="29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70717" y="3435660"/>
            <a:ext cx="7731392" cy="5531803"/>
          </a:xfrm>
          <a:prstGeom prst="rect">
            <a:avLst/>
          </a:prstGeom>
        </p:spPr>
        <p:txBody>
          <a:bodyPr/>
          <a:lstStyle>
            <a:lvl1pPr>
              <a:defRPr sz="4480">
                <a:solidFill>
                  <a:schemeClr val="tx1"/>
                </a:solidFill>
              </a:defRPr>
            </a:lvl1pPr>
            <a:lvl2pPr>
              <a:defRPr sz="3734" b="1">
                <a:solidFill>
                  <a:schemeClr val="tx1"/>
                </a:solidFill>
              </a:defRPr>
            </a:lvl2pPr>
            <a:lvl3pPr>
              <a:defRPr sz="3360" b="1">
                <a:solidFill>
                  <a:schemeClr val="tx1"/>
                </a:solidFill>
              </a:defRPr>
            </a:lvl3pPr>
            <a:lvl4pPr>
              <a:defRPr sz="2986" b="1">
                <a:solidFill>
                  <a:schemeClr val="tx1"/>
                </a:solidFill>
              </a:defRPr>
            </a:lvl4pPr>
            <a:lvl5pPr>
              <a:defRPr sz="2986" b="1">
                <a:solidFill>
                  <a:schemeClr val="tx1"/>
                </a:solidFill>
              </a:defRPr>
            </a:lvl5pPr>
            <a:lvl6pPr>
              <a:defRPr sz="2986"/>
            </a:lvl6pPr>
            <a:lvl7pPr>
              <a:defRPr sz="2986"/>
            </a:lvl7pPr>
            <a:lvl8pPr>
              <a:defRPr sz="2986"/>
            </a:lvl8pPr>
            <a:lvl9pPr>
              <a:defRPr sz="29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26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51313" y="499323"/>
            <a:ext cx="14113568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498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262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069" y="3053206"/>
            <a:ext cx="12231759" cy="27003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1706838" rtl="0" eaLnBrk="1" latinLnBrk="0" hangingPunct="1">
              <a:spcBef>
                <a:spcPct val="0"/>
              </a:spcBef>
              <a:buNone/>
              <a:defRPr lang="th-TH" sz="896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6237" y="5854374"/>
            <a:ext cx="12293590" cy="1020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72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85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0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13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6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2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7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144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21" y="368656"/>
            <a:ext cx="2260406" cy="1160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1" y="8084321"/>
            <a:ext cx="912318" cy="13005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" y="7735581"/>
            <a:ext cx="1143094" cy="1647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10" y="8352421"/>
            <a:ext cx="329987" cy="10460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" y="4746633"/>
            <a:ext cx="392884" cy="276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" y="4818098"/>
            <a:ext cx="953818" cy="12523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7" y="6530830"/>
            <a:ext cx="802928" cy="8290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44" y="6133733"/>
            <a:ext cx="2299128" cy="3170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09" y="5142692"/>
            <a:ext cx="938200" cy="923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85" y="5521353"/>
            <a:ext cx="1181916" cy="1917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14" y="6516538"/>
            <a:ext cx="590958" cy="8433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41" y="8296667"/>
            <a:ext cx="1977768" cy="1067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7" y="8367518"/>
            <a:ext cx="1617585" cy="10158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472" y="7644502"/>
            <a:ext cx="1071920" cy="4054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6" y="8745278"/>
            <a:ext cx="1360929" cy="634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18" y="8281571"/>
            <a:ext cx="1065450" cy="1097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87" y="8896423"/>
            <a:ext cx="511332" cy="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625"/>
            <a:ext cx="12801600" cy="3341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3488"/>
            <a:ext cx="12801600" cy="2317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8185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833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25" y="2393950"/>
            <a:ext cx="14720888" cy="3994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225" y="6424613"/>
            <a:ext cx="14720888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859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2555875"/>
            <a:ext cx="7285037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0600" y="2555875"/>
            <a:ext cx="7285038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5418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511175"/>
            <a:ext cx="14720887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338" y="2354263"/>
            <a:ext cx="7219950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338" y="3506788"/>
            <a:ext cx="7219950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0763" y="2354263"/>
            <a:ext cx="7256462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0763" y="3506788"/>
            <a:ext cx="7256462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4814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6916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4229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0122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8004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12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00C678-AA6E-47C0-8929-5CEB06124582}"/>
              </a:ext>
            </a:extLst>
          </p:cNvPr>
          <p:cNvSpPr/>
          <p:nvPr userDrawn="1"/>
        </p:nvSpPr>
        <p:spPr>
          <a:xfrm>
            <a:off x="0" y="0"/>
            <a:ext cx="17068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21" y="368656"/>
            <a:ext cx="2260406" cy="1160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1" y="8084321"/>
            <a:ext cx="912318" cy="13005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" y="7735581"/>
            <a:ext cx="1143094" cy="1647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10" y="8352421"/>
            <a:ext cx="329987" cy="10460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" y="4746633"/>
            <a:ext cx="392884" cy="276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" y="4818098"/>
            <a:ext cx="953818" cy="12523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7" y="6530830"/>
            <a:ext cx="802928" cy="8290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44" y="6133733"/>
            <a:ext cx="2299128" cy="3170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09" y="5142692"/>
            <a:ext cx="938200" cy="923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85" y="5521353"/>
            <a:ext cx="1181916" cy="1917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14" y="6516538"/>
            <a:ext cx="590958" cy="8433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41" y="8296667"/>
            <a:ext cx="1977768" cy="1067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7" y="8367518"/>
            <a:ext cx="1617585" cy="10158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472" y="7644502"/>
            <a:ext cx="1071920" cy="4054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6" y="8745278"/>
            <a:ext cx="1360929" cy="634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18" y="8281571"/>
            <a:ext cx="1065450" cy="1097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87" y="8896423"/>
            <a:ext cx="511332" cy="5020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5BFC9E-F0EC-45AA-BA5F-D4BA51F86D5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6"/>
            <a:ext cx="17068800" cy="9601200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818714-67EA-4280-81AD-3D4EF2B52F0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70188" cy="96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40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5813" y="511175"/>
            <a:ext cx="3679825" cy="8135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511175"/>
            <a:ext cx="10890250" cy="81359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655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05017" y="8896865"/>
            <a:ext cx="848997" cy="518335"/>
          </a:xfrm>
        </p:spPr>
        <p:txBody>
          <a:bodyPr/>
          <a:lstStyle>
            <a:lvl1pPr algn="r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717" y="204008"/>
            <a:ext cx="1413083" cy="72538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941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88DF3CCA-B1AA-44B2-8491-5DFB46E2B028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956" y="278958"/>
            <a:ext cx="1413087" cy="725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45" y="26284"/>
            <a:ext cx="1560510" cy="5869922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26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659" y="8208297"/>
            <a:ext cx="2231349" cy="11454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20736" y="252919"/>
            <a:ext cx="938272" cy="490366"/>
          </a:xfrm>
        </p:spPr>
        <p:txBody>
          <a:bodyPr/>
          <a:lstStyle>
            <a:lvl1pPr marL="0" algn="r" defTabSz="1075284" rtl="0" eaLnBrk="1" latinLnBrk="0" hangingPunct="1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1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214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199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517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2700"/>
            <a:ext cx="1718437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2" r:id="rId2"/>
    <p:sldLayoutId id="2147483746" r:id="rId3"/>
    <p:sldLayoutId id="2147483727" r:id="rId4"/>
    <p:sldLayoutId id="2147483730" r:id="rId5"/>
    <p:sldLayoutId id="2147483728" r:id="rId6"/>
    <p:sldLayoutId id="2147483723" r:id="rId7"/>
    <p:sldLayoutId id="2147483724" r:id="rId8"/>
    <p:sldLayoutId id="2147483725" r:id="rId9"/>
    <p:sldLayoutId id="2147483726" r:id="rId10"/>
    <p:sldLayoutId id="2147483732" r:id="rId11"/>
    <p:sldLayoutId id="2147483733" r:id="rId12"/>
    <p:sldLayoutId id="2147483747" r:id="rId13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th-T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4BA34-7FB4-402E-BF50-E4CEF3F0ED32}"/>
              </a:ext>
            </a:extLst>
          </p:cNvPr>
          <p:cNvGrpSpPr/>
          <p:nvPr userDrawn="1"/>
        </p:nvGrpSpPr>
        <p:grpSpPr>
          <a:xfrm>
            <a:off x="11357114" y="8919632"/>
            <a:ext cx="5711686" cy="681569"/>
            <a:chOff x="6084168" y="4778374"/>
            <a:chExt cx="3059832" cy="3651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875BB-9AD8-4D10-AA08-E7746867D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982FBB-1E7B-401B-9D5D-4B92B7222F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2C578A-5E05-408E-9278-DCFC7AAB7BF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4DCC7-A977-40AE-BC5C-4C0A5836CE5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21" y="368656"/>
            <a:ext cx="2260406" cy="11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l" defTabSz="1706838" rtl="0" eaLnBrk="1" latinLnBrk="0" hangingPunct="1">
        <a:spcBef>
          <a:spcPct val="0"/>
        </a:spcBef>
        <a:buNone/>
        <a:defRPr sz="7466" b="1" kern="1200">
          <a:solidFill>
            <a:srgbClr val="004065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640065" indent="-640065" algn="l" defTabSz="1706838" rtl="0" eaLnBrk="1" latinLnBrk="0" hangingPunct="1">
        <a:spcBef>
          <a:spcPct val="20000"/>
        </a:spcBef>
        <a:buFont typeface="Arial" pitchFamily="34" charset="0"/>
        <a:buChar char="•"/>
        <a:defRPr sz="6720" b="1" kern="1200">
          <a:solidFill>
            <a:srgbClr val="004065"/>
          </a:solidFill>
          <a:latin typeface="Browallia New" pitchFamily="34" charset="-34"/>
          <a:ea typeface="+mn-ea"/>
          <a:cs typeface="Browallia New" pitchFamily="34" charset="-34"/>
        </a:defRPr>
      </a:lvl1pPr>
      <a:lvl2pPr marL="1386805" indent="-533386" algn="l" defTabSz="1706838" rtl="0" eaLnBrk="1" latinLnBrk="0" hangingPunct="1">
        <a:spcBef>
          <a:spcPct val="20000"/>
        </a:spcBef>
        <a:buFont typeface="Browallia New" pitchFamily="34" charset="-34"/>
        <a:buChar char="–"/>
        <a:defRPr sz="5226" b="1" kern="1200">
          <a:solidFill>
            <a:srgbClr val="9C9B9B"/>
          </a:solidFill>
          <a:latin typeface="Browallia New" pitchFamily="34" charset="-34"/>
          <a:ea typeface="+mn-ea"/>
          <a:cs typeface="Browallia New" pitchFamily="34" charset="-34"/>
        </a:defRPr>
      </a:lvl2pPr>
      <a:lvl3pPr marL="2133547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2986966" indent="-426709" algn="l" defTabSz="1706838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3840383" indent="-426709" algn="l" defTabSz="1706838" rtl="0" eaLnBrk="1" latinLnBrk="0" hangingPunct="1">
        <a:spcBef>
          <a:spcPct val="20000"/>
        </a:spcBef>
        <a:buFont typeface="Arial" pitchFamily="34" charset="0"/>
        <a:buChar char="»"/>
        <a:defRPr sz="3734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4693802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6pPr>
      <a:lvl7pPr marL="5547221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8pPr>
      <a:lvl9pPr marL="7254058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2pPr>
      <a:lvl3pPr marL="1706838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4pPr>
      <a:lvl5pPr marL="3413675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5pPr>
      <a:lvl6pPr marL="4267094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6pPr>
      <a:lvl7pPr marL="5120513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7pPr>
      <a:lvl8pPr marL="5973930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8pPr>
      <a:lvl9pPr marL="6827349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163" y="511175"/>
            <a:ext cx="14722475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163" y="2555875"/>
            <a:ext cx="14722475" cy="60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163" y="8899525"/>
            <a:ext cx="3840162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675" y="8899525"/>
            <a:ext cx="575945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5475" y="8899525"/>
            <a:ext cx="3840163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9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haibma.or.th/EN/Investors/Individual/basic-risk.aspx" TargetMode="Externa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aibma.or.th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hyperlink" Target="https://www.setinvestnow.com/th/bond/myths-about-bond" TargetMode="External"/><Relationship Id="rId4" Type="http://schemas.microsoft.com/office/2007/relationships/hdphoto" Target="../media/hdphoto1.wdp"/><Relationship Id="rId9" Type="http://schemas.openxmlformats.org/officeDocument/2006/relationships/hyperlink" Target="http://www.thaibma.or.th/EN/Trader/DealerMembers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haibma.or.th/EN/Training/SeminarCourse.aspx" TargetMode="External"/><Relationship Id="rId5" Type="http://schemas.openxmlformats.org/officeDocument/2006/relationships/hyperlink" Target="http://www.thaibma.or.th/EN/Investors/Individual/home.aspx" TargetMode="Externa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microsoft.com/office/2007/relationships/hdphoto" Target="../media/hdphoto3.wdp"/><Relationship Id="rId5" Type="http://schemas.openxmlformats.org/officeDocument/2006/relationships/image" Target="../media/image57.png"/><Relationship Id="rId10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openxmlformats.org/officeDocument/2006/relationships/hyperlink" Target="https://www.setinvestnow.com/th/open-account-preopen-stoc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investnow.com/th/stoc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elearning.set.or.th/SETGroup/categories/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74.png"/><Relationship Id="rId10" Type="http://schemas.openxmlformats.org/officeDocument/2006/relationships/hyperlink" Target="https://www.set.or.th/set/financialplanning/lifeevent.do?name=lifeevent_detail_freelance-7&amp;innerMenuId=7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s://www.sec.or.th/TH/Documents/DigitalAsset/DigitalAssetInvestment-Guide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hyperlink" Target="https://www.setinvestnow.com/th/knowledge/article/99-tsi-getting-to-know-digital-assets" TargetMode="Externa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quest.co.th/2022/235294" TargetMode="External"/><Relationship Id="rId2" Type="http://schemas.openxmlformats.org/officeDocument/2006/relationships/hyperlink" Target="https://www.infoquest.co.th/2022/232037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c.or.th/TH/Documents/DigitalAsset/DigitalAssetInvestment-Guide.pdf" TargetMode="External"/><Relationship Id="rId3" Type="http://schemas.openxmlformats.org/officeDocument/2006/relationships/image" Target="../media/image73.png"/><Relationship Id="rId7" Type="http://schemas.openxmlformats.org/officeDocument/2006/relationships/hyperlink" Target="https://www.sec.or.th/digitalasse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tinvestnow.com/th/knowledge/article/86-how-to-read-fund-fact-sheet-in-10-minutes" TargetMode="External"/><Relationship Id="rId3" Type="http://schemas.openxmlformats.org/officeDocument/2006/relationships/image" Target="../media/image63.png"/><Relationship Id="rId7" Type="http://schemas.openxmlformats.org/officeDocument/2006/relationships/hyperlink" Target="https://www.setinvestnow.com/th/open-account-mutual-fund-asset-managemen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rket.sec.or.th/public/orap/COMPANYPROFILE03.aspx?lang=th&amp;licno=5&amp;grptype=&amp;lcstype=&amp;" TargetMode="Externa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investnow.com/th/mutualfun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elearning.set.or.th/SETGroup/categories/5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57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hyperlink" Target="https://www.sso.go.th/wpr/assets/upload/files_storage/sso_th/65631a68db73bead55cf380c6da3b7f3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hyperlink" Target="https://www.sso.go.th/eform_new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81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haipvd.com/hom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1.pn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pf.or.th/thai2019/2Member/main.php?page=1-4&amp;lang=th&amp;menu=memberservice&amp;lang=th" TargetMode="External"/><Relationship Id="rId5" Type="http://schemas.openxmlformats.org/officeDocument/2006/relationships/hyperlink" Target="https://www.gpf.or.th/thai2019/10contact/main.php?page=7" TargetMode="External"/><Relationship Id="rId4" Type="http://schemas.openxmlformats.org/officeDocument/2006/relationships/hyperlink" Target="https://www.gpf.or.th/download/ebook/60/gpf.html?fbclid=IwAR2sh3GCb4VgJaXmPNjFN4LZlxKiOiXunrmwXt5VOIZBIEVt-VoBexM53aI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6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6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7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ic.or.th/th/home" TargetMode="External"/><Relationship Id="rId5" Type="http://schemas.openxmlformats.org/officeDocument/2006/relationships/hyperlink" Target="https://www.set.or.th/set/financialplanning/lifeevent.do?name=wealth_insurance&amp;innerMenuId=2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hart" Target="../charts/chart8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openxmlformats.org/officeDocument/2006/relationships/chart" Target="../charts/chart9.xml"/><Relationship Id="rId4" Type="http://schemas.openxmlformats.org/officeDocument/2006/relationships/image" Target="../media/image108.png"/><Relationship Id="rId9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13.pn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129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microsoft.com/office/2007/relationships/hdphoto" Target="../media/hdphoto7.wd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et.or.th/project/caltools/risk.htm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3572718"/>
            <a:ext cx="10637520" cy="6533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79525" y="2741612"/>
            <a:ext cx="14509750" cy="2058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8800">
                <a:solidFill>
                  <a:srgbClr val="004068"/>
                </a:solidFill>
                <a:latin typeface="DB Helvethaica X 75 Bd" panose="02000506090000020004" charset="-34"/>
                <a:cs typeface="DB Helvethaica X 75 Bd" panose="02000506090000020004" charset="-34"/>
              </a:rPr>
              <a:t>ทางเลือกการออมและการลงทุน</a:t>
            </a:r>
            <a:endParaRPr lang="en-GB" sz="8800">
              <a:solidFill>
                <a:srgbClr val="004068"/>
              </a:solidFill>
              <a:latin typeface="DB Helvethaica X 75 Bd" panose="02000506090000020004" charset="-34"/>
              <a:cs typeface="DB Helvethaica X 75 Bd" panose="0200050609000002000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59" y="3231074"/>
            <a:ext cx="955724" cy="892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13574161" y="3111455"/>
            <a:ext cx="2790968" cy="844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7244" y="8594073"/>
            <a:ext cx="569155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DB Helvethaica X 65 Med"/>
                <a:cs typeface="DB Helvethaica X 65 Med"/>
              </a:rPr>
              <a:t>วันที่ 24-</a:t>
            </a:r>
            <a:r>
              <a:rPr lang="en-US" sz="2800" dirty="0">
                <a:solidFill>
                  <a:srgbClr val="FF0000"/>
                </a:solidFill>
                <a:latin typeface="DB Helvethaica X 65 Med"/>
                <a:cs typeface="DB Helvethaica X 65 Med"/>
              </a:rPr>
              <a:t>25</a:t>
            </a:r>
            <a:r>
              <a:rPr lang="th-TH" sz="2800" dirty="0">
                <a:solidFill>
                  <a:srgbClr val="FF0000"/>
                </a:solidFill>
                <a:latin typeface="DB Helvethaica X 65 Med"/>
                <a:cs typeface="DB Helvethaica X 65 Med"/>
              </a:rPr>
              <a:t> พ.ย. 65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2F22D-936C-4DD5-84FB-20CDC0028348}"/>
              </a:ext>
            </a:extLst>
          </p:cNvPr>
          <p:cNvSpPr txBox="1">
            <a:spLocks/>
          </p:cNvSpPr>
          <p:nvPr/>
        </p:nvSpPr>
        <p:spPr>
          <a:xfrm>
            <a:off x="2538431" y="4709848"/>
            <a:ext cx="11473778" cy="1750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1706838"/>
            <a:r>
              <a:rPr lang="th-TH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การอบรมวิทยากรการเงินประจำหน่วยงาน (</a:t>
            </a:r>
            <a:r>
              <a:rPr lang="en-US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Fin. Trainer</a:t>
            </a:r>
            <a:r>
              <a:rPr lang="th-TH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 </a:t>
            </a:r>
          </a:p>
          <a:p>
            <a:pPr algn="ctr" defTabSz="1706838"/>
            <a:r>
              <a:rPr lang="th-TH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รุ่นที่ </a:t>
            </a:r>
            <a:r>
              <a:rPr lang="en-US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3/65</a:t>
            </a:r>
            <a:endParaRPr lang="th-TH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 defTabSz="1706838"/>
            <a:endParaRPr lang="th-TH" sz="4480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 defTabSz="1706838"/>
            <a:r>
              <a:rPr lang="th-TH" sz="448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br>
              <a:rPr lang="th-TH" sz="448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th-TH" sz="4480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616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42"/>
          <p:cNvSpPr/>
          <p:nvPr/>
        </p:nvSpPr>
        <p:spPr>
          <a:xfrm>
            <a:off x="3379393" y="3304653"/>
            <a:ext cx="528638" cy="587374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45883" y="3130636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ลงทุนเอง</a:t>
            </a:r>
            <a:endParaRPr lang="th-TH" sz="44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7220" y="6693410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มืออาชีพลงทุนให้</a:t>
            </a:r>
            <a:endParaRPr lang="th-TH" sz="4400" b="1">
              <a:solidFill>
                <a:schemeClr val="bg1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08510" y="7792178"/>
            <a:ext cx="204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สวัสดิการ</a:t>
            </a:r>
            <a:br>
              <a:rPr lang="th-TH" sz="3600">
                <a:solidFill>
                  <a:schemeClr val="bg1">
                    <a:lumMod val="75000"/>
                  </a:schemeClr>
                </a:solidFill>
              </a:rPr>
            </a:br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ที่ทำงาน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0447" y="5436619"/>
            <a:ext cx="1737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มืออาชีพที่</a:t>
            </a:r>
          </a:p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คุณเลือก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070447" y="5883114"/>
            <a:ext cx="900000" cy="2556000"/>
            <a:chOff x="1898996" y="5879269"/>
            <a:chExt cx="900000" cy="255600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898996" y="7153828"/>
              <a:ext cx="4680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366996" y="5888958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366996" y="5879269"/>
              <a:ext cx="0" cy="255600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6996" y="8428822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94784" y="4890037"/>
            <a:ext cx="11250116" cy="2128185"/>
            <a:chOff x="5094784" y="4723981"/>
            <a:chExt cx="11250116" cy="2128185"/>
          </a:xfrm>
        </p:grpSpPr>
        <p:grpSp>
          <p:nvGrpSpPr>
            <p:cNvPr id="58" name="Group 57"/>
            <p:cNvGrpSpPr/>
            <p:nvPr/>
          </p:nvGrpSpPr>
          <p:grpSpPr>
            <a:xfrm>
              <a:off x="5094784" y="4723981"/>
              <a:ext cx="11250116" cy="2128185"/>
              <a:chOff x="3775418" y="5145410"/>
              <a:chExt cx="11250116" cy="212818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775418" y="5145410"/>
                <a:ext cx="11250116" cy="2128185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3992931" y="5184787"/>
                <a:ext cx="10800000" cy="1762947"/>
                <a:chOff x="4002488" y="5628402"/>
                <a:chExt cx="10800000" cy="176294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02488" y="6839905"/>
                  <a:ext cx="10800000" cy="551444"/>
                  <a:chOff x="2678630" y="7373047"/>
                  <a:chExt cx="11016688" cy="551444"/>
                </a:xfrm>
              </p:grpSpPr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2678630" y="7373047"/>
                    <a:ext cx="11016688" cy="0"/>
                  </a:xfrm>
                  <a:prstGeom prst="straightConnector1">
                    <a:avLst/>
                  </a:prstGeom>
                  <a:ln w="57150">
                    <a:solidFill>
                      <a:schemeClr val="bg1">
                        <a:lumMod val="75000"/>
                      </a:schemeClr>
                    </a:solidFill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587347" y="7401271"/>
                    <a:ext cx="72997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th-TH"/>
                    </a:defPPr>
                    <a:lvl1pPr algn="ctr">
                      <a:defRPr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defRPr>
                    </a:lvl1pPr>
                  </a:lstStyle>
                  <a:p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กองทุนรวมต่าง ๆ/กองทุนรวมเพื่อการลดหย่อนภาษี (</a:t>
                    </a:r>
                    <a:r>
                      <a:rPr lang="en-US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SSF </a:t>
                    </a:r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และ </a:t>
                    </a:r>
                    <a:r>
                      <a:rPr lang="en-US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RMF</a:t>
                    </a:r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)</a:t>
                    </a:r>
                  </a:p>
                </p:txBody>
              </p: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5012" y="5628402"/>
                  <a:ext cx="1188000" cy="1188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9" name="Rectangle 88"/>
            <p:cNvSpPr/>
            <p:nvPr/>
          </p:nvSpPr>
          <p:spPr>
            <a:xfrm flipV="1">
              <a:off x="7314944" y="6483834"/>
              <a:ext cx="6869758" cy="271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97396" y="6422298"/>
              <a:ext cx="5904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(เงินปันผล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+ 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ส่วนต่างราคา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+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ลดหย่อนภาษี เฉพาะ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SSF 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และ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RMF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)</a:t>
              </a:r>
            </a:p>
          </p:txBody>
        </p:sp>
      </p:grpSp>
      <p:sp>
        <p:nvSpPr>
          <p:cNvPr id="95" name="Chevron 94"/>
          <p:cNvSpPr/>
          <p:nvPr/>
        </p:nvSpPr>
        <p:spPr>
          <a:xfrm>
            <a:off x="3773726" y="3303781"/>
            <a:ext cx="528638" cy="587374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4784" y="7162132"/>
            <a:ext cx="11250116" cy="2127600"/>
            <a:chOff x="5094784" y="6996076"/>
            <a:chExt cx="11250116" cy="2127600"/>
          </a:xfrm>
        </p:grpSpPr>
        <p:sp>
          <p:nvSpPr>
            <p:cNvPr id="60" name="Rounded Rectangle 59"/>
            <p:cNvSpPr/>
            <p:nvPr/>
          </p:nvSpPr>
          <p:spPr>
            <a:xfrm>
              <a:off x="5094784" y="6996076"/>
              <a:ext cx="11250116" cy="2127600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15913" y="7019954"/>
              <a:ext cx="10800000" cy="1763931"/>
              <a:chOff x="4002488" y="5612904"/>
              <a:chExt cx="10800000" cy="1763931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002488" y="6808909"/>
                <a:ext cx="10800000" cy="567926"/>
                <a:chOff x="2678630" y="7342051"/>
                <a:chExt cx="11016686" cy="567926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678630" y="7342051"/>
                  <a:ext cx="11016686" cy="0"/>
                </a:xfrm>
                <a:prstGeom prst="straightConnector1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2794048" y="7386757"/>
                  <a:ext cx="108245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3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defRPr>
                  </a:lvl1pPr>
                </a:lstStyle>
                <a:p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กองทุนประกันสังคม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*/</a:t>
                  </a:r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กองทุนสำรองเลี้ยงชีพ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/</a:t>
                  </a:r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กองทุนบำเหน็จบำนาญข้าราชการ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*</a:t>
                  </a:r>
                  <a:endParaRPr lang="th-TH" sz="280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4015" y="5612904"/>
                <a:ext cx="1188000" cy="118800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0F1DF-F3F7-45F6-8AE9-3FA4E563D07D}"/>
              </a:ext>
            </a:extLst>
          </p:cNvPr>
          <p:cNvGrpSpPr/>
          <p:nvPr/>
        </p:nvGrpSpPr>
        <p:grpSpPr>
          <a:xfrm>
            <a:off x="6639445" y="8845756"/>
            <a:ext cx="8127406" cy="407758"/>
            <a:chOff x="6639445" y="8845756"/>
            <a:chExt cx="8127406" cy="407758"/>
          </a:xfrm>
        </p:grpSpPr>
        <p:sp>
          <p:nvSpPr>
            <p:cNvPr id="93" name="Rectangle 92"/>
            <p:cNvSpPr/>
            <p:nvPr/>
          </p:nvSpPr>
          <p:spPr>
            <a:xfrm flipV="1">
              <a:off x="6649938" y="8895635"/>
              <a:ext cx="2196105" cy="306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9445" y="8845756"/>
              <a:ext cx="2217091" cy="407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(เงินทดแทน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ลดหย่อนภาษี)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 flipV="1">
              <a:off x="8921592" y="8890990"/>
              <a:ext cx="5845186" cy="311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05037" y="8853404"/>
              <a:ext cx="5861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(เงินสะสม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เงินสมทบ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ผลประโยชน์จากเงินสะสมและเงินสมทบ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ลดหย่อนภาษี)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41446" y="1006358"/>
            <a:ext cx="11541702" cy="1417813"/>
            <a:chOff x="4941446" y="541907"/>
            <a:chExt cx="11541702" cy="1417813"/>
          </a:xfrm>
        </p:grpSpPr>
        <p:grpSp>
          <p:nvGrpSpPr>
            <p:cNvPr id="56" name="Group 55"/>
            <p:cNvGrpSpPr/>
            <p:nvPr/>
          </p:nvGrpSpPr>
          <p:grpSpPr>
            <a:xfrm>
              <a:off x="4941446" y="1599720"/>
              <a:ext cx="11541702" cy="360000"/>
              <a:chOff x="2268544" y="2110648"/>
              <a:chExt cx="11541702" cy="360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043012" y="2110648"/>
                <a:ext cx="2880000" cy="360000"/>
              </a:xfrm>
              <a:prstGeom prst="rect">
                <a:avLst/>
              </a:prstGeom>
              <a:solidFill>
                <a:srgbClr val="F79638"/>
              </a:solidFill>
              <a:ln>
                <a:solidFill>
                  <a:srgbClr val="F796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68544" y="2110648"/>
                <a:ext cx="2880000" cy="36000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ต่ำ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5778" y="2110648"/>
                <a:ext cx="2880000" cy="360000"/>
              </a:xfrm>
              <a:prstGeom prst="rect">
                <a:avLst/>
              </a:prstGeom>
              <a:solidFill>
                <a:srgbClr val="FDBF15"/>
              </a:solidFill>
              <a:ln>
                <a:solidFill>
                  <a:srgbClr val="FDBF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930246" y="2110648"/>
                <a:ext cx="2880000" cy="360000"/>
              </a:xfrm>
              <a:prstGeom prst="rect">
                <a:avLst/>
              </a:prstGeom>
              <a:solidFill>
                <a:srgbClr val="EC1E23"/>
              </a:solidFill>
              <a:ln>
                <a:solidFill>
                  <a:srgbClr val="EC1E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สูง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68176" y="541907"/>
              <a:ext cx="6320493" cy="935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 </a:t>
              </a:r>
              <a:r>
                <a:rPr lang="en-US" sz="50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VS</a:t>
              </a:r>
              <a:r>
                <a:rPr lang="en-US" sz="5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</a:t>
              </a:r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ผลตอบแทน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18154" y="1196701"/>
              <a:ext cx="6860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เลือกให้เหมาะสมกับตัวเองและศึกษาข้อมูลก่อนตัดสินใจลงทุน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94784" y="2497718"/>
            <a:ext cx="11287360" cy="2268489"/>
            <a:chOff x="5094784" y="2331662"/>
            <a:chExt cx="11287360" cy="2268489"/>
          </a:xfrm>
        </p:grpSpPr>
        <p:sp>
          <p:nvSpPr>
            <p:cNvPr id="47" name="Rounded Rectangle 46"/>
            <p:cNvSpPr/>
            <p:nvPr/>
          </p:nvSpPr>
          <p:spPr>
            <a:xfrm>
              <a:off x="5094784" y="2331662"/>
              <a:ext cx="11250116" cy="2268489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rgbClr val="094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2075" y="2563965"/>
              <a:ext cx="1397810" cy="1580177"/>
              <a:chOff x="3369639" y="3603528"/>
              <a:chExt cx="1397810" cy="158017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528973" y="4598930"/>
                <a:ext cx="10791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accent6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เงินฝาก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639" y="3603528"/>
                <a:ext cx="1397810" cy="10118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1550594" y="2491211"/>
              <a:ext cx="1295546" cy="1652931"/>
              <a:chOff x="10892157" y="3603528"/>
              <a:chExt cx="1295546" cy="165293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892157" y="4671684"/>
                <a:ext cx="1295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rgbClr val="F7963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หุ้นสามัญ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60768" y="3603528"/>
                <a:ext cx="758324" cy="11088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8492493" y="2594751"/>
              <a:ext cx="1473480" cy="1549391"/>
              <a:chOff x="7080691" y="3603528"/>
              <a:chExt cx="1473480" cy="154939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080691" y="4568144"/>
                <a:ext cx="1473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>
                    <a:solidFill>
                      <a:srgbClr val="FDBF15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ตราสารหนี้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635" r="1"/>
              <a:stretch/>
            </p:blipFill>
            <p:spPr>
              <a:xfrm>
                <a:off x="7132069" y="3603528"/>
                <a:ext cx="1370724" cy="823776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5451979" y="4100377"/>
              <a:ext cx="10654476" cy="400110"/>
              <a:chOff x="5094784" y="4400411"/>
              <a:chExt cx="10654476" cy="400110"/>
            </a:xfrm>
          </p:grpSpPr>
          <p:sp>
            <p:nvSpPr>
              <p:cNvPr id="86" name="Rectangle 85"/>
              <p:cNvSpPr/>
              <p:nvPr/>
            </p:nvSpPr>
            <p:spPr>
              <a:xfrm flipV="1">
                <a:off x="5094784" y="4447216"/>
                <a:ext cx="10654476" cy="303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094785" y="4400411"/>
                <a:ext cx="103559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  (เงินต้น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ดอกเบี้ย)                      (ดอกเบี้ย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เงินต้น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/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ส่วนต่างราคา)      (เงินปันผล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สิทธิออกเสียง)                   (ส่วนต่างราคา)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4004570" y="2555255"/>
              <a:ext cx="2377574" cy="1588887"/>
              <a:chOff x="13888458" y="2555255"/>
              <a:chExt cx="2377574" cy="158888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66122" y="2555255"/>
                <a:ext cx="744941" cy="744941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888458" y="2606856"/>
                <a:ext cx="2377574" cy="1537286"/>
                <a:chOff x="13888458" y="2606856"/>
                <a:chExt cx="2377574" cy="1537286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13888458" y="2606856"/>
                  <a:ext cx="2377574" cy="1537286"/>
                  <a:chOff x="13776052" y="3723681"/>
                  <a:chExt cx="2377574" cy="1537286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3776052" y="4676192"/>
                    <a:ext cx="237757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th-TH" sz="3200">
                        <a:solidFill>
                          <a:srgbClr val="D81217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rPr>
                      <a:t>สินทรัพย์ทางเลือก </a:t>
                    </a:r>
                  </a:p>
                </p:txBody>
              </p: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04442" y="3723681"/>
                    <a:ext cx="864221" cy="4568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4487622" y="3044381"/>
                  <a:ext cx="683722" cy="592407"/>
                  <a:chOff x="14487622" y="3058029"/>
                  <a:chExt cx="683722" cy="592407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V="1">
                    <a:off x="14714323" y="3058029"/>
                    <a:ext cx="32292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47344" y="3326436"/>
                    <a:ext cx="32400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487622" y="3322563"/>
                    <a:ext cx="324000" cy="296198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1" name="Title 3">
            <a:extLst>
              <a:ext uri="{FF2B5EF4-FFF2-40B4-BE49-F238E27FC236}">
                <a16:creationId xmlns:a16="http://schemas.microsoft.com/office/drawing/2014/main" id="{D37BEED0-6D9B-4C15-8B78-7BCE68E0E8E0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ทางเลือกในการออมและการลงทุน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18780F-4672-457E-9420-370B38933DBE}"/>
              </a:ext>
            </a:extLst>
          </p:cNvPr>
          <p:cNvSpPr txBox="1"/>
          <p:nvPr/>
        </p:nvSpPr>
        <p:spPr>
          <a:xfrm>
            <a:off x="-5346" y="8951075"/>
            <a:ext cx="271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solidFill>
                  <a:schemeClr val="bg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*การลงทุนภาคบังคับ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DF5CB-DBFF-4688-BB81-61F992BB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416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26932" y="7912274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สมุดบัญชี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6074" y="7776241"/>
            <a:ext cx="2856652" cy="1200329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en-US"/>
              <a:t>4</a:t>
            </a:r>
            <a:r>
              <a:rPr lang="th-TH"/>
              <a:t> พยางค์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63879"/>
            <a:ext cx="17068799" cy="1600438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0348" y="3085324"/>
            <a:ext cx="15728104" cy="4324185"/>
            <a:chOff x="591343" y="2517757"/>
            <a:chExt cx="15728104" cy="4324185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1" r="26262"/>
            <a:stretch/>
          </p:blipFill>
          <p:spPr>
            <a:xfrm>
              <a:off x="591343" y="2517757"/>
              <a:ext cx="5523370" cy="4324183"/>
            </a:xfrm>
            <a:prstGeom prst="rect">
              <a:avLst/>
            </a:prstGeom>
          </p:spPr>
        </p:pic>
        <p:pic>
          <p:nvPicPr>
            <p:cNvPr id="16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r="18075"/>
            <a:stretch/>
          </p:blipFill>
          <p:spPr>
            <a:xfrm>
              <a:off x="10665806" y="2517759"/>
              <a:ext cx="5653641" cy="4324183"/>
            </a:xfrm>
            <a:prstGeom prst="rect">
              <a:avLst/>
            </a:prstGeom>
          </p:spPr>
        </p:pic>
        <p:pic>
          <p:nvPicPr>
            <p:cNvPr id="17" name="Picture 2" descr="Flower Animated Gif Wallpaper - Wallpaper Galax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842" y="2517757"/>
              <a:ext cx="4324183" cy="4324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D2D310-EFDC-4F1B-A4A1-928F8E70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07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96212" y="5157531"/>
            <a:ext cx="2691850" cy="323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เพื่อผลตอบแทน</a:t>
            </a:r>
            <a:b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</a:b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ที่สูงขึ้น</a:t>
            </a:r>
            <a:b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</a:br>
            <a:r>
              <a:rPr lang="th-TH" sz="2400">
                <a:solidFill>
                  <a:schemeClr val="accent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(มักมีระยะฝากเงินที่แน่นอน หากถอนก่อนครบกำหนด</a:t>
            </a:r>
            <a:br>
              <a:rPr lang="th-TH" sz="2400">
                <a:solidFill>
                  <a:schemeClr val="accent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</a:br>
            <a:r>
              <a:rPr lang="th-TH" sz="2400">
                <a:solidFill>
                  <a:schemeClr val="accent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อาจได้ผลตอบแทนลดลง)</a:t>
            </a:r>
            <a:endParaRPr lang="th-TH" sz="2400">
              <a:solidFill>
                <a:schemeClr val="accent1">
                  <a:lumMod val="7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FAC8ED-3757-4B26-B20E-6FDC22D0C4A7}"/>
              </a:ext>
            </a:extLst>
          </p:cNvPr>
          <p:cNvGrpSpPr/>
          <p:nvPr/>
        </p:nvGrpSpPr>
        <p:grpSpPr>
          <a:xfrm>
            <a:off x="3996511" y="1880260"/>
            <a:ext cx="12411700" cy="2684876"/>
            <a:chOff x="3996511" y="1880260"/>
            <a:chExt cx="12411700" cy="2684876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7654111" y="1880260"/>
              <a:ext cx="8754100" cy="2684876"/>
              <a:chOff x="4906703" y="3415054"/>
              <a:chExt cx="4396941" cy="910272"/>
            </a:xfrm>
          </p:grpSpPr>
          <p:cxnSp>
            <p:nvCxnSpPr>
              <p:cNvPr id="59" name="Straight Connector 31"/>
              <p:cNvCxnSpPr>
                <a:cxnSpLocks/>
                <a:stCxn id="60" idx="1"/>
                <a:endCxn id="2" idx="3"/>
              </p:cNvCxnSpPr>
              <p:nvPr/>
            </p:nvCxnSpPr>
            <p:spPr>
              <a:xfrm flipH="1" flipV="1">
                <a:off x="4906703" y="3869888"/>
                <a:ext cx="529244" cy="302"/>
              </a:xfrm>
              <a:prstGeom prst="line">
                <a:avLst/>
              </a:prstGeom>
              <a:ln w="57150">
                <a:solidFill>
                  <a:srgbClr val="CCEF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23"/>
              <p:cNvSpPr/>
              <p:nvPr/>
            </p:nvSpPr>
            <p:spPr>
              <a:xfrm>
                <a:off x="5435947" y="3415054"/>
                <a:ext cx="3867697" cy="910272"/>
              </a:xfrm>
              <a:prstGeom prst="rect">
                <a:avLst/>
              </a:prstGeom>
              <a:solidFill>
                <a:srgbClr val="CCE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0" rtlCol="0" anchor="ctr" anchorCtr="0"/>
              <a:lstStyle/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ไม่กำหนดระยะเวลาและจำนวนครั้งในการฝากถอน</a:t>
                </a:r>
              </a:p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มักใช้คู่กับบัตรเดบิต </a:t>
                </a:r>
              </a:p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ปัจจุบันมีเงินฝากแบบดิจิทัลที่สามารถเปิดและทำธุรกรรมผ่านทางออนไลน์ โดยไม่ต้องมีสมุดบัญชี</a:t>
                </a:r>
              </a:p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ได้ดอกเบี้ยไม่เกิน 20,000 บาท ไม่ต้องเสียภาษี </a:t>
                </a:r>
              </a:p>
            </p:txBody>
          </p:sp>
        </p:grpSp>
        <p:sp>
          <p:nvSpPr>
            <p:cNvPr id="2" name="วงรี 1"/>
            <p:cNvSpPr/>
            <p:nvPr/>
          </p:nvSpPr>
          <p:spPr>
            <a:xfrm>
              <a:off x="3996511" y="2627807"/>
              <a:ext cx="3657601" cy="1188000"/>
            </a:xfrm>
            <a:prstGeom prst="roundRect">
              <a:avLst/>
            </a:prstGeom>
            <a:solidFill>
              <a:srgbClr val="66C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เงินฝากออมทรัพย์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EB62E-AFBB-42BD-84E7-A33E71588717}"/>
              </a:ext>
            </a:extLst>
          </p:cNvPr>
          <p:cNvGrpSpPr/>
          <p:nvPr/>
        </p:nvGrpSpPr>
        <p:grpSpPr>
          <a:xfrm>
            <a:off x="3996511" y="4735161"/>
            <a:ext cx="12411698" cy="1188000"/>
            <a:chOff x="3996511" y="4735161"/>
            <a:chExt cx="12411698" cy="1188000"/>
          </a:xfrm>
        </p:grpSpPr>
        <p:grpSp>
          <p:nvGrpSpPr>
            <p:cNvPr id="61" name="กลุ่ม 60"/>
            <p:cNvGrpSpPr/>
            <p:nvPr/>
          </p:nvGrpSpPr>
          <p:grpSpPr>
            <a:xfrm>
              <a:off x="7654109" y="4748746"/>
              <a:ext cx="8754100" cy="1155600"/>
              <a:chOff x="1968144" y="4202110"/>
              <a:chExt cx="4351349" cy="391791"/>
            </a:xfrm>
          </p:grpSpPr>
          <p:cxnSp>
            <p:nvCxnSpPr>
              <p:cNvPr id="62" name="Straight Connector 31"/>
              <p:cNvCxnSpPr>
                <a:endCxn id="24" idx="3"/>
              </p:cNvCxnSpPr>
              <p:nvPr/>
            </p:nvCxnSpPr>
            <p:spPr>
              <a:xfrm flipH="1">
                <a:off x="1968144" y="4398890"/>
                <a:ext cx="636321" cy="2"/>
              </a:xfrm>
              <a:prstGeom prst="line">
                <a:avLst/>
              </a:prstGeom>
              <a:ln w="57150">
                <a:solidFill>
                  <a:srgbClr val="FCDF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23"/>
              <p:cNvSpPr/>
              <p:nvPr/>
            </p:nvSpPr>
            <p:spPr>
              <a:xfrm>
                <a:off x="2491901" y="4202110"/>
                <a:ext cx="3827592" cy="391791"/>
              </a:xfrm>
              <a:prstGeom prst="rect">
                <a:avLst/>
              </a:prstGeom>
              <a:solidFill>
                <a:srgbClr val="FCDF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กำหนดระยะเวลาการถอนที่แน่นอน</a:t>
                </a:r>
              </a:p>
              <a:p>
                <a:pPr marL="354013" indent="-354013">
                  <a:buFont typeface="Arial" pitchFamily="34" charset="0"/>
                  <a:buChar char="•"/>
                </a:pPr>
                <a:r>
                  <a:rPr lang="th-TH" sz="3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เสียภาษีเงินได้ 15% ของดอกเบี้ยที่ได้รับ</a:t>
                </a:r>
              </a:p>
            </p:txBody>
          </p:sp>
        </p:grpSp>
        <p:sp>
          <p:nvSpPr>
            <p:cNvPr id="24" name="วงรี 23"/>
            <p:cNvSpPr/>
            <p:nvPr/>
          </p:nvSpPr>
          <p:spPr>
            <a:xfrm>
              <a:off x="3996511" y="4735161"/>
              <a:ext cx="3657599" cy="1188000"/>
            </a:xfrm>
            <a:prstGeom prst="roundRect">
              <a:avLst/>
            </a:prstGeom>
            <a:solidFill>
              <a:srgbClr val="F69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เงินฝากประจำ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284821-9E39-4C2B-9321-BB37CC1984A9}"/>
              </a:ext>
            </a:extLst>
          </p:cNvPr>
          <p:cNvGrpSpPr/>
          <p:nvPr/>
        </p:nvGrpSpPr>
        <p:grpSpPr>
          <a:xfrm>
            <a:off x="3996510" y="6095472"/>
            <a:ext cx="12411076" cy="1188000"/>
            <a:chOff x="3996510" y="6095472"/>
            <a:chExt cx="12411076" cy="1188000"/>
          </a:xfrm>
        </p:grpSpPr>
        <p:cxnSp>
          <p:nvCxnSpPr>
            <p:cNvPr id="65" name="Straight Connector 31"/>
            <p:cNvCxnSpPr/>
            <p:nvPr/>
          </p:nvCxnSpPr>
          <p:spPr>
            <a:xfrm flipV="1">
              <a:off x="7670450" y="6689472"/>
              <a:ext cx="1298757" cy="1"/>
            </a:xfrm>
            <a:prstGeom prst="line">
              <a:avLst/>
            </a:prstGeom>
            <a:ln w="57150">
              <a:solidFill>
                <a:srgbClr val="D0E3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23"/>
            <p:cNvSpPr/>
            <p:nvPr/>
          </p:nvSpPr>
          <p:spPr>
            <a:xfrm>
              <a:off x="8707810" y="6111348"/>
              <a:ext cx="7699776" cy="1156247"/>
            </a:xfrm>
            <a:prstGeom prst="rect">
              <a:avLst/>
            </a:prstGeom>
            <a:solidFill>
              <a:srgbClr val="D0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marL="354013" indent="-354013">
                <a:buFont typeface="Arial" pitchFamily="34" charset="0"/>
                <a:buChar char="•"/>
              </a:pPr>
              <a:r>
                <a:rPr lang="th-TH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อัตราดอกเบี้ยในแต่ละช่วงไม่เท่ากัน</a:t>
              </a:r>
            </a:p>
            <a:p>
              <a:pPr marL="354013" indent="-354013">
                <a:buFont typeface="Arial" pitchFamily="34" charset="0"/>
                <a:buChar char="•"/>
              </a:pPr>
              <a:r>
                <a:rPr lang="th-TH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อย่าลืม</a:t>
              </a:r>
              <a:r>
                <a:rPr lang="en-US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!</a:t>
              </a:r>
              <a:r>
                <a:rPr lang="th-TH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สอบถามอัตราผลตอบแทนที่แท้จริงต่อปี</a:t>
              </a:r>
            </a:p>
          </p:txBody>
        </p:sp>
        <p:sp>
          <p:nvSpPr>
            <p:cNvPr id="25" name="วงรี 24"/>
            <p:cNvSpPr/>
            <p:nvPr/>
          </p:nvSpPr>
          <p:spPr>
            <a:xfrm>
              <a:off x="3996510" y="6095472"/>
              <a:ext cx="3710735" cy="1188000"/>
            </a:xfrm>
            <a:prstGeom prst="roundRect">
              <a:avLst/>
            </a:prstGeom>
            <a:solidFill>
              <a:srgbClr val="80B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เงินฝากแบบขั้นบันได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34FD2-4B8F-43E9-A069-D7DFC3F673DD}"/>
              </a:ext>
            </a:extLst>
          </p:cNvPr>
          <p:cNvGrpSpPr/>
          <p:nvPr/>
        </p:nvGrpSpPr>
        <p:grpSpPr>
          <a:xfrm>
            <a:off x="4014867" y="7430394"/>
            <a:ext cx="12393343" cy="1759448"/>
            <a:chOff x="4014867" y="7430394"/>
            <a:chExt cx="12393343" cy="1759448"/>
          </a:xfrm>
        </p:grpSpPr>
        <p:cxnSp>
          <p:nvCxnSpPr>
            <p:cNvPr id="68" name="Straight Connector 31"/>
            <p:cNvCxnSpPr/>
            <p:nvPr/>
          </p:nvCxnSpPr>
          <p:spPr>
            <a:xfrm flipV="1">
              <a:off x="7594420" y="8291686"/>
              <a:ext cx="1280159" cy="1"/>
            </a:xfrm>
            <a:prstGeom prst="line">
              <a:avLst/>
            </a:prstGeom>
            <a:ln w="57150">
              <a:solidFill>
                <a:srgbClr val="E9E0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23"/>
            <p:cNvSpPr/>
            <p:nvPr/>
          </p:nvSpPr>
          <p:spPr>
            <a:xfrm>
              <a:off x="8707810" y="7430394"/>
              <a:ext cx="7700400" cy="1759448"/>
            </a:xfrm>
            <a:prstGeom prst="rect">
              <a:avLst/>
            </a:prstGeom>
            <a:solidFill>
              <a:srgbClr val="E9E0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marL="354013" indent="-354013">
                <a:buFont typeface="Arial" pitchFamily="34" charset="0"/>
                <a:buChar char="•"/>
              </a:pPr>
              <a:r>
                <a:rPr lang="th-TH" sz="32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ฝากเท่ากันทุกเดือน เดือนละไม่เกิน </a:t>
              </a:r>
              <a:r>
                <a:rPr lang="en-US" sz="32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25,000 </a:t>
              </a:r>
              <a:r>
                <a:rPr lang="th-TH" sz="32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 (ขึ้นกับระยะเวลา) </a:t>
              </a:r>
            </a:p>
            <a:p>
              <a:pPr marL="354013" indent="-354013">
                <a:buFont typeface="Arial" pitchFamily="34" charset="0"/>
                <a:buChar char="•"/>
              </a:pPr>
              <a:r>
                <a:rPr lang="th-TH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ฝากติดต่อกันอย่างน้อย 24 เดือน</a:t>
              </a:r>
            </a:p>
            <a:p>
              <a:pPr marL="354013" indent="-354013">
                <a:buFont typeface="Arial" pitchFamily="34" charset="0"/>
                <a:buChar char="•"/>
              </a:pPr>
              <a:r>
                <a:rPr lang="th-TH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อัตราดอกเบี้ยสูง และไม่เสียภาษี</a:t>
              </a:r>
            </a:p>
          </p:txBody>
        </p:sp>
        <p:sp>
          <p:nvSpPr>
            <p:cNvPr id="26" name="วงรี 25"/>
            <p:cNvSpPr/>
            <p:nvPr/>
          </p:nvSpPr>
          <p:spPr>
            <a:xfrm>
              <a:off x="4014867" y="7632367"/>
              <a:ext cx="3657600" cy="1188000"/>
            </a:xfrm>
            <a:prstGeom prst="roundRect">
              <a:avLst/>
            </a:prstGeom>
            <a:solidFill>
              <a:srgbClr val="C0A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เงินฝากประจำปลอดภาษี</a:t>
              </a: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784011" y="1627680"/>
            <a:ext cx="3387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u="sng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ประเภทเงินฝาก</a:t>
            </a:r>
            <a:r>
              <a:rPr lang="en-US" sz="4000" b="1" u="sng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*</a:t>
            </a:r>
            <a:endParaRPr lang="th-TH" sz="4000" b="1" u="sng">
              <a:solidFill>
                <a:srgbClr val="01365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54" y="408646"/>
            <a:ext cx="1480426" cy="107165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3355" y="2388228"/>
            <a:ext cx="2737573" cy="1855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ใช้ในชีวิตประจำวัน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/</a:t>
            </a:r>
            <a:endParaRPr lang="th-TH" sz="3200">
              <a:solidFill>
                <a:schemeClr val="tx1">
                  <a:lumMod val="75000"/>
                  <a:lumOff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  <a:sym typeface="Wingdings" panose="05000000000000000000" pitchFamily="2" charset="2"/>
            </a:endParaRPr>
          </a:p>
          <a:p>
            <a:pPr algn="ctr"/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เงินออมเผื่อฉุกเฉิน</a:t>
            </a:r>
          </a:p>
          <a:p>
            <a:pPr algn="ctr"/>
            <a:r>
              <a:rPr lang="th-TH" sz="2400">
                <a:solidFill>
                  <a:schemeClr val="accent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(ถอนเมื่อไรก็ได้)</a:t>
            </a:r>
            <a:endParaRPr lang="th-TH" sz="2400">
              <a:solidFill>
                <a:schemeClr val="accent1">
                  <a:lumMod val="7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346" y="1627680"/>
            <a:ext cx="3387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u="sng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วัตถุประสงค์</a:t>
            </a:r>
          </a:p>
        </p:txBody>
      </p:sp>
      <p:sp>
        <p:nvSpPr>
          <p:cNvPr id="7" name="Left Brace 6"/>
          <p:cNvSpPr/>
          <p:nvPr/>
        </p:nvSpPr>
        <p:spPr>
          <a:xfrm>
            <a:off x="3577491" y="5329155"/>
            <a:ext cx="365760" cy="2894577"/>
          </a:xfrm>
          <a:prstGeom prst="leftBrace">
            <a:avLst/>
          </a:prstGeom>
          <a:ln w="57150">
            <a:solidFill>
              <a:srgbClr val="137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E1F84914-A858-4C1E-BC4A-A3954FC2CD63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เงินฝาก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409DF5-6DE1-468E-8E8E-DD27BC24ED0C}"/>
              </a:ext>
            </a:extLst>
          </p:cNvPr>
          <p:cNvSpPr txBox="1"/>
          <p:nvPr/>
        </p:nvSpPr>
        <p:spPr>
          <a:xfrm>
            <a:off x="-5345" y="8951075"/>
            <a:ext cx="887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*ไม่รวมเงินฝากบางประเภท เช่น เงินฝากกระแสรายวัน ใบรับฝากเงิน บัตรเงินฝาก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48B3A-AE09-4265-B7E5-0DFB8B37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3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7" grpId="0"/>
      <p:bldP spid="27" grpId="0" animBg="1"/>
      <p:bldP spid="29" grpId="0"/>
      <p:bldP spid="7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D6935E9-D851-4BAB-B3F8-DEA2D9179DF2}"/>
              </a:ext>
            </a:extLst>
          </p:cNvPr>
          <p:cNvGrpSpPr/>
          <p:nvPr/>
        </p:nvGrpSpPr>
        <p:grpSpPr>
          <a:xfrm>
            <a:off x="1173480" y="1589453"/>
            <a:ext cx="10376792" cy="7314572"/>
            <a:chOff x="475567" y="1583175"/>
            <a:chExt cx="10376792" cy="7314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884D90-5789-4C88-80AB-8B359A78E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7" t="8222" r="21586" b="19638"/>
            <a:stretch/>
          </p:blipFill>
          <p:spPr>
            <a:xfrm>
              <a:off x="475567" y="1583175"/>
              <a:ext cx="10376792" cy="73145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029C9B-CE48-43D6-B3DF-6DEC35AD1941}"/>
                </a:ext>
              </a:extLst>
            </p:cNvPr>
            <p:cNvSpPr/>
            <p:nvPr/>
          </p:nvSpPr>
          <p:spPr>
            <a:xfrm>
              <a:off x="5688372" y="4221786"/>
              <a:ext cx="2452915" cy="935410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Title 3">
            <a:extLst>
              <a:ext uri="{FF2B5EF4-FFF2-40B4-BE49-F238E27FC236}">
                <a16:creationId xmlns:a16="http://schemas.microsoft.com/office/drawing/2014/main" id="{A13E43FA-77F4-4D26-8766-40595DEAF069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ฝากเงินที่ไหนดี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129BDB-0E37-4BDE-BA5D-D179708339D3}"/>
              </a:ext>
            </a:extLst>
          </p:cNvPr>
          <p:cNvGrpSpPr/>
          <p:nvPr/>
        </p:nvGrpSpPr>
        <p:grpSpPr>
          <a:xfrm>
            <a:off x="12329160" y="2682241"/>
            <a:ext cx="3794760" cy="4691059"/>
            <a:chOff x="-2766356" y="2730558"/>
            <a:chExt cx="3794760" cy="4691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065" y="4312657"/>
              <a:ext cx="3108960" cy="3108960"/>
            </a:xfrm>
            <a:prstGeom prst="rect">
              <a:avLst/>
            </a:prstGeom>
          </p:spPr>
        </p:pic>
        <p:sp>
          <p:nvSpPr>
            <p:cNvPr id="18" name="Rounded Rectangle 86">
              <a:extLst>
                <a:ext uri="{FF2B5EF4-FFF2-40B4-BE49-F238E27FC236}">
                  <a16:creationId xmlns:a16="http://schemas.microsoft.com/office/drawing/2014/main" id="{76869D09-329E-46AD-9BF1-020C03C8B5AC}"/>
                </a:ext>
              </a:extLst>
            </p:cNvPr>
            <p:cNvSpPr/>
            <p:nvPr/>
          </p:nvSpPr>
          <p:spPr>
            <a:xfrm>
              <a:off x="-2766356" y="2730558"/>
              <a:ext cx="3794760" cy="15821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เปรียบเทียบผลิตภัณฑ์</a:t>
              </a:r>
            </a:p>
            <a:p>
              <a:pPr algn="ctr"/>
              <a:r>
                <a:rPr lang="th-TH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เปรียบเทียบค่าธรรมเนียม</a:t>
              </a:r>
              <a:r>
                <a:rPr lang="en-US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www.1213.or.th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7CAF4D-BC9D-4A23-A165-D45490B147B5}"/>
              </a:ext>
            </a:extLst>
          </p:cNvPr>
          <p:cNvCxnSpPr>
            <a:cxnSpLocks/>
          </p:cNvCxnSpPr>
          <p:nvPr/>
        </p:nvCxnSpPr>
        <p:spPr>
          <a:xfrm flipH="1" flipV="1">
            <a:off x="8592456" y="4800599"/>
            <a:ext cx="36576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967B2-DAC8-4930-9928-F0D35B0B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044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142DE-296C-44D9-9F0D-BD9C19FA5D42}"/>
              </a:ext>
            </a:extLst>
          </p:cNvPr>
          <p:cNvSpPr txBox="1"/>
          <p:nvPr/>
        </p:nvSpPr>
        <p:spPr>
          <a:xfrm>
            <a:off x="13654270" y="3607796"/>
            <a:ext cx="2286000" cy="731520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นักลงทุน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86944-1780-46E7-A4B5-91145EAC5495}"/>
              </a:ext>
            </a:extLst>
          </p:cNvPr>
          <p:cNvSpPr txBox="1"/>
          <p:nvPr/>
        </p:nvSpPr>
        <p:spPr>
          <a:xfrm>
            <a:off x="2808515" y="1991080"/>
            <a:ext cx="11451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ผู้ออกตราสารมีฐานะเป็น </a:t>
            </a:r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54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ลูกหนี้</a:t>
            </a:r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 </a:t>
            </a:r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ผู้ลงทุนมีฐานะเป็น </a:t>
            </a:r>
            <a:r>
              <a:rPr lang="th-TH" sz="54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“เจ้าหนี้” </a:t>
            </a:r>
            <a:endParaRPr lang="th-TH" sz="48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4" name="Elbow Connector 21">
            <a:extLst>
              <a:ext uri="{FF2B5EF4-FFF2-40B4-BE49-F238E27FC236}">
                <a16:creationId xmlns:a16="http://schemas.microsoft.com/office/drawing/2014/main" id="{CE7FB5E3-439F-4C27-8CD1-F886459B627F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8223309" y="1932985"/>
            <a:ext cx="928585" cy="10869598"/>
          </a:xfrm>
          <a:prstGeom prst="bentConnector2">
            <a:avLst/>
          </a:prstGeom>
          <a:ln w="57150">
            <a:solidFill>
              <a:srgbClr val="ED7D3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Arrow 22">
            <a:extLst>
              <a:ext uri="{FF2B5EF4-FFF2-40B4-BE49-F238E27FC236}">
                <a16:creationId xmlns:a16="http://schemas.microsoft.com/office/drawing/2014/main" id="{CCB1C523-757C-4725-8A7C-D718BE58EF00}"/>
              </a:ext>
            </a:extLst>
          </p:cNvPr>
          <p:cNvSpPr/>
          <p:nvPr/>
        </p:nvSpPr>
        <p:spPr>
          <a:xfrm>
            <a:off x="5013960" y="6381983"/>
            <a:ext cx="9144000" cy="381787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" name="Right Arrow 24">
            <a:extLst>
              <a:ext uri="{FF2B5EF4-FFF2-40B4-BE49-F238E27FC236}">
                <a16:creationId xmlns:a16="http://schemas.microsoft.com/office/drawing/2014/main" id="{03988201-45EF-43E4-8569-8F56945B145A}"/>
              </a:ext>
            </a:extLst>
          </p:cNvPr>
          <p:cNvSpPr/>
          <p:nvPr/>
        </p:nvSpPr>
        <p:spPr>
          <a:xfrm>
            <a:off x="5013960" y="5820917"/>
            <a:ext cx="9144000" cy="3733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2717F-9711-4138-99A9-1E4024E54AEE}"/>
              </a:ext>
            </a:extLst>
          </p:cNvPr>
          <p:cNvSpPr txBox="1"/>
          <p:nvPr/>
        </p:nvSpPr>
        <p:spPr>
          <a:xfrm>
            <a:off x="12134011" y="6691617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ชำระเงินลงทุน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656DE-44B0-4BD7-AC20-C98B92ED4DAA}"/>
              </a:ext>
            </a:extLst>
          </p:cNvPr>
          <p:cNvSpPr txBox="1"/>
          <p:nvPr/>
        </p:nvSpPr>
        <p:spPr>
          <a:xfrm>
            <a:off x="1166402" y="3605908"/>
            <a:ext cx="4389120" cy="1138773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4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600"/>
              <a:t>ผู้ออกตราสารหนี้</a:t>
            </a:r>
          </a:p>
          <a:p>
            <a:r>
              <a:rPr lang="th-TH" sz="3200" b="0"/>
              <a:t>(รัฐบาล/เอกชน ที่ต้องการเงินลงทุน)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EE147-9D3E-406E-B144-ABB423523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40" y="4851802"/>
            <a:ext cx="3014924" cy="2051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BE6AEA-139E-40BA-992F-2F3B94D6CBB0}"/>
              </a:ext>
            </a:extLst>
          </p:cNvPr>
          <p:cNvSpPr txBox="1"/>
          <p:nvPr/>
        </p:nvSpPr>
        <p:spPr>
          <a:xfrm>
            <a:off x="8358478" y="3605908"/>
            <a:ext cx="228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ผู้จัดจำหน่าย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1255B-63D5-4545-AD5B-61F3B7B38AAB}"/>
              </a:ext>
            </a:extLst>
          </p:cNvPr>
          <p:cNvSpPr txBox="1"/>
          <p:nvPr/>
        </p:nvSpPr>
        <p:spPr>
          <a:xfrm>
            <a:off x="5039271" y="5253863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ตราสารหนี้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3CBDA06C-9FAE-4EF6-978D-B83983089432}"/>
              </a:ext>
            </a:extLst>
          </p:cNvPr>
          <p:cNvSpPr/>
          <p:nvPr/>
        </p:nvSpPr>
        <p:spPr>
          <a:xfrm>
            <a:off x="4545363" y="7319753"/>
            <a:ext cx="1406303" cy="1085149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ดอกเบี้ย</a:t>
            </a:r>
          </a:p>
        </p:txBody>
      </p:sp>
      <p:sp>
        <p:nvSpPr>
          <p:cNvPr id="17" name="Rounded Rectangle 83">
            <a:extLst>
              <a:ext uri="{FF2B5EF4-FFF2-40B4-BE49-F238E27FC236}">
                <a16:creationId xmlns:a16="http://schemas.microsoft.com/office/drawing/2014/main" id="{2412CF74-26A0-4412-8AEB-A521FA439544}"/>
              </a:ext>
            </a:extLst>
          </p:cNvPr>
          <p:cNvSpPr/>
          <p:nvPr/>
        </p:nvSpPr>
        <p:spPr>
          <a:xfrm>
            <a:off x="6550315" y="7319753"/>
            <a:ext cx="6362201" cy="1085149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เงินต้น (ลงทุนจนครบกำหนด) หรือ </a:t>
            </a:r>
            <a:br>
              <a:rPr lang="th-TH" sz="3200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200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ส่วนต่างราคา (ขายตราสารหนี้ก่อนครบกำหนด)</a:t>
            </a: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ECC51FDF-8E4E-446C-AE94-9E556280D924}"/>
              </a:ext>
            </a:extLst>
          </p:cNvPr>
          <p:cNvSpPr/>
          <p:nvPr/>
        </p:nvSpPr>
        <p:spPr>
          <a:xfrm>
            <a:off x="5927586" y="7529218"/>
            <a:ext cx="646810" cy="633306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D7DD88-0981-4635-8343-62CFD7856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35" r="1"/>
          <a:stretch/>
        </p:blipFill>
        <p:spPr>
          <a:xfrm>
            <a:off x="3971256" y="511175"/>
            <a:ext cx="1370724" cy="823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A76BFE-ADA1-48D0-BBEE-5268ED039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-2001"/>
          <a:stretch/>
        </p:blipFill>
        <p:spPr>
          <a:xfrm rot="212861">
            <a:off x="14153047" y="4503957"/>
            <a:ext cx="1288446" cy="374904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D8E8D520-4390-4516-869A-5D4CE64A4F74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ตราสารหนี้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D913C5-8BAE-4D5D-81C7-878CE7464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44" y="4388502"/>
            <a:ext cx="2346867" cy="2346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2DCD4-66DC-49A3-8335-7907C0F84D17}"/>
              </a:ext>
            </a:extLst>
          </p:cNvPr>
          <p:cNvSpPr txBox="1"/>
          <p:nvPr/>
        </p:nvSpPr>
        <p:spPr>
          <a:xfrm>
            <a:off x="156020" y="8660198"/>
            <a:ext cx="1022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ตราสารหนี้ที่ออกโดยภาครัฐ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→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ตั๋วเงินคลัง  พันธบัตร</a:t>
            </a:r>
          </a:p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ตราสารหนี้ที่ออกโดยภาคเอกชน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→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ตั๋วแลกเงิน หุ้นกู้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C2491F-3700-4E3E-94AC-E4D23D82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53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/>
      <p:bldP spid="8" grpId="0" animBg="1"/>
      <p:bldP spid="12" grpId="0" animBg="1"/>
      <p:bldP spid="15" grpId="0"/>
      <p:bldP spid="16" grpId="0" animBg="1"/>
      <p:bldP spid="17" grpId="0" animBg="1"/>
      <p:bldP spid="1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20722" y="2588573"/>
            <a:ext cx="245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เหมาะแก่การลงทุน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20722" y="6816701"/>
            <a:ext cx="200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มีความเสี่ยงสูง</a:t>
            </a:r>
          </a:p>
        </p:txBody>
      </p:sp>
      <p:pic>
        <p:nvPicPr>
          <p:cNvPr id="15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0" t="9603" r="29437" b="17078"/>
          <a:stretch/>
        </p:blipFill>
        <p:spPr bwMode="auto">
          <a:xfrm>
            <a:off x="2694910" y="3890096"/>
            <a:ext cx="256312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ผลการค้นหารูปภาพสำหรับ fitch ra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2447" r="12317" b="34806"/>
          <a:stretch/>
        </p:blipFill>
        <p:spPr bwMode="auto">
          <a:xfrm>
            <a:off x="2694910" y="5359866"/>
            <a:ext cx="4302808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7313008" y="4621310"/>
            <a:ext cx="1125246" cy="590884"/>
          </a:xfrm>
          <a:prstGeom prst="rightArrow">
            <a:avLst/>
          </a:prstGeom>
          <a:solidFill>
            <a:srgbClr val="09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CB2406F-3FC0-4DEE-8626-A06365982026}"/>
              </a:ext>
            </a:extLst>
          </p:cNvPr>
          <p:cNvSpPr txBox="1">
            <a:spLocks/>
          </p:cNvSpPr>
          <p:nvPr/>
        </p:nvSpPr>
        <p:spPr>
          <a:xfrm>
            <a:off x="514711" y="535463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อันดับความน่าเชื่อถือ (</a:t>
            </a:r>
            <a:r>
              <a:rPr lang="en-US"/>
              <a:t>credit rating</a:t>
            </a:r>
            <a:r>
              <a:rPr lang="th-TH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81617-94E7-44FB-9A6E-4B998165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15</a:t>
            </a:fld>
            <a:endParaRPr lang="th-TH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05B25F5-744F-46AE-B051-E7D711540732}"/>
              </a:ext>
            </a:extLst>
          </p:cNvPr>
          <p:cNvGraphicFramePr>
            <a:graphicFrameLocks noGrp="1"/>
          </p:cNvGraphicFramePr>
          <p:nvPr/>
        </p:nvGraphicFramePr>
        <p:xfrm>
          <a:off x="9560205" y="876185"/>
          <a:ext cx="1866052" cy="841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6052">
                  <a:extLst>
                    <a:ext uri="{9D8B030D-6E8A-4147-A177-3AD203B41FA5}">
                      <a16:colId xmlns:a16="http://schemas.microsoft.com/office/drawing/2014/main" val="2784395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AAA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C9F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03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AA+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AA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AA-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C9F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61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A-</a:t>
                      </a:r>
                    </a:p>
                  </a:txBody>
                  <a:tcPr>
                    <a:solidFill>
                      <a:srgbClr val="FFF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41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BBB+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BBB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BBB-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FFF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15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BB-</a:t>
                      </a:r>
                    </a:p>
                  </a:txBody>
                  <a:tcPr>
                    <a:solidFill>
                      <a:srgbClr val="FFD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8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B-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FFD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623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CCC+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CCC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CC</a:t>
                      </a:r>
                    </a:p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C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FFD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0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D</a:t>
                      </a:r>
                      <a:endParaRPr lang="th-TH" sz="24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390823"/>
                  </a:ext>
                </a:extLst>
              </a:tr>
            </a:tbl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40347A-2587-4848-B987-14C732C33E78}"/>
              </a:ext>
            </a:extLst>
          </p:cNvPr>
          <p:cNvCxnSpPr/>
          <p:nvPr/>
        </p:nvCxnSpPr>
        <p:spPr>
          <a:xfrm>
            <a:off x="9258770" y="4899167"/>
            <a:ext cx="4636800" cy="82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A680C736-A500-43F6-90ED-7361398E29EC}"/>
              </a:ext>
            </a:extLst>
          </p:cNvPr>
          <p:cNvSpPr/>
          <p:nvPr/>
        </p:nvSpPr>
        <p:spPr>
          <a:xfrm flipH="1">
            <a:off x="11727691" y="1034048"/>
            <a:ext cx="434252" cy="3632270"/>
          </a:xfrm>
          <a:prstGeom prst="leftBrac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69D60D90-4F6C-41E3-940D-36764EE4317C}"/>
              </a:ext>
            </a:extLst>
          </p:cNvPr>
          <p:cNvSpPr/>
          <p:nvPr/>
        </p:nvSpPr>
        <p:spPr>
          <a:xfrm flipH="1">
            <a:off x="11716813" y="5132016"/>
            <a:ext cx="445130" cy="3954146"/>
          </a:xfrm>
          <a:prstGeom prst="leftBrac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1AF2D-A106-40EE-9D8E-73696AA01503}"/>
              </a:ext>
            </a:extLst>
          </p:cNvPr>
          <p:cNvSpPr txBox="1"/>
          <p:nvPr/>
        </p:nvSpPr>
        <p:spPr>
          <a:xfrm>
            <a:off x="188622" y="8546280"/>
            <a:ext cx="887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สมาคมตลาดตราสารหนี้ไทย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http://www.thaibma.or.th/EN/Investors/Individual/basic-risk.aspx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83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21" grpId="0" animBg="1"/>
      <p:bldP spid="19" grpId="0" animBg="1"/>
      <p:bldP spid="20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C2209-C3E3-97D0-39FA-5335F815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16</a:t>
            </a:fld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96905-B0A4-774D-B1E2-54AE1B8A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87" y="0"/>
            <a:ext cx="14743756" cy="9002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2DB6D-F2CF-4285-7413-229043CE6EAB}"/>
              </a:ext>
            </a:extLst>
          </p:cNvPr>
          <p:cNvSpPr txBox="1"/>
          <p:nvPr/>
        </p:nvSpPr>
        <p:spPr>
          <a:xfrm>
            <a:off x="438421" y="9002824"/>
            <a:ext cx="7458635" cy="59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ที่มา </a:t>
            </a:r>
            <a:r>
              <a:rPr lang="en-US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:</a:t>
            </a:r>
            <a:r>
              <a:rPr lang="th-TH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 </a:t>
            </a:r>
            <a:r>
              <a:rPr lang="en-US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home (thaibma.or.th)</a:t>
            </a:r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158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A3F5E8-7523-46A3-BF3D-D287F100C114}"/>
              </a:ext>
            </a:extLst>
          </p:cNvPr>
          <p:cNvGrpSpPr/>
          <p:nvPr/>
        </p:nvGrpSpPr>
        <p:grpSpPr>
          <a:xfrm rot="408180" flipH="1">
            <a:off x="8629961" y="1291909"/>
            <a:ext cx="7670348" cy="3095533"/>
            <a:chOff x="289401" y="542922"/>
            <a:chExt cx="7670348" cy="30955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A35648-5028-4C1D-8736-5B343003B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10" b="8997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01" y="542922"/>
              <a:ext cx="7670348" cy="30955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A98E4B-E78D-49A1-A899-EF1C77375EAA}"/>
                </a:ext>
              </a:extLst>
            </p:cNvPr>
            <p:cNvSpPr txBox="1"/>
            <p:nvPr/>
          </p:nvSpPr>
          <p:spPr>
            <a:xfrm rot="408180">
              <a:off x="2219107" y="1203680"/>
              <a:ext cx="39719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อยากลงทุนที่ได้</a:t>
              </a:r>
              <a:br>
                <a:rPr lang="th-TH" sz="32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32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ผลตอบแทนคงที่</a:t>
              </a:r>
              <a:br>
                <a:rPr lang="th-TH" sz="32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32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สม่ำเสมอ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C6CE5A-FD8A-4014-9938-4E58BAEF7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-2001"/>
          <a:stretch/>
        </p:blipFill>
        <p:spPr>
          <a:xfrm rot="212861">
            <a:off x="13779234" y="2339005"/>
            <a:ext cx="2297916" cy="66863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57999B4-4AC8-4582-A5AE-5C5211FFDEF5}"/>
              </a:ext>
            </a:extLst>
          </p:cNvPr>
          <p:cNvGrpSpPr/>
          <p:nvPr/>
        </p:nvGrpSpPr>
        <p:grpSpPr>
          <a:xfrm>
            <a:off x="1305518" y="1885153"/>
            <a:ext cx="9087169" cy="1224874"/>
            <a:chOff x="4738475" y="4252004"/>
            <a:chExt cx="7596649" cy="12248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D969FE-B269-4BAB-BA4B-001F7348FAEB}"/>
                </a:ext>
              </a:extLst>
            </p:cNvPr>
            <p:cNvSpPr txBox="1"/>
            <p:nvPr/>
          </p:nvSpPr>
          <p:spPr>
            <a:xfrm>
              <a:off x="5246100" y="4953658"/>
              <a:ext cx="708902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ติดต่อสถาบันการเงินที่มีใบอนุญาตซื้อขายตราสารหนี้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*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เพื่อทำการซื้อขาย</a:t>
              </a:r>
              <a:endParaRPr lang="th-TH" sz="2800" strike="sngStrike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3C1812-2826-4C22-BB01-D60F7F913782}"/>
                </a:ext>
              </a:extLst>
            </p:cNvPr>
            <p:cNvGrpSpPr/>
            <p:nvPr/>
          </p:nvGrpSpPr>
          <p:grpSpPr>
            <a:xfrm>
              <a:off x="4738475" y="4252004"/>
              <a:ext cx="7596649" cy="707886"/>
              <a:chOff x="2663917" y="5100435"/>
              <a:chExt cx="7596649" cy="7078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2BB202-1850-4E3C-8014-840743399934}"/>
                  </a:ext>
                </a:extLst>
              </p:cNvPr>
              <p:cNvSpPr/>
              <p:nvPr/>
            </p:nvSpPr>
            <p:spPr>
              <a:xfrm>
                <a:off x="3171542" y="5100435"/>
                <a:ext cx="7089024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ซื้อขายที่ไหน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25B6B27-FF98-4D64-A860-EFBF8A228F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6D0EBA-6ED6-448D-9505-6090CEE976E8}"/>
              </a:ext>
            </a:extLst>
          </p:cNvPr>
          <p:cNvGrpSpPr/>
          <p:nvPr/>
        </p:nvGrpSpPr>
        <p:grpSpPr>
          <a:xfrm>
            <a:off x="1210056" y="6048208"/>
            <a:ext cx="9182630" cy="2213246"/>
            <a:chOff x="1876326" y="5241268"/>
            <a:chExt cx="8900175" cy="2398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177601D-7DE1-42E7-8843-929ED78887D1}"/>
                </a:ext>
              </a:extLst>
            </p:cNvPr>
            <p:cNvGrpSpPr/>
            <p:nvPr/>
          </p:nvGrpSpPr>
          <p:grpSpPr>
            <a:xfrm>
              <a:off x="1876326" y="5241268"/>
              <a:ext cx="8900175" cy="897475"/>
              <a:chOff x="1849031" y="5122171"/>
              <a:chExt cx="8900175" cy="89747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AF1B4C-79AD-4739-BAE7-15ABE1BF0EF1}"/>
                  </a:ext>
                </a:extLst>
              </p:cNvPr>
              <p:cNvSpPr txBox="1"/>
              <p:nvPr/>
            </p:nvSpPr>
            <p:spPr>
              <a:xfrm>
                <a:off x="2542463" y="5252595"/>
                <a:ext cx="8206743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ข้อควรระวัง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7FE4BB2-684C-4228-BFB7-A4282A94B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9031" y="5122171"/>
                <a:ext cx="819202" cy="86050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35A7AE-81C6-43B1-B533-339D98097DE7}"/>
                </a:ext>
              </a:extLst>
            </p:cNvPr>
            <p:cNvSpPr txBox="1"/>
            <p:nvPr/>
          </p:nvSpPr>
          <p:spPr>
            <a:xfrm>
              <a:off x="2569758" y="6138743"/>
              <a:ext cx="8206742" cy="1500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55600" indent="-3556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ลงทุนในตราสารหนี้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มีความเสี่ยงที่ลูกหนี้จะไม่ชำระเงินคืน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ตามกำหนดเวลา</a:t>
              </a:r>
            </a:p>
            <a:p>
              <a:pPr marL="355600" indent="-3556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ดอกเบี้ยยิ่งสูง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ไม่ได้แปลว่ายิ่งน่าลงทุน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เสมอไป</a:t>
              </a:r>
            </a:p>
            <a:p>
              <a:pPr marL="355600" indent="-3556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ราคาผันผวน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จากดอกเบี้ยที่เปลี่ยนแปลง</a:t>
              </a:r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588D98A2-A09F-40FA-85CA-BD53D93995E0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ข้อควรรู้เกี่ยวกับตราสารหนี้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83CBF5-8A94-4DC6-8007-45B7B7093A40}"/>
              </a:ext>
            </a:extLst>
          </p:cNvPr>
          <p:cNvSpPr txBox="1"/>
          <p:nvPr/>
        </p:nvSpPr>
        <p:spPr>
          <a:xfrm>
            <a:off x="156020" y="8322193"/>
            <a:ext cx="1041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*ตรวจสอบรายชื่อ ได้ที่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9"/>
              </a:rPr>
              <a:t>http://www.thaibma.or.th/EN/Trader/DealerMembers.aspx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**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อัตราดอกเบี้ยที่ผู้ออกจะจ่ายให้กับนักลงทุนในตราสารหนี้ตามงวดที่กำหนดตลอดอายุของตราสารหนี้นั้น</a:t>
            </a:r>
          </a:p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ตลาดหลักทรัพย์แห่งประเทศไทย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10"/>
              </a:rPr>
              <a:t>https://www.setinvestnow.com/th/bond/myths-about-bond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EF1A4-1ABD-4F32-8178-C59EA559DC57}"/>
              </a:ext>
            </a:extLst>
          </p:cNvPr>
          <p:cNvGrpSpPr/>
          <p:nvPr/>
        </p:nvGrpSpPr>
        <p:grpSpPr>
          <a:xfrm>
            <a:off x="1287167" y="3390834"/>
            <a:ext cx="9124181" cy="2524916"/>
            <a:chOff x="4739807" y="4244625"/>
            <a:chExt cx="7500704" cy="252491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1191C8-004F-44FC-8E82-51F0C51B607B}"/>
                </a:ext>
              </a:extLst>
            </p:cNvPr>
            <p:cNvSpPr txBox="1"/>
            <p:nvPr/>
          </p:nvSpPr>
          <p:spPr>
            <a:xfrm>
              <a:off x="5261441" y="4953659"/>
              <a:ext cx="6979070" cy="1815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57188" indent="-357188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ข้อมูลพื้นฐานของผู้ออกตราสารหนี้ เช่น ลักษณะธุรกิจ กลยุทธ์ ฐานะทางการเงิน</a:t>
              </a:r>
            </a:p>
            <a:p>
              <a:pPr marL="357188" indent="-357188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ข้อมูลและเงื่อนไขของตราสารหนี้</a:t>
              </a:r>
              <a:r>
                <a:rPr lang="th-TH" sz="28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เช่น ประเภทของตราสารหนี้ อัตราดอกเบี้ยหน้าตั๋ว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** 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และความถี่ในการจ่ายดอกเบี้ย ระยะเวลาครบกำหนดไถ่ถอนและอายุคงเหลือรวมถึงอันดับความน่าเชื่อถือ (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credit rating)</a:t>
              </a:r>
              <a:endParaRPr lang="th-TH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C09FC0-4149-42F2-B3E8-0C717225E501}"/>
                </a:ext>
              </a:extLst>
            </p:cNvPr>
            <p:cNvGrpSpPr/>
            <p:nvPr/>
          </p:nvGrpSpPr>
          <p:grpSpPr>
            <a:xfrm>
              <a:off x="4739807" y="4244625"/>
              <a:ext cx="7485363" cy="716481"/>
              <a:chOff x="2665249" y="5093056"/>
              <a:chExt cx="7485363" cy="71648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0CE9151-DBB4-4831-AEA5-0C60F7E8E06A}"/>
                  </a:ext>
                </a:extLst>
              </p:cNvPr>
              <p:cNvSpPr/>
              <p:nvPr/>
            </p:nvSpPr>
            <p:spPr>
              <a:xfrm>
                <a:off x="3171542" y="5101651"/>
                <a:ext cx="6979070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จะเลือกตราสารหนี้สักตัว...ต้องดูอะไรบ้าง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018C3ED-41A8-4E47-AF3D-B995034A96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5249" y="5093056"/>
                <a:ext cx="506293" cy="547200"/>
              </a:xfrm>
              <a:prstGeom prst="rect">
                <a:avLst/>
              </a:prstGeom>
            </p:spPr>
          </p:pic>
        </p:grp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B31F4C-6444-495D-ADB1-2C7F2C8E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72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119F235-1E4B-40F1-97A6-2E5E9FCC3447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ศึกษาความรู้ </a:t>
            </a:r>
            <a:r>
              <a:rPr lang="en-US"/>
              <a:t>“</a:t>
            </a:r>
            <a:r>
              <a:rPr lang="th-TH"/>
              <a:t>ตราสารหนี้</a:t>
            </a:r>
            <a:r>
              <a:rPr lang="en-US"/>
              <a:t>”</a:t>
            </a:r>
            <a:r>
              <a:rPr lang="th-TH"/>
              <a:t> ก่อนลงทุน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9FF434-2927-4029-B24F-C7312CFAFA23}"/>
              </a:ext>
            </a:extLst>
          </p:cNvPr>
          <p:cNvSpPr txBox="1"/>
          <p:nvPr/>
        </p:nvSpPr>
        <p:spPr>
          <a:xfrm>
            <a:off x="1173481" y="1991080"/>
            <a:ext cx="1472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เว็บไซต์ของสมาคมตลาดตราสารหนี้ไทย (</a:t>
            </a:r>
            <a:r>
              <a:rPr lang="en-US" sz="4800" b="1" err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ThaiBMA</a:t>
            </a:r>
            <a:r>
              <a:rPr lang="en-US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  <a:endParaRPr lang="th-TH" sz="4800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017AB-0255-4619-A2CE-79B6427E235E}"/>
              </a:ext>
            </a:extLst>
          </p:cNvPr>
          <p:cNvGrpSpPr/>
          <p:nvPr/>
        </p:nvGrpSpPr>
        <p:grpSpPr>
          <a:xfrm>
            <a:off x="3413760" y="3451086"/>
            <a:ext cx="3672840" cy="4166975"/>
            <a:chOff x="3413760" y="3451086"/>
            <a:chExt cx="3672840" cy="4166975"/>
          </a:xfrm>
        </p:grpSpPr>
        <p:pic>
          <p:nvPicPr>
            <p:cNvPr id="17" name="Picture 16" descr="Qr code&#10;&#10;Description automatically generated">
              <a:extLst>
                <a:ext uri="{FF2B5EF4-FFF2-40B4-BE49-F238E27FC236}">
                  <a16:creationId xmlns:a16="http://schemas.microsoft.com/office/drawing/2014/main" id="{8645980F-4D31-4B99-BE5C-D4350D15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401" y="4691981"/>
              <a:ext cx="2926080" cy="2926080"/>
            </a:xfrm>
            <a:prstGeom prst="rect">
              <a:avLst/>
            </a:prstGeom>
          </p:spPr>
        </p:pic>
        <p:sp>
          <p:nvSpPr>
            <p:cNvPr id="26" name="Rounded Rectangle 86">
              <a:extLst>
                <a:ext uri="{FF2B5EF4-FFF2-40B4-BE49-F238E27FC236}">
                  <a16:creationId xmlns:a16="http://schemas.microsoft.com/office/drawing/2014/main" id="{7FAEAFFB-75DE-4165-9624-B3D0A5893600}"/>
                </a:ext>
              </a:extLst>
            </p:cNvPr>
            <p:cNvSpPr/>
            <p:nvPr/>
          </p:nvSpPr>
          <p:spPr>
            <a:xfrm>
              <a:off x="3413760" y="3451086"/>
              <a:ext cx="3672840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ความรู้การลงทุนในตราสารหนี้ </a:t>
              </a:r>
              <a:b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</a:br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สำหรับนักลงทุนรายย่อย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E4BB48-FBC2-49A9-89AF-CBAAD34BD45C}"/>
              </a:ext>
            </a:extLst>
          </p:cNvPr>
          <p:cNvGrpSpPr/>
          <p:nvPr/>
        </p:nvGrpSpPr>
        <p:grpSpPr>
          <a:xfrm>
            <a:off x="10238694" y="3443145"/>
            <a:ext cx="3278778" cy="4166975"/>
            <a:chOff x="10192972" y="3459402"/>
            <a:chExt cx="3278778" cy="4166975"/>
          </a:xfrm>
        </p:grpSpPr>
        <p:pic>
          <p:nvPicPr>
            <p:cNvPr id="21" name="Picture 20" descr="Qr code&#10;&#10;Description automatically generated">
              <a:extLst>
                <a:ext uri="{FF2B5EF4-FFF2-40B4-BE49-F238E27FC236}">
                  <a16:creationId xmlns:a16="http://schemas.microsoft.com/office/drawing/2014/main" id="{D720555E-6A8F-4A43-A7A4-66E15303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9321" y="4700297"/>
              <a:ext cx="2926080" cy="2926080"/>
            </a:xfrm>
            <a:prstGeom prst="rect">
              <a:avLst/>
            </a:prstGeom>
          </p:spPr>
        </p:pic>
        <p:sp>
          <p:nvSpPr>
            <p:cNvPr id="27" name="Rounded Rectangle 86">
              <a:extLst>
                <a:ext uri="{FF2B5EF4-FFF2-40B4-BE49-F238E27FC236}">
                  <a16:creationId xmlns:a16="http://schemas.microsoft.com/office/drawing/2014/main" id="{81FA25DD-2990-4A95-87D9-A262ECE0B079}"/>
                </a:ext>
              </a:extLst>
            </p:cNvPr>
            <p:cNvSpPr/>
            <p:nvPr/>
          </p:nvSpPr>
          <p:spPr>
            <a:xfrm>
              <a:off x="10192972" y="3459402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หลักสูตรเกี่ยวกับ</a:t>
              </a:r>
              <a:b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</a:br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ตราสารหนี้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93385D5-22B3-450F-89F4-0534CE3507FE}"/>
              </a:ext>
            </a:extLst>
          </p:cNvPr>
          <p:cNvSpPr txBox="1"/>
          <p:nvPr/>
        </p:nvSpPr>
        <p:spPr>
          <a:xfrm>
            <a:off x="-5343" y="8213764"/>
            <a:ext cx="8873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สมาคมตลาดตราสารหนี้ไทย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http://www.thaibma.or.th/EN/Investors/Individual/home.aspx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/>
              </a:rPr>
              <a:t>https://www.thaibma.or.th/EN/Training/SeminarCourse.aspx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7045D-5019-4180-AD19-F3FF19B8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123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8751" y="7730028"/>
            <a:ext cx="75718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เงินปันผล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6074" y="7776241"/>
            <a:ext cx="2856652" cy="1200329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en-US"/>
              <a:t>3</a:t>
            </a:r>
            <a:r>
              <a:rPr lang="th-TH"/>
              <a:t> พยางค์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10398"/>
          <a:stretch/>
        </p:blipFill>
        <p:spPr>
          <a:xfrm>
            <a:off x="1532908" y="3470794"/>
            <a:ext cx="4666378" cy="3388266"/>
          </a:xfrm>
          <a:prstGeom prst="rect">
            <a:avLst/>
          </a:prstGeom>
        </p:spPr>
      </p:pic>
      <p:pic>
        <p:nvPicPr>
          <p:cNvPr id="6" name="Picture 2" descr="Sharing Our Way to a Better IoT | Aria System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r="16332"/>
          <a:stretch/>
        </p:blipFill>
        <p:spPr bwMode="auto">
          <a:xfrm>
            <a:off x="6349671" y="2941983"/>
            <a:ext cx="4369459" cy="39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rkish fruit producers get green light from Thailand's $210M apple market  | Daily Saba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515" y="3470794"/>
            <a:ext cx="5082400" cy="33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163879"/>
            <a:ext cx="17068799" cy="1600438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C2D98-3F6E-4A3D-B403-8F903BAB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41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830" y="1763903"/>
            <a:ext cx="13138150" cy="1274763"/>
          </a:xfrm>
          <a:solidFill>
            <a:srgbClr val="9DC3E6"/>
          </a:solidFill>
        </p:spPr>
        <p:txBody>
          <a:bodyPr/>
          <a:lstStyle/>
          <a:p>
            <a:pPr algn="ctr"/>
            <a:r>
              <a:rPr lang="th-TH">
                <a:solidFill>
                  <a:schemeClr val="tx2">
                    <a:lumMod val="75000"/>
                  </a:schemeClr>
                </a:solidFill>
              </a:rPr>
              <a:t>หัวข้อการนำเสนอ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029" y="3028906"/>
            <a:ext cx="13137753" cy="55187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37701-B750-458A-B015-2E5E99A2C60F}"/>
              </a:ext>
            </a:extLst>
          </p:cNvPr>
          <p:cNvGrpSpPr/>
          <p:nvPr/>
        </p:nvGrpSpPr>
        <p:grpSpPr>
          <a:xfrm>
            <a:off x="2762299" y="3439198"/>
            <a:ext cx="11567212" cy="4730260"/>
            <a:chOff x="2852174" y="3094893"/>
            <a:chExt cx="11567212" cy="473026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89568" y="3094893"/>
              <a:ext cx="10629818" cy="4730260"/>
            </a:xfrm>
            <a:prstGeom prst="roundRect">
              <a:avLst>
                <a:gd name="adj" fmla="val 8860"/>
              </a:avLst>
            </a:prstGeom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 anchorCtr="0">
              <a:normAutofit fontScale="92500" lnSpcReduction="20000"/>
            </a:bodyPr>
            <a:lstStyle>
              <a:lvl1pPr marL="320040" indent="-320040" algn="l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Char char="•"/>
                <a:defRPr sz="39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9601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6002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2402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88036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52044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เข้าใจตัวเองก่อนเริ่มลงทุน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เป้าหมายการเงิน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ความเสี่ยงที่ยอมรับได้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ศึกษาทางเลือกการออมและการลงทุน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จัดพอร์ตการลงทุน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ลองจัดพอร์ตการลงทุนเพื่อเกษียณ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955" y="3483561"/>
              <a:ext cx="3101131" cy="39529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0D8F9A-5A40-43B2-BC71-1EA8C3D8EB4D}"/>
                </a:ext>
              </a:extLst>
            </p:cNvPr>
            <p:cNvSpPr/>
            <p:nvPr/>
          </p:nvSpPr>
          <p:spPr>
            <a:xfrm>
              <a:off x="2852174" y="324839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1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8CD604-FD29-408E-AE04-B15D2C7AF7EC}"/>
                </a:ext>
              </a:extLst>
            </p:cNvPr>
            <p:cNvSpPr/>
            <p:nvPr/>
          </p:nvSpPr>
          <p:spPr>
            <a:xfrm>
              <a:off x="2852174" y="531375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2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412509-1982-4C38-B83B-AC8CD26B4E19}"/>
                </a:ext>
              </a:extLst>
            </p:cNvPr>
            <p:cNvSpPr/>
            <p:nvPr/>
          </p:nvSpPr>
          <p:spPr>
            <a:xfrm>
              <a:off x="2852174" y="6128407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3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0D5B2-5A65-4D0A-975F-CB874B74896D}"/>
                </a:ext>
              </a:extLst>
            </p:cNvPr>
            <p:cNvSpPr/>
            <p:nvPr/>
          </p:nvSpPr>
          <p:spPr>
            <a:xfrm>
              <a:off x="2852174" y="6943062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4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BC4EA-9DF0-461E-8A4D-41383A60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440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41" y="335640"/>
            <a:ext cx="758324" cy="1108800"/>
          </a:xfrm>
          <a:prstGeom prst="rect">
            <a:avLst/>
          </a:prstGeom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1751EBBD-7251-41C7-9D5D-34403CC50B47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หุ้นสามัญ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9CE08-9B5C-45AD-A18E-E97AAA9A2202}"/>
              </a:ext>
            </a:extLst>
          </p:cNvPr>
          <p:cNvSpPr txBox="1"/>
          <p:nvPr/>
        </p:nvSpPr>
        <p:spPr>
          <a:xfrm>
            <a:off x="1173480" y="1991080"/>
            <a:ext cx="14721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ผู้ออกหุ้นสามัญมีฐานะเป็น </a:t>
            </a:r>
            <a:r>
              <a:rPr lang="th-TH" sz="48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“เจ้าของกิจการ” </a:t>
            </a:r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ผู้ลงทุนมีฐานะเป็น </a:t>
            </a:r>
            <a:r>
              <a:rPr lang="th-TH" sz="48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“เจ้าของร่วม”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745F17-A951-4E59-A582-45525E7EC7C9}"/>
              </a:ext>
            </a:extLst>
          </p:cNvPr>
          <p:cNvSpPr txBox="1"/>
          <p:nvPr/>
        </p:nvSpPr>
        <p:spPr>
          <a:xfrm>
            <a:off x="13709512" y="3605908"/>
            <a:ext cx="2286000" cy="731520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นักลงทุน</a:t>
            </a:r>
          </a:p>
        </p:txBody>
      </p:sp>
      <p:cxnSp>
        <p:nvCxnSpPr>
          <p:cNvPr id="32" name="Elbow Connector 21">
            <a:extLst>
              <a:ext uri="{FF2B5EF4-FFF2-40B4-BE49-F238E27FC236}">
                <a16:creationId xmlns:a16="http://schemas.microsoft.com/office/drawing/2014/main" id="{656B0543-536B-4310-A6EF-B43636E74C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19211" y="1962115"/>
            <a:ext cx="1463040" cy="10972800"/>
          </a:xfrm>
          <a:prstGeom prst="bentConnector2">
            <a:avLst/>
          </a:prstGeom>
          <a:ln w="57150">
            <a:solidFill>
              <a:srgbClr val="ED7D3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Arrow 22">
            <a:extLst>
              <a:ext uri="{FF2B5EF4-FFF2-40B4-BE49-F238E27FC236}">
                <a16:creationId xmlns:a16="http://schemas.microsoft.com/office/drawing/2014/main" id="{B5373A0A-76C8-4493-9544-1D7E83976C9F}"/>
              </a:ext>
            </a:extLst>
          </p:cNvPr>
          <p:cNvSpPr/>
          <p:nvPr/>
        </p:nvSpPr>
        <p:spPr>
          <a:xfrm>
            <a:off x="5013960" y="6381983"/>
            <a:ext cx="9144000" cy="381787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5" name="Right Arrow 24">
            <a:extLst>
              <a:ext uri="{FF2B5EF4-FFF2-40B4-BE49-F238E27FC236}">
                <a16:creationId xmlns:a16="http://schemas.microsoft.com/office/drawing/2014/main" id="{5E80D74E-BFDC-4B58-85EF-2D48AF9AB379}"/>
              </a:ext>
            </a:extLst>
          </p:cNvPr>
          <p:cNvSpPr/>
          <p:nvPr/>
        </p:nvSpPr>
        <p:spPr>
          <a:xfrm>
            <a:off x="5013960" y="5820917"/>
            <a:ext cx="9144000" cy="3733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70AC69-6FE9-4565-8116-3D1F88130129}"/>
              </a:ext>
            </a:extLst>
          </p:cNvPr>
          <p:cNvSpPr txBox="1"/>
          <p:nvPr/>
        </p:nvSpPr>
        <p:spPr>
          <a:xfrm>
            <a:off x="9100882" y="6784370"/>
            <a:ext cx="5057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th-TH" sz="36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ชำระเงินลงทุน</a:t>
            </a:r>
          </a:p>
          <a:p>
            <a:pPr algn="r">
              <a:lnSpc>
                <a:spcPts val="3000"/>
              </a:lnSpc>
            </a:pPr>
            <a: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(โทรให้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Broker </a:t>
            </a:r>
            <a: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ทำรายการให้/ซื้อขายผ่านระบบออนไลน์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  <a:endParaRPr lang="th-TH" sz="2400">
              <a:solidFill>
                <a:schemeClr val="accent6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8A4515-B437-4602-8EE3-1A299CF79A4F}"/>
              </a:ext>
            </a:extLst>
          </p:cNvPr>
          <p:cNvSpPr txBox="1"/>
          <p:nvPr/>
        </p:nvSpPr>
        <p:spPr>
          <a:xfrm>
            <a:off x="1166402" y="3605908"/>
            <a:ext cx="4389120" cy="1138773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4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600"/>
              <a:t>ผู้ออกหุ้นสามัญ </a:t>
            </a:r>
            <a:br>
              <a:rPr lang="th-TH" sz="3600"/>
            </a:br>
            <a:r>
              <a:rPr lang="th-TH" sz="3200" b="0"/>
              <a:t>(เอกชนที่ต้องการเงินลงทุน)</a:t>
            </a:r>
            <a:endParaRPr lang="th-TH" sz="3600" b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28816E9-FFAD-49B9-BC2A-2A3D882BE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40" y="4851802"/>
            <a:ext cx="3014924" cy="20516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FAB024B-4C25-4A0E-A001-A880C9428ADE}"/>
              </a:ext>
            </a:extLst>
          </p:cNvPr>
          <p:cNvSpPr txBox="1"/>
          <p:nvPr/>
        </p:nvSpPr>
        <p:spPr>
          <a:xfrm>
            <a:off x="7813179" y="3586133"/>
            <a:ext cx="363399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บริษัทหลักทรัพย์ (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Broker)</a:t>
            </a:r>
            <a:endParaRPr lang="th-TH" sz="3600" b="1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925FD1-7E4C-43EE-9604-9C280A6213E0}"/>
              </a:ext>
            </a:extLst>
          </p:cNvPr>
          <p:cNvSpPr txBox="1"/>
          <p:nvPr/>
        </p:nvSpPr>
        <p:spPr>
          <a:xfrm>
            <a:off x="4998196" y="5307754"/>
            <a:ext cx="143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หุ้นสามัญ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4D67CE6-0DFF-4E9B-B87B-CDB6A92C25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-2001"/>
          <a:stretch/>
        </p:blipFill>
        <p:spPr>
          <a:xfrm rot="212861">
            <a:off x="14176863" y="4514338"/>
            <a:ext cx="1351298" cy="3931920"/>
          </a:xfrm>
          <a:prstGeom prst="rect">
            <a:avLst/>
          </a:prstGeom>
        </p:spPr>
      </p:pic>
      <p:sp>
        <p:nvSpPr>
          <p:cNvPr id="58" name="Rounded Rectangle 58">
            <a:extLst>
              <a:ext uri="{FF2B5EF4-FFF2-40B4-BE49-F238E27FC236}">
                <a16:creationId xmlns:a16="http://schemas.microsoft.com/office/drawing/2014/main" id="{99D4B7DA-B7E7-4D3E-8317-D4E42CAD6D56}"/>
              </a:ext>
            </a:extLst>
          </p:cNvPr>
          <p:cNvSpPr/>
          <p:nvPr/>
        </p:nvSpPr>
        <p:spPr>
          <a:xfrm>
            <a:off x="4371765" y="7641527"/>
            <a:ext cx="1406303" cy="1085149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เงินปันผล</a:t>
            </a:r>
          </a:p>
        </p:txBody>
      </p:sp>
      <p:sp>
        <p:nvSpPr>
          <p:cNvPr id="60" name="Rounded Rectangle 83">
            <a:extLst>
              <a:ext uri="{FF2B5EF4-FFF2-40B4-BE49-F238E27FC236}">
                <a16:creationId xmlns:a16="http://schemas.microsoft.com/office/drawing/2014/main" id="{135D5E69-4A4D-4162-90DB-58680C88D550}"/>
              </a:ext>
            </a:extLst>
          </p:cNvPr>
          <p:cNvSpPr/>
          <p:nvPr/>
        </p:nvSpPr>
        <p:spPr>
          <a:xfrm>
            <a:off x="6376718" y="7641527"/>
            <a:ext cx="2054412" cy="1085149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ส่วนต่างราคา</a:t>
            </a:r>
          </a:p>
        </p:txBody>
      </p:sp>
      <p:sp>
        <p:nvSpPr>
          <p:cNvPr id="61" name="Cross 60">
            <a:extLst>
              <a:ext uri="{FF2B5EF4-FFF2-40B4-BE49-F238E27FC236}">
                <a16:creationId xmlns:a16="http://schemas.microsoft.com/office/drawing/2014/main" id="{F4104C18-258A-4E9F-8A70-F09189B20817}"/>
              </a:ext>
            </a:extLst>
          </p:cNvPr>
          <p:cNvSpPr/>
          <p:nvPr/>
        </p:nvSpPr>
        <p:spPr>
          <a:xfrm>
            <a:off x="5753988" y="7850992"/>
            <a:ext cx="646810" cy="633306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Cross 61">
            <a:extLst>
              <a:ext uri="{FF2B5EF4-FFF2-40B4-BE49-F238E27FC236}">
                <a16:creationId xmlns:a16="http://schemas.microsoft.com/office/drawing/2014/main" id="{905F94AB-2E04-4F38-A3E1-56C214970EEE}"/>
              </a:ext>
            </a:extLst>
          </p:cNvPr>
          <p:cNvSpPr/>
          <p:nvPr/>
        </p:nvSpPr>
        <p:spPr>
          <a:xfrm>
            <a:off x="8433362" y="7850992"/>
            <a:ext cx="646810" cy="633306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Rounded Rectangle 28">
            <a:extLst>
              <a:ext uri="{FF2B5EF4-FFF2-40B4-BE49-F238E27FC236}">
                <a16:creationId xmlns:a16="http://schemas.microsoft.com/office/drawing/2014/main" id="{CEFF1A3B-3329-46F4-BA55-BE6164D25BC4}"/>
              </a:ext>
            </a:extLst>
          </p:cNvPr>
          <p:cNvSpPr/>
          <p:nvPr/>
        </p:nvSpPr>
        <p:spPr>
          <a:xfrm>
            <a:off x="9078304" y="7649757"/>
            <a:ext cx="3305137" cy="1085149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สิทธิออกเสียง</a:t>
            </a:r>
            <a:b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ในการบริหารบริษัท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F8AB61F-4A62-4D99-8733-1576BE993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42" y="4471966"/>
            <a:ext cx="2346867" cy="23468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134085-D4C3-4AFA-B987-94AADF4F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0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7" grpId="0" animBg="1"/>
      <p:bldP spid="34" grpId="0" animBg="1"/>
      <p:bldP spid="35" grpId="0" animBg="1"/>
      <p:bldP spid="36" grpId="0"/>
      <p:bldP spid="40" grpId="0" animBg="1"/>
      <p:bldP spid="49" grpId="0" animBg="1"/>
      <p:bldP spid="52" grpId="0"/>
      <p:bldP spid="58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0816484" y="504085"/>
            <a:ext cx="4059231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h-TH" sz="6000" b="1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 rot="21191820">
            <a:off x="1924270" y="1253238"/>
            <a:ext cx="5536286" cy="2571962"/>
            <a:chOff x="213059" y="386625"/>
            <a:chExt cx="7165668" cy="28918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10" b="8997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59" y="386625"/>
              <a:ext cx="7165668" cy="2891859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 rot="408180">
              <a:off x="1846828" y="963703"/>
              <a:ext cx="3971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อยากเป็น </a:t>
              </a:r>
              <a:br>
                <a:rPr lang="th-TH" sz="36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3600">
                  <a:solidFill>
                    <a:srgbClr val="DD582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เจ้าของกิจการ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-2001"/>
          <a:stretch/>
        </p:blipFill>
        <p:spPr>
          <a:xfrm rot="21387139" flipH="1">
            <a:off x="1483574" y="2322794"/>
            <a:ext cx="2293082" cy="6672264"/>
          </a:xfrm>
          <a:prstGeom prst="rect">
            <a:avLst/>
          </a:prstGeom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5A047498-673A-431D-87F8-D022A93B0698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ข้อควรรู้เกี่ยวกับหุ้นสามัญ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80228E-34C2-4DC3-B4E1-435F96C4BD81}"/>
              </a:ext>
            </a:extLst>
          </p:cNvPr>
          <p:cNvGrpSpPr/>
          <p:nvPr/>
        </p:nvGrpSpPr>
        <p:grpSpPr>
          <a:xfrm>
            <a:off x="6762380" y="1571472"/>
            <a:ext cx="8502331" cy="2086650"/>
            <a:chOff x="4738475" y="4252004"/>
            <a:chExt cx="7107739" cy="208665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604CCF-DD84-41CF-A34F-C6230E4E2E82}"/>
                </a:ext>
              </a:extLst>
            </p:cNvPr>
            <p:cNvSpPr txBox="1"/>
            <p:nvPr/>
          </p:nvSpPr>
          <p:spPr>
            <a:xfrm>
              <a:off x="5246100" y="4953659"/>
              <a:ext cx="6600113" cy="1384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ผ่านระบบของตลาดหลักทรัพย์แห่งประเทศไทย โดยต้องเปิดบัญชีหุ้น*     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กับบริษัทหลักทรัพย์ (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Broker)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เพื่อทำรายการซื้อขายผ่านเจ้าหน้าที่การตลาด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ของ 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Broker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หรือซื้อขายด้วยตัวเองผ่านระบบออนไลน์</a:t>
              </a:r>
              <a:endParaRPr lang="th-TH" sz="2800" strike="sngStrike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95CE6A6-BF2B-43A5-AC69-6C8A06F3EC4B}"/>
                </a:ext>
              </a:extLst>
            </p:cNvPr>
            <p:cNvGrpSpPr/>
            <p:nvPr/>
          </p:nvGrpSpPr>
          <p:grpSpPr>
            <a:xfrm>
              <a:off x="4738475" y="4252004"/>
              <a:ext cx="7107739" cy="707886"/>
              <a:chOff x="2663917" y="5100435"/>
              <a:chExt cx="7107739" cy="70788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38315EE-E947-4C7C-8290-741FFB9C5AC6}"/>
                  </a:ext>
                </a:extLst>
              </p:cNvPr>
              <p:cNvSpPr/>
              <p:nvPr/>
            </p:nvSpPr>
            <p:spPr>
              <a:xfrm>
                <a:off x="3171542" y="5100435"/>
                <a:ext cx="6600114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ซื้อขายที่ไหน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02D262D-A1F6-4A5F-B4DE-F11C091EEB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887EB3-40F6-4C9A-897D-D9BDFA9D977A}"/>
              </a:ext>
            </a:extLst>
          </p:cNvPr>
          <p:cNvGrpSpPr/>
          <p:nvPr/>
        </p:nvGrpSpPr>
        <p:grpSpPr>
          <a:xfrm>
            <a:off x="6569791" y="6725814"/>
            <a:ext cx="8706221" cy="2256609"/>
            <a:chOff x="1783595" y="5194280"/>
            <a:chExt cx="8438420" cy="244521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5666F1-76F1-4E28-B975-3F1256A1ED58}"/>
                </a:ext>
              </a:extLst>
            </p:cNvPr>
            <p:cNvGrpSpPr/>
            <p:nvPr/>
          </p:nvGrpSpPr>
          <p:grpSpPr>
            <a:xfrm>
              <a:off x="1783595" y="5194280"/>
              <a:ext cx="8438420" cy="944463"/>
              <a:chOff x="1756300" y="5075183"/>
              <a:chExt cx="8438420" cy="94446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60F7460-FD07-4660-BADE-C2EBC637FD39}"/>
                  </a:ext>
                </a:extLst>
              </p:cNvPr>
              <p:cNvSpPr txBox="1"/>
              <p:nvPr/>
            </p:nvSpPr>
            <p:spPr>
              <a:xfrm>
                <a:off x="2542463" y="5252595"/>
                <a:ext cx="7652257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ข้อควรระวัง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6782A32-D1E0-48E9-A143-E27B5A572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300" y="5075183"/>
                <a:ext cx="886273" cy="930960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C945A6-8BC1-4B56-B751-B6D1A5A4DA3B}"/>
                </a:ext>
              </a:extLst>
            </p:cNvPr>
            <p:cNvSpPr txBox="1"/>
            <p:nvPr/>
          </p:nvSpPr>
          <p:spPr>
            <a:xfrm>
              <a:off x="2569758" y="6138744"/>
              <a:ext cx="7652257" cy="1500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ผลตอบแทน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ไม่แน่นอน 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ขึ้นอยู่กับผลประกอบการของบริษัทและภาวะของตลาด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หากบริษัทล้มละลาย เจ้าของกิจการ (ผู้ถือหุ้น) จะได้รับชำระเงินทุนคืนเป็น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ลำดับสุดท้าย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A822BCD-C4BC-44FA-BF32-4BEB7C5EFDE0}"/>
              </a:ext>
            </a:extLst>
          </p:cNvPr>
          <p:cNvSpPr txBox="1"/>
          <p:nvPr/>
        </p:nvSpPr>
        <p:spPr>
          <a:xfrm>
            <a:off x="-5343" y="8950888"/>
            <a:ext cx="1144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*ศึกษาวิธีการเปิดบัญชีหุ้น ได้ที่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9"/>
              </a:rPr>
              <a:t>https://www.setinvestnow.com/th/open-account-preopen-stock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09C8A3-3A93-4E52-BDD3-9CD661D0B04E}"/>
              </a:ext>
            </a:extLst>
          </p:cNvPr>
          <p:cNvGrpSpPr/>
          <p:nvPr/>
        </p:nvGrpSpPr>
        <p:grpSpPr>
          <a:xfrm>
            <a:off x="6795919" y="3782051"/>
            <a:ext cx="8478501" cy="2960999"/>
            <a:chOff x="4777120" y="4171575"/>
            <a:chExt cx="6815703" cy="296099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3473E3-114D-4D13-B397-C1ADE543FEBD}"/>
                </a:ext>
              </a:extLst>
            </p:cNvPr>
            <p:cNvSpPr txBox="1"/>
            <p:nvPr/>
          </p:nvSpPr>
          <p:spPr>
            <a:xfrm>
              <a:off x="5246098" y="4885805"/>
              <a:ext cx="6346725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แนวโน้มการเปลี่ยนแปลงและภาวะเศรษฐกิจ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ข้อมูลพื้นฐานของบริษัท เช่น ลักษณะธุรกิจ ความได้เปรียบทางการแข่งขัน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งบการเงิน ธรรมมาภิบาลของผู้บริหาร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ความเหมาะสมของราคาหุ้น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นโยบายการจ่ายเงินปันผล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E42271-107A-4F72-AE02-69422B2B8158}"/>
                </a:ext>
              </a:extLst>
            </p:cNvPr>
            <p:cNvGrpSpPr/>
            <p:nvPr/>
          </p:nvGrpSpPr>
          <p:grpSpPr>
            <a:xfrm>
              <a:off x="4777120" y="4171575"/>
              <a:ext cx="6809578" cy="707886"/>
              <a:chOff x="2702562" y="5020006"/>
              <a:chExt cx="6809578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90E0C-DAD1-466D-A5AE-09922DF2C358}"/>
                  </a:ext>
                </a:extLst>
              </p:cNvPr>
              <p:cNvSpPr/>
              <p:nvPr/>
            </p:nvSpPr>
            <p:spPr>
              <a:xfrm>
                <a:off x="3165416" y="5020006"/>
                <a:ext cx="6346724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จะเลือกหุ้นสักตัว...ต้องดูอะไรบ้าง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09E3FF8-11AA-4028-B041-0AEC5EC49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4537" b="81389" l="17718" r="8608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702562" y="5043980"/>
                <a:ext cx="462853" cy="547200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185BA4-DC27-4695-9681-6E24BEB9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44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119F235-1E4B-40F1-97A6-2E5E9FCC3447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ศึกษาความรู้ </a:t>
            </a:r>
            <a:r>
              <a:rPr lang="en-US"/>
              <a:t>“</a:t>
            </a:r>
            <a:r>
              <a:rPr lang="th-TH"/>
              <a:t>หุ้นสามัญ</a:t>
            </a:r>
            <a:r>
              <a:rPr lang="en-US"/>
              <a:t>”</a:t>
            </a:r>
            <a:r>
              <a:rPr lang="th-TH"/>
              <a:t> ก่อนลงทุน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9FF434-2927-4029-B24F-C7312CFAFA23}"/>
              </a:ext>
            </a:extLst>
          </p:cNvPr>
          <p:cNvSpPr txBox="1"/>
          <p:nvPr/>
        </p:nvSpPr>
        <p:spPr>
          <a:xfrm>
            <a:off x="1173481" y="1991080"/>
            <a:ext cx="1472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เว็บไซต์ของตลาดหลักทรัพย์แห่งประเทศไทย (</a:t>
            </a:r>
            <a:r>
              <a:rPr lang="en-US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SET</a:t>
            </a:r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3385D5-22B3-450F-89F4-0534CE3507FE}"/>
              </a:ext>
            </a:extLst>
          </p:cNvPr>
          <p:cNvSpPr txBox="1"/>
          <p:nvPr/>
        </p:nvSpPr>
        <p:spPr>
          <a:xfrm>
            <a:off x="-5343" y="8192695"/>
            <a:ext cx="8873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ตลาดหลักทรัพย์แห่งประเทศไทย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3"/>
              </a:rPr>
              <a:t>https://www.setinvestnow.com/th/stock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https://elearning.set.or.th/SETGroup/categories/3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D32B48-589F-449A-B1B8-B69CD065E28C}"/>
              </a:ext>
            </a:extLst>
          </p:cNvPr>
          <p:cNvGrpSpPr/>
          <p:nvPr/>
        </p:nvGrpSpPr>
        <p:grpSpPr>
          <a:xfrm>
            <a:off x="3597052" y="3451086"/>
            <a:ext cx="3278778" cy="4166975"/>
            <a:chOff x="3597052" y="3451086"/>
            <a:chExt cx="3278778" cy="416697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AA2AA67-C793-4505-AC14-B8D845D09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401" y="4691981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86">
              <a:extLst>
                <a:ext uri="{FF2B5EF4-FFF2-40B4-BE49-F238E27FC236}">
                  <a16:creationId xmlns:a16="http://schemas.microsoft.com/office/drawing/2014/main" id="{382702CC-776D-4B7B-B3BE-78882DBE4B2B}"/>
                </a:ext>
              </a:extLst>
            </p:cNvPr>
            <p:cNvSpPr/>
            <p:nvPr/>
          </p:nvSpPr>
          <p:spPr>
            <a:xfrm>
              <a:off x="3597052" y="3451086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ความรู้การลงทุนในหุ้น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D9E9DD-F19F-4D6B-82E5-27B5EC37DE57}"/>
              </a:ext>
            </a:extLst>
          </p:cNvPr>
          <p:cNvGrpSpPr/>
          <p:nvPr/>
        </p:nvGrpSpPr>
        <p:grpSpPr>
          <a:xfrm>
            <a:off x="10238694" y="3443145"/>
            <a:ext cx="3278778" cy="4174916"/>
            <a:chOff x="10238694" y="3443145"/>
            <a:chExt cx="3278778" cy="417491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F83217-92F6-4CF1-B228-EF57D5CF1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043" y="4691981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86">
              <a:extLst>
                <a:ext uri="{FF2B5EF4-FFF2-40B4-BE49-F238E27FC236}">
                  <a16:creationId xmlns:a16="http://schemas.microsoft.com/office/drawing/2014/main" id="{B68332D6-5E92-4233-A128-AD46098B5F3C}"/>
                </a:ext>
              </a:extLst>
            </p:cNvPr>
            <p:cNvSpPr/>
            <p:nvPr/>
          </p:nvSpPr>
          <p:spPr>
            <a:xfrm>
              <a:off x="10238694" y="3443145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หลักสูตรการลงทุนในหุ้น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FE9DF-F624-4D57-9020-FCA2CD72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462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397" y="4285263"/>
            <a:ext cx="1280160" cy="382671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2118878" y="3048997"/>
            <a:ext cx="2743201" cy="1200072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3599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นักลงทุนที่ต้องการซื้อ</a:t>
            </a:r>
            <a:r>
              <a:rPr lang="th-TH" sz="3599" b="1" err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คริป</a:t>
            </a:r>
            <a:r>
              <a:rPr lang="th-TH" sz="3599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โทฯ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3784" y="4361683"/>
            <a:ext cx="2229627" cy="37490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16995" y="3065448"/>
            <a:ext cx="2743201" cy="1200072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3599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นักลงทุนที่ต้องการขาย</a:t>
            </a:r>
            <a:r>
              <a:rPr lang="th-TH" sz="3599" b="1" err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คริป</a:t>
            </a:r>
            <a:r>
              <a:rPr lang="th-TH" sz="3599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โทฯ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20799" y="4889851"/>
            <a:ext cx="232788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599" err="1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คริป</a:t>
            </a:r>
            <a:r>
              <a:rPr lang="th-TH" sz="3599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โทเคอร</a:t>
            </a:r>
            <a:r>
              <a:rPr lang="th-TH" sz="3599" err="1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์เ</a:t>
            </a:r>
            <a:r>
              <a:rPr lang="th-TH" sz="3599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รนซี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88595" y="6473229"/>
            <a:ext cx="10201881" cy="1978058"/>
            <a:chOff x="3288595" y="8556494"/>
            <a:chExt cx="10254192" cy="761068"/>
          </a:xfrm>
        </p:grpSpPr>
        <p:sp>
          <p:nvSpPr>
            <p:cNvPr id="47" name="TextBox 46"/>
            <p:cNvSpPr txBox="1"/>
            <p:nvPr/>
          </p:nvSpPr>
          <p:spPr>
            <a:xfrm>
              <a:off x="3599287" y="9130829"/>
              <a:ext cx="1838178" cy="17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เน้นเก็งกำไร</a:t>
              </a:r>
            </a:p>
          </p:txBody>
        </p:sp>
        <p:cxnSp>
          <p:nvCxnSpPr>
            <p:cNvPr id="50" name="Elbow Connector 49"/>
            <p:cNvCxnSpPr>
              <a:cxnSpLocks/>
              <a:stCxn id="4" idx="2"/>
              <a:endCxn id="5" idx="2"/>
            </p:cNvCxnSpPr>
            <p:nvPr/>
          </p:nvCxnSpPr>
          <p:spPr>
            <a:xfrm rot="5400000">
              <a:off x="5698433" y="6146656"/>
              <a:ext cx="630028" cy="5449704"/>
            </a:xfrm>
            <a:prstGeom prst="bentConnector3">
              <a:avLst>
                <a:gd name="adj1" fmla="val 119545"/>
              </a:avLst>
            </a:prstGeom>
            <a:ln w="57150">
              <a:solidFill>
                <a:srgbClr val="ED7D3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cxnSpLocks/>
              <a:stCxn id="4" idx="2"/>
              <a:endCxn id="35" idx="2"/>
            </p:cNvCxnSpPr>
            <p:nvPr/>
          </p:nvCxnSpPr>
          <p:spPr>
            <a:xfrm rot="16200000" flipH="1">
              <a:off x="10825288" y="6469506"/>
              <a:ext cx="630511" cy="4804487"/>
            </a:xfrm>
            <a:prstGeom prst="bentConnector3">
              <a:avLst>
                <a:gd name="adj1" fmla="val 119530"/>
              </a:avLst>
            </a:prstGeom>
            <a:ln w="57150">
              <a:solidFill>
                <a:srgbClr val="ED7D3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/>
            <p:cNvSpPr/>
            <p:nvPr/>
          </p:nvSpPr>
          <p:spPr>
            <a:xfrm>
              <a:off x="7681348" y="8941343"/>
              <a:ext cx="2113904" cy="295279"/>
            </a:xfrm>
            <a:prstGeom prst="round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599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ส่วนต่างราคา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534366" y="9139934"/>
              <a:ext cx="1838178" cy="17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เน้นเก็งกำไร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1570711"/>
            <a:ext cx="17068800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1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หน่วยอิเล็กทรอนิกส์ที่สร้างขึ้นเพื่อเป็น </a:t>
            </a:r>
            <a:r>
              <a:rPr lang="th-TH" sz="4801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สื่อกลางในการเเลกเปลี่ยน</a:t>
            </a:r>
            <a:br>
              <a:rPr lang="th-TH" sz="4801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ซึ่งมูลค่าจะขึ้นอยู่กับ</a:t>
            </a:r>
            <a:r>
              <a:rPr lang="th-TH" sz="40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ความพึงพอใจ</a:t>
            </a: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ของผู้ซื้อและผู้ขายเป็นหลัก และยังไม่สามารถใช้ชำระหนี้ได้ตามกฎหมาย</a:t>
            </a:r>
            <a:endParaRPr lang="th-TH" sz="4801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1056" y="6306236"/>
            <a:ext cx="2949341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599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ชำระเงิน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b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(ผ่านระบบของตัวกลาง)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4123" y="3341842"/>
            <a:ext cx="3282948" cy="646203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3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599"/>
              <a:t>ตัวกลางที่ได้รับอนุญาต</a:t>
            </a:r>
            <a:r>
              <a:rPr lang="en-US" sz="3599"/>
              <a:t>*</a:t>
            </a:r>
            <a:endParaRPr lang="th-TH" sz="3599"/>
          </a:p>
        </p:txBody>
      </p:sp>
      <p:sp>
        <p:nvSpPr>
          <p:cNvPr id="13" name="TextBox 12"/>
          <p:cNvSpPr txBox="1"/>
          <p:nvPr/>
        </p:nvSpPr>
        <p:spPr>
          <a:xfrm>
            <a:off x="7048559" y="6449885"/>
            <a:ext cx="31471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ศูนย์ซื้อขาย/นายหน้า/</a:t>
            </a:r>
            <a:b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ผู้ค้าสินทรัพย์ดิจิทัล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0BED3C-4433-4252-9E74-BBE5B0ED0CB8}"/>
              </a:ext>
            </a:extLst>
          </p:cNvPr>
          <p:cNvGrpSpPr/>
          <p:nvPr/>
        </p:nvGrpSpPr>
        <p:grpSpPr>
          <a:xfrm>
            <a:off x="5147252" y="411663"/>
            <a:ext cx="1144356" cy="1027407"/>
            <a:chOff x="5999881" y="370453"/>
            <a:chExt cx="1144356" cy="102740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A7861C2-0124-48CC-9C2F-F4F883655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415134" y="370453"/>
              <a:ext cx="538200" cy="54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B1E498-898C-45FC-ADF0-87708CB5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237" y="857860"/>
              <a:ext cx="540000" cy="540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F5D8A1A-7F12-4E8C-AFAE-41962568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881" y="877889"/>
              <a:ext cx="540000" cy="493664"/>
            </a:xfrm>
            <a:prstGeom prst="rect">
              <a:avLst/>
            </a:prstGeom>
          </p:spPr>
        </p:pic>
      </p:grpSp>
      <p:sp>
        <p:nvSpPr>
          <p:cNvPr id="54" name="Title 3">
            <a:extLst>
              <a:ext uri="{FF2B5EF4-FFF2-40B4-BE49-F238E27FC236}">
                <a16:creationId xmlns:a16="http://schemas.microsoft.com/office/drawing/2014/main" id="{98846B64-BD5B-4624-95E5-628C81BADB21}"/>
              </a:ext>
            </a:extLst>
          </p:cNvPr>
          <p:cNvSpPr txBox="1">
            <a:spLocks/>
          </p:cNvSpPr>
          <p:nvPr/>
        </p:nvSpPr>
        <p:spPr>
          <a:xfrm>
            <a:off x="1173480" y="511177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err="1"/>
              <a:t>คริป</a:t>
            </a:r>
            <a:r>
              <a:rPr lang="th-TH"/>
              <a:t>โทเคอร</a:t>
            </a:r>
            <a:r>
              <a:rPr lang="th-TH" err="1"/>
              <a:t>์เ</a:t>
            </a:r>
            <a:r>
              <a:rPr lang="th-TH"/>
              <a:t>รนซี</a:t>
            </a:r>
          </a:p>
        </p:txBody>
      </p:sp>
      <p:sp>
        <p:nvSpPr>
          <p:cNvPr id="55" name="Left Arrow 22">
            <a:extLst>
              <a:ext uri="{FF2B5EF4-FFF2-40B4-BE49-F238E27FC236}">
                <a16:creationId xmlns:a16="http://schemas.microsoft.com/office/drawing/2014/main" id="{78BFE6FD-8071-4265-A714-557DD7A44750}"/>
              </a:ext>
            </a:extLst>
          </p:cNvPr>
          <p:cNvSpPr/>
          <p:nvPr/>
        </p:nvSpPr>
        <p:spPr>
          <a:xfrm>
            <a:off x="4620797" y="6007657"/>
            <a:ext cx="8229600" cy="381787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6" name="Right Arrow 24">
            <a:extLst>
              <a:ext uri="{FF2B5EF4-FFF2-40B4-BE49-F238E27FC236}">
                <a16:creationId xmlns:a16="http://schemas.microsoft.com/office/drawing/2014/main" id="{72EDCAD4-1146-4BEC-8C26-740A521DAB85}"/>
              </a:ext>
            </a:extLst>
          </p:cNvPr>
          <p:cNvSpPr/>
          <p:nvPr/>
        </p:nvSpPr>
        <p:spPr>
          <a:xfrm>
            <a:off x="4620797" y="5446590"/>
            <a:ext cx="8229600" cy="3733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27" y="4526899"/>
            <a:ext cx="1946344" cy="194634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E49CF1E-9FFA-4D14-A2BA-26478BF42050}"/>
              </a:ext>
            </a:extLst>
          </p:cNvPr>
          <p:cNvSpPr txBox="1"/>
          <p:nvPr/>
        </p:nvSpPr>
        <p:spPr>
          <a:xfrm>
            <a:off x="86636" y="8469098"/>
            <a:ext cx="14775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*อนุญาตและกำกับดูแลโดยสำนักงานคณะกรรมการกำกับหลักทรัพย์และตลาดหลักทรัพย์ (ก.ล.ต.)</a:t>
            </a:r>
          </a:p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ก.ล.ต.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  <a:hlinkClick r:id="rId9"/>
              </a:rPr>
              <a:t>https://www.sec.or.th/TH/Documents/DigitalAsset/DigitalAssetInvestment-Guide.pdf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 </a:t>
            </a:r>
            <a:b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ตลาดหลักทรัพย์แห่งประเทศไทย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  <a:hlinkClick r:id="rId10"/>
              </a:rPr>
              <a:t>https://www.set.or.th/set/financialplanning/lifeevent.do?name=lifeevent_detail_freelance-7&amp;innerMenuId=7</a:t>
            </a:r>
            <a:endParaRPr lang="th-TH" sz="1800">
              <a:latin typeface="DB Helvethaica X 55 Regular" panose="02000506090000020004" pitchFamily="2" charset="-34"/>
              <a:cs typeface="DB Helvethaica X 55 Regular" panose="02000506090000020004" pitchFamily="2" charset="-34"/>
              <a:sym typeface="Wingdings" panose="05000000000000000000" pitchFamily="2" charset="2"/>
            </a:endParaRP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6C79ED3C-D15E-D717-A391-48688952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53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1" grpId="0" animBg="1"/>
      <p:bldP spid="49" grpId="0"/>
      <p:bldP spid="52" grpId="0"/>
      <p:bldP spid="28" grpId="0"/>
      <p:bldP spid="43" grpId="0" animBg="1"/>
      <p:bldP spid="13" grpId="0" animBg="1"/>
      <p:bldP spid="55" grpId="0" animBg="1"/>
      <p:bldP spid="56" grpId="0" animBg="1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8080D2-296E-44DB-9C33-8158440E1AB4}"/>
              </a:ext>
            </a:extLst>
          </p:cNvPr>
          <p:cNvGrpSpPr/>
          <p:nvPr/>
        </p:nvGrpSpPr>
        <p:grpSpPr>
          <a:xfrm>
            <a:off x="13865510" y="1744638"/>
            <a:ext cx="2368299" cy="6963508"/>
            <a:chOff x="14214927" y="2060156"/>
            <a:chExt cx="2368299" cy="69635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651" y="2905532"/>
              <a:ext cx="1981442" cy="611813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654566">
              <a:off x="15908041" y="2800794"/>
              <a:ext cx="67518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Bitcoin</a:t>
              </a:r>
              <a:endParaRPr lang="th-TH" sz="18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4927" y="2060156"/>
              <a:ext cx="922221" cy="92530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>
              <a:endCxn id="4" idx="2"/>
            </p:cNvCxnSpPr>
            <p:nvPr/>
          </p:nvCxnSpPr>
          <p:spPr>
            <a:xfrm flipV="1">
              <a:off x="16029709" y="3166789"/>
              <a:ext cx="180976" cy="30031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5" idx="2"/>
            </p:cNvCxnSpPr>
            <p:nvPr/>
          </p:nvCxnSpPr>
          <p:spPr>
            <a:xfrm flipH="1" flipV="1">
              <a:off x="14676038" y="2985461"/>
              <a:ext cx="125272" cy="17787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39A0B692-D79E-46A4-81A4-EC8BCE9EEBA9}"/>
              </a:ext>
            </a:extLst>
          </p:cNvPr>
          <p:cNvSpPr txBox="1">
            <a:spLocks/>
          </p:cNvSpPr>
          <p:nvPr/>
        </p:nvSpPr>
        <p:spPr>
          <a:xfrm>
            <a:off x="1173480" y="511177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ผลตอบแทนและความเสี่ยงที่ผ่านมาของ</a:t>
            </a:r>
            <a:r>
              <a:rPr lang="th-TH" err="1"/>
              <a:t>คริป</a:t>
            </a:r>
            <a:r>
              <a:rPr lang="th-TH"/>
              <a:t>โทเคอร</a:t>
            </a:r>
            <a:r>
              <a:rPr lang="th-TH" err="1"/>
              <a:t>์เ</a:t>
            </a:r>
            <a:r>
              <a:rPr lang="th-TH"/>
              <a:t>รนซี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6CAC1-13A9-44F0-8937-ECC5B9236C11}"/>
              </a:ext>
            </a:extLst>
          </p:cNvPr>
          <p:cNvSpPr txBox="1"/>
          <p:nvPr/>
        </p:nvSpPr>
        <p:spPr>
          <a:xfrm>
            <a:off x="461666" y="8859190"/>
            <a:ext cx="1340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*ที่มา: ตลาดหลักทรัพย์แห่งประเทศไทย </a:t>
            </a:r>
            <a:r>
              <a:rPr lang="th-TH" sz="2400">
                <a:hlinkClick r:id="rId5"/>
              </a:rPr>
              <a:t>มารู้จักสินทรัพย์ดิจิทัลกันเถอะ - </a:t>
            </a:r>
            <a:r>
              <a:rPr lang="en-US" sz="2400">
                <a:hlinkClick r:id="rId5"/>
              </a:rPr>
              <a:t>SET Investnow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BDFDC-547B-FA92-B30C-B49AB8041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962" y="1975757"/>
            <a:ext cx="11367019" cy="542516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59A7306-56E5-B7B8-A0BD-966F4B75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68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B44117-DBC6-D2FA-CE69-BAF4AE37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1B03E-9DAA-242A-F1D4-5592083289E1}"/>
              </a:ext>
            </a:extLst>
          </p:cNvPr>
          <p:cNvSpPr txBox="1"/>
          <p:nvPr/>
        </p:nvSpPr>
        <p:spPr>
          <a:xfrm>
            <a:off x="0" y="8953535"/>
            <a:ext cx="1162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*ที่มา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2"/>
              </a:rPr>
              <a:t>บิตคอยน์ร่วงหลุด $19,000 ฉุดมาร์เก็ตแคปคริปโทฯดิ่งต่ำกว่า $1 ล้านล้าน : อินโฟเควสท์ (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2"/>
              </a:rPr>
              <a:t>infoquest.co.th)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3"/>
              </a:rPr>
              <a:t>)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144815D-A875-4CD7-0D78-B138F89BC6EA}"/>
              </a:ext>
            </a:extLst>
          </p:cNvPr>
          <p:cNvSpPr txBox="1">
            <a:spLocks/>
          </p:cNvSpPr>
          <p:nvPr/>
        </p:nvSpPr>
        <p:spPr>
          <a:xfrm>
            <a:off x="449580" y="587538"/>
            <a:ext cx="8084820" cy="1544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sz="6000"/>
              <a:t>ข่าวคริปโทเคอร</a:t>
            </a:r>
            <a:r>
              <a:rPr lang="th-TH" sz="6000" err="1"/>
              <a:t>์เ</a:t>
            </a:r>
            <a:r>
              <a:rPr lang="th-TH" sz="6000"/>
              <a:t>รนซี </a:t>
            </a:r>
            <a:r>
              <a:rPr lang="en-US" sz="6000"/>
              <a:t>(7 </a:t>
            </a:r>
            <a:r>
              <a:rPr lang="th-TH" sz="6000"/>
              <a:t>ก.ย. </a:t>
            </a:r>
            <a:r>
              <a:rPr lang="en-US" sz="6000"/>
              <a:t>65)</a:t>
            </a:r>
            <a:endParaRPr lang="th-TH" sz="6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D131D0-17A2-94EC-85A2-F6C98C02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16" y="2895260"/>
            <a:ext cx="9096375" cy="1581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145BA7-D3A1-EF3A-AF34-85B835DFF53B}"/>
              </a:ext>
            </a:extLst>
          </p:cNvPr>
          <p:cNvSpPr/>
          <p:nvPr/>
        </p:nvSpPr>
        <p:spPr>
          <a:xfrm>
            <a:off x="449580" y="2693863"/>
            <a:ext cx="9180142" cy="1718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9F538-0EE4-34CB-76E9-B6F58D80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" y="5147689"/>
            <a:ext cx="11450894" cy="28899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16C0B7-DC28-260F-D62D-3A2472D915B4}"/>
              </a:ext>
            </a:extLst>
          </p:cNvPr>
          <p:cNvSpPr/>
          <p:nvPr/>
        </p:nvSpPr>
        <p:spPr>
          <a:xfrm>
            <a:off x="449580" y="6618182"/>
            <a:ext cx="11191578" cy="1419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96A85-7C18-00A9-A56C-CBED0E45C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258" y="1008963"/>
            <a:ext cx="7001615" cy="41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514" y="2433795"/>
            <a:ext cx="3233481" cy="543698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06DE33C-0D6C-43B2-A88D-9F2CE2937933}"/>
              </a:ext>
            </a:extLst>
          </p:cNvPr>
          <p:cNvSpPr txBox="1">
            <a:spLocks/>
          </p:cNvSpPr>
          <p:nvPr/>
        </p:nvSpPr>
        <p:spPr>
          <a:xfrm>
            <a:off x="1173480" y="511177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</a:t>
            </a:r>
            <a:r>
              <a:rPr lang="th-TH" err="1"/>
              <a:t>คริป</a:t>
            </a:r>
            <a:r>
              <a:rPr lang="th-TH"/>
              <a:t>โทเคอร</a:t>
            </a:r>
            <a:r>
              <a:rPr lang="th-TH" err="1"/>
              <a:t>์เ</a:t>
            </a:r>
            <a:r>
              <a:rPr lang="th-TH"/>
              <a:t>รนซี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7E9EA8-9991-486D-B22C-A97AE1D9C3D2}"/>
              </a:ext>
            </a:extLst>
          </p:cNvPr>
          <p:cNvGrpSpPr/>
          <p:nvPr/>
        </p:nvGrpSpPr>
        <p:grpSpPr>
          <a:xfrm>
            <a:off x="1305516" y="1664769"/>
            <a:ext cx="7952797" cy="2517537"/>
            <a:chOff x="4738475" y="4252004"/>
            <a:chExt cx="6648341" cy="251753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05D928-F0F5-481B-A2A0-8100498D8EE8}"/>
                </a:ext>
              </a:extLst>
            </p:cNvPr>
            <p:cNvSpPr txBox="1"/>
            <p:nvPr/>
          </p:nvSpPr>
          <p:spPr>
            <a:xfrm>
              <a:off x="5246101" y="4953659"/>
              <a:ext cx="6140715" cy="1815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ผ่านตัวกลางที่ได้รับอนุญาต*</a:t>
              </a:r>
            </a:p>
            <a:p>
              <a:pPr marL="457209" indent="-457209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ศูนย์ซื้อขายสินทรัพย์ดิจิทัล (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Exchange)</a:t>
              </a:r>
            </a:p>
            <a:p>
              <a:pPr marL="457209" indent="-457209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นายหน้าซื้อขายสินทรัพย์ดิจิทัล (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Broker)</a:t>
              </a:r>
            </a:p>
            <a:p>
              <a:pPr marL="457209" indent="-457209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ผู้ค้าสินทรัพย์ดิจิทัล (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Dealer)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EEC289-E899-4558-BB39-9F455BC506C3}"/>
                </a:ext>
              </a:extLst>
            </p:cNvPr>
            <p:cNvGrpSpPr/>
            <p:nvPr/>
          </p:nvGrpSpPr>
          <p:grpSpPr>
            <a:xfrm>
              <a:off x="4738475" y="4252004"/>
              <a:ext cx="6648341" cy="707886"/>
              <a:chOff x="2663917" y="5100435"/>
              <a:chExt cx="6648341" cy="70788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F1CF24B-CC99-4667-8125-7A172DA3E7B7}"/>
                  </a:ext>
                </a:extLst>
              </p:cNvPr>
              <p:cNvSpPr/>
              <p:nvPr/>
            </p:nvSpPr>
            <p:spPr>
              <a:xfrm>
                <a:off x="3171543" y="5100435"/>
                <a:ext cx="6140715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ซื้อขายที่ไหน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8D29F83-AD80-40AC-AD73-51412173C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5089B9-639A-42EB-976E-D057861674FA}"/>
              </a:ext>
            </a:extLst>
          </p:cNvPr>
          <p:cNvGrpSpPr/>
          <p:nvPr/>
        </p:nvGrpSpPr>
        <p:grpSpPr>
          <a:xfrm>
            <a:off x="1150103" y="4286848"/>
            <a:ext cx="8156683" cy="3980159"/>
            <a:chOff x="1783595" y="5194280"/>
            <a:chExt cx="7905786" cy="43128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E492BAF-C172-48DB-9226-912C661DB2DC}"/>
                </a:ext>
              </a:extLst>
            </p:cNvPr>
            <p:cNvGrpSpPr/>
            <p:nvPr/>
          </p:nvGrpSpPr>
          <p:grpSpPr>
            <a:xfrm>
              <a:off x="1783595" y="5194280"/>
              <a:ext cx="7905786" cy="944463"/>
              <a:chOff x="1756300" y="5075183"/>
              <a:chExt cx="7905786" cy="94446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B231298-374D-4F80-A227-15840D75F8B1}"/>
                  </a:ext>
                </a:extLst>
              </p:cNvPr>
              <p:cNvSpPr txBox="1"/>
              <p:nvPr/>
            </p:nvSpPr>
            <p:spPr>
              <a:xfrm>
                <a:off x="2542463" y="5252595"/>
                <a:ext cx="7119623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ข้อควรระวัง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8BFA54A-FD1F-4906-BD7E-0C0401E4F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300" y="5075183"/>
                <a:ext cx="886273" cy="93096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6459E-B62C-496A-ADAC-AE343FF8E18C}"/>
                </a:ext>
              </a:extLst>
            </p:cNvPr>
            <p:cNvSpPr txBox="1"/>
            <p:nvPr/>
          </p:nvSpPr>
          <p:spPr>
            <a:xfrm>
              <a:off x="2569757" y="6138746"/>
              <a:ext cx="7119622" cy="33683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55607" indent="-355607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มีความเสี่ยงสูงมาก อาจ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สูญเงินลงทุนทั้งก้อน</a:t>
              </a:r>
            </a:p>
            <a:p>
              <a:pPr marL="355607" indent="-355607">
                <a:buFont typeface="Arial" panose="020B0604020202020204" pitchFamily="34" charset="0"/>
                <a:buChar char="•"/>
              </a:pP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คริป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โทเคอร</a:t>
              </a: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์เ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รนซีที่ไม่ได้รับความนิยม มักจะ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มีสภาพคล่องน้อย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  <a:sym typeface="Wingdings" panose="05000000000000000000" pitchFamily="2" charset="2"/>
                </a:rPr>
                <a:t> ซื้อขายเปลี่ยนมือได้ยาก</a:t>
              </a:r>
            </a:p>
            <a:p>
              <a:pPr marL="355607" indent="-355607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ลงทุน</a:t>
              </a: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</a:rPr>
                <a:t>คริป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โทเคอร</a:t>
              </a: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</a:rPr>
                <a:t>์เ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รนซีในต่างประเทศ หรือผ่านตัวกลางที่</a:t>
              </a:r>
              <a:r>
                <a:rPr lang="th-TH" sz="2800" u="sng">
                  <a:latin typeface="DB Helvethaica X 55 Regular" panose="02000506090000020004" charset="-34"/>
                  <a:cs typeface="DB Helvethaica X 55 Regular" panose="02000506090000020004" charset="-34"/>
                </a:rPr>
                <a:t>ไม่ได้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รับอนุญาต จะ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ไม่ได้รับความคุ้มครอง</a:t>
              </a:r>
            </a:p>
            <a:p>
              <a:pPr marL="355607" indent="-355607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ถูก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ภัยไซเบอร์ 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(</a:t>
              </a:r>
              <a:r>
                <a:rPr lang="en-US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hack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) ที่อาจเกิดขึ้นกับระบบของตัวกลาง</a:t>
              </a:r>
            </a:p>
            <a:p>
              <a:pPr marL="355607" indent="-355607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มิจฉาชีพมักอ้าง</a:t>
              </a: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</a:rPr>
                <a:t>คริป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โทเคอร</a:t>
              </a:r>
              <a:r>
                <a:rPr lang="th-TH" sz="2800" err="1">
                  <a:latin typeface="DB Helvethaica X 55 Regular" panose="02000506090000020004" charset="-34"/>
                  <a:cs typeface="DB Helvethaica X 55 Regular" panose="02000506090000020004" charset="-34"/>
                </a:rPr>
                <a:t>์เ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รนซี เพื่อ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หลอกให้ลงทุน</a:t>
              </a:r>
              <a:endParaRPr lang="th-TH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4C62993-ABF4-4CE1-8E8B-A4633A6584B1}"/>
              </a:ext>
            </a:extLst>
          </p:cNvPr>
          <p:cNvSpPr txBox="1"/>
          <p:nvPr/>
        </p:nvSpPr>
        <p:spPr>
          <a:xfrm>
            <a:off x="-5342" y="8569365"/>
            <a:ext cx="936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*ตรวจสอบรายชื่อผู้ให้บริการที่ได้รับอนุญาต ได้ที่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7"/>
              </a:rPr>
              <a:t>https://www.sec.or.th/digitalasset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b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ก.ล.ต.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8"/>
              </a:rPr>
              <a:t>https://www.sec.or.th/TH/Documents/DigitalAsset/DigitalAssetInvestment-Guide.pdf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28FDFF-A846-49EE-BCDD-3ABCE25F29ED}"/>
              </a:ext>
            </a:extLst>
          </p:cNvPr>
          <p:cNvGrpSpPr/>
          <p:nvPr/>
        </p:nvGrpSpPr>
        <p:grpSpPr>
          <a:xfrm>
            <a:off x="9643523" y="2941414"/>
            <a:ext cx="3278778" cy="4166975"/>
            <a:chOff x="9643523" y="2941412"/>
            <a:chExt cx="3278778" cy="41669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F2F1E08-8B63-4003-92B4-E22D15894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9872" y="4182307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86">
              <a:extLst>
                <a:ext uri="{FF2B5EF4-FFF2-40B4-BE49-F238E27FC236}">
                  <a16:creationId xmlns:a16="http://schemas.microsoft.com/office/drawing/2014/main" id="{12308AC4-7393-4266-AAE4-5C2083C40E4C}"/>
                </a:ext>
              </a:extLst>
            </p:cNvPr>
            <p:cNvSpPr/>
            <p:nvPr/>
          </p:nvSpPr>
          <p:spPr>
            <a:xfrm>
              <a:off x="9643523" y="2941412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คู่มือเกี่ยวกับสินทรัพย์ดิจิทัล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C63C5EB0-D7E6-288E-BF8E-416815F7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12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42"/>
          <p:cNvSpPr/>
          <p:nvPr/>
        </p:nvSpPr>
        <p:spPr>
          <a:xfrm>
            <a:off x="3379393" y="3304653"/>
            <a:ext cx="528638" cy="587374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45883" y="3130636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ลงทุนเอง</a:t>
            </a:r>
            <a:endParaRPr lang="th-TH" sz="4400" b="1">
              <a:solidFill>
                <a:schemeClr val="bg1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7220" y="6693410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มืออาชีพลงทุนให้</a:t>
            </a:r>
            <a:endParaRPr lang="th-TH" sz="44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08510" y="7792178"/>
            <a:ext cx="204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สวัสดิการ</a:t>
            </a:r>
            <a:br>
              <a:rPr lang="th-TH" sz="3600">
                <a:solidFill>
                  <a:schemeClr val="bg1">
                    <a:lumMod val="75000"/>
                  </a:schemeClr>
                </a:solidFill>
              </a:rPr>
            </a:br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ที่ทำงาน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0447" y="5436619"/>
            <a:ext cx="1737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/>
              <a:t>มืออาชีพที่</a:t>
            </a:r>
          </a:p>
          <a:p>
            <a:r>
              <a:rPr lang="th-TH" sz="3600"/>
              <a:t>คุณเลือก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070447" y="5883114"/>
            <a:ext cx="900000" cy="2556000"/>
            <a:chOff x="1898996" y="5879269"/>
            <a:chExt cx="900000" cy="255600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898996" y="7153828"/>
              <a:ext cx="46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366996" y="5888958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366996" y="5879269"/>
              <a:ext cx="0" cy="2556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6996" y="8428822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94784" y="4890037"/>
            <a:ext cx="11250116" cy="2128185"/>
            <a:chOff x="5094784" y="4723981"/>
            <a:chExt cx="11250116" cy="2128185"/>
          </a:xfrm>
        </p:grpSpPr>
        <p:grpSp>
          <p:nvGrpSpPr>
            <p:cNvPr id="58" name="Group 57"/>
            <p:cNvGrpSpPr/>
            <p:nvPr/>
          </p:nvGrpSpPr>
          <p:grpSpPr>
            <a:xfrm>
              <a:off x="5094784" y="4723981"/>
              <a:ext cx="11250116" cy="2128185"/>
              <a:chOff x="3775418" y="5145410"/>
              <a:chExt cx="11250116" cy="212818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775418" y="5145410"/>
                <a:ext cx="11250116" cy="2128185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 w="28575">
                <a:solidFill>
                  <a:srgbClr val="0941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3992931" y="5184787"/>
                <a:ext cx="10800000" cy="1762947"/>
                <a:chOff x="4002488" y="5628402"/>
                <a:chExt cx="10800000" cy="176294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02488" y="6839905"/>
                  <a:ext cx="10800000" cy="551444"/>
                  <a:chOff x="2678630" y="7373047"/>
                  <a:chExt cx="11016688" cy="551444"/>
                </a:xfrm>
              </p:grpSpPr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2678630" y="7373047"/>
                    <a:ext cx="11016688" cy="0"/>
                  </a:xfrm>
                  <a:prstGeom prst="straightConnector1">
                    <a:avLst/>
                  </a:prstGeom>
                  <a:ln w="57150">
                    <a:gradFill flip="none" rotWithShape="1">
                      <a:gsLst>
                        <a:gs pos="0">
                          <a:srgbClr val="99CA3C"/>
                        </a:gs>
                        <a:gs pos="37000">
                          <a:srgbClr val="FDBF15"/>
                        </a:gs>
                        <a:gs pos="70000">
                          <a:srgbClr val="F47F0A"/>
                        </a:gs>
                        <a:gs pos="100000">
                          <a:srgbClr val="EC1E23"/>
                        </a:gs>
                      </a:gsLst>
                      <a:lin ang="0" scaled="1"/>
                      <a:tileRect/>
                    </a:gradFill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587347" y="7401271"/>
                    <a:ext cx="72997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th-TH"/>
                    </a:defPPr>
                    <a:lvl1pPr algn="ctr">
                      <a:defRPr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defRPr>
                    </a:lvl1pPr>
                  </a:lstStyle>
                  <a:p>
                    <a:r>
                      <a:rPr lang="th-TH" sz="2800"/>
                      <a:t>กองทุนรวมต่าง ๆ/กองทุนรวมเพื่อการลดหย่อนภาษี (</a:t>
                    </a:r>
                    <a:r>
                      <a:rPr lang="en-US" sz="2800"/>
                      <a:t>SSF </a:t>
                    </a:r>
                    <a:r>
                      <a:rPr lang="th-TH" sz="2800"/>
                      <a:t>และ </a:t>
                    </a:r>
                    <a:r>
                      <a:rPr lang="en-US" sz="2800"/>
                      <a:t>RMF</a:t>
                    </a:r>
                    <a:r>
                      <a:rPr lang="th-TH" sz="2800"/>
                      <a:t>)</a:t>
                    </a:r>
                  </a:p>
                </p:txBody>
              </p: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5012" y="5628402"/>
                  <a:ext cx="1188000" cy="1188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9" name="Rectangle 88"/>
            <p:cNvSpPr/>
            <p:nvPr/>
          </p:nvSpPr>
          <p:spPr>
            <a:xfrm flipV="1">
              <a:off x="7314944" y="6483834"/>
              <a:ext cx="6869758" cy="271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97396" y="6422298"/>
              <a:ext cx="5904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(เงินปันผล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+ 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ส่วนต่างราคา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+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ลดหย่อนภาษี เฉพาะ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SSF 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และ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RMF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)</a:t>
              </a:r>
            </a:p>
          </p:txBody>
        </p:sp>
      </p:grpSp>
      <p:sp>
        <p:nvSpPr>
          <p:cNvPr id="95" name="Chevron 94"/>
          <p:cNvSpPr/>
          <p:nvPr/>
        </p:nvSpPr>
        <p:spPr>
          <a:xfrm>
            <a:off x="3773726" y="3303781"/>
            <a:ext cx="528638" cy="587374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4784" y="7162132"/>
            <a:ext cx="11250116" cy="2127600"/>
            <a:chOff x="5094784" y="6996076"/>
            <a:chExt cx="11250116" cy="2127600"/>
          </a:xfrm>
        </p:grpSpPr>
        <p:sp>
          <p:nvSpPr>
            <p:cNvPr id="60" name="Rounded Rectangle 59"/>
            <p:cNvSpPr/>
            <p:nvPr/>
          </p:nvSpPr>
          <p:spPr>
            <a:xfrm>
              <a:off x="5094784" y="6996076"/>
              <a:ext cx="11250116" cy="2127600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15913" y="7019954"/>
              <a:ext cx="10800000" cy="1763931"/>
              <a:chOff x="4002488" y="5612904"/>
              <a:chExt cx="10800000" cy="1763931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002488" y="6808909"/>
                <a:ext cx="10800000" cy="567926"/>
                <a:chOff x="2678630" y="7342051"/>
                <a:chExt cx="11016686" cy="567926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678630" y="7342051"/>
                  <a:ext cx="11016686" cy="0"/>
                </a:xfrm>
                <a:prstGeom prst="straightConnector1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2794048" y="7386757"/>
                  <a:ext cx="108245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3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defRPr>
                  </a:lvl1pPr>
                </a:lstStyle>
                <a:p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กองทุนประกันสังคม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*/</a:t>
                  </a:r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กองทุนสำรองเลี้ยงชีพ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/</a:t>
                  </a:r>
                  <a:r>
                    <a:rPr lang="th-TH" sz="2800">
                      <a:solidFill>
                        <a:schemeClr val="bg1">
                          <a:lumMod val="75000"/>
                        </a:schemeClr>
                      </a:solidFill>
                    </a:rPr>
                    <a:t>กองทุนบำเหน็จบำนาญข้าราชการ</a:t>
                  </a:r>
                  <a:r>
                    <a:rPr lang="en-US" sz="2800">
                      <a:solidFill>
                        <a:schemeClr val="bg1">
                          <a:lumMod val="75000"/>
                        </a:schemeClr>
                      </a:solidFill>
                    </a:rPr>
                    <a:t>*</a:t>
                  </a:r>
                  <a:endParaRPr lang="th-TH" sz="280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4015" y="5612904"/>
                <a:ext cx="1188000" cy="118800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0F1DF-F3F7-45F6-8AE9-3FA4E563D07D}"/>
              </a:ext>
            </a:extLst>
          </p:cNvPr>
          <p:cNvGrpSpPr/>
          <p:nvPr/>
        </p:nvGrpSpPr>
        <p:grpSpPr>
          <a:xfrm>
            <a:off x="6639445" y="8845756"/>
            <a:ext cx="8127406" cy="407758"/>
            <a:chOff x="6639445" y="8845756"/>
            <a:chExt cx="8127406" cy="407758"/>
          </a:xfrm>
        </p:grpSpPr>
        <p:sp>
          <p:nvSpPr>
            <p:cNvPr id="93" name="Rectangle 92"/>
            <p:cNvSpPr/>
            <p:nvPr/>
          </p:nvSpPr>
          <p:spPr>
            <a:xfrm flipV="1">
              <a:off x="6649938" y="8895635"/>
              <a:ext cx="2196105" cy="306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9445" y="8845756"/>
              <a:ext cx="2217091" cy="407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(เงินทดแทน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ลดหย่อนภาษี)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 flipV="1">
              <a:off x="8921592" y="8890990"/>
              <a:ext cx="5845186" cy="311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05037" y="8853404"/>
              <a:ext cx="5861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(เงินสะสม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เงินสมทบ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ผลประโยชน์จากเงินสะสมและเงินสมทบ </a:t>
              </a:r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+ </a:t>
              </a:r>
              <a:r>
                <a:rPr lang="th-TH">
                  <a:solidFill>
                    <a:schemeClr val="bg1">
                      <a:lumMod val="75000"/>
                    </a:schemeClr>
                  </a:solidFill>
                </a:rPr>
                <a:t>ลดหย่อนภาษี)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41446" y="1006358"/>
            <a:ext cx="11541702" cy="1417813"/>
            <a:chOff x="4941446" y="541907"/>
            <a:chExt cx="11541702" cy="1417813"/>
          </a:xfrm>
        </p:grpSpPr>
        <p:grpSp>
          <p:nvGrpSpPr>
            <p:cNvPr id="56" name="Group 55"/>
            <p:cNvGrpSpPr/>
            <p:nvPr/>
          </p:nvGrpSpPr>
          <p:grpSpPr>
            <a:xfrm>
              <a:off x="4941446" y="1599720"/>
              <a:ext cx="11541702" cy="360000"/>
              <a:chOff x="2268544" y="2110648"/>
              <a:chExt cx="11541702" cy="360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043012" y="2110648"/>
                <a:ext cx="2880000" cy="360000"/>
              </a:xfrm>
              <a:prstGeom prst="rect">
                <a:avLst/>
              </a:prstGeom>
              <a:solidFill>
                <a:srgbClr val="F79638"/>
              </a:solidFill>
              <a:ln>
                <a:solidFill>
                  <a:srgbClr val="F796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68544" y="2110648"/>
                <a:ext cx="2880000" cy="36000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ต่ำ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5778" y="2110648"/>
                <a:ext cx="2880000" cy="360000"/>
              </a:xfrm>
              <a:prstGeom prst="rect">
                <a:avLst/>
              </a:prstGeom>
              <a:solidFill>
                <a:srgbClr val="FDBF15"/>
              </a:solidFill>
              <a:ln>
                <a:solidFill>
                  <a:srgbClr val="FDBF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930246" y="2110648"/>
                <a:ext cx="2880000" cy="360000"/>
              </a:xfrm>
              <a:prstGeom prst="rect">
                <a:avLst/>
              </a:prstGeom>
              <a:solidFill>
                <a:srgbClr val="EC1E23"/>
              </a:solidFill>
              <a:ln>
                <a:solidFill>
                  <a:srgbClr val="EC1E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สูง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68176" y="541907"/>
              <a:ext cx="6320493" cy="935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 </a:t>
              </a:r>
              <a:r>
                <a:rPr lang="en-US" sz="50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VS</a:t>
              </a:r>
              <a:r>
                <a:rPr lang="en-US" sz="5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</a:t>
              </a:r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ผลตอบแทน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18154" y="1196701"/>
              <a:ext cx="6860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เลือกให้เหมาะสมกับตัวเองและศึกษาข้อมูลก่อนตัดสินใจลงทุน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94784" y="2497718"/>
            <a:ext cx="11287360" cy="2268489"/>
            <a:chOff x="5094784" y="2331662"/>
            <a:chExt cx="11287360" cy="2268489"/>
          </a:xfrm>
        </p:grpSpPr>
        <p:sp>
          <p:nvSpPr>
            <p:cNvPr id="47" name="Rounded Rectangle 46"/>
            <p:cNvSpPr/>
            <p:nvPr/>
          </p:nvSpPr>
          <p:spPr>
            <a:xfrm>
              <a:off x="5094784" y="2331662"/>
              <a:ext cx="11250116" cy="2268489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2075" y="2563965"/>
              <a:ext cx="1397810" cy="1580177"/>
              <a:chOff x="3369639" y="3603528"/>
              <a:chExt cx="1397810" cy="158017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528973" y="4598930"/>
                <a:ext cx="10791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เงินฝาก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639" y="3603528"/>
                <a:ext cx="1397810" cy="10118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1550594" y="2491211"/>
              <a:ext cx="1295546" cy="1652931"/>
              <a:chOff x="10892157" y="3603528"/>
              <a:chExt cx="1295546" cy="165293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892157" y="4671684"/>
                <a:ext cx="1295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หุ้นสามัญ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160768" y="3603528"/>
                <a:ext cx="758324" cy="11088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8492493" y="2594751"/>
              <a:ext cx="1473480" cy="1549391"/>
              <a:chOff x="7080691" y="3603528"/>
              <a:chExt cx="1473480" cy="154939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080691" y="4568144"/>
                <a:ext cx="1473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ตราสารหนี้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1635" r="1"/>
              <a:stretch/>
            </p:blipFill>
            <p:spPr>
              <a:xfrm>
                <a:off x="7132069" y="3603528"/>
                <a:ext cx="1370724" cy="823776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5451979" y="4100377"/>
              <a:ext cx="10654476" cy="400110"/>
              <a:chOff x="5094784" y="4400411"/>
              <a:chExt cx="10654476" cy="400110"/>
            </a:xfrm>
          </p:grpSpPr>
          <p:sp>
            <p:nvSpPr>
              <p:cNvPr id="86" name="Rectangle 85"/>
              <p:cNvSpPr/>
              <p:nvPr/>
            </p:nvSpPr>
            <p:spPr>
              <a:xfrm flipV="1">
                <a:off x="5094784" y="4447216"/>
                <a:ext cx="10654476" cy="303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094785" y="4400411"/>
                <a:ext cx="103559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  (เงินต้น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ดอกเบี้ย)                      (ดอกเบี้ย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เงินต้น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/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ส่วนต่างราคา)      (เงินปันผล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สิทธิออกเสียง)                   (ส่วนต่างราคา)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4004570" y="2555255"/>
              <a:ext cx="2377574" cy="1588887"/>
              <a:chOff x="13888458" y="2555255"/>
              <a:chExt cx="2377574" cy="158888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66122" y="2555255"/>
                <a:ext cx="744941" cy="744941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888458" y="2606856"/>
                <a:ext cx="2377574" cy="1537286"/>
                <a:chOff x="13888458" y="2606856"/>
                <a:chExt cx="2377574" cy="1537286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13888458" y="2606856"/>
                  <a:ext cx="2377574" cy="1537286"/>
                  <a:chOff x="13776052" y="3723681"/>
                  <a:chExt cx="2377574" cy="1537286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3776052" y="4676192"/>
                    <a:ext cx="237757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th-TH" sz="3200">
                        <a:solidFill>
                          <a:schemeClr val="bg1">
                            <a:lumMod val="7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rPr>
                      <a:t>สินทรัพย์ทางเลือก </a:t>
                    </a:r>
                  </a:p>
                </p:txBody>
              </p: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04442" y="3723681"/>
                    <a:ext cx="864221" cy="4568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4487622" y="3044381"/>
                  <a:ext cx="683722" cy="592407"/>
                  <a:chOff x="14487622" y="3058029"/>
                  <a:chExt cx="683722" cy="592407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V="1">
                    <a:off x="14714323" y="3058029"/>
                    <a:ext cx="32292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47344" y="3326436"/>
                    <a:ext cx="32400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487622" y="3322563"/>
                    <a:ext cx="324000" cy="296198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1" name="Title 3">
            <a:extLst>
              <a:ext uri="{FF2B5EF4-FFF2-40B4-BE49-F238E27FC236}">
                <a16:creationId xmlns:a16="http://schemas.microsoft.com/office/drawing/2014/main" id="{D37BEED0-6D9B-4C15-8B78-7BCE68E0E8E0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ทางเลือกในการออมและการลงทุน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18780F-4672-457E-9420-370B38933DBE}"/>
              </a:ext>
            </a:extLst>
          </p:cNvPr>
          <p:cNvSpPr txBox="1"/>
          <p:nvPr/>
        </p:nvSpPr>
        <p:spPr>
          <a:xfrm>
            <a:off x="-5346" y="8951075"/>
            <a:ext cx="271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*การลงทุนภาคบังคับ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E47B-1BF8-4C46-A58C-D8E6AFB6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2827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3653374" y="3434362"/>
            <a:ext cx="1844894" cy="707886"/>
          </a:xfrm>
          <a:prstGeom prst="rect">
            <a:avLst/>
          </a:prstGeom>
          <a:solidFill>
            <a:srgbClr val="FFF3C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rPr>
              <a:t>นักลงทุน</a:t>
            </a:r>
          </a:p>
        </p:txBody>
      </p:sp>
      <p:cxnSp>
        <p:nvCxnSpPr>
          <p:cNvPr id="22" name="Elbow Connector 21"/>
          <p:cNvCxnSpPr>
            <a:stCxn id="30" idx="2"/>
          </p:cNvCxnSpPr>
          <p:nvPr/>
        </p:nvCxnSpPr>
        <p:spPr>
          <a:xfrm rot="16200000" flipH="1">
            <a:off x="9609828" y="3788879"/>
            <a:ext cx="1114415" cy="7717361"/>
          </a:xfrm>
          <a:prstGeom prst="bentConnector2">
            <a:avLst/>
          </a:prstGeom>
          <a:ln w="57150">
            <a:solidFill>
              <a:srgbClr val="ED7D3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/>
        </p:nvSpPr>
        <p:spPr>
          <a:xfrm>
            <a:off x="7366723" y="5999929"/>
            <a:ext cx="6192000" cy="361011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7351965" y="5439907"/>
            <a:ext cx="6192000" cy="3600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940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91756" y="6265210"/>
            <a:ext cx="311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ชำระเงินลงทุน</a:t>
            </a:r>
            <a:br>
              <a:rPr lang="th-TH" sz="32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(ช่องทางสาขา หรือ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Online</a:t>
            </a:r>
            <a:r>
              <a:rPr lang="th-TH" sz="24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  <a:endParaRPr lang="th-TH" sz="1600">
              <a:solidFill>
                <a:schemeClr val="accent6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6063" y="3441208"/>
            <a:ext cx="3945886" cy="1138773"/>
          </a:xfrm>
          <a:prstGeom prst="rect">
            <a:avLst/>
          </a:prstGeom>
          <a:solidFill>
            <a:srgbClr val="FFF3C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4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600"/>
              <a:t>ผลิตภัณฑ์ทางการเงิน</a:t>
            </a:r>
            <a:br>
              <a:rPr lang="th-TH" sz="4400"/>
            </a:br>
            <a:r>
              <a:rPr lang="th-TH" sz="3200" b="0"/>
              <a:t>(ทั้งในและต่างประเทศ)</a:t>
            </a:r>
            <a:endParaRPr lang="th-TH" sz="1400" b="0"/>
          </a:p>
        </p:txBody>
      </p:sp>
      <p:sp>
        <p:nvSpPr>
          <p:cNvPr id="43" name="TextBox 42"/>
          <p:cNvSpPr txBox="1"/>
          <p:nvPr/>
        </p:nvSpPr>
        <p:spPr>
          <a:xfrm>
            <a:off x="4747494" y="3027509"/>
            <a:ext cx="3121722" cy="1200329"/>
          </a:xfrm>
          <a:prstGeom prst="rect">
            <a:avLst/>
          </a:prstGeom>
          <a:solidFill>
            <a:srgbClr val="FFF3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บริษัทหลักทรัพย์</a:t>
            </a:r>
          </a:p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จัดการกองทุนรวม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33102" y="5003242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>
                <a:solidFill>
                  <a:schemeClr val="bg1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หน่วยลงทุน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413684" y="7770624"/>
            <a:ext cx="1406303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เงินปันผล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393740" y="7770624"/>
            <a:ext cx="1897836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ส่วนต่างราคา</a:t>
            </a:r>
          </a:p>
        </p:txBody>
      </p:sp>
      <p:sp>
        <p:nvSpPr>
          <p:cNvPr id="9" name="Cross 8"/>
          <p:cNvSpPr/>
          <p:nvPr/>
        </p:nvSpPr>
        <p:spPr>
          <a:xfrm>
            <a:off x="7782212" y="7868598"/>
            <a:ext cx="646810" cy="633306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73" y="4142248"/>
            <a:ext cx="1762764" cy="2948105"/>
          </a:xfrm>
          <a:prstGeom prst="rect">
            <a:avLst/>
          </a:prstGeom>
        </p:spPr>
      </p:pic>
      <p:sp>
        <p:nvSpPr>
          <p:cNvPr id="31" name="Rectangle 26"/>
          <p:cNvSpPr/>
          <p:nvPr/>
        </p:nvSpPr>
        <p:spPr>
          <a:xfrm>
            <a:off x="4906757" y="5649685"/>
            <a:ext cx="2822059" cy="6035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บลจ.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928617" y="7780990"/>
            <a:ext cx="2724757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ลดหย่อนภาษี</a:t>
            </a:r>
            <a:br>
              <a:rPr lang="th-TH" sz="32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00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(เฉพาะ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SSF </a:t>
            </a:r>
            <a:r>
              <a:rPr lang="th-TH" sz="2800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และ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RMF</a:t>
            </a:r>
            <a:r>
              <a:rPr lang="th-TH" sz="2800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34" name="Cross 33"/>
          <p:cNvSpPr/>
          <p:nvPr/>
        </p:nvSpPr>
        <p:spPr>
          <a:xfrm>
            <a:off x="10246765" y="7884927"/>
            <a:ext cx="646810" cy="633306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4045023" y="5138227"/>
            <a:ext cx="1238585" cy="123482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TextBox 56"/>
          <p:cNvSpPr txBox="1"/>
          <p:nvPr/>
        </p:nvSpPr>
        <p:spPr>
          <a:xfrm>
            <a:off x="4337483" y="5488707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ลงทุน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289" y="7210010"/>
            <a:ext cx="3265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ขึ้นกับนโยบายและความเสี่ยงของแต่ละกองทุน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15" y="287096"/>
            <a:ext cx="1440000" cy="14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39" y="4579981"/>
            <a:ext cx="3265686" cy="26443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-2001"/>
          <a:stretch/>
        </p:blipFill>
        <p:spPr>
          <a:xfrm rot="212861">
            <a:off x="13783755" y="4124249"/>
            <a:ext cx="1572310" cy="4575007"/>
          </a:xfrm>
          <a:prstGeom prst="rect">
            <a:avLst/>
          </a:prstGeom>
        </p:spPr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F4413C55-58C9-4769-8AC4-0C4BEB9D1092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กองทุนรวม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37DC12-D50D-4166-A2B7-A5E0734B417D}"/>
              </a:ext>
            </a:extLst>
          </p:cNvPr>
          <p:cNvSpPr txBox="1"/>
          <p:nvPr/>
        </p:nvSpPr>
        <p:spPr>
          <a:xfrm>
            <a:off x="1173480" y="1887393"/>
            <a:ext cx="14721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ผู้ลงทุนมีฐานะเป็น </a:t>
            </a:r>
            <a:r>
              <a:rPr lang="th-TH" sz="48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“ผู้เอาเงินไปฝากไว้ให้คนอื่นลงทุนแทน”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C657F-3E30-4E77-958C-9C024531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45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3" grpId="0" animBg="1"/>
      <p:bldP spid="25" grpId="0" animBg="1"/>
      <p:bldP spid="28" grpId="0"/>
      <p:bldP spid="37" grpId="0" animBg="1"/>
      <p:bldP spid="43" grpId="0" animBg="1"/>
      <p:bldP spid="53" grpId="0"/>
      <p:bldP spid="59" grpId="0" animBg="1"/>
      <p:bldP spid="84" grpId="0" animBg="1"/>
      <p:bldP spid="9" grpId="0" animBg="1"/>
      <p:bldP spid="31" grpId="0"/>
      <p:bldP spid="33" grpId="0" animBg="1"/>
      <p:bldP spid="34" grpId="0" animBg="1"/>
      <p:bldP spid="8" grpId="0" animBg="1"/>
      <p:bldP spid="57" grpId="0"/>
      <p:bldP spid="11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523492"/>
              </p:ext>
            </p:extLst>
          </p:nvPr>
        </p:nvGraphicFramePr>
        <p:xfrm>
          <a:off x="1635677" y="2008985"/>
          <a:ext cx="9103228" cy="415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9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3257">
                <a:tc>
                  <a:txBody>
                    <a:bodyPr/>
                    <a:lstStyle/>
                    <a:p>
                      <a:pPr algn="ctr"/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เงื่อนไข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A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กองทุนรวมเพื่อการออม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(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SSF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)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427">
                <a:tc>
                  <a:txBody>
                    <a:bodyPr/>
                    <a:lstStyle/>
                    <a:p>
                      <a:r>
                        <a:rPr lang="th-TH" sz="3200" b="1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การลงทุนขั้นต่ำ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ไม่มีขั้นต่ำ </a:t>
                      </a:r>
                      <a:r>
                        <a:rPr lang="th-TH" sz="3200" b="0" u="sng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และ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ไม่ต้องลงทุนต่อเนื่องทุกปี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901">
                <a:tc>
                  <a:txBody>
                    <a:bodyPr/>
                    <a:lstStyle/>
                    <a:p>
                      <a:r>
                        <a:rPr lang="th-TH" sz="3200" b="1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การลงทุนสูงสุด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ไม่เกิน 30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% 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ของเงินได้พึงประเมิน</a:t>
                      </a:r>
                    </a:p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แต่ไม่เกิน</a:t>
                      </a:r>
                      <a:r>
                        <a:rPr lang="th-TH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200,000 บาท</a:t>
                      </a:r>
                      <a:endParaRPr lang="th-TH" sz="32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100">
                <a:tc>
                  <a:txBody>
                    <a:bodyPr/>
                    <a:lstStyle/>
                    <a:p>
                      <a:r>
                        <a:rPr lang="th-TH" sz="3200" b="1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ระยะเวลาในการลงทุน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&gt;=</a:t>
                      </a:r>
                      <a:r>
                        <a:rPr lang="en-US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10 ปีนับจากวันที่ซื้อ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545">
                <a:tc>
                  <a:txBody>
                    <a:bodyPr/>
                    <a:lstStyle/>
                    <a:p>
                      <a:r>
                        <a:rPr lang="th-TH" sz="3200" b="1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ช่วงเวลาใช้สิทธิลดหย่อนภาษี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</a:t>
                      </a:r>
                      <a:r>
                        <a:rPr lang="th-TH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2563 - 2567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606040" y="6519257"/>
            <a:ext cx="11905777" cy="1588916"/>
            <a:chOff x="1098252" y="6611180"/>
            <a:chExt cx="11148713" cy="1588916"/>
          </a:xfrm>
        </p:grpSpPr>
        <p:sp>
          <p:nvSpPr>
            <p:cNvPr id="31" name="สี่เหลี่ยมผืนผ้ามุมมน 1"/>
            <p:cNvSpPr/>
            <p:nvPr/>
          </p:nvSpPr>
          <p:spPr>
            <a:xfrm>
              <a:off x="1098252" y="6611180"/>
              <a:ext cx="11148713" cy="15889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28026" y="6793810"/>
              <a:ext cx="1546860" cy="1179196"/>
            </a:xfrm>
            <a:prstGeom prst="roundRect">
              <a:avLst/>
            </a:prstGeom>
            <a:solidFill>
              <a:srgbClr val="66C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SSF</a:t>
              </a:r>
            </a:p>
            <a:p>
              <a:pPr algn="ctr"/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ไม่เกิน </a:t>
              </a:r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30%</a:t>
              </a:r>
            </a:p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200</a:t>
              </a:r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,000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585200" y="6793810"/>
              <a:ext cx="1546860" cy="11791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PVD</a:t>
              </a:r>
              <a:r>
                <a:rPr lang="en-US" sz="48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*</a:t>
              </a:r>
            </a:p>
            <a:p>
              <a:pPr algn="ctr"/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ไม่เกิน 15</a:t>
              </a:r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%</a:t>
              </a:r>
              <a:endParaRPr lang="th-TH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800126" y="6793810"/>
              <a:ext cx="1546860" cy="1179196"/>
            </a:xfrm>
            <a:prstGeom prst="roundRect">
              <a:avLst/>
            </a:prstGeom>
            <a:solidFill>
              <a:srgbClr val="F69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RMF</a:t>
              </a:r>
            </a:p>
            <a:p>
              <a:pPr algn="ctr"/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ไม่เกิน </a:t>
              </a:r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30%</a:t>
              </a:r>
            </a:p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500</a:t>
              </a:r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,000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881751" y="6793810"/>
              <a:ext cx="1546860" cy="11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ประกันบำนาญ</a:t>
              </a:r>
              <a:endPara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/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ไม่เกิน </a:t>
              </a:r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15%</a:t>
              </a:r>
            </a:p>
            <a:p>
              <a:pPr algn="ctr"/>
              <a:r>
                <a:rPr lang="en-US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200</a:t>
              </a:r>
              <a:r>
                <a:rPr lang="th-TH" sz="24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,000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9944327" y="6793810"/>
              <a:ext cx="1852932" cy="117919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รวมกันไม่เกิน 500,000</a:t>
              </a:r>
            </a:p>
          </p:txBody>
        </p:sp>
        <p:sp>
          <p:nvSpPr>
            <p:cNvPr id="26" name="Plus 25"/>
            <p:cNvSpPr/>
            <p:nvPr/>
          </p:nvSpPr>
          <p:spPr>
            <a:xfrm>
              <a:off x="3218468" y="7131408"/>
              <a:ext cx="504000" cy="504000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7" name="Plus 26"/>
            <p:cNvSpPr/>
            <p:nvPr/>
          </p:nvSpPr>
          <p:spPr>
            <a:xfrm>
              <a:off x="5285505" y="7131408"/>
              <a:ext cx="504000" cy="504000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8" name="Plus 27"/>
            <p:cNvSpPr/>
            <p:nvPr/>
          </p:nvSpPr>
          <p:spPr>
            <a:xfrm>
              <a:off x="7364218" y="7131408"/>
              <a:ext cx="504000" cy="504000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9" name="Equal 28"/>
            <p:cNvSpPr/>
            <p:nvPr/>
          </p:nvSpPr>
          <p:spPr>
            <a:xfrm>
              <a:off x="9432619" y="7131408"/>
              <a:ext cx="504000" cy="504000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18" name="Title 3">
            <a:extLst>
              <a:ext uri="{FF2B5EF4-FFF2-40B4-BE49-F238E27FC236}">
                <a16:creationId xmlns:a16="http://schemas.microsoft.com/office/drawing/2014/main" id="{5349CE93-BDE9-4AB6-B376-5C95E1C56475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กองทุนรวมที่ลดหย่อนภาษีได้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F7883-B6F1-4FE2-B569-6D108E0BD60D}"/>
              </a:ext>
            </a:extLst>
          </p:cNvPr>
          <p:cNvSpPr txBox="1"/>
          <p:nvPr/>
        </p:nvSpPr>
        <p:spPr>
          <a:xfrm>
            <a:off x="-5344" y="8587819"/>
            <a:ext cx="13403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*PVD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 กบข. กองทุนสงเคราะห์ครูโรงเรียนเอกชน ก</a:t>
            </a:r>
            <a:r>
              <a:rPr lang="th-TH" sz="2400" err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อช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.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LTF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ถือต่อไปได้จนครบเงื่อนไข/ซื้อเพิ่มได้ แต่ไม่สามารถลดหย่อนภาษีได้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EBF5AC6-1774-406F-8D6D-024C9F0E3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23833"/>
              </p:ext>
            </p:extLst>
          </p:nvPr>
        </p:nvGraphicFramePr>
        <p:xfrm>
          <a:off x="10738905" y="2010791"/>
          <a:ext cx="4694219" cy="415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4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3257">
                <a:tc>
                  <a:txBody>
                    <a:bodyPr/>
                    <a:lstStyle/>
                    <a:p>
                      <a:pPr algn="ctr"/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กองทุนรวมเพื่อการเลี้ยงชีพ</a:t>
                      </a:r>
                    </a:p>
                    <a:p>
                      <a:pPr algn="ctr"/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(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RMF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)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E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427"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ไม่มีขั้นต่ำ </a:t>
                      </a:r>
                      <a:r>
                        <a:rPr lang="th-TH" sz="3200" b="0" u="sng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แต่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ต้องลงทุนต่อเนื่องทุกปี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901"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ไม่เกิน 30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% 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ของเงินได้พึงประเมิน</a:t>
                      </a:r>
                    </a:p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แต่ไม่เกิน</a:t>
                      </a:r>
                      <a:r>
                        <a:rPr lang="th-TH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500,000 บาท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&gt;=</a:t>
                      </a:r>
                      <a:r>
                        <a:rPr lang="en-US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5 ปี และลงทุนถึงอายุ</a:t>
                      </a:r>
                      <a:r>
                        <a:rPr lang="th-TH" sz="3200" b="0" baseline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55 ปี</a:t>
                      </a:r>
                      <a:endParaRPr lang="th-TH" sz="32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545"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เริ่มปี 2563 เป็นต้นไป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E496-2E0F-40F6-87EC-449B2C5D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89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830" y="1763903"/>
            <a:ext cx="13138150" cy="1274763"/>
          </a:xfrm>
          <a:solidFill>
            <a:srgbClr val="9DC3E6"/>
          </a:solidFill>
        </p:spPr>
        <p:txBody>
          <a:bodyPr/>
          <a:lstStyle/>
          <a:p>
            <a:pPr algn="ctr"/>
            <a:r>
              <a:rPr lang="th-TH">
                <a:solidFill>
                  <a:schemeClr val="tx2">
                    <a:lumMod val="75000"/>
                  </a:schemeClr>
                </a:solidFill>
              </a:rPr>
              <a:t>หัวข้อการนำเสนอ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029" y="3028906"/>
            <a:ext cx="13137753" cy="55187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37701-B750-458A-B015-2E5E99A2C60F}"/>
              </a:ext>
            </a:extLst>
          </p:cNvPr>
          <p:cNvGrpSpPr/>
          <p:nvPr/>
        </p:nvGrpSpPr>
        <p:grpSpPr>
          <a:xfrm>
            <a:off x="2762299" y="3439198"/>
            <a:ext cx="11567212" cy="4730260"/>
            <a:chOff x="2852174" y="3094893"/>
            <a:chExt cx="11567212" cy="473026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89568" y="3094893"/>
              <a:ext cx="10629818" cy="4730260"/>
            </a:xfrm>
            <a:prstGeom prst="roundRect">
              <a:avLst>
                <a:gd name="adj" fmla="val 8860"/>
              </a:avLst>
            </a:prstGeom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 anchorCtr="0">
              <a:normAutofit fontScale="92500" lnSpcReduction="20000"/>
            </a:bodyPr>
            <a:lstStyle>
              <a:lvl1pPr marL="320040" indent="-320040" algn="l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Char char="•"/>
                <a:defRPr sz="39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9601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6002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2402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88036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52044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เข้าใจตัวเองก่อนเริ่มลงทุน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เป้าหมายการเงิน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ความเสี่ยงที่ยอมรับได้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ศึกษาทางเลือกการออมและการลงทุน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จัดพอร์ตการลงทุน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ลองจัดพอร์ตการลงทุนเพื่อเกษียณ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955" y="3483561"/>
              <a:ext cx="3101131" cy="39529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0D8F9A-5A40-43B2-BC71-1EA8C3D8EB4D}"/>
                </a:ext>
              </a:extLst>
            </p:cNvPr>
            <p:cNvSpPr/>
            <p:nvPr/>
          </p:nvSpPr>
          <p:spPr>
            <a:xfrm>
              <a:off x="2852174" y="324839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1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8CD604-FD29-408E-AE04-B15D2C7AF7EC}"/>
                </a:ext>
              </a:extLst>
            </p:cNvPr>
            <p:cNvSpPr/>
            <p:nvPr/>
          </p:nvSpPr>
          <p:spPr>
            <a:xfrm>
              <a:off x="2852174" y="531375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2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412509-1982-4C38-B83B-AC8CD26B4E19}"/>
                </a:ext>
              </a:extLst>
            </p:cNvPr>
            <p:cNvSpPr/>
            <p:nvPr/>
          </p:nvSpPr>
          <p:spPr>
            <a:xfrm>
              <a:off x="2852174" y="6128407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3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0D5B2-5A65-4D0A-975F-CB874B74896D}"/>
                </a:ext>
              </a:extLst>
            </p:cNvPr>
            <p:cNvSpPr/>
            <p:nvPr/>
          </p:nvSpPr>
          <p:spPr>
            <a:xfrm>
              <a:off x="2852174" y="6943062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4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11A1F-74AD-4747-A0AE-41AB9F5A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4295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3">
            <a:extLst>
              <a:ext uri="{FF2B5EF4-FFF2-40B4-BE49-F238E27FC236}">
                <a16:creationId xmlns:a16="http://schemas.microsoft.com/office/drawing/2014/main" id="{867A73B9-C3CA-4CED-BDA4-28CC92EBD61D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ข้อควรรู้เกี่ยวกับกองทุนรวม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951DC6-7F22-4931-93DC-5A44DBC32ECE}"/>
              </a:ext>
            </a:extLst>
          </p:cNvPr>
          <p:cNvGrpSpPr/>
          <p:nvPr/>
        </p:nvGrpSpPr>
        <p:grpSpPr>
          <a:xfrm>
            <a:off x="376604" y="2211932"/>
            <a:ext cx="7952796" cy="1655762"/>
            <a:chOff x="4738475" y="4252004"/>
            <a:chExt cx="6648341" cy="165576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43AEE6-D530-49F7-A1EA-92BB02D38693}"/>
                </a:ext>
              </a:extLst>
            </p:cNvPr>
            <p:cNvSpPr txBox="1"/>
            <p:nvPr/>
          </p:nvSpPr>
          <p:spPr>
            <a:xfrm>
              <a:off x="5246101" y="4953659"/>
              <a:ext cx="6140715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ติดต่อบริษัทหลักทรัพย์จัดการกองทุน* เพื่อเปิดบัญชีซื้อขายหน่วยลงทุนของกองทุนรวม</a:t>
              </a:r>
              <a:endParaRPr lang="en-US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40AB21-1E33-4908-BC3E-8DF54819EE70}"/>
                </a:ext>
              </a:extLst>
            </p:cNvPr>
            <p:cNvGrpSpPr/>
            <p:nvPr/>
          </p:nvGrpSpPr>
          <p:grpSpPr>
            <a:xfrm>
              <a:off x="4738475" y="4252004"/>
              <a:ext cx="6648341" cy="707886"/>
              <a:chOff x="2663917" y="5100435"/>
              <a:chExt cx="6648341" cy="70788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0795BF8-42F0-4E2B-B555-033C00AE950B}"/>
                  </a:ext>
                </a:extLst>
              </p:cNvPr>
              <p:cNvSpPr/>
              <p:nvPr/>
            </p:nvSpPr>
            <p:spPr>
              <a:xfrm>
                <a:off x="3171543" y="5100435"/>
                <a:ext cx="6140715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ซื้อขายที่ไหน</a:t>
                </a: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0D3E36F-2EF8-4782-9EDA-08C34CDF93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CBDC378-A197-4CB4-93E2-A5141DD3A4FA}"/>
              </a:ext>
            </a:extLst>
          </p:cNvPr>
          <p:cNvGrpSpPr/>
          <p:nvPr/>
        </p:nvGrpSpPr>
        <p:grpSpPr>
          <a:xfrm>
            <a:off x="8329400" y="3456851"/>
            <a:ext cx="8108207" cy="2687497"/>
            <a:chOff x="1783595" y="5194280"/>
            <a:chExt cx="7858801" cy="291211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35DB0B4-4114-4DC4-881B-4C739448B9AC}"/>
                </a:ext>
              </a:extLst>
            </p:cNvPr>
            <p:cNvGrpSpPr/>
            <p:nvPr/>
          </p:nvGrpSpPr>
          <p:grpSpPr>
            <a:xfrm>
              <a:off x="1783595" y="5194280"/>
              <a:ext cx="7858801" cy="944463"/>
              <a:chOff x="1756300" y="5075183"/>
              <a:chExt cx="7858801" cy="94446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C1A1F0-6CBF-488F-831E-83B5907DCA82}"/>
                  </a:ext>
                </a:extLst>
              </p:cNvPr>
              <p:cNvSpPr txBox="1"/>
              <p:nvPr/>
            </p:nvSpPr>
            <p:spPr>
              <a:xfrm>
                <a:off x="2542463" y="5252595"/>
                <a:ext cx="7072638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ข้อควรระวัง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1F95453-6037-4B5E-9C2D-9B8B98767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300" y="5075183"/>
                <a:ext cx="886273" cy="930960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291ACF-0EBD-4B72-9EE5-70BB73A95DB3}"/>
                </a:ext>
              </a:extLst>
            </p:cNvPr>
            <p:cNvSpPr txBox="1"/>
            <p:nvPr/>
          </p:nvSpPr>
          <p:spPr>
            <a:xfrm>
              <a:off x="2569758" y="6138744"/>
              <a:ext cx="7072638" cy="19676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55600" indent="-3556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กองทุนรวมมีความเสี่ยงตามนโยบายการลงทุนและสินทรัพย์ที่กองทุนรวมนั้นนำเงินไปลงทุน จึงควร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ศึกษาข้อมูลให้ดีก่อนตัดสินใจลงทุน</a:t>
              </a:r>
            </a:p>
            <a:p>
              <a:pPr marL="355600" indent="-355600">
                <a:buFont typeface="Arial" panose="020B0604020202020204" pitchFamily="34" charset="0"/>
                <a:buChar char="•"/>
              </a:pP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ผลการดำเนินงานในอดีต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ของกองทุนรวม</a:t>
              </a:r>
              <a:r>
                <a:rPr lang="th-TH" sz="2800">
                  <a:solidFill>
                    <a:srgbClr val="C00000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ไม่ได้ยืนยันผลการดำเนินงานในอนาคต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B23C07-2943-4A3F-9698-9EE71C4FFD28}"/>
              </a:ext>
            </a:extLst>
          </p:cNvPr>
          <p:cNvGrpSpPr/>
          <p:nvPr/>
        </p:nvGrpSpPr>
        <p:grpSpPr>
          <a:xfrm>
            <a:off x="376604" y="4020709"/>
            <a:ext cx="7952796" cy="3810198"/>
            <a:chOff x="4738475" y="4252004"/>
            <a:chExt cx="6648341" cy="38101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8EDE4AA-54B2-482B-8235-6B1F70F82E14}"/>
                </a:ext>
              </a:extLst>
            </p:cNvPr>
            <p:cNvSpPr txBox="1"/>
            <p:nvPr/>
          </p:nvSpPr>
          <p:spPr>
            <a:xfrm>
              <a:off x="5246101" y="4953659"/>
              <a:ext cx="6140715" cy="3108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ศึกษาข้อมูลกองทุนรวมใน </a:t>
              </a:r>
              <a:r>
                <a:rPr lang="en-US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Fund Fact Sheet 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หรือหนังสือชี้ชวนส่วนสรุป</a:t>
              </a:r>
              <a:r>
                <a:rPr lang="en-US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**</a:t>
              </a:r>
              <a:endParaRPr lang="th-TH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นโยบายการลงทุน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ความเสี่ยง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ค่าธรรมเนียม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ผลการดำเนินงาน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ข้อมูลอื่น</a:t>
              </a:r>
              <a:r>
                <a:rPr lang="en-US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 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ๆ</a:t>
              </a:r>
              <a:r>
                <a:rPr lang="en-US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 </a:t>
              </a:r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เช่น นโยบายการจ่ายเงินปันผล จำนวนขั้นต่ำในการซื้อขาย เวลาเปิดและปิดทำการ การทำรายการซื้อ ขาย สับเปลี่ยนหน่วยลงทุน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5427189-EC00-4B85-8B7E-219E0B72C10B}"/>
                </a:ext>
              </a:extLst>
            </p:cNvPr>
            <p:cNvGrpSpPr/>
            <p:nvPr/>
          </p:nvGrpSpPr>
          <p:grpSpPr>
            <a:xfrm>
              <a:off x="4738475" y="4252004"/>
              <a:ext cx="6648341" cy="707886"/>
              <a:chOff x="2663917" y="5100435"/>
              <a:chExt cx="6648341" cy="70788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286A10F-F8DC-4577-B3AD-57BB9E66CC28}"/>
                  </a:ext>
                </a:extLst>
              </p:cNvPr>
              <p:cNvSpPr/>
              <p:nvPr/>
            </p:nvSpPr>
            <p:spPr>
              <a:xfrm>
                <a:off x="3171543" y="5100435"/>
                <a:ext cx="6140715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ต้องดูอะไรบ้าง</a:t>
                </a: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9CFF3E82-57E1-4695-94F8-E5780B931E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714361E-3412-45C1-910C-DA4CB0809BAC}"/>
              </a:ext>
            </a:extLst>
          </p:cNvPr>
          <p:cNvSpPr txBox="1"/>
          <p:nvPr/>
        </p:nvSpPr>
        <p:spPr>
          <a:xfrm>
            <a:off x="-5344" y="8210661"/>
            <a:ext cx="1707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*ตรวจสอบรายชื่อบริษัทที่ได้รับใบอนุญาตได้ที่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/>
              </a:rPr>
              <a:t>https://market.sec.or.th/public/orap/COMPANYPROFILE03.aspx?lang=th&amp;licno=5&amp;grptype=&amp;lcstype=&amp;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และศึกษาขั้นตอนการซื้อขายหน่วยลงทุนของกองทุนรวมได้ที่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7"/>
              </a:rPr>
              <a:t>https://www.setinvestnow.com/th/open-account-mutual-fund-asset-management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**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เอกสารประกอบเพิ่มเติม “อ่าน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Fund Fact Sheet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อย่างไร ให้เข้าใจภายใน 10 นาที”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8"/>
              </a:rPr>
              <a:t>https://www.setinvestnow.com/th/knowledge/article/86-how-to-read-fund-fact-sheet-in-10-minutes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95C4D-ACA7-4F8C-BA25-A9C299C1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7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119F235-1E4B-40F1-97A6-2E5E9FCC3447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ศึกษาความรู้ </a:t>
            </a:r>
            <a:r>
              <a:rPr lang="en-US"/>
              <a:t>“</a:t>
            </a:r>
            <a:r>
              <a:rPr lang="th-TH"/>
              <a:t>กองทุนรวม</a:t>
            </a:r>
            <a:r>
              <a:rPr lang="en-US"/>
              <a:t>”</a:t>
            </a:r>
            <a:r>
              <a:rPr lang="th-TH"/>
              <a:t> ก่อนลงทุน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9FF434-2927-4029-B24F-C7312CFAFA23}"/>
              </a:ext>
            </a:extLst>
          </p:cNvPr>
          <p:cNvSpPr txBox="1"/>
          <p:nvPr/>
        </p:nvSpPr>
        <p:spPr>
          <a:xfrm>
            <a:off x="1173481" y="1991080"/>
            <a:ext cx="1472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เว็บไซต์ของตลาดหลักทรัพย์แห่งประเทศไทย (</a:t>
            </a:r>
            <a:r>
              <a:rPr lang="en-US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SET</a:t>
            </a:r>
            <a:r>
              <a:rPr lang="th-TH" sz="48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3385D5-22B3-450F-89F4-0534CE3507FE}"/>
              </a:ext>
            </a:extLst>
          </p:cNvPr>
          <p:cNvSpPr txBox="1"/>
          <p:nvPr/>
        </p:nvSpPr>
        <p:spPr>
          <a:xfrm>
            <a:off x="-5343" y="8200874"/>
            <a:ext cx="8873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ตลาดหลักทรัพย์แห่งประเทศไทย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3"/>
              </a:rPr>
              <a:t>https://www.setinvestnow.com/th/mutualfund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https://elearning.set.or.th/SETGroup/categories/5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8065F9-77B9-46EA-BB65-731C7FAEAF41}"/>
              </a:ext>
            </a:extLst>
          </p:cNvPr>
          <p:cNvGrpSpPr/>
          <p:nvPr/>
        </p:nvGrpSpPr>
        <p:grpSpPr>
          <a:xfrm>
            <a:off x="3597052" y="3451086"/>
            <a:ext cx="3278778" cy="4166975"/>
            <a:chOff x="3597052" y="3451086"/>
            <a:chExt cx="3278778" cy="416697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F0D1822-F2DE-487C-A7C2-586AE63ED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401" y="4691981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86">
              <a:extLst>
                <a:ext uri="{FF2B5EF4-FFF2-40B4-BE49-F238E27FC236}">
                  <a16:creationId xmlns:a16="http://schemas.microsoft.com/office/drawing/2014/main" id="{521D277F-DBA8-44BD-8DB1-E20B3095BE70}"/>
                </a:ext>
              </a:extLst>
            </p:cNvPr>
            <p:cNvSpPr/>
            <p:nvPr/>
          </p:nvSpPr>
          <p:spPr>
            <a:xfrm>
              <a:off x="3597052" y="3451086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ความรู้การลงทุนในหุ้น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9DFE34-5E6A-4C4B-B130-BE87207D837F}"/>
              </a:ext>
            </a:extLst>
          </p:cNvPr>
          <p:cNvGrpSpPr/>
          <p:nvPr/>
        </p:nvGrpSpPr>
        <p:grpSpPr>
          <a:xfrm>
            <a:off x="10238694" y="3443145"/>
            <a:ext cx="3278778" cy="4174916"/>
            <a:chOff x="10238694" y="3443145"/>
            <a:chExt cx="3278778" cy="417491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4F50F69-EA69-4653-A80E-0E59BDB95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043" y="4691981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86">
              <a:extLst>
                <a:ext uri="{FF2B5EF4-FFF2-40B4-BE49-F238E27FC236}">
                  <a16:creationId xmlns:a16="http://schemas.microsoft.com/office/drawing/2014/main" id="{75AE4B52-3A90-4380-A7AE-E740D98E1BA7}"/>
                </a:ext>
              </a:extLst>
            </p:cNvPr>
            <p:cNvSpPr/>
            <p:nvPr/>
          </p:nvSpPr>
          <p:spPr>
            <a:xfrm>
              <a:off x="10238694" y="3443145"/>
              <a:ext cx="3278778" cy="1240895"/>
            </a:xfrm>
            <a:prstGeom prst="roundRect">
              <a:avLst/>
            </a:prstGeom>
            <a:solidFill>
              <a:srgbClr val="7BD3F7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หลักสูตรการลงทุน</a:t>
              </a:r>
            </a:p>
            <a:p>
              <a:pPr algn="ctr"/>
              <a:r>
                <a:rPr lang="th-TH" sz="3200" b="1">
                  <a:solidFill>
                    <a:schemeClr val="tx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ในกองทุนรวม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2F32F-6529-4338-BB3D-F791523A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9538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42"/>
          <p:cNvSpPr/>
          <p:nvPr/>
        </p:nvSpPr>
        <p:spPr>
          <a:xfrm>
            <a:off x="3379393" y="3304653"/>
            <a:ext cx="528638" cy="587374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45883" y="3130636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ลงทุนเอง</a:t>
            </a:r>
            <a:endParaRPr lang="th-TH" sz="4400" b="1">
              <a:solidFill>
                <a:schemeClr val="bg1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7220" y="6693410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มืออาชีพลงทุนให้</a:t>
            </a:r>
            <a:endParaRPr lang="th-TH" sz="44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08510" y="7792178"/>
            <a:ext cx="204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/>
              <a:t>สวัสดิการ</a:t>
            </a:r>
            <a:br>
              <a:rPr lang="th-TH" sz="3600"/>
            </a:br>
            <a:r>
              <a:rPr lang="th-TH" sz="3600"/>
              <a:t>ที่ทำงาน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0447" y="5436619"/>
            <a:ext cx="1737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มืออาชีพที่</a:t>
            </a:r>
          </a:p>
          <a:p>
            <a:r>
              <a:rPr lang="th-TH" sz="3600">
                <a:solidFill>
                  <a:schemeClr val="bg1">
                    <a:lumMod val="75000"/>
                  </a:schemeClr>
                </a:solidFill>
              </a:rPr>
              <a:t>คุณเลือก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070447" y="5883114"/>
            <a:ext cx="900000" cy="2556000"/>
            <a:chOff x="1898996" y="5879269"/>
            <a:chExt cx="900000" cy="255600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898996" y="7153828"/>
              <a:ext cx="46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366996" y="5888958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366996" y="5879269"/>
              <a:ext cx="0" cy="2556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6996" y="8428822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94784" y="4890037"/>
            <a:ext cx="11250116" cy="2128185"/>
            <a:chOff x="5094784" y="4723981"/>
            <a:chExt cx="11250116" cy="2128185"/>
          </a:xfrm>
        </p:grpSpPr>
        <p:grpSp>
          <p:nvGrpSpPr>
            <p:cNvPr id="58" name="Group 57"/>
            <p:cNvGrpSpPr/>
            <p:nvPr/>
          </p:nvGrpSpPr>
          <p:grpSpPr>
            <a:xfrm>
              <a:off x="5094784" y="4723981"/>
              <a:ext cx="11250116" cy="2128185"/>
              <a:chOff x="3775418" y="5145410"/>
              <a:chExt cx="11250116" cy="212818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775418" y="5145410"/>
                <a:ext cx="11250116" cy="2128185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 w="28575">
                <a:solidFill>
                  <a:srgbClr val="0941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3992931" y="5184787"/>
                <a:ext cx="10800000" cy="1762947"/>
                <a:chOff x="4002488" y="5628402"/>
                <a:chExt cx="10800000" cy="176294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02488" y="6839905"/>
                  <a:ext cx="10800000" cy="551444"/>
                  <a:chOff x="2678630" y="7373047"/>
                  <a:chExt cx="11016688" cy="551444"/>
                </a:xfrm>
              </p:grpSpPr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2678630" y="7373047"/>
                    <a:ext cx="11016688" cy="0"/>
                  </a:xfrm>
                  <a:prstGeom prst="straightConnector1">
                    <a:avLst/>
                  </a:prstGeom>
                  <a:ln w="57150">
                    <a:solidFill>
                      <a:schemeClr val="bg1">
                        <a:lumMod val="75000"/>
                      </a:schemeClr>
                    </a:solidFill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587347" y="7401271"/>
                    <a:ext cx="72997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th-TH"/>
                    </a:defPPr>
                    <a:lvl1pPr algn="ctr">
                      <a:defRPr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defRPr>
                    </a:lvl1pPr>
                  </a:lstStyle>
                  <a:p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กองทุนรวมต่าง ๆ/กองทุนรวมเพื่อการลดหย่อนภาษี (</a:t>
                    </a:r>
                    <a:r>
                      <a:rPr lang="en-US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SSF </a:t>
                    </a:r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และ </a:t>
                    </a:r>
                    <a:r>
                      <a:rPr lang="en-US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RMF</a:t>
                    </a:r>
                    <a:r>
                      <a:rPr lang="th-TH" sz="280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)</a:t>
                    </a:r>
                  </a:p>
                </p:txBody>
              </p: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5012" y="5628402"/>
                  <a:ext cx="1188000" cy="1188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9" name="Rectangle 88"/>
            <p:cNvSpPr/>
            <p:nvPr/>
          </p:nvSpPr>
          <p:spPr>
            <a:xfrm flipV="1">
              <a:off x="7314944" y="6483834"/>
              <a:ext cx="6869758" cy="271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97396" y="6422298"/>
              <a:ext cx="5904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(เงินปันผล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+ 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ส่วนต่างราคา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+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ลดหย่อนภาษี เฉพาะ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SSF 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และ </a:t>
              </a:r>
              <a:r>
                <a:rPr lang="en-US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RMF</a:t>
              </a:r>
              <a:r>
                <a:rPr lang="th-TH" sz="20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)</a:t>
              </a:r>
            </a:p>
          </p:txBody>
        </p:sp>
      </p:grpSp>
      <p:sp>
        <p:nvSpPr>
          <p:cNvPr id="95" name="Chevron 94"/>
          <p:cNvSpPr/>
          <p:nvPr/>
        </p:nvSpPr>
        <p:spPr>
          <a:xfrm>
            <a:off x="3773726" y="3303781"/>
            <a:ext cx="528638" cy="587374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4784" y="7162132"/>
            <a:ext cx="11250116" cy="2127600"/>
            <a:chOff x="5094784" y="6996076"/>
            <a:chExt cx="11250116" cy="2127600"/>
          </a:xfrm>
        </p:grpSpPr>
        <p:sp>
          <p:nvSpPr>
            <p:cNvPr id="60" name="Rounded Rectangle 59"/>
            <p:cNvSpPr/>
            <p:nvPr/>
          </p:nvSpPr>
          <p:spPr>
            <a:xfrm>
              <a:off x="5094784" y="6996076"/>
              <a:ext cx="11250116" cy="2127600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rgbClr val="094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15913" y="7019954"/>
              <a:ext cx="10800000" cy="1763931"/>
              <a:chOff x="4002488" y="5612904"/>
              <a:chExt cx="10800000" cy="1763931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002488" y="6808909"/>
                <a:ext cx="10800000" cy="567926"/>
                <a:chOff x="2678630" y="7342051"/>
                <a:chExt cx="11016686" cy="567926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678630" y="7342051"/>
                  <a:ext cx="11016686" cy="0"/>
                </a:xfrm>
                <a:prstGeom prst="straightConnector1">
                  <a:avLst/>
                </a:prstGeom>
                <a:ln w="57150">
                  <a:gradFill flip="none" rotWithShape="1">
                    <a:gsLst>
                      <a:gs pos="0">
                        <a:srgbClr val="99CA3C"/>
                      </a:gs>
                      <a:gs pos="37000">
                        <a:srgbClr val="FDBF15"/>
                      </a:gs>
                      <a:gs pos="70000">
                        <a:srgbClr val="F47F0A"/>
                      </a:gs>
                      <a:gs pos="100000">
                        <a:srgbClr val="EC1E23"/>
                      </a:gs>
                    </a:gsLst>
                    <a:lin ang="0" scaled="1"/>
                    <a:tileRect/>
                  </a:gra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2794048" y="7386757"/>
                  <a:ext cx="108245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3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defRPr>
                  </a:lvl1pPr>
                </a:lstStyle>
                <a:p>
                  <a:r>
                    <a:rPr lang="th-TH" sz="2800"/>
                    <a:t>กองทุนประกันสังคม</a:t>
                  </a:r>
                  <a:r>
                    <a:rPr lang="en-US" sz="2800"/>
                    <a:t>*/</a:t>
                  </a:r>
                  <a:r>
                    <a:rPr lang="th-TH" sz="2800"/>
                    <a:t>กองทุนสำรองเลี้ยงชีพ</a:t>
                  </a:r>
                  <a:r>
                    <a:rPr lang="en-US" sz="2800"/>
                    <a:t>/</a:t>
                  </a:r>
                  <a:r>
                    <a:rPr lang="th-TH" sz="2800"/>
                    <a:t>กองทุนบำเหน็จบำนาญข้าราชการ</a:t>
                  </a:r>
                  <a:r>
                    <a:rPr lang="en-US" sz="2800"/>
                    <a:t>*</a:t>
                  </a:r>
                  <a:endParaRPr lang="th-TH" sz="2800"/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4015" y="5612904"/>
                <a:ext cx="1188000" cy="118800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0F1DF-F3F7-45F6-8AE9-3FA4E563D07D}"/>
              </a:ext>
            </a:extLst>
          </p:cNvPr>
          <p:cNvGrpSpPr/>
          <p:nvPr/>
        </p:nvGrpSpPr>
        <p:grpSpPr>
          <a:xfrm>
            <a:off x="6639445" y="8845756"/>
            <a:ext cx="8127406" cy="407758"/>
            <a:chOff x="6639445" y="8845756"/>
            <a:chExt cx="8127406" cy="407758"/>
          </a:xfrm>
        </p:grpSpPr>
        <p:sp>
          <p:nvSpPr>
            <p:cNvPr id="93" name="Rectangle 92"/>
            <p:cNvSpPr/>
            <p:nvPr/>
          </p:nvSpPr>
          <p:spPr>
            <a:xfrm flipV="1">
              <a:off x="6649938" y="8895635"/>
              <a:ext cx="2196105" cy="306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9445" y="8845756"/>
              <a:ext cx="2217091" cy="407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(เงินทดแทน </a:t>
              </a:r>
              <a:r>
                <a:rPr lang="en-US"/>
                <a:t>+ </a:t>
              </a:r>
              <a:r>
                <a:rPr lang="th-TH"/>
                <a:t>ลดหย่อนภาษี)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 flipV="1">
              <a:off x="8921592" y="8890990"/>
              <a:ext cx="5845186" cy="311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05037" y="8853404"/>
              <a:ext cx="5861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(เงินสะสม </a:t>
              </a:r>
              <a:r>
                <a:rPr lang="en-US"/>
                <a:t>+ </a:t>
              </a:r>
              <a:r>
                <a:rPr lang="th-TH"/>
                <a:t>เงินสมทบ </a:t>
              </a:r>
              <a:r>
                <a:rPr lang="en-US"/>
                <a:t>+ </a:t>
              </a:r>
              <a:r>
                <a:rPr lang="th-TH"/>
                <a:t>ผลประโยชน์จากเงินสะสมและเงินสมทบ </a:t>
              </a:r>
              <a:r>
                <a:rPr lang="en-US"/>
                <a:t>+ </a:t>
              </a:r>
              <a:r>
                <a:rPr lang="th-TH"/>
                <a:t>ลดหย่อนภาษี)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41446" y="1006358"/>
            <a:ext cx="11541702" cy="1417813"/>
            <a:chOff x="4941446" y="541907"/>
            <a:chExt cx="11541702" cy="1417813"/>
          </a:xfrm>
        </p:grpSpPr>
        <p:grpSp>
          <p:nvGrpSpPr>
            <p:cNvPr id="56" name="Group 55"/>
            <p:cNvGrpSpPr/>
            <p:nvPr/>
          </p:nvGrpSpPr>
          <p:grpSpPr>
            <a:xfrm>
              <a:off x="4941446" y="1599720"/>
              <a:ext cx="11541702" cy="360000"/>
              <a:chOff x="2268544" y="2110648"/>
              <a:chExt cx="11541702" cy="360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043012" y="2110648"/>
                <a:ext cx="2880000" cy="360000"/>
              </a:xfrm>
              <a:prstGeom prst="rect">
                <a:avLst/>
              </a:prstGeom>
              <a:solidFill>
                <a:srgbClr val="F79638"/>
              </a:solidFill>
              <a:ln>
                <a:solidFill>
                  <a:srgbClr val="F796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68544" y="2110648"/>
                <a:ext cx="2880000" cy="36000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ต่ำ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5778" y="2110648"/>
                <a:ext cx="2880000" cy="360000"/>
              </a:xfrm>
              <a:prstGeom prst="rect">
                <a:avLst/>
              </a:prstGeom>
              <a:solidFill>
                <a:srgbClr val="FDBF15"/>
              </a:solidFill>
              <a:ln>
                <a:solidFill>
                  <a:srgbClr val="FDBF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930246" y="2110648"/>
                <a:ext cx="2880000" cy="360000"/>
              </a:xfrm>
              <a:prstGeom prst="rect">
                <a:avLst/>
              </a:prstGeom>
              <a:solidFill>
                <a:srgbClr val="EC1E23"/>
              </a:solidFill>
              <a:ln>
                <a:solidFill>
                  <a:srgbClr val="EC1E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สูง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68176" y="541907"/>
              <a:ext cx="6320493" cy="935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 </a:t>
              </a:r>
              <a:r>
                <a:rPr lang="en-US" sz="50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VS</a:t>
              </a:r>
              <a:r>
                <a:rPr lang="en-US" sz="5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</a:t>
              </a:r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ผลตอบแทน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18154" y="1196701"/>
              <a:ext cx="6860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เลือกให้เหมาะสมกับตัวเองและศึกษาข้อมูลก่อนตัดสินใจลงทุน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94784" y="2497718"/>
            <a:ext cx="11287360" cy="2268489"/>
            <a:chOff x="5094784" y="2331662"/>
            <a:chExt cx="11287360" cy="2268489"/>
          </a:xfrm>
        </p:grpSpPr>
        <p:sp>
          <p:nvSpPr>
            <p:cNvPr id="47" name="Rounded Rectangle 46"/>
            <p:cNvSpPr/>
            <p:nvPr/>
          </p:nvSpPr>
          <p:spPr>
            <a:xfrm>
              <a:off x="5094784" y="2331662"/>
              <a:ext cx="11250116" cy="2268489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2075" y="2563965"/>
              <a:ext cx="1397810" cy="1580177"/>
              <a:chOff x="3369639" y="3603528"/>
              <a:chExt cx="1397810" cy="158017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528973" y="4598930"/>
                <a:ext cx="10791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เงินฝาก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639" y="3603528"/>
                <a:ext cx="1397810" cy="10118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1550594" y="2491211"/>
              <a:ext cx="1295546" cy="1652931"/>
              <a:chOff x="10892157" y="3603528"/>
              <a:chExt cx="1295546" cy="165293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892157" y="4671684"/>
                <a:ext cx="1295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หุ้นสามัญ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160768" y="3603528"/>
                <a:ext cx="758324" cy="11088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8492493" y="2594751"/>
              <a:ext cx="1473480" cy="1549391"/>
              <a:chOff x="7080691" y="3603528"/>
              <a:chExt cx="1473480" cy="154939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080691" y="4568144"/>
                <a:ext cx="1473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ตราสารหนี้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1635" r="1"/>
              <a:stretch/>
            </p:blipFill>
            <p:spPr>
              <a:xfrm>
                <a:off x="7132069" y="3603528"/>
                <a:ext cx="1370724" cy="823776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5451979" y="4100377"/>
              <a:ext cx="10654476" cy="400110"/>
              <a:chOff x="5094784" y="4400411"/>
              <a:chExt cx="10654476" cy="400110"/>
            </a:xfrm>
          </p:grpSpPr>
          <p:sp>
            <p:nvSpPr>
              <p:cNvPr id="86" name="Rectangle 85"/>
              <p:cNvSpPr/>
              <p:nvPr/>
            </p:nvSpPr>
            <p:spPr>
              <a:xfrm flipV="1">
                <a:off x="5094784" y="4447216"/>
                <a:ext cx="10654476" cy="303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094785" y="4400411"/>
                <a:ext cx="103559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  (เงินต้น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ดอกเบี้ย)                      (ดอกเบี้ย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เงินต้น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/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ส่วนต่างราคา)      (เงินปันผล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 </a:t>
                </a:r>
                <a:r>
                  <a:rPr lang="en-US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สิทธิออกเสียง)                   (ส่วนต่างราคา)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4004570" y="2555255"/>
              <a:ext cx="2377574" cy="1588887"/>
              <a:chOff x="13888458" y="2555255"/>
              <a:chExt cx="2377574" cy="158888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66122" y="2555255"/>
                <a:ext cx="744941" cy="744941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888458" y="2606856"/>
                <a:ext cx="2377574" cy="1537286"/>
                <a:chOff x="13888458" y="2606856"/>
                <a:chExt cx="2377574" cy="1537286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13888458" y="2606856"/>
                  <a:ext cx="2377574" cy="1537286"/>
                  <a:chOff x="13776052" y="3723681"/>
                  <a:chExt cx="2377574" cy="1537286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3776052" y="4676192"/>
                    <a:ext cx="237757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th-TH" sz="3200">
                        <a:solidFill>
                          <a:schemeClr val="bg1">
                            <a:lumMod val="7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rPr>
                      <a:t>สินทรัพย์ทางเลือก </a:t>
                    </a:r>
                  </a:p>
                </p:txBody>
              </p: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04442" y="3723681"/>
                    <a:ext cx="864221" cy="4568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4487622" y="3044381"/>
                  <a:ext cx="683722" cy="592407"/>
                  <a:chOff x="14487622" y="3058029"/>
                  <a:chExt cx="683722" cy="592407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V="1">
                    <a:off x="14714323" y="3058029"/>
                    <a:ext cx="32292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47344" y="3326436"/>
                    <a:ext cx="32400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487622" y="3322563"/>
                    <a:ext cx="324000" cy="296198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1" name="Title 3">
            <a:extLst>
              <a:ext uri="{FF2B5EF4-FFF2-40B4-BE49-F238E27FC236}">
                <a16:creationId xmlns:a16="http://schemas.microsoft.com/office/drawing/2014/main" id="{D37BEED0-6D9B-4C15-8B78-7BCE68E0E8E0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ทางเลือกในการออมและการลงทุน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18780F-4672-457E-9420-370B38933DBE}"/>
              </a:ext>
            </a:extLst>
          </p:cNvPr>
          <p:cNvSpPr txBox="1"/>
          <p:nvPr/>
        </p:nvSpPr>
        <p:spPr>
          <a:xfrm>
            <a:off x="-5346" y="8951075"/>
            <a:ext cx="271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*การลงทุนภาคบังคับ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3D7B-3FD9-42F5-9DFA-AC75F5A16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9167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494912"/>
              </p:ext>
            </p:extLst>
          </p:nvPr>
        </p:nvGraphicFramePr>
        <p:xfrm>
          <a:off x="229171" y="2222365"/>
          <a:ext cx="16541315" cy="6749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115">
                  <a:extLst>
                    <a:ext uri="{9D8B030D-6E8A-4147-A177-3AD203B41FA5}">
                      <a16:colId xmlns:a16="http://schemas.microsoft.com/office/drawing/2014/main" val="4202219218"/>
                    </a:ext>
                  </a:extLst>
                </a:gridCol>
                <a:gridCol w="2724325">
                  <a:extLst>
                    <a:ext uri="{9D8B030D-6E8A-4147-A177-3AD203B41FA5}">
                      <a16:colId xmlns:a16="http://schemas.microsoft.com/office/drawing/2014/main" val="1765483008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4013849518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780067534"/>
                    </a:ext>
                  </a:extLst>
                </a:gridCol>
                <a:gridCol w="2389516">
                  <a:extLst>
                    <a:ext uri="{9D8B030D-6E8A-4147-A177-3AD203B41FA5}">
                      <a16:colId xmlns:a16="http://schemas.microsoft.com/office/drawing/2014/main" val="562226309"/>
                    </a:ext>
                  </a:extLst>
                </a:gridCol>
                <a:gridCol w="2334638">
                  <a:extLst>
                    <a:ext uri="{9D8B030D-6E8A-4147-A177-3AD203B41FA5}">
                      <a16:colId xmlns:a16="http://schemas.microsoft.com/office/drawing/2014/main" val="1231070201"/>
                    </a:ext>
                  </a:extLst>
                </a:gridCol>
                <a:gridCol w="2490281">
                  <a:extLst>
                    <a:ext uri="{9D8B030D-6E8A-4147-A177-3AD203B41FA5}">
                      <a16:colId xmlns:a16="http://schemas.microsoft.com/office/drawing/2014/main" val="734227801"/>
                    </a:ext>
                  </a:extLst>
                </a:gridCol>
              </a:tblGrid>
              <a:tr h="816538">
                <a:tc>
                  <a:txBody>
                    <a:bodyPr/>
                    <a:lstStyle/>
                    <a:p>
                      <a:endParaRPr lang="th-TH" sz="32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32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มนุษย์เงินเดือน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8A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32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32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ข้าราชการ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32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อาชีพอิสระ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32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1195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32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กองทุน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กองทุนประกันสังคม (มาตรา </a:t>
                      </a:r>
                      <a:r>
                        <a:rPr lang="en-US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33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กองทุนสำรองเลี้ยงชีพ</a:t>
                      </a:r>
                      <a:br>
                        <a:rPr lang="en-US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(PVD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กองทุนบำเหน็จบำนาญแห่งชาติ</a:t>
                      </a:r>
                      <a:b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(กบช.)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กองทุนบำเหน็จบำนาญข้าราชการ</a:t>
                      </a:r>
                      <a:b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(กบข.)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กองทุนประกันสังคม (มาตรา </a:t>
                      </a:r>
                      <a:r>
                        <a:rPr lang="en-US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40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 b="1" spc="-3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กองทุนการออมแห่งชาติ</a:t>
                      </a:r>
                      <a:b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(กอช.)</a:t>
                      </a:r>
                    </a:p>
                  </a:txBody>
                  <a:tcPr marL="36000" marR="36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31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h-TH" sz="32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บังคับ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สมัครใจ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บังคับ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บังคับ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สมัครใจ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สมัครใจ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5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32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การออม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5% </a:t>
                      </a:r>
                      <a:r>
                        <a:rPr lang="th-TH" sz="28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(ไม่เกิน </a:t>
                      </a:r>
                      <a:r>
                        <a:rPr lang="en-US" sz="28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750 </a:t>
                      </a:r>
                      <a:r>
                        <a:rPr lang="th-TH" sz="28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</a:t>
                      </a:r>
                      <a:r>
                        <a:rPr lang="en-US" sz="28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)</a:t>
                      </a:r>
                      <a:b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นายจ้าง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 </a:t>
                      </a: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5% </a:t>
                      </a:r>
                      <a:b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รัฐ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</a:t>
                      </a:r>
                      <a:r>
                        <a:rPr lang="th-TH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2.75%</a:t>
                      </a:r>
                      <a:endParaRPr lang="th-TH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2-15%</a:t>
                      </a: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th-TH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นายจ้าง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</a:t>
                      </a:r>
                      <a:r>
                        <a:rPr lang="th-TH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2-15%</a:t>
                      </a:r>
                      <a:endParaRPr lang="th-TH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th-TH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3-10% </a:t>
                      </a:r>
                      <a:b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นายจ้าง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</a:t>
                      </a:r>
                      <a:r>
                        <a:rPr lang="th-TH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3-10%</a:t>
                      </a:r>
                      <a:r>
                        <a:rPr lang="en-US" sz="24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th-TH" sz="24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</a:t>
                      </a: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ค่าจ้างไม่เกิน</a:t>
                      </a:r>
                      <a: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6 </a:t>
                      </a:r>
                      <a: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หมื่น และ</a:t>
                      </a:r>
                      <a:b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หากค่าจ้าง </a:t>
                      </a:r>
                      <a:r>
                        <a:rPr lang="en-US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&lt;</a:t>
                      </a:r>
                      <a:r>
                        <a:rPr lang="th-TH" sz="20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1 หมื่น นายจ้างส่งฝ่ายเดียว)</a:t>
                      </a:r>
                      <a:endParaRPr lang="th-TH" sz="2000">
                        <a:solidFill>
                          <a:schemeClr val="bg1">
                            <a:lumMod val="50000"/>
                          </a:schemeClr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3-15%</a:t>
                      </a: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 </a:t>
                      </a:r>
                      <a:r>
                        <a:rPr lang="th-TH" sz="2800" b="1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รัฐ</a:t>
                      </a:r>
                      <a:r>
                        <a:rPr lang="th-TH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 </a:t>
                      </a: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3%</a:t>
                      </a:r>
                      <a:endParaRPr lang="en-US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70/100/300 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บาท/เดือน</a:t>
                      </a: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</a:t>
                      </a:r>
                      <a:r>
                        <a:rPr lang="en-US" sz="2800" b="1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รัฐ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สมทบไม่เกิน </a:t>
                      </a: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50%</a:t>
                      </a:r>
                      <a:endParaRPr lang="th-TH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50</a:t>
                      </a:r>
                      <a:r>
                        <a:rPr lang="en-US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-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13,200 บาท/ปี </a:t>
                      </a:r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(สูงสุดเดือนละครั้ง</a:t>
                      </a:r>
                      <a:r>
                        <a:rPr lang="th-TH" sz="20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th-TH" sz="20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ไม่จำเป็นต้องออมทุกเดือน</a:t>
                      </a:r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)</a:t>
                      </a:r>
                      <a:r>
                        <a:rPr lang="th-TH" sz="20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en-US" sz="20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en-US" sz="2800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 </a:t>
                      </a:r>
                      <a:r>
                        <a:rPr lang="th-TH" sz="2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รัฐ</a:t>
                      </a: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สมทบตามช่วงอายุของสมาชิก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4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32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เมื่อเกษียณอายุ(ตามเงื่อนไข)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รับบำเหน็จ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หรือบำนาญ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endParaRPr lang="th-TH" sz="2000">
                        <a:solidFill>
                          <a:schemeClr val="bg1">
                            <a:lumMod val="65000"/>
                          </a:schemeClr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รับเงินก้อน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(เงินสะสม + เงินสมทบ + ผลประโยชน์)</a:t>
                      </a:r>
                    </a:p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th-TH" sz="28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รับบำเหน็จ 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หรือบำนาญ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(เงินสะสม + เงินสมทบ + ผลประโยชน์)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strike="noStrike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รับเงินก้อน </a:t>
                      </a:r>
                      <a:br>
                        <a:rPr lang="th-TH" sz="2800" strike="noStrike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800" strike="noStrike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หรือทยอยรับเป็นงวด</a:t>
                      </a:r>
                      <a:br>
                        <a:rPr lang="th-TH" sz="2800" strike="noStrike" baseline="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(เงินสะสม + เงินสมทบ + ผลประโยชน์)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รับบำเหน็จ พร้อมผลประโยชน์ตอบแทนรายปี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รับบำนาญ</a:t>
                      </a:r>
                      <a:br>
                        <a:rPr lang="th-TH" sz="2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(รับประกันผลตอบแทน</a:t>
                      </a:r>
                      <a:b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2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ขั้นต่ำ)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028681"/>
                  </a:ext>
                </a:extLst>
              </a:tr>
            </a:tbl>
          </a:graphicData>
        </a:graphic>
      </p:graphicFrame>
      <p:pic>
        <p:nvPicPr>
          <p:cNvPr id="10" name="Picture 2" descr="C:\Users\Maminty\Downloads\Pic (1)\2018_04_05_ชุดข้าราชการ-พี่วัล_PUM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6"/>
          <a:stretch/>
        </p:blipFill>
        <p:spPr bwMode="auto">
          <a:xfrm flipH="1">
            <a:off x="8861305" y="1670262"/>
            <a:ext cx="1302967" cy="133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871" b="47260"/>
          <a:stretch/>
        </p:blipFill>
        <p:spPr>
          <a:xfrm flipH="1">
            <a:off x="3842516" y="1616155"/>
            <a:ext cx="877169" cy="13885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51814" y="3063038"/>
            <a:ext cx="2276754" cy="590930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" b="51967"/>
          <a:stretch/>
        </p:blipFill>
        <p:spPr>
          <a:xfrm>
            <a:off x="15110064" y="1637078"/>
            <a:ext cx="1000625" cy="1371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84" y="2455865"/>
            <a:ext cx="1418107" cy="115835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B2C6E3C-EB52-4444-8B9E-63762240C78D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เปรียบเทียบกองทุนสวัสดิการต่าง ๆ</a:t>
            </a:r>
            <a:endParaRPr lang="th-TH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1335B-A2B0-42D2-AB22-932D90C0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3563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Arrow 39"/>
          <p:cNvSpPr/>
          <p:nvPr/>
        </p:nvSpPr>
        <p:spPr>
          <a:xfrm>
            <a:off x="3118591" y="5961232"/>
            <a:ext cx="5120640" cy="48538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34594" y="5503868"/>
            <a:ext cx="463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r>
              <a:rPr lang="th-TH" sz="3600"/>
              <a:t>จ่ายเงินสมทบ (</a:t>
            </a:r>
            <a:r>
              <a:rPr lang="en-US" sz="3600"/>
              <a:t>5%*</a:t>
            </a:r>
            <a:r>
              <a:rPr lang="th-TH" sz="3600"/>
              <a:t>)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03904" y="3586621"/>
            <a:ext cx="343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จ่ายเงินสมทบ (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</a:t>
            </a:r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%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069104" y="4058225"/>
            <a:ext cx="5120640" cy="48888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65110" y="4465161"/>
            <a:ext cx="1783923" cy="1529342"/>
            <a:chOff x="1378544" y="5801589"/>
            <a:chExt cx="2713048" cy="3182916"/>
          </a:xfrm>
        </p:grpSpPr>
        <p:grpSp>
          <p:nvGrpSpPr>
            <p:cNvPr id="17" name="Group 16"/>
            <p:cNvGrpSpPr/>
            <p:nvPr/>
          </p:nvGrpSpPr>
          <p:grpSpPr>
            <a:xfrm>
              <a:off x="1378544" y="5801589"/>
              <a:ext cx="2713048" cy="3182916"/>
              <a:chOff x="-1148157" y="3759887"/>
              <a:chExt cx="1937892" cy="227351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8157" y="3759887"/>
                <a:ext cx="1937892" cy="2273511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-725817" y="5118694"/>
                <a:ext cx="1124377" cy="269045"/>
              </a:xfrm>
              <a:prstGeom prst="rect">
                <a:avLst/>
              </a:prstGeom>
              <a:solidFill>
                <a:srgbClr val="5B25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94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54" name="Snip Diagonal Corner Rectangle 53"/>
            <p:cNvSpPr/>
            <p:nvPr/>
          </p:nvSpPr>
          <p:spPr>
            <a:xfrm>
              <a:off x="1829747" y="7615426"/>
              <a:ext cx="1918031" cy="594719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บริษัท </a:t>
              </a:r>
              <a:r>
                <a:rPr lang="en-US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ABC</a:t>
              </a:r>
              <a:endParaRPr lang="th-TH" sz="24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86310" y="5833754"/>
            <a:ext cx="1645920" cy="1234828"/>
            <a:chOff x="10476978" y="4904894"/>
            <a:chExt cx="1712782" cy="1234828"/>
          </a:xfrm>
        </p:grpSpPr>
        <p:sp>
          <p:nvSpPr>
            <p:cNvPr id="38" name="Right Arrow 37"/>
            <p:cNvSpPr/>
            <p:nvPr/>
          </p:nvSpPr>
          <p:spPr>
            <a:xfrm>
              <a:off x="10476978" y="4904894"/>
              <a:ext cx="1712782" cy="123482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756593" y="5260698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ลงทุน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570516" y="6131454"/>
            <a:ext cx="4203956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4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ผลิตภัณฑ์ทางการเงิน</a:t>
            </a:r>
            <a:endParaRPr lang="th-TH" sz="11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78" name="Elbow Connector 77"/>
          <p:cNvCxnSpPr>
            <a:cxnSpLocks/>
            <a:stCxn id="47" idx="1"/>
          </p:cNvCxnSpPr>
          <p:nvPr/>
        </p:nvCxnSpPr>
        <p:spPr>
          <a:xfrm>
            <a:off x="2401791" y="2474424"/>
            <a:ext cx="6936255" cy="998556"/>
          </a:xfrm>
          <a:prstGeom prst="bentConnector3">
            <a:avLst>
              <a:gd name="adj1" fmla="val 99802"/>
            </a:avLst>
          </a:prstGeom>
          <a:ln w="57150">
            <a:solidFill>
              <a:srgbClr val="ED7D3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2784313" y="2044604"/>
            <a:ext cx="3681439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ประโยชน์ทดแทนสำหรับผู้ประกันตน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249088" y="2075238"/>
            <a:ext cx="1804621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ลดหย่อนภาษี</a:t>
            </a:r>
            <a:endParaRPr lang="th-TH" sz="2800">
              <a:solidFill>
                <a:schemeClr val="accent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84" name="Cross 83"/>
          <p:cNvSpPr/>
          <p:nvPr/>
        </p:nvSpPr>
        <p:spPr>
          <a:xfrm>
            <a:off x="6589908" y="2198449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689185" y="1781629"/>
            <a:ext cx="3871695" cy="135739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TextBox 85"/>
          <p:cNvSpPr txBox="1"/>
          <p:nvPr/>
        </p:nvSpPr>
        <p:spPr>
          <a:xfrm>
            <a:off x="2689185" y="1332570"/>
            <a:ext cx="387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ได้รับเงินภายใต้เงื่อนไขที่กำหนด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13343" y="7390568"/>
            <a:ext cx="463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r>
              <a:rPr lang="th-TH" sz="3600"/>
              <a:t>จ่ายเงินสมทบ (2</a:t>
            </a:r>
            <a:r>
              <a:rPr lang="en-US" sz="3600"/>
              <a:t>.75%*</a:t>
            </a:r>
            <a:r>
              <a:rPr lang="th-TH" sz="3600"/>
              <a:t>) </a:t>
            </a:r>
          </a:p>
        </p:txBody>
      </p:sp>
      <p:sp>
        <p:nvSpPr>
          <p:cNvPr id="48" name="Snip Diagonal Corner Rectangle 47"/>
          <p:cNvSpPr/>
          <p:nvPr/>
        </p:nvSpPr>
        <p:spPr>
          <a:xfrm>
            <a:off x="505552" y="3412030"/>
            <a:ext cx="2646119" cy="117251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พนักงาน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(ผู้ประกันตนมาตรา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33)</a:t>
            </a:r>
            <a:endParaRPr lang="th-TH" sz="40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926945" y="5954188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นายจ้าง</a:t>
            </a:r>
          </a:p>
        </p:txBody>
      </p:sp>
      <p:sp>
        <p:nvSpPr>
          <p:cNvPr id="49" name="Snip Diagonal Corner Rectangle 48"/>
          <p:cNvSpPr/>
          <p:nvPr/>
        </p:nvSpPr>
        <p:spPr>
          <a:xfrm>
            <a:off x="964093" y="7881929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รัฐบาล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3118591" y="7857888"/>
            <a:ext cx="5120640" cy="48538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C512EB-90C8-4649-AD4A-26D498EBD027}"/>
              </a:ext>
            </a:extLst>
          </p:cNvPr>
          <p:cNvGrpSpPr/>
          <p:nvPr/>
        </p:nvGrpSpPr>
        <p:grpSpPr>
          <a:xfrm>
            <a:off x="8239231" y="3403223"/>
            <a:ext cx="2759067" cy="5070302"/>
            <a:chOff x="8239231" y="3403223"/>
            <a:chExt cx="2759067" cy="5070302"/>
          </a:xfrm>
        </p:grpSpPr>
        <p:sp>
          <p:nvSpPr>
            <p:cNvPr id="7" name="Rounded Rectangle 6"/>
            <p:cNvSpPr/>
            <p:nvPr/>
          </p:nvSpPr>
          <p:spPr>
            <a:xfrm>
              <a:off x="8269853" y="3403223"/>
              <a:ext cx="2554213" cy="5070302"/>
            </a:xfrm>
            <a:prstGeom prst="roundRect">
              <a:avLst>
                <a:gd name="adj" fmla="val 771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6F985FB-E6E3-4842-9F10-BD2150DA122C}"/>
                </a:ext>
              </a:extLst>
            </p:cNvPr>
            <p:cNvGrpSpPr/>
            <p:nvPr/>
          </p:nvGrpSpPr>
          <p:grpSpPr>
            <a:xfrm>
              <a:off x="8239231" y="4547108"/>
              <a:ext cx="2759067" cy="2950658"/>
              <a:chOff x="8239231" y="4547108"/>
              <a:chExt cx="2759067" cy="295065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8239231" y="4547108"/>
                <a:ext cx="2620689" cy="132802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th-TH" sz="3600" b="1">
                    <a:solidFill>
                      <a:schemeClr val="tx2">
                        <a:lumMod val="50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กองทุนประกันสังคม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72469" y="5748246"/>
                <a:ext cx="2725829" cy="1749520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9145" y="6789231"/>
            <a:ext cx="2326697" cy="1887321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10886310" y="4033311"/>
            <a:ext cx="1645920" cy="1234828"/>
            <a:chOff x="10476978" y="4904894"/>
            <a:chExt cx="1712782" cy="1234828"/>
          </a:xfrm>
        </p:grpSpPr>
        <p:sp>
          <p:nvSpPr>
            <p:cNvPr id="88" name="Right Arrow 87"/>
            <p:cNvSpPr/>
            <p:nvPr/>
          </p:nvSpPr>
          <p:spPr>
            <a:xfrm>
              <a:off x="10476978" y="4904894"/>
              <a:ext cx="1712782" cy="123482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617133" y="5260698"/>
              <a:ext cx="10422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กันเงินไว้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2570516" y="4050560"/>
            <a:ext cx="4203956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th-TH"/>
            </a:defPPr>
            <a:lvl1pPr algn="ctr">
              <a:defRPr sz="4600" b="1">
                <a:solidFill>
                  <a:schemeClr val="tx2">
                    <a:lumMod val="50000"/>
                  </a:schemeClr>
                </a:solidFill>
                <a:latin typeface="DB Helvethaica X 65 Med"/>
                <a:cs typeface="DB Helvethaica X 65 Med"/>
              </a:defRPr>
            </a:lvl1pPr>
          </a:lstStyle>
          <a:p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สำรองประโยชน์ทดแทน</a:t>
            </a:r>
            <a:b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และค่าใช้จ่ายในการบริหาร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052"/>
          <a:stretch/>
        </p:blipFill>
        <p:spPr>
          <a:xfrm flipH="1">
            <a:off x="1145992" y="1409096"/>
            <a:ext cx="1255799" cy="2130656"/>
          </a:xfrm>
          <a:prstGeom prst="rect">
            <a:avLst/>
          </a:prstGeom>
        </p:spPr>
      </p:pic>
      <p:sp>
        <p:nvSpPr>
          <p:cNvPr id="43" name="Title 3">
            <a:extLst>
              <a:ext uri="{FF2B5EF4-FFF2-40B4-BE49-F238E27FC236}">
                <a16:creationId xmlns:a16="http://schemas.microsoft.com/office/drawing/2014/main" id="{79FF7E1F-DEC6-4A45-B26B-59171107BCD5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กองทุนประกันสังคม - มาตรา 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CC551EF-5B51-4E9B-B28D-B65AFD4E0906}"/>
              </a:ext>
            </a:extLst>
          </p:cNvPr>
          <p:cNvSpPr txBox="1"/>
          <p:nvPr/>
        </p:nvSpPr>
        <p:spPr>
          <a:xfrm>
            <a:off x="-5342" y="8754914"/>
            <a:ext cx="832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 หมายเหตุ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1. เป็นอัตราเงินสมทบผู้ประกันตนมาตรา 33  (ลูกจ้างที่มีนายจ้าง)  2. ปัจจุบันฐานเงินเดือนสูงสุดไม่เกิน 15,000 บาท</a:t>
            </a:r>
          </a:p>
          <a:p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7"/>
              </a:rPr>
              <a:t>https://www.sso.go.th/wpr/assets/upload/files_storage/sso_th/65631a68db73bead55cf380c6da3b7f3.pdf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en-US" sz="18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28215E8-04EC-4DB2-A583-B6F8197BB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74" y="6537332"/>
            <a:ext cx="1950720" cy="1463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C8D8A-61D3-411E-8D31-668BA94D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57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/>
      <p:bldP spid="51" grpId="0"/>
      <p:bldP spid="41" grpId="0" animBg="1"/>
      <p:bldP spid="55" grpId="0" animBg="1"/>
      <p:bldP spid="80" grpId="0" animBg="1"/>
      <p:bldP spid="82" grpId="0" animBg="1"/>
      <p:bldP spid="84" grpId="0" animBg="1"/>
      <p:bldP spid="85" grpId="0" animBg="1"/>
      <p:bldP spid="86" grpId="0"/>
      <p:bldP spid="58" grpId="0"/>
      <p:bldP spid="48" grpId="0" animBg="1"/>
      <p:bldP spid="35" grpId="0" animBg="1"/>
      <p:bldP spid="49" grpId="0" animBg="1"/>
      <p:bldP spid="60" grpId="0" animBg="1"/>
      <p:bldP spid="90" grpId="0" animBg="1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12751" y="3234600"/>
            <a:ext cx="3438001" cy="4678192"/>
          </a:xfrm>
          <a:prstGeom prst="rect">
            <a:avLst/>
          </a:prstGeom>
          <a:ln w="349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8" tIns="45714" rIns="91428" bIns="45714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1. </a:t>
            </a:r>
            <a:r>
              <a:rPr lang="th-TH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ผู้ประกันตนมาตรา 3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br>
              <a:rPr lang="en-US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2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ได้รับความคุ้มครอง 7 กรณี</a:t>
            </a:r>
          </a:p>
          <a:p>
            <a:pPr marL="994841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เจ็บป่วย 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คลอดบุตร 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ทุพพลภาพ 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ตาย 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สงเคราะห์บุตร 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ชราภาพ</a:t>
            </a:r>
          </a:p>
          <a:p>
            <a:pPr marL="994841" lvl="1" indent="-457200">
              <a:buFont typeface="Wingdings" panose="05000000000000000000" pitchFamily="2" charset="2"/>
              <a:buChar char="§"/>
            </a:pPr>
            <a:r>
              <a:rPr lang="th-TH"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ว่างงาน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2820" y="5071482"/>
            <a:ext cx="3678046" cy="1508105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2. </a:t>
            </a:r>
            <a:r>
              <a:rPr lang="th-TH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ผู้ประกันตนมาตรา 3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9</a:t>
            </a:r>
            <a:r>
              <a:rPr lang="th-TH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br>
              <a:rPr lang="th-TH" sz="3200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ได้รับความคุ้มครอง </a:t>
            </a:r>
            <a:r>
              <a:rPr lang="en-US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6 </a:t>
            </a:r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กรณี</a:t>
            </a:r>
            <a:r>
              <a:rPr lang="en-US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</a:t>
            </a:r>
            <a:b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(ยกเว้นกรณีว่างงาน)</a:t>
            </a:r>
            <a:endParaRPr lang="th-TH" sz="3200">
              <a:solidFill>
                <a:srgbClr val="C0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2751" y="4405256"/>
            <a:ext cx="7600133" cy="2832349"/>
          </a:xfrm>
          <a:prstGeom prst="rect">
            <a:avLst/>
          </a:prstGeom>
          <a:noFill/>
          <a:ln w="53975">
            <a:solidFill>
              <a:srgbClr val="41719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6361858" y="3020261"/>
            <a:ext cx="3678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หากลาออก สามารถยื่นสมัครเป็นผู้ประกันตนมาตรา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39 </a:t>
            </a:r>
            <a:br>
              <a:rPr lang="th-TH" sz="2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แต่ต้องสมัคร</a:t>
            </a:r>
            <a:r>
              <a:rPr lang="th-TH" sz="28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ภายใน </a:t>
            </a:r>
            <a:r>
              <a:rPr lang="en-US" sz="28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6 </a:t>
            </a:r>
            <a:r>
              <a:rPr lang="th-TH" sz="28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เดือน</a:t>
            </a:r>
          </a:p>
        </p:txBody>
      </p:sp>
      <p:sp>
        <p:nvSpPr>
          <p:cNvPr id="31" name="Right Arrow 14">
            <a:extLst>
              <a:ext uri="{FF2B5EF4-FFF2-40B4-BE49-F238E27FC236}">
                <a16:creationId xmlns:a16="http://schemas.microsoft.com/office/drawing/2014/main" id="{8A7743B4-DB62-4C7F-9F33-B6B6075AF18B}"/>
              </a:ext>
            </a:extLst>
          </p:cNvPr>
          <p:cNvSpPr/>
          <p:nvPr/>
        </p:nvSpPr>
        <p:spPr>
          <a:xfrm>
            <a:off x="5636265" y="3376741"/>
            <a:ext cx="640080" cy="640080"/>
          </a:xfrm>
          <a:prstGeom prst="rightArrow">
            <a:avLst>
              <a:gd name="adj1" fmla="val 42012"/>
              <a:gd name="adj2" fmla="val 4675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F093B0C2-BE68-45DC-8FE8-3C803E13CF53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ข้อควรรู้เกี่ยวกับกองทุนประกันสังคม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6AB0A-6ACA-423F-B609-38D8DC188489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0AAD5-61D0-4776-BD11-F64937454700}"/>
              </a:ext>
            </a:extLst>
          </p:cNvPr>
          <p:cNvSpPr/>
          <p:nvPr/>
        </p:nvSpPr>
        <p:spPr>
          <a:xfrm>
            <a:off x="2009912" y="2013021"/>
            <a:ext cx="770297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ประโยชน์ทดแทนสำหรับผู้ประกันตนมีอะไรบ้าง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EF62D6-89F2-4C27-9F09-A84621FFA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4873" r="13652" b="18564"/>
          <a:stretch/>
        </p:blipFill>
        <p:spPr>
          <a:xfrm>
            <a:off x="1402687" y="2013021"/>
            <a:ext cx="607226" cy="5486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C3E1D9-E335-4C45-BA26-9658C22FCE84}"/>
              </a:ext>
            </a:extLst>
          </p:cNvPr>
          <p:cNvSpPr txBox="1"/>
          <p:nvPr/>
        </p:nvSpPr>
        <p:spPr>
          <a:xfrm>
            <a:off x="-5343" y="8572356"/>
            <a:ext cx="1015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สำหรับผู้ประกอบอาชีพอิสระหรือแรงงานนอกระบบสามารถสมัครเป็นสมาชิกของกองทุนประกันสังคมได้ สอบถามข้อมูลเพิ่มเติมได้ที่สำนักงานประกันสังคม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https://www.sso.go.th/eform_news/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4AB901-461B-4AC5-B1F9-B2213468A757}"/>
              </a:ext>
            </a:extLst>
          </p:cNvPr>
          <p:cNvGrpSpPr/>
          <p:nvPr/>
        </p:nvGrpSpPr>
        <p:grpSpPr>
          <a:xfrm>
            <a:off x="11677271" y="2366965"/>
            <a:ext cx="3278778" cy="4552051"/>
            <a:chOff x="14212194" y="874018"/>
            <a:chExt cx="3278778" cy="4552051"/>
          </a:xfrm>
        </p:grpSpPr>
        <p:pic>
          <p:nvPicPr>
            <p:cNvPr id="1026" name="Picture 2" descr="C:\Users\Maminty\Downloads\fram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8543" y="2499989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86">
              <a:extLst>
                <a:ext uri="{FF2B5EF4-FFF2-40B4-BE49-F238E27FC236}">
                  <a16:creationId xmlns:a16="http://schemas.microsoft.com/office/drawing/2014/main" id="{B6E88B69-05F0-4D5F-A28F-3FBD8A61385B}"/>
                </a:ext>
              </a:extLst>
            </p:cNvPr>
            <p:cNvSpPr/>
            <p:nvPr/>
          </p:nvSpPr>
          <p:spPr>
            <a:xfrm>
              <a:off x="14212194" y="874018"/>
              <a:ext cx="3278778" cy="162597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ตรวจสอบสิทธิ์และ</a:t>
              </a:r>
            </a:p>
            <a:p>
              <a:pPr algn="ctr"/>
              <a:r>
                <a:rPr lang="th-TH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เงื่อนไขการคุ้มครอง</a:t>
              </a:r>
            </a:p>
            <a:p>
              <a:pPr algn="ctr"/>
              <a:r>
                <a:rPr lang="en-US" sz="32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www. sso.go.th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61FE7-3910-4EA6-812E-4877C533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57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8" grpId="0" animBg="1"/>
      <p:bldP spid="19" grpId="0"/>
      <p:bldP spid="31" grpId="0" animBg="1"/>
      <p:bldP spid="28" grpId="0" animBg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7201" y="7730028"/>
            <a:ext cx="85433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กองทุนสำรองเลี้ยงชีพ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5274" y="7776241"/>
            <a:ext cx="2856652" cy="1200329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en-US"/>
              <a:t>6</a:t>
            </a:r>
            <a:r>
              <a:rPr lang="th-TH"/>
              <a:t> พยางค์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163879"/>
            <a:ext cx="17068799" cy="1600438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63" y="3594702"/>
            <a:ext cx="16063074" cy="3478603"/>
            <a:chOff x="826434" y="3594702"/>
            <a:chExt cx="16063074" cy="3478603"/>
          </a:xfrm>
        </p:grpSpPr>
        <p:pic>
          <p:nvPicPr>
            <p:cNvPr id="1026" name="Picture 2" descr="How to Correctly Feed Sheep with Feed Pelle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2157" y="3625456"/>
              <a:ext cx="5467351" cy="341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oney Pile Png - Wealth Png Picture, Transparent Png (#2535641), PNG Images  on PngAr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34" y="3594702"/>
              <a:ext cx="4485154" cy="3478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โรเตชั่น เพียบ! วินนี่ ส่งสำรอง ฟัด ญวน ค่ำวันศุกร์นี้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1381" y="3594702"/>
              <a:ext cx="5230982" cy="3478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3C947-2957-44FA-A764-90D0CFF0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12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Arrow 39"/>
          <p:cNvSpPr/>
          <p:nvPr/>
        </p:nvSpPr>
        <p:spPr>
          <a:xfrm>
            <a:off x="3048767" y="5747438"/>
            <a:ext cx="5303520" cy="4572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81455" y="5976038"/>
            <a:ext cx="34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r>
              <a:rPr lang="th-TH" sz="3600"/>
              <a:t>จ่ายเงินสมทบ (2-15</a:t>
            </a:r>
            <a:r>
              <a:rPr lang="en-US" sz="3600"/>
              <a:t>%</a:t>
            </a:r>
            <a:r>
              <a:rPr lang="th-TH" sz="3600"/>
              <a:t>)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17794" y="4447511"/>
            <a:ext cx="343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จ่ายเงินสะสม (2-15%)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2983445" y="4964647"/>
            <a:ext cx="5303520" cy="457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Snip Diagonal Corner Rectangle 47"/>
          <p:cNvSpPr/>
          <p:nvPr/>
        </p:nvSpPr>
        <p:spPr>
          <a:xfrm>
            <a:off x="878018" y="4916025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พนักงาน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8643" y="6120270"/>
            <a:ext cx="2430672" cy="2802119"/>
            <a:chOff x="1378544" y="5801589"/>
            <a:chExt cx="2713048" cy="3182916"/>
          </a:xfrm>
        </p:grpSpPr>
        <p:grpSp>
          <p:nvGrpSpPr>
            <p:cNvPr id="17" name="Group 16"/>
            <p:cNvGrpSpPr/>
            <p:nvPr/>
          </p:nvGrpSpPr>
          <p:grpSpPr>
            <a:xfrm>
              <a:off x="1378544" y="5801589"/>
              <a:ext cx="2713048" cy="3182916"/>
              <a:chOff x="-1148157" y="3759887"/>
              <a:chExt cx="1937892" cy="227351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8157" y="3759887"/>
                <a:ext cx="1937892" cy="2273511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-725817" y="5118694"/>
                <a:ext cx="1124377" cy="269045"/>
              </a:xfrm>
              <a:prstGeom prst="rect">
                <a:avLst/>
              </a:prstGeom>
              <a:solidFill>
                <a:srgbClr val="5B25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94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54" name="Snip Diagonal Corner Rectangle 53"/>
            <p:cNvSpPr/>
            <p:nvPr/>
          </p:nvSpPr>
          <p:spPr>
            <a:xfrm>
              <a:off x="1829747" y="7615426"/>
              <a:ext cx="1918031" cy="594719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บริษัท </a:t>
              </a:r>
              <a:r>
                <a:rPr lang="en-US" sz="32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ABC</a:t>
              </a:r>
              <a:endPara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35" name="Snip Diagonal Corner Rectangle 34"/>
          <p:cNvSpPr/>
          <p:nvPr/>
        </p:nvSpPr>
        <p:spPr>
          <a:xfrm>
            <a:off x="878018" y="5718472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นายจ้าง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10986815" y="4904894"/>
            <a:ext cx="1733153" cy="123482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324871" y="526069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ลงทุน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1787" y="6792865"/>
            <a:ext cx="434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บริษัทจ้างให้บริษัทหลักทรัพย์</a:t>
            </a:r>
            <a:b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จัดการกองทุน (บลจ.) เป็นผู้บริหาร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PVD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78" name="Elbow Connector 77"/>
          <p:cNvCxnSpPr/>
          <p:nvPr/>
        </p:nvCxnSpPr>
        <p:spPr>
          <a:xfrm>
            <a:off x="2921568" y="3158901"/>
            <a:ext cx="6748565" cy="1417804"/>
          </a:xfrm>
          <a:prstGeom prst="bentConnector3">
            <a:avLst>
              <a:gd name="adj1" fmla="val 100811"/>
            </a:avLst>
          </a:prstGeom>
          <a:ln w="57150">
            <a:solidFill>
              <a:srgbClr val="ED7D3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3386156" y="2782802"/>
            <a:ext cx="1701671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เงินสะสม และเงินสบทบ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5666195" y="2782802"/>
            <a:ext cx="2424784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ผลประโยชน์จาก</a:t>
            </a:r>
            <a:b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เงินสะสม และเงินสมทบ</a:t>
            </a:r>
          </a:p>
        </p:txBody>
      </p:sp>
      <p:sp>
        <p:nvSpPr>
          <p:cNvPr id="81" name="Cross 80"/>
          <p:cNvSpPr/>
          <p:nvPr/>
        </p:nvSpPr>
        <p:spPr>
          <a:xfrm>
            <a:off x="5087827" y="2900231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8669347" y="2766171"/>
            <a:ext cx="1515928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ลดหย่อนภาษี</a:t>
            </a:r>
            <a:endParaRPr lang="th-TH" sz="2800">
              <a:solidFill>
                <a:schemeClr val="accent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84" name="Cross 83"/>
          <p:cNvSpPr/>
          <p:nvPr/>
        </p:nvSpPr>
        <p:spPr>
          <a:xfrm>
            <a:off x="8082736" y="2884292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265753" y="2484263"/>
            <a:ext cx="4979898" cy="135739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TextBox 85"/>
          <p:cNvSpPr txBox="1"/>
          <p:nvPr/>
        </p:nvSpPr>
        <p:spPr>
          <a:xfrm>
            <a:off x="3213337" y="2039380"/>
            <a:ext cx="508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ได้รับเงินเมื่อเกษียณ ลาออก ทุพพลภาพ หรือเสียชีวิต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C4E891-4478-4244-BCDA-0D26665E63DA}"/>
              </a:ext>
            </a:extLst>
          </p:cNvPr>
          <p:cNvGrpSpPr/>
          <p:nvPr/>
        </p:nvGrpSpPr>
        <p:grpSpPr>
          <a:xfrm>
            <a:off x="12392747" y="3539187"/>
            <a:ext cx="3732875" cy="3966242"/>
            <a:chOff x="12601227" y="3339647"/>
            <a:chExt cx="3732875" cy="3966242"/>
          </a:xfrm>
        </p:grpSpPr>
        <p:sp>
          <p:nvSpPr>
            <p:cNvPr id="55" name="TextBox 54"/>
            <p:cNvSpPr txBox="1"/>
            <p:nvPr/>
          </p:nvSpPr>
          <p:spPr>
            <a:xfrm>
              <a:off x="12731540" y="3339647"/>
              <a:ext cx="3472250" cy="1138773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7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th-TH"/>
              </a:defPPr>
              <a:lvl1pPr algn="ctr">
                <a:defRPr sz="4600" b="1">
                  <a:solidFill>
                    <a:schemeClr val="tx2">
                      <a:lumMod val="50000"/>
                    </a:schemeClr>
                  </a:solidFill>
                  <a:latin typeface="DB Helvethaica X 65 Med"/>
                  <a:cs typeface="DB Helvethaica X 65 Med"/>
                </a:defRPr>
              </a:lvl1pPr>
            </a:lstStyle>
            <a:p>
              <a:r>
                <a:rPr lang="th-TH" sz="3600"/>
                <a:t>ผลิตภัณฑ์ทางการเงิน</a:t>
              </a:r>
              <a:br>
                <a:rPr lang="th-TH" sz="3600"/>
              </a:br>
              <a:r>
                <a:rPr lang="th-TH" sz="3200" b="0"/>
                <a:t>(ทั้งในและต่างประเทศ)</a:t>
              </a:r>
              <a:endParaRPr lang="th-TH" sz="1200" b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601227" y="6905779"/>
              <a:ext cx="3732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ขึ้นกับนโยบายและความเสี่ยงของแต่ละกองทุน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8725" y="4478420"/>
              <a:ext cx="2997881" cy="2431758"/>
            </a:xfrm>
            <a:prstGeom prst="rect">
              <a:avLst/>
            </a:prstGeom>
          </p:spPr>
        </p:pic>
      </p:grpSp>
      <p:sp>
        <p:nvSpPr>
          <p:cNvPr id="56" name="Rounded Rectangle 55"/>
          <p:cNvSpPr/>
          <p:nvPr/>
        </p:nvSpPr>
        <p:spPr>
          <a:xfrm>
            <a:off x="8350483" y="4398579"/>
            <a:ext cx="2620689" cy="2376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กองทุนสำรองเลี้ยงชีพ</a:t>
            </a:r>
            <a:b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(PVD)</a:t>
            </a:r>
            <a:endParaRPr lang="th-TH" sz="3600" b="1">
              <a:solidFill>
                <a:schemeClr val="tx2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25" y="5754177"/>
            <a:ext cx="808198" cy="13516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4"/>
          <a:stretch/>
        </p:blipFill>
        <p:spPr>
          <a:xfrm flipH="1">
            <a:off x="1417371" y="1554113"/>
            <a:ext cx="1532908" cy="3332933"/>
          </a:xfrm>
          <a:prstGeom prst="rect">
            <a:avLst/>
          </a:prstGeom>
        </p:spPr>
      </p:pic>
      <p:sp>
        <p:nvSpPr>
          <p:cNvPr id="33" name="Title 3">
            <a:extLst>
              <a:ext uri="{FF2B5EF4-FFF2-40B4-BE49-F238E27FC236}">
                <a16:creationId xmlns:a16="http://schemas.microsoft.com/office/drawing/2014/main" id="{FA99FE13-AF2F-4AD0-BCC7-BE3BFAD3BA3F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กองทุนสำรองเลี้ยงชีพ (</a:t>
            </a:r>
            <a:r>
              <a:rPr lang="en-US"/>
              <a:t>Provident Fund: PVD)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0904A2-902A-44CA-AF7B-5D61B542FD4E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1FDE-2163-4ED7-9799-C115D39E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/>
      <p:bldP spid="51" grpId="0"/>
      <p:bldP spid="41" grpId="0" animBg="1"/>
      <p:bldP spid="48" grpId="0" animBg="1"/>
      <p:bldP spid="35" grpId="0" animBg="1"/>
      <p:bldP spid="38" grpId="0" animBg="1"/>
      <p:bldP spid="4" grpId="0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/>
      <p:bldP spid="5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381"/>
          <a:stretch/>
        </p:blipFill>
        <p:spPr>
          <a:xfrm>
            <a:off x="6819437" y="2334107"/>
            <a:ext cx="9872896" cy="4958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Oval 5"/>
          <p:cNvSpPr/>
          <p:nvPr/>
        </p:nvSpPr>
        <p:spPr>
          <a:xfrm>
            <a:off x="6476575" y="5377944"/>
            <a:ext cx="540000" cy="540000"/>
          </a:xfrm>
          <a:prstGeom prst="ellipse">
            <a:avLst/>
          </a:prstGeom>
          <a:solidFill>
            <a:srgbClr val="80BC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6476575" y="5917944"/>
            <a:ext cx="540000" cy="540000"/>
          </a:xfrm>
          <a:prstGeom prst="ellipse">
            <a:avLst/>
          </a:prstGeom>
          <a:solidFill>
            <a:srgbClr val="9063C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</a:p>
        </p:txBody>
      </p:sp>
      <p:sp>
        <p:nvSpPr>
          <p:cNvPr id="4" name="Oval 3"/>
          <p:cNvSpPr/>
          <p:nvPr/>
        </p:nvSpPr>
        <p:spPr>
          <a:xfrm>
            <a:off x="7226009" y="3846504"/>
            <a:ext cx="540000" cy="540000"/>
          </a:xfrm>
          <a:prstGeom prst="ellipse">
            <a:avLst/>
          </a:prstGeom>
          <a:solidFill>
            <a:srgbClr val="66CFE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1596228" y="3176776"/>
            <a:ext cx="540000" cy="540000"/>
          </a:xfrm>
          <a:prstGeom prst="ellipse">
            <a:avLst/>
          </a:prstGeom>
          <a:solidFill>
            <a:srgbClr val="F69E9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37ECA9-32D6-4DC7-B5F6-F6DE7FA3B543}"/>
              </a:ext>
            </a:extLst>
          </p:cNvPr>
          <p:cNvGrpSpPr/>
          <p:nvPr/>
        </p:nvGrpSpPr>
        <p:grpSpPr>
          <a:xfrm>
            <a:off x="1305055" y="3216097"/>
            <a:ext cx="4765984" cy="3902502"/>
            <a:chOff x="991045" y="5037932"/>
            <a:chExt cx="4765984" cy="3902502"/>
          </a:xfrm>
        </p:grpSpPr>
        <p:sp>
          <p:nvSpPr>
            <p:cNvPr id="51" name="Rectangle 50"/>
            <p:cNvSpPr/>
            <p:nvPr/>
          </p:nvSpPr>
          <p:spPr>
            <a:xfrm>
              <a:off x="991045" y="5037932"/>
              <a:ext cx="4765984" cy="3902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DD679-2E89-474E-B357-1A0A14339D6A}"/>
                </a:ext>
              </a:extLst>
            </p:cNvPr>
            <p:cNvGrpSpPr/>
            <p:nvPr/>
          </p:nvGrpSpPr>
          <p:grpSpPr>
            <a:xfrm>
              <a:off x="1034586" y="6613867"/>
              <a:ext cx="3503933" cy="954107"/>
              <a:chOff x="1034586" y="6519310"/>
              <a:chExt cx="3503933" cy="954107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034586" y="6726363"/>
                <a:ext cx="540000" cy="540000"/>
              </a:xfrm>
              <a:prstGeom prst="ellipse">
                <a:avLst/>
              </a:prstGeom>
              <a:solidFill>
                <a:srgbClr val="80BC4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3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20733" y="6519310"/>
                <a:ext cx="291778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ยอดยกมา</a:t>
                </a:r>
                <a: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ตรงกับใบแจ้งยอด</a:t>
                </a:r>
                <a:b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</a:br>
                <a: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เมื่อสิ้นปีก่อนหน้าหรือไม่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C1DED4-7549-457D-88AE-C1ED3561F797}"/>
                </a:ext>
              </a:extLst>
            </p:cNvPr>
            <p:cNvGrpSpPr/>
            <p:nvPr/>
          </p:nvGrpSpPr>
          <p:grpSpPr>
            <a:xfrm>
              <a:off x="1034586" y="7798606"/>
              <a:ext cx="3928729" cy="954107"/>
              <a:chOff x="1034586" y="8344521"/>
              <a:chExt cx="3928729" cy="954107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1034586" y="8551574"/>
                <a:ext cx="540000" cy="540000"/>
              </a:xfrm>
              <a:prstGeom prst="ellipse">
                <a:avLst/>
              </a:prstGeom>
              <a:solidFill>
                <a:srgbClr val="9063CD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4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20733" y="8344521"/>
                <a:ext cx="334258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เงินเข้าระหว่างปีของเงินสะสม </a:t>
                </a:r>
              </a:p>
              <a:p>
                <a: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ตรงกับยอดที่เราจ่ายทั้งปีหรือไม่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304A97-4845-4837-851D-F0787322F184}"/>
                </a:ext>
              </a:extLst>
            </p:cNvPr>
            <p:cNvGrpSpPr/>
            <p:nvPr/>
          </p:nvGrpSpPr>
          <p:grpSpPr>
            <a:xfrm>
              <a:off x="1034586" y="5072603"/>
              <a:ext cx="3633776" cy="540000"/>
              <a:chOff x="1034586" y="5072603"/>
              <a:chExt cx="3633776" cy="5400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034586" y="5072603"/>
                <a:ext cx="540000" cy="540000"/>
              </a:xfrm>
              <a:prstGeom prst="ellipse">
                <a:avLst/>
              </a:prstGeom>
              <a:solidFill>
                <a:srgbClr val="66CFE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1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20733" y="5080993"/>
                <a:ext cx="30476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มูลค่าต่อหน่วย</a:t>
                </a:r>
                <a: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เพิ่มขึ้นหรือไม่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A7B24C-7565-4BB2-8577-43D943C1B548}"/>
                </a:ext>
              </a:extLst>
            </p:cNvPr>
            <p:cNvGrpSpPr/>
            <p:nvPr/>
          </p:nvGrpSpPr>
          <p:grpSpPr>
            <a:xfrm>
              <a:off x="1034586" y="5843235"/>
              <a:ext cx="3452637" cy="540000"/>
              <a:chOff x="1034586" y="5844660"/>
              <a:chExt cx="3452637" cy="5400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034586" y="5844660"/>
                <a:ext cx="540000" cy="540000"/>
              </a:xfrm>
              <a:prstGeom prst="ellipse">
                <a:avLst/>
              </a:prstGeom>
              <a:solidFill>
                <a:srgbClr val="F69E9D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20733" y="5853050"/>
                <a:ext cx="28664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จำนวนหน่วย</a:t>
                </a:r>
                <a:r>
                  <a:rPr lang="th-TH" sz="2800" u="sng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เพิ่มขึ้นหรือไม่</a:t>
                </a:r>
              </a:p>
            </p:txBody>
          </p:sp>
        </p:grpSp>
      </p:grpSp>
      <p:sp>
        <p:nvSpPr>
          <p:cNvPr id="31" name="Title 3">
            <a:extLst>
              <a:ext uri="{FF2B5EF4-FFF2-40B4-BE49-F238E27FC236}">
                <a16:creationId xmlns:a16="http://schemas.microsoft.com/office/drawing/2014/main" id="{060FB89E-E4B9-44C8-B786-E261D4CF7D44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ข้อควรรู้กองทุนสำรองเลี้ยงชีพ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E49733-0304-4391-8C84-C069D3C2BF7E}"/>
              </a:ext>
            </a:extLst>
          </p:cNvPr>
          <p:cNvSpPr/>
          <p:nvPr/>
        </p:nvSpPr>
        <p:spPr>
          <a:xfrm>
            <a:off x="1305055" y="2541151"/>
            <a:ext cx="477558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วิธีดูใบแจ้งยอด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BBC089D-DDB3-423F-9FDB-8FE67B421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4873" r="13652" b="18564"/>
          <a:stretch/>
        </p:blipFill>
        <p:spPr>
          <a:xfrm>
            <a:off x="697829" y="2541151"/>
            <a:ext cx="607226" cy="5486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4DA71CC-61DB-4D1D-83DB-29B97DE2E366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46DB5-778C-4FCC-B460-69388286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96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13629795"/>
              </p:ext>
            </p:extLst>
          </p:nvPr>
        </p:nvGraphicFramePr>
        <p:xfrm>
          <a:off x="-10577" y="5892921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Rounded Rectangle 50"/>
          <p:cNvSpPr/>
          <p:nvPr/>
        </p:nvSpPr>
        <p:spPr>
          <a:xfrm>
            <a:off x="582660" y="5210651"/>
            <a:ext cx="2968909" cy="5823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ตัวอย่างนโยบาย</a:t>
            </a:r>
            <a:endParaRPr lang="en-US" sz="36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aphicFrame>
        <p:nvGraphicFramePr>
          <p:cNvPr id="59" name="Chart 58"/>
          <p:cNvGraphicFramePr/>
          <p:nvPr>
            <p:extLst>
              <p:ext uri="{D42A27DB-BD31-4B8C-83A1-F6EECF244321}">
                <p14:modId xmlns:p14="http://schemas.microsoft.com/office/powerpoint/2010/main" val="1435748461"/>
              </p:ext>
            </p:extLst>
          </p:nvPr>
        </p:nvGraphicFramePr>
        <p:xfrm>
          <a:off x="4108893" y="5896562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37556" y="1633984"/>
            <a:ext cx="15393688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360363">
              <a:buFont typeface="Arial" panose="020B0604020202020204" pitchFamily="34" charset="0"/>
              <a:buChar char="•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สมาชิก</a:t>
            </a:r>
            <a:r>
              <a:rPr lang="th-TH" sz="3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ควรจะสามารถเลือก</a:t>
            </a:r>
            <a:r>
              <a:rPr lang="en-US" sz="3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3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เปลี่ยนนโยบายการลงทุนได้</a:t>
            </a:r>
          </a:p>
          <a:p>
            <a:pPr marL="457200" indent="-360363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หากหน่วยงานของคุณ</a:t>
            </a:r>
            <a:r>
              <a:rPr lang="th-TH" sz="3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ไม่มีระบบให้เลือกนโยบายลงทุน </a:t>
            </a:r>
            <a:r>
              <a:rPr lang="en-US" sz="3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(Employee’s Choice) 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สามารถแสดงเจตจำนงให้มีระบบดังกล่าวได้ </a:t>
            </a:r>
            <a:b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โดยติดต่อ</a:t>
            </a:r>
          </a:p>
          <a:p>
            <a:pPr marL="611187" indent="-514350">
              <a:buClr>
                <a:schemeClr val="tx1"/>
              </a:buClr>
              <a:buAutoNum type="arabicParenBoth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คณะกรรมการกองทุนของหน่วยงาน</a:t>
            </a:r>
          </a:p>
          <a:p>
            <a:pPr marL="611187" indent="-514350">
              <a:buClr>
                <a:schemeClr val="tx1"/>
              </a:buClr>
              <a:buAutoNum type="arabicParenBoth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ฝ่ายทรัพยากรบุคคลของหน่วยงาน</a:t>
            </a:r>
          </a:p>
          <a:p>
            <a:pPr marL="611187" indent="-514350">
              <a:buClr>
                <a:schemeClr val="tx1"/>
              </a:buClr>
              <a:buAutoNum type="arabicParenBoth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ฝ่ายกองทุนสำรองเลี้ยงชีพ บริษัทหลักทรัพย์จัดการกองทุน</a:t>
            </a:r>
            <a:endParaRPr lang="en-US" sz="3600">
              <a:solidFill>
                <a:srgbClr val="1378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F6FF11A-4539-4E16-B8C3-B41ACAFF16E4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 การเลือกหรือเปลี่ยนโยบายการลงทุนกองทุนสำรองเลี้ยงชีพ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98889-BBE6-4BAF-B237-F6A7C26AFBD1}"/>
              </a:ext>
            </a:extLst>
          </p:cNvPr>
          <p:cNvSpPr txBox="1"/>
          <p:nvPr/>
        </p:nvSpPr>
        <p:spPr>
          <a:xfrm>
            <a:off x="0" y="902795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70B72B-B1DE-4666-9502-93EE1DEF6708}"/>
              </a:ext>
            </a:extLst>
          </p:cNvPr>
          <p:cNvGrpSpPr/>
          <p:nvPr/>
        </p:nvGrpSpPr>
        <p:grpSpPr>
          <a:xfrm>
            <a:off x="3687580" y="5271002"/>
            <a:ext cx="4719611" cy="655889"/>
            <a:chOff x="3687580" y="5271002"/>
            <a:chExt cx="3958109" cy="5340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121484-5A26-4D75-89C0-205DC03384C2}"/>
                </a:ext>
              </a:extLst>
            </p:cNvPr>
            <p:cNvSpPr/>
            <p:nvPr/>
          </p:nvSpPr>
          <p:spPr>
            <a:xfrm>
              <a:off x="3687580" y="5364675"/>
              <a:ext cx="274320" cy="274320"/>
            </a:xfrm>
            <a:prstGeom prst="rect">
              <a:avLst/>
            </a:prstGeom>
            <a:solidFill>
              <a:srgbClr val="99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25715D-D063-44C4-8C5B-147D3A57922F}"/>
                </a:ext>
              </a:extLst>
            </p:cNvPr>
            <p:cNvSpPr/>
            <p:nvPr/>
          </p:nvSpPr>
          <p:spPr>
            <a:xfrm>
              <a:off x="4818625" y="5364674"/>
              <a:ext cx="274320" cy="274320"/>
            </a:xfrm>
            <a:prstGeom prst="rect">
              <a:avLst/>
            </a:prstGeom>
            <a:solidFill>
              <a:srgbClr val="9BA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7B5264-D89F-4930-BCFB-2E1A29B9C80F}"/>
                </a:ext>
              </a:extLst>
            </p:cNvPr>
            <p:cNvSpPr/>
            <p:nvPr/>
          </p:nvSpPr>
          <p:spPr>
            <a:xfrm>
              <a:off x="6242534" y="5364674"/>
              <a:ext cx="274320" cy="274320"/>
            </a:xfrm>
            <a:prstGeom prst="rect">
              <a:avLst/>
            </a:prstGeom>
            <a:solidFill>
              <a:srgbClr val="D52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5AA377-F4D8-48CA-BAB2-55E9E22ABA8E}"/>
                </a:ext>
              </a:extLst>
            </p:cNvPr>
            <p:cNvSpPr txBox="1"/>
            <p:nvPr/>
          </p:nvSpPr>
          <p:spPr>
            <a:xfrm>
              <a:off x="3961900" y="5271002"/>
              <a:ext cx="939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เงินฝาก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072293-5D96-491B-BD17-A0456A9325E9}"/>
                </a:ext>
              </a:extLst>
            </p:cNvPr>
            <p:cNvSpPr txBox="1"/>
            <p:nvPr/>
          </p:nvSpPr>
          <p:spPr>
            <a:xfrm>
              <a:off x="5071705" y="5281789"/>
              <a:ext cx="12795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ตราสารหนี้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B2CA19-35E6-4CF3-8D4B-269EA0752631}"/>
                </a:ext>
              </a:extLst>
            </p:cNvPr>
            <p:cNvSpPr txBox="1"/>
            <p:nvPr/>
          </p:nvSpPr>
          <p:spPr>
            <a:xfrm>
              <a:off x="6516854" y="5281789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หุ้นสามัญ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</p:grp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DCBFA13-252A-4192-9EA2-C3C2F385EE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406207"/>
              </p:ext>
            </p:extLst>
          </p:nvPr>
        </p:nvGraphicFramePr>
        <p:xfrm>
          <a:off x="8228363" y="5887871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58EE8834-EBCB-466F-B07B-257457E42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55938"/>
              </p:ext>
            </p:extLst>
          </p:nvPr>
        </p:nvGraphicFramePr>
        <p:xfrm>
          <a:off x="12347832" y="5901491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745ED785-3E8C-42D3-8CEC-EFEC6D9BF311}"/>
              </a:ext>
            </a:extLst>
          </p:cNvPr>
          <p:cNvSpPr/>
          <p:nvPr/>
        </p:nvSpPr>
        <p:spPr>
          <a:xfrm>
            <a:off x="952825" y="6221160"/>
            <a:ext cx="540000" cy="540000"/>
          </a:xfrm>
          <a:prstGeom prst="ellipse">
            <a:avLst/>
          </a:prstGeom>
          <a:solidFill>
            <a:srgbClr val="1378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F59A9F-D546-41C3-A296-CC8E155DE219}"/>
              </a:ext>
            </a:extLst>
          </p:cNvPr>
          <p:cNvSpPr/>
          <p:nvPr/>
        </p:nvSpPr>
        <p:spPr>
          <a:xfrm>
            <a:off x="5095321" y="6221160"/>
            <a:ext cx="540000" cy="540000"/>
          </a:xfrm>
          <a:prstGeom prst="ellipse">
            <a:avLst/>
          </a:prstGeom>
          <a:solidFill>
            <a:srgbClr val="1378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B08BAC-33B4-41DF-BD11-5A6AC110B65C}"/>
              </a:ext>
            </a:extLst>
          </p:cNvPr>
          <p:cNvSpPr/>
          <p:nvPr/>
        </p:nvSpPr>
        <p:spPr>
          <a:xfrm>
            <a:off x="8826968" y="6221160"/>
            <a:ext cx="540000" cy="540000"/>
          </a:xfrm>
          <a:prstGeom prst="ellipse">
            <a:avLst/>
          </a:prstGeom>
          <a:solidFill>
            <a:srgbClr val="1378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BAF83B-1C3E-497B-8184-BCB23E49988A}"/>
              </a:ext>
            </a:extLst>
          </p:cNvPr>
          <p:cNvSpPr/>
          <p:nvPr/>
        </p:nvSpPr>
        <p:spPr>
          <a:xfrm>
            <a:off x="13189388" y="6221160"/>
            <a:ext cx="540000" cy="540000"/>
          </a:xfrm>
          <a:prstGeom prst="ellipse">
            <a:avLst/>
          </a:prstGeom>
          <a:solidFill>
            <a:srgbClr val="1378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80385-14FB-4314-8363-08FF2E40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1" grpId="0" animBg="1"/>
      <p:bldGraphic spid="59" grpId="0">
        <p:bldAsOne/>
      </p:bldGraphic>
      <p:bldP spid="15" grpId="0" animBg="1"/>
      <p:bldGraphic spid="22" grpId="0">
        <p:bldAsOne/>
      </p:bldGraphic>
      <p:bldGraphic spid="23" grpId="0">
        <p:bldAsOne/>
      </p:bldGraphic>
      <p:bldP spid="26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984D3919-6B72-4D7F-8C18-1DF164C2D4EA}"/>
              </a:ext>
            </a:extLst>
          </p:cNvPr>
          <p:cNvSpPr txBox="1">
            <a:spLocks/>
          </p:cNvSpPr>
          <p:nvPr/>
        </p:nvSpPr>
        <p:spPr>
          <a:xfrm>
            <a:off x="10356980" y="4221123"/>
            <a:ext cx="6419461" cy="100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6000" b="0">
                <a:solidFill>
                  <a:schemeClr val="tx1">
                    <a:lumMod val="75000"/>
                    <a:lumOff val="25000"/>
                  </a:schemeClr>
                </a:solidFill>
                <a:cs typeface="DB Helvethaica X 65 Med" panose="02000506090000020004" pitchFamily="2" charset="-34"/>
              </a:rPr>
              <a:t>เป้าหมายการเงินในชีวิต</a:t>
            </a:r>
            <a:r>
              <a:rPr lang="en-US" sz="6000" b="0">
                <a:solidFill>
                  <a:schemeClr val="tx1">
                    <a:lumMod val="75000"/>
                    <a:lumOff val="25000"/>
                  </a:schemeClr>
                </a:solidFill>
                <a:cs typeface="DB Helvethaica X 65 Med" panose="02000506090000020004" pitchFamily="2" charset="-34"/>
              </a:rPr>
              <a:t>…</a:t>
            </a:r>
            <a:br>
              <a:rPr lang="th-TH" sz="6000" b="0">
                <a:solidFill>
                  <a:schemeClr val="tx1">
                    <a:lumMod val="75000"/>
                    <a:lumOff val="25000"/>
                  </a:schemeClr>
                </a:solidFill>
                <a:cs typeface="DB Helvethaica X 65 Med" panose="02000506090000020004" pitchFamily="2" charset="-34"/>
              </a:rPr>
            </a:br>
            <a:r>
              <a:rPr lang="th-TH" sz="6000" b="0">
                <a:solidFill>
                  <a:schemeClr val="tx1">
                    <a:lumMod val="75000"/>
                    <a:lumOff val="25000"/>
                  </a:schemeClr>
                </a:solidFill>
                <a:cs typeface="DB Helvethaica X 65 Med" panose="02000506090000020004" pitchFamily="2" charset="-34"/>
              </a:rPr>
              <a:t>ไม่ได้มีเป้าหมายเดียว!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0203E9-164B-4DCF-A8DC-27D4F9418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"/>
          <a:stretch/>
        </p:blipFill>
        <p:spPr>
          <a:xfrm>
            <a:off x="3606017" y="4221123"/>
            <a:ext cx="3871980" cy="5156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AE628F-BFBF-42B9-B31E-A9B0E232AFDD}"/>
              </a:ext>
            </a:extLst>
          </p:cNvPr>
          <p:cNvGrpSpPr/>
          <p:nvPr/>
        </p:nvGrpSpPr>
        <p:grpSpPr>
          <a:xfrm>
            <a:off x="1591108" y="2179559"/>
            <a:ext cx="3973298" cy="3010035"/>
            <a:chOff x="4284504" y="1970007"/>
            <a:chExt cx="3973298" cy="3010035"/>
          </a:xfrm>
        </p:grpSpPr>
        <p:sp>
          <p:nvSpPr>
            <p:cNvPr id="19" name="Oval Callout 9">
              <a:extLst>
                <a:ext uri="{FF2B5EF4-FFF2-40B4-BE49-F238E27FC236}">
                  <a16:creationId xmlns:a16="http://schemas.microsoft.com/office/drawing/2014/main" id="{446816D5-1D12-44E0-8A71-32143FE77AC8}"/>
                </a:ext>
              </a:extLst>
            </p:cNvPr>
            <p:cNvSpPr/>
            <p:nvPr/>
          </p:nvSpPr>
          <p:spPr>
            <a:xfrm>
              <a:off x="4761959" y="1970007"/>
              <a:ext cx="3074908" cy="3010035"/>
            </a:xfrm>
            <a:prstGeom prst="wedgeEllipseCallout">
              <a:avLst>
                <a:gd name="adj1" fmla="val 37104"/>
                <a:gd name="adj2" fmla="val 5545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5305"/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35D11B-8AEE-49BC-B6AE-7404EA7CE948}"/>
                </a:ext>
              </a:extLst>
            </p:cNvPr>
            <p:cNvSpPr/>
            <p:nvPr/>
          </p:nvSpPr>
          <p:spPr>
            <a:xfrm rot="20936479">
              <a:off x="4284504" y="2928577"/>
              <a:ext cx="3973298" cy="831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80185"/>
              <a:r>
                <a:rPr lang="th-TH" sz="4801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ดาวน์บ้าน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EC7B9F-AFCB-4879-BC2E-5C867737AC47}"/>
              </a:ext>
            </a:extLst>
          </p:cNvPr>
          <p:cNvGrpSpPr/>
          <p:nvPr/>
        </p:nvGrpSpPr>
        <p:grpSpPr>
          <a:xfrm>
            <a:off x="6687526" y="2456083"/>
            <a:ext cx="3973298" cy="2690169"/>
            <a:chOff x="8464364" y="2657807"/>
            <a:chExt cx="3973298" cy="2690169"/>
          </a:xfrm>
        </p:grpSpPr>
        <p:sp>
          <p:nvSpPr>
            <p:cNvPr id="18" name="Oval Callout 1">
              <a:extLst>
                <a:ext uri="{FF2B5EF4-FFF2-40B4-BE49-F238E27FC236}">
                  <a16:creationId xmlns:a16="http://schemas.microsoft.com/office/drawing/2014/main" id="{1217E810-9947-490D-BFCB-7E268B3CF155}"/>
                </a:ext>
              </a:extLst>
            </p:cNvPr>
            <p:cNvSpPr/>
            <p:nvPr/>
          </p:nvSpPr>
          <p:spPr>
            <a:xfrm>
              <a:off x="9049112" y="2657807"/>
              <a:ext cx="2748148" cy="2690169"/>
            </a:xfrm>
            <a:prstGeom prst="wedgeEllipseCallout">
              <a:avLst>
                <a:gd name="adj1" fmla="val -38458"/>
                <a:gd name="adj2" fmla="val 5545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5305"/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D1EF26-3926-4D71-9AB5-FAD8812353A2}"/>
                </a:ext>
              </a:extLst>
            </p:cNvPr>
            <p:cNvSpPr/>
            <p:nvPr/>
          </p:nvSpPr>
          <p:spPr>
            <a:xfrm rot="933704">
              <a:off x="8464364" y="3453534"/>
              <a:ext cx="3973298" cy="831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80185"/>
              <a:r>
                <a:rPr lang="th-TH" sz="4801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ซื้อรถยนต์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4B2F5C-0665-43EE-951E-6AC4AA05D469}"/>
              </a:ext>
            </a:extLst>
          </p:cNvPr>
          <p:cNvGrpSpPr/>
          <p:nvPr/>
        </p:nvGrpSpPr>
        <p:grpSpPr>
          <a:xfrm>
            <a:off x="7272274" y="6454035"/>
            <a:ext cx="3973298" cy="2635989"/>
            <a:chOff x="9157282" y="5942399"/>
            <a:chExt cx="3973298" cy="2635989"/>
          </a:xfrm>
        </p:grpSpPr>
        <p:sp>
          <p:nvSpPr>
            <p:cNvPr id="25" name="Oval Callout 11">
              <a:extLst>
                <a:ext uri="{FF2B5EF4-FFF2-40B4-BE49-F238E27FC236}">
                  <a16:creationId xmlns:a16="http://schemas.microsoft.com/office/drawing/2014/main" id="{DB7F2DD7-A478-47D2-AA2B-BD6006D38180}"/>
                </a:ext>
              </a:extLst>
            </p:cNvPr>
            <p:cNvSpPr/>
            <p:nvPr/>
          </p:nvSpPr>
          <p:spPr>
            <a:xfrm>
              <a:off x="9799099" y="5942399"/>
              <a:ext cx="2692801" cy="2635989"/>
            </a:xfrm>
            <a:prstGeom prst="wedgeEllipseCallout">
              <a:avLst>
                <a:gd name="adj1" fmla="val -63173"/>
                <a:gd name="adj2" fmla="val -276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5305"/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05FF1C-8444-4F50-AEA0-3E1CC0F3A5B8}"/>
                </a:ext>
              </a:extLst>
            </p:cNvPr>
            <p:cNvSpPr/>
            <p:nvPr/>
          </p:nvSpPr>
          <p:spPr>
            <a:xfrm rot="734341">
              <a:off x="9157282" y="6843299"/>
              <a:ext cx="3973298" cy="831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80185"/>
              <a:r>
                <a:rPr lang="th-TH" sz="4801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เกษียณ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A56AA-CE07-4A72-B85D-BDC3CB7EC478}"/>
              </a:ext>
            </a:extLst>
          </p:cNvPr>
          <p:cNvGrpSpPr/>
          <p:nvPr/>
        </p:nvGrpSpPr>
        <p:grpSpPr>
          <a:xfrm>
            <a:off x="897285" y="5914762"/>
            <a:ext cx="3973298" cy="2215912"/>
            <a:chOff x="3471450" y="5585336"/>
            <a:chExt cx="3973298" cy="2215912"/>
          </a:xfrm>
        </p:grpSpPr>
        <p:sp>
          <p:nvSpPr>
            <p:cNvPr id="22" name="Oval Callout 13">
              <a:extLst>
                <a:ext uri="{FF2B5EF4-FFF2-40B4-BE49-F238E27FC236}">
                  <a16:creationId xmlns:a16="http://schemas.microsoft.com/office/drawing/2014/main" id="{09932DDE-A009-47CB-9738-FE2FF6BD7A99}"/>
                </a:ext>
              </a:extLst>
            </p:cNvPr>
            <p:cNvSpPr/>
            <p:nvPr/>
          </p:nvSpPr>
          <p:spPr>
            <a:xfrm>
              <a:off x="4317168" y="5585336"/>
              <a:ext cx="2263670" cy="2215912"/>
            </a:xfrm>
            <a:prstGeom prst="wedgeEllipseCallout">
              <a:avLst>
                <a:gd name="adj1" fmla="val 72863"/>
                <a:gd name="adj2" fmla="val -2978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5305"/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E92B2C-11A0-4217-A4FD-48547A77CAE1}"/>
                </a:ext>
              </a:extLst>
            </p:cNvPr>
            <p:cNvSpPr/>
            <p:nvPr/>
          </p:nvSpPr>
          <p:spPr>
            <a:xfrm rot="20936479">
              <a:off x="3471450" y="6201029"/>
              <a:ext cx="3973298" cy="831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80185"/>
              <a:r>
                <a:rPr lang="th-TH" sz="4801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ไปเที่ยว</a:t>
              </a:r>
            </a:p>
          </p:txBody>
        </p:sp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940B67AC-00CD-4082-9FEB-0F142AEE0C85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355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เป้าหมายการเงินของเรา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A02DD9-D470-44BB-8F16-39510C9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9483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706838">
              <a:defRPr/>
            </a:pPr>
            <a:fld id="{EFDF1642-36F5-4944-A90B-128936D0950B}" type="slidenum">
              <a:rPr lang="th-TH">
                <a:solidFill>
                  <a:prstClr val="black"/>
                </a:solidFill>
              </a:rPr>
              <a:pPr defTabSz="1706838">
                <a:defRPr/>
              </a:pPr>
              <a:t>40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8425" y="-1693"/>
            <a:ext cx="7826545" cy="7817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280160">
              <a:defRPr/>
            </a:pPr>
            <a:r>
              <a:rPr lang="th-TH" sz="4480" b="1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การออมในกองทุนสำรองเลี้ยงชีพ </a:t>
            </a:r>
            <a:r>
              <a:rPr lang="en-US" sz="4480" b="1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(PVD) </a:t>
            </a:r>
            <a:r>
              <a:rPr lang="th-TH" sz="4480" b="1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ของคุณ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3D002-8906-4353-8DC6-48BB776EE372}"/>
              </a:ext>
            </a:extLst>
          </p:cNvPr>
          <p:cNvSpPr txBox="1"/>
          <p:nvPr/>
        </p:nvSpPr>
        <p:spPr>
          <a:xfrm>
            <a:off x="-575802" y="6808345"/>
            <a:ext cx="125730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th-TH" sz="5040" b="1">
                <a:solidFill>
                  <a:srgbClr val="70AD47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อัตราส่วนเงินสะสมในกองทุนสำรองเลี้ยงชีพ (</a:t>
            </a:r>
            <a:r>
              <a:rPr lang="en-US" sz="5040" b="1">
                <a:solidFill>
                  <a:srgbClr val="70AD47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PVD) </a:t>
            </a:r>
            <a:r>
              <a:rPr lang="th-TH" sz="5040" b="1">
                <a:solidFill>
                  <a:srgbClr val="70AD47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ของคุณ</a:t>
            </a:r>
            <a:br>
              <a:rPr lang="th-TH" sz="5040" b="1">
                <a:solidFill>
                  <a:srgbClr val="70AD47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5040" b="1">
                <a:solidFill>
                  <a:srgbClr val="70AD47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คือ....%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96EE9-55A2-409A-8FB1-9F04E7282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71" y="1376250"/>
            <a:ext cx="5355895" cy="53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6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55908"/>
              </p:ext>
            </p:extLst>
          </p:nvPr>
        </p:nvGraphicFramePr>
        <p:xfrm>
          <a:off x="3625986" y="4018654"/>
          <a:ext cx="12269334" cy="3276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5210">
                  <a:extLst>
                    <a:ext uri="{9D8B030D-6E8A-4147-A177-3AD203B41FA5}">
                      <a16:colId xmlns:a16="http://schemas.microsoft.com/office/drawing/2014/main" val="226479004"/>
                    </a:ext>
                  </a:extLst>
                </a:gridCol>
                <a:gridCol w="2323531">
                  <a:extLst>
                    <a:ext uri="{9D8B030D-6E8A-4147-A177-3AD203B41FA5}">
                      <a16:colId xmlns:a16="http://schemas.microsoft.com/office/drawing/2014/main" val="1918768868"/>
                    </a:ext>
                  </a:extLst>
                </a:gridCol>
                <a:gridCol w="2323531">
                  <a:extLst>
                    <a:ext uri="{9D8B030D-6E8A-4147-A177-3AD203B41FA5}">
                      <a16:colId xmlns:a16="http://schemas.microsoft.com/office/drawing/2014/main" val="1524524284"/>
                    </a:ext>
                  </a:extLst>
                </a:gridCol>
                <a:gridCol w="2323531">
                  <a:extLst>
                    <a:ext uri="{9D8B030D-6E8A-4147-A177-3AD203B41FA5}">
                      <a16:colId xmlns:a16="http://schemas.microsoft.com/office/drawing/2014/main" val="256601156"/>
                    </a:ext>
                  </a:extLst>
                </a:gridCol>
                <a:gridCol w="2323531">
                  <a:extLst>
                    <a:ext uri="{9D8B030D-6E8A-4147-A177-3AD203B41FA5}">
                      <a16:colId xmlns:a16="http://schemas.microsoft.com/office/drawing/2014/main" val="758782075"/>
                    </a:ext>
                  </a:extLst>
                </a:gridCol>
              </a:tblGrid>
              <a:tr h="645207">
                <a:tc rowSpan="2">
                  <a:txBody>
                    <a:bodyPr/>
                    <a:lstStyle/>
                    <a:p>
                      <a:pPr algn="ctr"/>
                      <a:r>
                        <a:rPr lang="th-TH" sz="3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ผลตอบแทนเฉลี่ย</a:t>
                      </a:r>
                      <a:br>
                        <a:rPr lang="th-TH" sz="3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3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จากนโยบายลงทุน</a:t>
                      </a:r>
                      <a:endParaRPr lang="en-US" sz="3600" b="1">
                        <a:solidFill>
                          <a:schemeClr val="bg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solidFill>
                      <a:srgbClr val="1378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อัตราเงินสะสมต่อเดือน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629105"/>
                  </a:ext>
                </a:extLst>
              </a:tr>
              <a:tr h="645207">
                <a:tc vMerge="1">
                  <a:txBody>
                    <a:bodyPr/>
                    <a:lstStyle/>
                    <a:p>
                      <a:endParaRPr lang="en-US" sz="36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2%</a:t>
                      </a:r>
                      <a:endParaRPr lang="th-TH" sz="3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5%</a:t>
                      </a:r>
                      <a:endParaRPr lang="th-TH" sz="3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10%</a:t>
                      </a:r>
                      <a:endParaRPr lang="th-TH" sz="3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15%</a:t>
                      </a:r>
                      <a:endParaRPr lang="th-TH" sz="3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58637"/>
                  </a:ext>
                </a:extLst>
              </a:tr>
              <a:tr h="645207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375,61</a:t>
                      </a:r>
                      <a:r>
                        <a:rPr lang="en-US" sz="3600" kern="12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36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916035"/>
                  </a:ext>
                </a:extLst>
              </a:tr>
              <a:tr h="645207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5%</a:t>
                      </a:r>
                      <a:endParaRPr lang="th-TH" sz="3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107940"/>
                  </a:ext>
                </a:extLst>
              </a:tr>
              <a:tr h="38690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endParaRPr lang="th-TH" sz="3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314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63267" y="7377425"/>
            <a:ext cx="12461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เพิ่มอัตราเงินสะสม</a:t>
            </a: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เมื่อเงินเดือนเพิ่ม </a:t>
            </a:r>
          </a:p>
          <a:p>
            <a:pPr algn="ctr"/>
            <a:r>
              <a:rPr lang="th-TH" sz="4400" b="1">
                <a:solidFill>
                  <a:srgbClr val="137899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เลือกนโยบายการลงทุน</a:t>
            </a: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ตามระดับความเสี่ยงที่ยอมรับได้และผลตอบแทนที่คาดหวัง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25986" y="2006793"/>
            <a:ext cx="698758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เริ่มทำงานตอนอายุ </a:t>
            </a:r>
            <a:r>
              <a:rPr lang="en-US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 (เกษียณตอนอายุ </a:t>
            </a:r>
            <a:r>
              <a:rPr lang="en-US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60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เงินเดือนในปีแรก </a:t>
            </a:r>
            <a:r>
              <a:rPr lang="en-US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15,000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อัตราการขึ้นเงินเดือน </a:t>
            </a:r>
            <a:r>
              <a:rPr lang="en-US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3%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1" b="1286"/>
          <a:stretch/>
        </p:blipFill>
        <p:spPr>
          <a:xfrm flipH="1">
            <a:off x="909280" y="1439070"/>
            <a:ext cx="2182766" cy="7081532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811AEE07-3FA3-4F4E-8A97-2435FB4A511F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 สะสมเงินในกองทุนสำรองเลี้ยงชีพเท่านี้... เกษียณจะมีเงินเท่าไหร่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F92753-DD7E-416C-80A2-F7AFE819AAB1}"/>
              </a:ext>
            </a:extLst>
          </p:cNvPr>
          <p:cNvSpPr txBox="1"/>
          <p:nvPr/>
        </p:nvSpPr>
        <p:spPr>
          <a:xfrm>
            <a:off x="-5344" y="8947085"/>
            <a:ext cx="619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คำนวณเฉพาะเงินสะสมของพนักงาน ไม่รวมเงินสมทบของนายจ้าง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489102-9DBF-4C75-96F0-68324B3DAB30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40F68-E51B-4575-A345-65F00BED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41</a:t>
            </a:fld>
            <a:endParaRPr lang="th-TH"/>
          </a:p>
        </p:txBody>
      </p:sp>
      <p:graphicFrame>
        <p:nvGraphicFramePr>
          <p:cNvPr id="3" name="ตัวเลขในตาราง">
            <a:extLst>
              <a:ext uri="{FF2B5EF4-FFF2-40B4-BE49-F238E27FC236}">
                <a16:creationId xmlns:a16="http://schemas.microsoft.com/office/drawing/2014/main" id="{3E562F8B-815D-E905-07E9-E5709E90A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43928"/>
              </p:ext>
            </p:extLst>
          </p:nvPr>
        </p:nvGraphicFramePr>
        <p:xfrm>
          <a:off x="6564871" y="5334075"/>
          <a:ext cx="933044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612">
                  <a:extLst>
                    <a:ext uri="{9D8B030D-6E8A-4147-A177-3AD203B41FA5}">
                      <a16:colId xmlns:a16="http://schemas.microsoft.com/office/drawing/2014/main" val="1849543071"/>
                    </a:ext>
                  </a:extLst>
                </a:gridCol>
                <a:gridCol w="2332612">
                  <a:extLst>
                    <a:ext uri="{9D8B030D-6E8A-4147-A177-3AD203B41FA5}">
                      <a16:colId xmlns:a16="http://schemas.microsoft.com/office/drawing/2014/main" val="1271943316"/>
                    </a:ext>
                  </a:extLst>
                </a:gridCol>
                <a:gridCol w="2332612">
                  <a:extLst>
                    <a:ext uri="{9D8B030D-6E8A-4147-A177-3AD203B41FA5}">
                      <a16:colId xmlns:a16="http://schemas.microsoft.com/office/drawing/2014/main" val="2876592095"/>
                    </a:ext>
                  </a:extLst>
                </a:gridCol>
                <a:gridCol w="2332612">
                  <a:extLst>
                    <a:ext uri="{9D8B030D-6E8A-4147-A177-3AD203B41FA5}">
                      <a16:colId xmlns:a16="http://schemas.microsoft.com/office/drawing/2014/main" val="1300986856"/>
                    </a:ext>
                  </a:extLst>
                </a:gridCol>
              </a:tblGrid>
              <a:tr h="629483">
                <a:tc>
                  <a:txBody>
                    <a:bodyPr/>
                    <a:lstStyle/>
                    <a:p>
                      <a:endParaRPr lang="th-TH" sz="360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939,042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1,878,084 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2,817,12</a:t>
                      </a:r>
                      <a:r>
                        <a:rPr lang="en-US" sz="36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7</a:t>
                      </a:r>
                      <a:endParaRPr lang="th-TH" sz="3600" b="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454815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546,879 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1,367,197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2,734,393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4,101,590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112214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821,021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2,052,554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4,105,107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fontAlgn="b" latinLnBrk="0" hangingPunct="1"/>
                      <a:r>
                        <a:rPr lang="th-TH" sz="36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6,157,661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564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3233" y="545432"/>
            <a:ext cx="6545179" cy="59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11" y="0"/>
            <a:ext cx="7014109" cy="937796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6510F23-4A6E-4294-BCAA-41C13F522D01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จัดการเงิน </a:t>
            </a:r>
            <a:r>
              <a:rPr lang="en-US"/>
              <a:t>PVD </a:t>
            </a:r>
          </a:p>
          <a:p>
            <a:r>
              <a:rPr lang="th-TH"/>
              <a:t>เมื่อสิ้นสมาชิกภาพ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888C8-7913-4DF5-BB73-39C7C7E75835}"/>
              </a:ext>
            </a:extLst>
          </p:cNvPr>
          <p:cNvSpPr txBox="1"/>
          <p:nvPr/>
        </p:nvSpPr>
        <p:spPr>
          <a:xfrm>
            <a:off x="32756" y="8947085"/>
            <a:ext cx="869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กองทุนสำรองเลี้ยงชีพไทย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 ก.ล.ต.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https://www.thaipvd.com/home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1F070-A72B-42E6-ADB9-3DC07C8403F9}"/>
              </a:ext>
            </a:extLst>
          </p:cNvPr>
          <p:cNvSpPr txBox="1"/>
          <p:nvPr/>
        </p:nvSpPr>
        <p:spPr>
          <a:xfrm>
            <a:off x="0" y="8521460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สำหรับหน่วยงานเอกชน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7335D6-4DA2-40ED-93FC-14CE4F93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5395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Elbow Connector 77"/>
          <p:cNvCxnSpPr/>
          <p:nvPr/>
        </p:nvCxnSpPr>
        <p:spPr>
          <a:xfrm>
            <a:off x="2964195" y="3158901"/>
            <a:ext cx="6748565" cy="1417804"/>
          </a:xfrm>
          <a:prstGeom prst="bentConnector3">
            <a:avLst>
              <a:gd name="adj1" fmla="val 100811"/>
            </a:avLst>
          </a:prstGeom>
          <a:ln w="57150">
            <a:solidFill>
              <a:srgbClr val="ED7D3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8378555" y="4201127"/>
            <a:ext cx="2620689" cy="295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กองทุนบำเหน็จบำนาญข้าราชการ</a:t>
            </a:r>
            <a:b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กบข.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endParaRPr lang="th-TH" sz="3600" b="1">
              <a:solidFill>
                <a:schemeClr val="tx2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9" name="Picture 2" descr="C:\Users\Maminty\Downloads\Pic (1)\2018_04_05_ชุดข้าราชการ-พี่วัล_PUM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6758" y="2018318"/>
            <a:ext cx="1735850" cy="32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ight Arrow 39"/>
          <p:cNvSpPr/>
          <p:nvPr/>
        </p:nvSpPr>
        <p:spPr>
          <a:xfrm>
            <a:off x="3052461" y="5761814"/>
            <a:ext cx="5303520" cy="4572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99006" y="6028081"/>
            <a:ext cx="321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r>
              <a:rPr lang="th-TH" sz="4000"/>
              <a:t>จ่ายเงินสมทบ (</a:t>
            </a:r>
            <a:r>
              <a:rPr lang="en-US" sz="4000"/>
              <a:t>3%</a:t>
            </a:r>
            <a:r>
              <a:rPr lang="th-TH" sz="4000"/>
              <a:t>)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7625" y="4478420"/>
            <a:ext cx="3434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จ่ายเงินสะสม (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-15%)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083276" y="4964536"/>
            <a:ext cx="5303520" cy="457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Snip Diagonal Corner Rectangle 47"/>
          <p:cNvSpPr/>
          <p:nvPr/>
        </p:nvSpPr>
        <p:spPr>
          <a:xfrm>
            <a:off x="1020894" y="4916025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ข้าราชการ</a:t>
            </a:r>
          </a:p>
        </p:txBody>
      </p:sp>
      <p:sp>
        <p:nvSpPr>
          <p:cNvPr id="35" name="Snip Diagonal Corner Rectangle 34"/>
          <p:cNvSpPr/>
          <p:nvPr/>
        </p:nvSpPr>
        <p:spPr>
          <a:xfrm>
            <a:off x="990422" y="5718472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รัฐบาล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11029443" y="4904894"/>
            <a:ext cx="1712782" cy="123482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290008" y="526069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ลงทุน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8668" y="7175802"/>
            <a:ext cx="339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บริหารโดย กบข. 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428783" y="2782802"/>
            <a:ext cx="1701671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เงินสะสม และเงินสบทบ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5708822" y="2782802"/>
            <a:ext cx="2424784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ผลประโยชน์จาก</a:t>
            </a:r>
            <a:b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เงินสะสม และเงินสมทบ</a:t>
            </a:r>
          </a:p>
        </p:txBody>
      </p:sp>
      <p:sp>
        <p:nvSpPr>
          <p:cNvPr id="81" name="Cross 80"/>
          <p:cNvSpPr/>
          <p:nvPr/>
        </p:nvSpPr>
        <p:spPr>
          <a:xfrm>
            <a:off x="5130454" y="2900231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8711974" y="2766171"/>
            <a:ext cx="1515928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ลดหย่อนภาษี</a:t>
            </a:r>
            <a:endParaRPr lang="th-TH" sz="2800">
              <a:solidFill>
                <a:schemeClr val="accent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84" name="Cross 83"/>
          <p:cNvSpPr/>
          <p:nvPr/>
        </p:nvSpPr>
        <p:spPr>
          <a:xfrm>
            <a:off x="8125363" y="2884292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308380" y="2484263"/>
            <a:ext cx="4979898" cy="135739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TextBox 85"/>
          <p:cNvSpPr txBox="1"/>
          <p:nvPr/>
        </p:nvSpPr>
        <p:spPr>
          <a:xfrm>
            <a:off x="3293825" y="2070429"/>
            <a:ext cx="508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ได้รับเงินเมื่อเกษียณ ลาออก ทุพพลภาพ หรือเสียชีวิต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11993" r="15334" b="20811"/>
          <a:stretch/>
        </p:blipFill>
        <p:spPr>
          <a:xfrm>
            <a:off x="10311716" y="6362703"/>
            <a:ext cx="1239617" cy="1301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7" y="6219014"/>
            <a:ext cx="2470929" cy="1853197"/>
          </a:xfrm>
          <a:prstGeom prst="rect">
            <a:avLst/>
          </a:prstGeom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38CE1DB3-C506-443A-A8D6-01A1078D580A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กองทุนบำเหน็จบำนาญข้าราชการ (กบข.)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A1113C-060D-45DA-9B87-97F6F04CB88F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สำหรับหน่วยงานของรัฐ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D82D21-21FD-4461-A7F5-BE1DF850BCDC}"/>
              </a:ext>
            </a:extLst>
          </p:cNvPr>
          <p:cNvGrpSpPr/>
          <p:nvPr/>
        </p:nvGrpSpPr>
        <p:grpSpPr>
          <a:xfrm>
            <a:off x="12123269" y="3539187"/>
            <a:ext cx="4282622" cy="3970641"/>
            <a:chOff x="12331749" y="3339647"/>
            <a:chExt cx="4282622" cy="39706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01BC5D-B55F-4ABA-8639-9AC1D7529AA3}"/>
                </a:ext>
              </a:extLst>
            </p:cNvPr>
            <p:cNvSpPr txBox="1"/>
            <p:nvPr/>
          </p:nvSpPr>
          <p:spPr>
            <a:xfrm>
              <a:off x="12731540" y="3339647"/>
              <a:ext cx="3472250" cy="1138773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7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th-TH"/>
              </a:defPPr>
              <a:lvl1pPr algn="ctr">
                <a:defRPr sz="4600" b="1">
                  <a:solidFill>
                    <a:schemeClr val="tx2">
                      <a:lumMod val="50000"/>
                    </a:schemeClr>
                  </a:solidFill>
                  <a:latin typeface="DB Helvethaica X 65 Med"/>
                  <a:cs typeface="DB Helvethaica X 65 Med"/>
                </a:defRPr>
              </a:lvl1pPr>
            </a:lstStyle>
            <a:p>
              <a:r>
                <a:rPr lang="th-TH" sz="3600"/>
                <a:t>ผลิตภัณฑ์ทางการเงิน</a:t>
              </a:r>
              <a:br>
                <a:rPr lang="th-TH" sz="3600"/>
              </a:br>
              <a:r>
                <a:rPr lang="th-TH" sz="3200" b="0"/>
                <a:t>(ทั้งในและต่างประเทศ)</a:t>
              </a:r>
              <a:endParaRPr lang="th-TH" sz="1200" b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E144C9-BD2E-42EB-80C7-65148C99B33E}"/>
                </a:ext>
              </a:extLst>
            </p:cNvPr>
            <p:cNvSpPr txBox="1"/>
            <p:nvPr/>
          </p:nvSpPr>
          <p:spPr>
            <a:xfrm>
              <a:off x="12331749" y="6910178"/>
              <a:ext cx="42826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ขึ้นกับนโยบายและความเสี่ยงของแต่ละแผน (มีทั้งหมด 9 แผน)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81BE86F-96AB-4CA2-AED5-8B2D420D5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68725" y="4478420"/>
              <a:ext cx="2997881" cy="243175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0DD9C-C510-4868-91F4-ABF19D5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76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0" grpId="0" animBg="1"/>
      <p:bldP spid="52" grpId="0"/>
      <p:bldP spid="51" grpId="0"/>
      <p:bldP spid="41" grpId="0" animBg="1"/>
      <p:bldP spid="48" grpId="0" animBg="1"/>
      <p:bldP spid="35" grpId="0" animBg="1"/>
      <p:bldP spid="38" grpId="0" animBg="1"/>
      <p:bldP spid="4" grpId="0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6528537-1536-4ECA-A155-051E911C2C0B}"/>
              </a:ext>
            </a:extLst>
          </p:cNvPr>
          <p:cNvSpPr txBox="1"/>
          <p:nvPr/>
        </p:nvSpPr>
        <p:spPr>
          <a:xfrm>
            <a:off x="14672494" y="8687998"/>
            <a:ext cx="2445651" cy="47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สำหรับหน่วยงานของรัฐ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8E3433A-C28E-4873-A050-8D328C1EF8AA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ข้อควรรู้กองทุนบำเหน็จบำนาญข้าราชการ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BB7B67-7862-4F4B-A988-C84FA50276BA}"/>
              </a:ext>
            </a:extLst>
          </p:cNvPr>
          <p:cNvGrpSpPr/>
          <p:nvPr/>
        </p:nvGrpSpPr>
        <p:grpSpPr>
          <a:xfrm>
            <a:off x="1305515" y="1836220"/>
            <a:ext cx="9738723" cy="5964634"/>
            <a:chOff x="4738475" y="4252004"/>
            <a:chExt cx="8141332" cy="59646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C04E1F-3DCA-44AE-8AD9-C43D12728A41}"/>
                </a:ext>
              </a:extLst>
            </p:cNvPr>
            <p:cNvSpPr txBox="1"/>
            <p:nvPr/>
          </p:nvSpPr>
          <p:spPr>
            <a:xfrm>
              <a:off x="5246100" y="4953659"/>
              <a:ext cx="7633707" cy="5262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28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มีแผนลงทุนให้เลือก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ทั้งหมด 9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 (ความเสี่ยงน้อย </a:t>
              </a:r>
              <a:r>
                <a:rPr lang="en-US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-&gt; 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ความเสี่ยงมาก)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แผนเงินฝากและตราสารหนี้ระยะสั้น (เดิม : แผนตลาดเงิน)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แผนตราสารหนี้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แผนหลัก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แผนหุ้น 35 (เดิม : แผนผสมหุ้นทวี)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แผนหุ้น 65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แผนกองทุนอสังหาริมทรัพย์ไทย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แผนหุ้นต่างประเทศ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แผนหุ้นไทย (เดิม : แผนตราสารทุนไทย)</a:t>
              </a:r>
            </a:p>
            <a:p>
              <a:pPr marL="1050925" lvl="1" indent="-342900">
                <a:buClr>
                  <a:schemeClr val="tx1"/>
                </a:buClr>
                <a:buFont typeface="+mj-lt"/>
                <a:buAutoNum type="arabicPeriod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แผนสมดุลตามอายุ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สามารถ</a:t>
              </a:r>
              <a:r>
                <a:rPr lang="th-TH" sz="28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เปลี่ยนแผนการลงทุนได้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หลายช่องทาง (สูงสุด 12 ครั้งต่อปี)</a:t>
              </a:r>
              <a:r>
                <a:rPr lang="th-TH" sz="28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28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ควรเพิ่มอัตราเงินสะสมทุกปี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เมื่อรายได้เพิ่มขึ้น จะได้เงินก้อนเพิ่มมากขึ้นเมื่อเกษียณ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3B8472-77D5-4C6B-B5E8-FEF6F5CF2B67}"/>
                </a:ext>
              </a:extLst>
            </p:cNvPr>
            <p:cNvGrpSpPr/>
            <p:nvPr/>
          </p:nvGrpSpPr>
          <p:grpSpPr>
            <a:xfrm>
              <a:off x="4738475" y="4252004"/>
              <a:ext cx="8141331" cy="707886"/>
              <a:chOff x="2663917" y="5100435"/>
              <a:chExt cx="8141331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7BA1860-545E-48EB-83B5-52EAD756B1FB}"/>
                  </a:ext>
                </a:extLst>
              </p:cNvPr>
              <p:cNvSpPr/>
              <p:nvPr/>
            </p:nvSpPr>
            <p:spPr>
              <a:xfrm>
                <a:off x="3171542" y="5100435"/>
                <a:ext cx="7633706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ทางเลือกลงทุน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61D81C-38A2-4774-A55B-FE36F4C6A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1" t="14873" r="13652" b="18564"/>
              <a:stretch/>
            </p:blipFill>
            <p:spPr>
              <a:xfrm>
                <a:off x="2663917" y="5100435"/>
                <a:ext cx="507626" cy="548640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69C7296-7B54-4184-87A4-15340AA1A7E7}"/>
              </a:ext>
            </a:extLst>
          </p:cNvPr>
          <p:cNvSpPr txBox="1"/>
          <p:nvPr/>
        </p:nvSpPr>
        <p:spPr>
          <a:xfrm>
            <a:off x="-5344" y="8477185"/>
            <a:ext cx="1306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คู่มือ กบข.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https://www.gpf.or.th/download/ebook/60/gpf.html?fbclid=IwAR2sh3GCb4VgJaXmPNjFN4LZlxKiOiXunrmwXt5VOIZBIEVt-VoBexM53aI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คำถามที่พบบ่อย (รวมการเปลี่ยนแผนการลงทุน)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https://www.gpf.or.th/thai2019/10contact/main.php?page=7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วิธีดูใบแจ้งยอด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/>
              </a:rPr>
              <a:t>https://www.gpf.or.th/thai2019/2Member/main.php?page=1-4&amp;lang=th&amp;menu=memberservice&amp;lang=th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40FA73-18C8-4F2D-9591-414708164CBA}"/>
              </a:ext>
            </a:extLst>
          </p:cNvPr>
          <p:cNvGrpSpPr/>
          <p:nvPr/>
        </p:nvGrpSpPr>
        <p:grpSpPr>
          <a:xfrm>
            <a:off x="11677271" y="2682243"/>
            <a:ext cx="3278778" cy="4236773"/>
            <a:chOff x="11677271" y="2682243"/>
            <a:chExt cx="3278778" cy="4236773"/>
          </a:xfrm>
        </p:grpSpPr>
        <p:sp>
          <p:nvSpPr>
            <p:cNvPr id="28" name="Rounded Rectangle 86">
              <a:extLst>
                <a:ext uri="{FF2B5EF4-FFF2-40B4-BE49-F238E27FC236}">
                  <a16:creationId xmlns:a16="http://schemas.microsoft.com/office/drawing/2014/main" id="{78053238-8974-423F-BD33-C3D8537B57FB}"/>
                </a:ext>
              </a:extLst>
            </p:cNvPr>
            <p:cNvSpPr/>
            <p:nvPr/>
          </p:nvSpPr>
          <p:spPr>
            <a:xfrm>
              <a:off x="11677271" y="2682243"/>
              <a:ext cx="3278778" cy="1310693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คู่มือ กบข.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www.gpf.or.th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4F6E78-21E6-424A-A281-3C421EDED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53620" y="3992936"/>
              <a:ext cx="2926080" cy="292608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834F90-7A72-453E-91FE-D60DBAC7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89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31200" y="4913847"/>
            <a:ext cx="3434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จ่ายเงินค่าหุ้น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2979731" y="5400603"/>
            <a:ext cx="4937760" cy="48435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6" name="Snip Diagonal Corner Rectangle 25"/>
          <p:cNvSpPr/>
          <p:nvPr/>
        </p:nvSpPr>
        <p:spPr>
          <a:xfrm>
            <a:off x="524443" y="4570532"/>
            <a:ext cx="2351166" cy="1946731"/>
          </a:xfrm>
          <a:prstGeom prst="snip2Diag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พนักงาน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ข้าราชการ </a:t>
            </a:r>
            <a:br>
              <a:rPr lang="th-TH" sz="36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800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(ที่เป็นสมาชิก)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92459" y="7615587"/>
            <a:ext cx="339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บริหารโดย</a:t>
            </a:r>
            <a:b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คณะกรรมการของแต่ละสหกรณ์ฯ</a:t>
            </a:r>
          </a:p>
        </p:txBody>
      </p:sp>
      <p:cxnSp>
        <p:nvCxnSpPr>
          <p:cNvPr id="69" name="Elbow Connector 68"/>
          <p:cNvCxnSpPr/>
          <p:nvPr/>
        </p:nvCxnSpPr>
        <p:spPr>
          <a:xfrm>
            <a:off x="2489700" y="3170994"/>
            <a:ext cx="6651545" cy="1405711"/>
          </a:xfrm>
          <a:prstGeom prst="bentConnector3">
            <a:avLst>
              <a:gd name="adj1" fmla="val 100843"/>
            </a:avLst>
          </a:prstGeom>
          <a:ln w="57150">
            <a:solidFill>
              <a:srgbClr val="ED7D3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2857268" y="2782802"/>
            <a:ext cx="1701671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เงินค่าหุ้น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137307" y="2782802"/>
            <a:ext cx="1646891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เงินปันผล</a:t>
            </a:r>
          </a:p>
        </p:txBody>
      </p:sp>
      <p:sp>
        <p:nvSpPr>
          <p:cNvPr id="72" name="Cross 71"/>
          <p:cNvSpPr/>
          <p:nvPr/>
        </p:nvSpPr>
        <p:spPr>
          <a:xfrm>
            <a:off x="4558939" y="2900231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405429" y="2782802"/>
            <a:ext cx="2302023" cy="875557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สิทธิประโยชน์อื่น ๆ</a:t>
            </a:r>
            <a:r>
              <a:rPr lang="en-US" sz="28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*</a:t>
            </a:r>
            <a:endParaRPr lang="th-TH" sz="2800">
              <a:solidFill>
                <a:schemeClr val="accent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74" name="Cross 73"/>
          <p:cNvSpPr/>
          <p:nvPr/>
        </p:nvSpPr>
        <p:spPr>
          <a:xfrm>
            <a:off x="6804380" y="2882926"/>
            <a:ext cx="586611" cy="551950"/>
          </a:xfrm>
          <a:prstGeom prst="plus">
            <a:avLst>
              <a:gd name="adj" fmla="val 404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736865" y="2484263"/>
            <a:ext cx="1899232" cy="135739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6" name="TextBox 75"/>
          <p:cNvSpPr txBox="1"/>
          <p:nvPr/>
        </p:nvSpPr>
        <p:spPr>
          <a:xfrm>
            <a:off x="1894543" y="2036551"/>
            <a:ext cx="362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ได้รับเงินเมื่อออกจากการเป็นสมาชิก</a:t>
            </a:r>
          </a:p>
        </p:txBody>
      </p:sp>
      <p:pic>
        <p:nvPicPr>
          <p:cNvPr id="77" name="Picture 2" descr="C:\Users\Maminty\Downloads\Pic (1)\2018_04_05_ชุดข้าราชการ-พี่วัล_PUM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7" b="25543"/>
          <a:stretch/>
        </p:blipFill>
        <p:spPr bwMode="auto">
          <a:xfrm flipH="1">
            <a:off x="430476" y="2636565"/>
            <a:ext cx="1403812" cy="19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/>
          <p:cNvGrpSpPr/>
          <p:nvPr/>
        </p:nvGrpSpPr>
        <p:grpSpPr>
          <a:xfrm>
            <a:off x="10476789" y="4140521"/>
            <a:ext cx="1944835" cy="1234828"/>
            <a:chOff x="10476978" y="4904894"/>
            <a:chExt cx="1712782" cy="1234828"/>
          </a:xfrm>
        </p:grpSpPr>
        <p:sp>
          <p:nvSpPr>
            <p:cNvPr id="79" name="Right Arrow 78"/>
            <p:cNvSpPr/>
            <p:nvPr/>
          </p:nvSpPr>
          <p:spPr>
            <a:xfrm>
              <a:off x="10476978" y="4904894"/>
              <a:ext cx="1712782" cy="123482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756593" y="5260698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ลงทุน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A4969-2AA6-4F9B-837C-00BB99CD6D39}"/>
              </a:ext>
            </a:extLst>
          </p:cNvPr>
          <p:cNvGrpSpPr/>
          <p:nvPr/>
        </p:nvGrpSpPr>
        <p:grpSpPr>
          <a:xfrm>
            <a:off x="12522239" y="2734991"/>
            <a:ext cx="3720253" cy="2885201"/>
            <a:chOff x="12522239" y="2734991"/>
            <a:chExt cx="3720253" cy="2885201"/>
          </a:xfrm>
        </p:grpSpPr>
        <p:sp>
          <p:nvSpPr>
            <p:cNvPr id="68" name="TextBox 67"/>
            <p:cNvSpPr txBox="1"/>
            <p:nvPr/>
          </p:nvSpPr>
          <p:spPr>
            <a:xfrm>
              <a:off x="12887497" y="5220082"/>
              <a:ext cx="2989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ขึ้นกับนโยบายของแต่ละสหกรณ์ฯ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522239" y="2734991"/>
              <a:ext cx="3720253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7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th-TH"/>
              </a:defPPr>
              <a:lvl1pPr algn="ctr">
                <a:defRPr sz="4600" b="1">
                  <a:solidFill>
                    <a:schemeClr val="tx2">
                      <a:lumMod val="50000"/>
                    </a:schemeClr>
                  </a:solidFill>
                  <a:latin typeface="DB Helvethaica X 65 Med"/>
                  <a:cs typeface="DB Helvethaica X 65 Med"/>
                </a:defRPr>
              </a:lvl1pPr>
            </a:lstStyle>
            <a:p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ผลิตภัณฑ์ทางการเงิน</a:t>
              </a:r>
              <a:endParaRPr lang="th-TH" sz="11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19017" y="3388382"/>
              <a:ext cx="2326697" cy="1887321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10401775" y="5961530"/>
            <a:ext cx="1944526" cy="1234828"/>
            <a:chOff x="10445569" y="4904894"/>
            <a:chExt cx="1763646" cy="1234828"/>
          </a:xfrm>
        </p:grpSpPr>
        <p:sp>
          <p:nvSpPr>
            <p:cNvPr id="84" name="Right Arrow 83"/>
            <p:cNvSpPr/>
            <p:nvPr/>
          </p:nvSpPr>
          <p:spPr>
            <a:xfrm>
              <a:off x="10496433" y="4904894"/>
              <a:ext cx="1712782" cy="123482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445569" y="5260698"/>
              <a:ext cx="167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ปล่อยกู้สมาชิก</a:t>
              </a:r>
            </a:p>
          </p:txBody>
        </p:sp>
      </p:grpSp>
      <p:sp>
        <p:nvSpPr>
          <p:cNvPr id="87" name="Rounded Rectangle 86"/>
          <p:cNvSpPr/>
          <p:nvPr/>
        </p:nvSpPr>
        <p:spPr>
          <a:xfrm>
            <a:off x="7943292" y="4140520"/>
            <a:ext cx="2554213" cy="3175691"/>
          </a:xfrm>
          <a:prstGeom prst="roundRect">
            <a:avLst>
              <a:gd name="adj" fmla="val 771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" name="Rounded Rectangle 87"/>
          <p:cNvSpPr/>
          <p:nvPr/>
        </p:nvSpPr>
        <p:spPr>
          <a:xfrm>
            <a:off x="7864013" y="4935798"/>
            <a:ext cx="2620689" cy="146423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สหกรณ์</a:t>
            </a:r>
            <a:b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0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ออมทรัพย์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888854" y="5850444"/>
            <a:ext cx="2416103" cy="2239270"/>
            <a:chOff x="12888854" y="5850444"/>
            <a:chExt cx="2649008" cy="2239270"/>
          </a:xfrm>
        </p:grpSpPr>
        <p:pic>
          <p:nvPicPr>
            <p:cNvPr id="89" name="Picture 3" descr="C:\Users\Maminty\Downloads\Pic (1)\2018_04_05_ชุดข้าราชการ-พี่วัล_PUM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8854" y="5935240"/>
              <a:ext cx="910670" cy="211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4" descr="C:\Users\Maminty\Downloads\Pic (1)\da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3173" y="5850444"/>
              <a:ext cx="864689" cy="220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6" descr="C:\Users\Maminty\Downloads\Pic (1)\mom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9548" y="5884962"/>
              <a:ext cx="1017475" cy="220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4" descr="C:\Users\Maminty\Downloads\Pic (1)\da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28" b="34108"/>
          <a:stretch/>
        </p:blipFill>
        <p:spPr bwMode="auto">
          <a:xfrm>
            <a:off x="1503691" y="2498216"/>
            <a:ext cx="1139497" cy="21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4" y="6870700"/>
            <a:ext cx="1385782" cy="1385782"/>
          </a:xfrm>
          <a:prstGeom prst="rect">
            <a:avLst/>
          </a:prstGeom>
        </p:spPr>
      </p:pic>
      <p:sp>
        <p:nvSpPr>
          <p:cNvPr id="36" name="Title 3">
            <a:extLst>
              <a:ext uri="{FF2B5EF4-FFF2-40B4-BE49-F238E27FC236}">
                <a16:creationId xmlns:a16="http://schemas.microsoft.com/office/drawing/2014/main" id="{A3650862-5626-4A30-8D1C-3D8B6B347D98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อื่น ๆ </a:t>
            </a:r>
            <a:r>
              <a:rPr lang="en-US"/>
              <a:t>: </a:t>
            </a:r>
            <a:r>
              <a:rPr lang="th-TH"/>
              <a:t>สหกรณ์ออมทรัพย์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6B379B-6AD8-4F8C-A4A9-02025325A4A7}"/>
              </a:ext>
            </a:extLst>
          </p:cNvPr>
          <p:cNvSpPr txBox="1"/>
          <p:nvPr/>
        </p:nvSpPr>
        <p:spPr>
          <a:xfrm>
            <a:off x="-5344" y="8947085"/>
            <a:ext cx="619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*สิทธิประโยชน์อื่น ๆ เช่น สินเชื่อดอกเบี้ยต่ำ เงินฝากดอกเบี้ยสูง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88A27-BD2D-404D-B6D3-66F65436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6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6" grpId="0" animBg="1"/>
      <p:bldP spid="44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87" grpId="0" animBg="1"/>
      <p:bldP spid="88" grpId="0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B766C1FD-2321-447A-87B3-A9BDC493DB44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ข้อควรรู้เกี่ยวกับสหกรณ์ออมทรัพย์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E013B2-7218-4A33-99FB-50731AFAE58F}"/>
              </a:ext>
            </a:extLst>
          </p:cNvPr>
          <p:cNvGrpSpPr/>
          <p:nvPr/>
        </p:nvGrpSpPr>
        <p:grpSpPr>
          <a:xfrm>
            <a:off x="1481050" y="2366964"/>
            <a:ext cx="13837921" cy="3948016"/>
            <a:chOff x="1783595" y="5194280"/>
            <a:chExt cx="11966434" cy="3434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E17DCA-2987-4650-96FA-D1A1B255BCDC}"/>
                </a:ext>
              </a:extLst>
            </p:cNvPr>
            <p:cNvGrpSpPr/>
            <p:nvPr/>
          </p:nvGrpSpPr>
          <p:grpSpPr>
            <a:xfrm>
              <a:off x="1783595" y="5194280"/>
              <a:ext cx="11966433" cy="944463"/>
              <a:chOff x="1756300" y="5075183"/>
              <a:chExt cx="11966433" cy="9444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03D18C-FFC3-4CC8-92D9-9194EEAB1781}"/>
                  </a:ext>
                </a:extLst>
              </p:cNvPr>
              <p:cNvSpPr txBox="1"/>
              <p:nvPr/>
            </p:nvSpPr>
            <p:spPr>
              <a:xfrm>
                <a:off x="2542462" y="5252595"/>
                <a:ext cx="11180271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ข้อควรระวัง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9928DDB-FBF0-4609-834F-CB72FFC06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300" y="5075183"/>
                <a:ext cx="886273" cy="93096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632C68-F6B5-426C-9CA1-649399727A1D}"/>
                </a:ext>
              </a:extLst>
            </p:cNvPr>
            <p:cNvSpPr txBox="1"/>
            <p:nvPr/>
          </p:nvSpPr>
          <p:spPr>
            <a:xfrm>
              <a:off x="2569757" y="6138744"/>
              <a:ext cx="11180272" cy="24899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36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นอกจากจะนำเงินค่าหุ้นจากสมาชิกไปลงทุนในผลิตภัณฑ์ทางการเงินต่าง ๆ แล้ว </a:t>
              </a:r>
              <a:r>
                <a:rPr lang="th-TH" sz="36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สหกรณ์ยังนำเงิน</a:t>
              </a:r>
              <a:br>
                <a:rPr lang="th-TH" sz="36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36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ไปปล่อยกู้ให้แก่สมาชิกด้วย</a:t>
              </a: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6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ควรศึกษาข้อมูล เงื่อนไข นโยบายการบริหารงานและการลงทุน</a:t>
              </a:r>
              <a:r>
                <a:rPr lang="th-TH" sz="36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ของแต่ละสหกรณ์  </a:t>
              </a: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6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มีความเสี่ยงพึงระวัง </a:t>
              </a:r>
              <a:r>
                <a:rPr lang="th-TH" sz="36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เช่น การค้ำประกัน ความไม่โปร่งใสของเจ้าหน้าที่หรือคณะกรรมการ</a:t>
              </a:r>
              <a:endParaRPr lang="th-TH" sz="3600" i="1" strike="sngStrike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8F977-7D95-4E13-B1DA-A7F96A25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46</a:t>
            </a:fld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A1557-5BDD-430B-B5F3-89E029410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791" y="5189215"/>
            <a:ext cx="2251529" cy="22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750" r="82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9" r="21473"/>
          <a:stretch/>
        </p:blipFill>
        <p:spPr>
          <a:xfrm>
            <a:off x="11161012" y="3723857"/>
            <a:ext cx="2818152" cy="2565567"/>
          </a:xfrm>
          <a:prstGeom prst="rect">
            <a:avLst/>
          </a:prstGeom>
        </p:spPr>
      </p:pic>
      <p:grpSp>
        <p:nvGrpSpPr>
          <p:cNvPr id="35" name="กลุ่ม 1"/>
          <p:cNvGrpSpPr/>
          <p:nvPr/>
        </p:nvGrpSpPr>
        <p:grpSpPr>
          <a:xfrm>
            <a:off x="3648437" y="3532133"/>
            <a:ext cx="4199750" cy="2911021"/>
            <a:chOff x="2084363" y="741444"/>
            <a:chExt cx="2459803" cy="1852518"/>
          </a:xfrm>
        </p:grpSpPr>
        <p:pic>
          <p:nvPicPr>
            <p:cNvPr id="36" name="Picture 2" descr="C:\Users\Maminty\Downloads\Pic (1)\studen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63" y="765162"/>
              <a:ext cx="693683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C:\Users\Maminty\Downloads\Pic (1)\2018_04_05_ชุดข้าราชการ-พี่วัล_PUM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269" y="741444"/>
              <a:ext cx="623777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C:\Users\Maminty\Downloads\Pic (1)\da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884" y="741444"/>
              <a:ext cx="5922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C:\Users\Maminty\Downloads\Pic (1)\mom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369" y="765162"/>
              <a:ext cx="69693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ight Arrow 39"/>
          <p:cNvSpPr/>
          <p:nvPr/>
        </p:nvSpPr>
        <p:spPr>
          <a:xfrm flipH="1">
            <a:off x="8234641" y="5455167"/>
            <a:ext cx="2628000" cy="48538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8234641" y="4842549"/>
            <a:ext cx="2628000" cy="48435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205">
              <a:solidFill>
                <a:schemeClr val="tx2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4754884" y="6542561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ผู้เอาประกัน</a:t>
            </a:r>
          </a:p>
        </p:txBody>
      </p:sp>
      <p:sp>
        <p:nvSpPr>
          <p:cNvPr id="43" name="Snip Diagonal Corner Rectangle 42"/>
          <p:cNvSpPr/>
          <p:nvPr/>
        </p:nvSpPr>
        <p:spPr>
          <a:xfrm>
            <a:off x="11476299" y="6441399"/>
            <a:ext cx="2187578" cy="51513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บริษัทประกัน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30458" y="4393008"/>
            <a:ext cx="223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จ่ายค่าเบี้ยประกัน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30458" y="5856624"/>
            <a:ext cx="223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จ่ายเงินชดเชย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196" y="1627185"/>
            <a:ext cx="17004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</a:t>
            </a:r>
            <a:r>
              <a:rPr lang="th-TH" sz="48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โอนความเสี่ยง</a:t>
            </a:r>
            <a:r>
              <a:rPr lang="th-TH" sz="48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ที่เกิดจากเหตุการณ์ไม่คาดฝันไปสู่บริษัทประกัน</a:t>
            </a:r>
            <a:br>
              <a:rPr lang="th-TH" sz="48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8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โดยบริษัทประกันจะจ่ายเงินชดเชยตามที่ระบุไว้ในกรมธรรม์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356136" y="7217329"/>
            <a:ext cx="248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พิจารณาก่อนทำประกัน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7256" y="8173596"/>
            <a:ext cx="2468880" cy="697885"/>
          </a:xfrm>
          <a:prstGeom prst="snip2DiagRect">
            <a:avLst/>
          </a:prstGeom>
          <a:solidFill>
            <a:srgbClr val="FFD76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ภาระทางการเงินที่มี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339913" y="8173596"/>
            <a:ext cx="3017520" cy="697885"/>
          </a:xfrm>
          <a:prstGeom prst="snip2DiagRect">
            <a:avLst/>
          </a:prstGeom>
          <a:solidFill>
            <a:srgbClr val="FFD76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โอกาสที่จะเกิดความเสี่ยง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883497" y="8173596"/>
            <a:ext cx="2468880" cy="697885"/>
          </a:xfrm>
          <a:prstGeom prst="snip2DiagRect">
            <a:avLst/>
          </a:prstGeom>
          <a:solidFill>
            <a:srgbClr val="FFD76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>
                <a:solidFill>
                  <a:schemeClr val="tx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สวัสดิการที่มีอยู่</a:t>
            </a:r>
          </a:p>
        </p:txBody>
      </p:sp>
      <p:cxnSp>
        <p:nvCxnSpPr>
          <p:cNvPr id="63" name="Elbow Connector 62"/>
          <p:cNvCxnSpPr>
            <a:stCxn id="59" idx="3"/>
            <a:endCxn id="61" idx="3"/>
          </p:cNvCxnSpPr>
          <p:nvPr/>
        </p:nvCxnSpPr>
        <p:spPr>
          <a:xfrm rot="5400000" flipH="1" flipV="1">
            <a:off x="5619816" y="4675476"/>
            <a:ext cx="12700" cy="6996241"/>
          </a:xfrm>
          <a:prstGeom prst="bentConnector3">
            <a:avLst>
              <a:gd name="adj1" fmla="val 1800000"/>
            </a:avLst>
          </a:prstGeom>
          <a:ln w="38100">
            <a:solidFill>
              <a:srgbClr val="F47F0A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2" idx="1"/>
          </p:cNvCxnSpPr>
          <p:nvPr/>
        </p:nvCxnSpPr>
        <p:spPr>
          <a:xfrm>
            <a:off x="5848673" y="7057693"/>
            <a:ext cx="0" cy="1122254"/>
          </a:xfrm>
          <a:prstGeom prst="straightConnector1">
            <a:avLst/>
          </a:prstGeom>
          <a:ln w="38100">
            <a:solidFill>
              <a:srgbClr val="F47F0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63D0BF9F-1E10-4F3D-9AEE-F985A446B322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อื่น ๆ </a:t>
            </a:r>
            <a:r>
              <a:rPr lang="en-US"/>
              <a:t>:</a:t>
            </a:r>
            <a:r>
              <a:rPr lang="th-TH"/>
              <a:t> ประกันชีวิต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2C7B0-0167-4A42-A18E-FB1B00E6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05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52" grpId="0"/>
      <p:bldP spid="58" grpId="0"/>
      <p:bldP spid="59" grpId="0" animBg="1"/>
      <p:bldP spid="60" grpId="0" animBg="1"/>
      <p:bldP spid="6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Alternate Process 41"/>
          <p:cNvSpPr/>
          <p:nvPr/>
        </p:nvSpPr>
        <p:spPr>
          <a:xfrm>
            <a:off x="9250318" y="7709824"/>
            <a:ext cx="7144719" cy="578882"/>
          </a:xfrm>
          <a:prstGeom prst="flowChartAlternateProcess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th-TH" sz="28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คุ้มครองค่ารักษาพยาบาลจากการเจ็บป่วย (ไม่ได้เกิดจากอุบัติเหตุ)</a:t>
            </a:r>
          </a:p>
        </p:txBody>
      </p:sp>
      <p:cxnSp>
        <p:nvCxnSpPr>
          <p:cNvPr id="43" name="Elbow Connector 42"/>
          <p:cNvCxnSpPr>
            <a:stCxn id="38" idx="0"/>
            <a:endCxn id="40" idx="0"/>
          </p:cNvCxnSpPr>
          <p:nvPr/>
        </p:nvCxnSpPr>
        <p:spPr>
          <a:xfrm rot="5400000" flipH="1" flipV="1">
            <a:off x="8791467" y="2920298"/>
            <a:ext cx="12700" cy="8105516"/>
          </a:xfrm>
          <a:prstGeom prst="bentConnector3">
            <a:avLst>
              <a:gd name="adj1" fmla="val 3375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43557" y="2275306"/>
            <a:ext cx="3636000" cy="3609548"/>
            <a:chOff x="914402" y="3363494"/>
            <a:chExt cx="3636000" cy="3609548"/>
          </a:xfrm>
        </p:grpSpPr>
        <p:grpSp>
          <p:nvGrpSpPr>
            <p:cNvPr id="16" name="กลุ่ม 15"/>
            <p:cNvGrpSpPr/>
            <p:nvPr/>
          </p:nvGrpSpPr>
          <p:grpSpPr>
            <a:xfrm>
              <a:off x="914402" y="3363494"/>
              <a:ext cx="3636000" cy="3609548"/>
              <a:chOff x="2960941" y="4151245"/>
              <a:chExt cx="2716305" cy="1223769"/>
            </a:xfrm>
          </p:grpSpPr>
          <p:cxnSp>
            <p:nvCxnSpPr>
              <p:cNvPr id="17" name="Straight Connector 31"/>
              <p:cNvCxnSpPr/>
              <p:nvPr/>
            </p:nvCxnSpPr>
            <p:spPr>
              <a:xfrm flipV="1">
                <a:off x="4156383" y="4151245"/>
                <a:ext cx="908285" cy="471732"/>
              </a:xfrm>
              <a:prstGeom prst="line">
                <a:avLst/>
              </a:prstGeom>
              <a:ln w="57150">
                <a:solidFill>
                  <a:srgbClr val="CCEF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23"/>
              <p:cNvSpPr/>
              <p:nvPr/>
            </p:nvSpPr>
            <p:spPr>
              <a:xfrm>
                <a:off x="2960941" y="4519949"/>
                <a:ext cx="2716305" cy="855065"/>
              </a:xfrm>
              <a:prstGeom prst="round2DiagRect">
                <a:avLst/>
              </a:prstGeom>
              <a:solidFill>
                <a:srgbClr val="CCEF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61938" indent="-261938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คุ้มครองในช่วงเวลาหนึ่ง</a:t>
                </a:r>
              </a:p>
              <a:p>
                <a:pPr marL="261938" indent="-261938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จ่ายผลประโยชน์เมื่อเสียชีวิต</a:t>
                </a:r>
              </a:p>
              <a:p>
                <a:pPr marL="480060" indent="-480060">
                  <a:buFont typeface="Arial" pitchFamily="34" charset="0"/>
                  <a:buChar char="•"/>
                </a:pPr>
                <a:endParaRPr lang="th-TH" sz="28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pPr marL="480060" indent="-480060">
                  <a:buFont typeface="Arial" pitchFamily="34" charset="0"/>
                  <a:buChar char="•"/>
                </a:pPr>
                <a:endParaRPr lang="th-TH" sz="28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22" name="สี่เหลี่ยมผืนผ้ามุมมน 21"/>
            <p:cNvSpPr/>
            <p:nvPr/>
          </p:nvSpPr>
          <p:spPr>
            <a:xfrm>
              <a:off x="1452242" y="3367312"/>
              <a:ext cx="2560320" cy="788666"/>
            </a:xfrm>
            <a:prstGeom prst="roundRect">
              <a:avLst/>
            </a:prstGeom>
            <a:solidFill>
              <a:srgbClr val="66C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th-TH" sz="336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แบบชั่วระยะเวลา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10447" y="2273961"/>
            <a:ext cx="3635999" cy="3610894"/>
            <a:chOff x="4831154" y="3363497"/>
            <a:chExt cx="3635999" cy="361089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4831154" y="3363497"/>
              <a:ext cx="3635999" cy="3610894"/>
              <a:chOff x="3299336" y="4151244"/>
              <a:chExt cx="2187414" cy="1224226"/>
            </a:xfrm>
          </p:grpSpPr>
          <p:cxnSp>
            <p:nvCxnSpPr>
              <p:cNvPr id="11" name="Straight Connector 31"/>
              <p:cNvCxnSpPr/>
              <p:nvPr/>
            </p:nvCxnSpPr>
            <p:spPr>
              <a:xfrm flipV="1">
                <a:off x="4274939" y="4151244"/>
                <a:ext cx="696938" cy="471732"/>
              </a:xfrm>
              <a:prstGeom prst="line">
                <a:avLst/>
              </a:prstGeom>
              <a:ln w="57150">
                <a:solidFill>
                  <a:srgbClr val="FCDF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23"/>
              <p:cNvSpPr/>
              <p:nvPr/>
            </p:nvSpPr>
            <p:spPr>
              <a:xfrm>
                <a:off x="3299336" y="4514780"/>
                <a:ext cx="2187414" cy="860690"/>
              </a:xfrm>
              <a:prstGeom prst="round2DiagRect">
                <a:avLst/>
              </a:prstGeom>
              <a:solidFill>
                <a:srgbClr val="FCDF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คุ้มครองจนถึงอายุ 90/99 ปี</a:t>
                </a:r>
              </a:p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จ่ายผลประโยชน์เมื่อเสียชีวิตหรืออยู่จนครบสัญญา</a:t>
                </a:r>
              </a:p>
            </p:txBody>
          </p:sp>
        </p:grpSp>
        <p:sp>
          <p:nvSpPr>
            <p:cNvPr id="23" name="สี่เหลี่ยมผืนผ้ามุมมน 22"/>
            <p:cNvSpPr/>
            <p:nvPr/>
          </p:nvSpPr>
          <p:spPr>
            <a:xfrm>
              <a:off x="5368993" y="3363497"/>
              <a:ext cx="2560320" cy="792481"/>
            </a:xfrm>
            <a:prstGeom prst="roundRect">
              <a:avLst/>
            </a:prstGeom>
            <a:solidFill>
              <a:srgbClr val="F69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th-TH" sz="336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แบบตลอดชีพ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77336" y="2273961"/>
            <a:ext cx="3636000" cy="3610893"/>
            <a:chOff x="8941206" y="3363496"/>
            <a:chExt cx="3636000" cy="3610893"/>
          </a:xfrm>
        </p:grpSpPr>
        <p:grpSp>
          <p:nvGrpSpPr>
            <p:cNvPr id="13" name="กลุ่ม 12"/>
            <p:cNvGrpSpPr/>
            <p:nvPr/>
          </p:nvGrpSpPr>
          <p:grpSpPr>
            <a:xfrm>
              <a:off x="8941206" y="3363498"/>
              <a:ext cx="3636000" cy="3610891"/>
              <a:chOff x="3264408" y="4151244"/>
              <a:chExt cx="2371006" cy="1224225"/>
            </a:xfrm>
          </p:grpSpPr>
          <p:cxnSp>
            <p:nvCxnSpPr>
              <p:cNvPr id="14" name="Straight Connector 31"/>
              <p:cNvCxnSpPr/>
              <p:nvPr/>
            </p:nvCxnSpPr>
            <p:spPr>
              <a:xfrm flipV="1">
                <a:off x="4356852" y="4151244"/>
                <a:ext cx="545172" cy="471731"/>
              </a:xfrm>
              <a:prstGeom prst="line">
                <a:avLst/>
              </a:prstGeom>
              <a:ln w="57150">
                <a:solidFill>
                  <a:srgbClr val="D0E3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23"/>
              <p:cNvSpPr/>
              <p:nvPr/>
            </p:nvSpPr>
            <p:spPr>
              <a:xfrm>
                <a:off x="3264408" y="4519946"/>
                <a:ext cx="2371006" cy="855523"/>
              </a:xfrm>
              <a:prstGeom prst="round2DiagRect">
                <a:avLst/>
              </a:prstGeom>
              <a:solidFill>
                <a:srgbClr val="D0E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คุ้มครองในช่วงเวลาหนึ่ง </a:t>
                </a:r>
                <a:r>
                  <a:rPr lang="en-US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</a:t>
                </a: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ออมเงิน (มักมีเงินคืน/</a:t>
                </a:r>
                <a:b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</a:b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เงินปันผลระหว่างทาง)</a:t>
                </a:r>
              </a:p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จ่ายผลประโยชน์เมื่อเสียชีวิตหรืออยู่จนครบสัญญา</a:t>
                </a:r>
              </a:p>
            </p:txBody>
          </p:sp>
        </p:grpSp>
        <p:sp>
          <p:nvSpPr>
            <p:cNvPr id="24" name="สี่เหลี่ยมผืนผ้ามุมมน 23"/>
            <p:cNvSpPr/>
            <p:nvPr/>
          </p:nvSpPr>
          <p:spPr>
            <a:xfrm>
              <a:off x="9479046" y="3363496"/>
              <a:ext cx="2560320" cy="79248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th-TH" sz="336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แบบสะสมทรัพย์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844225" y="2273961"/>
            <a:ext cx="3636001" cy="3610891"/>
            <a:chOff x="12815070" y="3363494"/>
            <a:chExt cx="3636001" cy="3610891"/>
          </a:xfrm>
        </p:grpSpPr>
        <p:grpSp>
          <p:nvGrpSpPr>
            <p:cNvPr id="19" name="กลุ่ม 18"/>
            <p:cNvGrpSpPr/>
            <p:nvPr/>
          </p:nvGrpSpPr>
          <p:grpSpPr>
            <a:xfrm>
              <a:off x="12815070" y="3363497"/>
              <a:ext cx="3636001" cy="3610888"/>
              <a:chOff x="3264403" y="4151244"/>
              <a:chExt cx="2336748" cy="1224225"/>
            </a:xfrm>
          </p:grpSpPr>
          <p:cxnSp>
            <p:nvCxnSpPr>
              <p:cNvPr id="20" name="Straight Connector 31"/>
              <p:cNvCxnSpPr/>
              <p:nvPr/>
            </p:nvCxnSpPr>
            <p:spPr>
              <a:xfrm flipV="1">
                <a:off x="4320084" y="4151244"/>
                <a:ext cx="581940" cy="471732"/>
              </a:xfrm>
              <a:prstGeom prst="line">
                <a:avLst/>
              </a:prstGeom>
              <a:ln w="57150">
                <a:solidFill>
                  <a:srgbClr val="E9E0F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3"/>
              <p:cNvSpPr/>
              <p:nvPr/>
            </p:nvSpPr>
            <p:spPr>
              <a:xfrm>
                <a:off x="3264403" y="4519946"/>
                <a:ext cx="2336748" cy="855523"/>
              </a:xfrm>
              <a:prstGeom prst="round2DiagRect">
                <a:avLst/>
              </a:prstGeom>
              <a:solidFill>
                <a:srgbClr val="E9E0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คุ้มครองรายได้หลังเกษียณ</a:t>
                </a:r>
              </a:p>
              <a:p>
                <a:pPr marL="240030" indent="-240030">
                  <a:buFont typeface="Arial" pitchFamily="34" charset="0"/>
                  <a:buChar char="•"/>
                </a:pP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จ่ายผลประโยชน์เงินบำนาญเมื่ออายุ </a:t>
                </a:r>
                <a:r>
                  <a:rPr lang="en-US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55-85</a:t>
                </a:r>
                <a:r>
                  <a:rPr lang="th-TH" sz="2800">
                    <a:solidFill>
                      <a:schemeClr val="tx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ปี หรือตามสัญญา</a:t>
                </a:r>
              </a:p>
              <a:p>
                <a:pPr marL="240030" indent="-240030">
                  <a:buFont typeface="Arial" pitchFamily="34" charset="0"/>
                  <a:buChar char="•"/>
                </a:pPr>
                <a:endParaRPr lang="th-TH" sz="28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25" name="สี่เหลี่ยมผืนผ้ามุมมน 24"/>
            <p:cNvSpPr/>
            <p:nvPr/>
          </p:nvSpPr>
          <p:spPr>
            <a:xfrm>
              <a:off x="13352910" y="3363494"/>
              <a:ext cx="2560320" cy="792484"/>
            </a:xfrm>
            <a:prstGeom prst="roundRect">
              <a:avLst/>
            </a:prstGeom>
            <a:solidFill>
              <a:srgbClr val="C0A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th-TH" sz="336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แบบบำนาญ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94218" y="6179872"/>
            <a:ext cx="3880365" cy="783193"/>
            <a:chOff x="6494771" y="7530207"/>
            <a:chExt cx="3880365" cy="783193"/>
          </a:xfrm>
        </p:grpSpPr>
        <p:sp>
          <p:nvSpPr>
            <p:cNvPr id="36" name="Flowchart: Alternate Process 35"/>
            <p:cNvSpPr/>
            <p:nvPr/>
          </p:nvSpPr>
          <p:spPr>
            <a:xfrm>
              <a:off x="6494771" y="7530207"/>
              <a:ext cx="3880365" cy="783193"/>
            </a:xfrm>
            <a:prstGeom prst="flowChartAlternateProcess">
              <a:avLst/>
            </a:pr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1365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          2 </a:t>
              </a:r>
              <a:r>
                <a:rPr lang="th-TH" sz="4000" b="1">
                  <a:solidFill>
                    <a:srgbClr val="01365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ประกันเพิ่มเติม</a:t>
              </a:r>
            </a:p>
          </p:txBody>
        </p:sp>
        <p:sp>
          <p:nvSpPr>
            <p:cNvPr id="3" name="Plus 2"/>
            <p:cNvSpPr/>
            <p:nvPr/>
          </p:nvSpPr>
          <p:spPr>
            <a:xfrm>
              <a:off x="6893952" y="7561803"/>
              <a:ext cx="720000" cy="720000"/>
            </a:xfrm>
            <a:prstGeom prst="mathPlus">
              <a:avLst/>
            </a:prstGeom>
            <a:solidFill>
              <a:srgbClr val="EE2A36"/>
            </a:solidFill>
            <a:ln>
              <a:solidFill>
                <a:srgbClr val="EE2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Flowchart: Alternate Process 37"/>
          <p:cNvSpPr/>
          <p:nvPr/>
        </p:nvSpPr>
        <p:spPr>
          <a:xfrm>
            <a:off x="3151662" y="6973056"/>
            <a:ext cx="3174094" cy="67422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9416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"/>
            </a:pPr>
            <a:r>
              <a:rPr lang="th-TH" sz="3360" b="1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ประกันอุบัติเหตุ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11257178" y="6973056"/>
            <a:ext cx="3174094" cy="67422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9416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"/>
            </a:pPr>
            <a:r>
              <a:rPr lang="th-TH" sz="3360" b="1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ประกันสุขภาพ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1491286" y="7709824"/>
            <a:ext cx="6537587" cy="578882"/>
          </a:xfrm>
          <a:prstGeom prst="flowChartAlternateProcess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th-TH" sz="28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คุ้มครองเมื่อเกิดอุบัติเหตุและได้รับความบาดเจ็บทางร่างกาย</a:t>
            </a:r>
          </a:p>
        </p:txBody>
      </p:sp>
      <p:sp>
        <p:nvSpPr>
          <p:cNvPr id="48" name="Flowchart: Alternate Process 47"/>
          <p:cNvSpPr/>
          <p:nvPr/>
        </p:nvSpPr>
        <p:spPr>
          <a:xfrm>
            <a:off x="9558991" y="1825993"/>
            <a:ext cx="2272690" cy="510778"/>
          </a:xfrm>
          <a:prstGeom prst="flowChartAlternateProcess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สร้างวินัยการออม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4AE451DE-A10A-493E-B7E9-CF2D64F80B1D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แบบประกันชีวิตพื้นฐาน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EBCE3-2603-410B-A964-FAE555AF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88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8" grpId="0" animBg="1"/>
      <p:bldP spid="40" grpId="0" animBg="1"/>
      <p:bldP spid="41" grpId="0" animBg="1"/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6D12BF4C-1E6E-43F9-924F-A3FC04CD0719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ข้อควรรู้เกี่ยวกับประกันชีวิต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3B82BD-6BEA-4FE2-9518-705EC16515DA}"/>
              </a:ext>
            </a:extLst>
          </p:cNvPr>
          <p:cNvGrpSpPr/>
          <p:nvPr/>
        </p:nvGrpSpPr>
        <p:grpSpPr>
          <a:xfrm>
            <a:off x="2361300" y="3087520"/>
            <a:ext cx="12346200" cy="3426160"/>
            <a:chOff x="1783595" y="5194280"/>
            <a:chExt cx="11966434" cy="37125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4FC9B5-C52D-4A18-BE37-19970F0ABF4E}"/>
                </a:ext>
              </a:extLst>
            </p:cNvPr>
            <p:cNvGrpSpPr/>
            <p:nvPr/>
          </p:nvGrpSpPr>
          <p:grpSpPr>
            <a:xfrm>
              <a:off x="1783595" y="5194280"/>
              <a:ext cx="11966433" cy="944463"/>
              <a:chOff x="1756300" y="5075183"/>
              <a:chExt cx="11966433" cy="94446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1C28EA-2EA9-4617-A82C-D7DD68A08191}"/>
                  </a:ext>
                </a:extLst>
              </p:cNvPr>
              <p:cNvSpPr txBox="1"/>
              <p:nvPr/>
            </p:nvSpPr>
            <p:spPr>
              <a:xfrm>
                <a:off x="2542462" y="5252595"/>
                <a:ext cx="11180271" cy="7670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ข้อแนะนำใน</a:t>
                </a:r>
                <a:r>
                  <a:rPr lang="th-TH" sz="4000" b="1" err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การทำ</a:t>
                </a:r>
                <a:r>
                  <a:rPr lang="th-TH" sz="4000" b="1">
                    <a:solidFill>
                      <a:srgbClr val="01365A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ประกัน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90C253A-9E57-426A-8D58-B2368707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000" b="90000" l="9664" r="8991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300" y="5075183"/>
                <a:ext cx="886273" cy="93096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249494-8E7E-4C62-94FB-01D8A4EE2B3E}"/>
                </a:ext>
              </a:extLst>
            </p:cNvPr>
            <p:cNvSpPr txBox="1"/>
            <p:nvPr/>
          </p:nvSpPr>
          <p:spPr>
            <a:xfrm>
              <a:off x="2569757" y="6138744"/>
              <a:ext cx="11180272" cy="2768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ทำประกันแต่</a:t>
              </a:r>
              <a:r>
                <a:rPr lang="th-TH" sz="32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พอดี</a:t>
              </a:r>
              <a:r>
                <a:rPr lang="th-TH" sz="32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และจ่ายเบี้ยประกันอย่าง</a:t>
              </a:r>
              <a:r>
                <a:rPr lang="th-TH" sz="32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พอเหมาะ</a:t>
              </a: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เช่น ประมาณ </a:t>
              </a:r>
              <a:r>
                <a:rPr lang="en-US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10% </a:t>
              </a: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ของรายได้ แล้วค่อยซื้อเพิ่มเมื่อมีรายได้เพิ่มขึ้น</a:t>
              </a: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เลือกทำประกันให้</a:t>
              </a:r>
              <a:r>
                <a:rPr lang="th-TH" sz="32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ตรงตามความต้องการ</a:t>
              </a: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สอบถาม</a:t>
              </a:r>
              <a:r>
                <a:rPr lang="th-TH" sz="32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อัตราผลตอบแทนภายใน (</a:t>
              </a:r>
              <a:r>
                <a:rPr lang="en-US" sz="32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IRR)</a:t>
              </a:r>
              <a:r>
                <a:rPr lang="en-US" sz="32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3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ของประกันแบบสะสมทรัพย์ทุกครั้ง เพื่อพิจารณาผลตอบแทนเฉลี่ยต่อปี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52A8E6-A19A-4B67-8BE3-F02FFAFD239D}"/>
              </a:ext>
            </a:extLst>
          </p:cNvPr>
          <p:cNvSpPr txBox="1"/>
          <p:nvPr/>
        </p:nvSpPr>
        <p:spPr>
          <a:xfrm>
            <a:off x="-5345" y="8563624"/>
            <a:ext cx="1383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ที่มา: ตลาดหลักทรัพย์แห่งประเทศไทย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https://www.set.or.th/set/financialplanning/lifeevent.do?name=wealth_insurance&amp;innerMenuId=2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ข้อมูลเพิ่มเติมเกี่ยวกับประกัน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/>
              </a:rPr>
              <a:t>https://www.oic.or.th/th/home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E14ED-1128-4F45-973D-09B38EA6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76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6CB8E4-DB74-407A-A242-E5C040DEE070}"/>
              </a:ext>
            </a:extLst>
          </p:cNvPr>
          <p:cNvSpPr/>
          <p:nvPr/>
        </p:nvSpPr>
        <p:spPr>
          <a:xfrm>
            <a:off x="11640821" y="3061376"/>
            <a:ext cx="2750434" cy="3477874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8470444" y="1308889"/>
            <a:ext cx="7168792" cy="858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h-TH" sz="6000" b="1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607692" y="3047956"/>
            <a:ext cx="2431194" cy="3477875"/>
          </a:xfrm>
          <a:prstGeom prst="rect">
            <a:avLst/>
          </a:prstGeom>
          <a:solidFill>
            <a:srgbClr val="FFE1E5"/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ระยะสั้น</a:t>
            </a:r>
          </a:p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(น้อยกว่า 1 ปี)</a:t>
            </a:r>
          </a:p>
          <a:p>
            <a:pPr algn="ctr"/>
            <a:endParaRPr lang="th-TH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เผื่อฉุกเฉิน</a:t>
            </a: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เพื่อซื้อของ</a:t>
            </a:r>
          </a:p>
        </p:txBody>
      </p:sp>
      <p:cxnSp>
        <p:nvCxnSpPr>
          <p:cNvPr id="23" name="Straight Connector 63"/>
          <p:cNvCxnSpPr/>
          <p:nvPr/>
        </p:nvCxnSpPr>
        <p:spPr>
          <a:xfrm>
            <a:off x="3524558" y="2842426"/>
            <a:ext cx="2560320" cy="0"/>
          </a:xfrm>
          <a:prstGeom prst="line">
            <a:avLst/>
          </a:prstGeom>
          <a:ln w="76200">
            <a:solidFill>
              <a:srgbClr val="E0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สี่เหลี่ยมผืนผ้า 23"/>
          <p:cNvSpPr/>
          <p:nvPr/>
        </p:nvSpPr>
        <p:spPr>
          <a:xfrm>
            <a:off x="5810955" y="1997874"/>
            <a:ext cx="740908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ปี</a:t>
            </a:r>
            <a:endParaRPr lang="en-US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9" name="สี่เหลี่ยมผืนผ้า 23"/>
          <p:cNvSpPr/>
          <p:nvPr/>
        </p:nvSpPr>
        <p:spPr>
          <a:xfrm>
            <a:off x="10826173" y="1990074"/>
            <a:ext cx="740908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ปี</a:t>
            </a:r>
            <a:endParaRPr lang="en-US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30" name="Straight Connector 94"/>
          <p:cNvCxnSpPr>
            <a:cxnSpLocks/>
          </p:cNvCxnSpPr>
          <p:nvPr/>
        </p:nvCxnSpPr>
        <p:spPr>
          <a:xfrm flipV="1">
            <a:off x="11218851" y="2839435"/>
            <a:ext cx="3840480" cy="0"/>
          </a:xfrm>
          <a:prstGeom prst="line">
            <a:avLst/>
          </a:prstGeom>
          <a:ln w="76200">
            <a:solidFill>
              <a:srgbClr val="004B9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>
          <a:xfrm>
            <a:off x="7399273" y="3047957"/>
            <a:ext cx="2432304" cy="3477875"/>
          </a:xfrm>
          <a:prstGeom prst="rect">
            <a:avLst/>
          </a:prstGeom>
          <a:solidFill>
            <a:srgbClr val="EBF1D7"/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ระยะกลาง</a:t>
            </a:r>
          </a:p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(1-3 ปี)</a:t>
            </a:r>
          </a:p>
          <a:p>
            <a:pPr algn="ctr"/>
            <a:endParaRPr lang="th-TH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เพื่อปลดหนี้</a:t>
            </a: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เพื่อลงทุน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1640821" y="3047955"/>
            <a:ext cx="276598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ระยะยาว</a:t>
            </a:r>
          </a:p>
          <a:p>
            <a:pPr algn="ctr"/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(มากกว่า 3 ปี)</a:t>
            </a:r>
          </a:p>
          <a:p>
            <a:pPr algn="ctr"/>
            <a:endParaRPr lang="th-TH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เพื่อการศึกษาบุตร</a:t>
            </a:r>
          </a:p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เพื่อเกษียณ</a:t>
            </a:r>
            <a:endParaRPr lang="th-TH" sz="4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70" name="Straight Connector 63"/>
          <p:cNvCxnSpPr>
            <a:cxnSpLocks/>
          </p:cNvCxnSpPr>
          <p:nvPr/>
        </p:nvCxnSpPr>
        <p:spPr>
          <a:xfrm>
            <a:off x="6055105" y="2833728"/>
            <a:ext cx="5120640" cy="0"/>
          </a:xfrm>
          <a:prstGeom prst="line">
            <a:avLst/>
          </a:prstGeom>
          <a:ln w="76200">
            <a:solidFill>
              <a:srgbClr val="A3B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65"/>
          <p:cNvSpPr/>
          <p:nvPr/>
        </p:nvSpPr>
        <p:spPr>
          <a:xfrm>
            <a:off x="6038886" y="2715122"/>
            <a:ext cx="284480" cy="2844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5" name="Oval 65"/>
          <p:cNvSpPr/>
          <p:nvPr/>
        </p:nvSpPr>
        <p:spPr>
          <a:xfrm>
            <a:off x="11054386" y="2715122"/>
            <a:ext cx="284480" cy="2844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358" y="4293035"/>
            <a:ext cx="1677479" cy="28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643" y="4653035"/>
            <a:ext cx="1444495" cy="25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6547" y="4293035"/>
            <a:ext cx="2322285" cy="28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2761" y="3899405"/>
            <a:ext cx="2354533" cy="3273630"/>
          </a:xfrm>
          <a:prstGeom prst="rect">
            <a:avLst/>
          </a:prstGeom>
        </p:spPr>
      </p:pic>
      <p:sp>
        <p:nvSpPr>
          <p:cNvPr id="66" name="สี่เหลี่ยมผืนผ้า 21">
            <a:extLst>
              <a:ext uri="{FF2B5EF4-FFF2-40B4-BE49-F238E27FC236}">
                <a16:creationId xmlns:a16="http://schemas.microsoft.com/office/drawing/2014/main" id="{08469C9B-C6EE-4DC8-951C-90361E264D84}"/>
              </a:ext>
            </a:extLst>
          </p:cNvPr>
          <p:cNvSpPr/>
          <p:nvPr/>
        </p:nvSpPr>
        <p:spPr>
          <a:xfrm>
            <a:off x="3607692" y="7377280"/>
            <a:ext cx="2431194" cy="584775"/>
          </a:xfrm>
          <a:prstGeom prst="rect">
            <a:avLst/>
          </a:prstGeom>
          <a:solidFill>
            <a:srgbClr val="FFABB7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เสี่ยงต่ำ</a:t>
            </a:r>
          </a:p>
        </p:txBody>
      </p:sp>
      <p:sp>
        <p:nvSpPr>
          <p:cNvPr id="67" name="สี่เหลี่ยมผืนผ้า 21">
            <a:extLst>
              <a:ext uri="{FF2B5EF4-FFF2-40B4-BE49-F238E27FC236}">
                <a16:creationId xmlns:a16="http://schemas.microsoft.com/office/drawing/2014/main" id="{AF5CA84D-1111-4AEB-8748-CD11A74C7B0D}"/>
              </a:ext>
            </a:extLst>
          </p:cNvPr>
          <p:cNvSpPr/>
          <p:nvPr/>
        </p:nvSpPr>
        <p:spPr>
          <a:xfrm>
            <a:off x="7399273" y="7377280"/>
            <a:ext cx="2431193" cy="584775"/>
          </a:xfrm>
          <a:prstGeom prst="rect">
            <a:avLst/>
          </a:prstGeom>
          <a:solidFill>
            <a:srgbClr val="D3E0A8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เสี่ยงต่ำ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ปานกลาง</a:t>
            </a:r>
          </a:p>
        </p:txBody>
      </p:sp>
      <p:sp>
        <p:nvSpPr>
          <p:cNvPr id="68" name="สี่เหลี่ยมผืนผ้า 21">
            <a:extLst>
              <a:ext uri="{FF2B5EF4-FFF2-40B4-BE49-F238E27FC236}">
                <a16:creationId xmlns:a16="http://schemas.microsoft.com/office/drawing/2014/main" id="{2797FC74-80AC-4A6F-AB43-A36222891EAD}"/>
              </a:ext>
            </a:extLst>
          </p:cNvPr>
          <p:cNvSpPr/>
          <p:nvPr/>
        </p:nvSpPr>
        <p:spPr>
          <a:xfrm>
            <a:off x="11996245" y="7377280"/>
            <a:ext cx="2431193" cy="584775"/>
          </a:xfrm>
          <a:prstGeom prst="rect">
            <a:avLst/>
          </a:prstGeom>
          <a:solidFill>
            <a:srgbClr val="A3D3FF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เสี่ยงปานกลาง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สูง</a:t>
            </a: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75787CF1-B579-42D3-A7EC-D9EADA07BC9E}"/>
              </a:ext>
            </a:extLst>
          </p:cNvPr>
          <p:cNvSpPr/>
          <p:nvPr/>
        </p:nvSpPr>
        <p:spPr>
          <a:xfrm>
            <a:off x="686963" y="2404608"/>
            <a:ext cx="2674473" cy="58521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ระยะเวลา</a:t>
            </a:r>
          </a:p>
        </p:txBody>
      </p:sp>
      <p:sp>
        <p:nvSpPr>
          <p:cNvPr id="69" name="Arrow: Pentagon 68">
            <a:extLst>
              <a:ext uri="{FF2B5EF4-FFF2-40B4-BE49-F238E27FC236}">
                <a16:creationId xmlns:a16="http://schemas.microsoft.com/office/drawing/2014/main" id="{F28B53CE-0CFB-4DB9-9673-C9C4929FF581}"/>
              </a:ext>
            </a:extLst>
          </p:cNvPr>
          <p:cNvSpPr/>
          <p:nvPr/>
        </p:nvSpPr>
        <p:spPr>
          <a:xfrm>
            <a:off x="109182" y="7376839"/>
            <a:ext cx="3208461" cy="58521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ลักษณะการลงทุน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84E08D6D-5F7F-4B6A-BED1-BDDB8FC4D531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ลงทุนให้เหมาะกับเป้าหมาย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DF6B6-16D7-4087-B8C1-F89D9875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</a:t>
            </a:fld>
            <a:endParaRPr lang="th-T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9F574-833F-4952-942B-CA16C6D0D71E}"/>
              </a:ext>
            </a:extLst>
          </p:cNvPr>
          <p:cNvSpPr txBox="1"/>
          <p:nvPr/>
        </p:nvSpPr>
        <p:spPr>
          <a:xfrm>
            <a:off x="-5346" y="8951075"/>
            <a:ext cx="1180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หมายเหตุ: ลักษณะการลงทุนขึ้นอยู่กับระยะเวลาและ</a:t>
            </a:r>
            <a:r>
              <a:rPr lang="th-TH" sz="2400" u="sng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ความสามารถในการยอมรับความเสี่ยงที่ไม่เท่ากันของแต่ละบุคคล</a:t>
            </a:r>
          </a:p>
        </p:txBody>
      </p:sp>
    </p:spTree>
    <p:extLst>
      <p:ext uri="{BB962C8B-B14F-4D97-AF65-F5344CB8AC3E}">
        <p14:creationId xmlns:p14="http://schemas.microsoft.com/office/powerpoint/2010/main" val="33826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8" grpId="0"/>
      <p:bldP spid="29" grpId="0"/>
      <p:bldP spid="32" grpId="0" animBg="1"/>
      <p:bldP spid="33" grpId="0"/>
      <p:bldP spid="26" grpId="0" animBg="1"/>
      <p:bldP spid="25" grpId="0" animBg="1"/>
      <p:bldP spid="66" grpId="0" animBg="1"/>
      <p:bldP spid="67" grpId="0" animBg="1"/>
      <p:bldP spid="68" grpId="0" animBg="1"/>
      <p:bldP spid="59" grpId="0" animBg="1"/>
      <p:bldP spid="69" grpId="0" animBg="1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830" y="1763903"/>
            <a:ext cx="13138150" cy="1274763"/>
          </a:xfrm>
          <a:solidFill>
            <a:srgbClr val="9DC3E6"/>
          </a:solidFill>
        </p:spPr>
        <p:txBody>
          <a:bodyPr/>
          <a:lstStyle/>
          <a:p>
            <a:pPr algn="ctr"/>
            <a:r>
              <a:rPr lang="th-TH">
                <a:solidFill>
                  <a:schemeClr val="tx2">
                    <a:lumMod val="75000"/>
                  </a:schemeClr>
                </a:solidFill>
              </a:rPr>
              <a:t>หัวข้อการนำเสนอ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029" y="3028906"/>
            <a:ext cx="13137753" cy="55187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37701-B750-458A-B015-2E5E99A2C60F}"/>
              </a:ext>
            </a:extLst>
          </p:cNvPr>
          <p:cNvGrpSpPr/>
          <p:nvPr/>
        </p:nvGrpSpPr>
        <p:grpSpPr>
          <a:xfrm>
            <a:off x="2762299" y="3439198"/>
            <a:ext cx="11567212" cy="4730260"/>
            <a:chOff x="2852174" y="3094893"/>
            <a:chExt cx="11567212" cy="473026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89568" y="3094893"/>
              <a:ext cx="10629818" cy="4730260"/>
            </a:xfrm>
            <a:prstGeom prst="roundRect">
              <a:avLst>
                <a:gd name="adj" fmla="val 8860"/>
              </a:avLst>
            </a:prstGeom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 anchorCtr="0">
              <a:normAutofit fontScale="92500" lnSpcReduction="20000"/>
            </a:bodyPr>
            <a:lstStyle>
              <a:lvl1pPr marL="320040" indent="-320040" algn="l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Char char="•"/>
                <a:defRPr sz="39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9601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6002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2402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88036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52044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เข้าใจตัวเองก่อนเริ่มลงทุน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เป้าหมายการเงิน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ความเสี่ยงที่ยอมรับได้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ศึกษาทางเลือกการออมและการลงทุน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จัดพอร์ตการลงทุน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ลองจัดพอร์ตการลงทุนเพื่อเกษียณ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955" y="3483561"/>
              <a:ext cx="3101131" cy="39529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0D8F9A-5A40-43B2-BC71-1EA8C3D8EB4D}"/>
                </a:ext>
              </a:extLst>
            </p:cNvPr>
            <p:cNvSpPr/>
            <p:nvPr/>
          </p:nvSpPr>
          <p:spPr>
            <a:xfrm>
              <a:off x="2852174" y="324839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1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8CD604-FD29-408E-AE04-B15D2C7AF7EC}"/>
                </a:ext>
              </a:extLst>
            </p:cNvPr>
            <p:cNvSpPr/>
            <p:nvPr/>
          </p:nvSpPr>
          <p:spPr>
            <a:xfrm>
              <a:off x="2852174" y="531375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2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412509-1982-4C38-B83B-AC8CD26B4E19}"/>
                </a:ext>
              </a:extLst>
            </p:cNvPr>
            <p:cNvSpPr/>
            <p:nvPr/>
          </p:nvSpPr>
          <p:spPr>
            <a:xfrm>
              <a:off x="2852174" y="6128407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3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0D5B2-5A65-4D0A-975F-CB874B74896D}"/>
                </a:ext>
              </a:extLst>
            </p:cNvPr>
            <p:cNvSpPr/>
            <p:nvPr/>
          </p:nvSpPr>
          <p:spPr>
            <a:xfrm>
              <a:off x="2852174" y="6943062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4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E7DE9-B15A-401B-B5B9-3606F0C1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3918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6D82E6D5-1114-41FC-8766-7B3D807DCFCE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การจัดพอร์ตการลงทุน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17D328-8469-40CA-BEB7-662D7177C9E4}"/>
              </a:ext>
            </a:extLst>
          </p:cNvPr>
          <p:cNvSpPr txBox="1"/>
          <p:nvPr/>
        </p:nvSpPr>
        <p:spPr>
          <a:xfrm>
            <a:off x="1187998" y="1880508"/>
            <a:ext cx="1472184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จัดสรรเงินลงทุน (</a:t>
            </a:r>
            <a:r>
              <a:rPr lang="en-US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Asset Allocation) 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ในผลิตภัณฑ์ทางการเงินหลายอย่าง </a:t>
            </a:r>
          </a:p>
          <a:p>
            <a:pPr algn="ctr">
              <a:buClr>
                <a:schemeClr val="tx1"/>
              </a:buClr>
            </a:pP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ซึ่งถือเป็น </a:t>
            </a:r>
            <a:r>
              <a:rPr lang="en-US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การกระจายความเสี่ยง</a:t>
            </a:r>
            <a:r>
              <a:rPr lang="en-US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ที่ช่วยลดความเสียหายจากการลงทุนในสินทรัพย์ใดสินทรัพย์หนึ่งได้</a:t>
            </a:r>
          </a:p>
          <a:p>
            <a:pPr algn="ctr">
              <a:buClr>
                <a:schemeClr val="tx1"/>
              </a:buClr>
            </a:pP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 ถ้าราคาหุ้นลง ก็ยังได้ผลตอบแทนจากการลงทุนอื่น ๆ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210A1C-52A7-4BB3-A0A6-D07142929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132644"/>
              </p:ext>
            </p:extLst>
          </p:nvPr>
        </p:nvGraphicFramePr>
        <p:xfrm>
          <a:off x="2026659" y="5134929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6E2C8A4-19A4-433C-915D-6745CEC2C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939691"/>
              </p:ext>
            </p:extLst>
          </p:nvPr>
        </p:nvGraphicFramePr>
        <p:xfrm>
          <a:off x="10276118" y="5134929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2D6712-C728-4CF3-99B2-A7056A0703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726079"/>
              </p:ext>
            </p:extLst>
          </p:nvPr>
        </p:nvGraphicFramePr>
        <p:xfrm>
          <a:off x="6162914" y="5134929"/>
          <a:ext cx="4719611" cy="32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5E85648-CA4D-4AAA-9170-E424B630069E}"/>
              </a:ext>
            </a:extLst>
          </p:cNvPr>
          <p:cNvSpPr/>
          <p:nvPr/>
        </p:nvSpPr>
        <p:spPr>
          <a:xfrm>
            <a:off x="1173480" y="4303534"/>
            <a:ext cx="477067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ตัวอย่างการจัดพอร์ตการลงทุน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D9838-282A-4949-80A1-6F5083864713}"/>
              </a:ext>
            </a:extLst>
          </p:cNvPr>
          <p:cNvGrpSpPr/>
          <p:nvPr/>
        </p:nvGrpSpPr>
        <p:grpSpPr>
          <a:xfrm>
            <a:off x="6137457" y="4421251"/>
            <a:ext cx="4508771" cy="590169"/>
            <a:chOff x="3687580" y="5271002"/>
            <a:chExt cx="3958109" cy="5340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202C61-F2A3-4BCE-AB6A-824084951BF4}"/>
                </a:ext>
              </a:extLst>
            </p:cNvPr>
            <p:cNvSpPr/>
            <p:nvPr/>
          </p:nvSpPr>
          <p:spPr>
            <a:xfrm>
              <a:off x="3687580" y="5364675"/>
              <a:ext cx="274320" cy="274320"/>
            </a:xfrm>
            <a:prstGeom prst="rect">
              <a:avLst/>
            </a:prstGeom>
            <a:solidFill>
              <a:srgbClr val="99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4EC416-1A56-4630-8480-1E8681A6BAF2}"/>
                </a:ext>
              </a:extLst>
            </p:cNvPr>
            <p:cNvSpPr/>
            <p:nvPr/>
          </p:nvSpPr>
          <p:spPr>
            <a:xfrm>
              <a:off x="4818625" y="5364674"/>
              <a:ext cx="274320" cy="274320"/>
            </a:xfrm>
            <a:prstGeom prst="rect">
              <a:avLst/>
            </a:prstGeom>
            <a:solidFill>
              <a:srgbClr val="9BA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51DBD7-55DD-4211-BE9D-B0E0C063D0A3}"/>
                </a:ext>
              </a:extLst>
            </p:cNvPr>
            <p:cNvSpPr/>
            <p:nvPr/>
          </p:nvSpPr>
          <p:spPr>
            <a:xfrm>
              <a:off x="6242534" y="5364674"/>
              <a:ext cx="274320" cy="274320"/>
            </a:xfrm>
            <a:prstGeom prst="rect">
              <a:avLst/>
            </a:prstGeom>
            <a:solidFill>
              <a:srgbClr val="D52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F5D2E-DC91-4020-A6E2-D2F0A1A013B3}"/>
                </a:ext>
              </a:extLst>
            </p:cNvPr>
            <p:cNvSpPr txBox="1"/>
            <p:nvPr/>
          </p:nvSpPr>
          <p:spPr>
            <a:xfrm>
              <a:off x="3961900" y="5271002"/>
              <a:ext cx="939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เงินฝาก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92C5DC-BFBD-4369-9907-10551B9D9EFB}"/>
                </a:ext>
              </a:extLst>
            </p:cNvPr>
            <p:cNvSpPr txBox="1"/>
            <p:nvPr/>
          </p:nvSpPr>
          <p:spPr>
            <a:xfrm>
              <a:off x="5071705" y="5281789"/>
              <a:ext cx="12795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ตราสารหนี้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66DC71-3C87-4D67-973C-9DC34711C0AF}"/>
                </a:ext>
              </a:extLst>
            </p:cNvPr>
            <p:cNvSpPr txBox="1"/>
            <p:nvPr/>
          </p:nvSpPr>
          <p:spPr>
            <a:xfrm>
              <a:off x="6516854" y="5281789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>
                  <a:latin typeface="DB Helvethaica X 55 Regular" panose="02000506090000020004" charset="-34"/>
                  <a:cs typeface="DB Helvethaica X 55 Regular" panose="02000506090000020004" charset="-34"/>
                </a:rPr>
                <a:t>หุ้นสามัญ</a:t>
              </a:r>
              <a:endParaRPr lang="en-US" sz="2800"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</p:grpSp>
      <p:sp>
        <p:nvSpPr>
          <p:cNvPr id="21" name="สี่เหลี่ยมผืนผ้า 21">
            <a:extLst>
              <a:ext uri="{FF2B5EF4-FFF2-40B4-BE49-F238E27FC236}">
                <a16:creationId xmlns:a16="http://schemas.microsoft.com/office/drawing/2014/main" id="{90D55112-C108-48FA-99CA-AEA938794552}"/>
              </a:ext>
            </a:extLst>
          </p:cNvPr>
          <p:cNvSpPr/>
          <p:nvPr/>
        </p:nvSpPr>
        <p:spPr>
          <a:xfrm>
            <a:off x="3170867" y="8234665"/>
            <a:ext cx="2431194" cy="584775"/>
          </a:xfrm>
          <a:prstGeom prst="rect">
            <a:avLst/>
          </a:prstGeom>
          <a:solidFill>
            <a:srgbClr val="FFABB7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เสี่ยงต่ำ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7DF93475-C982-4EA3-BF3D-14D730A8B94A}"/>
              </a:ext>
            </a:extLst>
          </p:cNvPr>
          <p:cNvSpPr/>
          <p:nvPr/>
        </p:nvSpPr>
        <p:spPr>
          <a:xfrm>
            <a:off x="7307123" y="8234665"/>
            <a:ext cx="2431193" cy="584775"/>
          </a:xfrm>
          <a:prstGeom prst="rect">
            <a:avLst/>
          </a:prstGeom>
          <a:solidFill>
            <a:srgbClr val="D3E0A8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เสี่ยงต่ำ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ปานกลาง</a:t>
            </a:r>
          </a:p>
        </p:txBody>
      </p:sp>
      <p:sp>
        <p:nvSpPr>
          <p:cNvPr id="23" name="สี่เหลี่ยมผืนผ้า 21">
            <a:extLst>
              <a:ext uri="{FF2B5EF4-FFF2-40B4-BE49-F238E27FC236}">
                <a16:creationId xmlns:a16="http://schemas.microsoft.com/office/drawing/2014/main" id="{8E659F73-B439-417F-A4DB-7A569D1998DF}"/>
              </a:ext>
            </a:extLst>
          </p:cNvPr>
          <p:cNvSpPr/>
          <p:nvPr/>
        </p:nvSpPr>
        <p:spPr>
          <a:xfrm>
            <a:off x="11420327" y="8234665"/>
            <a:ext cx="2431193" cy="584775"/>
          </a:xfrm>
          <a:prstGeom prst="rect">
            <a:avLst/>
          </a:prstGeom>
          <a:solidFill>
            <a:srgbClr val="A3D3FF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เสี่ยงปานกลาง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สูง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53871-369A-45E7-9244-7B9E0525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9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Graphic spid="6" grpId="0">
        <p:bldAsOne/>
      </p:bldGraphic>
      <p:bldGraphic spid="7" grpId="0">
        <p:bldAsOne/>
      </p:bldGraphic>
      <p:bldGraphic spid="8" grpId="0">
        <p:bldAsOne/>
      </p:bldGraphic>
      <p:bldP spid="18" grpId="0" animBg="1"/>
      <p:bldP spid="21" grpId="0" animBg="1"/>
      <p:bldP spid="22" grpId="0" animBg="1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FC396A87-60A3-4631-86A1-0D18C897C4AE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เป้าหมายการเงินกับการจัดพอร์ตการลงทุน</a:t>
            </a:r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DD03D21-E456-44DF-8002-E1C98D0E6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960" y="1670616"/>
            <a:ext cx="2133138" cy="658652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EE8F41A-E84C-484F-B68E-3ECD1BE35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30477"/>
              </p:ext>
            </p:extLst>
          </p:nvPr>
        </p:nvGraphicFramePr>
        <p:xfrm>
          <a:off x="404224" y="2604006"/>
          <a:ext cx="14022101" cy="520598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62473">
                  <a:extLst>
                    <a:ext uri="{9D8B030D-6E8A-4147-A177-3AD203B41FA5}">
                      <a16:colId xmlns:a16="http://schemas.microsoft.com/office/drawing/2014/main" val="2558577909"/>
                    </a:ext>
                  </a:extLst>
                </a:gridCol>
                <a:gridCol w="1800608">
                  <a:extLst>
                    <a:ext uri="{9D8B030D-6E8A-4147-A177-3AD203B41FA5}">
                      <a16:colId xmlns:a16="http://schemas.microsoft.com/office/drawing/2014/main" val="457305230"/>
                    </a:ext>
                  </a:extLst>
                </a:gridCol>
                <a:gridCol w="1765933">
                  <a:extLst>
                    <a:ext uri="{9D8B030D-6E8A-4147-A177-3AD203B41FA5}">
                      <a16:colId xmlns:a16="http://schemas.microsoft.com/office/drawing/2014/main" val="247351623"/>
                    </a:ext>
                  </a:extLst>
                </a:gridCol>
                <a:gridCol w="2532746">
                  <a:extLst>
                    <a:ext uri="{9D8B030D-6E8A-4147-A177-3AD203B41FA5}">
                      <a16:colId xmlns:a16="http://schemas.microsoft.com/office/drawing/2014/main" val="1156048331"/>
                    </a:ext>
                  </a:extLst>
                </a:gridCol>
                <a:gridCol w="2223624">
                  <a:extLst>
                    <a:ext uri="{9D8B030D-6E8A-4147-A177-3AD203B41FA5}">
                      <a16:colId xmlns:a16="http://schemas.microsoft.com/office/drawing/2014/main" val="3196929056"/>
                    </a:ext>
                  </a:extLst>
                </a:gridCol>
                <a:gridCol w="2336717">
                  <a:extLst>
                    <a:ext uri="{9D8B030D-6E8A-4147-A177-3AD203B41FA5}">
                      <a16:colId xmlns:a16="http://schemas.microsoft.com/office/drawing/2014/main" val="3849577419"/>
                    </a:ext>
                  </a:extLst>
                </a:gridCol>
              </a:tblGrid>
              <a:tr h="155194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เป้าหมายการเงิน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ของวัลลภ อายุ 25 ปี 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เป้าหมาย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ระยะเวลา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ผลตอบแทนที่คาดหวัง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ความเสี่ยง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ทางเลือกในการออม</a:t>
                      </a:r>
                    </a:p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และการลงทุน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7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เงินออมเผื่อฉุกเฉิน</a:t>
                      </a: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ระยะสั้น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น้อยกว่า 1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0.25 – </a:t>
                      </a:r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1%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ต่ำ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เงินฝาก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481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เงินปรับปรุงซ่อมแซมบ้าน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ระยะกลาง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1-3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1 – 3%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ต่ำ - ปานกลาง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เงินฝาก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ตราสารหนี้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หุ้นสามัญ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582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เงินเพื่อเกษียณ</a:t>
                      </a: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ระยะยาว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มากกว่า 3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3 – 6%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ปานกลาง - สูง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ตราสารหนี้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หุ้นสามัญ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74854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C65AB6D6-D605-4938-B568-CE80D0E69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83" y="5158145"/>
            <a:ext cx="1689804" cy="1371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49126F-96C4-4AEB-A3B2-6184BA4EB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840" y="6529745"/>
            <a:ext cx="1227108" cy="1214392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C573297D-1347-4D51-97CA-ED82826857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434" y="3592280"/>
            <a:ext cx="1872897" cy="137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EE960-700F-43E6-8FF0-BD9A65B3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787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6D82E6D5-1114-41FC-8766-7B3D807DCFCE}"/>
              </a:ext>
            </a:extLst>
          </p:cNvPr>
          <p:cNvSpPr txBox="1">
            <a:spLocks/>
          </p:cNvSpPr>
          <p:nvPr/>
        </p:nvSpPr>
        <p:spPr>
          <a:xfrm>
            <a:off x="748937" y="381685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จัดพอร์ตการลงทุนเพื่อเป้าหมายการเงินต่าง ๆ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3127C5-3876-47C8-BB99-9F6ED0BD7E6D}"/>
              </a:ext>
            </a:extLst>
          </p:cNvPr>
          <p:cNvSpPr txBox="1"/>
          <p:nvPr/>
        </p:nvSpPr>
        <p:spPr>
          <a:xfrm>
            <a:off x="-2525" y="9012035"/>
            <a:ext cx="1226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เอกสารประกอบการบรรยาย เรื่อง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ครบเครื่องเรื่องบริหารพอร์ตลงทุน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ของตลาดหลักทรัพย์แห่งประเทศไทย หน้า 14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17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 19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DE958-579E-404A-97A4-F71E3F6ED876}"/>
              </a:ext>
            </a:extLst>
          </p:cNvPr>
          <p:cNvGrpSpPr/>
          <p:nvPr/>
        </p:nvGrpSpPr>
        <p:grpSpPr>
          <a:xfrm>
            <a:off x="8771531" y="5345337"/>
            <a:ext cx="4401581" cy="3725730"/>
            <a:chOff x="-988929" y="1384654"/>
            <a:chExt cx="4401581" cy="3485484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371F8C3F-BF1A-4987-8DF4-B53E5000AA4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4275595"/>
                </p:ext>
              </p:extLst>
            </p:nvPr>
          </p:nvGraphicFramePr>
          <p:xfrm>
            <a:off x="-988929" y="2492698"/>
            <a:ext cx="4401581" cy="2377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3A9229-D43E-4754-B2D4-12AFB9B70F56}"/>
                </a:ext>
              </a:extLst>
            </p:cNvPr>
            <p:cNvSpPr/>
            <p:nvPr/>
          </p:nvSpPr>
          <p:spPr>
            <a:xfrm>
              <a:off x="-845059" y="1989982"/>
              <a:ext cx="3859946" cy="547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2400" b="1" i="0" u="none" strike="noStrike" kern="1200" cap="all" spc="50" baseline="0">
                  <a:solidFill>
                    <a:srgbClr val="050708"/>
                  </a:solidFill>
                  <a:latin typeface="DB Helvethaica X 75 Bd" panose="02000506090000020004" charset="-34"/>
                  <a:ea typeface="+mn-ea"/>
                  <a:cs typeface="DB Helvethaica X 75 Bd" panose="02000506090000020004" charset="-34"/>
                </a:defRPr>
              </a:pPr>
              <a:r>
                <a:rPr lang="th-TH" sz="32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เงินปรับปรุงซ่อมแซมบ้าน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0AFE7B1-1274-4FDC-9476-12C95C0B36E7}"/>
                </a:ext>
              </a:extLst>
            </p:cNvPr>
            <p:cNvSpPr/>
            <p:nvPr/>
          </p:nvSpPr>
          <p:spPr>
            <a:xfrm>
              <a:off x="245633" y="1384654"/>
              <a:ext cx="1318806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พอร์ตที่ 2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57905DD-1AC0-491F-8151-D3360C35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350" y="1660357"/>
              <a:ext cx="1126536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AE37D0-602C-41C5-A435-F6FD017EF358}"/>
              </a:ext>
            </a:extLst>
          </p:cNvPr>
          <p:cNvGrpSpPr/>
          <p:nvPr/>
        </p:nvGrpSpPr>
        <p:grpSpPr>
          <a:xfrm>
            <a:off x="13513987" y="3227852"/>
            <a:ext cx="3246378" cy="4299619"/>
            <a:chOff x="159028" y="6409060"/>
            <a:chExt cx="3246378" cy="4299619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4024B0A9-A474-44CC-9F57-7E98F904F19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97710535"/>
                </p:ext>
              </p:extLst>
            </p:nvPr>
          </p:nvGraphicFramePr>
          <p:xfrm>
            <a:off x="159028" y="7815537"/>
            <a:ext cx="3246378" cy="2893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FD6D7E-6886-4ACD-A869-76781A0B1C1D}"/>
                </a:ext>
              </a:extLst>
            </p:cNvPr>
            <p:cNvSpPr/>
            <p:nvPr/>
          </p:nvSpPr>
          <p:spPr>
            <a:xfrm>
              <a:off x="461829" y="7124030"/>
              <a:ext cx="221292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2400" b="1" i="0" u="none" strike="noStrike" kern="1200" cap="all" spc="50" baseline="0">
                  <a:solidFill>
                    <a:srgbClr val="050708"/>
                  </a:solidFill>
                  <a:latin typeface="DB Helvethaica X 75 Bd" panose="02000506090000020004" charset="-34"/>
                  <a:ea typeface="+mn-ea"/>
                  <a:cs typeface="DB Helvethaica X 75 Bd" panose="02000506090000020004" charset="-34"/>
                </a:defRPr>
              </a:pPr>
              <a:r>
                <a:rPr lang="th-TH" sz="32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เงินเพื่อเกษียณ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F020AE-FBE1-4490-AA6A-194716365D3D}"/>
                </a:ext>
              </a:extLst>
            </p:cNvPr>
            <p:cNvSpPr/>
            <p:nvPr/>
          </p:nvSpPr>
          <p:spPr>
            <a:xfrm>
              <a:off x="1122814" y="6409060"/>
              <a:ext cx="1318806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พอร์ตที่ 3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95AFA8F-B56B-402E-8E6A-7085C12B7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7786" y="6901137"/>
              <a:ext cx="923975" cy="914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CD1021-6645-4D25-B6FB-E083E49EC81E}"/>
              </a:ext>
            </a:extLst>
          </p:cNvPr>
          <p:cNvGrpSpPr/>
          <p:nvPr/>
        </p:nvGrpSpPr>
        <p:grpSpPr>
          <a:xfrm>
            <a:off x="10269196" y="1366699"/>
            <a:ext cx="3302338" cy="3621091"/>
            <a:chOff x="238801" y="1666698"/>
            <a:chExt cx="3302338" cy="3408201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3399B990-E01D-48AB-BD62-1BD1BDCDC68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91961202"/>
                </p:ext>
              </p:extLst>
            </p:nvPr>
          </p:nvGraphicFramePr>
          <p:xfrm>
            <a:off x="238801" y="2788899"/>
            <a:ext cx="283464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B744E1-84C2-4DF0-AA8E-6FDBE0092CB3}"/>
                </a:ext>
              </a:extLst>
            </p:cNvPr>
            <p:cNvSpPr/>
            <p:nvPr/>
          </p:nvSpPr>
          <p:spPr>
            <a:xfrm>
              <a:off x="247993" y="1666698"/>
              <a:ext cx="1318806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พอร์ตที่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8C6503-E675-42CC-A4EB-F075BC58D1E0}"/>
                </a:ext>
              </a:extLst>
            </p:cNvPr>
            <p:cNvSpPr/>
            <p:nvPr/>
          </p:nvSpPr>
          <p:spPr>
            <a:xfrm>
              <a:off x="247993" y="2307243"/>
              <a:ext cx="289472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2400" b="1" i="0" u="none" strike="noStrike" kern="1200" cap="all" spc="50" baseline="0">
                  <a:solidFill>
                    <a:srgbClr val="050708"/>
                  </a:solidFill>
                  <a:latin typeface="DB Helvethaica X 75 Bd" panose="02000506090000020004" charset="-34"/>
                  <a:ea typeface="+mn-ea"/>
                  <a:cs typeface="DB Helvethaica X 75 Bd" panose="02000506090000020004" charset="-34"/>
                </a:defRPr>
              </a:pPr>
              <a:r>
                <a:rPr lang="th-TH" sz="32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เงินออมเผื่อฉุกเฉิน</a:t>
              </a:r>
            </a:p>
          </p:txBody>
        </p:sp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58FD04F9-D29E-4D20-9197-1BC9E5B55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2541" y="2033179"/>
              <a:ext cx="1248598" cy="914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5DB633-902A-4EB8-B5D3-C2745CCEC23B}"/>
              </a:ext>
            </a:extLst>
          </p:cNvPr>
          <p:cNvGrpSpPr/>
          <p:nvPr/>
        </p:nvGrpSpPr>
        <p:grpSpPr>
          <a:xfrm>
            <a:off x="360852" y="3636141"/>
            <a:ext cx="9204061" cy="2328918"/>
            <a:chOff x="1323243" y="1630120"/>
            <a:chExt cx="9665901" cy="232891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17D328-8469-40CA-BEB7-662D7177C9E4}"/>
                </a:ext>
              </a:extLst>
            </p:cNvPr>
            <p:cNvSpPr txBox="1"/>
            <p:nvPr/>
          </p:nvSpPr>
          <p:spPr>
            <a:xfrm>
              <a:off x="3018624" y="1936801"/>
              <a:ext cx="7970520" cy="17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เงินลงทุนไม่ปนกันและช่วยให้มีโอกาสบรรลุเป้าหมายได้ง่ายขึ้น</a:t>
              </a:r>
            </a:p>
            <a:p>
              <a:pPr marL="571500" indent="-5715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เลือกระดับความเสี่ยงให้เหมาะสมกับแต่ละเป้าหมาย</a:t>
              </a:r>
            </a:p>
            <a:p>
              <a:pPr marL="571500" indent="-5715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แยกพอร์ตการลงทุนเป็นแต่ละพอร์ตตามเป้าหมาย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076032-763C-4BAA-ADC3-903D26A69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243" y="1630120"/>
              <a:ext cx="1695381" cy="232891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B24A79-09D9-4E1B-9959-AFF38790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57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830" y="1763903"/>
            <a:ext cx="13138150" cy="1274763"/>
          </a:xfrm>
          <a:solidFill>
            <a:srgbClr val="9DC3E6"/>
          </a:solidFill>
        </p:spPr>
        <p:txBody>
          <a:bodyPr/>
          <a:lstStyle/>
          <a:p>
            <a:pPr algn="ctr"/>
            <a:r>
              <a:rPr lang="th-TH">
                <a:solidFill>
                  <a:schemeClr val="tx2">
                    <a:lumMod val="75000"/>
                  </a:schemeClr>
                </a:solidFill>
              </a:rPr>
              <a:t>หัวข้อการนำเสนอ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029" y="3028906"/>
            <a:ext cx="13137753" cy="55187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37701-B750-458A-B015-2E5E99A2C60F}"/>
              </a:ext>
            </a:extLst>
          </p:cNvPr>
          <p:cNvGrpSpPr/>
          <p:nvPr/>
        </p:nvGrpSpPr>
        <p:grpSpPr>
          <a:xfrm>
            <a:off x="2762299" y="3439198"/>
            <a:ext cx="11567212" cy="4730260"/>
            <a:chOff x="2852174" y="3094893"/>
            <a:chExt cx="11567212" cy="473026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89568" y="3094893"/>
              <a:ext cx="10629818" cy="4730260"/>
            </a:xfrm>
            <a:prstGeom prst="roundRect">
              <a:avLst>
                <a:gd name="adj" fmla="val 8860"/>
              </a:avLst>
            </a:prstGeom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 anchorCtr="0">
              <a:normAutofit fontScale="92500" lnSpcReduction="20000"/>
            </a:bodyPr>
            <a:lstStyle>
              <a:lvl1pPr marL="320040" indent="-320040" algn="l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Char char="•"/>
                <a:defRPr sz="39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9601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6002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2402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88036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52044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เข้าใจตัวเองก่อนเริ่มลงทุน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เป้าหมายการเงิน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ความเสี่ยงที่ยอมรับได้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ศึกษาทางเลือกการออมและการลงทุน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จัดพอร์ตการลงทุน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ลองจัดพอร์ตการลงทุนเพื่อเกษียณ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955" y="3483561"/>
              <a:ext cx="3101131" cy="39529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0D8F9A-5A40-43B2-BC71-1EA8C3D8EB4D}"/>
                </a:ext>
              </a:extLst>
            </p:cNvPr>
            <p:cNvSpPr/>
            <p:nvPr/>
          </p:nvSpPr>
          <p:spPr>
            <a:xfrm>
              <a:off x="2852174" y="324839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1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8CD604-FD29-408E-AE04-B15D2C7AF7EC}"/>
                </a:ext>
              </a:extLst>
            </p:cNvPr>
            <p:cNvSpPr/>
            <p:nvPr/>
          </p:nvSpPr>
          <p:spPr>
            <a:xfrm>
              <a:off x="2852174" y="531375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2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412509-1982-4C38-B83B-AC8CD26B4E19}"/>
                </a:ext>
              </a:extLst>
            </p:cNvPr>
            <p:cNvSpPr/>
            <p:nvPr/>
          </p:nvSpPr>
          <p:spPr>
            <a:xfrm>
              <a:off x="2852174" y="6128407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3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0D5B2-5A65-4D0A-975F-CB874B74896D}"/>
                </a:ext>
              </a:extLst>
            </p:cNvPr>
            <p:cNvSpPr/>
            <p:nvPr/>
          </p:nvSpPr>
          <p:spPr>
            <a:xfrm>
              <a:off x="2852174" y="6943062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4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C27A6-137D-44A7-9959-B19B5B25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8532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FC13C-E776-41CA-9D4D-8AB1F0CA1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240" y="2622940"/>
            <a:ext cx="5198556" cy="5267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C982B7-22A5-4553-807D-D28B0D6E0F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842" y="2642943"/>
            <a:ext cx="5187174" cy="5267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AF9307-3D84-44C8-B302-19B29510B5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6109" y="2622938"/>
            <a:ext cx="5322598" cy="5267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81C38F-3405-4E0E-B0D5-A26D6A0091B1}"/>
              </a:ext>
            </a:extLst>
          </p:cNvPr>
          <p:cNvSpPr txBox="1"/>
          <p:nvPr/>
        </p:nvSpPr>
        <p:spPr>
          <a:xfrm>
            <a:off x="953748" y="7718105"/>
            <a:ext cx="4283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05"/>
            <a:r>
              <a:rPr lang="th-TH" sz="4000">
                <a:solidFill>
                  <a:srgbClr val="FF0000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อดมื้อกินมื้อ </a:t>
            </a:r>
            <a:r>
              <a:rPr lang="en-US" sz="4000">
                <a:solidFill>
                  <a:srgbClr val="FF0000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/</a:t>
            </a:r>
            <a:r>
              <a:rPr lang="th-TH" sz="4000">
                <a:solidFill>
                  <a:srgbClr val="FF0000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พึ่งพาลูกหลาน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358289-59A6-4DF9-97B3-65643A057A47}"/>
              </a:ext>
            </a:extLst>
          </p:cNvPr>
          <p:cNvSpPr txBox="1"/>
          <p:nvPr/>
        </p:nvSpPr>
        <p:spPr>
          <a:xfrm>
            <a:off x="7624696" y="7747134"/>
            <a:ext cx="1893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05"/>
            <a:r>
              <a:rPr lang="th-TH" sz="4000">
                <a:solidFill>
                  <a:schemeClr val="accent2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ทำงานจนแก่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4646CD-3D72-47C6-A9BA-FEC2FCE01C08}"/>
              </a:ext>
            </a:extLst>
          </p:cNvPr>
          <p:cNvSpPr txBox="1"/>
          <p:nvPr/>
        </p:nvSpPr>
        <p:spPr>
          <a:xfrm>
            <a:off x="13244525" y="7695162"/>
            <a:ext cx="1625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05"/>
            <a:r>
              <a:rPr lang="th-TH" sz="4000">
                <a:solidFill>
                  <a:srgbClr val="002060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เกษียณสุข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82B32A8-6599-4528-A7EE-391B5ACE2FF2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คุณอยากมีชีวิตตอนเกษียณแบบไหน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A7CB-CE52-426A-A9EF-510D0237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3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CE8D6E-D1BE-4EF9-9D1F-ED2DA42E1337}"/>
              </a:ext>
            </a:extLst>
          </p:cNvPr>
          <p:cNvSpPr/>
          <p:nvPr/>
        </p:nvSpPr>
        <p:spPr>
          <a:xfrm>
            <a:off x="0" y="1474563"/>
            <a:ext cx="17068800" cy="7159708"/>
          </a:xfrm>
          <a:prstGeom prst="rect">
            <a:avLst/>
          </a:prstGeom>
          <a:solidFill>
            <a:schemeClr val="accent4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1432E26-4D82-47AC-8603-9DC91AE3EDCD}"/>
              </a:ext>
            </a:extLst>
          </p:cNvPr>
          <p:cNvCxnSpPr/>
          <p:nvPr/>
        </p:nvCxnSpPr>
        <p:spPr>
          <a:xfrm>
            <a:off x="885496" y="4458658"/>
            <a:ext cx="5544000" cy="0"/>
          </a:xfrm>
          <a:prstGeom prst="straightConnector1">
            <a:avLst/>
          </a:prstGeom>
          <a:ln w="4762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1AE612F-C9E6-49AF-8DDA-748079631027}"/>
              </a:ext>
            </a:extLst>
          </p:cNvPr>
          <p:cNvSpPr/>
          <p:nvPr/>
        </p:nvSpPr>
        <p:spPr>
          <a:xfrm>
            <a:off x="885496" y="3972532"/>
            <a:ext cx="10980000" cy="179999"/>
          </a:xfrm>
          <a:prstGeom prst="rect">
            <a:avLst/>
          </a:prstGeom>
          <a:solidFill>
            <a:srgbClr val="7BD3F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5326"/>
            <a:endParaRPr lang="th-TH" sz="4610">
              <a:solidFill>
                <a:prstClr val="white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0E4BD-6E59-44D9-A340-12372BFD68C0}"/>
              </a:ext>
            </a:extLst>
          </p:cNvPr>
          <p:cNvSpPr txBox="1"/>
          <p:nvPr/>
        </p:nvSpPr>
        <p:spPr>
          <a:xfrm>
            <a:off x="255179" y="5206541"/>
            <a:ext cx="2287677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5326">
              <a:lnSpc>
                <a:spcPts val="4000"/>
              </a:lnSpc>
            </a:pPr>
            <a:r>
              <a:rPr lang="th-TH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อายุปัจจุบัน</a:t>
            </a:r>
          </a:p>
          <a:p>
            <a:pPr algn="ctr" defTabSz="1075326">
              <a:lnSpc>
                <a:spcPts val="4000"/>
              </a:lnSpc>
            </a:pPr>
            <a:r>
              <a:rPr lang="en-US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2</a:t>
            </a:r>
            <a:r>
              <a:rPr lang="th-TH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5 ปี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B2CCD-9D98-4A8C-A150-7E622E2A88D1}"/>
              </a:ext>
            </a:extLst>
          </p:cNvPr>
          <p:cNvSpPr txBox="1"/>
          <p:nvPr/>
        </p:nvSpPr>
        <p:spPr>
          <a:xfrm>
            <a:off x="10697405" y="5111712"/>
            <a:ext cx="21754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5326"/>
            <a:r>
              <a:rPr lang="th-TH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อายุเฉลี่ย</a:t>
            </a:r>
            <a:r>
              <a:rPr lang="en-US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*</a:t>
            </a:r>
            <a:endParaRPr lang="th-TH" sz="4000" b="1">
              <a:solidFill>
                <a:srgbClr val="70AD47">
                  <a:lumMod val="75000"/>
                </a:srgbClr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algn="ctr" defTabSz="1075326"/>
            <a:r>
              <a:rPr lang="th-TH" sz="4000" b="1">
                <a:solidFill>
                  <a:srgbClr val="00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ชาย </a:t>
            </a:r>
            <a:r>
              <a:rPr lang="en-US" sz="4000" b="1">
                <a:solidFill>
                  <a:srgbClr val="00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77</a:t>
            </a:r>
            <a:r>
              <a:rPr lang="th-TH" sz="4000" b="1">
                <a:solidFill>
                  <a:srgbClr val="00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ปี </a:t>
            </a:r>
            <a:br>
              <a:rPr lang="th-TH" sz="4000" b="1">
                <a:solidFill>
                  <a:srgbClr val="00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</a:br>
            <a:r>
              <a:rPr lang="th-TH" sz="4000" b="1">
                <a:solidFill>
                  <a:srgbClr val="FF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หญิง 8</a:t>
            </a:r>
            <a:r>
              <a:rPr lang="en-US" sz="4000" b="1">
                <a:solidFill>
                  <a:srgbClr val="FF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3</a:t>
            </a:r>
            <a:r>
              <a:rPr lang="th-TH" sz="4000" b="1">
                <a:solidFill>
                  <a:srgbClr val="FF0066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ปี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81E92E-711B-4302-B23E-6B9EC8068CC6}"/>
              </a:ext>
            </a:extLst>
          </p:cNvPr>
          <p:cNvGrpSpPr/>
          <p:nvPr/>
        </p:nvGrpSpPr>
        <p:grpSpPr>
          <a:xfrm>
            <a:off x="11418027" y="2036005"/>
            <a:ext cx="894940" cy="1817932"/>
            <a:chOff x="6975701" y="1038269"/>
            <a:chExt cx="507655" cy="1298523"/>
          </a:xfrm>
        </p:grpSpPr>
        <p:sp>
          <p:nvSpPr>
            <p:cNvPr id="8" name="Down Arrow 10">
              <a:extLst>
                <a:ext uri="{FF2B5EF4-FFF2-40B4-BE49-F238E27FC236}">
                  <a16:creationId xmlns:a16="http://schemas.microsoft.com/office/drawing/2014/main" id="{99CBFE2C-6D53-4434-846B-829E27DB2BB2}"/>
                </a:ext>
              </a:extLst>
            </p:cNvPr>
            <p:cNvSpPr/>
            <p:nvPr/>
          </p:nvSpPr>
          <p:spPr>
            <a:xfrm>
              <a:off x="7072330" y="1836726"/>
              <a:ext cx="285752" cy="50006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5326"/>
              <a:endParaRPr lang="th-TH" sz="4610">
                <a:solidFill>
                  <a:prstClr val="white"/>
                </a:solidFill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  <p:pic>
          <p:nvPicPr>
            <p:cNvPr id="9" name="Picture 5" descr="C:\Users\nitinars\Desktop\มศว\free-vector-cartoon-ghost-clip-art_107883_Cartoon_Ghost_clip_art_hight.png">
              <a:extLst>
                <a:ext uri="{FF2B5EF4-FFF2-40B4-BE49-F238E27FC236}">
                  <a16:creationId xmlns:a16="http://schemas.microsoft.com/office/drawing/2014/main" id="{8E2001D8-9577-4A1A-A01F-0E67F77AD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75701" y="1038269"/>
              <a:ext cx="507655" cy="792088"/>
            </a:xfrm>
            <a:prstGeom prst="rect">
              <a:avLst/>
            </a:prstGeom>
            <a:noFill/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E60F94-EC8A-47D5-9D22-3F236F8CD1C6}"/>
              </a:ext>
            </a:extLst>
          </p:cNvPr>
          <p:cNvCxnSpPr/>
          <p:nvPr/>
        </p:nvCxnSpPr>
        <p:spPr>
          <a:xfrm flipV="1">
            <a:off x="6492369" y="4452503"/>
            <a:ext cx="5364001" cy="0"/>
          </a:xfrm>
          <a:prstGeom prst="straightConnector1">
            <a:avLst/>
          </a:prstGeom>
          <a:ln w="47625">
            <a:solidFill>
              <a:srgbClr val="FF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6B8DEA-E02D-4F6B-9A7C-F9025B8A2801}"/>
              </a:ext>
            </a:extLst>
          </p:cNvPr>
          <p:cNvCxnSpPr/>
          <p:nvPr/>
        </p:nvCxnSpPr>
        <p:spPr>
          <a:xfrm>
            <a:off x="11940039" y="4062528"/>
            <a:ext cx="3492000" cy="0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BD3026-530E-468E-8984-AF0D10C9907F}"/>
              </a:ext>
            </a:extLst>
          </p:cNvPr>
          <p:cNvSpPr txBox="1"/>
          <p:nvPr/>
        </p:nvSpPr>
        <p:spPr>
          <a:xfrm>
            <a:off x="13042024" y="3404481"/>
            <a:ext cx="171938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5326"/>
            <a:r>
              <a:rPr lang="th-TH" sz="3360" b="1">
                <a:solidFill>
                  <a:srgbClr val="FF0000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อายุยืน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3CCADD-E5F1-4C3E-9437-E46D9DC5C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728967" y="4604101"/>
            <a:ext cx="482625" cy="577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16DCA1-528B-4F8A-A0DA-620632E0B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320" y="3772227"/>
            <a:ext cx="720003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3F0EE9-662A-4A5A-9DC8-03E9A301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491">
            <a:off x="6134184" y="4582564"/>
            <a:ext cx="482625" cy="577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75A984-4918-4A7A-B7CC-DE4EDA61346B}"/>
              </a:ext>
            </a:extLst>
          </p:cNvPr>
          <p:cNvSpPr txBox="1"/>
          <p:nvPr/>
        </p:nvSpPr>
        <p:spPr>
          <a:xfrm>
            <a:off x="5229625" y="5206541"/>
            <a:ext cx="2287677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5326">
              <a:lnSpc>
                <a:spcPts val="4000"/>
              </a:lnSpc>
            </a:pPr>
            <a:r>
              <a:rPr lang="th-TH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อายุเกษียณ</a:t>
            </a:r>
          </a:p>
          <a:p>
            <a:pPr algn="ctr" defTabSz="1075326">
              <a:lnSpc>
                <a:spcPts val="4000"/>
              </a:lnSpc>
            </a:pPr>
            <a:r>
              <a:rPr lang="th-TH" sz="44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60 ปี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622E56-B943-4C03-8E63-A64A2D363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491">
            <a:off x="11543806" y="4565850"/>
            <a:ext cx="482625" cy="577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18ADBC-3BAB-47B7-A3B4-6D7A5392C1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717" y="1532491"/>
            <a:ext cx="1358011" cy="2340001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5B75EAF1-8169-4520-9BD0-949E85B54B9B}"/>
              </a:ext>
            </a:extLst>
          </p:cNvPr>
          <p:cNvSpPr/>
          <p:nvPr/>
        </p:nvSpPr>
        <p:spPr>
          <a:xfrm rot="16200000">
            <a:off x="3477497" y="4463787"/>
            <a:ext cx="360000" cy="5544000"/>
          </a:xfrm>
          <a:prstGeom prst="leftBrace">
            <a:avLst/>
          </a:prstGeom>
          <a:ln w="28575">
            <a:solidFill>
              <a:srgbClr val="79AB5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75326"/>
            <a:endParaRPr lang="th-TH" sz="2800">
              <a:solidFill>
                <a:prstClr val="black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95005F97-D1E1-4A07-BC3E-E42DE459F3F8}"/>
              </a:ext>
            </a:extLst>
          </p:cNvPr>
          <p:cNvSpPr/>
          <p:nvPr/>
        </p:nvSpPr>
        <p:spPr>
          <a:xfrm rot="16200000">
            <a:off x="8998933" y="4549225"/>
            <a:ext cx="360000" cy="5373129"/>
          </a:xfrm>
          <a:prstGeom prst="leftBrace">
            <a:avLst/>
          </a:prstGeom>
          <a:ln w="28575">
            <a:solidFill>
              <a:srgbClr val="D47C3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75326"/>
            <a:endParaRPr lang="th-TH" sz="2800">
              <a:solidFill>
                <a:prstClr val="black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5C8574-2DB9-4033-ACDC-74F802174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63" y="7756474"/>
            <a:ext cx="3340135" cy="698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489F95-FFDB-46B1-853C-27BA9DD49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96" y="7509732"/>
            <a:ext cx="5682490" cy="10772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1C1FF3-C5A7-44F2-B0AF-1F9DFE1DF60A}"/>
              </a:ext>
            </a:extLst>
          </p:cNvPr>
          <p:cNvSpPr txBox="1"/>
          <p:nvPr/>
        </p:nvSpPr>
        <p:spPr>
          <a:xfrm>
            <a:off x="2083621" y="7819004"/>
            <a:ext cx="3353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26"/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มีเวลาออม 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3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5 ปี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(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4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20 เดือน)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4F7B9D-EFDB-4231-A9A5-BFA787C5967E}"/>
              </a:ext>
            </a:extLst>
          </p:cNvPr>
          <p:cNvSpPr txBox="1"/>
          <p:nvPr/>
        </p:nvSpPr>
        <p:spPr>
          <a:xfrm>
            <a:off x="6625163" y="7509732"/>
            <a:ext cx="5267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26"/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จะอยู่ใช้เงินกี่ปี </a:t>
            </a:r>
          </a:p>
          <a:p>
            <a:pPr algn="ctr" defTabSz="1075326"/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(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10 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ปี  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20 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ปี หรือ </a:t>
            </a:r>
            <a:r>
              <a:rPr lang="en-US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30</a:t>
            </a:r>
            <a:r>
              <a:rPr lang="th-TH" sz="320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ปี มีเงินเพียงพอหรือยัง?)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1B0EC-D165-4F69-B9A9-06AED0CE00D8}"/>
              </a:ext>
            </a:extLst>
          </p:cNvPr>
          <p:cNvCxnSpPr/>
          <p:nvPr/>
        </p:nvCxnSpPr>
        <p:spPr>
          <a:xfrm flipV="1">
            <a:off x="11940039" y="4442297"/>
            <a:ext cx="3492000" cy="0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91C56B2-4FB7-4EFD-B52D-1D2F50816B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3302" y="1365734"/>
            <a:ext cx="1471427" cy="252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910D19-AEBF-4539-B7C4-16DC44BB28AB}"/>
              </a:ext>
            </a:extLst>
          </p:cNvPr>
          <p:cNvSpPr txBox="1"/>
          <p:nvPr/>
        </p:nvSpPr>
        <p:spPr>
          <a:xfrm>
            <a:off x="13203130" y="5991251"/>
            <a:ext cx="3116559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75326"/>
            <a:r>
              <a:rPr lang="th-TH" sz="4480" b="1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คนไทยมีอายุยืนขึ้น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126311D8-2D8A-4C6C-A91E-3FB8D5AAB151}"/>
              </a:ext>
            </a:extLst>
          </p:cNvPr>
          <p:cNvSpPr/>
          <p:nvPr/>
        </p:nvSpPr>
        <p:spPr>
          <a:xfrm>
            <a:off x="12877437" y="5991251"/>
            <a:ext cx="160546" cy="88943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4610"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5F8F1814-950F-48BD-A70D-B2A9FDD83B62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มีเวลาเท่าไหร่เพื่อแผนเกษียณ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F17F3E-2EDA-492F-BFA8-2B746B1AD85E}"/>
              </a:ext>
            </a:extLst>
          </p:cNvPr>
          <p:cNvSpPr txBox="1"/>
          <p:nvPr/>
        </p:nvSpPr>
        <p:spPr>
          <a:xfrm>
            <a:off x="-2524" y="9012035"/>
            <a:ext cx="566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5326"/>
            <a:r>
              <a:rPr lang="en-US" sz="2400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*</a:t>
            </a:r>
            <a:r>
              <a:rPr lang="th-TH" sz="2400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ที่มา</a:t>
            </a:r>
            <a:r>
              <a:rPr lang="en-US" sz="2400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:</a:t>
            </a:r>
            <a:r>
              <a:rPr lang="th-TH" sz="2400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สถาบันวิจัยประชากรและสังคม มหาวิทยาลัยมหิดล  ม.ค. </a:t>
            </a:r>
            <a:r>
              <a:rPr lang="en-US" sz="2400">
                <a:solidFill>
                  <a:prstClr val="black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64</a:t>
            </a:r>
            <a:endParaRPr lang="th-TH" sz="2400">
              <a:solidFill>
                <a:prstClr val="black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316A0D4-7927-4E59-997F-BA777F65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84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2" grpId="0"/>
      <p:bldP spid="16" grpId="0"/>
      <p:bldP spid="19" grpId="0" animBg="1"/>
      <p:bldP spid="20" grpId="0" animBg="1"/>
      <p:bldP spid="23" grpId="0"/>
      <p:bldP spid="24" grpId="0"/>
      <p:bldP spid="28" grpId="0"/>
      <p:bldP spid="29" grpId="0" animBg="1"/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7B73B9A-AA40-4968-AF7B-D38CCA1070EF}"/>
              </a:ext>
            </a:extLst>
          </p:cNvPr>
          <p:cNvSpPr/>
          <p:nvPr/>
        </p:nvSpPr>
        <p:spPr>
          <a:xfrm>
            <a:off x="1026224" y="3200074"/>
            <a:ext cx="3562184" cy="3657600"/>
          </a:xfrm>
          <a:prstGeom prst="rect">
            <a:avLst/>
          </a:prstGeom>
          <a:solidFill>
            <a:srgbClr val="E7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ค่าใช้จ่ายหลังเกษียณต่อเดือน </a:t>
            </a:r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12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เดือน 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จำนวนปีหลังเกษียณ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7B06A-902F-4773-A910-E58A8306EF2D}"/>
              </a:ext>
            </a:extLst>
          </p:cNvPr>
          <p:cNvSpPr txBox="1"/>
          <p:nvPr/>
        </p:nvSpPr>
        <p:spPr>
          <a:xfrm>
            <a:off x="384156" y="2001589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1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เงินที่จะใช้หลังเกษียณ*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60685-1404-422A-8617-3964CD5AAAA6}"/>
              </a:ext>
            </a:extLst>
          </p:cNvPr>
          <p:cNvSpPr txBox="1"/>
          <p:nvPr/>
        </p:nvSpPr>
        <p:spPr>
          <a:xfrm>
            <a:off x="2072179" y="6846038"/>
            <a:ext cx="1561646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440">
                <a:solidFill>
                  <a:srgbClr val="EE2A36"/>
                </a:solidFill>
                <a:latin typeface="DB Helvethaica X 75 Bd" panose="02000506090000020004" charset="-34"/>
                <a:cs typeface="DB Helvethaica X 75 Bd" panose="02000506090000020004" charset="-34"/>
              </a:rPr>
              <a:t>ทำ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F286B-D8B7-492B-B88D-1129055146FC}"/>
              </a:ext>
            </a:extLst>
          </p:cNvPr>
          <p:cNvSpPr txBox="1"/>
          <p:nvPr/>
        </p:nvSpPr>
        <p:spPr>
          <a:xfrm>
            <a:off x="7709495" y="6846038"/>
            <a:ext cx="1701107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440">
                <a:solidFill>
                  <a:srgbClr val="EE2A36"/>
                </a:solidFill>
                <a:latin typeface="DB Helvethaica X 75 Bd" panose="02000506090000020004" charset="-34"/>
                <a:cs typeface="DB Helvethaica X 75 Bd" panose="02000506090000020004" charset="-34"/>
              </a:rPr>
              <a:t>ทัน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2B336-AA88-48ED-935B-B0E42F6CC33E}"/>
              </a:ext>
            </a:extLst>
          </p:cNvPr>
          <p:cNvSpPr txBox="1"/>
          <p:nvPr/>
        </p:nvSpPr>
        <p:spPr>
          <a:xfrm>
            <a:off x="13805012" y="6846038"/>
            <a:ext cx="942887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440">
                <a:solidFill>
                  <a:srgbClr val="EE2A36"/>
                </a:solidFill>
                <a:latin typeface="DB Helvethaica X 75 Bd" panose="02000506090000020004" charset="-34"/>
                <a:cs typeface="DB Helvethaica X 75 Bd" panose="02000506090000020004" charset="-34"/>
              </a:rPr>
              <a:t>ที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F0FE456-A173-49C6-BD36-B4B90F7F65CF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>
                <a:solidFill>
                  <a:srgbClr val="EE2A36"/>
                </a:solidFill>
              </a:rPr>
              <a:t>เงิน 3 ก้อน </a:t>
            </a:r>
            <a:r>
              <a:rPr lang="th-TH"/>
              <a:t>เตรียมให้พร้อมก่อนเกษียณ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3E324-E632-4225-821F-06AE9C454D97}"/>
              </a:ext>
            </a:extLst>
          </p:cNvPr>
          <p:cNvSpPr txBox="1"/>
          <p:nvPr/>
        </p:nvSpPr>
        <p:spPr>
          <a:xfrm>
            <a:off x="6111240" y="1999746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2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เงินออมเพื่อเกษียณที่มี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11F84-EF25-4878-B351-7FEDA5696BDB}"/>
              </a:ext>
            </a:extLst>
          </p:cNvPr>
          <p:cNvSpPr txBox="1"/>
          <p:nvPr/>
        </p:nvSpPr>
        <p:spPr>
          <a:xfrm>
            <a:off x="11844478" y="1999747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3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เงินเกษียณที่ต้องออมเพิ่ม</a:t>
            </a:r>
          </a:p>
        </p:txBody>
      </p:sp>
      <p:sp>
        <p:nvSpPr>
          <p:cNvPr id="10" name="Round Same Side Corner Rectangle 2">
            <a:extLst>
              <a:ext uri="{FF2B5EF4-FFF2-40B4-BE49-F238E27FC236}">
                <a16:creationId xmlns:a16="http://schemas.microsoft.com/office/drawing/2014/main" id="{B8E098B6-DAD7-4705-8569-D88DD8289A63}"/>
              </a:ext>
            </a:extLst>
          </p:cNvPr>
          <p:cNvSpPr/>
          <p:nvPr/>
        </p:nvSpPr>
        <p:spPr>
          <a:xfrm>
            <a:off x="6753308" y="3200284"/>
            <a:ext cx="3562184" cy="3657600"/>
          </a:xfrm>
          <a:prstGeom prst="rect">
            <a:avLst/>
          </a:prstGeom>
          <a:solidFill>
            <a:srgbClr val="58A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กองทุนประกันสังคม</a:t>
            </a:r>
            <a:endParaRPr lang="en-US" sz="3200">
              <a:solidFill>
                <a:schemeClr val="bg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กบข.</a:t>
            </a:r>
            <a:r>
              <a:rPr lang="en-US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/PVD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RMF/SSF</a:t>
            </a:r>
            <a:endParaRPr lang="th-TH" sz="3200">
              <a:solidFill>
                <a:schemeClr val="bg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หุ้นสหกรณ์ออมทรัพย์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ประกันชีวิตแบบบำนาญ </a:t>
            </a:r>
            <a:endParaRPr lang="en-US" sz="3200">
              <a:solidFill>
                <a:schemeClr val="bg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ผลิตภัณฑ์ทางการเงินอื่น ๆ </a:t>
            </a:r>
          </a:p>
        </p:txBody>
      </p:sp>
      <p:sp>
        <p:nvSpPr>
          <p:cNvPr id="11" name="Round Same Side Corner Rectangle 2">
            <a:extLst>
              <a:ext uri="{FF2B5EF4-FFF2-40B4-BE49-F238E27FC236}">
                <a16:creationId xmlns:a16="http://schemas.microsoft.com/office/drawing/2014/main" id="{87B98347-E771-49EC-B79D-621A61A0C041}"/>
              </a:ext>
            </a:extLst>
          </p:cNvPr>
          <p:cNvSpPr/>
          <p:nvPr/>
        </p:nvSpPr>
        <p:spPr>
          <a:xfrm>
            <a:off x="12486546" y="3188438"/>
            <a:ext cx="3562184" cy="3657600"/>
          </a:xfrm>
          <a:prstGeom prst="rect">
            <a:avLst/>
          </a:prstGeom>
          <a:solidFill>
            <a:srgbClr val="F8E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1 – 2 </a:t>
            </a:r>
            <a:r>
              <a:rPr lang="en-US" sz="5400" b="1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= ?</a:t>
            </a:r>
            <a:endParaRPr lang="th-TH" sz="5400" b="1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ขาดเงินออมเพื่อเกษียณเท่าไหร่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?</a:t>
            </a:r>
            <a:endParaRPr lang="th-TH" sz="2800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และวางแผนออมเงินเกษียณ</a:t>
            </a:r>
            <a:r>
              <a:rPr lang="th-TH" sz="2800" u="sng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เพิ่ม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พันธบัตร หุ้นกู้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หุ้น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กองทุนรวม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SSF</a:t>
            </a: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RMF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(ลดรายจ่าย เพิ่มรายได้)</a:t>
            </a:r>
            <a:endParaRPr lang="th-TH" sz="2400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7AC3F-39AB-43B6-A462-E85507750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352">
            <a:off x="9848324" y="392989"/>
            <a:ext cx="965250" cy="95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05FDD-B6CC-4F96-A906-CBF27A66F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5" y="2172265"/>
            <a:ext cx="320691" cy="876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968353-E739-47CB-86AC-775C279F43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37" y="2194492"/>
            <a:ext cx="546128" cy="838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FCC548-3263-470E-9DDB-EA37A9A73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108" y="2188142"/>
            <a:ext cx="447698" cy="8445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644D6D-AC11-4CC7-8A1A-1F63938B2CE0}"/>
              </a:ext>
            </a:extLst>
          </p:cNvPr>
          <p:cNvSpPr txBox="1"/>
          <p:nvPr/>
        </p:nvSpPr>
        <p:spPr>
          <a:xfrm>
            <a:off x="3412274" y="-1516620"/>
            <a:ext cx="9500838" cy="59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>
                <a:latin typeface="TH SarabunPSK" panose="020B0500040200020003" pitchFamily="34" charset="-34"/>
                <a:cs typeface="TH SarabunPSK" panose="020B0500040200020003" pitchFamily="34" charset="-34"/>
              </a:rPr>
              <a:t>(การคำนวณนี้ยังไม่ได้คำนึงถึงอัตราเงินเฟ้อ)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01920-2C83-40AD-9375-1CC570C83449}"/>
              </a:ext>
            </a:extLst>
          </p:cNvPr>
          <p:cNvSpPr txBox="1"/>
          <p:nvPr/>
        </p:nvSpPr>
        <p:spPr>
          <a:xfrm>
            <a:off x="-5344" y="8947085"/>
            <a:ext cx="619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*การคำนวณนี้ยังไม่ได้คำนึงถึงอัตราเงินเฟ้อ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9090D9C-8EE7-493D-B068-76089F3B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45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8" grpId="0"/>
      <p:bldP spid="9" grpId="0"/>
      <p:bldP spid="10" grpId="0" animBg="1"/>
      <p:bldP spid="11" grpId="0" animBg="1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077340BA-FE6E-498B-B891-11D38881AB4C}"/>
              </a:ext>
            </a:extLst>
          </p:cNvPr>
          <p:cNvSpPr/>
          <p:nvPr/>
        </p:nvSpPr>
        <p:spPr>
          <a:xfrm>
            <a:off x="1026224" y="3200074"/>
            <a:ext cx="3562184" cy="3657600"/>
          </a:xfrm>
          <a:prstGeom prst="rect">
            <a:avLst/>
          </a:prstGeom>
          <a:solidFill>
            <a:srgbClr val="E7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ค่าใช้จ่ายหลังเกษียณต่อเดือน </a:t>
            </a:r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x 12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เดือน 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x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จำนวนปีหลังเกษียณ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10D9A-A5B9-4116-A711-17B59873E71E}"/>
              </a:ext>
            </a:extLst>
          </p:cNvPr>
          <p:cNvSpPr txBox="1"/>
          <p:nvPr/>
        </p:nvSpPr>
        <p:spPr>
          <a:xfrm>
            <a:off x="384156" y="2001589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1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เงินที่จะใช้หลังเกษียณ*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BA9998-BAD9-41C9-A164-68EAA12D349B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วางแผนเกษียณจาก</a:t>
            </a:r>
            <a:r>
              <a:rPr lang="th-TH">
                <a:solidFill>
                  <a:srgbClr val="EE2A36"/>
                </a:solidFill>
              </a:rPr>
              <a:t>เงิน 3 ก้อน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2C9F6-91B3-4FA3-B16C-DDE1F71C0FB5}"/>
              </a:ext>
            </a:extLst>
          </p:cNvPr>
          <p:cNvSpPr txBox="1"/>
          <p:nvPr/>
        </p:nvSpPr>
        <p:spPr>
          <a:xfrm>
            <a:off x="5154680" y="1999747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2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เงินออมเพื่อเกษียณที่มี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263DA-27F7-420D-98F9-FC50AFE62A22}"/>
              </a:ext>
            </a:extLst>
          </p:cNvPr>
          <p:cNvSpPr txBox="1"/>
          <p:nvPr/>
        </p:nvSpPr>
        <p:spPr>
          <a:xfrm>
            <a:off x="9928593" y="1999747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u="sng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ก้อนที่ 3</a:t>
            </a:r>
            <a:r>
              <a:rPr lang="th-TH" sz="3600">
                <a:solidFill>
                  <a:srgbClr val="EE2A36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endParaRPr lang="en-US" sz="3600">
              <a:solidFill>
                <a:srgbClr val="EE2A36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เงินเกษียณที่ต้องออมเพิ่ม</a:t>
            </a:r>
          </a:p>
        </p:txBody>
      </p:sp>
      <p:sp>
        <p:nvSpPr>
          <p:cNvPr id="7" name="Round Same Side Corner Rectangle 2">
            <a:extLst>
              <a:ext uri="{FF2B5EF4-FFF2-40B4-BE49-F238E27FC236}">
                <a16:creationId xmlns:a16="http://schemas.microsoft.com/office/drawing/2014/main" id="{E0116A18-C8A2-4C3D-8E39-E8C7A726542D}"/>
              </a:ext>
            </a:extLst>
          </p:cNvPr>
          <p:cNvSpPr/>
          <p:nvPr/>
        </p:nvSpPr>
        <p:spPr>
          <a:xfrm>
            <a:off x="5796748" y="3200285"/>
            <a:ext cx="3562184" cy="3657600"/>
          </a:xfrm>
          <a:prstGeom prst="rect">
            <a:avLst/>
          </a:prstGeom>
          <a:solidFill>
            <a:srgbClr val="58A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กองทุนประกันสังคม</a:t>
            </a:r>
            <a:endParaRPr lang="en-US" sz="3200">
              <a:solidFill>
                <a:schemeClr val="bg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กบข.</a:t>
            </a:r>
            <a:r>
              <a:rPr lang="en-US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/PVD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RMF/SSF</a:t>
            </a:r>
            <a:endParaRPr lang="th-TH" sz="3200">
              <a:solidFill>
                <a:schemeClr val="bg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หุ้นสหกรณ์ออมทรัพย์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ประกันชีวิตแบบบำนาญ </a:t>
            </a:r>
            <a:endParaRPr lang="en-US" sz="3200">
              <a:solidFill>
                <a:schemeClr val="bg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ผลิตภัณฑ์ทางการเงินอื่น ๆ </a:t>
            </a:r>
          </a:p>
        </p:txBody>
      </p:sp>
      <p:sp>
        <p:nvSpPr>
          <p:cNvPr id="8" name="Round Same Side Corner Rectangle 2">
            <a:extLst>
              <a:ext uri="{FF2B5EF4-FFF2-40B4-BE49-F238E27FC236}">
                <a16:creationId xmlns:a16="http://schemas.microsoft.com/office/drawing/2014/main" id="{0F6368A6-8198-4A2F-8388-DC5289C384A7}"/>
              </a:ext>
            </a:extLst>
          </p:cNvPr>
          <p:cNvSpPr/>
          <p:nvPr/>
        </p:nvSpPr>
        <p:spPr>
          <a:xfrm>
            <a:off x="10570661" y="3188438"/>
            <a:ext cx="3562184" cy="3657600"/>
          </a:xfrm>
          <a:prstGeom prst="rect">
            <a:avLst/>
          </a:prstGeom>
          <a:solidFill>
            <a:srgbClr val="F8E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1 – 2 </a:t>
            </a:r>
            <a:r>
              <a:rPr lang="en-US" sz="5400" b="1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= ?</a:t>
            </a:r>
            <a:endParaRPr lang="th-TH" sz="5400" b="1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ขาดเงินออมเพื่อเกษียณเท่าไหร่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?</a:t>
            </a:r>
            <a:endParaRPr lang="th-TH" sz="2800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ออมเงินเกษียณเดือนละเท่าไหร่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?</a:t>
            </a:r>
            <a:endParaRPr lang="th-TH" sz="2800" u="sng">
              <a:solidFill>
                <a:schemeClr val="tx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พันธบัตร หุ้นกู้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หุ้น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กองทุนรวม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SSF</a:t>
            </a: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RMF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(ลดรายจ่าย เพิ่มรายได้)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E07AB-2AA3-40C2-864B-343E25C73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5" y="2172265"/>
            <a:ext cx="320691" cy="876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0FB91-921B-4040-AB60-DA2EF385A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77" y="2194493"/>
            <a:ext cx="546128" cy="838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7178A-E82D-46F3-A3EA-E78E12A09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23" y="2188142"/>
            <a:ext cx="447698" cy="844593"/>
          </a:xfrm>
          <a:prstGeom prst="rect">
            <a:avLst/>
          </a:prstGeom>
        </p:spPr>
      </p:pic>
      <p:sp>
        <p:nvSpPr>
          <p:cNvPr id="12" name="Round Same Side Corner Rectangle 2">
            <a:extLst>
              <a:ext uri="{FF2B5EF4-FFF2-40B4-BE49-F238E27FC236}">
                <a16:creationId xmlns:a16="http://schemas.microsoft.com/office/drawing/2014/main" id="{E473CB0D-0CE1-4429-AB09-3F98F3A88594}"/>
              </a:ext>
            </a:extLst>
          </p:cNvPr>
          <p:cNvSpPr/>
          <p:nvPr/>
        </p:nvSpPr>
        <p:spPr>
          <a:xfrm>
            <a:off x="1024530" y="7449203"/>
            <a:ext cx="3562184" cy="145482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u="sng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เงินที่จะใช้หลังเกษียณ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18,000 บาท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12 </a:t>
            </a: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เดือน 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20 </a:t>
            </a:r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ปี</a:t>
            </a:r>
          </a:p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4,320,000 บาท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8D2470-A9B7-4993-92C0-E9BC15175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2566003" y="6872874"/>
            <a:ext cx="482625" cy="577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4E8E87-16F9-4795-BD5D-3125B8434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7334833" y="6945189"/>
            <a:ext cx="482625" cy="577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CC8EC-A37D-4B23-8EB2-AE3987F5D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12110439" y="6939566"/>
            <a:ext cx="482625" cy="577880"/>
          </a:xfrm>
          <a:prstGeom prst="rect">
            <a:avLst/>
          </a:prstGeom>
        </p:spPr>
      </p:pic>
      <p:sp>
        <p:nvSpPr>
          <p:cNvPr id="16" name="Round Same Side Corner Rectangle 2">
            <a:extLst>
              <a:ext uri="{FF2B5EF4-FFF2-40B4-BE49-F238E27FC236}">
                <a16:creationId xmlns:a16="http://schemas.microsoft.com/office/drawing/2014/main" id="{141BD110-F1AD-421D-B503-9D5ECFA503E9}"/>
              </a:ext>
            </a:extLst>
          </p:cNvPr>
          <p:cNvSpPr/>
          <p:nvPr/>
        </p:nvSpPr>
        <p:spPr>
          <a:xfrm>
            <a:off x="5804707" y="7449204"/>
            <a:ext cx="3562184" cy="145482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u="sng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เงินออมเพื่อเกษียณที่มี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กองทุนสำรองเลี้ยงชีพ (</a:t>
            </a:r>
            <a:r>
              <a:rPr lang="en-US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PVD)</a:t>
            </a:r>
          </a:p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320,000 บาท</a:t>
            </a:r>
          </a:p>
        </p:txBody>
      </p:sp>
      <p:sp>
        <p:nvSpPr>
          <p:cNvPr id="17" name="Round Same Side Corner Rectangle 2">
            <a:extLst>
              <a:ext uri="{FF2B5EF4-FFF2-40B4-BE49-F238E27FC236}">
                <a16:creationId xmlns:a16="http://schemas.microsoft.com/office/drawing/2014/main" id="{050DB84B-8BA2-49EF-AFF6-E5050DE06672}"/>
              </a:ext>
            </a:extLst>
          </p:cNvPr>
          <p:cNvSpPr/>
          <p:nvPr/>
        </p:nvSpPr>
        <p:spPr>
          <a:xfrm>
            <a:off x="10546080" y="7449203"/>
            <a:ext cx="3723925" cy="145482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u="sng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เงินเกษียณที่ต้องออมเพิ่ม</a:t>
            </a:r>
          </a:p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4,000,000 บาท</a:t>
            </a:r>
          </a:p>
          <a:p>
            <a:pPr algn="ctr"/>
            <a:r>
              <a:rPr lang="th-TH" sz="28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ออมเงินเกษียณเดือนละ </a:t>
            </a:r>
            <a:r>
              <a:rPr lang="th-TH" sz="32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2,822 บาท </a:t>
            </a:r>
            <a:endParaRPr lang="th-TH" sz="2800" b="1">
              <a:solidFill>
                <a:schemeClr val="tx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A3C02C-1BA7-401B-BE68-F78A0682E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960" y="1670616"/>
            <a:ext cx="2133138" cy="65865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0ADA15-5455-4FF8-8BE3-B1DB3E49BE97}"/>
              </a:ext>
            </a:extLst>
          </p:cNvPr>
          <p:cNvSpPr txBox="1"/>
          <p:nvPr/>
        </p:nvSpPr>
        <p:spPr>
          <a:xfrm>
            <a:off x="-5344" y="8947085"/>
            <a:ext cx="619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*การคำนวณนี้ยังไม่ได้คำนึงถึงอัตราเงินเฟ้อ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E3F173F-DD5D-476D-B21B-CF835C4E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76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 animBg="1"/>
      <p:bldP spid="8" grpId="0" animBg="1"/>
      <p:bldP spid="12" grpId="0" animBg="1"/>
      <p:bldP spid="16" grpId="0" animBg="1"/>
      <p:bldP spid="17" grpId="0" animBg="1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512D70-CB13-406D-953E-45A6E23549EC}"/>
              </a:ext>
            </a:extLst>
          </p:cNvPr>
          <p:cNvGrpSpPr/>
          <p:nvPr/>
        </p:nvGrpSpPr>
        <p:grpSpPr>
          <a:xfrm>
            <a:off x="13347311" y="2939219"/>
            <a:ext cx="2858255" cy="3722762"/>
            <a:chOff x="13678683" y="1869280"/>
            <a:chExt cx="2858255" cy="3722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77C7B8-614E-4D50-B07A-9676DA5C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6223" y="3024798"/>
              <a:ext cx="2763174" cy="2567244"/>
            </a:xfrm>
            <a:prstGeom prst="rect">
              <a:avLst/>
            </a:prstGeom>
          </p:spPr>
        </p:pic>
        <p:sp>
          <p:nvSpPr>
            <p:cNvPr id="4" name="Rounded Rectangle 86">
              <a:extLst>
                <a:ext uri="{FF2B5EF4-FFF2-40B4-BE49-F238E27FC236}">
                  <a16:creationId xmlns:a16="http://schemas.microsoft.com/office/drawing/2014/main" id="{4E1DB6D1-072C-493F-97DA-78E9EEE71AEF}"/>
                </a:ext>
              </a:extLst>
            </p:cNvPr>
            <p:cNvSpPr/>
            <p:nvPr/>
          </p:nvSpPr>
          <p:spPr>
            <a:xfrm>
              <a:off x="13678683" y="1869280"/>
              <a:ext cx="2858255" cy="10145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โปรแกรมคำนวณเงินออม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www.1213.or.th</a:t>
              </a:r>
              <a:endParaRPr lang="th-TH" sz="2800" b="1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0FA491E4-0F2F-4042-A6E6-60A53E5FF3C4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จัดพอร์ตการลงทุนเพื่อเกษียณ</a:t>
            </a:r>
            <a:endParaRPr lang="th-TH">
              <a:solidFill>
                <a:srgbClr val="EE2A36"/>
              </a:solidFill>
            </a:endParaRPr>
          </a:p>
        </p:txBody>
      </p:sp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6210FAB8-A060-48AF-9C61-AB269000D90B}"/>
              </a:ext>
            </a:extLst>
          </p:cNvPr>
          <p:cNvSpPr/>
          <p:nvPr/>
        </p:nvSpPr>
        <p:spPr>
          <a:xfrm>
            <a:off x="1273246" y="1869280"/>
            <a:ext cx="11614077" cy="208374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เงินเกษียณที่ต้องออมเพิ่ม </a:t>
            </a:r>
            <a:r>
              <a:rPr lang="th-TH" sz="36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4,000,000 บาท</a:t>
            </a:r>
          </a:p>
          <a:p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ระยะเวลาในการออมเงิน </a:t>
            </a:r>
            <a:r>
              <a:rPr lang="th-TH" sz="36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35 ปี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(อายุเกษียณ 60 ปี - อายุปัจจุบัน 25 ปี)</a:t>
            </a:r>
          </a:p>
          <a:p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อัตราผลตอบแทน</a:t>
            </a:r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r>
              <a:rPr lang="th-TH" sz="36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6</a:t>
            </a:r>
            <a:r>
              <a:rPr lang="en-US" sz="36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% </a:t>
            </a:r>
            <a:r>
              <a:rPr lang="th-TH" sz="36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ต่อปี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(ตราสารหนี้ 45</a:t>
            </a:r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% 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หุ้นสามัญ 55</a:t>
            </a:r>
            <a:r>
              <a:rPr lang="en-US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%</a:t>
            </a:r>
            <a:r>
              <a:rPr lang="th-TH" sz="32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C63A5E-84C7-4F2B-8A9F-DF5774899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350" y="4257200"/>
            <a:ext cx="8403974" cy="347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74B31-0693-4BDC-A5EA-9075AC13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954" y="6747290"/>
            <a:ext cx="1841033" cy="12888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63003A-6314-4831-B396-668B45F2FBF2}"/>
              </a:ext>
            </a:extLst>
          </p:cNvPr>
          <p:cNvSpPr/>
          <p:nvPr/>
        </p:nvSpPr>
        <p:spPr>
          <a:xfrm>
            <a:off x="0" y="8953535"/>
            <a:ext cx="6878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หมายเหตุ: คำนวณผลตอบแทนแบบทบต้นต่อปี (เป็นเพียงการคำนวณแบบคร่าว ๆ)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BE44013-AE66-4BA6-92DF-6B1DF975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59</a:t>
            </a:fld>
            <a:endParaRPr lang="th-T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43FD5-BB85-4333-BD1D-3BC6568B5046}"/>
              </a:ext>
            </a:extLst>
          </p:cNvPr>
          <p:cNvGrpSpPr/>
          <p:nvPr/>
        </p:nvGrpSpPr>
        <p:grpSpPr>
          <a:xfrm>
            <a:off x="663401" y="4303470"/>
            <a:ext cx="3246378" cy="4299619"/>
            <a:chOff x="159028" y="6409060"/>
            <a:chExt cx="3246378" cy="4299619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5D52A388-DF06-46A8-A6A3-00DAC3101F3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7161791"/>
                </p:ext>
              </p:extLst>
            </p:nvPr>
          </p:nvGraphicFramePr>
          <p:xfrm>
            <a:off x="159028" y="7815537"/>
            <a:ext cx="3246378" cy="2893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39F5EF-6BA7-462F-85DD-BA9B261111E1}"/>
                </a:ext>
              </a:extLst>
            </p:cNvPr>
            <p:cNvSpPr/>
            <p:nvPr/>
          </p:nvSpPr>
          <p:spPr>
            <a:xfrm>
              <a:off x="461829" y="7124030"/>
              <a:ext cx="221292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2400" b="1" i="0" u="none" strike="noStrike" kern="1200" cap="all" spc="50" baseline="0">
                  <a:solidFill>
                    <a:srgbClr val="050708"/>
                  </a:solidFill>
                  <a:latin typeface="DB Helvethaica X 75 Bd" panose="02000506090000020004" charset="-34"/>
                  <a:ea typeface="+mn-ea"/>
                  <a:cs typeface="DB Helvethaica X 75 Bd" panose="02000506090000020004" charset="-34"/>
                </a:defRPr>
              </a:pPr>
              <a:r>
                <a:rPr lang="th-TH" sz="3200">
                  <a:latin typeface="DB Helvethaica X 55 Regular" panose="02000506090000020004" charset="-34"/>
                  <a:cs typeface="DB Helvethaica X 55 Regular" panose="02000506090000020004" charset="-34"/>
                </a:rPr>
                <a:t>เงินเพื่อเกษียณ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CCC6E-CDC8-4DD6-90A6-0A25DEAB3238}"/>
                </a:ext>
              </a:extLst>
            </p:cNvPr>
            <p:cNvSpPr/>
            <p:nvPr/>
          </p:nvSpPr>
          <p:spPr>
            <a:xfrm>
              <a:off x="1122814" y="6409060"/>
              <a:ext cx="1318806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พอร์ตที่ 3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067EC5-B4DC-4B71-B8C1-15D4330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7786" y="6901137"/>
              <a:ext cx="923975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2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DD03D21-E456-44DF-8002-E1C98D0E6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960" y="1670616"/>
            <a:ext cx="2133138" cy="658652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EE8F41A-E84C-484F-B68E-3ECD1BE35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71665"/>
              </p:ext>
            </p:extLst>
          </p:nvPr>
        </p:nvGraphicFramePr>
        <p:xfrm>
          <a:off x="404224" y="2604006"/>
          <a:ext cx="14022101" cy="520598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62473">
                  <a:extLst>
                    <a:ext uri="{9D8B030D-6E8A-4147-A177-3AD203B41FA5}">
                      <a16:colId xmlns:a16="http://schemas.microsoft.com/office/drawing/2014/main" val="2558577909"/>
                    </a:ext>
                  </a:extLst>
                </a:gridCol>
                <a:gridCol w="1800608">
                  <a:extLst>
                    <a:ext uri="{9D8B030D-6E8A-4147-A177-3AD203B41FA5}">
                      <a16:colId xmlns:a16="http://schemas.microsoft.com/office/drawing/2014/main" val="457305230"/>
                    </a:ext>
                  </a:extLst>
                </a:gridCol>
                <a:gridCol w="1765933">
                  <a:extLst>
                    <a:ext uri="{9D8B030D-6E8A-4147-A177-3AD203B41FA5}">
                      <a16:colId xmlns:a16="http://schemas.microsoft.com/office/drawing/2014/main" val="247351623"/>
                    </a:ext>
                  </a:extLst>
                </a:gridCol>
                <a:gridCol w="2532746">
                  <a:extLst>
                    <a:ext uri="{9D8B030D-6E8A-4147-A177-3AD203B41FA5}">
                      <a16:colId xmlns:a16="http://schemas.microsoft.com/office/drawing/2014/main" val="1156048331"/>
                    </a:ext>
                  </a:extLst>
                </a:gridCol>
                <a:gridCol w="2223624">
                  <a:extLst>
                    <a:ext uri="{9D8B030D-6E8A-4147-A177-3AD203B41FA5}">
                      <a16:colId xmlns:a16="http://schemas.microsoft.com/office/drawing/2014/main" val="3196929056"/>
                    </a:ext>
                  </a:extLst>
                </a:gridCol>
                <a:gridCol w="2336717">
                  <a:extLst>
                    <a:ext uri="{9D8B030D-6E8A-4147-A177-3AD203B41FA5}">
                      <a16:colId xmlns:a16="http://schemas.microsoft.com/office/drawing/2014/main" val="3849577419"/>
                    </a:ext>
                  </a:extLst>
                </a:gridCol>
              </a:tblGrid>
              <a:tr h="155194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เป้าหมายการเงิน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ของวัลลภ อายุ 25 ปี 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เป้าหมาย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ระยะเวลา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ผลตอบแทนที่คาดหวัง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ความเสี่ยง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ทางเลือกการออม</a:t>
                      </a:r>
                    </a:p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และการลงทุน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7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เงินออมเผื่อฉุกเฉิน</a:t>
                      </a: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ระยะสั้น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น้อยกว่า 1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0.25 – 0.50</a:t>
                      </a:r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ต่ำ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เงินฝาก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481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เงินปรับปรุงซ่อมแซมบ้าน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ระยะกลาง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1-3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1 – 3%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ต่ำ - ปานกลาง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เงินฝาก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ตราสารหนี้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หุ้นสามัญ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582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เงินเพื่อเกษียณ</a:t>
                      </a: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  <a:p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ระยะยาว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มากกว่า 3 ปี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3 – 6%</a:t>
                      </a:r>
                      <a:endParaRPr kumimoji="0" lang="th-TH" sz="28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55 Regular" panose="02000506090000020004" charset="-34"/>
                        <a:ea typeface="+mn-ea"/>
                        <a:cs typeface="DB Helvethaica X 55 Regular" panose="02000506090000020004" charset="-34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ปานกลาง - สูง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ตราสารหนี้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55 Regular" panose="02000506090000020004" charset="-34"/>
                          <a:ea typeface="+mn-ea"/>
                          <a:cs typeface="DB Helvethaica X 55 Regular" panose="02000506090000020004" charset="-34"/>
                        </a:rPr>
                        <a:t>หุ้นสามัญ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74854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C65AB6D6-D605-4938-B568-CE80D0E69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83" y="5158145"/>
            <a:ext cx="1689804" cy="1371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49126F-96C4-4AEB-A3B2-6184BA4EB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5840" y="6529745"/>
            <a:ext cx="1227108" cy="1214392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C573297D-1347-4D51-97CA-ED82826857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434" y="3592280"/>
            <a:ext cx="1872897" cy="13716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5FD087D-2F3B-4F7C-99D0-1BA4B1C754DE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ตัวอย่างเป้าหมายการเงิน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A2B69-D21A-44AE-A89D-9F8DFF75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4507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16CDB5E-9951-4EE9-9E3B-30018652B46E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เตรียมพร้อมเกษียณตั้งแต่วันนี้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5893F-E505-4100-8DDD-1C3FEAEB2A7A}"/>
              </a:ext>
            </a:extLst>
          </p:cNvPr>
          <p:cNvSpPr txBox="1"/>
          <p:nvPr/>
        </p:nvSpPr>
        <p:spPr>
          <a:xfrm>
            <a:off x="2060104" y="1507743"/>
            <a:ext cx="484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เงินที่จะใช้หลังเกษียณ*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BA767-8DCF-4F17-871C-62D7CE7ED55B}"/>
              </a:ext>
            </a:extLst>
          </p:cNvPr>
          <p:cNvSpPr txBox="1"/>
          <p:nvPr/>
        </p:nvSpPr>
        <p:spPr>
          <a:xfrm>
            <a:off x="6117511" y="1512528"/>
            <a:ext cx="484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เงินออมเพื่อเกษียณที่มี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B8CCE-D404-488E-9E9D-EF2A66C700BF}"/>
              </a:ext>
            </a:extLst>
          </p:cNvPr>
          <p:cNvSpPr txBox="1"/>
          <p:nvPr/>
        </p:nvSpPr>
        <p:spPr>
          <a:xfrm>
            <a:off x="10254113" y="1512528"/>
            <a:ext cx="484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เงินเกษียณที่ต้องออมเพิ่ม</a:t>
            </a:r>
          </a:p>
        </p:txBody>
      </p:sp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2D6D9BC9-DA9B-43B0-B52B-3D657A85CF13}"/>
              </a:ext>
            </a:extLst>
          </p:cNvPr>
          <p:cNvSpPr/>
          <p:nvPr/>
        </p:nvSpPr>
        <p:spPr>
          <a:xfrm>
            <a:off x="2702172" y="2688516"/>
            <a:ext cx="3562184" cy="145482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............ บาท </a:t>
            </a:r>
            <a:r>
              <a:rPr lang="en-US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12 </a:t>
            </a:r>
            <a:r>
              <a:rPr lang="th-TH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เดือน </a:t>
            </a:r>
            <a:r>
              <a:rPr lang="en-US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</a:t>
            </a:r>
            <a:r>
              <a:rPr lang="th-TH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........</a:t>
            </a:r>
            <a:r>
              <a:rPr lang="en-US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r>
              <a:rPr lang="th-TH" sz="2400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ปี</a:t>
            </a:r>
          </a:p>
          <a:p>
            <a:pPr algn="ctr"/>
            <a:r>
              <a:rPr lang="th-TH" sz="28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..................... บาท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56CB3-86E7-499D-A801-C56F0A724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4241952" y="2112187"/>
            <a:ext cx="482625" cy="57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2B2A8-C759-47A9-A980-09249147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8304902" y="2112188"/>
            <a:ext cx="482625" cy="577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EAE5F-7CA2-4611-8B9E-A4F9ED4A9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12377904" y="2112187"/>
            <a:ext cx="482625" cy="577880"/>
          </a:xfrm>
          <a:prstGeom prst="rect">
            <a:avLst/>
          </a:prstGeom>
        </p:spPr>
      </p:pic>
      <p:sp>
        <p:nvSpPr>
          <p:cNvPr id="10" name="Round Same Side Corner Rectangle 2">
            <a:extLst>
              <a:ext uri="{FF2B5EF4-FFF2-40B4-BE49-F238E27FC236}">
                <a16:creationId xmlns:a16="http://schemas.microsoft.com/office/drawing/2014/main" id="{498063D5-26F1-4CEB-9015-9E5ECBACDC85}"/>
              </a:ext>
            </a:extLst>
          </p:cNvPr>
          <p:cNvSpPr/>
          <p:nvPr/>
        </p:nvSpPr>
        <p:spPr>
          <a:xfrm>
            <a:off x="6765124" y="2682314"/>
            <a:ext cx="3562184" cy="145482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chemeClr val="tx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28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..................... บาท</a:t>
            </a:r>
          </a:p>
        </p:txBody>
      </p:sp>
      <p:sp>
        <p:nvSpPr>
          <p:cNvPr id="11" name="Round Same Side Corner Rectangle 2">
            <a:extLst>
              <a:ext uri="{FF2B5EF4-FFF2-40B4-BE49-F238E27FC236}">
                <a16:creationId xmlns:a16="http://schemas.microsoft.com/office/drawing/2014/main" id="{4A74D486-1728-456F-ADD0-EEB77B101CF3}"/>
              </a:ext>
            </a:extLst>
          </p:cNvPr>
          <p:cNvSpPr/>
          <p:nvPr/>
        </p:nvSpPr>
        <p:spPr>
          <a:xfrm>
            <a:off x="10838125" y="2682314"/>
            <a:ext cx="3562184" cy="145482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>
              <a:solidFill>
                <a:schemeClr val="tx1"/>
              </a:solidFill>
              <a:latin typeface="DB Helvethaica X 55 Regular" panose="02000506090000020004" charset="-34"/>
              <a:ea typeface="+mj-ea"/>
              <a:cs typeface="DB Helvethaica X 55 Regular" panose="02000506090000020004" charset="-34"/>
            </a:endParaRPr>
          </a:p>
          <a:p>
            <a:pPr algn="ctr"/>
            <a:r>
              <a:rPr lang="th-TH" sz="2400" b="1">
                <a:solidFill>
                  <a:schemeClr val="tx1"/>
                </a:solidFill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..................... บาท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E8A37B2-C09A-4EB2-8816-2586EDF7111E}"/>
              </a:ext>
            </a:extLst>
          </p:cNvPr>
          <p:cNvSpPr/>
          <p:nvPr/>
        </p:nvSpPr>
        <p:spPr>
          <a:xfrm>
            <a:off x="6293384" y="3181125"/>
            <a:ext cx="457200" cy="457200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0F23238C-D527-422B-A2DF-3F7534914368}"/>
              </a:ext>
            </a:extLst>
          </p:cNvPr>
          <p:cNvSpPr/>
          <p:nvPr/>
        </p:nvSpPr>
        <p:spPr>
          <a:xfrm>
            <a:off x="10362814" y="3181125"/>
            <a:ext cx="457200" cy="457200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5FBAC4-4283-4641-A518-E1628257F7FC}"/>
              </a:ext>
            </a:extLst>
          </p:cNvPr>
          <p:cNvSpPr/>
          <p:nvPr/>
        </p:nvSpPr>
        <p:spPr>
          <a:xfrm>
            <a:off x="4451113" y="6334238"/>
            <a:ext cx="1463040" cy="7315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8FC3A2-6EE2-4545-8C4E-43C4528F959F}"/>
              </a:ext>
            </a:extLst>
          </p:cNvPr>
          <p:cNvSpPr/>
          <p:nvPr/>
        </p:nvSpPr>
        <p:spPr>
          <a:xfrm>
            <a:off x="0" y="8953535"/>
            <a:ext cx="7111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*เงินออมที่ต้องมี  </a:t>
            </a:r>
            <a:r>
              <a:rPr lang="en-US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= </a:t>
            </a:r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ค่าใช้จ่ายหลังเกษียณต่อเดือน </a:t>
            </a:r>
            <a:r>
              <a:rPr lang="en-US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12 </a:t>
            </a:r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เดือน </a:t>
            </a:r>
            <a:r>
              <a:rPr lang="en-US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x </a:t>
            </a:r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จำนวนปีหลังเกษียณ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9D1548-FE13-4B39-BAC3-2641441EBF65}"/>
              </a:ext>
            </a:extLst>
          </p:cNvPr>
          <p:cNvGrpSpPr/>
          <p:nvPr/>
        </p:nvGrpSpPr>
        <p:grpSpPr>
          <a:xfrm>
            <a:off x="1173480" y="4626618"/>
            <a:ext cx="2858255" cy="3722762"/>
            <a:chOff x="13678683" y="1869280"/>
            <a:chExt cx="2858255" cy="37227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63AC40-7F01-484F-8AC7-B2894CFE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26223" y="3024798"/>
              <a:ext cx="2763174" cy="2567244"/>
            </a:xfrm>
            <a:prstGeom prst="rect">
              <a:avLst/>
            </a:prstGeom>
          </p:spPr>
        </p:pic>
        <p:sp>
          <p:nvSpPr>
            <p:cNvPr id="18" name="Rounded Rectangle 86">
              <a:extLst>
                <a:ext uri="{FF2B5EF4-FFF2-40B4-BE49-F238E27FC236}">
                  <a16:creationId xmlns:a16="http://schemas.microsoft.com/office/drawing/2014/main" id="{CF6C5B20-C03E-4C5A-9CCB-8253CE2740E0}"/>
                </a:ext>
              </a:extLst>
            </p:cNvPr>
            <p:cNvSpPr/>
            <p:nvPr/>
          </p:nvSpPr>
          <p:spPr>
            <a:xfrm>
              <a:off x="13678683" y="1869280"/>
              <a:ext cx="2858255" cy="10145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โปรแกรมคำนวณเงินออม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charset="-34"/>
                  <a:cs typeface="DB Helvethaica X 55 Regular" panose="02000506090000020004" charset="-34"/>
                </a:rPr>
                <a:t>www.1213.or.th</a:t>
              </a:r>
              <a:endParaRPr lang="th-TH" sz="2800" b="1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DF7011-B5F7-4AE2-9FE9-D0CFE6DF595E}"/>
              </a:ext>
            </a:extLst>
          </p:cNvPr>
          <p:cNvGrpSpPr/>
          <p:nvPr/>
        </p:nvGrpSpPr>
        <p:grpSpPr>
          <a:xfrm>
            <a:off x="6381072" y="4691780"/>
            <a:ext cx="9514248" cy="3657600"/>
            <a:chOff x="6381072" y="4691780"/>
            <a:chExt cx="9514248" cy="36576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3DE91-D89C-49D2-AB16-4E4DFFFE7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072" y="4691780"/>
              <a:ext cx="9514248" cy="36576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F9F47B-FF89-4A0E-800F-1BAB8F3E843D}"/>
                </a:ext>
              </a:extLst>
            </p:cNvPr>
            <p:cNvSpPr/>
            <p:nvPr/>
          </p:nvSpPr>
          <p:spPr>
            <a:xfrm>
              <a:off x="7445829" y="5750386"/>
              <a:ext cx="3236685" cy="365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E62B7C-5BC6-4C03-B00C-A9C4706B6D23}"/>
                </a:ext>
              </a:extLst>
            </p:cNvPr>
            <p:cNvSpPr/>
            <p:nvPr/>
          </p:nvSpPr>
          <p:spPr>
            <a:xfrm>
              <a:off x="7445828" y="6416902"/>
              <a:ext cx="3236685" cy="365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7CF59C-7B46-4397-88D6-09256880C52A}"/>
                </a:ext>
              </a:extLst>
            </p:cNvPr>
            <p:cNvSpPr/>
            <p:nvPr/>
          </p:nvSpPr>
          <p:spPr>
            <a:xfrm>
              <a:off x="7445827" y="7065758"/>
              <a:ext cx="3236685" cy="3657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94B8BE5-8CF3-4387-9978-6C5CD0930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4004" y="7065758"/>
            <a:ext cx="1841033" cy="1288806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C5538F8-681E-4B2E-BACD-2A7EBCC9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96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EC0BF7-6DA6-4F0B-8C5C-5C34E47CFFED}"/>
              </a:ext>
            </a:extLst>
          </p:cNvPr>
          <p:cNvSpPr/>
          <p:nvPr/>
        </p:nvSpPr>
        <p:spPr>
          <a:xfrm>
            <a:off x="5199562" y="5043022"/>
            <a:ext cx="2926080" cy="646331"/>
          </a:xfrm>
          <a:prstGeom prst="rect">
            <a:avLst/>
          </a:prstGeom>
          <a:solidFill>
            <a:srgbClr val="7BD3F7"/>
          </a:solidFill>
        </p:spPr>
        <p:txBody>
          <a:bodyPr wrap="none">
            <a:spAutoFit/>
          </a:bodyPr>
          <a:lstStyle/>
          <a:p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DCA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อะไรได้บ้าง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033CC-31F8-468A-B460-1EB8CBB6F7D9}"/>
              </a:ext>
            </a:extLst>
          </p:cNvPr>
          <p:cNvSpPr txBox="1"/>
          <p:nvPr/>
        </p:nvSpPr>
        <p:spPr>
          <a:xfrm>
            <a:off x="5199562" y="2001979"/>
            <a:ext cx="2926080" cy="646331"/>
          </a:xfrm>
          <a:prstGeom prst="rect">
            <a:avLst/>
          </a:prstGeom>
          <a:solidFill>
            <a:srgbClr val="7BD3F7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DCA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ดียังไง</a:t>
            </a:r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?</a:t>
            </a:r>
            <a:endParaRPr lang="th-TH" sz="3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28C7C-1A95-4620-8E28-F9AE5610314E}"/>
              </a:ext>
            </a:extLst>
          </p:cNvPr>
          <p:cNvSpPr txBox="1"/>
          <p:nvPr/>
        </p:nvSpPr>
        <p:spPr>
          <a:xfrm>
            <a:off x="1724125" y="2777516"/>
            <a:ext cx="2926080" cy="452431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lvl="0"/>
            <a:r>
              <a:rPr lang="th-TH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Dollar </a:t>
            </a:r>
            <a:r>
              <a:rPr lang="en-US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</a:t>
            </a:r>
            <a:r>
              <a:rPr lang="th-TH" sz="3200" err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ost</a:t>
            </a:r>
            <a:r>
              <a:rPr lang="th-TH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</a:t>
            </a:r>
            <a:r>
              <a:rPr lang="th-TH" sz="3200" err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veraging</a:t>
            </a:r>
            <a:r>
              <a:rPr lang="th-TH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(</a:t>
            </a:r>
            <a:r>
              <a:rPr lang="en-US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DCA</a:t>
            </a:r>
            <a:r>
              <a:rPr lang="th-TH" sz="32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 คือ วิธีลงทุนรูปแบบหนึ่งที่ทยอยลงทุนเป็นประจำด้วยจำนวนเงินเท่า ๆ กัน โดยไม่สนใจราคาสินทรัพย์ลงทุนในขณะนั้นจะเป็นเท่าไหร่ เช่น ลงทุน 1,000 บาท ทุกวันที่ 1 ของเดือน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6836D-6C7A-4902-B28A-7F33CEC6EAEE}"/>
              </a:ext>
            </a:extLst>
          </p:cNvPr>
          <p:cNvSpPr txBox="1"/>
          <p:nvPr/>
        </p:nvSpPr>
        <p:spPr>
          <a:xfrm>
            <a:off x="5199563" y="2777516"/>
            <a:ext cx="2926080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สร้างวินัยการออม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ถัวเฉลี่ยต้นทุน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ไม่ตัดสินใจลงทุนด้วยอารมณ์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4F2743F-88C5-4ED7-85DE-5983DA1929C7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สร้างวินัยการออมเงินหรือลงทุนด้วย </a:t>
            </a:r>
            <a:r>
              <a:rPr lang="en-US"/>
              <a:t>DCA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D9AB5-3CE2-484E-AC36-5BC484DD849F}"/>
              </a:ext>
            </a:extLst>
          </p:cNvPr>
          <p:cNvSpPr txBox="1"/>
          <p:nvPr/>
        </p:nvSpPr>
        <p:spPr>
          <a:xfrm>
            <a:off x="1724125" y="2001979"/>
            <a:ext cx="2926080" cy="646331"/>
          </a:xfrm>
          <a:prstGeom prst="rect">
            <a:avLst/>
          </a:prstGeom>
          <a:solidFill>
            <a:srgbClr val="7BD3F7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DCA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คืออะไร</a:t>
            </a:r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?</a:t>
            </a:r>
            <a:endParaRPr lang="th-TH" sz="3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17870-A6D7-4526-B321-E3BD4F634985}"/>
              </a:ext>
            </a:extLst>
          </p:cNvPr>
          <p:cNvSpPr txBox="1"/>
          <p:nvPr/>
        </p:nvSpPr>
        <p:spPr>
          <a:xfrm>
            <a:off x="5199562" y="5818559"/>
            <a:ext cx="2926079" cy="15696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บัญชีเงินฝาก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หุ้นสามัญ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กองทุนรวม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479287-7EE9-42D6-B642-C3254B7123AE}"/>
              </a:ext>
            </a:extLst>
          </p:cNvPr>
          <p:cNvSpPr/>
          <p:nvPr/>
        </p:nvSpPr>
        <p:spPr>
          <a:xfrm>
            <a:off x="8674998" y="1997358"/>
            <a:ext cx="2926080" cy="646331"/>
          </a:xfrm>
          <a:prstGeom prst="rect">
            <a:avLst/>
          </a:prstGeom>
          <a:solidFill>
            <a:srgbClr val="7BD3F7"/>
          </a:solidFill>
        </p:spPr>
        <p:txBody>
          <a:bodyPr wrap="none">
            <a:spAutoFit/>
          </a:bodyPr>
          <a:lstStyle/>
          <a:p>
            <a:r>
              <a:rPr lang="en-US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DCA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ต้องทำยังไง ?*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C962E-1A91-41DF-A96C-5A5A20F3592E}"/>
              </a:ext>
            </a:extLst>
          </p:cNvPr>
          <p:cNvSpPr txBox="1"/>
          <p:nvPr/>
        </p:nvSpPr>
        <p:spPr>
          <a:xfrm>
            <a:off x="8675000" y="2772895"/>
            <a:ext cx="2926078" cy="452431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ติดต่อธนาคาร บริษัทหลักทรัพย์ (บล.) หรือบริษัทหลักทรัพย์จัดการกองทุน (บลจ.) ของท่าน</a:t>
            </a:r>
          </a:p>
          <a:p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 ออมเงินในบัญชีเงินฝากประจำปลอดภาษี หรือ ซื้อ 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RMF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ทุกเดือน</a:t>
            </a:r>
            <a:r>
              <a:rPr lang="en-US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โดยให้หักเงินจากบัญชีเงินฝากออมทรัพย์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1C168-309E-41AB-9437-BB2E5D55269A}"/>
              </a:ext>
            </a:extLst>
          </p:cNvPr>
          <p:cNvSpPr/>
          <p:nvPr/>
        </p:nvSpPr>
        <p:spPr>
          <a:xfrm>
            <a:off x="0" y="8953535"/>
            <a:ext cx="943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*จำนวนเงินขั้นต่ำใน</a:t>
            </a:r>
            <a:r>
              <a:rPr lang="th-TH" sz="2400" err="1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การทำ</a:t>
            </a:r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</a:t>
            </a:r>
            <a:r>
              <a:rPr lang="en-US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DCA</a:t>
            </a:r>
            <a:r>
              <a:rPr lang="th-TH" sz="2400">
                <a:latin typeface="DB Helvethaica X 55 Regular" panose="02000506090000020004" charset="-34"/>
                <a:ea typeface="+mj-ea"/>
                <a:cs typeface="DB Helvethaica X 55 Regular" panose="02000506090000020004" charset="-34"/>
              </a:rPr>
              <a:t> ขึ้นอยู่กับเงื่อนไขของแต่ละสินทรัพย์ลงทุนและนโยบายของธนาคาร บล. หรือ บลจ.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EBF592-E219-4F3B-97E0-6AC498B85EE5}"/>
              </a:ext>
            </a:extLst>
          </p:cNvPr>
          <p:cNvGrpSpPr/>
          <p:nvPr/>
        </p:nvGrpSpPr>
        <p:grpSpPr>
          <a:xfrm>
            <a:off x="12294659" y="4589250"/>
            <a:ext cx="3331214" cy="2976500"/>
            <a:chOff x="12995759" y="4563492"/>
            <a:chExt cx="3331214" cy="2976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68AC63-F78C-4A8D-9493-B1B954AF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2529" y="4563492"/>
              <a:ext cx="2794444" cy="2743200"/>
            </a:xfrm>
            <a:prstGeom prst="rect">
              <a:avLst/>
            </a:prstGeom>
          </p:spPr>
        </p:pic>
        <p:pic>
          <p:nvPicPr>
            <p:cNvPr id="13" name="Picture 25">
              <a:extLst>
                <a:ext uri="{FF2B5EF4-FFF2-40B4-BE49-F238E27FC236}">
                  <a16:creationId xmlns:a16="http://schemas.microsoft.com/office/drawing/2014/main" id="{86DFB2D3-6C06-4D10-811A-0AF54380B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59" y="6846632"/>
              <a:ext cx="1073540" cy="693360"/>
            </a:xfrm>
            <a:prstGeom prst="rect">
              <a:avLst/>
            </a:prstGeom>
          </p:spPr>
        </p:pic>
        <p:pic>
          <p:nvPicPr>
            <p:cNvPr id="15" name="Picture 25">
              <a:extLst>
                <a:ext uri="{FF2B5EF4-FFF2-40B4-BE49-F238E27FC236}">
                  <a16:creationId xmlns:a16="http://schemas.microsoft.com/office/drawing/2014/main" id="{76852340-A8D8-4407-998F-D2BDCC8F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7708" y="6846632"/>
              <a:ext cx="1073540" cy="693360"/>
            </a:xfrm>
            <a:prstGeom prst="rect">
              <a:avLst/>
            </a:prstGeom>
          </p:spPr>
        </p:pic>
        <p:pic>
          <p:nvPicPr>
            <p:cNvPr id="16" name="Picture 25">
              <a:extLst>
                <a:ext uri="{FF2B5EF4-FFF2-40B4-BE49-F238E27FC236}">
                  <a16:creationId xmlns:a16="http://schemas.microsoft.com/office/drawing/2014/main" id="{E909B630-1444-4C69-B853-42CEE0C4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1734" y="6499952"/>
              <a:ext cx="1073540" cy="693360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5B789B-6C47-40FA-8959-A56F9EE0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2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341752" y="2125180"/>
            <a:ext cx="3897782" cy="6542687"/>
            <a:chOff x="4159030" y="2013484"/>
            <a:chExt cx="3897782" cy="6542687"/>
          </a:xfrm>
        </p:grpSpPr>
        <p:sp>
          <p:nvSpPr>
            <p:cNvPr id="27" name="Pentagon 26"/>
            <p:cNvSpPr/>
            <p:nvPr/>
          </p:nvSpPr>
          <p:spPr>
            <a:xfrm rot="16200000">
              <a:off x="2836577" y="3335937"/>
              <a:ext cx="6542687" cy="3897782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473" y="3171912"/>
              <a:ext cx="1572895" cy="15728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97103" y="5520708"/>
              <a:ext cx="32216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รู้เป้าหมาย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รู้ข้อจำกัดในชีวิต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รู้ความเสี่ยงที่รับได้</a:t>
              </a:r>
              <a:endParaRPr lang="th-TH" sz="28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97103" y="4934639"/>
              <a:ext cx="3221635" cy="599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รู้เรา</a:t>
              </a:r>
              <a:endParaRPr lang="th-TH" b="1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844541" y="2125180"/>
            <a:ext cx="3897782" cy="6542689"/>
            <a:chOff x="12486623" y="2013483"/>
            <a:chExt cx="3897782" cy="6542689"/>
          </a:xfrm>
        </p:grpSpPr>
        <p:sp>
          <p:nvSpPr>
            <p:cNvPr id="31" name="Pentagon 30"/>
            <p:cNvSpPr/>
            <p:nvPr/>
          </p:nvSpPr>
          <p:spPr>
            <a:xfrm rot="16200000">
              <a:off x="11164169" y="3335937"/>
              <a:ext cx="6542689" cy="3897782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5104" y="3171912"/>
              <a:ext cx="1520819" cy="152081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24513" y="4934639"/>
              <a:ext cx="3222000" cy="599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defRPr>
              </a:lvl1pPr>
            </a:lstStyle>
            <a:p>
              <a:r>
                <a:rPr lang="th-TH"/>
                <a:t>รู้กระจายความเสี่ยง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24513" y="5533713"/>
              <a:ext cx="3222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ไม่ลงทุนในสินทรัพย์ตัวใดตัวหนึ่ง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แยก 1 เป้าหมาย 1 พอร์ตการลงทุน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599678" y="2125180"/>
            <a:ext cx="3897782" cy="6529682"/>
            <a:chOff x="8617844" y="2026490"/>
            <a:chExt cx="3897782" cy="6529682"/>
          </a:xfrm>
        </p:grpSpPr>
        <p:sp>
          <p:nvSpPr>
            <p:cNvPr id="30" name="Pentagon 29"/>
            <p:cNvSpPr/>
            <p:nvPr/>
          </p:nvSpPr>
          <p:spPr>
            <a:xfrm rot="16200000">
              <a:off x="7301894" y="3342440"/>
              <a:ext cx="6529682" cy="3897782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55735" y="4934639"/>
              <a:ext cx="3222000" cy="599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defRPr>
              </a:lvl1pPr>
            </a:lstStyle>
            <a:p>
              <a:r>
                <a:rPr lang="th-TH"/>
                <a:t>รู้เขา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955735" y="5533714"/>
              <a:ext cx="3222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รู้จักทางเลือกการลงทุน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ต่าง ๆ ที่จะช่วยให้บรรลุเป้าหมาย โดยเฉพาะกองทุนที่เป็นสวัสดิการใกล้ตัว</a:t>
              </a:r>
              <a:endParaRPr lang="en-US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35" y="3171912"/>
              <a:ext cx="1548000" cy="1548000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2448089" y="2325189"/>
            <a:ext cx="160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48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745204" y="2325189"/>
            <a:ext cx="160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042319" y="2325189"/>
            <a:ext cx="160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48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12750CC9-DC1E-4C15-ADF6-1C318D49D8C6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/>
              <a:t>3 KNOWs </a:t>
            </a:r>
            <a:r>
              <a:rPr lang="th-TH"/>
              <a:t>อยากให้รู้ก่อนลงทุน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4E908-D48C-4B9A-A1D9-736AAB85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24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FC2A75-3FD4-4E15-87A5-2DDE656F06FB}"/>
              </a:ext>
            </a:extLst>
          </p:cNvPr>
          <p:cNvGrpSpPr/>
          <p:nvPr/>
        </p:nvGrpSpPr>
        <p:grpSpPr>
          <a:xfrm>
            <a:off x="6705600" y="2062480"/>
            <a:ext cx="3657600" cy="6336770"/>
            <a:chOff x="6071759" y="2062480"/>
            <a:chExt cx="3657600" cy="6336770"/>
          </a:xfrm>
        </p:grpSpPr>
        <p:sp>
          <p:nvSpPr>
            <p:cNvPr id="15" name="Rounded Rectangle 14"/>
            <p:cNvSpPr/>
            <p:nvPr/>
          </p:nvSpPr>
          <p:spPr>
            <a:xfrm>
              <a:off x="6071759" y="4375554"/>
              <a:ext cx="3657600" cy="109798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https://www.youtube.com/user/Hotline1213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3485" y="5473170"/>
              <a:ext cx="2974148" cy="29260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37187" r="65417" b="35938"/>
            <a:stretch/>
          </p:blipFill>
          <p:spPr>
            <a:xfrm>
              <a:off x="6709215" y="2062480"/>
              <a:ext cx="2382689" cy="229362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7CCBA-363D-4BDC-BA4E-755AD6E3D071}"/>
              </a:ext>
            </a:extLst>
          </p:cNvPr>
          <p:cNvGrpSpPr/>
          <p:nvPr/>
        </p:nvGrpSpPr>
        <p:grpSpPr>
          <a:xfrm>
            <a:off x="1300803" y="2062480"/>
            <a:ext cx="3657600" cy="6336770"/>
            <a:chOff x="1268455" y="2062480"/>
            <a:chExt cx="3657600" cy="633677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7929" r="8038" b="7273"/>
            <a:stretch/>
          </p:blipFill>
          <p:spPr>
            <a:xfrm>
              <a:off x="1622874" y="5473170"/>
              <a:ext cx="2948762" cy="2926080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1268455" y="4377071"/>
              <a:ext cx="3657600" cy="10987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www.1213.or.th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9" t="3746" r="19455" b="6164"/>
            <a:stretch/>
          </p:blipFill>
          <p:spPr>
            <a:xfrm>
              <a:off x="1932665" y="2062480"/>
              <a:ext cx="2329180" cy="2293200"/>
            </a:xfrm>
            <a:prstGeom prst="rect">
              <a:avLst/>
            </a:prstGeom>
          </p:spPr>
        </p:pic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0F582D39-263B-4E5D-B87F-739D2860503D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แหล่งข้อมูลความรู้ทางการเงิน </a:t>
            </a:r>
            <a:r>
              <a:rPr lang="th-TH" err="1"/>
              <a:t>ศค</a:t>
            </a:r>
            <a:r>
              <a:rPr lang="th-TH"/>
              <a:t>ง. 1213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793936-75C0-4152-8460-B31B573F5911}"/>
              </a:ext>
            </a:extLst>
          </p:cNvPr>
          <p:cNvGrpSpPr/>
          <p:nvPr/>
        </p:nvGrpSpPr>
        <p:grpSpPr>
          <a:xfrm>
            <a:off x="11744637" y="2062480"/>
            <a:ext cx="3657600" cy="6336770"/>
            <a:chOff x="11229482" y="2062480"/>
            <a:chExt cx="3657600" cy="6336770"/>
          </a:xfrm>
        </p:grpSpPr>
        <p:sp>
          <p:nvSpPr>
            <p:cNvPr id="14" name="Rounded Rectangle 13"/>
            <p:cNvSpPr/>
            <p:nvPr/>
          </p:nvSpPr>
          <p:spPr>
            <a:xfrm>
              <a:off x="11229482" y="4375186"/>
              <a:ext cx="3657600" cy="10987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https://www.facebook.com/hotline1213</a:t>
              </a:r>
              <a:endParaRPr lang="th-TH" sz="30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5623" r="65624" b="67295"/>
            <a:stretch/>
          </p:blipFill>
          <p:spPr>
            <a:xfrm>
              <a:off x="11884802" y="2062480"/>
              <a:ext cx="2346960" cy="23114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5572500-6217-4588-8839-5A51AF37E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5242" y="5473170"/>
              <a:ext cx="292608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C5AAC0-2618-4E75-81F4-D659F11D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8259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โลโก้แนวนอ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8057" y="3935592"/>
            <a:ext cx="6652686" cy="17300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5330A-451D-4192-A26D-094EF924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6558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2277166" y="1364880"/>
            <a:ext cx="12514471" cy="7222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8016" tIns="64008" rIns="128016" bIns="640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และสื่อความรู้ทางการเงินที่จัดทำขึ้นนี้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เป็นลิขสิทธิ์ของธนาคารแห่งประเทศไทย (ธปท.)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448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ต้องได้รับอนุญาตเป็นลายลักษณ์อักษรจาก ธปท.</a:t>
            </a:r>
          </a:p>
          <a:p>
            <a:endParaRPr lang="en-US" sz="448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FL@bot.or.th</a:t>
            </a:r>
            <a:endParaRPr lang="th-TH" sz="392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15175" y="2366964"/>
            <a:ext cx="32004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>
                <a:solidFill>
                  <a:srgbClr val="0941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ตัวอย่างผลทดสอบ</a:t>
            </a:r>
          </a:p>
        </p:txBody>
      </p:sp>
      <p:sp>
        <p:nvSpPr>
          <p:cNvPr id="21" name="Rounded Rectangle 86">
            <a:extLst>
              <a:ext uri="{FF2B5EF4-FFF2-40B4-BE49-F238E27FC236}">
                <a16:creationId xmlns:a16="http://schemas.microsoft.com/office/drawing/2014/main" id="{7BD7C9C9-8349-45F4-B3B4-8EFB7223506D}"/>
              </a:ext>
            </a:extLst>
          </p:cNvPr>
          <p:cNvSpPr/>
          <p:nvPr/>
        </p:nvSpPr>
        <p:spPr>
          <a:xfrm>
            <a:off x="1173163" y="3171448"/>
            <a:ext cx="3278778" cy="124089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แบบทดสอบ</a:t>
            </a:r>
          </a:p>
          <a:p>
            <a:pPr algn="ctr"/>
            <a:r>
              <a:rPr lang="th-TH" sz="2800" b="1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ระดับความเสี่ยงที่ยอมรับได้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DB Helvethaica X 55 Regular" panose="02000506090000020004" charset="-34"/>
                <a:cs typeface="DB Helvethaica X 55 Regular" panose="02000506090000020004" charset="-34"/>
              </a:rPr>
              <a:t>www.set.or.th</a:t>
            </a:r>
            <a:endParaRPr lang="th-TH" sz="2800" b="1">
              <a:solidFill>
                <a:schemeClr val="bg1"/>
              </a:solidFill>
              <a:latin typeface="DB Helvethaica X 55 Regular" panose="02000506090000020004" charset="-34"/>
              <a:cs typeface="DB Helvethaica X 55 Regular" panose="0200050609000002000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084" y="741448"/>
            <a:ext cx="5565483" cy="48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C080D9-55F6-4612-BEA4-48FDDAC7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597" y="4611211"/>
            <a:ext cx="5384969" cy="48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FF17A-E3CC-4C14-B4B9-9CABEBDCF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655" y="4611211"/>
            <a:ext cx="5398188" cy="4860000"/>
          </a:xfrm>
          <a:prstGeom prst="rect">
            <a:avLst/>
          </a:prstGeom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FD6409DC-F1F6-4D54-BA40-A038E7639D95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ระดับความเสี่ยงที่เรายอมรับได้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CB5E61-2DA9-405A-8F3A-A2DB64B9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5025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7</a:t>
            </a:fld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67E71-23ED-40D4-B651-106F519F5150}"/>
              </a:ext>
            </a:extLst>
          </p:cNvPr>
          <p:cNvSpPr txBox="1"/>
          <p:nvPr/>
        </p:nvSpPr>
        <p:spPr>
          <a:xfrm>
            <a:off x="0" y="8245649"/>
            <a:ext cx="5862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0" i="0">
                <a:solidFill>
                  <a:srgbClr val="242424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 ที่มา : ตลาดหลักทรัพย์แห่งประเทศไทย</a:t>
            </a:r>
            <a:br>
              <a:rPr lang="th-TH" sz="2200" b="0" i="0">
                <a:solidFill>
                  <a:srgbClr val="242424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2400">
                <a:latin typeface="TH Sarabun New" panose="020B0500040200020003" pitchFamily="34" charset="-34"/>
                <a:cs typeface="TH Sarabun New" panose="020B0500040200020003" pitchFamily="34" charset="-34"/>
                <a:hlinkClick r:id="rId6"/>
              </a:rPr>
              <a:t>The Stock Exchange of Thailand : </a:t>
            </a:r>
            <a:r>
              <a:rPr lang="th-TH" sz="2400">
                <a:latin typeface="TH Sarabun New" panose="020B0500040200020003" pitchFamily="34" charset="-34"/>
                <a:cs typeface="TH Sarabun New" panose="020B0500040200020003" pitchFamily="34" charset="-34"/>
                <a:hlinkClick r:id="rId6"/>
              </a:rPr>
              <a:t>ตลาดหลักทรัพย์แห่งประเทศไทย (</a:t>
            </a:r>
            <a:r>
              <a:rPr lang="en-US" sz="2400">
                <a:latin typeface="TH Sarabun New" panose="020B0500040200020003" pitchFamily="34" charset="-34"/>
                <a:cs typeface="TH Sarabun New" panose="020B0500040200020003" pitchFamily="34" charset="-34"/>
                <a:hlinkClick r:id="rId6"/>
              </a:rPr>
              <a:t>set.or.th)</a:t>
            </a:r>
            <a:endParaRPr lang="th-TH" sz="2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2EE47-D572-C568-10AA-49166E466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726" y="4611211"/>
            <a:ext cx="2859994" cy="28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830" y="1763903"/>
            <a:ext cx="13138150" cy="1274763"/>
          </a:xfrm>
          <a:solidFill>
            <a:srgbClr val="9DC3E6"/>
          </a:solidFill>
        </p:spPr>
        <p:txBody>
          <a:bodyPr/>
          <a:lstStyle/>
          <a:p>
            <a:pPr algn="ctr"/>
            <a:r>
              <a:rPr lang="th-TH">
                <a:solidFill>
                  <a:schemeClr val="tx2">
                    <a:lumMod val="75000"/>
                  </a:schemeClr>
                </a:solidFill>
              </a:rPr>
              <a:t>หัวข้อการนำเสนอ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029" y="3028906"/>
            <a:ext cx="13137753" cy="55187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37701-B750-458A-B015-2E5E99A2C60F}"/>
              </a:ext>
            </a:extLst>
          </p:cNvPr>
          <p:cNvGrpSpPr/>
          <p:nvPr/>
        </p:nvGrpSpPr>
        <p:grpSpPr>
          <a:xfrm>
            <a:off x="2762299" y="3439198"/>
            <a:ext cx="11567212" cy="4730260"/>
            <a:chOff x="2852174" y="3094893"/>
            <a:chExt cx="11567212" cy="473026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89568" y="3094893"/>
              <a:ext cx="10629818" cy="4730260"/>
            </a:xfrm>
            <a:prstGeom prst="roundRect">
              <a:avLst>
                <a:gd name="adj" fmla="val 8860"/>
              </a:avLst>
            </a:prstGeom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 anchorCtr="0">
              <a:normAutofit fontScale="92500" lnSpcReduction="20000"/>
            </a:bodyPr>
            <a:lstStyle>
              <a:lvl1pPr marL="320040" indent="-320040" algn="l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Char char="•"/>
                <a:defRPr sz="39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9601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6002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2402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88036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52044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  <a:defRPr sz="25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เข้าใจตัวเองก่อนเริ่มลงทุน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เป้าหมายการเงิน</a:t>
              </a:r>
            </a:p>
            <a:p>
              <a:pPr marL="809625" indent="-280988">
                <a:lnSpc>
                  <a:spcPct val="100000"/>
                </a:lnSpc>
                <a:spcBef>
                  <a:spcPts val="1500"/>
                </a:spcBef>
                <a:buFont typeface="DB Helvethaica X 65 Med" panose="02000506090000020004" pitchFamily="2" charset="-34"/>
                <a:buChar char="–"/>
                <a:tabLst>
                  <a:tab pos="363538" algn="l"/>
                </a:tabLst>
              </a:pPr>
              <a:r>
                <a:rPr lang="th-TH" sz="420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ความเสี่ยงที่ยอมรับได้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200"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ศึกษาทางเลือกการออมและการลงทุน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จัดพอร์ตการลงทุน</a:t>
              </a:r>
            </a:p>
            <a:p>
              <a:pPr marL="176213" indent="0">
                <a:lnSpc>
                  <a:spcPct val="10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tabLst>
                  <a:tab pos="363538" algn="l"/>
                </a:tabLst>
              </a:pPr>
              <a:r>
                <a:rPr lang="th-TH" sz="5040">
                  <a:solidFill>
                    <a:schemeClr val="bg1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ลองจัดพอร์ตการลงทุนเพื่อเกษียณ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955" y="3483561"/>
              <a:ext cx="3101131" cy="39529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0D8F9A-5A40-43B2-BC71-1EA8C3D8EB4D}"/>
                </a:ext>
              </a:extLst>
            </p:cNvPr>
            <p:cNvSpPr/>
            <p:nvPr/>
          </p:nvSpPr>
          <p:spPr>
            <a:xfrm>
              <a:off x="2852174" y="324839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1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8CD604-FD29-408E-AE04-B15D2C7AF7EC}"/>
                </a:ext>
              </a:extLst>
            </p:cNvPr>
            <p:cNvSpPr/>
            <p:nvPr/>
          </p:nvSpPr>
          <p:spPr>
            <a:xfrm>
              <a:off x="2852174" y="5313753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2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412509-1982-4C38-B83B-AC8CD26B4E19}"/>
                </a:ext>
              </a:extLst>
            </p:cNvPr>
            <p:cNvSpPr/>
            <p:nvPr/>
          </p:nvSpPr>
          <p:spPr>
            <a:xfrm>
              <a:off x="2852174" y="6128407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3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0D5B2-5A65-4D0A-975F-CB874B74896D}"/>
                </a:ext>
              </a:extLst>
            </p:cNvPr>
            <p:cNvSpPr/>
            <p:nvPr/>
          </p:nvSpPr>
          <p:spPr>
            <a:xfrm>
              <a:off x="2852174" y="6943062"/>
              <a:ext cx="731520" cy="731520"/>
            </a:xfrm>
            <a:prstGeom prst="ellipse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1280160">
                <a:lnSpc>
                  <a:spcPct val="90000"/>
                </a:lnSpc>
                <a:spcBef>
                  <a:spcPct val="0"/>
                </a:spcBef>
              </a:pPr>
              <a:r>
                <a:rPr lang="en-US" sz="6160">
                  <a:solidFill>
                    <a:schemeClr val="bg1"/>
                  </a:solidFill>
                  <a:latin typeface="DB Helvethaica X 75 Bd" panose="02000506090000020004" pitchFamily="2" charset="-34"/>
                  <a:ea typeface="+mj-ea"/>
                  <a:cs typeface="DB Helvethaica X 75 Bd" panose="02000506090000020004" pitchFamily="2" charset="-34"/>
                </a:rPr>
                <a:t>4</a:t>
              </a:r>
              <a:endParaRPr lang="th-TH" sz="6160">
                <a:solidFill>
                  <a:schemeClr val="bg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CDB9D-6674-4245-B2BC-1821FD64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259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42"/>
          <p:cNvSpPr/>
          <p:nvPr/>
        </p:nvSpPr>
        <p:spPr>
          <a:xfrm>
            <a:off x="3379393" y="3304653"/>
            <a:ext cx="528638" cy="587374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45883" y="3130636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ลงทุนเอง</a:t>
            </a:r>
            <a:endParaRPr lang="th-TH" sz="44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7220" y="6693410"/>
            <a:ext cx="2184494" cy="93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sym typeface="Wingdings" panose="05000000000000000000" pitchFamily="2" charset="2"/>
              </a:rPr>
              <a:t>มืออาชีพลงทุนให้</a:t>
            </a:r>
            <a:endParaRPr lang="th-TH" sz="4400" b="1">
              <a:solidFill>
                <a:schemeClr val="tx1">
                  <a:lumMod val="75000"/>
                  <a:lumOff val="2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08510" y="7792178"/>
            <a:ext cx="204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/>
              <a:t>สวัสดิการ</a:t>
            </a:r>
            <a:br>
              <a:rPr lang="th-TH" sz="3600"/>
            </a:br>
            <a:r>
              <a:rPr lang="th-TH" sz="3600"/>
              <a:t>ที่ทำงาน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0447" y="5436619"/>
            <a:ext cx="1737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600"/>
              <a:t>มืออาชีพที่</a:t>
            </a:r>
          </a:p>
          <a:p>
            <a:r>
              <a:rPr lang="th-TH" sz="3600"/>
              <a:t>คุณเลือก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070447" y="5883114"/>
            <a:ext cx="900000" cy="2556000"/>
            <a:chOff x="1898996" y="5879269"/>
            <a:chExt cx="900000" cy="255600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898996" y="7153828"/>
              <a:ext cx="46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366996" y="5888958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366996" y="5879269"/>
              <a:ext cx="0" cy="2556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6996" y="8428822"/>
              <a:ext cx="432000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94784" y="4890037"/>
            <a:ext cx="11250116" cy="2128185"/>
            <a:chOff x="5094784" y="4723981"/>
            <a:chExt cx="11250116" cy="2128185"/>
          </a:xfrm>
        </p:grpSpPr>
        <p:grpSp>
          <p:nvGrpSpPr>
            <p:cNvPr id="58" name="Group 57"/>
            <p:cNvGrpSpPr/>
            <p:nvPr/>
          </p:nvGrpSpPr>
          <p:grpSpPr>
            <a:xfrm>
              <a:off x="5094784" y="4723981"/>
              <a:ext cx="11250116" cy="2128185"/>
              <a:chOff x="3775418" y="5145410"/>
              <a:chExt cx="11250116" cy="212818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775418" y="5145410"/>
                <a:ext cx="11250116" cy="2128185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 w="28575">
                <a:solidFill>
                  <a:srgbClr val="0941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3992931" y="5184787"/>
                <a:ext cx="10800000" cy="1762947"/>
                <a:chOff x="4002488" y="5628402"/>
                <a:chExt cx="10800000" cy="176294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02488" y="6839905"/>
                  <a:ext cx="10800000" cy="551444"/>
                  <a:chOff x="2678630" y="7373047"/>
                  <a:chExt cx="11016688" cy="551444"/>
                </a:xfrm>
              </p:grpSpPr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2678630" y="7373047"/>
                    <a:ext cx="11016688" cy="0"/>
                  </a:xfrm>
                  <a:prstGeom prst="straightConnector1">
                    <a:avLst/>
                  </a:prstGeom>
                  <a:ln w="57150">
                    <a:gradFill flip="none" rotWithShape="1">
                      <a:gsLst>
                        <a:gs pos="0">
                          <a:srgbClr val="99CA3C"/>
                        </a:gs>
                        <a:gs pos="37000">
                          <a:srgbClr val="FDBF15"/>
                        </a:gs>
                        <a:gs pos="70000">
                          <a:srgbClr val="F47F0A"/>
                        </a:gs>
                        <a:gs pos="100000">
                          <a:srgbClr val="EC1E23"/>
                        </a:gs>
                      </a:gsLst>
                      <a:lin ang="0" scaled="1"/>
                      <a:tileRect/>
                    </a:gradFill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587347" y="7401271"/>
                    <a:ext cx="72997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th-TH"/>
                    </a:defPPr>
                    <a:lvl1pPr algn="ctr">
                      <a:defRPr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defRPr>
                    </a:lvl1pPr>
                  </a:lstStyle>
                  <a:p>
                    <a:r>
                      <a:rPr lang="th-TH" sz="2800"/>
                      <a:t>กองทุนรวมต่าง ๆ/กองทุนรวมเพื่อการลดหย่อนภาษี (</a:t>
                    </a:r>
                    <a:r>
                      <a:rPr lang="en-US" sz="2800"/>
                      <a:t>SSF </a:t>
                    </a:r>
                    <a:r>
                      <a:rPr lang="th-TH" sz="2800"/>
                      <a:t>และ </a:t>
                    </a:r>
                    <a:r>
                      <a:rPr lang="en-US" sz="2800"/>
                      <a:t>RMF</a:t>
                    </a:r>
                    <a:r>
                      <a:rPr lang="th-TH" sz="2800"/>
                      <a:t>)</a:t>
                    </a:r>
                  </a:p>
                </p:txBody>
              </p: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5012" y="5628402"/>
                  <a:ext cx="1188000" cy="1188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9" name="Rectangle 88"/>
            <p:cNvSpPr/>
            <p:nvPr/>
          </p:nvSpPr>
          <p:spPr>
            <a:xfrm flipV="1">
              <a:off x="7314944" y="6483834"/>
              <a:ext cx="6869758" cy="271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97396" y="6422298"/>
              <a:ext cx="5904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(เงินปันผล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+ 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ส่วนต่างราคา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+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ลดหย่อนภาษี เฉพาะ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SSF 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และ 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RMF</a:t>
              </a:r>
              <a:r>
                <a:rPr lang="th-TH"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)</a:t>
              </a:r>
            </a:p>
          </p:txBody>
        </p:sp>
      </p:grpSp>
      <p:sp>
        <p:nvSpPr>
          <p:cNvPr id="95" name="Chevron 94"/>
          <p:cNvSpPr/>
          <p:nvPr/>
        </p:nvSpPr>
        <p:spPr>
          <a:xfrm>
            <a:off x="3773726" y="3303781"/>
            <a:ext cx="528638" cy="587374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4784" y="7162132"/>
            <a:ext cx="11250116" cy="2127600"/>
            <a:chOff x="5094784" y="6996076"/>
            <a:chExt cx="11250116" cy="2127600"/>
          </a:xfrm>
        </p:grpSpPr>
        <p:sp>
          <p:nvSpPr>
            <p:cNvPr id="60" name="Rounded Rectangle 59"/>
            <p:cNvSpPr/>
            <p:nvPr/>
          </p:nvSpPr>
          <p:spPr>
            <a:xfrm>
              <a:off x="5094784" y="6996076"/>
              <a:ext cx="11250116" cy="2127600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rgbClr val="094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15913" y="7019954"/>
              <a:ext cx="10800000" cy="1763931"/>
              <a:chOff x="4002488" y="5612904"/>
              <a:chExt cx="10800000" cy="1763931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002488" y="6808909"/>
                <a:ext cx="10800000" cy="567926"/>
                <a:chOff x="2678630" y="7342051"/>
                <a:chExt cx="11016686" cy="567926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678630" y="7342051"/>
                  <a:ext cx="11016686" cy="0"/>
                </a:xfrm>
                <a:prstGeom prst="straightConnector1">
                  <a:avLst/>
                </a:prstGeom>
                <a:ln w="57150">
                  <a:gradFill flip="none" rotWithShape="1">
                    <a:gsLst>
                      <a:gs pos="0">
                        <a:srgbClr val="99CA3C"/>
                      </a:gs>
                      <a:gs pos="37000">
                        <a:srgbClr val="FDBF15"/>
                      </a:gs>
                      <a:gs pos="70000">
                        <a:srgbClr val="F47F0A"/>
                      </a:gs>
                      <a:gs pos="100000">
                        <a:srgbClr val="EC1E23"/>
                      </a:gs>
                    </a:gsLst>
                    <a:lin ang="0" scaled="1"/>
                    <a:tileRect/>
                  </a:gra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2794048" y="7386757"/>
                  <a:ext cx="108245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3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defRPr>
                  </a:lvl1pPr>
                </a:lstStyle>
                <a:p>
                  <a:r>
                    <a:rPr lang="th-TH" sz="2800"/>
                    <a:t>กองทุนประกันสังคม</a:t>
                  </a:r>
                  <a:r>
                    <a:rPr lang="en-US" sz="2800"/>
                    <a:t>*/</a:t>
                  </a:r>
                  <a:r>
                    <a:rPr lang="th-TH" sz="2800"/>
                    <a:t>กองทุนสำรองเลี้ยงชีพ</a:t>
                  </a:r>
                  <a:r>
                    <a:rPr lang="en-US" sz="2800"/>
                    <a:t>/</a:t>
                  </a:r>
                  <a:r>
                    <a:rPr lang="th-TH" sz="2800"/>
                    <a:t>กองทุนบำเหน็จบำนาญข้าราชการ</a:t>
                  </a:r>
                  <a:r>
                    <a:rPr lang="en-US" sz="2800"/>
                    <a:t>*</a:t>
                  </a:r>
                  <a:endParaRPr lang="th-TH" sz="2800"/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4015" y="5612904"/>
                <a:ext cx="1188000" cy="118800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0F1DF-F3F7-45F6-8AE9-3FA4E563D07D}"/>
              </a:ext>
            </a:extLst>
          </p:cNvPr>
          <p:cNvGrpSpPr/>
          <p:nvPr/>
        </p:nvGrpSpPr>
        <p:grpSpPr>
          <a:xfrm>
            <a:off x="6639445" y="8845756"/>
            <a:ext cx="8127406" cy="407758"/>
            <a:chOff x="6639445" y="8845756"/>
            <a:chExt cx="8127406" cy="407758"/>
          </a:xfrm>
        </p:grpSpPr>
        <p:sp>
          <p:nvSpPr>
            <p:cNvPr id="93" name="Rectangle 92"/>
            <p:cNvSpPr/>
            <p:nvPr/>
          </p:nvSpPr>
          <p:spPr>
            <a:xfrm flipV="1">
              <a:off x="6649938" y="8895635"/>
              <a:ext cx="2196105" cy="306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9445" y="8845756"/>
              <a:ext cx="2217091" cy="407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(เงินทดแทน </a:t>
              </a:r>
              <a:r>
                <a:rPr lang="en-US"/>
                <a:t>+ </a:t>
              </a:r>
              <a:r>
                <a:rPr lang="th-TH"/>
                <a:t>ลดหย่อนภาษี)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 flipV="1">
              <a:off x="8921592" y="8890990"/>
              <a:ext cx="5845186" cy="311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05037" y="8853404"/>
              <a:ext cx="5861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000">
                  <a:solidFill>
                    <a:schemeClr val="bg1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(เงินสะสม </a:t>
              </a:r>
              <a:r>
                <a:rPr lang="en-US"/>
                <a:t>+ </a:t>
              </a:r>
              <a:r>
                <a:rPr lang="th-TH"/>
                <a:t>เงินสมทบ </a:t>
              </a:r>
              <a:r>
                <a:rPr lang="en-US"/>
                <a:t>+ </a:t>
              </a:r>
              <a:r>
                <a:rPr lang="th-TH"/>
                <a:t>ผลประโยชน์จากเงินสะสมและเงินสมทบ </a:t>
              </a:r>
              <a:r>
                <a:rPr lang="en-US"/>
                <a:t>+ </a:t>
              </a:r>
              <a:r>
                <a:rPr lang="th-TH"/>
                <a:t>ลดหย่อนภาษี)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41446" y="1006358"/>
            <a:ext cx="11541702" cy="1417813"/>
            <a:chOff x="4941446" y="541907"/>
            <a:chExt cx="11541702" cy="1417813"/>
          </a:xfrm>
        </p:grpSpPr>
        <p:grpSp>
          <p:nvGrpSpPr>
            <p:cNvPr id="56" name="Group 55"/>
            <p:cNvGrpSpPr/>
            <p:nvPr/>
          </p:nvGrpSpPr>
          <p:grpSpPr>
            <a:xfrm>
              <a:off x="4941446" y="1599720"/>
              <a:ext cx="11541702" cy="360000"/>
              <a:chOff x="2268544" y="2110648"/>
              <a:chExt cx="11541702" cy="360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043012" y="2110648"/>
                <a:ext cx="2880000" cy="360000"/>
              </a:xfrm>
              <a:prstGeom prst="rect">
                <a:avLst/>
              </a:prstGeom>
              <a:solidFill>
                <a:srgbClr val="F79638"/>
              </a:solidFill>
              <a:ln>
                <a:solidFill>
                  <a:srgbClr val="F796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68544" y="2110648"/>
                <a:ext cx="2880000" cy="36000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ต่ำ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5778" y="2110648"/>
                <a:ext cx="2880000" cy="360000"/>
              </a:xfrm>
              <a:prstGeom prst="rect">
                <a:avLst/>
              </a:prstGeom>
              <a:solidFill>
                <a:srgbClr val="FDBF15"/>
              </a:solidFill>
              <a:ln>
                <a:solidFill>
                  <a:srgbClr val="FDBF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930246" y="2110648"/>
                <a:ext cx="2880000" cy="360000"/>
              </a:xfrm>
              <a:prstGeom prst="rect">
                <a:avLst/>
              </a:prstGeom>
              <a:solidFill>
                <a:srgbClr val="EC1E23"/>
              </a:solidFill>
              <a:ln>
                <a:solidFill>
                  <a:srgbClr val="EC1E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th-TH" sz="28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สูง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68176" y="541907"/>
              <a:ext cx="6320493" cy="935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ความเสี่ยง </a:t>
              </a:r>
              <a:r>
                <a:rPr lang="en-US" sz="50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VS</a:t>
              </a:r>
              <a:r>
                <a:rPr lang="en-US" sz="5000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</a:t>
              </a:r>
              <a:r>
                <a:rPr lang="th-TH" sz="5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ผลตอบแทน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18154" y="1196701"/>
              <a:ext cx="6860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เลือกให้เหมาะสมกับตัวเองและศึกษาข้อมูลก่อนตัดสินใจลงทุน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22935" y="2525689"/>
            <a:ext cx="11259209" cy="2268489"/>
            <a:chOff x="5122935" y="2359633"/>
            <a:chExt cx="11259209" cy="2268489"/>
          </a:xfrm>
        </p:grpSpPr>
        <p:sp>
          <p:nvSpPr>
            <p:cNvPr id="47" name="Rounded Rectangle 46"/>
            <p:cNvSpPr/>
            <p:nvPr/>
          </p:nvSpPr>
          <p:spPr>
            <a:xfrm>
              <a:off x="5122935" y="2359633"/>
              <a:ext cx="11250116" cy="2268489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 w="28575">
              <a:solidFill>
                <a:srgbClr val="094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2075" y="2563965"/>
              <a:ext cx="1397810" cy="1580177"/>
              <a:chOff x="3369639" y="3603528"/>
              <a:chExt cx="1397810" cy="158017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528973" y="4598930"/>
                <a:ext cx="10791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chemeClr val="accent6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เงินฝาก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639" y="3603528"/>
                <a:ext cx="1397810" cy="10118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1550594" y="2491211"/>
              <a:ext cx="1295546" cy="1678332"/>
              <a:chOff x="10892157" y="3603528"/>
              <a:chExt cx="1295546" cy="1678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892157" y="4697085"/>
                <a:ext cx="1295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200">
                    <a:solidFill>
                      <a:srgbClr val="F7963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หุ้นสามัญ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60768" y="3603528"/>
                <a:ext cx="758324" cy="11088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8492493" y="2594751"/>
              <a:ext cx="1473480" cy="1549391"/>
              <a:chOff x="7080691" y="3603528"/>
              <a:chExt cx="1473480" cy="154939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080691" y="4568144"/>
                <a:ext cx="1473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>
                    <a:solidFill>
                      <a:srgbClr val="FDBF15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ตราสารหนี้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635" r="1"/>
              <a:stretch/>
            </p:blipFill>
            <p:spPr>
              <a:xfrm>
                <a:off x="7132069" y="3603528"/>
                <a:ext cx="1370724" cy="823776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5451979" y="4100377"/>
              <a:ext cx="10654476" cy="400110"/>
              <a:chOff x="5094784" y="4400411"/>
              <a:chExt cx="10654476" cy="400110"/>
            </a:xfrm>
          </p:grpSpPr>
          <p:sp>
            <p:nvSpPr>
              <p:cNvPr id="86" name="Rectangle 85"/>
              <p:cNvSpPr/>
              <p:nvPr/>
            </p:nvSpPr>
            <p:spPr>
              <a:xfrm flipV="1">
                <a:off x="5094784" y="4447216"/>
                <a:ext cx="10654476" cy="303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094785" y="4400411"/>
                <a:ext cx="103559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  (เงินต้น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ดอกเบี้ย)                      (ดอกเบี้ย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เงินต้น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/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ส่วนต่างราคา)      (เงินปันผล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ส่วนต่างราคา </a:t>
                </a: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+ </a:t>
                </a:r>
                <a:r>
                  <a:rPr lang="th-TH" sz="2000">
                    <a:solidFill>
                      <a:schemeClr val="bg1">
                        <a:lumMod val="50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สิทธิออกเสียง)                   (ส่วนต่างราคา)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4004570" y="2555255"/>
              <a:ext cx="2377574" cy="1622755"/>
              <a:chOff x="13888458" y="2555255"/>
              <a:chExt cx="2377574" cy="162275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66122" y="2555255"/>
                <a:ext cx="744941" cy="744941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888458" y="2606856"/>
                <a:ext cx="2377574" cy="1571154"/>
                <a:chOff x="13888458" y="2606856"/>
                <a:chExt cx="2377574" cy="157115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13888458" y="2606856"/>
                  <a:ext cx="2377574" cy="1571154"/>
                  <a:chOff x="13776052" y="3723681"/>
                  <a:chExt cx="2377574" cy="1571154"/>
                </a:xfrm>
              </p:grpSpPr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3776052" y="4710060"/>
                    <a:ext cx="237757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th-TH" sz="3200">
                        <a:solidFill>
                          <a:srgbClr val="D81217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rPr>
                      <a:t>สินทรัพย์ทางเลือก </a:t>
                    </a:r>
                  </a:p>
                </p:txBody>
              </p: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04442" y="3723681"/>
                    <a:ext cx="864221" cy="4568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4487622" y="3044381"/>
                  <a:ext cx="683722" cy="592407"/>
                  <a:chOff x="14487622" y="3058029"/>
                  <a:chExt cx="683722" cy="592407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V="1">
                    <a:off x="14714323" y="3058029"/>
                    <a:ext cx="32292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47344" y="3326436"/>
                    <a:ext cx="324000" cy="3240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487622" y="3322563"/>
                    <a:ext cx="324000" cy="296198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1" name="Title 3">
            <a:extLst>
              <a:ext uri="{FF2B5EF4-FFF2-40B4-BE49-F238E27FC236}">
                <a16:creationId xmlns:a16="http://schemas.microsoft.com/office/drawing/2014/main" id="{D37BEED0-6D9B-4C15-8B78-7BCE68E0E8E0}"/>
              </a:ext>
            </a:extLst>
          </p:cNvPr>
          <p:cNvSpPr txBox="1">
            <a:spLocks/>
          </p:cNvSpPr>
          <p:nvPr/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/>
              <a:t>ทางเลือกในการออมและการลงทุน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18780F-4672-457E-9420-370B38933DBE}"/>
              </a:ext>
            </a:extLst>
          </p:cNvPr>
          <p:cNvSpPr txBox="1"/>
          <p:nvPr/>
        </p:nvSpPr>
        <p:spPr>
          <a:xfrm>
            <a:off x="-5346" y="8951075"/>
            <a:ext cx="271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*การลงทุนภาคบังคับ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C60AB-1997-4BA4-8417-B97EB326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/>
      <p:bldP spid="48" grpId="0"/>
      <p:bldP spid="67" grpId="0"/>
      <p:bldP spid="68" grpId="0"/>
      <p:bldP spid="95" grpId="0" animBg="1"/>
      <p:bldP spid="8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295182A7-F205-42B4-BBD0-B4DA040D7B6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29467E6-7150-45F5-A9D9-CE6965139361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F1E224-5171-44B0-B691-1C6C16A1171D}"/>
</file>

<file path=customXml/itemProps2.xml><?xml version="1.0" encoding="utf-8"?>
<ds:datastoreItem xmlns:ds="http://schemas.openxmlformats.org/officeDocument/2006/customXml" ds:itemID="{013E4A62-FFF5-41E1-AF74-FEDA216C9C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E15202-7E30-495D-98EC-1661623EBC56}">
  <ds:schemaRefs>
    <ds:schemaRef ds:uri="http://purl.org/dc/elements/1.1/"/>
    <ds:schemaRef ds:uri="http://purl.org/dc/dcmitype/"/>
    <ds:schemaRef ds:uri="http://schemas.microsoft.com/office/2006/documentManagement/types"/>
    <ds:schemaRef ds:uri="46101f89-6f1e-4753-bc01-18a30d9c4d3d"/>
    <ds:schemaRef ds:uri="http://purl.org/dc/terms/"/>
    <ds:schemaRef ds:uri="7f454ad9-1bfa-4f44-a0a5-1565cd381a0f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Theme_BOT_FJ</Template>
  <TotalTime>1486</TotalTime>
  <Words>5967</Words>
  <Application>Microsoft Office PowerPoint</Application>
  <PresentationFormat>Custom</PresentationFormat>
  <Paragraphs>998</Paragraphs>
  <Slides>65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81" baseType="lpstr">
      <vt:lpstr>Arial</vt:lpstr>
      <vt:lpstr>Calibri</vt:lpstr>
      <vt:lpstr>TH SarabunPSK</vt:lpstr>
      <vt:lpstr>DB Helvethaica X 75 Bd</vt:lpstr>
      <vt:lpstr>DB Helvethaica X 55 Regular</vt:lpstr>
      <vt:lpstr>Cordia New</vt:lpstr>
      <vt:lpstr>Calibri Light</vt:lpstr>
      <vt:lpstr>Wingdings</vt:lpstr>
      <vt:lpstr>Tahoma</vt:lpstr>
      <vt:lpstr>Microsoft Sans Serif</vt:lpstr>
      <vt:lpstr>DB Helvethaica X 65 Med</vt:lpstr>
      <vt:lpstr>TH Sarabun New</vt:lpstr>
      <vt:lpstr>Browallia New</vt:lpstr>
      <vt:lpstr>Office Theme</vt:lpstr>
      <vt:lpstr>1_Office Theme</vt:lpstr>
      <vt:lpstr>Custom Design</vt:lpstr>
      <vt:lpstr>PowerPoint Presentation</vt:lpstr>
      <vt:lpstr>หัวข้อการนำเสนอ</vt:lpstr>
      <vt:lpstr>หัวข้อการนำเสนอ</vt:lpstr>
      <vt:lpstr>PowerPoint Presentation</vt:lpstr>
      <vt:lpstr>PowerPoint Presentation</vt:lpstr>
      <vt:lpstr>PowerPoint Presentation</vt:lpstr>
      <vt:lpstr>PowerPoint Presentation</vt:lpstr>
      <vt:lpstr>หัวข้อการนำเสนอ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หัวข้อการนำเสนอ</vt:lpstr>
      <vt:lpstr>PowerPoint Presentation</vt:lpstr>
      <vt:lpstr>PowerPoint Presentation</vt:lpstr>
      <vt:lpstr>PowerPoint Presentation</vt:lpstr>
      <vt:lpstr>หัวข้อการนำเสนอ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Niratchp</dc:creator>
  <cp:lastModifiedBy>Wanlaya Srithong-oon (วัลยา ศรีทองอุ่น)</cp:lastModifiedBy>
  <cp:revision>42</cp:revision>
  <cp:lastPrinted>2022-06-27T04:40:05Z</cp:lastPrinted>
  <dcterms:created xsi:type="dcterms:W3CDTF">2017-07-26T06:26:03Z</dcterms:created>
  <dcterms:modified xsi:type="dcterms:W3CDTF">2022-11-28T09:44:47Z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0x010100B943269BD06EE6489603CAF02DDFC377</vt:lpwstr>
  </property>
  <property fmtid="{D5CDD505-2E9C-101B-9397-08002B2CF9AE}" pid="3" name="MSIP_Label_b93a4d6f-7563-4bfd-a710-320428f3a219_Enabled">
    <vt:lpwstr>true</vt:lpwstr>
  </property>
  <property fmtid="{D5CDD505-2E9C-101B-9397-08002B2CF9AE}" pid="4" name="MSIP_Label_b93a4d6f-7563-4bfd-a710-320428f3a219_SetDate">
    <vt:lpwstr>2021-04-12T06:42:33Z</vt:lpwstr>
  </property>
  <property fmtid="{D5CDD505-2E9C-101B-9397-08002B2CF9AE}" pid="5" name="MSIP_Label_b93a4d6f-7563-4bfd-a710-320428f3a219_Method">
    <vt:lpwstr>Privileged</vt:lpwstr>
  </property>
  <property fmtid="{D5CDD505-2E9C-101B-9397-08002B2CF9AE}" pid="6" name="MSIP_Label_b93a4d6f-7563-4bfd-a710-320428f3a219_Name">
    <vt:lpwstr>General</vt:lpwstr>
  </property>
  <property fmtid="{D5CDD505-2E9C-101B-9397-08002B2CF9AE}" pid="7" name="MSIP_Label_b93a4d6f-7563-4bfd-a710-320428f3a219_SiteId">
    <vt:lpwstr>db27cba9-535b-4797-bd0b-1b1d889f3898</vt:lpwstr>
  </property>
  <property fmtid="{D5CDD505-2E9C-101B-9397-08002B2CF9AE}" pid="8" name="MSIP_Label_b93a4d6f-7563-4bfd-a710-320428f3a219_ActionId">
    <vt:lpwstr>5de76310-df18-4a79-a604-965dee179aee</vt:lpwstr>
  </property>
  <property fmtid="{D5CDD505-2E9C-101B-9397-08002B2CF9AE}" pid="9" name="MSIP_Label_b93a4d6f-7563-4bfd-a710-320428f3a219_ContentBits">
    <vt:lpwstr>0</vt:lpwstr>
  </property>
  <property fmtid="{D5CDD505-2E9C-101B-9397-08002B2CF9AE}" pid="10" name="Order">
    <vt:r8>16300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TemplateUrl">
    <vt:lpwstr/>
  </property>
  <property fmtid="{D5CDD505-2E9C-101B-9397-08002B2CF9AE}" pid="14" name="MediaServiceImageTags">
    <vt:lpwstr/>
  </property>
  <property fmtid="{D5CDD505-2E9C-101B-9397-08002B2CF9AE}" pid="15" name="_SourceUrl">
    <vt:lpwstr/>
  </property>
  <property fmtid="{D5CDD505-2E9C-101B-9397-08002B2CF9AE}" pid="16" name="_SharedFileIndex">
    <vt:lpwstr/>
  </property>
</Properties>
</file>