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4" r:id="rId4"/>
    <p:sldMasterId id="2147483666" r:id="rId5"/>
    <p:sldMasterId id="2147483684" r:id="rId6"/>
    <p:sldMasterId id="2147483698" r:id="rId7"/>
    <p:sldMasterId id="2147483710" r:id="rId8"/>
  </p:sldMasterIdLst>
  <p:notesMasterIdLst>
    <p:notesMasterId r:id="rId96"/>
  </p:notesMasterIdLst>
  <p:handoutMasterIdLst>
    <p:handoutMasterId r:id="rId97"/>
  </p:handoutMasterIdLst>
  <p:sldIdLst>
    <p:sldId id="1463" r:id="rId9"/>
    <p:sldId id="677" r:id="rId10"/>
    <p:sldId id="372" r:id="rId11"/>
    <p:sldId id="373" r:id="rId12"/>
    <p:sldId id="680" r:id="rId13"/>
    <p:sldId id="705" r:id="rId14"/>
    <p:sldId id="707" r:id="rId15"/>
    <p:sldId id="375" r:id="rId16"/>
    <p:sldId id="704" r:id="rId17"/>
    <p:sldId id="1456" r:id="rId18"/>
    <p:sldId id="706" r:id="rId19"/>
    <p:sldId id="270" r:id="rId20"/>
    <p:sldId id="380" r:id="rId21"/>
    <p:sldId id="1451" r:id="rId22"/>
    <p:sldId id="273" r:id="rId23"/>
    <p:sldId id="489" r:id="rId24"/>
    <p:sldId id="581" r:id="rId25"/>
    <p:sldId id="582" r:id="rId26"/>
    <p:sldId id="583" r:id="rId27"/>
    <p:sldId id="1452" r:id="rId28"/>
    <p:sldId id="1453" r:id="rId29"/>
    <p:sldId id="1484" r:id="rId30"/>
    <p:sldId id="1548" r:id="rId31"/>
    <p:sldId id="1550" r:id="rId32"/>
    <p:sldId id="1554" r:id="rId33"/>
    <p:sldId id="1551" r:id="rId34"/>
    <p:sldId id="1462" r:id="rId35"/>
    <p:sldId id="594" r:id="rId36"/>
    <p:sldId id="1474" r:id="rId37"/>
    <p:sldId id="1475" r:id="rId38"/>
    <p:sldId id="1637" r:id="rId39"/>
    <p:sldId id="695" r:id="rId40"/>
    <p:sldId id="575" r:id="rId41"/>
    <p:sldId id="465" r:id="rId42"/>
    <p:sldId id="681" r:id="rId43"/>
    <p:sldId id="1553" r:id="rId44"/>
    <p:sldId id="683" r:id="rId45"/>
    <p:sldId id="502" r:id="rId46"/>
    <p:sldId id="649" r:id="rId47"/>
    <p:sldId id="859" r:id="rId48"/>
    <p:sldId id="645" r:id="rId49"/>
    <p:sldId id="651" r:id="rId50"/>
    <p:sldId id="646" r:id="rId51"/>
    <p:sldId id="1555" r:id="rId52"/>
    <p:sldId id="652" r:id="rId53"/>
    <p:sldId id="669" r:id="rId54"/>
    <p:sldId id="1446" r:id="rId55"/>
    <p:sldId id="643" r:id="rId56"/>
    <p:sldId id="670" r:id="rId57"/>
    <p:sldId id="656" r:id="rId58"/>
    <p:sldId id="1556" r:id="rId59"/>
    <p:sldId id="1557" r:id="rId60"/>
    <p:sldId id="671" r:id="rId61"/>
    <p:sldId id="1443" r:id="rId62"/>
    <p:sldId id="1449" r:id="rId63"/>
    <p:sldId id="711" r:id="rId64"/>
    <p:sldId id="1450" r:id="rId65"/>
    <p:sldId id="664" r:id="rId66"/>
    <p:sldId id="487" r:id="rId67"/>
    <p:sldId id="449" r:id="rId68"/>
    <p:sldId id="684" r:id="rId69"/>
    <p:sldId id="672" r:id="rId70"/>
    <p:sldId id="673" r:id="rId71"/>
    <p:sldId id="674" r:id="rId72"/>
    <p:sldId id="675" r:id="rId73"/>
    <p:sldId id="685" r:id="rId74"/>
    <p:sldId id="676" r:id="rId75"/>
    <p:sldId id="1464" r:id="rId76"/>
    <p:sldId id="686" r:id="rId77"/>
    <p:sldId id="690" r:id="rId78"/>
    <p:sldId id="591" r:id="rId79"/>
    <p:sldId id="566" r:id="rId80"/>
    <p:sldId id="567" r:id="rId81"/>
    <p:sldId id="258" r:id="rId82"/>
    <p:sldId id="1445" r:id="rId83"/>
    <p:sldId id="1458" r:id="rId84"/>
    <p:sldId id="631" r:id="rId85"/>
    <p:sldId id="632" r:id="rId86"/>
    <p:sldId id="400" r:id="rId87"/>
    <p:sldId id="701" r:id="rId88"/>
    <p:sldId id="642" r:id="rId89"/>
    <p:sldId id="394" r:id="rId90"/>
    <p:sldId id="700" r:id="rId91"/>
    <p:sldId id="610" r:id="rId92"/>
    <p:sldId id="611" r:id="rId93"/>
    <p:sldId id="633" r:id="rId94"/>
    <p:sldId id="1459" r:id="rId95"/>
  </p:sldIdLst>
  <p:sldSz cx="9144000" cy="5143500" type="screen16x9"/>
  <p:notesSz cx="7315200" cy="9601200"/>
  <p:embeddedFontLst>
    <p:embeddedFont>
      <p:font typeface="Browallia New" panose="020B0604020202020204" pitchFamily="34" charset="-34"/>
      <p:regular r:id="rId98"/>
      <p:bold r:id="rId99"/>
      <p:italic r:id="rId100"/>
      <p:boldItalic r:id="rId101"/>
    </p:embeddedFont>
    <p:embeddedFont>
      <p:font typeface="BrowalliaUPC" panose="020B0604020202020204" pitchFamily="34" charset="-34"/>
      <p:regular r:id="rId102"/>
      <p:bold r:id="rId103"/>
      <p:italic r:id="rId104"/>
      <p:boldItalic r:id="rId105"/>
    </p:embeddedFont>
    <p:embeddedFont>
      <p:font typeface="Calibri" panose="020F0502020204030204" pitchFamily="34" charset="0"/>
      <p:regular r:id="rId106"/>
      <p:bold r:id="rId107"/>
      <p:italic r:id="rId108"/>
      <p:boldItalic r:id="rId109"/>
    </p:embeddedFont>
    <p:embeddedFont>
      <p:font typeface="Calibri Light" panose="020F0302020204030204" pitchFamily="34" charset="0"/>
      <p:regular r:id="rId110"/>
      <p:italic r:id="rId111"/>
    </p:embeddedFont>
    <p:embeddedFont>
      <p:font typeface="DB Helvethaica X 25 UlLi" panose="02000506090000020004" pitchFamily="2" charset="-34"/>
      <p:regular r:id="rId112"/>
    </p:embeddedFont>
    <p:embeddedFont>
      <p:font typeface="DB Helvethaica X 45 Li" panose="02000506090000020004" pitchFamily="2" charset="-34"/>
      <p:regular r:id="rId113"/>
    </p:embeddedFont>
    <p:embeddedFont>
      <p:font typeface="DB Helvethaica X 55 Regular" panose="02000506090000020004" pitchFamily="2" charset="-34"/>
      <p:regular r:id="rId114"/>
    </p:embeddedFont>
    <p:embeddedFont>
      <p:font typeface="DB Helvethaica X 65 Med" panose="02000506090000020004" pitchFamily="2" charset="-34"/>
      <p:italic r:id="rId115"/>
    </p:embeddedFont>
    <p:embeddedFont>
      <p:font typeface="DB Helvethaica X 75 Bd" panose="02000506090000020004" pitchFamily="2" charset="-34"/>
      <p:bold r:id="rId116"/>
    </p:embeddedFont>
    <p:embeddedFont>
      <p:font typeface="DB Helvethaica X 85 Blk" panose="02000506090000020004" pitchFamily="2" charset="-34"/>
      <p:bold r:id="rId117"/>
    </p:embeddedFont>
    <p:embeddedFont>
      <p:font typeface="Microsoft Sans Serif" panose="020B0604020202020204" pitchFamily="34" charset="0"/>
      <p:regular r:id="rId118"/>
    </p:embeddedFont>
    <p:embeddedFont>
      <p:font typeface="Tahoma" panose="020B0604030504040204" pitchFamily="34" charset="0"/>
      <p:regular r:id="rId119"/>
      <p:bold r:id="rId120"/>
    </p:embeddedFont>
    <p:embeddedFont>
      <p:font typeface="TH Sarabun New" panose="020B0500040200020003" pitchFamily="34" charset="-34"/>
      <p:regular r:id="rId121"/>
      <p:bold r:id="rId122"/>
      <p:italic r:id="rId123"/>
      <p:boldItalic r:id="rId124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6" userDrawn="1">
          <p15:clr>
            <a:srgbClr val="A4A3A4"/>
          </p15:clr>
        </p15:guide>
        <p15:guide id="2" pos="48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7E903B-D10E-2D08-4A49-1FA7867CA3A6}" name="Vallapa Imruthaicharoenchok (วัลลภา อิ่มฤทัยเจริญโชค)" initials="Vอ" userId="S::vallapar@bot.or.th::9ddf1c19-ff67-4e02-9015-3d2656ba783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  <a:srgbClr val="002060"/>
    <a:srgbClr val="ECECEC"/>
    <a:srgbClr val="003D68"/>
    <a:srgbClr val="D7E4ED"/>
    <a:srgbClr val="DCE8F8"/>
    <a:srgbClr val="FFFFFF"/>
    <a:srgbClr val="333F50"/>
    <a:srgbClr val="FF7A59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19" autoAdjust="0"/>
  </p:normalViewPr>
  <p:slideViewPr>
    <p:cSldViewPr snapToGrid="0">
      <p:cViewPr varScale="1">
        <p:scale>
          <a:sx n="78" d="100"/>
          <a:sy n="78" d="100"/>
        </p:scale>
        <p:origin x="1522" y="62"/>
      </p:cViewPr>
      <p:guideLst>
        <p:guide orient="horz" pos="486"/>
        <p:guide pos="483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568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20.fntdata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font" Target="fonts/font15.fntdata"/><Relationship Id="rId16" Type="http://schemas.openxmlformats.org/officeDocument/2006/relationships/slide" Target="slides/slide8.xml"/><Relationship Id="rId107" Type="http://schemas.openxmlformats.org/officeDocument/2006/relationships/font" Target="fonts/font10.fntdata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font" Target="fonts/font5.fntdata"/><Relationship Id="rId123" Type="http://schemas.openxmlformats.org/officeDocument/2006/relationships/font" Target="fonts/font26.fntdata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font" Target="fonts/font16.fntdata"/><Relationship Id="rId118" Type="http://schemas.openxmlformats.org/officeDocument/2006/relationships/font" Target="fonts/font21.fntdata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font" Target="fonts/font6.fntdata"/><Relationship Id="rId108" Type="http://schemas.openxmlformats.org/officeDocument/2006/relationships/font" Target="fonts/font11.fntdata"/><Relationship Id="rId124" Type="http://schemas.openxmlformats.org/officeDocument/2006/relationships/font" Target="fonts/font27.fntdata"/><Relationship Id="rId129" Type="http://schemas.microsoft.com/office/2018/10/relationships/authors" Target="author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font" Target="fonts/font17.fntdata"/><Relationship Id="rId119" Type="http://schemas.openxmlformats.org/officeDocument/2006/relationships/font" Target="fonts/font22.fntdata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font" Target="fonts/font12.fntdata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handoutMaster" Target="handoutMasters/handoutMaster1.xml"/><Relationship Id="rId104" Type="http://schemas.openxmlformats.org/officeDocument/2006/relationships/font" Target="fonts/font7.fntdata"/><Relationship Id="rId120" Type="http://schemas.openxmlformats.org/officeDocument/2006/relationships/font" Target="fonts/font23.fntdata"/><Relationship Id="rId12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font" Target="fonts/font13.fntdata"/><Relationship Id="rId115" Type="http://schemas.openxmlformats.org/officeDocument/2006/relationships/font" Target="fonts/font18.fntdata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font" Target="fonts/font3.fntdata"/><Relationship Id="rId105" Type="http://schemas.openxmlformats.org/officeDocument/2006/relationships/font" Target="fonts/font8.fntdata"/><Relationship Id="rId12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font" Target="fonts/font1.fntdata"/><Relationship Id="rId121" Type="http://schemas.openxmlformats.org/officeDocument/2006/relationships/font" Target="fonts/font24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font" Target="fonts/font19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font" Target="fonts/font14.fntdata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font" Target="fonts/font9.fntdata"/><Relationship Id="rId12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122" Type="http://schemas.openxmlformats.org/officeDocument/2006/relationships/font" Target="fonts/font2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559FE4-1046-4164-9249-8A3C0B0FD18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64055C6-B0E5-40C3-88EB-C4805169B92C}">
      <dgm:prSet phldrT="[Text]"/>
      <dgm:spPr>
        <a:solidFill>
          <a:schemeClr val="accent5">
            <a:lumMod val="75000"/>
          </a:schemeClr>
        </a:solidFill>
        <a:ln>
          <a:solidFill>
            <a:schemeClr val="bg1"/>
          </a:solidFill>
        </a:ln>
        <a:effectLst>
          <a:glow rad="635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th-TH" b="1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rPr>
            <a:t>ยอมรับปัญหา</a:t>
          </a:r>
        </a:p>
      </dgm:t>
    </dgm:pt>
    <dgm:pt modelId="{0AE22A63-7452-495B-B4E2-81AE329FA5FF}" type="parTrans" cxnId="{6262C069-DE37-42DD-B4D8-849F81C3019B}">
      <dgm:prSet/>
      <dgm:spPr/>
      <dgm:t>
        <a:bodyPr/>
        <a:lstStyle/>
        <a:p>
          <a:endParaRPr lang="th-TH" b="1">
            <a:solidFill>
              <a:schemeClr val="tx1"/>
            </a:solidFill>
            <a:latin typeface="DB Helvethaica X 55 Regular" panose="02000506090000020004" pitchFamily="2" charset="-34"/>
            <a:cs typeface="DB Helvethaica X 55 Regular" panose="02000506090000020004" pitchFamily="2" charset="-34"/>
          </a:endParaRPr>
        </a:p>
      </dgm:t>
    </dgm:pt>
    <dgm:pt modelId="{C82E6C8F-3910-4376-B911-D5EBD3C31760}" type="sibTrans" cxnId="{6262C069-DE37-42DD-B4D8-849F81C3019B}">
      <dgm:prSet/>
      <dgm:spPr/>
      <dgm:t>
        <a:bodyPr/>
        <a:lstStyle/>
        <a:p>
          <a:endParaRPr lang="th-TH" b="1">
            <a:solidFill>
              <a:schemeClr val="tx1"/>
            </a:solidFill>
            <a:latin typeface="DB Helvethaica X 55 Regular" panose="02000506090000020004" pitchFamily="2" charset="-34"/>
            <a:cs typeface="DB Helvethaica X 55 Regular" panose="02000506090000020004" pitchFamily="2" charset="-34"/>
          </a:endParaRPr>
        </a:p>
      </dgm:t>
    </dgm:pt>
    <dgm:pt modelId="{96730CFE-824E-4DD9-B59C-85C7A6F5D0F0}">
      <dgm:prSet phldrT="[Text]"/>
      <dgm:spPr>
        <a:solidFill>
          <a:schemeClr val="accent5">
            <a:lumMod val="60000"/>
            <a:lumOff val="40000"/>
          </a:schemeClr>
        </a:solidFill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th-TH" b="1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rPr>
            <a:t>รู้สถานะการเงิน</a:t>
          </a:r>
        </a:p>
      </dgm:t>
    </dgm:pt>
    <dgm:pt modelId="{22056B10-5CBA-4EF3-9C13-A0EC6AAE6025}" type="parTrans" cxnId="{E7B9E3F3-2D26-45F9-9859-1D5200A617B6}">
      <dgm:prSet/>
      <dgm:spPr/>
      <dgm:t>
        <a:bodyPr/>
        <a:lstStyle/>
        <a:p>
          <a:endParaRPr lang="th-TH" b="1">
            <a:solidFill>
              <a:schemeClr val="tx1"/>
            </a:solidFill>
            <a:latin typeface="DB Helvethaica X 55 Regular" panose="02000506090000020004" pitchFamily="2" charset="-34"/>
            <a:cs typeface="DB Helvethaica X 55 Regular" panose="02000506090000020004" pitchFamily="2" charset="-34"/>
          </a:endParaRPr>
        </a:p>
      </dgm:t>
    </dgm:pt>
    <dgm:pt modelId="{59870119-E7C6-4AF5-B451-9BFF2894DF78}" type="sibTrans" cxnId="{E7B9E3F3-2D26-45F9-9859-1D5200A617B6}">
      <dgm:prSet/>
      <dgm:spPr/>
      <dgm:t>
        <a:bodyPr/>
        <a:lstStyle/>
        <a:p>
          <a:endParaRPr lang="th-TH" b="1">
            <a:solidFill>
              <a:schemeClr val="tx1"/>
            </a:solidFill>
            <a:latin typeface="DB Helvethaica X 55 Regular" panose="02000506090000020004" pitchFamily="2" charset="-34"/>
            <a:cs typeface="DB Helvethaica X 55 Regular" panose="02000506090000020004" pitchFamily="2" charset="-34"/>
          </a:endParaRPr>
        </a:p>
      </dgm:t>
    </dgm:pt>
    <dgm:pt modelId="{4FB91C80-5369-4075-B060-3627BEF26211}">
      <dgm:prSet phldrT="[Text]"/>
      <dgm:spPr>
        <a:solidFill>
          <a:schemeClr val="accent5">
            <a:lumMod val="20000"/>
            <a:lumOff val="80000"/>
          </a:schemeClr>
        </a:solidFill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th-TH" b="1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rPr>
            <a:t>หาแนวทางจัดการปัญหาหนี้</a:t>
          </a:r>
        </a:p>
      </dgm:t>
    </dgm:pt>
    <dgm:pt modelId="{28BF183C-B793-4E92-BD40-C2B4C6E996A4}" type="parTrans" cxnId="{1E5A7EAA-5197-47AA-A500-4506427AE264}">
      <dgm:prSet/>
      <dgm:spPr/>
      <dgm:t>
        <a:bodyPr/>
        <a:lstStyle/>
        <a:p>
          <a:endParaRPr lang="th-TH" b="1">
            <a:solidFill>
              <a:schemeClr val="tx1"/>
            </a:solidFill>
            <a:latin typeface="DB Helvethaica X 55 Regular" panose="02000506090000020004" pitchFamily="2" charset="-34"/>
            <a:cs typeface="DB Helvethaica X 55 Regular" panose="02000506090000020004" pitchFamily="2" charset="-34"/>
          </a:endParaRPr>
        </a:p>
      </dgm:t>
    </dgm:pt>
    <dgm:pt modelId="{BD820AA7-1A96-4547-8E13-0B18E3327333}" type="sibTrans" cxnId="{1E5A7EAA-5197-47AA-A500-4506427AE264}">
      <dgm:prSet/>
      <dgm:spPr/>
      <dgm:t>
        <a:bodyPr/>
        <a:lstStyle/>
        <a:p>
          <a:endParaRPr lang="th-TH" b="1">
            <a:solidFill>
              <a:schemeClr val="tx1"/>
            </a:solidFill>
            <a:latin typeface="DB Helvethaica X 55 Regular" panose="02000506090000020004" pitchFamily="2" charset="-34"/>
            <a:cs typeface="DB Helvethaica X 55 Regular" panose="02000506090000020004" pitchFamily="2" charset="-34"/>
          </a:endParaRPr>
        </a:p>
      </dgm:t>
    </dgm:pt>
    <dgm:pt modelId="{F602028B-A81A-400F-8072-4C6A6A0CA7DB}" type="pres">
      <dgm:prSet presAssocID="{07559FE4-1046-4164-9249-8A3C0B0FD182}" presName="Name0" presStyleCnt="0">
        <dgm:presLayoutVars>
          <dgm:dir/>
          <dgm:animLvl val="lvl"/>
          <dgm:resizeHandles val="exact"/>
        </dgm:presLayoutVars>
      </dgm:prSet>
      <dgm:spPr/>
    </dgm:pt>
    <dgm:pt modelId="{00092AFC-25E1-445A-9EE6-7BD81A4377DD}" type="pres">
      <dgm:prSet presAssocID="{164055C6-B0E5-40C3-88EB-C4805169B92C}" presName="parTxOnly" presStyleLbl="node1" presStyleIdx="0" presStyleCnt="3" custScaleX="107801">
        <dgm:presLayoutVars>
          <dgm:chMax val="0"/>
          <dgm:chPref val="0"/>
          <dgm:bulletEnabled val="1"/>
        </dgm:presLayoutVars>
      </dgm:prSet>
      <dgm:spPr/>
    </dgm:pt>
    <dgm:pt modelId="{D41CB104-5EA2-4644-B1C6-283B2F0324AE}" type="pres">
      <dgm:prSet presAssocID="{C82E6C8F-3910-4376-B911-D5EBD3C31760}" presName="parTxOnlySpace" presStyleCnt="0"/>
      <dgm:spPr/>
    </dgm:pt>
    <dgm:pt modelId="{BCF7B96E-FD11-410E-8D4E-61703FFAA69E}" type="pres">
      <dgm:prSet presAssocID="{96730CFE-824E-4DD9-B59C-85C7A6F5D0F0}" presName="parTxOnly" presStyleLbl="node1" presStyleIdx="1" presStyleCnt="3" custScaleX="111027">
        <dgm:presLayoutVars>
          <dgm:chMax val="0"/>
          <dgm:chPref val="0"/>
          <dgm:bulletEnabled val="1"/>
        </dgm:presLayoutVars>
      </dgm:prSet>
      <dgm:spPr/>
    </dgm:pt>
    <dgm:pt modelId="{AD94BE7D-B864-48A7-8B54-C51CF6DA7250}" type="pres">
      <dgm:prSet presAssocID="{59870119-E7C6-4AF5-B451-9BFF2894DF78}" presName="parTxOnlySpace" presStyleCnt="0"/>
      <dgm:spPr/>
    </dgm:pt>
    <dgm:pt modelId="{9FD03BC6-FD09-4091-8D5A-33D07FB743FC}" type="pres">
      <dgm:prSet presAssocID="{4FB91C80-5369-4075-B060-3627BEF26211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7BE2032-05A2-4ECC-843C-5F27D4DB5720}" type="presOf" srcId="{07559FE4-1046-4164-9249-8A3C0B0FD182}" destId="{F602028B-A81A-400F-8072-4C6A6A0CA7DB}" srcOrd="0" destOrd="0" presId="urn:microsoft.com/office/officeart/2005/8/layout/chevron1"/>
    <dgm:cxn modelId="{6262C069-DE37-42DD-B4D8-849F81C3019B}" srcId="{07559FE4-1046-4164-9249-8A3C0B0FD182}" destId="{164055C6-B0E5-40C3-88EB-C4805169B92C}" srcOrd="0" destOrd="0" parTransId="{0AE22A63-7452-495B-B4E2-81AE329FA5FF}" sibTransId="{C82E6C8F-3910-4376-B911-D5EBD3C31760}"/>
    <dgm:cxn modelId="{1E5A7EAA-5197-47AA-A500-4506427AE264}" srcId="{07559FE4-1046-4164-9249-8A3C0B0FD182}" destId="{4FB91C80-5369-4075-B060-3627BEF26211}" srcOrd="2" destOrd="0" parTransId="{28BF183C-B793-4E92-BD40-C2B4C6E996A4}" sibTransId="{BD820AA7-1A96-4547-8E13-0B18E3327333}"/>
    <dgm:cxn modelId="{348F90C8-F21C-4A6C-904C-9A1C593F6B3D}" type="presOf" srcId="{164055C6-B0E5-40C3-88EB-C4805169B92C}" destId="{00092AFC-25E1-445A-9EE6-7BD81A4377DD}" srcOrd="0" destOrd="0" presId="urn:microsoft.com/office/officeart/2005/8/layout/chevron1"/>
    <dgm:cxn modelId="{3576CFE2-B24C-48C9-B194-8D3251B9EDE9}" type="presOf" srcId="{96730CFE-824E-4DD9-B59C-85C7A6F5D0F0}" destId="{BCF7B96E-FD11-410E-8D4E-61703FFAA69E}" srcOrd="0" destOrd="0" presId="urn:microsoft.com/office/officeart/2005/8/layout/chevron1"/>
    <dgm:cxn modelId="{E7B9E3F3-2D26-45F9-9859-1D5200A617B6}" srcId="{07559FE4-1046-4164-9249-8A3C0B0FD182}" destId="{96730CFE-824E-4DD9-B59C-85C7A6F5D0F0}" srcOrd="1" destOrd="0" parTransId="{22056B10-5CBA-4EF3-9C13-A0EC6AAE6025}" sibTransId="{59870119-E7C6-4AF5-B451-9BFF2894DF78}"/>
    <dgm:cxn modelId="{E33CABF7-BBB7-4BE9-A743-6EB74D202D63}" type="presOf" srcId="{4FB91C80-5369-4075-B060-3627BEF26211}" destId="{9FD03BC6-FD09-4091-8D5A-33D07FB743FC}" srcOrd="0" destOrd="0" presId="urn:microsoft.com/office/officeart/2005/8/layout/chevron1"/>
    <dgm:cxn modelId="{FF4CC36A-F6AD-4F55-9F5E-A76209AB7E9A}" type="presParOf" srcId="{F602028B-A81A-400F-8072-4C6A6A0CA7DB}" destId="{00092AFC-25E1-445A-9EE6-7BD81A4377DD}" srcOrd="0" destOrd="0" presId="urn:microsoft.com/office/officeart/2005/8/layout/chevron1"/>
    <dgm:cxn modelId="{405DF2AD-739E-475F-90B6-6E4B34199F22}" type="presParOf" srcId="{F602028B-A81A-400F-8072-4C6A6A0CA7DB}" destId="{D41CB104-5EA2-4644-B1C6-283B2F0324AE}" srcOrd="1" destOrd="0" presId="urn:microsoft.com/office/officeart/2005/8/layout/chevron1"/>
    <dgm:cxn modelId="{872625FA-14C1-43C7-8300-119D17FDD85D}" type="presParOf" srcId="{F602028B-A81A-400F-8072-4C6A6A0CA7DB}" destId="{BCF7B96E-FD11-410E-8D4E-61703FFAA69E}" srcOrd="2" destOrd="0" presId="urn:microsoft.com/office/officeart/2005/8/layout/chevron1"/>
    <dgm:cxn modelId="{1C4B7C39-FC0E-4F52-B132-4509A5ED36B0}" type="presParOf" srcId="{F602028B-A81A-400F-8072-4C6A6A0CA7DB}" destId="{AD94BE7D-B864-48A7-8B54-C51CF6DA7250}" srcOrd="3" destOrd="0" presId="urn:microsoft.com/office/officeart/2005/8/layout/chevron1"/>
    <dgm:cxn modelId="{F2C374C5-C591-458C-AFD2-2EADA98DEA9A}" type="presParOf" srcId="{F602028B-A81A-400F-8072-4C6A6A0CA7DB}" destId="{9FD03BC6-FD09-4091-8D5A-33D07FB743F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92AFC-25E1-445A-9EE6-7BD81A4377DD}">
      <dsp:nvSpPr>
        <dsp:cNvPr id="0" name=""/>
        <dsp:cNvSpPr/>
      </dsp:nvSpPr>
      <dsp:spPr>
        <a:xfrm>
          <a:off x="2015" y="1624775"/>
          <a:ext cx="2895340" cy="1074327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>
          <a:glow rad="635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b="1" kern="120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rPr>
            <a:t>ยอมรับปัญหา</a:t>
          </a:r>
        </a:p>
      </dsp:txBody>
      <dsp:txXfrm>
        <a:off x="539179" y="1624775"/>
        <a:ext cx="1821013" cy="1074327"/>
      </dsp:txXfrm>
    </dsp:sp>
    <dsp:sp modelId="{BCF7B96E-FD11-410E-8D4E-61703FFAA69E}">
      <dsp:nvSpPr>
        <dsp:cNvPr id="0" name=""/>
        <dsp:cNvSpPr/>
      </dsp:nvSpPr>
      <dsp:spPr>
        <a:xfrm>
          <a:off x="2628774" y="1624775"/>
          <a:ext cx="2981984" cy="1074327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b="1" kern="1200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rPr>
            <a:t>รู้สถานะการเงิน</a:t>
          </a:r>
        </a:p>
      </dsp:txBody>
      <dsp:txXfrm>
        <a:off x="3165938" y="1624775"/>
        <a:ext cx="1907657" cy="1074327"/>
      </dsp:txXfrm>
    </dsp:sp>
    <dsp:sp modelId="{9FD03BC6-FD09-4091-8D5A-33D07FB743FC}">
      <dsp:nvSpPr>
        <dsp:cNvPr id="0" name=""/>
        <dsp:cNvSpPr/>
      </dsp:nvSpPr>
      <dsp:spPr>
        <a:xfrm>
          <a:off x="5342176" y="1624775"/>
          <a:ext cx="2685819" cy="1074327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b="1" kern="1200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rPr>
            <a:t>หาแนวทางจัดการปัญหาหนี้</a:t>
          </a:r>
        </a:p>
      </dsp:txBody>
      <dsp:txXfrm>
        <a:off x="5879340" y="1624775"/>
        <a:ext cx="1611492" cy="1074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B429159-19B8-4131-AC7D-55E78DEB766E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BD3B659-EC9E-4042-964B-51B2E0EA7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415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B338824-CC51-41B1-A9BC-A668D648C0FB}" type="datetimeFigureOut">
              <a:rPr lang="th-TH" smtClean="0"/>
              <a:pPr/>
              <a:t>29/11/65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2D05986-4A4A-4AC0-83AF-EE6DD58E143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44596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7252" y="4558255"/>
            <a:ext cx="6400800" cy="4320540"/>
          </a:xfrm>
        </p:spPr>
        <p:txBody>
          <a:bodyPr>
            <a:normAutofit/>
          </a:bodyPr>
          <a:lstStyle/>
          <a:p>
            <a:endParaRPr lang="th-TH" sz="1600" u="none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7396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ADFDB30-69D8-2FA6-9E34-12B2D61123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0744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FCEF369-E078-8826-E097-D2244A3CC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3127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C394623-70A6-FE35-5BB7-9B7EE06FC5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0430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A921D3C-F7CC-CF05-00CA-F30999C55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5479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2C52D11-3E63-8536-AB01-3C89E6457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0053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FAD7889-47C9-56EB-257D-09F0688F1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0039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94A1A34-08A9-6333-B9F1-AE13DABBDF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2316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5DB8183-3E89-B4D8-B6E9-29B2FA91AF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1818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28AB65E-41B4-1D23-0773-4C0760566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1640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53F8D5F-E7EC-F488-027E-753D52E7B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081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3427250-97C0-BD61-D416-349A3B101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4697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EFB7963-9752-72C3-0279-CBB11AC27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4796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2D027AB-B8BE-6858-C432-42CFB8FA10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60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5C59F06-B781-0B05-E73C-67FB93BE1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4701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1400FA8-BD6E-8E15-25AA-7761DE924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6949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716ED4B-49FD-E549-0F36-255F42D9A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36613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1FC124C-5F96-6B9D-B53F-C740813A8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7503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7E82A7F-CB66-07A2-D531-751A03520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95185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4079786-4596-AF1A-81CC-8BE64529E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5486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1836" y="4512568"/>
            <a:ext cx="6446164" cy="4105357"/>
          </a:xfrm>
        </p:spPr>
        <p:txBody>
          <a:bodyPr>
            <a:normAutofit/>
          </a:bodyPr>
          <a:lstStyle/>
          <a:p>
            <a:r>
              <a:rPr lang="th-TH" sz="160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  <a:p>
            <a:r>
              <a:rPr lang="th-TH" sz="1600">
                <a:latin typeface="Browallia New" panose="020B0604020202020204" pitchFamily="34" charset="-34"/>
                <a:cs typeface="Browallia New" panose="020B0604020202020204" pitchFamily="34" charset="-34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178499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440560"/>
            <a:ext cx="6400800" cy="4320540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9807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1E17BB9-B801-82B4-7869-3923363CF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00063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70"/>
            <a:ext cx="6400800" cy="4320540"/>
          </a:xfrm>
        </p:spPr>
        <p:txBody>
          <a:bodyPr>
            <a:normAutofit/>
          </a:bodyPr>
          <a:lstStyle/>
          <a:p>
            <a:endParaRPr lang="th-TH" sz="1600" strike="sngStrike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12965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4675" y="4560570"/>
            <a:ext cx="6400799" cy="4628400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31491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2FCD2B-96C7-47E8-89E7-0E20DC772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59935"/>
            <a:ext cx="6400800" cy="4320540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14023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440560"/>
            <a:ext cx="6281824" cy="4105357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80543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12568"/>
            <a:ext cx="6358467" cy="4177365"/>
          </a:xfrm>
        </p:spPr>
        <p:txBody>
          <a:bodyPr>
            <a:normAutofit/>
          </a:bodyPr>
          <a:lstStyle/>
          <a:p>
            <a:pPr algn="l"/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28575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70"/>
            <a:ext cx="6400800" cy="4320540"/>
          </a:xfrm>
        </p:spPr>
        <p:txBody>
          <a:bodyPr>
            <a:normAutofit/>
          </a:bodyPr>
          <a:lstStyle/>
          <a:p>
            <a:endParaRPr lang="en-US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982477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6130" y="4440560"/>
            <a:ext cx="6371869" cy="4320540"/>
          </a:xfrm>
        </p:spPr>
        <p:txBody>
          <a:bodyPr>
            <a:normAutofit/>
          </a:bodyPr>
          <a:lstStyle/>
          <a:p>
            <a:endParaRPr lang="en-US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46973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34370"/>
            <a:ext cx="6400800" cy="4320540"/>
          </a:xfrm>
        </p:spPr>
        <p:txBody>
          <a:bodyPr>
            <a:normAutofit/>
          </a:bodyPr>
          <a:lstStyle/>
          <a:p>
            <a:endParaRPr lang="en-US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06700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440560"/>
            <a:ext cx="6400799" cy="3527303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42934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12568"/>
            <a:ext cx="6400800" cy="3170031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8711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2A981F7-0C09-7113-8939-FD3E71329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06592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70"/>
            <a:ext cx="6400800" cy="4320540"/>
          </a:xfrm>
        </p:spPr>
        <p:txBody>
          <a:bodyPr>
            <a:normAutofit/>
          </a:bodyPr>
          <a:lstStyle/>
          <a:p>
            <a:endParaRPr lang="en-US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59239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70"/>
            <a:ext cx="6400800" cy="4320540"/>
          </a:xfrm>
        </p:spPr>
        <p:txBody>
          <a:bodyPr>
            <a:normAutofit/>
          </a:bodyPr>
          <a:lstStyle/>
          <a:p>
            <a:endParaRPr lang="th-TH" sz="2000"/>
          </a:p>
        </p:txBody>
      </p:sp>
    </p:spTree>
    <p:extLst>
      <p:ext uri="{BB962C8B-B14F-4D97-AF65-F5344CB8AC3E}">
        <p14:creationId xmlns:p14="http://schemas.microsoft.com/office/powerpoint/2010/main" val="40439654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70"/>
            <a:ext cx="6126480" cy="4320540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18729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321175"/>
            <a:ext cx="6358467" cy="4466434"/>
          </a:xfrm>
        </p:spPr>
        <p:txBody>
          <a:bodyPr>
            <a:noAutofit/>
          </a:bodyPr>
          <a:lstStyle/>
          <a:p>
            <a:pPr>
              <a:spcAft>
                <a:spcPts val="846"/>
              </a:spcAft>
            </a:pPr>
            <a:r>
              <a:rPr lang="en-US" sz="150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 </a:t>
            </a:r>
            <a:br>
              <a:rPr lang="en-US" sz="1500">
                <a:solidFill>
                  <a:srgbClr val="000000"/>
                </a:solidFill>
                <a:highlight>
                  <a:srgbClr val="00FF00"/>
                </a:highlight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</a:br>
            <a:br>
              <a:rPr lang="en-US" sz="1500">
                <a:solidFill>
                  <a:srgbClr val="000000"/>
                </a:solidFill>
                <a:highlight>
                  <a:srgbClr val="00FF00"/>
                </a:highlight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</a:br>
            <a:endParaRPr lang="th-TH" sz="15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03005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12568"/>
            <a:ext cx="6358467" cy="453844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46"/>
              </a:spcAft>
            </a:pPr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31154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61256" y="4512568"/>
            <a:ext cx="6080253" cy="3522216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75974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12569"/>
            <a:ext cx="6400800" cy="3666232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317576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70"/>
            <a:ext cx="6400800" cy="4320540"/>
          </a:xfrm>
        </p:spPr>
        <p:txBody>
          <a:bodyPr>
            <a:normAutofit/>
          </a:bodyPr>
          <a:lstStyle/>
          <a:p>
            <a:endParaRPr lang="en-US" sz="1600" strike="noStrike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93698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70"/>
            <a:ext cx="6400800" cy="4320540"/>
          </a:xfrm>
        </p:spPr>
        <p:txBody>
          <a:bodyPr>
            <a:noAutofit/>
          </a:bodyPr>
          <a:lstStyle/>
          <a:p>
            <a:endParaRPr lang="th-TH" sz="15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46487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12568"/>
            <a:ext cx="6400800" cy="3170031"/>
          </a:xfrm>
        </p:spPr>
        <p:txBody>
          <a:bodyPr>
            <a:normAutofit/>
          </a:bodyPr>
          <a:lstStyle/>
          <a:p>
            <a:endParaRPr lang="th-TH" sz="1600" strike="sngStrike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6060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C1FE0A9-B933-D2D6-2B7F-59DD15C93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08397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28929"/>
            <a:ext cx="6400800" cy="4320540"/>
          </a:xfrm>
        </p:spPr>
        <p:txBody>
          <a:bodyPr>
            <a:noAutofit/>
          </a:bodyPr>
          <a:lstStyle/>
          <a:p>
            <a:r>
              <a:rPr lang="th-TH" sz="1600" b="1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72408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4867" y="4368552"/>
            <a:ext cx="6358467" cy="4968552"/>
          </a:xfrm>
        </p:spPr>
        <p:txBody>
          <a:bodyPr>
            <a:noAutofit/>
          </a:bodyPr>
          <a:lstStyle/>
          <a:p>
            <a:pPr marL="187952"/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0114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8366" y="4512568"/>
            <a:ext cx="6358467" cy="4650917"/>
          </a:xfrm>
        </p:spPr>
        <p:txBody>
          <a:bodyPr>
            <a:normAutofit/>
          </a:bodyPr>
          <a:lstStyle/>
          <a:p>
            <a:pPr marL="187952"/>
            <a:endParaRPr lang="th-TH">
              <a:solidFill>
                <a:srgbClr val="FF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64527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1532" y="4584576"/>
            <a:ext cx="6376468" cy="3170031"/>
          </a:xfrm>
        </p:spPr>
        <p:txBody>
          <a:bodyPr>
            <a:normAutofit/>
          </a:bodyPr>
          <a:lstStyle/>
          <a:p>
            <a:r>
              <a:rPr lang="th-TH" sz="1600" b="1">
                <a:latin typeface="Browallia New" panose="020B0604020202020204" pitchFamily="34" charset="-34"/>
                <a:cs typeface="Browallia New" panose="020B0604020202020204" pitchFamily="34" charset="-34"/>
              </a:rPr>
              <a:t>   </a:t>
            </a:r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03882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29208" y="4440560"/>
            <a:ext cx="6656784" cy="4320540"/>
          </a:xfrm>
        </p:spPr>
        <p:txBody>
          <a:bodyPr>
            <a:normAutofit/>
          </a:bodyPr>
          <a:lstStyle/>
          <a:p>
            <a:endParaRPr lang="th-TH" sz="160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84304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8366" y="4440560"/>
            <a:ext cx="6358467" cy="453844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</a:pPr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07546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70"/>
            <a:ext cx="6400800" cy="4320540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08477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70"/>
            <a:ext cx="6400800" cy="4320540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59975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7240" y="4584576"/>
            <a:ext cx="6440760" cy="3170031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850551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7042" y="4440560"/>
            <a:ext cx="6358467" cy="4404204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2761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0E1E752-E874-A449-5450-3B8802F0D3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05315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7979" y="4512568"/>
            <a:ext cx="6330021" cy="4466434"/>
          </a:xfrm>
        </p:spPr>
        <p:txBody>
          <a:bodyPr>
            <a:normAutofit/>
          </a:bodyPr>
          <a:lstStyle/>
          <a:p>
            <a:endParaRPr lang="th-TH" sz="1600" spc="-32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38197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sz="160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89778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5997" y="4512568"/>
            <a:ext cx="6400800" cy="4105357"/>
          </a:xfrm>
        </p:spPr>
        <p:txBody>
          <a:bodyPr>
            <a:normAutofit/>
          </a:bodyPr>
          <a:lstStyle/>
          <a:p>
            <a:pPr defTabSz="974345">
              <a:defRPr/>
            </a:pPr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28585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6948" y="4338744"/>
            <a:ext cx="6321223" cy="4998359"/>
          </a:xfrm>
        </p:spPr>
        <p:txBody>
          <a:bodyPr>
            <a:noAutofit/>
          </a:bodyPr>
          <a:lstStyle/>
          <a:p>
            <a:pPr defTabSz="974345">
              <a:defRPr/>
            </a:pPr>
            <a:endParaRPr lang="th-TH" sz="15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073590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12568"/>
            <a:ext cx="6400800" cy="4105357"/>
          </a:xfrm>
        </p:spPr>
        <p:txBody>
          <a:bodyPr>
            <a:normAutofit/>
          </a:bodyPr>
          <a:lstStyle/>
          <a:p>
            <a:pPr defTabSz="974345">
              <a:defRPr/>
            </a:pPr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468799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84576"/>
            <a:ext cx="5990517" cy="4105357"/>
          </a:xfrm>
        </p:spPr>
        <p:txBody>
          <a:bodyPr>
            <a:normAutofit/>
          </a:bodyPr>
          <a:lstStyle/>
          <a:p>
            <a:pPr defTabSz="974345">
              <a:defRPr/>
            </a:pPr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56779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70"/>
            <a:ext cx="6126480" cy="4320540"/>
          </a:xfrm>
        </p:spPr>
        <p:txBody>
          <a:bodyPr>
            <a:normAutofit/>
          </a:bodyPr>
          <a:lstStyle/>
          <a:p>
            <a:endParaRPr lang="en-US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75133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656584"/>
            <a:ext cx="6400800" cy="4105357"/>
          </a:xfrm>
        </p:spPr>
        <p:txBody>
          <a:bodyPr>
            <a:normAutofit/>
          </a:bodyPr>
          <a:lstStyle/>
          <a:p>
            <a:pPr defTabSz="974345">
              <a:defRPr/>
            </a:pPr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962606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6777" y="4512569"/>
            <a:ext cx="6321223" cy="4610450"/>
          </a:xfrm>
        </p:spPr>
        <p:txBody>
          <a:bodyPr>
            <a:normAutofit/>
          </a:bodyPr>
          <a:lstStyle/>
          <a:p>
            <a:pPr defTabSz="974345">
              <a:defRPr/>
            </a:pPr>
            <a:endParaRPr lang="th-TH" sz="1600">
              <a:solidFill>
                <a:srgbClr val="FF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599646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70"/>
            <a:ext cx="6400800" cy="4320540"/>
          </a:xfrm>
        </p:spPr>
        <p:txBody>
          <a:bodyPr>
            <a:normAutofit/>
          </a:bodyPr>
          <a:lstStyle/>
          <a:p>
            <a:endParaRPr lang="en-US" sz="160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9311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54F6DA5-7E3E-AF55-D7A1-582A6402DD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005266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6777" y="4512569"/>
            <a:ext cx="6505199" cy="4610450"/>
          </a:xfrm>
        </p:spPr>
        <p:txBody>
          <a:bodyPr>
            <a:normAutofit/>
          </a:bodyPr>
          <a:lstStyle/>
          <a:p>
            <a:pPr defTabSz="974345">
              <a:defRPr/>
            </a:pPr>
            <a:endParaRPr lang="th-TH" sz="1600">
              <a:solidFill>
                <a:srgbClr val="FF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77427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656584"/>
            <a:ext cx="6355079" cy="4105357"/>
          </a:xfrm>
        </p:spPr>
        <p:txBody>
          <a:bodyPr>
            <a:normAutofit/>
          </a:bodyPr>
          <a:lstStyle/>
          <a:p>
            <a:r>
              <a:rPr lang="th-TH" sz="1600">
                <a:latin typeface="BrowalliaUPC" panose="020B0604020202020204" pitchFamily="34" charset="-34"/>
                <a:cs typeface="BrowalliaUPC" panose="020B0604020202020204" pitchFamily="34" charset="-34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154269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656584"/>
            <a:ext cx="6355079" cy="4105357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309365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3111" y="4584576"/>
            <a:ext cx="6358467" cy="4105357"/>
          </a:xfrm>
        </p:spPr>
        <p:txBody>
          <a:bodyPr>
            <a:normAutofit/>
          </a:bodyPr>
          <a:lstStyle/>
          <a:p>
            <a:r>
              <a:rPr lang="th-TH" sz="1600">
                <a:latin typeface="Browallia New" panose="020B0604020202020204" pitchFamily="34" charset="-34"/>
                <a:cs typeface="Browallia New" panose="020B0604020202020204" pitchFamily="34" charset="-34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676727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560570"/>
            <a:ext cx="6126480" cy="4320540"/>
          </a:xfrm>
        </p:spPr>
        <p:txBody>
          <a:bodyPr>
            <a:normAutofit/>
          </a:bodyPr>
          <a:lstStyle/>
          <a:p>
            <a:endParaRPr lang="th-TH" sz="1600" strike="sngStrike">
              <a:solidFill>
                <a:srgbClr val="FF0000"/>
              </a:solidFill>
              <a:highlight>
                <a:srgbClr val="FFFF00"/>
              </a:highligh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6433955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2341" y="4584576"/>
            <a:ext cx="5990517" cy="4105357"/>
          </a:xfrm>
        </p:spPr>
        <p:txBody>
          <a:bodyPr/>
          <a:lstStyle/>
          <a:p>
            <a:pPr defTabSz="974345">
              <a:defRPr/>
            </a:pPr>
            <a:endParaRPr lang="th-TH" sz="17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66758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47042" y="4512569"/>
            <a:ext cx="6425635" cy="4610450"/>
          </a:xfrm>
        </p:spPr>
        <p:txBody>
          <a:bodyPr>
            <a:normAutofit/>
          </a:bodyPr>
          <a:lstStyle/>
          <a:p>
            <a:pPr lvl="0"/>
            <a:endParaRPr lang="th-TH" sz="1600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218652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386363" y="4584577"/>
            <a:ext cx="6621780" cy="45295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h-TH" sz="1600">
                <a:latin typeface="Browallia New" panose="020B0604020202020204" pitchFamily="34" charset="-34"/>
                <a:cs typeface="Browallia New" panose="020B0604020202020204" pitchFamily="34" charset="-34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4201754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4748" y="4584576"/>
            <a:ext cx="6358467" cy="4466434"/>
          </a:xfrm>
        </p:spPr>
        <p:txBody>
          <a:bodyPr>
            <a:normAutofit/>
          </a:bodyPr>
          <a:lstStyle/>
          <a:p>
            <a:endParaRPr lang="th-TH" sz="1600"/>
          </a:p>
        </p:txBody>
      </p:sp>
    </p:spTree>
    <p:extLst>
      <p:ext uri="{BB962C8B-B14F-4D97-AF65-F5344CB8AC3E}">
        <p14:creationId xmlns:p14="http://schemas.microsoft.com/office/powerpoint/2010/main" val="22793509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8816" y="4584576"/>
            <a:ext cx="6358467" cy="4249373"/>
          </a:xfrm>
        </p:spPr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0256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137673E7-D4A5-FA7E-85D2-5944D4BAC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417907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7040" y="4656585"/>
            <a:ext cx="6543040" cy="4466434"/>
          </a:xfrm>
        </p:spPr>
        <p:txBody>
          <a:bodyPr>
            <a:normAutofit/>
          </a:bodyPr>
          <a:lstStyle/>
          <a:p>
            <a:pPr defTabSz="966612">
              <a:defRPr/>
            </a:pPr>
            <a:endParaRPr lang="th-TH" sz="1600"/>
          </a:p>
        </p:txBody>
      </p:sp>
    </p:spTree>
    <p:extLst>
      <p:ext uri="{BB962C8B-B14F-4D97-AF65-F5344CB8AC3E}">
        <p14:creationId xmlns:p14="http://schemas.microsoft.com/office/powerpoint/2010/main" val="38957073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7042" y="4656585"/>
            <a:ext cx="6358467" cy="4466434"/>
          </a:xfrm>
        </p:spPr>
        <p:txBody>
          <a:bodyPr>
            <a:normAutofit/>
          </a:bodyPr>
          <a:lstStyle/>
          <a:p>
            <a:pPr>
              <a:spcBef>
                <a:spcPts val="634"/>
              </a:spcBef>
            </a:pPr>
            <a:endParaRPr lang="th-TH" sz="1600" b="1" i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102885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7042" y="4728593"/>
            <a:ext cx="6358467" cy="4394426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th-TH" sz="160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00" b="1">
                <a:latin typeface="Browallia New" panose="020B0604020202020204" pitchFamily="34" charset="-34"/>
                <a:cs typeface="Browallia New" panose="020B0604020202020204" pitchFamily="34" charset="-34"/>
              </a:rPr>
              <a:t>   </a:t>
            </a:r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386067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447040" y="4584577"/>
            <a:ext cx="6543041" cy="4493992"/>
          </a:xfrm>
        </p:spPr>
        <p:txBody>
          <a:bodyPr>
            <a:normAutofit/>
          </a:bodyPr>
          <a:lstStyle/>
          <a:p>
            <a:endParaRPr lang="en-US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386390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457200" y="4656584"/>
            <a:ext cx="6497885" cy="4176464"/>
          </a:xfrm>
        </p:spPr>
        <p:txBody>
          <a:bodyPr>
            <a:normAutofit/>
          </a:bodyPr>
          <a:lstStyle/>
          <a:p>
            <a:endParaRPr lang="en-US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338787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64346" y="4656584"/>
            <a:ext cx="6462325" cy="4320480"/>
          </a:xfrm>
        </p:spPr>
        <p:txBody>
          <a:bodyPr>
            <a:normAutofit/>
          </a:bodyPr>
          <a:lstStyle/>
          <a:p>
            <a:endParaRPr lang="en-US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27947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8507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6B0806DC-ACE4-45CF-AC10-223D9123A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7879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635646"/>
            <a:ext cx="6552728" cy="144662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th-TH" sz="4800" b="1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0484" y="3136272"/>
            <a:ext cx="6585852" cy="546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696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3345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787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2" indent="0" algn="ctr">
              <a:buNone/>
              <a:defRPr sz="1350"/>
            </a:lvl3pPr>
            <a:lvl4pPr marL="1028673" indent="0" algn="ctr">
              <a:buNone/>
              <a:defRPr sz="1200"/>
            </a:lvl4pPr>
            <a:lvl5pPr marL="1371563" indent="0" algn="ctr">
              <a:buNone/>
              <a:defRPr sz="1200"/>
            </a:lvl5pPr>
            <a:lvl6pPr marL="1714454" indent="0" algn="ctr">
              <a:buNone/>
              <a:defRPr sz="1200"/>
            </a:lvl6pPr>
            <a:lvl7pPr marL="2057345" indent="0" algn="ctr">
              <a:buNone/>
              <a:defRPr sz="1200"/>
            </a:lvl7pPr>
            <a:lvl8pPr marL="2400236" indent="0" algn="ctr">
              <a:buNone/>
              <a:defRPr sz="1200"/>
            </a:lvl8pPr>
            <a:lvl9pPr marL="274312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7621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0877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7294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69655"/>
            <a:ext cx="8153400" cy="33623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696969"/>
                </a:solidFill>
              </a:defRPr>
            </a:lvl1pPr>
            <a:lvl2pPr>
              <a:spcBef>
                <a:spcPts val="0"/>
              </a:spcBef>
              <a:buClrTx/>
              <a:buFont typeface="Browallia New" pitchFamily="34" charset="-34"/>
              <a:buChar char="–"/>
              <a:defRPr b="1">
                <a:solidFill>
                  <a:schemeClr val="tx1"/>
                </a:solidFill>
              </a:defRPr>
            </a:lvl2pPr>
            <a:lvl3pPr>
              <a:buClrTx/>
              <a:defRPr b="1">
                <a:solidFill>
                  <a:schemeClr val="tx1"/>
                </a:solidFill>
              </a:defRPr>
            </a:lvl3pPr>
            <a:lvl4pPr>
              <a:buClrTx/>
              <a:defRPr b="1">
                <a:solidFill>
                  <a:schemeClr val="tx1"/>
                </a:solidFill>
              </a:defRPr>
            </a:lvl4pPr>
            <a:lvl5pPr>
              <a:buClrTx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811835"/>
            <a:ext cx="8153400" cy="535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924800" y="4833869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481534"/>
            <a:ext cx="4138642" cy="339447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96969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578" y="1481534"/>
            <a:ext cx="4138642" cy="339447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96969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0" y="4833869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811835"/>
            <a:ext cx="8153400" cy="535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360711"/>
            <a:ext cx="4140230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69696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36" y="1840532"/>
            <a:ext cx="4140230" cy="296346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60711"/>
            <a:ext cx="4141817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69696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40532"/>
            <a:ext cx="4141817" cy="296346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  <a:lvl3pPr>
              <a:defRPr sz="18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924800" y="4833869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5536" y="811835"/>
            <a:ext cx="8153400" cy="535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59632" y="267494"/>
            <a:ext cx="7560840" cy="535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0" y="4833869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87624" y="1563638"/>
            <a:ext cx="7599218" cy="144662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th-TH" sz="4800" b="1" kern="1200" baseline="0">
                <a:solidFill>
                  <a:schemeClr val="bg1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87624" y="3017104"/>
            <a:ext cx="7599218" cy="546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184882"/>
                </a:solidFill>
                <a:latin typeface="Browallia New" pitchFamily="34" charset="-34"/>
                <a:cs typeface="Browallia New" pitchFamily="34" charset="-3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0" y="4833869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C34876-1D04-4958-BBB0-89AC034DE7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21" y="123479"/>
            <a:ext cx="841652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4869656"/>
            <a:ext cx="2057400" cy="273844"/>
          </a:xfrm>
        </p:spPr>
        <p:txBody>
          <a:bodyPr/>
          <a:lstStyle>
            <a:lvl1pPr algn="l">
              <a:defRPr sz="11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1413F5-51B2-442D-A79B-A6BED74654B1}"/>
              </a:ext>
            </a:extLst>
          </p:cNvPr>
          <p:cNvSpPr/>
          <p:nvPr userDrawn="1"/>
        </p:nvSpPr>
        <p:spPr>
          <a:xfrm>
            <a:off x="194733" y="220133"/>
            <a:ext cx="8746067" cy="4783667"/>
          </a:xfrm>
          <a:prstGeom prst="roundRect">
            <a:avLst>
              <a:gd name="adj" fmla="val 44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Browallia New" panose="020B06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80E14F-5C07-9805-026B-0ACD82156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855" y="93133"/>
            <a:ext cx="907145" cy="4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1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942"/>
            <a:ext cx="6858000" cy="1790190"/>
          </a:xfrm>
        </p:spPr>
        <p:txBody>
          <a:bodyPr anchor="b"/>
          <a:lstStyle>
            <a:lvl1pPr algn="ctr">
              <a:defRPr sz="3214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868"/>
            <a:ext cx="6858000" cy="1241652"/>
          </a:xfrm>
        </p:spPr>
        <p:txBody>
          <a:bodyPr/>
          <a:lstStyle>
            <a:lvl1pPr marL="0" indent="0" algn="ctr">
              <a:buNone/>
              <a:defRPr sz="1286"/>
            </a:lvl1pPr>
            <a:lvl2pPr marL="244922" indent="0" algn="ctr">
              <a:buNone/>
              <a:defRPr sz="1071"/>
            </a:lvl2pPr>
            <a:lvl3pPr marL="489844" indent="0" algn="ctr">
              <a:buNone/>
              <a:defRPr sz="964"/>
            </a:lvl3pPr>
            <a:lvl4pPr marL="734766" indent="0" algn="ctr">
              <a:buNone/>
              <a:defRPr sz="857"/>
            </a:lvl4pPr>
            <a:lvl5pPr marL="979688" indent="0" algn="ctr">
              <a:buNone/>
              <a:defRPr sz="857"/>
            </a:lvl5pPr>
            <a:lvl6pPr marL="1224610" indent="0" algn="ctr">
              <a:buNone/>
              <a:defRPr sz="857"/>
            </a:lvl6pPr>
            <a:lvl7pPr marL="1469532" indent="0" algn="ctr">
              <a:buNone/>
              <a:defRPr sz="857"/>
            </a:lvl7pPr>
            <a:lvl8pPr marL="1714454" indent="0" algn="ctr">
              <a:buNone/>
              <a:defRPr sz="857"/>
            </a:lvl8pPr>
            <a:lvl9pPr marL="1959376" indent="0" algn="ctr">
              <a:buNone/>
              <a:defRPr sz="857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5606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976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228" y="1282473"/>
            <a:ext cx="7886190" cy="2139723"/>
          </a:xfrm>
        </p:spPr>
        <p:txBody>
          <a:bodyPr anchor="b"/>
          <a:lstStyle>
            <a:lvl1pPr>
              <a:defRPr sz="3214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228" y="3441757"/>
            <a:ext cx="7886190" cy="1125140"/>
          </a:xfrm>
        </p:spPr>
        <p:txBody>
          <a:bodyPr/>
          <a:lstStyle>
            <a:lvl1pPr marL="0" indent="0">
              <a:buNone/>
              <a:defRPr sz="1286">
                <a:solidFill>
                  <a:schemeClr val="tx1">
                    <a:tint val="75000"/>
                  </a:schemeClr>
                </a:solidFill>
              </a:defRPr>
            </a:lvl1pPr>
            <a:lvl2pPr marL="244922" indent="0">
              <a:buNone/>
              <a:defRPr sz="1071">
                <a:solidFill>
                  <a:schemeClr val="tx1">
                    <a:tint val="75000"/>
                  </a:schemeClr>
                </a:solidFill>
              </a:defRPr>
            </a:lvl2pPr>
            <a:lvl3pPr marL="489844" indent="0">
              <a:buNone/>
              <a:defRPr sz="964">
                <a:solidFill>
                  <a:schemeClr val="tx1">
                    <a:tint val="75000"/>
                  </a:schemeClr>
                </a:solidFill>
              </a:defRPr>
            </a:lvl3pPr>
            <a:lvl4pPr marL="734766" indent="0">
              <a:buNone/>
              <a:defRPr sz="857">
                <a:solidFill>
                  <a:schemeClr val="tx1">
                    <a:tint val="75000"/>
                  </a:schemeClr>
                </a:solidFill>
              </a:defRPr>
            </a:lvl4pPr>
            <a:lvl5pPr marL="979688" indent="0">
              <a:buNone/>
              <a:defRPr sz="857">
                <a:solidFill>
                  <a:schemeClr val="tx1">
                    <a:tint val="75000"/>
                  </a:schemeClr>
                </a:solidFill>
              </a:defRPr>
            </a:lvl5pPr>
            <a:lvl6pPr marL="1224610" indent="0">
              <a:buNone/>
              <a:defRPr sz="857">
                <a:solidFill>
                  <a:schemeClr val="tx1">
                    <a:tint val="75000"/>
                  </a:schemeClr>
                </a:solidFill>
              </a:defRPr>
            </a:lvl6pPr>
            <a:lvl7pPr marL="1469532" indent="0">
              <a:buNone/>
              <a:defRPr sz="857">
                <a:solidFill>
                  <a:schemeClr val="tx1">
                    <a:tint val="75000"/>
                  </a:schemeClr>
                </a:solidFill>
              </a:defRPr>
            </a:lvl7pPr>
            <a:lvl8pPr marL="1714454" indent="0">
              <a:buNone/>
              <a:defRPr sz="857">
                <a:solidFill>
                  <a:schemeClr val="tx1">
                    <a:tint val="75000"/>
                  </a:schemeClr>
                </a:solidFill>
              </a:defRPr>
            </a:lvl8pPr>
            <a:lvl9pPr marL="1959376" indent="0">
              <a:buNone/>
              <a:defRPr sz="8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1640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481" y="1369219"/>
            <a:ext cx="3902698" cy="3263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2821" y="1369219"/>
            <a:ext cx="3902699" cy="3263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8160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182" y="273844"/>
            <a:ext cx="7886189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181" y="1261213"/>
            <a:ext cx="3867830" cy="617424"/>
          </a:xfrm>
        </p:spPr>
        <p:txBody>
          <a:bodyPr anchor="b"/>
          <a:lstStyle>
            <a:lvl1pPr marL="0" indent="0">
              <a:buNone/>
              <a:defRPr sz="1286" b="1"/>
            </a:lvl1pPr>
            <a:lvl2pPr marL="244922" indent="0">
              <a:buNone/>
              <a:defRPr sz="1071" b="1"/>
            </a:lvl2pPr>
            <a:lvl3pPr marL="489844" indent="0">
              <a:buNone/>
              <a:defRPr sz="964" b="1"/>
            </a:lvl3pPr>
            <a:lvl4pPr marL="734766" indent="0">
              <a:buNone/>
              <a:defRPr sz="857" b="1"/>
            </a:lvl4pPr>
            <a:lvl5pPr marL="979688" indent="0">
              <a:buNone/>
              <a:defRPr sz="857" b="1"/>
            </a:lvl5pPr>
            <a:lvl6pPr marL="1224610" indent="0">
              <a:buNone/>
              <a:defRPr sz="857" b="1"/>
            </a:lvl6pPr>
            <a:lvl7pPr marL="1469532" indent="0">
              <a:buNone/>
              <a:defRPr sz="857" b="1"/>
            </a:lvl7pPr>
            <a:lvl8pPr marL="1714454" indent="0">
              <a:buNone/>
              <a:defRPr sz="857" b="1"/>
            </a:lvl8pPr>
            <a:lvl9pPr marL="1959376" indent="0">
              <a:buNone/>
              <a:defRPr sz="85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81" y="1878637"/>
            <a:ext cx="3867830" cy="27639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8980" y="1261213"/>
            <a:ext cx="3887390" cy="617424"/>
          </a:xfrm>
        </p:spPr>
        <p:txBody>
          <a:bodyPr anchor="b"/>
          <a:lstStyle>
            <a:lvl1pPr marL="0" indent="0">
              <a:buNone/>
              <a:defRPr sz="1286" b="1"/>
            </a:lvl1pPr>
            <a:lvl2pPr marL="244922" indent="0">
              <a:buNone/>
              <a:defRPr sz="1071" b="1"/>
            </a:lvl2pPr>
            <a:lvl3pPr marL="489844" indent="0">
              <a:buNone/>
              <a:defRPr sz="964" b="1"/>
            </a:lvl3pPr>
            <a:lvl4pPr marL="734766" indent="0">
              <a:buNone/>
              <a:defRPr sz="857" b="1"/>
            </a:lvl4pPr>
            <a:lvl5pPr marL="979688" indent="0">
              <a:buNone/>
              <a:defRPr sz="857" b="1"/>
            </a:lvl5pPr>
            <a:lvl6pPr marL="1224610" indent="0">
              <a:buNone/>
              <a:defRPr sz="857" b="1"/>
            </a:lvl6pPr>
            <a:lvl7pPr marL="1469532" indent="0">
              <a:buNone/>
              <a:defRPr sz="857" b="1"/>
            </a:lvl7pPr>
            <a:lvl8pPr marL="1714454" indent="0">
              <a:buNone/>
              <a:defRPr sz="857" b="1"/>
            </a:lvl8pPr>
            <a:lvl9pPr marL="1959376" indent="0">
              <a:buNone/>
              <a:defRPr sz="85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8980" y="1878637"/>
            <a:ext cx="3887390" cy="27639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5278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9770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9718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181" y="342730"/>
            <a:ext cx="2948498" cy="1199980"/>
          </a:xfrm>
        </p:spPr>
        <p:txBody>
          <a:bodyPr anchor="b"/>
          <a:lstStyle>
            <a:lvl1pPr>
              <a:defRPr sz="1714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39"/>
            <a:ext cx="4628980" cy="3655219"/>
          </a:xfrm>
        </p:spPr>
        <p:txBody>
          <a:bodyPr/>
          <a:lstStyle>
            <a:lvl1pPr>
              <a:defRPr sz="1714"/>
            </a:lvl1pPr>
            <a:lvl2pPr>
              <a:defRPr sz="1500"/>
            </a:lvl2pPr>
            <a:lvl3pPr>
              <a:defRPr sz="1286"/>
            </a:lvl3pPr>
            <a:lvl4pPr>
              <a:defRPr sz="1071"/>
            </a:lvl4pPr>
            <a:lvl5pPr>
              <a:defRPr sz="1071"/>
            </a:lvl5pPr>
            <a:lvl6pPr>
              <a:defRPr sz="1071"/>
            </a:lvl6pPr>
            <a:lvl7pPr>
              <a:defRPr sz="1071"/>
            </a:lvl7pPr>
            <a:lvl8pPr>
              <a:defRPr sz="1071"/>
            </a:lvl8pPr>
            <a:lvl9pPr>
              <a:defRPr sz="10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181" y="1542710"/>
            <a:ext cx="2948498" cy="2859201"/>
          </a:xfrm>
        </p:spPr>
        <p:txBody>
          <a:bodyPr/>
          <a:lstStyle>
            <a:lvl1pPr marL="0" indent="0">
              <a:buNone/>
              <a:defRPr sz="857"/>
            </a:lvl1pPr>
            <a:lvl2pPr marL="244922" indent="0">
              <a:buNone/>
              <a:defRPr sz="750"/>
            </a:lvl2pPr>
            <a:lvl3pPr marL="489844" indent="0">
              <a:buNone/>
              <a:defRPr sz="643"/>
            </a:lvl3pPr>
            <a:lvl4pPr marL="734766" indent="0">
              <a:buNone/>
              <a:defRPr sz="536"/>
            </a:lvl4pPr>
            <a:lvl5pPr marL="979688" indent="0">
              <a:buNone/>
              <a:defRPr sz="536"/>
            </a:lvl5pPr>
            <a:lvl6pPr marL="1224610" indent="0">
              <a:buNone/>
              <a:defRPr sz="536"/>
            </a:lvl6pPr>
            <a:lvl7pPr marL="1469532" indent="0">
              <a:buNone/>
              <a:defRPr sz="536"/>
            </a:lvl7pPr>
            <a:lvl8pPr marL="1714454" indent="0">
              <a:buNone/>
              <a:defRPr sz="536"/>
            </a:lvl8pPr>
            <a:lvl9pPr marL="1959376" indent="0">
              <a:buNone/>
              <a:defRPr sz="5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933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3766" y="4746419"/>
            <a:ext cx="2057400" cy="273844"/>
          </a:xfrm>
        </p:spPr>
        <p:txBody>
          <a:bodyPr/>
          <a:lstStyle>
            <a:lvl1pPr algn="r">
              <a:defRPr sz="1071" b="1">
                <a:solidFill>
                  <a:schemeClr val="tx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0495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181" y="342730"/>
            <a:ext cx="2948498" cy="1199980"/>
          </a:xfrm>
        </p:spPr>
        <p:txBody>
          <a:bodyPr anchor="b"/>
          <a:lstStyle>
            <a:lvl1pPr>
              <a:defRPr sz="1714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39"/>
            <a:ext cx="4628980" cy="3655219"/>
          </a:xfrm>
        </p:spPr>
        <p:txBody>
          <a:bodyPr/>
          <a:lstStyle>
            <a:lvl1pPr marL="0" indent="0">
              <a:buNone/>
              <a:defRPr sz="1714"/>
            </a:lvl1pPr>
            <a:lvl2pPr marL="244922" indent="0">
              <a:buNone/>
              <a:defRPr sz="1500"/>
            </a:lvl2pPr>
            <a:lvl3pPr marL="489844" indent="0">
              <a:buNone/>
              <a:defRPr sz="1286"/>
            </a:lvl3pPr>
            <a:lvl4pPr marL="734766" indent="0">
              <a:buNone/>
              <a:defRPr sz="1071"/>
            </a:lvl4pPr>
            <a:lvl5pPr marL="979688" indent="0">
              <a:buNone/>
              <a:defRPr sz="1071"/>
            </a:lvl5pPr>
            <a:lvl6pPr marL="1224610" indent="0">
              <a:buNone/>
              <a:defRPr sz="1071"/>
            </a:lvl6pPr>
            <a:lvl7pPr marL="1469532" indent="0">
              <a:buNone/>
              <a:defRPr sz="1071"/>
            </a:lvl7pPr>
            <a:lvl8pPr marL="1714454" indent="0">
              <a:buNone/>
              <a:defRPr sz="1071"/>
            </a:lvl8pPr>
            <a:lvl9pPr marL="1959376" indent="0">
              <a:buNone/>
              <a:defRPr sz="1071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181" y="1542710"/>
            <a:ext cx="2948498" cy="2859201"/>
          </a:xfrm>
        </p:spPr>
        <p:txBody>
          <a:bodyPr/>
          <a:lstStyle>
            <a:lvl1pPr marL="0" indent="0">
              <a:buNone/>
              <a:defRPr sz="857"/>
            </a:lvl1pPr>
            <a:lvl2pPr marL="244922" indent="0">
              <a:buNone/>
              <a:defRPr sz="750"/>
            </a:lvl2pPr>
            <a:lvl3pPr marL="489844" indent="0">
              <a:buNone/>
              <a:defRPr sz="643"/>
            </a:lvl3pPr>
            <a:lvl4pPr marL="734766" indent="0">
              <a:buNone/>
              <a:defRPr sz="536"/>
            </a:lvl4pPr>
            <a:lvl5pPr marL="979688" indent="0">
              <a:buNone/>
              <a:defRPr sz="536"/>
            </a:lvl5pPr>
            <a:lvl6pPr marL="1224610" indent="0">
              <a:buNone/>
              <a:defRPr sz="536"/>
            </a:lvl6pPr>
            <a:lvl7pPr marL="1469532" indent="0">
              <a:buNone/>
              <a:defRPr sz="536"/>
            </a:lvl7pPr>
            <a:lvl8pPr marL="1714454" indent="0">
              <a:buNone/>
              <a:defRPr sz="536"/>
            </a:lvl8pPr>
            <a:lvl9pPr marL="1959376" indent="0">
              <a:buNone/>
              <a:defRPr sz="5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496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189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4186" y="273844"/>
            <a:ext cx="1971335" cy="4358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480" y="273844"/>
            <a:ext cx="5834063" cy="43585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4382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69656"/>
            <a:ext cx="8153400" cy="33623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696969"/>
                </a:solidFill>
              </a:defRPr>
            </a:lvl1pPr>
            <a:lvl2pPr>
              <a:spcBef>
                <a:spcPts val="0"/>
              </a:spcBef>
              <a:buClrTx/>
              <a:buFont typeface="Browallia New" pitchFamily="34" charset="-34"/>
              <a:buChar char="–"/>
              <a:defRPr b="1">
                <a:solidFill>
                  <a:schemeClr val="tx1"/>
                </a:solidFill>
              </a:defRPr>
            </a:lvl2pPr>
            <a:lvl3pPr>
              <a:buClrTx/>
              <a:defRPr b="1">
                <a:solidFill>
                  <a:schemeClr val="tx1"/>
                </a:solidFill>
              </a:defRPr>
            </a:lvl3pPr>
            <a:lvl4pPr>
              <a:buClrTx/>
              <a:defRPr b="1">
                <a:solidFill>
                  <a:schemeClr val="tx1"/>
                </a:solidFill>
              </a:defRPr>
            </a:lvl4pPr>
            <a:lvl5pPr>
              <a:buClrTx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811836"/>
            <a:ext cx="8153400" cy="535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924800" y="483387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1076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481535"/>
            <a:ext cx="4138642" cy="339447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96969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579" y="1481535"/>
            <a:ext cx="4138642" cy="339447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96969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0" y="483387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811836"/>
            <a:ext cx="8153400" cy="535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0747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360711"/>
            <a:ext cx="4140230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696969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29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2" indent="0">
              <a:buNone/>
              <a:defRPr sz="1600" b="1"/>
            </a:lvl6pPr>
            <a:lvl7pPr marL="2743059" indent="0">
              <a:buNone/>
              <a:defRPr sz="1600" b="1"/>
            </a:lvl7pPr>
            <a:lvl8pPr marL="3200234" indent="0">
              <a:buNone/>
              <a:defRPr sz="1600" b="1"/>
            </a:lvl8pPr>
            <a:lvl9pPr marL="365741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36" y="1840532"/>
            <a:ext cx="4140230" cy="296346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360711"/>
            <a:ext cx="4141817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696969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29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2" indent="0">
              <a:buNone/>
              <a:defRPr sz="1600" b="1"/>
            </a:lvl6pPr>
            <a:lvl7pPr marL="2743059" indent="0">
              <a:buNone/>
              <a:defRPr sz="1600" b="1"/>
            </a:lvl7pPr>
            <a:lvl8pPr marL="3200234" indent="0">
              <a:buNone/>
              <a:defRPr sz="1600" b="1"/>
            </a:lvl8pPr>
            <a:lvl9pPr marL="365741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40532"/>
            <a:ext cx="4141817" cy="296346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  <a:lvl3pPr>
              <a:defRPr sz="18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924800" y="483387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5536" y="811836"/>
            <a:ext cx="8153400" cy="535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8210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59632" y="267495"/>
            <a:ext cx="7560840" cy="535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0" y="483387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84188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0" y="483387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243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0" y="4833869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C34876-1D04-4958-BBB0-89AC034DE7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21" y="123479"/>
            <a:ext cx="841652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0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940" y="197495"/>
            <a:ext cx="1210932" cy="6216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31" y="4330886"/>
            <a:ext cx="488742" cy="6967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6" y="4144061"/>
            <a:ext cx="612372" cy="8827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077" y="4474512"/>
            <a:ext cx="176779" cy="5603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1" y="2542839"/>
            <a:ext cx="210474" cy="14811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6" y="2581124"/>
            <a:ext cx="510974" cy="6709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7" y="3498659"/>
            <a:ext cx="430140" cy="4441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2702" y="3285928"/>
            <a:ext cx="1231676" cy="1698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08" y="2755014"/>
            <a:ext cx="502607" cy="4945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10" y="2957868"/>
            <a:ext cx="633169" cy="10271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72" y="3491003"/>
            <a:ext cx="316585" cy="45176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90" y="4444643"/>
            <a:ext cx="1059519" cy="5719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02" y="4482599"/>
            <a:ext cx="866563" cy="5442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217" y="4095269"/>
            <a:ext cx="574243" cy="21721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929" y="4684970"/>
            <a:ext cx="729069" cy="33969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06" y="4436556"/>
            <a:ext cx="570777" cy="58810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11" y="4765941"/>
            <a:ext cx="273928" cy="26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4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0545" y="4766178"/>
            <a:ext cx="454820" cy="277679"/>
          </a:xfrm>
        </p:spPr>
        <p:txBody>
          <a:bodyPr/>
          <a:lstStyle>
            <a:lvl1pPr algn="r">
              <a:defRPr lang="th-TH" sz="1071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991" y="109290"/>
            <a:ext cx="757009" cy="3885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043857"/>
            <a:ext cx="9144000" cy="99643"/>
          </a:xfrm>
          <a:prstGeom prst="rect">
            <a:avLst/>
          </a:prstGeom>
          <a:solidFill>
            <a:srgbClr val="F9F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D0F318-94BC-4241-80B2-A5C4BEFF3CC1}"/>
              </a:ext>
            </a:extLst>
          </p:cNvPr>
          <p:cNvSpPr/>
          <p:nvPr userDrawn="1"/>
        </p:nvSpPr>
        <p:spPr>
          <a:xfrm>
            <a:off x="-1947" y="5072629"/>
            <a:ext cx="9145947" cy="771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</p:spTree>
    <p:extLst>
      <p:ext uri="{BB962C8B-B14F-4D97-AF65-F5344CB8AC3E}">
        <p14:creationId xmlns:p14="http://schemas.microsoft.com/office/powerpoint/2010/main" val="196641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7344" y="4770014"/>
            <a:ext cx="391423" cy="273844"/>
          </a:xfrm>
        </p:spPr>
        <p:txBody>
          <a:bodyPr/>
          <a:lstStyle>
            <a:lvl1pPr algn="r">
              <a:defRPr sz="1071" b="1">
                <a:solidFill>
                  <a:schemeClr val="tx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727" y="149442"/>
            <a:ext cx="757011" cy="388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17" y="14081"/>
            <a:ext cx="835988" cy="3144601"/>
          </a:xfrm>
          <a:prstGeom prst="rect">
            <a:avLst/>
          </a:prstGeom>
          <a:solidFill>
            <a:srgbClr val="7BD3F7"/>
          </a:solidFill>
        </p:spPr>
      </p:pic>
      <p:sp>
        <p:nvSpPr>
          <p:cNvPr id="2" name="Rectangle 1"/>
          <p:cNvSpPr/>
          <p:nvPr/>
        </p:nvSpPr>
        <p:spPr>
          <a:xfrm>
            <a:off x="0" y="5043857"/>
            <a:ext cx="9144000" cy="99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</p:spTree>
    <p:extLst>
      <p:ext uri="{BB962C8B-B14F-4D97-AF65-F5344CB8AC3E}">
        <p14:creationId xmlns:p14="http://schemas.microsoft.com/office/powerpoint/2010/main" val="375725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043857"/>
            <a:ext cx="9144000" cy="99643"/>
          </a:xfrm>
          <a:prstGeom prst="rect">
            <a:avLst/>
          </a:prstGeom>
          <a:solidFill>
            <a:srgbClr val="F9F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675" y="4397302"/>
            <a:ext cx="1195366" cy="61362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75394" y="135492"/>
            <a:ext cx="502646" cy="262696"/>
          </a:xfrm>
        </p:spPr>
        <p:txBody>
          <a:bodyPr/>
          <a:lstStyle>
            <a:lvl1pPr marL="0" algn="r" defTabSz="576030" rtl="0" eaLnBrk="1" latinLnBrk="0" hangingPunct="1">
              <a:defRPr lang="th-TH" sz="1071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627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0"/>
            </a:lvl2pPr>
            <a:lvl3pPr marL="685782" indent="0">
              <a:buNone/>
              <a:defRPr sz="900"/>
            </a:lvl3pPr>
            <a:lvl4pPr marL="1028673" indent="0">
              <a:buNone/>
              <a:defRPr sz="750"/>
            </a:lvl4pPr>
            <a:lvl5pPr marL="1371563" indent="0">
              <a:buNone/>
              <a:defRPr sz="750"/>
            </a:lvl5pPr>
            <a:lvl6pPr marL="1714454" indent="0">
              <a:buNone/>
              <a:defRPr sz="750"/>
            </a:lvl6pPr>
            <a:lvl7pPr marL="2057345" indent="0">
              <a:buNone/>
              <a:defRPr sz="750"/>
            </a:lvl7pPr>
            <a:lvl8pPr marL="2400236" indent="0">
              <a:buNone/>
              <a:defRPr sz="750"/>
            </a:lvl8pPr>
            <a:lvl9pPr marL="274312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1590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2" indent="0">
              <a:buNone/>
              <a:defRPr sz="1800"/>
            </a:lvl3pPr>
            <a:lvl4pPr marL="1028673" indent="0">
              <a:buNone/>
              <a:defRPr sz="1500"/>
            </a:lvl4pPr>
            <a:lvl5pPr marL="1371563" indent="0">
              <a:buNone/>
              <a:defRPr sz="1500"/>
            </a:lvl5pPr>
            <a:lvl6pPr marL="1714454" indent="0">
              <a:buNone/>
              <a:defRPr sz="1500"/>
            </a:lvl6pPr>
            <a:lvl7pPr marL="2057345" indent="0">
              <a:buNone/>
              <a:defRPr sz="1500"/>
            </a:lvl7pPr>
            <a:lvl8pPr marL="2400236" indent="0">
              <a:buNone/>
              <a:defRPr sz="1500"/>
            </a:lvl8pPr>
            <a:lvl9pPr marL="274312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0"/>
            </a:lvl2pPr>
            <a:lvl3pPr marL="685782" indent="0">
              <a:buNone/>
              <a:defRPr sz="900"/>
            </a:lvl3pPr>
            <a:lvl4pPr marL="1028673" indent="0">
              <a:buNone/>
              <a:defRPr sz="750"/>
            </a:lvl4pPr>
            <a:lvl5pPr marL="1371563" indent="0">
              <a:buNone/>
              <a:defRPr sz="750"/>
            </a:lvl5pPr>
            <a:lvl6pPr marL="1714454" indent="0">
              <a:buNone/>
              <a:defRPr sz="750"/>
            </a:lvl6pPr>
            <a:lvl7pPr marL="2057345" indent="0">
              <a:buNone/>
              <a:defRPr sz="750"/>
            </a:lvl7pPr>
            <a:lvl8pPr marL="2400236" indent="0">
              <a:buNone/>
              <a:defRPr sz="750"/>
            </a:lvl8pPr>
            <a:lvl9pPr marL="274312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550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0F718A5A-68A5-43C9-866F-038C0C8998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61B404E0-D0E0-482F-889A-72DEFED832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E002F6F-C6B3-4737-827D-6F5DFE986213}"/>
              </a:ext>
            </a:extLst>
          </p:cNvPr>
          <p:cNvGrpSpPr/>
          <p:nvPr userDrawn="1"/>
        </p:nvGrpSpPr>
        <p:grpSpPr>
          <a:xfrm>
            <a:off x="6084168" y="4778374"/>
            <a:ext cx="3059832" cy="365126"/>
            <a:chOff x="6084168" y="4778374"/>
            <a:chExt cx="3059832" cy="365126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38" t="92901"/>
            <a:stretch/>
          </p:blipFill>
          <p:spPr>
            <a:xfrm>
              <a:off x="6084168" y="4778374"/>
              <a:ext cx="3059832" cy="3651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3EA149-F3C0-4F35-8318-E3BE37B9B1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9" t="92901" r="10625"/>
            <a:stretch/>
          </p:blipFill>
          <p:spPr>
            <a:xfrm>
              <a:off x="6300192" y="4778374"/>
              <a:ext cx="1872208" cy="36512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" y="-6804"/>
            <a:ext cx="9205913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A968D5-0821-4057-893C-E9CFC72D28A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" y="-6804"/>
            <a:ext cx="92059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3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50" r:id="rId14"/>
    <p:sldLayoutId id="2147483652" r:id="rId15"/>
    <p:sldLayoutId id="2147483653" r:id="rId16"/>
    <p:sldLayoutId id="2147483654" r:id="rId17"/>
    <p:sldLayoutId id="2147483716" r:id="rId18"/>
    <p:sldLayoutId id="2147483719" r:id="rId19"/>
  </p:sldLayoutIdLst>
  <p:hf hdr="0" ftr="0" dt="0"/>
  <p:txStyles>
    <p:titleStyle>
      <a:lvl1pPr algn="l" defTabSz="68578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DB Helvethaica X 75 Bd" panose="02000506090000020004" pitchFamily="2" charset="-34"/>
          <a:ea typeface="+mj-ea"/>
          <a:cs typeface="DB Helvethaica X 75 Bd" panose="02000506090000020004" pitchFamily="2" charset="-34"/>
        </a:defRPr>
      </a:lvl1pPr>
    </p:titleStyle>
    <p:bodyStyle>
      <a:lvl1pPr marL="171445" indent="-171445" algn="l" defTabSz="6857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1pPr>
      <a:lvl2pPr marL="514336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2pPr>
      <a:lvl3pPr marL="857227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3pPr>
      <a:lvl4pPr marL="1200118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4pPr>
      <a:lvl5pPr marL="1543009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5pPr>
      <a:lvl6pPr marL="1885900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1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1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2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7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2" algn="l" defTabSz="6857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3" algn="l" defTabSz="6857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3" algn="l" defTabSz="6857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4" algn="l" defTabSz="6857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5" algn="l" defTabSz="6857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36" algn="l" defTabSz="6857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27" algn="l" defTabSz="6857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481" y="273844"/>
            <a:ext cx="788704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481" y="1369219"/>
            <a:ext cx="7887040" cy="326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480" y="4767603"/>
            <a:ext cx="20572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290" y="4767603"/>
            <a:ext cx="30854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291" y="4767603"/>
            <a:ext cx="20572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410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l" defTabSz="489844" rtl="0" eaLnBrk="1" latinLnBrk="0" hangingPunct="1">
        <a:lnSpc>
          <a:spcPct val="90000"/>
        </a:lnSpc>
        <a:spcBef>
          <a:spcPct val="0"/>
        </a:spcBef>
        <a:buNone/>
        <a:defRPr sz="23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2461" indent="-122461" algn="l" defTabSz="48984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7383" indent="-122461" algn="l" defTabSz="489844" rtl="0" eaLnBrk="1" latinLnBrk="0" hangingPunct="1">
        <a:lnSpc>
          <a:spcPct val="90000"/>
        </a:lnSpc>
        <a:spcBef>
          <a:spcPts val="268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2pPr>
      <a:lvl3pPr marL="612305" indent="-122461" algn="l" defTabSz="489844" rtl="0" eaLnBrk="1" latinLnBrk="0" hangingPunct="1">
        <a:lnSpc>
          <a:spcPct val="90000"/>
        </a:lnSpc>
        <a:spcBef>
          <a:spcPts val="268"/>
        </a:spcBef>
        <a:buFont typeface="Arial" panose="020B0604020202020204" pitchFamily="34" charset="0"/>
        <a:buChar char="•"/>
        <a:defRPr sz="1071" kern="1200">
          <a:solidFill>
            <a:schemeClr val="tx1"/>
          </a:solidFill>
          <a:latin typeface="+mn-lt"/>
          <a:ea typeface="+mn-ea"/>
          <a:cs typeface="+mn-cs"/>
        </a:defRPr>
      </a:lvl3pPr>
      <a:lvl4pPr marL="857227" indent="-122461" algn="l" defTabSz="489844" rtl="0" eaLnBrk="1" latinLnBrk="0" hangingPunct="1">
        <a:lnSpc>
          <a:spcPct val="90000"/>
        </a:lnSpc>
        <a:spcBef>
          <a:spcPts val="268"/>
        </a:spcBef>
        <a:buFont typeface="Arial" panose="020B0604020202020204" pitchFamily="34" charset="0"/>
        <a:buChar char="•"/>
        <a:defRPr sz="964" kern="1200">
          <a:solidFill>
            <a:schemeClr val="tx1"/>
          </a:solidFill>
          <a:latin typeface="+mn-lt"/>
          <a:ea typeface="+mn-ea"/>
          <a:cs typeface="+mn-cs"/>
        </a:defRPr>
      </a:lvl4pPr>
      <a:lvl5pPr marL="1102149" indent="-122461" algn="l" defTabSz="489844" rtl="0" eaLnBrk="1" latinLnBrk="0" hangingPunct="1">
        <a:lnSpc>
          <a:spcPct val="90000"/>
        </a:lnSpc>
        <a:spcBef>
          <a:spcPts val="268"/>
        </a:spcBef>
        <a:buFont typeface="Arial" panose="020B0604020202020204" pitchFamily="34" charset="0"/>
        <a:buChar char="•"/>
        <a:defRPr sz="964" kern="1200">
          <a:solidFill>
            <a:schemeClr val="tx1"/>
          </a:solidFill>
          <a:latin typeface="+mn-lt"/>
          <a:ea typeface="+mn-ea"/>
          <a:cs typeface="+mn-cs"/>
        </a:defRPr>
      </a:lvl5pPr>
      <a:lvl6pPr marL="1347071" indent="-122461" algn="l" defTabSz="489844" rtl="0" eaLnBrk="1" latinLnBrk="0" hangingPunct="1">
        <a:lnSpc>
          <a:spcPct val="90000"/>
        </a:lnSpc>
        <a:spcBef>
          <a:spcPts val="268"/>
        </a:spcBef>
        <a:buFont typeface="Arial" panose="020B0604020202020204" pitchFamily="34" charset="0"/>
        <a:buChar char="•"/>
        <a:defRPr sz="964" kern="1200">
          <a:solidFill>
            <a:schemeClr val="tx1"/>
          </a:solidFill>
          <a:latin typeface="+mn-lt"/>
          <a:ea typeface="+mn-ea"/>
          <a:cs typeface="+mn-cs"/>
        </a:defRPr>
      </a:lvl6pPr>
      <a:lvl7pPr marL="1591993" indent="-122461" algn="l" defTabSz="489844" rtl="0" eaLnBrk="1" latinLnBrk="0" hangingPunct="1">
        <a:lnSpc>
          <a:spcPct val="90000"/>
        </a:lnSpc>
        <a:spcBef>
          <a:spcPts val="268"/>
        </a:spcBef>
        <a:buFont typeface="Arial" panose="020B0604020202020204" pitchFamily="34" charset="0"/>
        <a:buChar char="•"/>
        <a:defRPr sz="964" kern="1200">
          <a:solidFill>
            <a:schemeClr val="tx1"/>
          </a:solidFill>
          <a:latin typeface="+mn-lt"/>
          <a:ea typeface="+mn-ea"/>
          <a:cs typeface="+mn-cs"/>
        </a:defRPr>
      </a:lvl7pPr>
      <a:lvl8pPr marL="1836915" indent="-122461" algn="l" defTabSz="489844" rtl="0" eaLnBrk="1" latinLnBrk="0" hangingPunct="1">
        <a:lnSpc>
          <a:spcPct val="90000"/>
        </a:lnSpc>
        <a:spcBef>
          <a:spcPts val="268"/>
        </a:spcBef>
        <a:buFont typeface="Arial" panose="020B0604020202020204" pitchFamily="34" charset="0"/>
        <a:buChar char="•"/>
        <a:defRPr sz="964" kern="1200">
          <a:solidFill>
            <a:schemeClr val="tx1"/>
          </a:solidFill>
          <a:latin typeface="+mn-lt"/>
          <a:ea typeface="+mn-ea"/>
          <a:cs typeface="+mn-cs"/>
        </a:defRPr>
      </a:lvl8pPr>
      <a:lvl9pPr marL="2081837" indent="-122461" algn="l" defTabSz="489844" rtl="0" eaLnBrk="1" latinLnBrk="0" hangingPunct="1">
        <a:lnSpc>
          <a:spcPct val="90000"/>
        </a:lnSpc>
        <a:spcBef>
          <a:spcPts val="268"/>
        </a:spcBef>
        <a:buFont typeface="Arial" panose="020B0604020202020204" pitchFamily="34" charset="0"/>
        <a:buChar char="•"/>
        <a:defRPr sz="9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48984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44922" algn="l" defTabSz="48984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89844" algn="l" defTabSz="48984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34766" algn="l" defTabSz="48984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79688" algn="l" defTabSz="48984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24610" algn="l" defTabSz="48984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469532" algn="l" defTabSz="48984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4" algn="l" defTabSz="48984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959376" algn="l" defTabSz="48984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0" y="483387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th-TH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54BA34-7FB4-402E-BF50-E4CEF3F0ED32}"/>
              </a:ext>
            </a:extLst>
          </p:cNvPr>
          <p:cNvGrpSpPr/>
          <p:nvPr/>
        </p:nvGrpSpPr>
        <p:grpSpPr>
          <a:xfrm>
            <a:off x="6084168" y="4778375"/>
            <a:ext cx="3059832" cy="365126"/>
            <a:chOff x="6084168" y="4778374"/>
            <a:chExt cx="3059832" cy="3651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2875BB-9AD8-4D10-AA08-E7746867D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38" t="92901"/>
            <a:stretch/>
          </p:blipFill>
          <p:spPr>
            <a:xfrm>
              <a:off x="6084168" y="4778374"/>
              <a:ext cx="3059832" cy="3651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982FBB-1E7B-401B-9D5D-4B92B7222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9" t="92901" r="10625"/>
            <a:stretch/>
          </p:blipFill>
          <p:spPr>
            <a:xfrm>
              <a:off x="6300192" y="4778374"/>
              <a:ext cx="1872208" cy="365126"/>
            </a:xfrm>
            <a:prstGeom prst="rect">
              <a:avLst/>
            </a:prstGeom>
          </p:spPr>
        </p:pic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2C578A-5E05-408E-9278-DCFC7AAB7B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8" r:id="rId6"/>
  </p:sldLayoutIdLst>
  <p:hf hdr="0" ftr="0" dt="0"/>
  <p:txStyles>
    <p:titleStyle>
      <a:lvl1pPr algn="l" defTabSz="914353" rtl="0" eaLnBrk="1" latinLnBrk="0" hangingPunct="1">
        <a:spcBef>
          <a:spcPct val="0"/>
        </a:spcBef>
        <a:buNone/>
        <a:defRPr sz="4000" b="1" kern="1200">
          <a:solidFill>
            <a:srgbClr val="004065"/>
          </a:solidFill>
          <a:latin typeface="Browallia New" pitchFamily="34" charset="-34"/>
          <a:ea typeface="+mj-ea"/>
          <a:cs typeface="Browallia New" pitchFamily="34" charset="-34"/>
        </a:defRPr>
      </a:lvl1pPr>
    </p:titleStyle>
    <p:bodyStyle>
      <a:lvl1pPr marL="342883" indent="-342883" algn="l" defTabSz="914353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rgbClr val="004065"/>
          </a:solidFill>
          <a:latin typeface="Browallia New" pitchFamily="34" charset="-34"/>
          <a:ea typeface="+mn-ea"/>
          <a:cs typeface="Browallia New" pitchFamily="34" charset="-34"/>
        </a:defRPr>
      </a:lvl1pPr>
      <a:lvl2pPr marL="742911" indent="-285735" algn="l" defTabSz="914353" rtl="0" eaLnBrk="1" latinLnBrk="0" hangingPunct="1">
        <a:spcBef>
          <a:spcPct val="20000"/>
        </a:spcBef>
        <a:buFont typeface="Browallia New" pitchFamily="34" charset="-34"/>
        <a:buChar char="–"/>
        <a:defRPr sz="2800" b="1" kern="1200">
          <a:solidFill>
            <a:srgbClr val="9C9B9B"/>
          </a:solidFill>
          <a:latin typeface="Browallia New" pitchFamily="34" charset="-34"/>
          <a:ea typeface="+mn-ea"/>
          <a:cs typeface="Browallia New" pitchFamily="34" charset="-34"/>
        </a:defRPr>
      </a:lvl2pPr>
      <a:lvl3pPr marL="114294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4pPr>
      <a:lvl5pPr marL="2057293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5pPr>
      <a:lvl6pPr marL="2514470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6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3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99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9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2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9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4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1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../media/image57.pn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10" Type="http://schemas.openxmlformats.org/officeDocument/2006/relationships/image" Target="../media/image56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s://www.bot.or.th/thai/statistics/_layouts/application/interest_rate/in_rate.aspx" TargetMode="Externa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17/06/relationships/model3d" Target="../media/model3d1.glb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jpeg"/><Relationship Id="rId3" Type="http://schemas.openxmlformats.org/officeDocument/2006/relationships/image" Target="../media/image87.png"/><Relationship Id="rId21" Type="http://schemas.openxmlformats.org/officeDocument/2006/relationships/image" Target="../media/image117.jpeg"/><Relationship Id="rId7" Type="http://schemas.openxmlformats.org/officeDocument/2006/relationships/image" Target="../media/image103.jpeg"/><Relationship Id="rId12" Type="http://schemas.openxmlformats.org/officeDocument/2006/relationships/image" Target="../media/image108.png"/><Relationship Id="rId17" Type="http://schemas.openxmlformats.org/officeDocument/2006/relationships/image" Target="../media/image113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12.png"/><Relationship Id="rId20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11" Type="http://schemas.openxmlformats.org/officeDocument/2006/relationships/image" Target="../media/image107.svg"/><Relationship Id="rId5" Type="http://schemas.openxmlformats.org/officeDocument/2006/relationships/image" Target="../media/image90.png"/><Relationship Id="rId15" Type="http://schemas.openxmlformats.org/officeDocument/2006/relationships/image" Target="../media/image111.jpeg"/><Relationship Id="rId10" Type="http://schemas.openxmlformats.org/officeDocument/2006/relationships/image" Target="../media/image106.png"/><Relationship Id="rId19" Type="http://schemas.openxmlformats.org/officeDocument/2006/relationships/image" Target="../media/image115.jpeg"/><Relationship Id="rId4" Type="http://schemas.openxmlformats.org/officeDocument/2006/relationships/image" Target="../media/image102.jpeg"/><Relationship Id="rId9" Type="http://schemas.openxmlformats.org/officeDocument/2006/relationships/image" Target="../media/image105.jpeg"/><Relationship Id="rId1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8.png"/><Relationship Id="rId18" Type="http://schemas.openxmlformats.org/officeDocument/2006/relationships/image" Target="../media/image133.png"/><Relationship Id="rId26" Type="http://schemas.openxmlformats.org/officeDocument/2006/relationships/image" Target="../media/image137.png"/><Relationship Id="rId3" Type="http://schemas.openxmlformats.org/officeDocument/2006/relationships/image" Target="../media/image118.png"/><Relationship Id="rId21" Type="http://schemas.openxmlformats.org/officeDocument/2006/relationships/image" Target="../media/image107.svg"/><Relationship Id="rId7" Type="http://schemas.openxmlformats.org/officeDocument/2006/relationships/image" Target="../media/image122.png"/><Relationship Id="rId12" Type="http://schemas.openxmlformats.org/officeDocument/2006/relationships/image" Target="../media/image127.svg"/><Relationship Id="rId17" Type="http://schemas.openxmlformats.org/officeDocument/2006/relationships/image" Target="../media/image132.svg"/><Relationship Id="rId25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1.png"/><Relationship Id="rId20" Type="http://schemas.openxmlformats.org/officeDocument/2006/relationships/image" Target="../media/image106.png"/><Relationship Id="rId29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svg"/><Relationship Id="rId11" Type="http://schemas.openxmlformats.org/officeDocument/2006/relationships/image" Target="../media/image126.png"/><Relationship Id="rId24" Type="http://schemas.openxmlformats.org/officeDocument/2006/relationships/image" Target="../media/image136.png"/><Relationship Id="rId5" Type="http://schemas.openxmlformats.org/officeDocument/2006/relationships/image" Target="../media/image120.png"/><Relationship Id="rId15" Type="http://schemas.openxmlformats.org/officeDocument/2006/relationships/image" Target="../media/image130.svg"/><Relationship Id="rId23" Type="http://schemas.openxmlformats.org/officeDocument/2006/relationships/image" Target="../media/image135.jpeg"/><Relationship Id="rId28" Type="http://schemas.openxmlformats.org/officeDocument/2006/relationships/image" Target="../media/image139.png"/><Relationship Id="rId10" Type="http://schemas.openxmlformats.org/officeDocument/2006/relationships/image" Target="../media/image125.svg"/><Relationship Id="rId19" Type="http://schemas.openxmlformats.org/officeDocument/2006/relationships/image" Target="../media/image134.svg"/><Relationship Id="rId4" Type="http://schemas.openxmlformats.org/officeDocument/2006/relationships/image" Target="../media/image119.svg"/><Relationship Id="rId9" Type="http://schemas.openxmlformats.org/officeDocument/2006/relationships/image" Target="../media/image124.png"/><Relationship Id="rId14" Type="http://schemas.openxmlformats.org/officeDocument/2006/relationships/image" Target="../media/image129.svg"/><Relationship Id="rId22" Type="http://schemas.openxmlformats.org/officeDocument/2006/relationships/image" Target="../media/image109.png"/><Relationship Id="rId27" Type="http://schemas.openxmlformats.org/officeDocument/2006/relationships/image" Target="../media/image1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90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png"/><Relationship Id="rId5" Type="http://schemas.openxmlformats.org/officeDocument/2006/relationships/image" Target="../media/image156.png"/><Relationship Id="rId4" Type="http://schemas.openxmlformats.org/officeDocument/2006/relationships/image" Target="../media/image1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ZXo0lDXWg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png"/><Relationship Id="rId4" Type="http://schemas.openxmlformats.org/officeDocument/2006/relationships/image" Target="../media/image1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56.png"/><Relationship Id="rId3" Type="http://schemas.openxmlformats.org/officeDocument/2006/relationships/image" Target="../media/image166.png"/><Relationship Id="rId7" Type="http://schemas.openxmlformats.org/officeDocument/2006/relationships/image" Target="../media/image169.svg"/><Relationship Id="rId12" Type="http://schemas.openxmlformats.org/officeDocument/2006/relationships/image" Target="../media/image173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png"/><Relationship Id="rId11" Type="http://schemas.openxmlformats.org/officeDocument/2006/relationships/image" Target="../media/image172.png"/><Relationship Id="rId5" Type="http://schemas.openxmlformats.org/officeDocument/2006/relationships/image" Target="../media/image164.png"/><Relationship Id="rId10" Type="http://schemas.openxmlformats.org/officeDocument/2006/relationships/image" Target="../media/image165.png"/><Relationship Id="rId4" Type="http://schemas.openxmlformats.org/officeDocument/2006/relationships/image" Target="../media/image167.svg"/><Relationship Id="rId9" Type="http://schemas.openxmlformats.org/officeDocument/2006/relationships/image" Target="../media/image17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atchakitcha.soc.go.th/DATA/PDF/2565/E/245/T_0026.PDF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png"/><Relationship Id="rId4" Type="http://schemas.openxmlformats.org/officeDocument/2006/relationships/image" Target="../media/image1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3.jpeg"/><Relationship Id="rId4" Type="http://schemas.openxmlformats.org/officeDocument/2006/relationships/image" Target="../media/image18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68.png"/><Relationship Id="rId3" Type="http://schemas.openxmlformats.org/officeDocument/2006/relationships/image" Target="../media/image33.png"/><Relationship Id="rId7" Type="http://schemas.openxmlformats.org/officeDocument/2006/relationships/image" Target="../media/image187.png"/><Relationship Id="rId12" Type="http://schemas.openxmlformats.org/officeDocument/2006/relationships/image" Target="../media/image1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jpeg"/><Relationship Id="rId11" Type="http://schemas.openxmlformats.org/officeDocument/2006/relationships/image" Target="../media/image67.png"/><Relationship Id="rId5" Type="http://schemas.openxmlformats.org/officeDocument/2006/relationships/image" Target="../media/image185.sv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5.jpeg"/><Relationship Id="rId5" Type="http://schemas.openxmlformats.org/officeDocument/2006/relationships/image" Target="../media/image194.png"/><Relationship Id="rId4" Type="http://schemas.openxmlformats.org/officeDocument/2006/relationships/image" Target="../media/image1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8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3" Type="http://schemas.openxmlformats.org/officeDocument/2006/relationships/image" Target="../media/image205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5" Type="http://schemas.openxmlformats.org/officeDocument/2006/relationships/image" Target="../media/image215.png"/><Relationship Id="rId10" Type="http://schemas.openxmlformats.org/officeDocument/2006/relationships/image" Target="../media/image211.png"/><Relationship Id="rId4" Type="http://schemas.microsoft.com/office/2007/relationships/hdphoto" Target="../media/hdphoto3.wdp"/><Relationship Id="rId9" Type="http://schemas.openxmlformats.org/officeDocument/2006/relationships/image" Target="../media/image210.png"/><Relationship Id="rId1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microsoft.com/office/2007/relationships/hdphoto" Target="../media/hdphoto4.wdp"/><Relationship Id="rId3" Type="http://schemas.openxmlformats.org/officeDocument/2006/relationships/image" Target="../media/image218.jpeg"/><Relationship Id="rId7" Type="http://schemas.openxmlformats.org/officeDocument/2006/relationships/image" Target="../media/image222.png"/><Relationship Id="rId12" Type="http://schemas.openxmlformats.org/officeDocument/2006/relationships/image" Target="../media/image22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20.pn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2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5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4.svg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5.png"/><Relationship Id="rId7" Type="http://schemas.openxmlformats.org/officeDocument/2006/relationships/image" Target="../media/image25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60.png"/><Relationship Id="rId7" Type="http://schemas.openxmlformats.org/officeDocument/2006/relationships/image" Target="../media/image26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2.png"/><Relationship Id="rId5" Type="http://schemas.openxmlformats.org/officeDocument/2006/relationships/image" Target="../media/image256.jpeg"/><Relationship Id="rId4" Type="http://schemas.openxmlformats.org/officeDocument/2006/relationships/image" Target="../media/image261.jpeg"/><Relationship Id="rId9" Type="http://schemas.microsoft.com/office/2007/relationships/hdphoto" Target="../media/hdphoto6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9.png"/><Relationship Id="rId4" Type="http://schemas.openxmlformats.org/officeDocument/2006/relationships/image" Target="../media/image26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ratchakitcha.soc.go.th/DATA/PDF/2565/E/245/T_0026.PDF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5.png"/><Relationship Id="rId7" Type="http://schemas.openxmlformats.org/officeDocument/2006/relationships/image" Target="../media/image277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jpeg"/><Relationship Id="rId11" Type="http://schemas.openxmlformats.org/officeDocument/2006/relationships/image" Target="../media/image281.png"/><Relationship Id="rId5" Type="http://schemas.openxmlformats.org/officeDocument/2006/relationships/image" Target="../media/image109.png"/><Relationship Id="rId10" Type="http://schemas.openxmlformats.org/officeDocument/2006/relationships/image" Target="../media/image280.jpeg"/><Relationship Id="rId4" Type="http://schemas.openxmlformats.org/officeDocument/2006/relationships/image" Target="../media/image276.png"/><Relationship Id="rId9" Type="http://schemas.openxmlformats.org/officeDocument/2006/relationships/image" Target="../media/image27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jpeg"/><Relationship Id="rId13" Type="http://schemas.openxmlformats.org/officeDocument/2006/relationships/image" Target="../media/image137.png"/><Relationship Id="rId3" Type="http://schemas.openxmlformats.org/officeDocument/2006/relationships/image" Target="../media/image282.png"/><Relationship Id="rId7" Type="http://schemas.openxmlformats.org/officeDocument/2006/relationships/image" Target="../media/image283.png"/><Relationship Id="rId12" Type="http://schemas.openxmlformats.org/officeDocument/2006/relationships/image" Target="../media/image287.jpeg"/><Relationship Id="rId2" Type="http://schemas.openxmlformats.org/officeDocument/2006/relationships/notesSlide" Target="../notesSlides/notesSlide84.xml"/><Relationship Id="rId16" Type="http://schemas.openxmlformats.org/officeDocument/2006/relationships/image" Target="../media/image2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11" Type="http://schemas.openxmlformats.org/officeDocument/2006/relationships/image" Target="../media/image277.png"/><Relationship Id="rId5" Type="http://schemas.openxmlformats.org/officeDocument/2006/relationships/hyperlink" Target="http://164.115.61.50/picofinance/public/" TargetMode="External"/><Relationship Id="rId15" Type="http://schemas.openxmlformats.org/officeDocument/2006/relationships/image" Target="../media/image289.jpeg"/><Relationship Id="rId10" Type="http://schemas.openxmlformats.org/officeDocument/2006/relationships/image" Target="../media/image286.png"/><Relationship Id="rId4" Type="http://schemas.openxmlformats.org/officeDocument/2006/relationships/hyperlink" Target="https://1359.go.th/picodoc/" TargetMode="External"/><Relationship Id="rId9" Type="http://schemas.openxmlformats.org/officeDocument/2006/relationships/image" Target="../media/image285.png"/><Relationship Id="rId14" Type="http://schemas.openxmlformats.org/officeDocument/2006/relationships/image" Target="../media/image28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291.png"/><Relationship Id="rId7" Type="http://schemas.openxmlformats.org/officeDocument/2006/relationships/image" Target="../media/image29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hyperlink" Target="https://www.bot.or.th/Thai/FinancialInstitutions/Pages/DigitalPloan_ServiceProvider.aspx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1758C-4CB5-4158-BF72-79811F318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970829"/>
            <a:ext cx="2825580" cy="69691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56D5BF6-4188-4B51-AED4-6D7029AE84C6}"/>
              </a:ext>
            </a:extLst>
          </p:cNvPr>
          <p:cNvSpPr txBox="1">
            <a:spLocks/>
          </p:cNvSpPr>
          <p:nvPr/>
        </p:nvSpPr>
        <p:spPr>
          <a:xfrm>
            <a:off x="1" y="2089354"/>
            <a:ext cx="9124758" cy="5119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  <a:ea typeface="+mj-ea"/>
                <a:cs typeface="+mj-cs"/>
              </a:defRPr>
            </a:lvl1pPr>
          </a:lstStyle>
          <a:p>
            <a:pPr algn="ctr" defTabSz="914378"/>
            <a:r>
              <a:rPr lang="th-TH" sz="3600">
                <a:solidFill>
                  <a:srgbClr val="173F7B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รู้ คิด พิชิต </a:t>
            </a:r>
            <a:r>
              <a:rPr lang="th-TH" sz="3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“หนี้”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55296-A434-4800-8CD9-D5238972FD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78456"/>
            <a:ext cx="548340" cy="511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EF15B8-8EEF-489B-9783-8E2A15EBB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332">
            <a:off x="5903889" y="1850228"/>
            <a:ext cx="1087778" cy="411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CBBC23-35FD-462E-89FA-674E299C92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541" y="123478"/>
            <a:ext cx="997219" cy="5119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1A30586-CE6A-F643-49C2-7EEA8F11AFE8}"/>
              </a:ext>
            </a:extLst>
          </p:cNvPr>
          <p:cNvSpPr txBox="1">
            <a:spLocks/>
          </p:cNvSpPr>
          <p:nvPr/>
        </p:nvSpPr>
        <p:spPr>
          <a:xfrm>
            <a:off x="0" y="2715468"/>
            <a:ext cx="9124758" cy="81579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  <a:ea typeface="+mj-ea"/>
                <a:cs typeface="+mj-cs"/>
              </a:defRPr>
            </a:lvl1pPr>
          </a:lstStyle>
          <a:p>
            <a:pPr algn="ctr" defTabSz="914378"/>
            <a:r>
              <a:rPr lang="th-TH" sz="2400">
                <a:solidFill>
                  <a:srgbClr val="003D68"/>
                </a:solidFill>
                <a:latin typeface="DB Helvethaica X 55 Regular"/>
                <a:cs typeface="DB Helvethaica X 55 Regular"/>
              </a:rPr>
              <a:t>การอบรมวิทยากรการเงินประจำหน่วยงาน (</a:t>
            </a:r>
            <a:r>
              <a:rPr lang="en-US" sz="2400">
                <a:solidFill>
                  <a:srgbClr val="003D68"/>
                </a:solidFill>
                <a:latin typeface="DB Helvethaica X 55 Regular"/>
                <a:cs typeface="DB Helvethaica X 55 Regular"/>
              </a:rPr>
              <a:t>Fin.Trainer) </a:t>
            </a:r>
          </a:p>
          <a:p>
            <a:pPr algn="ctr" defTabSz="914378"/>
            <a:r>
              <a:rPr lang="th-TH" sz="2400">
                <a:solidFill>
                  <a:srgbClr val="003D68"/>
                </a:solidFill>
                <a:latin typeface="DB Helvethaica X 55 Regular"/>
                <a:cs typeface="DB Helvethaica X 55 Regular"/>
              </a:rPr>
              <a:t>รุ่นที่ </a:t>
            </a:r>
            <a:r>
              <a:rPr lang="en-US" sz="2400">
                <a:solidFill>
                  <a:srgbClr val="003D68"/>
                </a:solidFill>
                <a:latin typeface="DB Helvethaica X 55 Regular"/>
                <a:cs typeface="DB Helvethaica X 55 Regular"/>
              </a:rPr>
              <a:t>3/65</a:t>
            </a:r>
          </a:p>
          <a:p>
            <a:pPr algn="ctr" defTabSz="914378"/>
            <a:endParaRPr lang="en-US" sz="2400">
              <a:solidFill>
                <a:srgbClr val="003D68"/>
              </a:solidFill>
              <a:latin typeface="DB Helvethaica X 55 Regular"/>
              <a:cs typeface="DB Helvethaica X 55 Regular"/>
            </a:endParaRPr>
          </a:p>
          <a:p>
            <a:pPr algn="ctr" defTabSz="914378"/>
            <a:endParaRPr lang="th-TH" sz="2400">
              <a:solidFill>
                <a:srgbClr val="003D68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80677-A781-581D-CD0A-06CD6EB37919}"/>
              </a:ext>
            </a:extLst>
          </p:cNvPr>
          <p:cNvSpPr txBox="1"/>
          <p:nvPr/>
        </p:nvSpPr>
        <p:spPr>
          <a:xfrm>
            <a:off x="6852462" y="4434015"/>
            <a:ext cx="189824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DB Helvethaica X 55 Regular"/>
                <a:cs typeface="DB Helvethaica X 55 Regular"/>
              </a:rPr>
              <a:t> </a:t>
            </a:r>
            <a:r>
              <a:rPr lang="th-TH" sz="2000">
                <a:solidFill>
                  <a:srgbClr val="FF0000"/>
                </a:solidFill>
                <a:latin typeface="DB Helvethaica X 55 Regular"/>
                <a:cs typeface="DB Helvethaica X 55 Regular"/>
              </a:rPr>
              <a:t>วันที่ </a:t>
            </a:r>
            <a:r>
              <a:rPr lang="en-US" sz="2000">
                <a:solidFill>
                  <a:srgbClr val="FF0000"/>
                </a:solidFill>
                <a:latin typeface="DB Helvethaica X 55 Regular"/>
                <a:cs typeface="DB Helvethaica X 55 Regular"/>
              </a:rPr>
              <a:t>24- 25 </a:t>
            </a:r>
            <a:r>
              <a:rPr lang="th-TH" sz="2000">
                <a:solidFill>
                  <a:srgbClr val="FF0000"/>
                </a:solidFill>
                <a:latin typeface="DB Helvethaica X 55 Regular"/>
                <a:cs typeface="DB Helvethaica X 55 Regular"/>
              </a:rPr>
              <a:t>พ.ย. </a:t>
            </a:r>
            <a:r>
              <a:rPr lang="en-US" sz="2000">
                <a:solidFill>
                  <a:srgbClr val="FF0000"/>
                </a:solidFill>
                <a:latin typeface="DB Helvethaica X 55 Regular"/>
                <a:cs typeface="DB Helvethaica X 55 Regular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131049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95C8E5-9AB0-45DD-BB5E-4867FD1F96EF}"/>
              </a:ext>
            </a:extLst>
          </p:cNvPr>
          <p:cNvSpPr txBox="1"/>
          <p:nvPr/>
        </p:nvSpPr>
        <p:spPr>
          <a:xfrm>
            <a:off x="571346" y="1136916"/>
            <a:ext cx="812093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Q : </a:t>
            </a:r>
            <a:r>
              <a:rPr lang="th-TH" sz="20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ถ้าเงินผ่อนหนี้</a:t>
            </a:r>
            <a:r>
              <a:rPr lang="th-TH" sz="2000" u="sng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เกิน </a:t>
            </a:r>
            <a:r>
              <a:rPr lang="en-US" sz="2000" u="sng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 </a:t>
            </a:r>
            <a:r>
              <a:rPr lang="th-TH" sz="2000" u="sng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ใน </a:t>
            </a:r>
            <a:r>
              <a:rPr lang="en-US" sz="2000" u="sng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r>
              <a:rPr lang="en-US" sz="20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2000">
                <a:solidFill>
                  <a:schemeClr val="tx2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ของรายได้ต่อเดือน</a:t>
            </a:r>
            <a:r>
              <a:rPr lang="en-US" sz="2000">
                <a:solidFill>
                  <a:schemeClr val="tx2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20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หรือ สัดส่วนหนี้สินรวมต่อสินทรัพย์รวมของคุณ</a:t>
            </a:r>
            <a:r>
              <a:rPr lang="th-TH" sz="2000" u="sng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มากกว่า </a:t>
            </a:r>
            <a:r>
              <a:rPr lang="en-US" sz="2000" u="sng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50%</a:t>
            </a:r>
            <a:r>
              <a:rPr lang="en-US" sz="20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20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แล้วคุณจำเป็นต้องใช้เงิน</a:t>
            </a:r>
            <a:r>
              <a:rPr lang="en-US" sz="20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???</a:t>
            </a:r>
            <a:endParaRPr lang="th-TH" sz="2000">
              <a:solidFill>
                <a:srgbClr val="0D2E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AA5CF04-F9AE-434C-85AE-2FE4513E2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60" y="3253013"/>
            <a:ext cx="1293489" cy="1821599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A188648F-6930-4F83-804E-6E2FC13476D9}"/>
              </a:ext>
            </a:extLst>
          </p:cNvPr>
          <p:cNvGrpSpPr/>
          <p:nvPr/>
        </p:nvGrpSpPr>
        <p:grpSpPr>
          <a:xfrm rot="21226162">
            <a:off x="7291652" y="1888699"/>
            <a:ext cx="1339596" cy="1346569"/>
            <a:chOff x="6924813" y="1748513"/>
            <a:chExt cx="1339596" cy="1346569"/>
          </a:xfrm>
        </p:grpSpPr>
        <p:sp>
          <p:nvSpPr>
            <p:cNvPr id="33" name="Oval Callout 9">
              <a:extLst>
                <a:ext uri="{FF2B5EF4-FFF2-40B4-BE49-F238E27FC236}">
                  <a16:creationId xmlns:a16="http://schemas.microsoft.com/office/drawing/2014/main" id="{E60BDA0E-7571-45D0-8C63-8F75E18C8C7A}"/>
                </a:ext>
              </a:extLst>
            </p:cNvPr>
            <p:cNvSpPr/>
            <p:nvPr/>
          </p:nvSpPr>
          <p:spPr>
            <a:xfrm rot="7190353">
              <a:off x="6921326" y="1752000"/>
              <a:ext cx="1346569" cy="1339596"/>
            </a:xfrm>
            <a:prstGeom prst="wedgeEllipseCallout">
              <a:avLst>
                <a:gd name="adj1" fmla="val 62206"/>
                <a:gd name="adj2" fmla="val 30625"/>
              </a:avLst>
            </a:prstGeom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56"/>
              <a:endParaRPr lang="th-TH" sz="110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DAA9928-293B-4FE8-980A-51ECDB3E8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3838">
              <a:off x="7264771" y="1865294"/>
              <a:ext cx="699387" cy="698388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C174DF6-E423-4B47-BBDA-F56704F9E505}"/>
                </a:ext>
              </a:extLst>
            </p:cNvPr>
            <p:cNvSpPr/>
            <p:nvPr/>
          </p:nvSpPr>
          <p:spPr>
            <a:xfrm rot="373838">
              <a:off x="6932582" y="2501637"/>
              <a:ext cx="1293489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th-TH" sz="2000">
                  <a:solidFill>
                    <a:srgbClr val="15406A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ขายทรัพย์สิน</a:t>
              </a:r>
              <a:endParaRPr lang="en-US" sz="2000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4A90EE3-236D-465A-A4E8-BA84267EC9A1}"/>
              </a:ext>
            </a:extLst>
          </p:cNvPr>
          <p:cNvGrpSpPr/>
          <p:nvPr/>
        </p:nvGrpSpPr>
        <p:grpSpPr>
          <a:xfrm rot="21242851">
            <a:off x="4445310" y="3207979"/>
            <a:ext cx="1346569" cy="1339596"/>
            <a:chOff x="4037101" y="2481864"/>
            <a:chExt cx="1346569" cy="1339596"/>
          </a:xfrm>
        </p:grpSpPr>
        <p:sp>
          <p:nvSpPr>
            <p:cNvPr id="45" name="Oval Callout 9">
              <a:extLst>
                <a:ext uri="{FF2B5EF4-FFF2-40B4-BE49-F238E27FC236}">
                  <a16:creationId xmlns:a16="http://schemas.microsoft.com/office/drawing/2014/main" id="{AD688524-D5A9-4F53-A43B-970F37FC9A7F}"/>
                </a:ext>
              </a:extLst>
            </p:cNvPr>
            <p:cNvSpPr/>
            <p:nvPr/>
          </p:nvSpPr>
          <p:spPr>
            <a:xfrm rot="649828">
              <a:off x="4037101" y="2481864"/>
              <a:ext cx="1346569" cy="1339596"/>
            </a:xfrm>
            <a:prstGeom prst="wedgeEllipseCallout">
              <a:avLst>
                <a:gd name="adj1" fmla="val 62206"/>
                <a:gd name="adj2" fmla="val 3062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56"/>
              <a:endParaRPr lang="th-TH" sz="110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2D3BDF1-2254-4D12-9F1A-51358FF2456A}"/>
                </a:ext>
              </a:extLst>
            </p:cNvPr>
            <p:cNvGrpSpPr/>
            <p:nvPr/>
          </p:nvGrpSpPr>
          <p:grpSpPr>
            <a:xfrm flipH="1">
              <a:off x="4113581" y="2626195"/>
              <a:ext cx="1020409" cy="646877"/>
              <a:chOff x="-1678413" y="5923104"/>
              <a:chExt cx="1370367" cy="911990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F49BC41-0EEC-4F37-A02F-8323FD9208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46" t="30314" r="17766" b="54733"/>
              <a:stretch/>
            </p:blipFill>
            <p:spPr>
              <a:xfrm>
                <a:off x="-1678413" y="5923104"/>
                <a:ext cx="1370367" cy="744194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4919BEA-BBA3-404D-B941-970D0D7E6D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8FFFA"/>
                  </a:clrFrom>
                  <a:clrTo>
                    <a:srgbClr val="F8FFFA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157" t="36272" r="29474" b="48275"/>
              <a:stretch/>
            </p:blipFill>
            <p:spPr>
              <a:xfrm rot="21006876">
                <a:off x="-1576509" y="6327328"/>
                <a:ext cx="722489" cy="507766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B333FD3-6AC4-4738-BE1C-FD5AC66EA165}"/>
                </a:ext>
              </a:extLst>
            </p:cNvPr>
            <p:cNvSpPr/>
            <p:nvPr/>
          </p:nvSpPr>
          <p:spPr>
            <a:xfrm rot="357149">
              <a:off x="4060281" y="3229473"/>
              <a:ext cx="12934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th-TH" sz="2000">
                  <a:solidFill>
                    <a:srgbClr val="15406A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ลดรายจ่าย</a:t>
              </a:r>
              <a:endParaRPr lang="en-US" sz="2000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98A772C-C3BD-4E25-AE84-B7C11D2BBE7D}"/>
              </a:ext>
            </a:extLst>
          </p:cNvPr>
          <p:cNvGrpSpPr/>
          <p:nvPr/>
        </p:nvGrpSpPr>
        <p:grpSpPr>
          <a:xfrm>
            <a:off x="5266819" y="1761298"/>
            <a:ext cx="1457897" cy="1342339"/>
            <a:chOff x="4587503" y="1641357"/>
            <a:chExt cx="1457897" cy="1342339"/>
          </a:xfrm>
        </p:grpSpPr>
        <p:sp>
          <p:nvSpPr>
            <p:cNvPr id="49" name="Oval Callout 9">
              <a:extLst>
                <a:ext uri="{FF2B5EF4-FFF2-40B4-BE49-F238E27FC236}">
                  <a16:creationId xmlns:a16="http://schemas.microsoft.com/office/drawing/2014/main" id="{6CAE83BD-7DAA-4E7C-8F13-CB11F7AAD847}"/>
                </a:ext>
              </a:extLst>
            </p:cNvPr>
            <p:cNvSpPr/>
            <p:nvPr/>
          </p:nvSpPr>
          <p:spPr>
            <a:xfrm rot="1369534">
              <a:off x="4587503" y="1641357"/>
              <a:ext cx="1457897" cy="1342339"/>
            </a:xfrm>
            <a:prstGeom prst="wedgeEllipseCallout">
              <a:avLst>
                <a:gd name="adj1" fmla="val 62206"/>
                <a:gd name="adj2" fmla="val 3062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56"/>
              <a:endParaRPr lang="th-TH" sz="110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A574B5A-D1B5-419C-A0A7-48A2C26C0756}"/>
                </a:ext>
              </a:extLst>
            </p:cNvPr>
            <p:cNvGrpSpPr/>
            <p:nvPr/>
          </p:nvGrpSpPr>
          <p:grpSpPr>
            <a:xfrm rot="613589">
              <a:off x="4867254" y="1897818"/>
              <a:ext cx="489696" cy="437193"/>
              <a:chOff x="6768541" y="2142261"/>
              <a:chExt cx="554082" cy="536389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D915C19-714D-49F9-8946-428154E26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8541" y="2289853"/>
                <a:ext cx="416107" cy="239326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9BD2844-0595-474B-BF65-CC3187245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71991" y="2437410"/>
                <a:ext cx="416107" cy="239324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C9E768A-BB49-4DAC-AA99-733C2E0A7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6516" y="2241705"/>
                <a:ext cx="416107" cy="23932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EFA7A4F-8C65-4502-B6F0-969929B97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658" y="2142261"/>
                <a:ext cx="416106" cy="239325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05CCCA4-674D-4C05-8F4F-563DACD53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1545" y="2439326"/>
                <a:ext cx="416107" cy="239324"/>
              </a:xfrm>
              <a:prstGeom prst="rect">
                <a:avLst/>
              </a:prstGeom>
            </p:spPr>
          </p:pic>
        </p:grpSp>
        <p:sp>
          <p:nvSpPr>
            <p:cNvPr id="54" name="Arrow: Up 53">
              <a:extLst>
                <a:ext uri="{FF2B5EF4-FFF2-40B4-BE49-F238E27FC236}">
                  <a16:creationId xmlns:a16="http://schemas.microsoft.com/office/drawing/2014/main" id="{3CC3DE74-69C2-40C2-BD29-699EABAEBE07}"/>
                </a:ext>
              </a:extLst>
            </p:cNvPr>
            <p:cNvSpPr/>
            <p:nvPr/>
          </p:nvSpPr>
          <p:spPr>
            <a:xfrm rot="168123">
              <a:off x="5412414" y="1922953"/>
              <a:ext cx="281249" cy="530255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9526EC3-C790-4982-8891-B1797F8D3837}"/>
                </a:ext>
              </a:extLst>
            </p:cNvPr>
            <p:cNvSpPr/>
            <p:nvPr/>
          </p:nvSpPr>
          <p:spPr>
            <a:xfrm>
              <a:off x="4730735" y="2465836"/>
              <a:ext cx="12934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th-TH" sz="2000">
                  <a:solidFill>
                    <a:srgbClr val="15406A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เพิ่มรายได้</a:t>
              </a:r>
              <a:endParaRPr lang="en-US" sz="2000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8F1010E-FC54-451A-BADF-921336D4E18C}"/>
              </a:ext>
            </a:extLst>
          </p:cNvPr>
          <p:cNvGrpSpPr/>
          <p:nvPr/>
        </p:nvGrpSpPr>
        <p:grpSpPr>
          <a:xfrm>
            <a:off x="7525468" y="3475969"/>
            <a:ext cx="1346569" cy="1339596"/>
            <a:chOff x="7525468" y="3400501"/>
            <a:chExt cx="1346569" cy="1339596"/>
          </a:xfrm>
        </p:grpSpPr>
        <p:sp>
          <p:nvSpPr>
            <p:cNvPr id="59" name="Oval Callout 9">
              <a:extLst>
                <a:ext uri="{FF2B5EF4-FFF2-40B4-BE49-F238E27FC236}">
                  <a16:creationId xmlns:a16="http://schemas.microsoft.com/office/drawing/2014/main" id="{21484357-9752-42AB-A932-5CBFF401310D}"/>
                </a:ext>
              </a:extLst>
            </p:cNvPr>
            <p:cNvSpPr/>
            <p:nvPr/>
          </p:nvSpPr>
          <p:spPr>
            <a:xfrm rot="9565866">
              <a:off x="7525468" y="3400501"/>
              <a:ext cx="1346569" cy="1339596"/>
            </a:xfrm>
            <a:prstGeom prst="wedgeEllipseCallout">
              <a:avLst>
                <a:gd name="adj1" fmla="val 62206"/>
                <a:gd name="adj2" fmla="val 30625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56"/>
              <a:endParaRPr lang="th-TH" sz="110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pic>
          <p:nvPicPr>
            <p:cNvPr id="60" name="Graphic 59" descr="Loan with solid fill">
              <a:extLst>
                <a:ext uri="{FF2B5EF4-FFF2-40B4-BE49-F238E27FC236}">
                  <a16:creationId xmlns:a16="http://schemas.microsoft.com/office/drawing/2014/main" id="{3D2B9C4D-5231-4677-84B1-F4A1307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13341" y="3519999"/>
              <a:ext cx="622233" cy="622233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57924ED-C4C0-4BE2-BC24-4D47B97D36C4}"/>
                </a:ext>
              </a:extLst>
            </p:cNvPr>
            <p:cNvSpPr/>
            <p:nvPr/>
          </p:nvSpPr>
          <p:spPr>
            <a:xfrm>
              <a:off x="7773424" y="4079025"/>
              <a:ext cx="9020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th-TH" sz="2000">
                  <a:solidFill>
                    <a:srgbClr val="15406A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กู้เพิ่ม </a:t>
              </a:r>
              <a:r>
                <a:rPr lang="en-US" sz="2000">
                  <a:solidFill>
                    <a:srgbClr val="15406A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??</a:t>
              </a:r>
            </a:p>
          </p:txBody>
        </p:sp>
      </p:grpSp>
      <p:sp>
        <p:nvSpPr>
          <p:cNvPr id="63" name="Arrow: Up 62">
            <a:extLst>
              <a:ext uri="{FF2B5EF4-FFF2-40B4-BE49-F238E27FC236}">
                <a16:creationId xmlns:a16="http://schemas.microsoft.com/office/drawing/2014/main" id="{97802102-3E65-465A-A385-5F6156586A61}"/>
              </a:ext>
            </a:extLst>
          </p:cNvPr>
          <p:cNvSpPr/>
          <p:nvPr/>
        </p:nvSpPr>
        <p:spPr>
          <a:xfrm rot="5400000">
            <a:off x="3771025" y="2829869"/>
            <a:ext cx="511890" cy="930697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58B7A62-1325-47F8-8E70-6AC881697B8C}"/>
              </a:ext>
            </a:extLst>
          </p:cNvPr>
          <p:cNvGrpSpPr/>
          <p:nvPr/>
        </p:nvGrpSpPr>
        <p:grpSpPr>
          <a:xfrm>
            <a:off x="256149" y="556681"/>
            <a:ext cx="8502285" cy="832959"/>
            <a:chOff x="256149" y="613368"/>
            <a:chExt cx="8502285" cy="8329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AE9DBB2-E917-49F9-B8B2-DF9F75743376}"/>
                </a:ext>
              </a:extLst>
            </p:cNvPr>
            <p:cNvGrpSpPr/>
            <p:nvPr/>
          </p:nvGrpSpPr>
          <p:grpSpPr>
            <a:xfrm>
              <a:off x="256149" y="613368"/>
              <a:ext cx="2187166" cy="832959"/>
              <a:chOff x="711495" y="630946"/>
              <a:chExt cx="2269701" cy="832958"/>
            </a:xfrm>
            <a:solidFill>
              <a:schemeClr val="bg1"/>
            </a:solidFill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0CC293A-C333-44D7-BF1D-9DAD3B82CA10}"/>
                  </a:ext>
                </a:extLst>
              </p:cNvPr>
              <p:cNvSpPr txBox="1"/>
              <p:nvPr/>
            </p:nvSpPr>
            <p:spPr>
              <a:xfrm>
                <a:off x="955462" y="630946"/>
                <a:ext cx="2025734" cy="46166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>
                    <a:solidFill>
                      <a:srgbClr val="0D2E68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รู้จักตัวเอง </a:t>
                </a:r>
              </a:p>
            </p:txBody>
          </p:sp>
          <p:pic>
            <p:nvPicPr>
              <p:cNvPr id="68" name="Picture 67" descr="Icon&#10;&#10;Description automatically generated">
                <a:extLst>
                  <a:ext uri="{FF2B5EF4-FFF2-40B4-BE49-F238E27FC236}">
                    <a16:creationId xmlns:a16="http://schemas.microsoft.com/office/drawing/2014/main" id="{860CBB85-C197-4F44-A2D3-73705A092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495" y="659836"/>
                <a:ext cx="590761" cy="804068"/>
              </a:xfrm>
              <a:prstGeom prst="rect">
                <a:avLst/>
              </a:prstGeom>
              <a:noFill/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B66E0D8-4DBC-4298-A539-203DF9E111B5}"/>
                </a:ext>
              </a:extLst>
            </p:cNvPr>
            <p:cNvSpPr txBox="1"/>
            <p:nvPr/>
          </p:nvSpPr>
          <p:spPr>
            <a:xfrm>
              <a:off x="2267744" y="621835"/>
              <a:ext cx="6490690" cy="46166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th-TH" sz="24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หนี้ก้อนนี้จำเป็นหรือไม่ </a:t>
              </a:r>
              <a:r>
                <a:rPr lang="en-US" sz="24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?  vs  </a:t>
              </a:r>
              <a:r>
                <a:rPr lang="th-TH" sz="24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ภาระหนี้ที่เรามีอยู่มากเกินไปรึเปล่า</a:t>
              </a:r>
              <a:r>
                <a:rPr lang="en-US" sz="24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? </a:t>
              </a:r>
              <a:endParaRPr lang="th-TH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C84DBA8-8B42-4234-A973-40CD983F2E2E}"/>
              </a:ext>
            </a:extLst>
          </p:cNvPr>
          <p:cNvCxnSpPr>
            <a:cxnSpLocks/>
          </p:cNvCxnSpPr>
          <p:nvPr/>
        </p:nvCxnSpPr>
        <p:spPr>
          <a:xfrm>
            <a:off x="4667691" y="949434"/>
            <a:ext cx="310573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8D7388-E7B0-4359-A094-2D86506D1295}"/>
              </a:ext>
            </a:extLst>
          </p:cNvPr>
          <p:cNvGrpSpPr/>
          <p:nvPr/>
        </p:nvGrpSpPr>
        <p:grpSpPr>
          <a:xfrm>
            <a:off x="475939" y="1973693"/>
            <a:ext cx="3323304" cy="1211220"/>
            <a:chOff x="571346" y="2132338"/>
            <a:chExt cx="3164235" cy="107134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F64F5D9-D7DF-4FD6-81DA-225BFA9632BE}"/>
                </a:ext>
              </a:extLst>
            </p:cNvPr>
            <p:cNvSpPr/>
            <p:nvPr/>
          </p:nvSpPr>
          <p:spPr>
            <a:xfrm>
              <a:off x="571346" y="2132338"/>
              <a:ext cx="2923431" cy="1071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9C7150B-77A0-47E7-9035-659980505593}"/>
                </a:ext>
              </a:extLst>
            </p:cNvPr>
            <p:cNvGrpSpPr/>
            <p:nvPr/>
          </p:nvGrpSpPr>
          <p:grpSpPr>
            <a:xfrm>
              <a:off x="828974" y="2177594"/>
              <a:ext cx="2906607" cy="1000678"/>
              <a:chOff x="855033" y="2102086"/>
              <a:chExt cx="2906607" cy="1000678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AC62F7A6-868D-436E-B815-500E3E126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95027" y="2121397"/>
                <a:ext cx="1052485" cy="871145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2EBAC09-6C50-4EE3-9706-3578438F19A0}"/>
                  </a:ext>
                </a:extLst>
              </p:cNvPr>
              <p:cNvSpPr txBox="1"/>
              <p:nvPr/>
            </p:nvSpPr>
            <p:spPr>
              <a:xfrm>
                <a:off x="1434776" y="2231619"/>
                <a:ext cx="2326864" cy="871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1800" b="1">
                    <a:solidFill>
                      <a:srgbClr val="0D2E68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เงินผ่อนหนี้เกิน</a:t>
                </a:r>
                <a:endParaRPr lang="en-US" sz="1800" b="1">
                  <a:solidFill>
                    <a:srgbClr val="0D2E6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  <a:p>
                <a:pPr algn="ctr"/>
                <a:r>
                  <a:rPr lang="en-US" sz="2000" b="1">
                    <a:solidFill>
                      <a:srgbClr val="FF0000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1 </a:t>
                </a:r>
                <a:r>
                  <a:rPr lang="th-TH" sz="2000" b="1">
                    <a:solidFill>
                      <a:srgbClr val="FF0000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ใน </a:t>
                </a:r>
                <a:r>
                  <a:rPr lang="en-US" sz="2000" b="1">
                    <a:solidFill>
                      <a:srgbClr val="FF0000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3</a:t>
                </a:r>
              </a:p>
              <a:p>
                <a:pPr algn="ctr"/>
                <a:r>
                  <a:rPr lang="th-TH" sz="1800" b="1">
                    <a:solidFill>
                      <a:srgbClr val="0D2E68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ของรายได้ต่อเดือน</a:t>
                </a:r>
                <a:r>
                  <a:rPr lang="en-US" sz="1800" b="1">
                    <a:solidFill>
                      <a:srgbClr val="0D2E68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 </a:t>
                </a:r>
                <a:endParaRPr lang="th-TH" sz="1800" b="1">
                  <a:solidFill>
                    <a:srgbClr val="0D2E6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7A9DB73-58F3-4A38-BC85-D5CD015E3E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717" r="2482" b="29165"/>
              <a:stretch/>
            </p:blipFill>
            <p:spPr>
              <a:xfrm flipH="1">
                <a:off x="855033" y="2102086"/>
                <a:ext cx="561276" cy="635273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A4A9724-0D9E-452E-8DA8-C5C759AD1CDC}"/>
              </a:ext>
            </a:extLst>
          </p:cNvPr>
          <p:cNvGrpSpPr/>
          <p:nvPr/>
        </p:nvGrpSpPr>
        <p:grpSpPr>
          <a:xfrm>
            <a:off x="475939" y="3378913"/>
            <a:ext cx="3102045" cy="1179016"/>
            <a:chOff x="608426" y="3436941"/>
            <a:chExt cx="3102045" cy="117901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192446-77B0-47A9-B5F5-ED5A82772DB8}"/>
                </a:ext>
              </a:extLst>
            </p:cNvPr>
            <p:cNvSpPr/>
            <p:nvPr/>
          </p:nvSpPr>
          <p:spPr>
            <a:xfrm>
              <a:off x="608426" y="3436941"/>
              <a:ext cx="3070394" cy="1179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CFF16D8-AE2F-4838-BBE5-4FF1552CD2C9}"/>
                </a:ext>
              </a:extLst>
            </p:cNvPr>
            <p:cNvGrpSpPr/>
            <p:nvPr/>
          </p:nvGrpSpPr>
          <p:grpSpPr>
            <a:xfrm>
              <a:off x="689727" y="3499202"/>
              <a:ext cx="3020744" cy="1067106"/>
              <a:chOff x="689727" y="3499202"/>
              <a:chExt cx="3020744" cy="106710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121941B-3A1E-4234-ADD7-83CE1C5D2291}"/>
                  </a:ext>
                </a:extLst>
              </p:cNvPr>
              <p:cNvGrpSpPr/>
              <p:nvPr/>
            </p:nvGrpSpPr>
            <p:grpSpPr>
              <a:xfrm>
                <a:off x="689727" y="3499202"/>
                <a:ext cx="2989093" cy="1067106"/>
                <a:chOff x="428863" y="3267814"/>
                <a:chExt cx="2996007" cy="1067106"/>
              </a:xfrm>
            </p:grpSpPr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B0FD4FE-D99E-41D6-A0FC-E13E4C541039}"/>
                    </a:ext>
                  </a:extLst>
                </p:cNvPr>
                <p:cNvSpPr txBox="1"/>
                <p:nvPr/>
              </p:nvSpPr>
              <p:spPr>
                <a:xfrm>
                  <a:off x="1362511" y="3629124"/>
                  <a:ext cx="206235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FF0000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  <a:t>&gt; 50%</a:t>
                  </a:r>
                  <a:endParaRPr lang="th-TH" sz="2400" b="1">
                    <a:solidFill>
                      <a:srgbClr val="FF0000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endParaRPr>
                </a:p>
              </p:txBody>
            </p: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85CA8671-E72F-4220-B7B0-4FFE8D73E9F2}"/>
                    </a:ext>
                  </a:extLst>
                </p:cNvPr>
                <p:cNvGrpSpPr/>
                <p:nvPr/>
              </p:nvGrpSpPr>
              <p:grpSpPr>
                <a:xfrm>
                  <a:off x="428863" y="3905663"/>
                  <a:ext cx="1157957" cy="429257"/>
                  <a:chOff x="485632" y="1238547"/>
                  <a:chExt cx="2231132" cy="804813"/>
                </a:xfrm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1E2291C8-51D7-4E10-B65B-AF293D7FE0C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05349" y="1256023"/>
                    <a:ext cx="617570" cy="680197"/>
                  </a:xfrm>
                  <a:prstGeom prst="rect">
                    <a:avLst/>
                  </a:prstGeom>
                </p:spPr>
              </p:pic>
              <p:pic>
                <p:nvPicPr>
                  <p:cNvPr id="74" name="Picture 73" descr="Shape&#10;&#10;Description automatically generated">
                    <a:extLst>
                      <a:ext uri="{FF2B5EF4-FFF2-40B4-BE49-F238E27FC236}">
                        <a16:creationId xmlns:a16="http://schemas.microsoft.com/office/drawing/2014/main" id="{6B4C7433-42F3-4B25-8608-2771B7AE9A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56245" y="1238547"/>
                    <a:ext cx="433415" cy="313162"/>
                  </a:xfrm>
                  <a:prstGeom prst="rect">
                    <a:avLst/>
                  </a:prstGeom>
                </p:spPr>
              </p:pic>
              <p:pic>
                <p:nvPicPr>
                  <p:cNvPr id="75" name="Picture 74" descr="Icon&#10;&#10;Description automatically generated">
                    <a:extLst>
                      <a:ext uri="{FF2B5EF4-FFF2-40B4-BE49-F238E27FC236}">
                        <a16:creationId xmlns:a16="http://schemas.microsoft.com/office/drawing/2014/main" id="{F8303FCA-E8F6-4005-B9BD-3441FEC9A4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89284" y="1611440"/>
                    <a:ext cx="366372" cy="431920"/>
                  </a:xfrm>
                  <a:prstGeom prst="rect">
                    <a:avLst/>
                  </a:prstGeom>
                </p:spPr>
              </p:pic>
              <p:pic>
                <p:nvPicPr>
                  <p:cNvPr id="76" name="Picture 75" descr="A yellow car with a black background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23587A6B-F372-481B-AD81-A545BED3C3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485632" y="1456268"/>
                    <a:ext cx="952268" cy="313297"/>
                  </a:xfrm>
                  <a:prstGeom prst="rect">
                    <a:avLst/>
                  </a:prstGeom>
                </p:spPr>
              </p:pic>
              <p:pic>
                <p:nvPicPr>
                  <p:cNvPr id="77" name="Picture 76" descr="Diagram, shape, polygon&#10;&#10;Description automatically generated">
                    <a:extLst>
                      <a:ext uri="{FF2B5EF4-FFF2-40B4-BE49-F238E27FC236}">
                        <a16:creationId xmlns:a16="http://schemas.microsoft.com/office/drawing/2014/main" id="{8D54BEEE-62B9-45BA-BF89-7362ABDFB4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50155" y="1340024"/>
                    <a:ext cx="366609" cy="56986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C27E6679-7691-462A-8003-65023B9DDA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79553" y="3267814"/>
                  <a:ext cx="832481" cy="504747"/>
                </a:xfrm>
                <a:prstGeom prst="rect">
                  <a:avLst/>
                </a:prstGeom>
              </p:spPr>
            </p:pic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F1524030-00C0-49C8-9081-3C211266E1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7464" y="3855324"/>
                  <a:ext cx="129291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8923D3B-7698-44F6-889C-66C220BDFF5A}"/>
                  </a:ext>
                </a:extLst>
              </p:cNvPr>
              <p:cNvSpPr txBox="1"/>
              <p:nvPr/>
            </p:nvSpPr>
            <p:spPr>
              <a:xfrm>
                <a:off x="1565537" y="3602236"/>
                <a:ext cx="21449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1800" b="1">
                    <a:solidFill>
                      <a:srgbClr val="0D2E68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สัดส่วนหนี้ต่อสินทรัพย์รวม</a:t>
                </a:r>
                <a:endParaRPr lang="en-US" sz="1800" b="1">
                  <a:solidFill>
                    <a:srgbClr val="0D2E6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7BEE50-04B0-436A-8DF4-71715A1B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922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0498988-EBB5-4264-98B4-DD71CF9B0AA4}"/>
              </a:ext>
            </a:extLst>
          </p:cNvPr>
          <p:cNvSpPr/>
          <p:nvPr/>
        </p:nvSpPr>
        <p:spPr>
          <a:xfrm>
            <a:off x="0" y="915566"/>
            <a:ext cx="9144000" cy="338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DB78D40-9000-41D1-BAD4-6C679FAA848F}"/>
              </a:ext>
            </a:extLst>
          </p:cNvPr>
          <p:cNvSpPr/>
          <p:nvPr/>
        </p:nvSpPr>
        <p:spPr>
          <a:xfrm>
            <a:off x="-313023" y="3180952"/>
            <a:ext cx="2258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B8BB43-BBF5-43DC-80E8-0D39C6371D22}"/>
              </a:ext>
            </a:extLst>
          </p:cNvPr>
          <p:cNvSpPr/>
          <p:nvPr/>
        </p:nvSpPr>
        <p:spPr>
          <a:xfrm>
            <a:off x="873685" y="1764196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คิดก่อนกู้ 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รู้ก่อนเป็นหนี้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B201894-02E2-4EB9-AE07-AD379C594A79}"/>
              </a:ext>
            </a:extLst>
          </p:cNvPr>
          <p:cNvSpPr/>
          <p:nvPr/>
        </p:nvSpPr>
        <p:spPr>
          <a:xfrm>
            <a:off x="2135996" y="3181672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เตรียมความพร้อม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ก่อน 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Journey </a:t>
            </a: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(เจอหนี้)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5601BAC-F517-4770-9444-3BAB7C724676}"/>
              </a:ext>
            </a:extLst>
          </p:cNvPr>
          <p:cNvSpPr/>
          <p:nvPr/>
        </p:nvSpPr>
        <p:spPr>
          <a:xfrm>
            <a:off x="4872300" y="3180952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เรื่องเล่า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ของลูกหนี้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08CB98C-7405-47EA-82BE-37C580619246}"/>
              </a:ext>
            </a:extLst>
          </p:cNvPr>
          <p:cNvSpPr/>
          <p:nvPr/>
        </p:nvSpPr>
        <p:spPr>
          <a:xfrm>
            <a:off x="6024859" y="2079888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บทสรุปการแก้หนี้</a:t>
            </a:r>
          </a:p>
          <a:p>
            <a:pPr algn="ctr">
              <a:defRPr/>
            </a:pP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83263D0-16A2-4159-A9FC-1BD6FABE04D0}"/>
              </a:ext>
            </a:extLst>
          </p:cNvPr>
          <p:cNvSpPr/>
          <p:nvPr/>
        </p:nvSpPr>
        <p:spPr>
          <a:xfrm>
            <a:off x="7271615" y="3129147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ทบทวนความรู้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เตรียมพร้อมสู้หนี้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C90490-AB56-4778-B370-D0DE8607E858}"/>
              </a:ext>
            </a:extLst>
          </p:cNvPr>
          <p:cNvCxnSpPr/>
          <p:nvPr/>
        </p:nvCxnSpPr>
        <p:spPr>
          <a:xfrm>
            <a:off x="769270" y="2815434"/>
            <a:ext cx="7704856" cy="0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7A8746E8-9937-4B00-9588-8F68B000191C}"/>
              </a:ext>
            </a:extLst>
          </p:cNvPr>
          <p:cNvSpPr/>
          <p:nvPr/>
        </p:nvSpPr>
        <p:spPr>
          <a:xfrm>
            <a:off x="7718544" y="2597727"/>
            <a:ext cx="2258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FINISH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F6B0796-5483-4FA5-9303-1C17B6A7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10781" y="1803532"/>
            <a:ext cx="542223" cy="928624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5002CE34-49A8-4E42-8F1E-AA0BD7A00703}"/>
              </a:ext>
            </a:extLst>
          </p:cNvPr>
          <p:cNvSpPr/>
          <p:nvPr/>
        </p:nvSpPr>
        <p:spPr>
          <a:xfrm>
            <a:off x="3131840" y="267221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2D5EF2F-9A17-432F-9AE1-01C1BF5D538B}"/>
              </a:ext>
            </a:extLst>
          </p:cNvPr>
          <p:cNvSpPr/>
          <p:nvPr/>
        </p:nvSpPr>
        <p:spPr>
          <a:xfrm>
            <a:off x="4572000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F376C55-FA3D-4C3A-A7FA-718161A872A6}"/>
              </a:ext>
            </a:extLst>
          </p:cNvPr>
          <p:cNvSpPr/>
          <p:nvPr/>
        </p:nvSpPr>
        <p:spPr>
          <a:xfrm>
            <a:off x="5868144" y="267141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D5C9641-C121-4C26-9B84-084F9F172EA2}"/>
              </a:ext>
            </a:extLst>
          </p:cNvPr>
          <p:cNvSpPr/>
          <p:nvPr/>
        </p:nvSpPr>
        <p:spPr>
          <a:xfrm>
            <a:off x="7092280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CAD4D7C-5DBC-411F-91F5-C0B7A693591B}"/>
              </a:ext>
            </a:extLst>
          </p:cNvPr>
          <p:cNvSpPr/>
          <p:nvPr/>
        </p:nvSpPr>
        <p:spPr>
          <a:xfrm>
            <a:off x="8267459" y="266222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8515977-B3DD-4740-BE6B-A5B41DB82B12}"/>
              </a:ext>
            </a:extLst>
          </p:cNvPr>
          <p:cNvCxnSpPr>
            <a:cxnSpLocks/>
          </p:cNvCxnSpPr>
          <p:nvPr/>
        </p:nvCxnSpPr>
        <p:spPr>
          <a:xfrm>
            <a:off x="816055" y="2857691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120ACA-CCB5-4F67-8F8C-08B5C293CCFA}"/>
              </a:ext>
            </a:extLst>
          </p:cNvPr>
          <p:cNvCxnSpPr>
            <a:cxnSpLocks/>
          </p:cNvCxnSpPr>
          <p:nvPr/>
        </p:nvCxnSpPr>
        <p:spPr>
          <a:xfrm>
            <a:off x="7196741" y="2442973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19EDFC0-3D8F-42D7-B3BB-53A53F1B924F}"/>
              </a:ext>
            </a:extLst>
          </p:cNvPr>
          <p:cNvCxnSpPr>
            <a:cxnSpLocks/>
          </p:cNvCxnSpPr>
          <p:nvPr/>
        </p:nvCxnSpPr>
        <p:spPr>
          <a:xfrm>
            <a:off x="4705234" y="2427734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368CC8B-E83F-4B68-984E-799C35122D01}"/>
              </a:ext>
            </a:extLst>
          </p:cNvPr>
          <p:cNvCxnSpPr>
            <a:cxnSpLocks/>
          </p:cNvCxnSpPr>
          <p:nvPr/>
        </p:nvCxnSpPr>
        <p:spPr>
          <a:xfrm>
            <a:off x="1968930" y="2442973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5E19AC-83AD-4C4D-A6F7-5F7336F9F6E3}"/>
              </a:ext>
            </a:extLst>
          </p:cNvPr>
          <p:cNvCxnSpPr>
            <a:cxnSpLocks/>
          </p:cNvCxnSpPr>
          <p:nvPr/>
        </p:nvCxnSpPr>
        <p:spPr>
          <a:xfrm>
            <a:off x="8400693" y="2876545"/>
            <a:ext cx="0" cy="304407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A16180-9C91-4C18-B088-1415C75B3797}"/>
              </a:ext>
            </a:extLst>
          </p:cNvPr>
          <p:cNvCxnSpPr>
            <a:cxnSpLocks/>
          </p:cNvCxnSpPr>
          <p:nvPr/>
        </p:nvCxnSpPr>
        <p:spPr>
          <a:xfrm>
            <a:off x="6001378" y="2838666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EF82A7-FD59-45E3-B730-79056DCC1DBF}"/>
              </a:ext>
            </a:extLst>
          </p:cNvPr>
          <p:cNvCxnSpPr>
            <a:cxnSpLocks/>
          </p:cNvCxnSpPr>
          <p:nvPr/>
        </p:nvCxnSpPr>
        <p:spPr>
          <a:xfrm>
            <a:off x="3265074" y="2859782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1DEB77-91F5-4D5E-A1E1-9AF27967522E}"/>
              </a:ext>
            </a:extLst>
          </p:cNvPr>
          <p:cNvCxnSpPr>
            <a:cxnSpLocks/>
          </p:cNvCxnSpPr>
          <p:nvPr/>
        </p:nvCxnSpPr>
        <p:spPr>
          <a:xfrm>
            <a:off x="949290" y="2817854"/>
            <a:ext cx="914026" cy="0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787D6D40-35A0-481E-B6DA-7A14CBA89736}"/>
              </a:ext>
            </a:extLst>
          </p:cNvPr>
          <p:cNvSpPr/>
          <p:nvPr/>
        </p:nvSpPr>
        <p:spPr>
          <a:xfrm>
            <a:off x="1835696" y="2677887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0597198-E081-44CC-AE00-FAF48111DC53}"/>
              </a:ext>
            </a:extLst>
          </p:cNvPr>
          <p:cNvSpPr/>
          <p:nvPr/>
        </p:nvSpPr>
        <p:spPr>
          <a:xfrm>
            <a:off x="682821" y="2671418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B73924D-A4F7-4C97-9131-2E6DD2A289D2}"/>
              </a:ext>
            </a:extLst>
          </p:cNvPr>
          <p:cNvSpPr/>
          <p:nvPr/>
        </p:nvSpPr>
        <p:spPr>
          <a:xfrm>
            <a:off x="2339752" y="989680"/>
            <a:ext cx="1381575" cy="783193"/>
          </a:xfrm>
          <a:prstGeom prst="wedgeRoundRectCallout">
            <a:avLst>
              <a:gd name="adj1" fmla="val -42822"/>
              <a:gd name="adj2" fmla="val 87624"/>
              <a:gd name="adj3" fmla="val 16667"/>
            </a:avLst>
          </a:prstGeom>
          <a:ln>
            <a:solidFill>
              <a:srgbClr val="0D2E6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รู้จักตัวเอง</a:t>
            </a:r>
          </a:p>
          <a:p>
            <a:pPr algn="ctr">
              <a:defRPr/>
            </a:pPr>
            <a:r>
              <a:rPr lang="th-TH" sz="20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รู้จักหนี้</a:t>
            </a:r>
            <a:endParaRPr lang="en-US" sz="2000" b="1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FB2AE31-09B7-4FC9-946E-DDC942D46C86}"/>
              </a:ext>
            </a:extLst>
          </p:cNvPr>
          <p:cNvSpPr/>
          <p:nvPr/>
        </p:nvSpPr>
        <p:spPr>
          <a:xfrm>
            <a:off x="3972201" y="1463470"/>
            <a:ext cx="1466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 3 ขั้นตอนการบริหารจัดการ “หนี้”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6678F1-6411-4323-9C10-9A9ACAC8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3493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>
            <a:spLocks noChangeAspect="1"/>
          </p:cNvSpPr>
          <p:nvPr/>
        </p:nvSpPr>
        <p:spPr>
          <a:xfrm flipH="1">
            <a:off x="5383251" y="1659252"/>
            <a:ext cx="3076797" cy="1397777"/>
          </a:xfrm>
          <a:prstGeom prst="wedgeRoundRectCallout">
            <a:avLst>
              <a:gd name="adj1" fmla="val 64526"/>
              <a:gd name="adj2" fmla="val 41852"/>
              <a:gd name="adj3" fmla="val 16667"/>
            </a:avLst>
          </a:prstGeom>
          <a:solidFill>
            <a:schemeClr val="bg1"/>
          </a:solidFill>
          <a:ln w="38100">
            <a:solidFill>
              <a:srgbClr val="828EA3"/>
            </a:solidFill>
            <a:prstDash val="sys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4" name="Picture 2" descr="J:\ครูเข็มทิศ2558\รูปดอกไม้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6185" y="1891668"/>
            <a:ext cx="2664296" cy="287559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649573" y="980834"/>
            <a:ext cx="2460621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286" b="1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</a:t>
            </a:r>
            <a:r>
              <a:rPr lang="th-TH" sz="4286" b="1" u="sng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ไม่ใช่</a:t>
            </a:r>
            <a:r>
              <a:rPr lang="th-TH" sz="4286" b="1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ของฟรี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90" y="2745458"/>
            <a:ext cx="1131152" cy="2024167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23A28C95-7EDC-44E2-984A-D6BB9CED81C8}"/>
              </a:ext>
            </a:extLst>
          </p:cNvPr>
          <p:cNvSpPr txBox="1">
            <a:spLocks/>
          </p:cNvSpPr>
          <p:nvPr/>
        </p:nvSpPr>
        <p:spPr>
          <a:xfrm>
            <a:off x="5475728" y="1824390"/>
            <a:ext cx="2808312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4065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“</a:t>
            </a:r>
            <a:r>
              <a:rPr lang="th-TH" sz="36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</a:t>
            </a:r>
            <a:r>
              <a:rPr lang="en-US" sz="36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”</a:t>
            </a:r>
            <a:r>
              <a:rPr lang="th-TH" sz="36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มาพร้อมกับ</a:t>
            </a:r>
            <a:b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36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36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“</a:t>
            </a:r>
            <a:r>
              <a:rPr lang="th-TH" sz="36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ดอกเบี้ย</a:t>
            </a:r>
            <a:r>
              <a:rPr lang="en-US" sz="36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” </a:t>
            </a:r>
            <a:endParaRPr lang="th-TH" sz="3600">
              <a:solidFill>
                <a:schemeClr val="tx2">
                  <a:lumMod val="7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972A14-3241-4913-8E6A-77FF218D1CCA}"/>
              </a:ext>
            </a:extLst>
          </p:cNvPr>
          <p:cNvGrpSpPr/>
          <p:nvPr/>
        </p:nvGrpSpPr>
        <p:grpSpPr>
          <a:xfrm>
            <a:off x="467544" y="555526"/>
            <a:ext cx="2664296" cy="867678"/>
            <a:chOff x="837904" y="580952"/>
            <a:chExt cx="2664296" cy="86767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A31769-57EA-4893-A8E9-12E6922EDCF3}"/>
                </a:ext>
              </a:extLst>
            </p:cNvPr>
            <p:cNvSpPr txBox="1"/>
            <p:nvPr/>
          </p:nvSpPr>
          <p:spPr>
            <a:xfrm>
              <a:off x="837904" y="580952"/>
              <a:ext cx="2664296" cy="6469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h-TH" sz="3200" b="1">
                  <a:solidFill>
                    <a:srgbClr val="0D2E68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รู้จัก</a:t>
              </a:r>
              <a:r>
                <a:rPr lang="th-TH" sz="32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หนี้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F44925DA-A8E6-4FB9-A18A-403AF523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644562"/>
              <a:ext cx="590761" cy="804068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0FE9AB-D4FF-4CEB-BAF0-D9BE582A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47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97841" y="2447566"/>
            <a:ext cx="7425208" cy="2192182"/>
            <a:chOff x="1501539" y="4746370"/>
            <a:chExt cx="13644532" cy="4092076"/>
          </a:xfrm>
        </p:grpSpPr>
        <p:grpSp>
          <p:nvGrpSpPr>
            <p:cNvPr id="7" name="Group 6"/>
            <p:cNvGrpSpPr/>
            <p:nvPr/>
          </p:nvGrpSpPr>
          <p:grpSpPr>
            <a:xfrm>
              <a:off x="1501539" y="4746370"/>
              <a:ext cx="3441135" cy="4092076"/>
              <a:chOff x="1501539" y="4746370"/>
              <a:chExt cx="3441135" cy="4092076"/>
            </a:xfrm>
          </p:grpSpPr>
          <p:sp>
            <p:nvSpPr>
              <p:cNvPr id="51" name="Rectangle 17"/>
              <p:cNvSpPr/>
              <p:nvPr/>
            </p:nvSpPr>
            <p:spPr>
              <a:xfrm>
                <a:off x="1639609" y="4746370"/>
                <a:ext cx="3164998" cy="1682973"/>
              </a:xfrm>
              <a:prstGeom prst="cloud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M</a:t>
                </a:r>
                <a:r>
                  <a:rPr lang="en-US" b="1">
                    <a:solidFill>
                      <a:srgbClr val="FF000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L</a:t>
                </a:r>
                <a:r>
                  <a:rPr lang="en-US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R</a:t>
                </a:r>
                <a:endParaRPr lang="en-GB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1501539" y="6540381"/>
                <a:ext cx="3441135" cy="22980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Minimum </a:t>
                </a:r>
                <a:r>
                  <a:rPr lang="en-US" sz="2000" b="1">
                    <a:solidFill>
                      <a:srgbClr val="FF000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L</a:t>
                </a:r>
                <a:r>
                  <a:rPr lang="en-US" sz="2000" b="1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oan Rate</a:t>
                </a:r>
                <a:endParaRPr lang="th-TH" sz="2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  <a:p>
                <a:pPr algn="ctr"/>
                <a:r>
                  <a:rPr lang="th-TH" sz="18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ลูกค้าสินเชื่อรายใหญ่ชั้นดี</a:t>
                </a:r>
              </a:p>
              <a:p>
                <a:pPr algn="ctr"/>
                <a:r>
                  <a:rPr lang="th-TH" sz="18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ใช้กับเงินกู้ระยะยาว</a:t>
                </a:r>
              </a:p>
              <a:p>
                <a:pPr algn="ctr"/>
                <a:r>
                  <a:rPr lang="th-TH" sz="18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ที่มีกำหนดระยะเวลาแน่นอน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312804" y="4778244"/>
              <a:ext cx="3838799" cy="3531570"/>
              <a:chOff x="6312804" y="4778244"/>
              <a:chExt cx="3838799" cy="3531570"/>
            </a:xfrm>
          </p:grpSpPr>
          <p:sp>
            <p:nvSpPr>
              <p:cNvPr id="45" name="Rectangle 17"/>
              <p:cNvSpPr/>
              <p:nvPr/>
            </p:nvSpPr>
            <p:spPr>
              <a:xfrm>
                <a:off x="6650005" y="4778244"/>
                <a:ext cx="3164399" cy="1647719"/>
              </a:xfrm>
              <a:prstGeom prst="cloud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M</a:t>
                </a:r>
                <a:r>
                  <a:rPr lang="en-US" b="1">
                    <a:solidFill>
                      <a:srgbClr val="FF000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O</a:t>
                </a:r>
                <a:r>
                  <a:rPr lang="en-US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R</a:t>
                </a:r>
                <a:endParaRPr lang="en-GB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312804" y="6528815"/>
                <a:ext cx="3838799" cy="1780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Minimum </a:t>
                </a:r>
                <a:r>
                  <a:rPr lang="en-US" sz="2000" b="1">
                    <a:solidFill>
                      <a:srgbClr val="FF000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O</a:t>
                </a:r>
                <a:r>
                  <a:rPr lang="en-US" sz="2000" b="1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verdraft Rate</a:t>
                </a:r>
                <a:endParaRPr lang="th-TH" sz="2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  <a:p>
                <a:pPr algn="ctr"/>
                <a:r>
                  <a:rPr lang="th-TH" sz="18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ลูกค้าสินเชื่อรายใหญ่ชั้นดี</a:t>
                </a:r>
              </a:p>
              <a:p>
                <a:pPr algn="ctr"/>
                <a:r>
                  <a:rPr lang="th-TH" sz="18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ใช้กับวงเงินเบิกเกินบัญชี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1307274" y="4778244"/>
              <a:ext cx="3838797" cy="4048635"/>
              <a:chOff x="11307274" y="4778244"/>
              <a:chExt cx="3838797" cy="4048635"/>
            </a:xfrm>
          </p:grpSpPr>
          <p:sp>
            <p:nvSpPr>
              <p:cNvPr id="48" name="Rectangle 17"/>
              <p:cNvSpPr/>
              <p:nvPr/>
            </p:nvSpPr>
            <p:spPr>
              <a:xfrm>
                <a:off x="11642082" y="4778244"/>
                <a:ext cx="3164399" cy="1647717"/>
              </a:xfrm>
              <a:prstGeom prst="cloud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M</a:t>
                </a:r>
                <a:r>
                  <a:rPr lang="en-US" b="1">
                    <a:solidFill>
                      <a:srgbClr val="FF000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R</a:t>
                </a:r>
                <a:r>
                  <a:rPr lang="en-US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R</a:t>
                </a:r>
                <a:endParaRPr lang="en-GB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1307274" y="6528815"/>
                <a:ext cx="3838797" cy="2298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Minimum </a:t>
                </a:r>
                <a:r>
                  <a:rPr lang="en-US" sz="2000" b="1">
                    <a:solidFill>
                      <a:srgbClr val="FF000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R</a:t>
                </a:r>
                <a:r>
                  <a:rPr lang="en-US" sz="2000" b="1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etail Rate</a:t>
                </a:r>
                <a:endParaRPr lang="th-TH" sz="2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  <a:p>
                <a:pPr algn="ctr"/>
                <a:r>
                  <a:rPr lang="th-TH" sz="18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ลูกค้ารายย่อยชั้นดี</a:t>
                </a:r>
              </a:p>
              <a:p>
                <a:pPr algn="ctr"/>
                <a:r>
                  <a:rPr lang="th-TH" sz="18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 เช่น สินเชื่อส่วนบุคคล</a:t>
                </a:r>
              </a:p>
              <a:p>
                <a:pPr algn="ctr"/>
                <a:r>
                  <a:rPr lang="th-TH" sz="18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สินเชื่อเพื่อที่อยู่อาศัย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07504" y="1275606"/>
            <a:ext cx="8919563" cy="409097"/>
            <a:chOff x="570020" y="1421791"/>
            <a:chExt cx="10059760" cy="763649"/>
          </a:xfrm>
        </p:grpSpPr>
        <p:sp>
          <p:nvSpPr>
            <p:cNvPr id="3" name="Rectangle 2"/>
            <p:cNvSpPr/>
            <p:nvPr/>
          </p:nvSpPr>
          <p:spPr>
            <a:xfrm>
              <a:off x="3844636" y="1421791"/>
              <a:ext cx="6785144" cy="72616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th-TH" sz="1928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กำหนดเป็น</a:t>
              </a:r>
              <a:r>
                <a:rPr lang="th-TH" sz="1928" u="sng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ตัวเลขคงที่</a:t>
              </a:r>
              <a:r>
                <a:rPr lang="th-TH" sz="1928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ในช่วงเวลาที่กำหนด </a:t>
              </a:r>
              <a:r>
                <a:rPr lang="th-TH" sz="1714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เช่น </a:t>
              </a:r>
              <a:r>
                <a:rPr lang="en-US" sz="1714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15% </a:t>
              </a:r>
              <a:r>
                <a:rPr lang="th-TH" sz="1714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ต่อปีตลอดสัญญา หรือ </a:t>
              </a:r>
              <a:r>
                <a:rPr lang="en-US" sz="1714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7% </a:t>
              </a:r>
              <a:r>
                <a:rPr lang="th-TH" sz="1714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ใน </a:t>
              </a:r>
              <a:r>
                <a:rPr lang="en-US" sz="1714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5 </a:t>
              </a:r>
              <a:r>
                <a:rPr lang="th-TH" sz="1714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ปีแรก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0020" y="1421791"/>
              <a:ext cx="3290132" cy="76364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143" rtlCol="0" anchor="ctr"/>
            <a:lstStyle/>
            <a:p>
              <a:r>
                <a:rPr lang="th-TH" sz="2143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อัตราดอกเบี้ยคงที่ </a:t>
              </a:r>
              <a:r>
                <a:rPr lang="en-US" sz="2143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(Fixed rate)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9621" y="1776717"/>
            <a:ext cx="8933321" cy="501112"/>
            <a:chOff x="699087" y="2470199"/>
            <a:chExt cx="12373290" cy="935409"/>
          </a:xfrm>
        </p:grpSpPr>
        <p:sp>
          <p:nvSpPr>
            <p:cNvPr id="20" name="Rectangle 19"/>
            <p:cNvSpPr/>
            <p:nvPr/>
          </p:nvSpPr>
          <p:spPr>
            <a:xfrm>
              <a:off x="699087" y="2470199"/>
              <a:ext cx="4040560" cy="93540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143" rtlCol="0" anchor="ctr"/>
            <a:lstStyle/>
            <a:p>
              <a:pPr algn="ctr"/>
              <a:r>
                <a:rPr lang="th-TH" sz="2143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อัตราดอกเบี้ยลอยตัว </a:t>
              </a:r>
              <a:r>
                <a:rPr lang="en-US" sz="2143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(Floating rate) </a:t>
              </a:r>
              <a:endParaRPr lang="th-TH" sz="2143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13" name="สี่เหลี่ยมผืนผ้า 35"/>
            <p:cNvSpPr/>
            <p:nvPr/>
          </p:nvSpPr>
          <p:spPr>
            <a:xfrm>
              <a:off x="4739647" y="2577801"/>
              <a:ext cx="8332730" cy="726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th-TH" sz="1928" u="sng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เปลี่ยนแปลงไปตามต้นทุน</a:t>
              </a:r>
              <a:r>
                <a:rPr lang="th-TH" sz="1928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ของสถาบันการเงินแต่ละแห่ง ซึ่งจะประกาศทุกครั้งที่เปลี่ยนแปลง 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959429" y="616501"/>
            <a:ext cx="3390396" cy="50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14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รู้จัก </a:t>
            </a:r>
            <a:r>
              <a:rPr lang="en-US" sz="3214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“</a:t>
            </a:r>
            <a:r>
              <a:rPr lang="th-TH" sz="3214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อัตรา</a:t>
            </a:r>
            <a:r>
              <a:rPr lang="en-US" sz="3214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” </a:t>
            </a:r>
            <a:r>
              <a:rPr lang="th-TH" sz="3214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ดอกเบี้ยเงินกู้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6A807B8-ED39-4767-BBC1-5E2FE225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13</a:t>
            </a:fld>
            <a:endParaRPr lang="th-TH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5D9F3D-F52C-475D-92CE-77D60CC3AA18}"/>
              </a:ext>
            </a:extLst>
          </p:cNvPr>
          <p:cNvSpPr/>
          <p:nvPr/>
        </p:nvSpPr>
        <p:spPr>
          <a:xfrm>
            <a:off x="6012160" y="2277829"/>
            <a:ext cx="2664296" cy="2598177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71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277A37-3FDA-45CF-AF3F-CC68FF31F2E3}"/>
              </a:ext>
            </a:extLst>
          </p:cNvPr>
          <p:cNvGrpSpPr/>
          <p:nvPr/>
        </p:nvGrpSpPr>
        <p:grpSpPr>
          <a:xfrm>
            <a:off x="52466" y="110875"/>
            <a:ext cx="7749385" cy="4932983"/>
            <a:chOff x="827584" y="683685"/>
            <a:chExt cx="7920880" cy="46060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01B6E8-340C-40D2-9221-9D53DF61ECD6}"/>
                </a:ext>
              </a:extLst>
            </p:cNvPr>
            <p:cNvSpPr/>
            <p:nvPr/>
          </p:nvSpPr>
          <p:spPr>
            <a:xfrm>
              <a:off x="827584" y="687498"/>
              <a:ext cx="7920880" cy="46022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1878F5-95F2-43B4-92AF-E550775E92F3}"/>
                </a:ext>
              </a:extLst>
            </p:cNvPr>
            <p:cNvSpPr/>
            <p:nvPr/>
          </p:nvSpPr>
          <p:spPr>
            <a:xfrm>
              <a:off x="941619" y="793881"/>
              <a:ext cx="7699693" cy="43774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Half Frame 5">
              <a:extLst>
                <a:ext uri="{FF2B5EF4-FFF2-40B4-BE49-F238E27FC236}">
                  <a16:creationId xmlns:a16="http://schemas.microsoft.com/office/drawing/2014/main" id="{1AAF6FDE-ABFE-418B-8CCD-A8D174993F4F}"/>
                </a:ext>
              </a:extLst>
            </p:cNvPr>
            <p:cNvSpPr/>
            <p:nvPr/>
          </p:nvSpPr>
          <p:spPr>
            <a:xfrm>
              <a:off x="836968" y="683685"/>
              <a:ext cx="601157" cy="936662"/>
            </a:xfrm>
            <a:prstGeom prst="halfFrame">
              <a:avLst/>
            </a:prstGeom>
            <a:solidFill>
              <a:srgbClr val="E49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7" name="Half Frame 6">
              <a:extLst>
                <a:ext uri="{FF2B5EF4-FFF2-40B4-BE49-F238E27FC236}">
                  <a16:creationId xmlns:a16="http://schemas.microsoft.com/office/drawing/2014/main" id="{438C2767-AC1A-45A0-A73F-A26A9E641B2C}"/>
                </a:ext>
              </a:extLst>
            </p:cNvPr>
            <p:cNvSpPr/>
            <p:nvPr/>
          </p:nvSpPr>
          <p:spPr>
            <a:xfrm rot="10800000">
              <a:off x="8069282" y="4419016"/>
              <a:ext cx="668812" cy="868536"/>
            </a:xfrm>
            <a:prstGeom prst="halfFrame">
              <a:avLst/>
            </a:prstGeom>
            <a:solidFill>
              <a:srgbClr val="E49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71F50DD-2D84-48A2-8E55-B516001411B7}"/>
              </a:ext>
            </a:extLst>
          </p:cNvPr>
          <p:cNvSpPr/>
          <p:nvPr/>
        </p:nvSpPr>
        <p:spPr>
          <a:xfrm>
            <a:off x="4650976" y="333597"/>
            <a:ext cx="3089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u="sng">
                <a:ln w="0"/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ตัวอย่าง</a:t>
            </a:r>
            <a:r>
              <a:rPr lang="th-TH" sz="2000">
                <a:ln w="0"/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อัตราดอกเบี้ยเงินกู้ของธนาคาร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CCEA36-7A37-4736-9EF3-D3364C01BE1F}"/>
              </a:ext>
            </a:extLst>
          </p:cNvPr>
          <p:cNvGrpSpPr/>
          <p:nvPr/>
        </p:nvGrpSpPr>
        <p:grpSpPr>
          <a:xfrm>
            <a:off x="7820826" y="3043073"/>
            <a:ext cx="1290424" cy="1601865"/>
            <a:chOff x="7128918" y="3056559"/>
            <a:chExt cx="1462949" cy="1872742"/>
          </a:xfrm>
        </p:grpSpPr>
        <p:pic>
          <p:nvPicPr>
            <p:cNvPr id="10" name="Picture 9" descr="Qr code&#10;&#10;Description automatically generated">
              <a:hlinkClick r:id="rId3"/>
              <a:extLst>
                <a:ext uri="{FF2B5EF4-FFF2-40B4-BE49-F238E27FC236}">
                  <a16:creationId xmlns:a16="http://schemas.microsoft.com/office/drawing/2014/main" id="{B47A68B7-F5FB-4742-9459-94063641A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464" y="3796372"/>
              <a:ext cx="1132929" cy="11329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ounded Rectangle 42">
              <a:extLst>
                <a:ext uri="{FF2B5EF4-FFF2-40B4-BE49-F238E27FC236}">
                  <a16:creationId xmlns:a16="http://schemas.microsoft.com/office/drawing/2014/main" id="{BDFE8AC2-B817-4880-8CB9-936969BCF2BC}"/>
                </a:ext>
              </a:extLst>
            </p:cNvPr>
            <p:cNvSpPr/>
            <p:nvPr/>
          </p:nvSpPr>
          <p:spPr>
            <a:xfrm>
              <a:off x="7128918" y="3056559"/>
              <a:ext cx="1462949" cy="6750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2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เว็บไซต์ ธปท. เพื่อดู </a:t>
              </a:r>
              <a:br>
                <a:rPr lang="en-US" sz="12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en-US" sz="12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M Rate</a:t>
              </a:r>
              <a:endParaRPr lang="th-TH" sz="12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  <a:p>
              <a:pPr algn="ctr"/>
              <a:r>
                <a:rPr lang="en-US" sz="12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www.bot.or.th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57C68C7-9105-4E4F-81E2-4C9DE8E9F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09" y="294281"/>
            <a:ext cx="4307096" cy="45619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Push Pin">
                <a:extLst>
                  <a:ext uri="{FF2B5EF4-FFF2-40B4-BE49-F238E27FC236}">
                    <a16:creationId xmlns:a16="http://schemas.microsoft.com/office/drawing/2014/main" id="{CC6A5CD9-7598-40D9-9C78-160DADBBE2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59215954"/>
                  </p:ext>
                </p:extLst>
              </p:nvPr>
            </p:nvGraphicFramePr>
            <p:xfrm rot="10292208">
              <a:off x="433642" y="303827"/>
              <a:ext cx="323120" cy="456170"/>
            </p:xfrm>
            <a:graphic>
              <a:graphicData uri="http://schemas.microsoft.com/office/drawing/2017/model3d">
                <am3d:model3d r:embed="rId6">
                  <am3d:spPr>
                    <a:xfrm rot="10292208">
                      <a:off x="0" y="0"/>
                      <a:ext cx="323120" cy="456170"/>
                    </a:xfrm>
                    <a:prstGeom prst="rect">
                      <a:avLst/>
                    </a:prstGeom>
                  </am3d:spPr>
                  <am3d:camera>
                    <am3d:pos x="0" y="0" z="559162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4541" d="1000000"/>
                    <am3d:preTrans dx="0" dy="-174426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187522" ay="619071" az="-654418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6652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Push Pin">
                <a:extLst>
                  <a:ext uri="{FF2B5EF4-FFF2-40B4-BE49-F238E27FC236}">
                    <a16:creationId xmlns:a16="http://schemas.microsoft.com/office/drawing/2014/main" id="{CC6A5CD9-7598-40D9-9C78-160DADBBE2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0292208">
                <a:off x="433642" y="303827"/>
                <a:ext cx="323120" cy="456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Push Pin">
                <a:extLst>
                  <a:ext uri="{FF2B5EF4-FFF2-40B4-BE49-F238E27FC236}">
                    <a16:creationId xmlns:a16="http://schemas.microsoft.com/office/drawing/2014/main" id="{8FCE58ED-349B-49B8-A2DF-AF41C01816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6551652"/>
                  </p:ext>
                </p:extLst>
              </p:nvPr>
            </p:nvGraphicFramePr>
            <p:xfrm rot="10800000">
              <a:off x="4003975" y="364502"/>
              <a:ext cx="341384" cy="417248"/>
            </p:xfrm>
            <a:graphic>
              <a:graphicData uri="http://schemas.microsoft.com/office/drawing/2017/model3d">
                <am3d:model3d r:embed="rId6">
                  <am3d:spPr>
                    <a:xfrm rot="10800000">
                      <a:off x="0" y="0"/>
                      <a:ext cx="341384" cy="417248"/>
                    </a:xfrm>
                    <a:prstGeom prst="rect">
                      <a:avLst/>
                    </a:prstGeom>
                  </am3d:spPr>
                  <am3d:camera>
                    <am3d:pos x="0" y="0" z="559162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4541" d="1000000"/>
                    <am3d:preTrans dx="0" dy="-174426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449815" ay="451425" az="-502171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6827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Push Pin">
                <a:extLst>
                  <a:ext uri="{FF2B5EF4-FFF2-40B4-BE49-F238E27FC236}">
                    <a16:creationId xmlns:a16="http://schemas.microsoft.com/office/drawing/2014/main" id="{8FCE58ED-349B-49B8-A2DF-AF41C01816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4003975" y="364502"/>
                <a:ext cx="341384" cy="417248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DFF6156C-134F-4B82-A340-62F71E3D3F8D}"/>
              </a:ext>
            </a:extLst>
          </p:cNvPr>
          <p:cNvGrpSpPr/>
          <p:nvPr/>
        </p:nvGrpSpPr>
        <p:grpSpPr>
          <a:xfrm>
            <a:off x="3713297" y="1531667"/>
            <a:ext cx="1477099" cy="428520"/>
            <a:chOff x="3713297" y="1531667"/>
            <a:chExt cx="1477099" cy="42852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DC832F1-7151-4ED4-99E3-3DA3AFD35CDF}"/>
                </a:ext>
              </a:extLst>
            </p:cNvPr>
            <p:cNvSpPr/>
            <p:nvPr/>
          </p:nvSpPr>
          <p:spPr>
            <a:xfrm>
              <a:off x="3713297" y="1531667"/>
              <a:ext cx="761843" cy="42852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1D9F3AE9-92FB-424E-9974-F988D4508BEE}"/>
                </a:ext>
              </a:extLst>
            </p:cNvPr>
            <p:cNvSpPr/>
            <p:nvPr/>
          </p:nvSpPr>
          <p:spPr>
            <a:xfrm>
              <a:off x="4494824" y="1549127"/>
              <a:ext cx="695572" cy="38479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85367C3-A3C8-42E5-BC9E-8E82584DAB4B}"/>
              </a:ext>
            </a:extLst>
          </p:cNvPr>
          <p:cNvGrpSpPr/>
          <p:nvPr/>
        </p:nvGrpSpPr>
        <p:grpSpPr>
          <a:xfrm>
            <a:off x="452739" y="3390693"/>
            <a:ext cx="4745111" cy="897948"/>
            <a:chOff x="452739" y="3390693"/>
            <a:chExt cx="4745111" cy="89794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696735E-EF25-4611-BD8B-8A0B49C7C26A}"/>
                </a:ext>
              </a:extLst>
            </p:cNvPr>
            <p:cNvSpPr/>
            <p:nvPr/>
          </p:nvSpPr>
          <p:spPr>
            <a:xfrm>
              <a:off x="452739" y="3390693"/>
              <a:ext cx="4097555" cy="89794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EF8EEEDD-E9C6-4C55-9362-BD56B441E2FD}"/>
                </a:ext>
              </a:extLst>
            </p:cNvPr>
            <p:cNvSpPr/>
            <p:nvPr/>
          </p:nvSpPr>
          <p:spPr>
            <a:xfrm>
              <a:off x="4547237" y="3681137"/>
              <a:ext cx="650613" cy="38479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216DEA-FD4E-4BBE-AEB3-9F950BCBE27C}"/>
              </a:ext>
            </a:extLst>
          </p:cNvPr>
          <p:cNvGrpSpPr/>
          <p:nvPr/>
        </p:nvGrpSpPr>
        <p:grpSpPr>
          <a:xfrm>
            <a:off x="4731451" y="748386"/>
            <a:ext cx="3089376" cy="1823364"/>
            <a:chOff x="4731451" y="748386"/>
            <a:chExt cx="3089376" cy="18233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AF6B500-4139-4D2E-ADE1-56BA6082BA37}"/>
                </a:ext>
              </a:extLst>
            </p:cNvPr>
            <p:cNvGrpSpPr/>
            <p:nvPr/>
          </p:nvGrpSpPr>
          <p:grpSpPr>
            <a:xfrm>
              <a:off x="5241092" y="1161122"/>
              <a:ext cx="2328966" cy="1410628"/>
              <a:chOff x="6174130" y="646078"/>
              <a:chExt cx="2344679" cy="2199988"/>
            </a:xfrm>
          </p:grpSpPr>
          <p:sp>
            <p:nvSpPr>
              <p:cNvPr id="13" name="Rectangle 17">
                <a:extLst>
                  <a:ext uri="{FF2B5EF4-FFF2-40B4-BE49-F238E27FC236}">
                    <a16:creationId xmlns:a16="http://schemas.microsoft.com/office/drawing/2014/main" id="{9237FB47-2D23-4313-AC3F-A1D848A52A90}"/>
                  </a:ext>
                </a:extLst>
              </p:cNvPr>
              <p:cNvSpPr/>
              <p:nvPr/>
            </p:nvSpPr>
            <p:spPr>
              <a:xfrm>
                <a:off x="6174130" y="745021"/>
                <a:ext cx="1105481" cy="584111"/>
              </a:xfrm>
              <a:prstGeom prst="cloud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M</a:t>
                </a:r>
                <a:r>
                  <a:rPr lang="en-US" b="1">
                    <a:solidFill>
                      <a:srgbClr val="FF000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L</a:t>
                </a:r>
                <a:r>
                  <a:rPr lang="en-US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R</a:t>
                </a:r>
                <a:endParaRPr lang="en-GB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  <p:sp>
            <p:nvSpPr>
              <p:cNvPr id="14" name="Rectangle 17">
                <a:extLst>
                  <a:ext uri="{FF2B5EF4-FFF2-40B4-BE49-F238E27FC236}">
                    <a16:creationId xmlns:a16="http://schemas.microsoft.com/office/drawing/2014/main" id="{199D4144-9B23-47F7-8DFC-AB731EDBEB31}"/>
                  </a:ext>
                </a:extLst>
              </p:cNvPr>
              <p:cNvSpPr/>
              <p:nvPr/>
            </p:nvSpPr>
            <p:spPr>
              <a:xfrm>
                <a:off x="6184565" y="1444135"/>
                <a:ext cx="1154439" cy="600118"/>
              </a:xfrm>
              <a:prstGeom prst="cloud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M</a:t>
                </a:r>
                <a:r>
                  <a:rPr lang="en-US" b="1">
                    <a:solidFill>
                      <a:srgbClr val="FF000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O</a:t>
                </a:r>
                <a:r>
                  <a:rPr lang="en-US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R</a:t>
                </a:r>
                <a:endParaRPr lang="en-GB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  <p:sp>
            <p:nvSpPr>
              <p:cNvPr id="15" name="Rectangle 17">
                <a:extLst>
                  <a:ext uri="{FF2B5EF4-FFF2-40B4-BE49-F238E27FC236}">
                    <a16:creationId xmlns:a16="http://schemas.microsoft.com/office/drawing/2014/main" id="{E37356FC-141A-4B41-9956-E0719A0F0F41}"/>
                  </a:ext>
                </a:extLst>
              </p:cNvPr>
              <p:cNvSpPr/>
              <p:nvPr/>
            </p:nvSpPr>
            <p:spPr>
              <a:xfrm>
                <a:off x="6195179" y="2171066"/>
                <a:ext cx="1154438" cy="675000"/>
              </a:xfrm>
              <a:prstGeom prst="cloud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M</a:t>
                </a:r>
                <a:r>
                  <a:rPr lang="en-US" b="1">
                    <a:solidFill>
                      <a:srgbClr val="FF000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R</a:t>
                </a:r>
                <a:r>
                  <a:rPr lang="en-US" b="1">
                    <a:solidFill>
                      <a:schemeClr val="tx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R</a:t>
                </a:r>
                <a:endParaRPr lang="en-GB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38756F-4878-44A1-BB23-EE363474A728}"/>
                  </a:ext>
                </a:extLst>
              </p:cNvPr>
              <p:cNvSpPr txBox="1"/>
              <p:nvPr/>
            </p:nvSpPr>
            <p:spPr>
              <a:xfrm>
                <a:off x="7358096" y="646078"/>
                <a:ext cx="1154438" cy="479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n w="0"/>
                    <a:solidFill>
                      <a:schemeClr val="tx2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= 5.47%</a:t>
                </a:r>
                <a:endParaRPr lang="th-TH" sz="2400" b="1">
                  <a:ln w="0"/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C6F426-B1B7-42CF-BDC4-CD2A4FF6516F}"/>
                  </a:ext>
                </a:extLst>
              </p:cNvPr>
              <p:cNvSpPr txBox="1"/>
              <p:nvPr/>
            </p:nvSpPr>
            <p:spPr>
              <a:xfrm>
                <a:off x="7358096" y="1349195"/>
                <a:ext cx="1154438" cy="479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n w="0"/>
                    <a:solidFill>
                      <a:schemeClr val="tx2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= 5.84%</a:t>
                </a:r>
                <a:endParaRPr lang="th-TH" sz="2400" b="1">
                  <a:ln w="0"/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869A15-F729-4AF1-A7DD-CF5652CBA5F0}"/>
                  </a:ext>
                </a:extLst>
              </p:cNvPr>
              <p:cNvSpPr txBox="1"/>
              <p:nvPr/>
            </p:nvSpPr>
            <p:spPr>
              <a:xfrm>
                <a:off x="7364371" y="2121092"/>
                <a:ext cx="1154438" cy="479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n w="0"/>
                    <a:solidFill>
                      <a:schemeClr val="tx2">
                        <a:lumMod val="75000"/>
                      </a:schemeClr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= 5.97%</a:t>
                </a:r>
                <a:endParaRPr lang="th-TH" sz="2400" b="1">
                  <a:ln w="0"/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41AA270-D7DB-4C16-BF28-9B0CF018ED00}"/>
                </a:ext>
              </a:extLst>
            </p:cNvPr>
            <p:cNvSpPr/>
            <p:nvPr/>
          </p:nvSpPr>
          <p:spPr>
            <a:xfrm>
              <a:off x="4731451" y="748386"/>
              <a:ext cx="30893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800" u="sng">
                  <a:ln w="0"/>
                  <a:solidFill>
                    <a:srgbClr val="09416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อัตราดอกเบี้ยอ้างอิง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BD845DD-960E-4CF2-8975-B362F739A67C}"/>
              </a:ext>
            </a:extLst>
          </p:cNvPr>
          <p:cNvGrpSpPr/>
          <p:nvPr/>
        </p:nvGrpSpPr>
        <p:grpSpPr>
          <a:xfrm>
            <a:off x="5010286" y="3060677"/>
            <a:ext cx="2677683" cy="1434320"/>
            <a:chOff x="5010286" y="3060677"/>
            <a:chExt cx="2677683" cy="14343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E09B9B-77D2-4D9A-AAF2-08FD274BAADC}"/>
                </a:ext>
              </a:extLst>
            </p:cNvPr>
            <p:cNvSpPr txBox="1"/>
            <p:nvPr/>
          </p:nvSpPr>
          <p:spPr>
            <a:xfrm>
              <a:off x="5010286" y="3060677"/>
              <a:ext cx="26776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th-TH" sz="1800" b="0" i="0" u="sng" strike="noStrike" kern="1200" cap="none" spc="0" normalizeH="0" baseline="0" noProof="0">
                  <a:ln w="0"/>
                  <a:solidFill>
                    <a:srgbClr val="094168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อัตราดอกเบี้ยของสินเชื่อประเภทต่าง ๆ</a:t>
              </a:r>
              <a:endParaRPr lang="th-TH"/>
            </a:p>
          </p:txBody>
        </p:sp>
        <p:sp>
          <p:nvSpPr>
            <p:cNvPr id="34" name="Rectangle 17">
              <a:extLst>
                <a:ext uri="{FF2B5EF4-FFF2-40B4-BE49-F238E27FC236}">
                  <a16:creationId xmlns:a16="http://schemas.microsoft.com/office/drawing/2014/main" id="{2E1C61E4-1FD5-4F09-B99E-337D47811B2C}"/>
                </a:ext>
              </a:extLst>
            </p:cNvPr>
            <p:cNvSpPr/>
            <p:nvPr/>
          </p:nvSpPr>
          <p:spPr>
            <a:xfrm>
              <a:off x="5282058" y="3694672"/>
              <a:ext cx="1146701" cy="432809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M</a:t>
              </a:r>
              <a:r>
                <a:rPr lang="en-US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R</a:t>
              </a:r>
              <a:r>
                <a:rPr lang="en-US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R</a:t>
              </a:r>
              <a:endParaRPr lang="en-GB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3C2BC5-9B8D-4048-9BCC-6C721EE0C920}"/>
                </a:ext>
              </a:extLst>
            </p:cNvPr>
            <p:cNvSpPr txBox="1"/>
            <p:nvPr/>
          </p:nvSpPr>
          <p:spPr>
            <a:xfrm>
              <a:off x="6398809" y="3648432"/>
              <a:ext cx="12588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n w="0"/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+ 5%</a:t>
              </a:r>
              <a:endParaRPr lang="th-TH" sz="2400" b="1">
                <a:ln w="0"/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207A73-EA2B-4349-A188-064DAE578DDC}"/>
                </a:ext>
              </a:extLst>
            </p:cNvPr>
            <p:cNvSpPr txBox="1"/>
            <p:nvPr/>
          </p:nvSpPr>
          <p:spPr>
            <a:xfrm>
              <a:off x="5237413" y="3355948"/>
              <a:ext cx="2347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>
                  <a:ln w="0"/>
                  <a:solidFill>
                    <a:srgbClr val="09416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เช่น สินเชื่อที่อยู่อาศัย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B216D9-F8B0-4A12-BCB4-655FAE3E1295}"/>
                </a:ext>
              </a:extLst>
            </p:cNvPr>
            <p:cNvSpPr txBox="1"/>
            <p:nvPr/>
          </p:nvSpPr>
          <p:spPr>
            <a:xfrm>
              <a:off x="5834760" y="4033332"/>
              <a:ext cx="11467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n w="0"/>
                  <a:solidFill>
                    <a:schemeClr val="tx2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= 10.97%</a:t>
              </a:r>
              <a:endParaRPr lang="th-TH" sz="2400" b="1">
                <a:ln w="0"/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3062D81D-616D-49D5-BC46-3E532335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51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1523" y="292495"/>
            <a:ext cx="6105518" cy="58695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14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อัตราดอกเบี้ยเปรียบเทียบ</a:t>
            </a:r>
            <a:endParaRPr lang="en-US" sz="3214" b="1">
              <a:solidFill>
                <a:srgbClr val="0941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4C05D7-9035-4700-B681-F8AD8840D317}"/>
              </a:ext>
            </a:extLst>
          </p:cNvPr>
          <p:cNvGrpSpPr/>
          <p:nvPr/>
        </p:nvGrpSpPr>
        <p:grpSpPr>
          <a:xfrm>
            <a:off x="1521523" y="785738"/>
            <a:ext cx="6100954" cy="4075698"/>
            <a:chOff x="953753" y="458526"/>
            <a:chExt cx="6480720" cy="46633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5F467A-C5FB-41F8-BBA2-3F105BA1B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753" y="458526"/>
              <a:ext cx="6480720" cy="466337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844887" y="1851671"/>
              <a:ext cx="2303177" cy="2880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14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59523" y="2358775"/>
              <a:ext cx="2303177" cy="276312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3214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0E2585-31F7-4958-96D0-3168AF52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15</a:t>
            </a:fld>
            <a:endParaRPr lang="th-T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58A9DF-0041-4EFF-BBC0-C574C6AF20F1}"/>
              </a:ext>
            </a:extLst>
          </p:cNvPr>
          <p:cNvSpPr/>
          <p:nvPr/>
        </p:nvSpPr>
        <p:spPr>
          <a:xfrm>
            <a:off x="3555916" y="843558"/>
            <a:ext cx="1520140" cy="22735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14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12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66382" y="189120"/>
            <a:ext cx="7140190" cy="50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14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รู้จัก </a:t>
            </a:r>
            <a:r>
              <a:rPr lang="en-US" sz="3214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“</a:t>
            </a:r>
            <a:r>
              <a:rPr lang="th-TH" sz="3214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การคิด</a:t>
            </a:r>
            <a:r>
              <a:rPr lang="en-US" sz="3214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” </a:t>
            </a:r>
            <a:r>
              <a:rPr lang="th-TH" sz="3214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ดอกเบี้ยเงินกู้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2137" y="1379148"/>
            <a:ext cx="4179574" cy="2820738"/>
            <a:chOff x="121918" y="1651709"/>
            <a:chExt cx="5572765" cy="4001843"/>
          </a:xfrm>
        </p:grpSpPr>
        <p:sp>
          <p:nvSpPr>
            <p:cNvPr id="12" name="Rectangle 11"/>
            <p:cNvSpPr/>
            <p:nvPr/>
          </p:nvSpPr>
          <p:spPr>
            <a:xfrm>
              <a:off x="1361873" y="1651709"/>
              <a:ext cx="4332809" cy="100249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143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การคิดดอกเบี้ยแบบเงินต้นคงที่</a:t>
              </a:r>
              <a:br>
                <a:rPr lang="th-TH" sz="2143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2143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ตลอดอายุสัญญา (</a:t>
              </a:r>
              <a:r>
                <a:rPr lang="en-US" sz="2143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Flat rate) 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918" y="2665883"/>
              <a:ext cx="5572765" cy="298766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663108" y="1379148"/>
            <a:ext cx="4137289" cy="2776778"/>
            <a:chOff x="6043213" y="1651709"/>
            <a:chExt cx="5516386" cy="3994914"/>
          </a:xfrm>
        </p:grpSpPr>
        <p:sp>
          <p:nvSpPr>
            <p:cNvPr id="22" name="Rectangle 21"/>
            <p:cNvSpPr/>
            <p:nvPr/>
          </p:nvSpPr>
          <p:spPr>
            <a:xfrm>
              <a:off x="7254054" y="1651709"/>
              <a:ext cx="4305545" cy="10024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sz="2143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การคิดดอกเบี้ยแบบลดต้นลดดอก (</a:t>
              </a:r>
              <a:r>
                <a:rPr lang="en-US" sz="2143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Effective rate)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3213" y="2679779"/>
              <a:ext cx="5516386" cy="2966844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042657" y="4199886"/>
            <a:ext cx="2414368" cy="814816"/>
            <a:chOff x="10105377" y="6098533"/>
            <a:chExt cx="4506821" cy="1520990"/>
          </a:xfrm>
          <a:solidFill>
            <a:schemeClr val="accent1">
              <a:lumMod val="20000"/>
              <a:lumOff val="80000"/>
            </a:schemeClr>
          </a:solidFill>
        </p:grpSpPr>
        <p:pic>
          <p:nvPicPr>
            <p:cNvPr id="42" name="Picture 2" descr="C:\Users\Maminty\Downloads\fram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1322" y="6098533"/>
              <a:ext cx="1980876" cy="1520990"/>
            </a:xfrm>
            <a:prstGeom prst="rect">
              <a:avLst/>
            </a:prstGeom>
            <a:grpFill/>
          </p:spPr>
        </p:pic>
        <p:sp>
          <p:nvSpPr>
            <p:cNvPr id="43" name="Rounded Rectangle 42"/>
            <p:cNvSpPr/>
            <p:nvPr/>
          </p:nvSpPr>
          <p:spPr>
            <a:xfrm>
              <a:off x="10105377" y="6229028"/>
              <a:ext cx="2373548" cy="1260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500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เว็บไซต์ ศคง. 1213</a:t>
              </a:r>
            </a:p>
            <a:p>
              <a:pPr algn="ctr"/>
              <a:r>
                <a:rPr lang="en-US" sz="1500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www.1213.or.th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68F7C3A-04EB-4642-87BD-5EC6AC713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90" y="943614"/>
            <a:ext cx="929966" cy="3896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74E62D-E5D6-42E6-9CA3-85D4F9E83C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93" y="717677"/>
            <a:ext cx="874970" cy="629635"/>
          </a:xfrm>
          <a:prstGeom prst="rect">
            <a:avLst/>
          </a:prstGeom>
          <a:ln>
            <a:noFill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A1614F5-388F-4366-BF21-DFC767776A1C}"/>
              </a:ext>
            </a:extLst>
          </p:cNvPr>
          <p:cNvGrpSpPr/>
          <p:nvPr/>
        </p:nvGrpSpPr>
        <p:grpSpPr>
          <a:xfrm rot="21313526">
            <a:off x="5555466" y="794853"/>
            <a:ext cx="929966" cy="501112"/>
            <a:chOff x="2630291" y="-1918741"/>
            <a:chExt cx="1359273" cy="78976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6A3BE53-4229-4FF0-AE33-0360ADC8A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6785">
              <a:off x="2630291" y="-1918741"/>
              <a:ext cx="970994" cy="78976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1144ADB-41F8-4147-BBE0-3EF3FA5FC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924" y="-1699689"/>
              <a:ext cx="815640" cy="54460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567030-3D07-4E16-BBE6-6EB0AD5FEDAB}"/>
              </a:ext>
            </a:extLst>
          </p:cNvPr>
          <p:cNvGrpSpPr/>
          <p:nvPr/>
        </p:nvGrpSpPr>
        <p:grpSpPr>
          <a:xfrm>
            <a:off x="7452387" y="718353"/>
            <a:ext cx="1004638" cy="681854"/>
            <a:chOff x="6030490" y="1925265"/>
            <a:chExt cx="5265421" cy="3869503"/>
          </a:xfrm>
        </p:grpSpPr>
        <p:pic>
          <p:nvPicPr>
            <p:cNvPr id="26" name="Content Placeholder 4">
              <a:extLst>
                <a:ext uri="{FF2B5EF4-FFF2-40B4-BE49-F238E27FC236}">
                  <a16:creationId xmlns:a16="http://schemas.microsoft.com/office/drawing/2014/main" id="{CC804DD6-4B14-418A-A112-BD6E266DC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0490" y="3994768"/>
              <a:ext cx="2084674" cy="1800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FB84A80-BD3F-46D5-B21F-98689633B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4265" y="1925265"/>
              <a:ext cx="3981646" cy="3600000"/>
            </a:xfrm>
            <a:prstGeom prst="rect">
              <a:avLst/>
            </a:prstGeom>
          </p:spPr>
        </p:pic>
      </p:grpSp>
      <p:pic>
        <p:nvPicPr>
          <p:cNvPr id="5" name="Graphic 4" descr="Motorcycle with solid fill">
            <a:extLst>
              <a:ext uri="{FF2B5EF4-FFF2-40B4-BE49-F238E27FC236}">
                <a16:creationId xmlns:a16="http://schemas.microsoft.com/office/drawing/2014/main" id="{201E0ADF-E04C-4C78-88C4-1659E76AE6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59649" y="599265"/>
            <a:ext cx="914400" cy="914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096AB-2921-4072-A8E8-AE945D9D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653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9016" y="1690862"/>
            <a:ext cx="6501459" cy="2370579"/>
            <a:chOff x="2499496" y="3156275"/>
            <a:chExt cx="12136056" cy="44250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9496" y="3344987"/>
              <a:ext cx="3132396" cy="320067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320139" y="3206936"/>
              <a:ext cx="3088113" cy="437442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10987798" y="6984589"/>
              <a:ext cx="3600000" cy="0"/>
            </a:xfrm>
            <a:prstGeom prst="line">
              <a:avLst/>
            </a:prstGeom>
            <a:ln w="101600"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Multiply 21"/>
            <p:cNvSpPr/>
            <p:nvPr/>
          </p:nvSpPr>
          <p:spPr>
            <a:xfrm>
              <a:off x="11879099" y="6552326"/>
              <a:ext cx="1599857" cy="1022717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70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967818" y="3156275"/>
              <a:ext cx="3667734" cy="339605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5371570" y="4178950"/>
            <a:ext cx="377243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25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บัตรเครดิต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6825" y="4286123"/>
            <a:ext cx="1530349" cy="685893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72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3857"/>
              <a:t>3 พยางค์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641927"/>
            <a:ext cx="9143999" cy="9002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98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5250"/>
              <a:t>ปริศนาทายคำ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A90FF-1F80-4FDE-AE65-06525B70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898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4088" y="1649262"/>
            <a:ext cx="8135681" cy="2318442"/>
            <a:chOff x="1146297" y="3078622"/>
            <a:chExt cx="15186605" cy="43277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6297" y="3078622"/>
              <a:ext cx="3356403" cy="427596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08479" y="3268429"/>
              <a:ext cx="4518452" cy="413795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62828" y="3241877"/>
              <a:ext cx="5570074" cy="384142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371570" y="4112171"/>
            <a:ext cx="377243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25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บัตรกดเงินสด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6825" y="4219343"/>
            <a:ext cx="1530349" cy="685893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72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3857"/>
              <a:t>4 พยางค์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641927"/>
            <a:ext cx="9143999" cy="9002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98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5250"/>
              <a:t>ปริศนาทายคำ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8D236-18D9-4983-9063-D9665A9D6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235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2372" y="4178950"/>
            <a:ext cx="377243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25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หนี้นอกระบบ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2023" y="4286123"/>
            <a:ext cx="1530349" cy="685893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72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en-US" sz="3857"/>
              <a:t>4 </a:t>
            </a:r>
            <a:r>
              <a:rPr lang="th-TH" sz="3857"/>
              <a:t>พยางค์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641927"/>
            <a:ext cx="9143999" cy="9002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525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ปริศนาทายคำ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4ACD64-C981-4067-8D85-BD82BCDCC90C}"/>
              </a:ext>
            </a:extLst>
          </p:cNvPr>
          <p:cNvGrpSpPr/>
          <p:nvPr/>
        </p:nvGrpSpPr>
        <p:grpSpPr>
          <a:xfrm>
            <a:off x="702391" y="1816100"/>
            <a:ext cx="8018779" cy="2362843"/>
            <a:chOff x="1115616" y="1804744"/>
            <a:chExt cx="8018779" cy="2362843"/>
          </a:xfrm>
        </p:grpSpPr>
        <p:pic>
          <p:nvPicPr>
            <p:cNvPr id="9" name="Content Placeholder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01"/>
            <a:stretch/>
          </p:blipFill>
          <p:spPr>
            <a:xfrm>
              <a:off x="5361965" y="1804744"/>
              <a:ext cx="3772430" cy="21909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C920E1-B9B3-4A4A-8557-7331A0943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889043"/>
              <a:ext cx="3772430" cy="2278544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A8134-95BE-4729-AF72-910AE05EA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276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7810A4-3E80-4B91-A113-1ACEFD0FABE7}"/>
              </a:ext>
            </a:extLst>
          </p:cNvPr>
          <p:cNvSpPr/>
          <p:nvPr/>
        </p:nvSpPr>
        <p:spPr>
          <a:xfrm>
            <a:off x="0" y="915566"/>
            <a:ext cx="9144000" cy="338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DBDF4AB-1454-430E-BAD9-85E43A97AE79}"/>
              </a:ext>
            </a:extLst>
          </p:cNvPr>
          <p:cNvSpPr/>
          <p:nvPr/>
        </p:nvSpPr>
        <p:spPr>
          <a:xfrm>
            <a:off x="-263056" y="3254745"/>
            <a:ext cx="2258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B8BB43-BBF5-43DC-80E8-0D39C6371D22}"/>
              </a:ext>
            </a:extLst>
          </p:cNvPr>
          <p:cNvSpPr/>
          <p:nvPr/>
        </p:nvSpPr>
        <p:spPr>
          <a:xfrm>
            <a:off x="837505" y="1735087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คิดก่อนกู้ 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รู้ก่อนเป็นหนี้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B201894-02E2-4EB9-AE07-AD379C594A79}"/>
              </a:ext>
            </a:extLst>
          </p:cNvPr>
          <p:cNvSpPr/>
          <p:nvPr/>
        </p:nvSpPr>
        <p:spPr>
          <a:xfrm>
            <a:off x="2135996" y="3213955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เตรียมความพร้อม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ก่อน 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Journey </a:t>
            </a: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(เจอหนี้)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5601BAC-F517-4770-9444-3BAB7C724676}"/>
              </a:ext>
            </a:extLst>
          </p:cNvPr>
          <p:cNvSpPr/>
          <p:nvPr/>
        </p:nvSpPr>
        <p:spPr>
          <a:xfrm>
            <a:off x="4855718" y="3196770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เรื่องเล่า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ของลูกหนี้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08CB98C-7405-47EA-82BE-37C580619246}"/>
              </a:ext>
            </a:extLst>
          </p:cNvPr>
          <p:cNvSpPr/>
          <p:nvPr/>
        </p:nvSpPr>
        <p:spPr>
          <a:xfrm>
            <a:off x="6045992" y="2067694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บทสรุปการแก้หนี้</a:t>
            </a:r>
          </a:p>
          <a:p>
            <a:pPr algn="ctr">
              <a:defRPr/>
            </a:pP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83263D0-16A2-4159-A9FC-1BD6FABE04D0}"/>
              </a:ext>
            </a:extLst>
          </p:cNvPr>
          <p:cNvSpPr/>
          <p:nvPr/>
        </p:nvSpPr>
        <p:spPr>
          <a:xfrm>
            <a:off x="7302194" y="3180574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ทบทวนความรู้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เตรียมพร้อมสู้หนี้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C90490-AB56-4778-B370-D0DE8607E858}"/>
              </a:ext>
            </a:extLst>
          </p:cNvPr>
          <p:cNvCxnSpPr/>
          <p:nvPr/>
        </p:nvCxnSpPr>
        <p:spPr>
          <a:xfrm>
            <a:off x="769270" y="2815434"/>
            <a:ext cx="7704856" cy="0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7A8746E8-9937-4B00-9588-8F68B000191C}"/>
              </a:ext>
            </a:extLst>
          </p:cNvPr>
          <p:cNvSpPr/>
          <p:nvPr/>
        </p:nvSpPr>
        <p:spPr>
          <a:xfrm>
            <a:off x="7718544" y="2597727"/>
            <a:ext cx="2258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FINISH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F6B0796-5483-4FA5-9303-1C17B6A7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6266" y="1792322"/>
            <a:ext cx="542223" cy="928624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B0597198-E081-44CC-AE00-FAF48111DC53}"/>
              </a:ext>
            </a:extLst>
          </p:cNvPr>
          <p:cNvSpPr/>
          <p:nvPr/>
        </p:nvSpPr>
        <p:spPr>
          <a:xfrm>
            <a:off x="682821" y="267141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87D6D40-35A0-481E-B6DA-7A14CBA89736}"/>
              </a:ext>
            </a:extLst>
          </p:cNvPr>
          <p:cNvSpPr/>
          <p:nvPr/>
        </p:nvSpPr>
        <p:spPr>
          <a:xfrm>
            <a:off x="1835696" y="2677887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002CE34-49A8-4E42-8F1E-AA0BD7A00703}"/>
              </a:ext>
            </a:extLst>
          </p:cNvPr>
          <p:cNvSpPr/>
          <p:nvPr/>
        </p:nvSpPr>
        <p:spPr>
          <a:xfrm>
            <a:off x="3131840" y="267221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2D5EF2F-9A17-432F-9AE1-01C1BF5D538B}"/>
              </a:ext>
            </a:extLst>
          </p:cNvPr>
          <p:cNvSpPr/>
          <p:nvPr/>
        </p:nvSpPr>
        <p:spPr>
          <a:xfrm>
            <a:off x="4572000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F376C55-FA3D-4C3A-A7FA-718161A872A6}"/>
              </a:ext>
            </a:extLst>
          </p:cNvPr>
          <p:cNvSpPr/>
          <p:nvPr/>
        </p:nvSpPr>
        <p:spPr>
          <a:xfrm>
            <a:off x="5868144" y="267141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D5C9641-C121-4C26-9B84-084F9F172EA2}"/>
              </a:ext>
            </a:extLst>
          </p:cNvPr>
          <p:cNvSpPr/>
          <p:nvPr/>
        </p:nvSpPr>
        <p:spPr>
          <a:xfrm>
            <a:off x="7092280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CAD4D7C-5DBC-411F-91F5-C0B7A693591B}"/>
              </a:ext>
            </a:extLst>
          </p:cNvPr>
          <p:cNvSpPr/>
          <p:nvPr/>
        </p:nvSpPr>
        <p:spPr>
          <a:xfrm>
            <a:off x="8267459" y="266222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8515977-B3DD-4740-BE6B-A5B41DB82B12}"/>
              </a:ext>
            </a:extLst>
          </p:cNvPr>
          <p:cNvCxnSpPr>
            <a:cxnSpLocks/>
          </p:cNvCxnSpPr>
          <p:nvPr/>
        </p:nvCxnSpPr>
        <p:spPr>
          <a:xfrm>
            <a:off x="816055" y="2857691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120ACA-CCB5-4F67-8F8C-08B5C293CCFA}"/>
              </a:ext>
            </a:extLst>
          </p:cNvPr>
          <p:cNvCxnSpPr>
            <a:cxnSpLocks/>
          </p:cNvCxnSpPr>
          <p:nvPr/>
        </p:nvCxnSpPr>
        <p:spPr>
          <a:xfrm>
            <a:off x="7196741" y="2442973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19EDFC0-3D8F-42D7-B3BB-53A53F1B924F}"/>
              </a:ext>
            </a:extLst>
          </p:cNvPr>
          <p:cNvCxnSpPr>
            <a:cxnSpLocks/>
          </p:cNvCxnSpPr>
          <p:nvPr/>
        </p:nvCxnSpPr>
        <p:spPr>
          <a:xfrm>
            <a:off x="4705234" y="2427734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368CC8B-E83F-4B68-984E-799C35122D01}"/>
              </a:ext>
            </a:extLst>
          </p:cNvPr>
          <p:cNvCxnSpPr>
            <a:cxnSpLocks/>
          </p:cNvCxnSpPr>
          <p:nvPr/>
        </p:nvCxnSpPr>
        <p:spPr>
          <a:xfrm>
            <a:off x="1968930" y="2442973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5E19AC-83AD-4C4D-A6F7-5F7336F9F6E3}"/>
              </a:ext>
            </a:extLst>
          </p:cNvPr>
          <p:cNvCxnSpPr>
            <a:cxnSpLocks/>
          </p:cNvCxnSpPr>
          <p:nvPr/>
        </p:nvCxnSpPr>
        <p:spPr>
          <a:xfrm>
            <a:off x="8400693" y="2876545"/>
            <a:ext cx="0" cy="304407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A16180-9C91-4C18-B088-1415C75B3797}"/>
              </a:ext>
            </a:extLst>
          </p:cNvPr>
          <p:cNvCxnSpPr>
            <a:cxnSpLocks/>
          </p:cNvCxnSpPr>
          <p:nvPr/>
        </p:nvCxnSpPr>
        <p:spPr>
          <a:xfrm>
            <a:off x="6001378" y="2838666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EF82A7-FD59-45E3-B730-79056DCC1DBF}"/>
              </a:ext>
            </a:extLst>
          </p:cNvPr>
          <p:cNvCxnSpPr>
            <a:cxnSpLocks/>
          </p:cNvCxnSpPr>
          <p:nvPr/>
        </p:nvCxnSpPr>
        <p:spPr>
          <a:xfrm>
            <a:off x="3265074" y="2859782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5A0F48A-820E-4832-9BF4-E6E17D5166A2}"/>
              </a:ext>
            </a:extLst>
          </p:cNvPr>
          <p:cNvSpPr/>
          <p:nvPr/>
        </p:nvSpPr>
        <p:spPr>
          <a:xfrm>
            <a:off x="3972201" y="1463470"/>
            <a:ext cx="1466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 3 ขั้นตอนการบริหารจัดการ “หนี้”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229DD-8D06-4A18-89F7-FA5855448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386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994205-DDE1-4A47-8CAE-CEB5C41DE7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101" y="1129129"/>
            <a:ext cx="753535" cy="542249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4B56E4-878A-4C8F-9EE6-F2A175DCF127}"/>
              </a:ext>
            </a:extLst>
          </p:cNvPr>
          <p:cNvSpPr txBox="1"/>
          <p:nvPr/>
        </p:nvSpPr>
        <p:spPr>
          <a:xfrm>
            <a:off x="4652475" y="743286"/>
            <a:ext cx="1404000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สินเชื่อเพื่อที่อยู่อาศัย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A07D15-529A-4101-92D0-8071E68CAE8A}"/>
              </a:ext>
            </a:extLst>
          </p:cNvPr>
          <p:cNvSpPr txBox="1"/>
          <p:nvPr/>
        </p:nvSpPr>
        <p:spPr>
          <a:xfrm>
            <a:off x="1800230" y="767493"/>
            <a:ext cx="1145504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46277"/>
            <a:r>
              <a:rPr lang="th-TH" sz="1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บัตรเครดิต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921EB-C276-45C8-85AE-AF1FBED0B4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26" y="1226958"/>
            <a:ext cx="713473" cy="422606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84668CE-3B7D-44DF-A9FF-F869B6CC3EB1}"/>
              </a:ext>
            </a:extLst>
          </p:cNvPr>
          <p:cNvSpPr/>
          <p:nvPr/>
        </p:nvSpPr>
        <p:spPr>
          <a:xfrm>
            <a:off x="128934" y="2056762"/>
            <a:ext cx="1440160" cy="393959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วัตถุประสงค์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F4560A-750D-4B85-A3EA-83B6C1AED082}"/>
              </a:ext>
            </a:extLst>
          </p:cNvPr>
          <p:cNvSpPr/>
          <p:nvPr/>
        </p:nvSpPr>
        <p:spPr>
          <a:xfrm>
            <a:off x="1736973" y="1881181"/>
            <a:ext cx="1208759" cy="6120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จับจ่ายใช้สอยในชีวิตประจำวัน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43AAB3-19B3-4288-AEE6-10CE8D956431}"/>
              </a:ext>
            </a:extLst>
          </p:cNvPr>
          <p:cNvSpPr/>
          <p:nvPr/>
        </p:nvSpPr>
        <p:spPr>
          <a:xfrm>
            <a:off x="4727527" y="1881181"/>
            <a:ext cx="1283216" cy="6120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ซื้อ/สร้าง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ที่อยู่อาศัย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B7714D72-E85B-4FF7-A140-E8ECCEAFE6B1}"/>
              </a:ext>
            </a:extLst>
          </p:cNvPr>
          <p:cNvSpPr/>
          <p:nvPr/>
        </p:nvSpPr>
        <p:spPr>
          <a:xfrm>
            <a:off x="132299" y="2775555"/>
            <a:ext cx="1440160" cy="344929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อัตราดอกเบี้ย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*</a:t>
            </a: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9B581B-ACAA-4CC7-871F-FE547853B093}"/>
              </a:ext>
            </a:extLst>
          </p:cNvPr>
          <p:cNvSpPr/>
          <p:nvPr/>
        </p:nvSpPr>
        <p:spPr>
          <a:xfrm>
            <a:off x="1720501" y="2680088"/>
            <a:ext cx="1227644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ไม่เกิน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16% </a:t>
            </a: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ต่อปี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6B77456-201D-4EDB-8F31-7E75C1B97FF7}"/>
              </a:ext>
            </a:extLst>
          </p:cNvPr>
          <p:cNvSpPr/>
          <p:nvPr/>
        </p:nvSpPr>
        <p:spPr>
          <a:xfrm>
            <a:off x="4717763" y="2688782"/>
            <a:ext cx="1283216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ขึ้นกับผู้ให้บริการแต่ละรายกำหนด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616A8D8F-01B3-4044-BC58-790AE3E921FA}"/>
              </a:ext>
            </a:extLst>
          </p:cNvPr>
          <p:cNvSpPr/>
          <p:nvPr/>
        </p:nvSpPr>
        <p:spPr>
          <a:xfrm>
            <a:off x="132654" y="3621332"/>
            <a:ext cx="1440313" cy="344929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วงเงิน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674ECA-9EB0-4807-AEC1-B25AFC6DE0B9}"/>
              </a:ext>
            </a:extLst>
          </p:cNvPr>
          <p:cNvSpPr/>
          <p:nvPr/>
        </p:nvSpPr>
        <p:spPr>
          <a:xfrm>
            <a:off x="1730926" y="3526662"/>
            <a:ext cx="1217219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1.5 – 5 </a:t>
            </a: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เท่า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ขึ้นกับระดับรายได้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B3BAEB5-8131-446B-9FF0-CE5E1E21717C}"/>
              </a:ext>
            </a:extLst>
          </p:cNvPr>
          <p:cNvSpPr/>
          <p:nvPr/>
        </p:nvSpPr>
        <p:spPr>
          <a:xfrm>
            <a:off x="4726528" y="3526662"/>
            <a:ext cx="1283352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ขึ้นกับราคาซื้อขาย / มูลค่าหลักประกัน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3C5AC6-5E53-405F-91FD-3F097EA83F20}"/>
              </a:ext>
            </a:extLst>
          </p:cNvPr>
          <p:cNvSpPr txBox="1"/>
          <p:nvPr/>
        </p:nvSpPr>
        <p:spPr>
          <a:xfrm>
            <a:off x="-39561" y="4708347"/>
            <a:ext cx="7685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 </a:t>
            </a:r>
            <a:r>
              <a:rPr lang="th-TH" sz="1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รวมค่าปรับ ค่าบริการ ค่าธรรมเนียม </a:t>
            </a:r>
            <a:r>
              <a:rPr lang="en-US" sz="1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|| </a:t>
            </a:r>
            <a:r>
              <a:rPr kumimoji="0" lang="th-TH" sz="1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เงื่อนไขเป็นไปตามที่ผู้ให้บริการแต่ละแห่งกำหนด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8D2865-4F1C-4D30-A0C9-EDAC2EAA8C45}"/>
              </a:ext>
            </a:extLst>
          </p:cNvPr>
          <p:cNvCxnSpPr>
            <a:cxnSpLocks/>
          </p:cNvCxnSpPr>
          <p:nvPr/>
        </p:nvCxnSpPr>
        <p:spPr>
          <a:xfrm>
            <a:off x="3012100" y="1039047"/>
            <a:ext cx="0" cy="342101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357A67-B948-4E88-8EC1-1092ADFC50D1}"/>
              </a:ext>
            </a:extLst>
          </p:cNvPr>
          <p:cNvCxnSpPr>
            <a:cxnSpLocks/>
          </p:cNvCxnSpPr>
          <p:nvPr/>
        </p:nvCxnSpPr>
        <p:spPr>
          <a:xfrm>
            <a:off x="4603760" y="1027477"/>
            <a:ext cx="0" cy="340326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13E4FE-AA05-4464-8D3B-35BAD95576F7}"/>
              </a:ext>
            </a:extLst>
          </p:cNvPr>
          <p:cNvCxnSpPr>
            <a:cxnSpLocks/>
          </p:cNvCxnSpPr>
          <p:nvPr/>
        </p:nvCxnSpPr>
        <p:spPr>
          <a:xfrm>
            <a:off x="6110644" y="1045257"/>
            <a:ext cx="0" cy="340323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075C01-DE55-4813-942D-7CE5C33F0D4D}"/>
              </a:ext>
            </a:extLst>
          </p:cNvPr>
          <p:cNvCxnSpPr>
            <a:cxnSpLocks/>
          </p:cNvCxnSpPr>
          <p:nvPr/>
        </p:nvCxnSpPr>
        <p:spPr>
          <a:xfrm>
            <a:off x="7629350" y="1027476"/>
            <a:ext cx="0" cy="33764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8C3F27-7C71-4C94-BEBD-63C67EE76A4E}"/>
              </a:ext>
            </a:extLst>
          </p:cNvPr>
          <p:cNvCxnSpPr>
            <a:cxnSpLocks/>
          </p:cNvCxnSpPr>
          <p:nvPr/>
        </p:nvCxnSpPr>
        <p:spPr>
          <a:xfrm flipH="1" flipV="1">
            <a:off x="1673023" y="2571750"/>
            <a:ext cx="7189277" cy="515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91370C-0735-4BA4-9DF2-DFF44006BBE6}"/>
              </a:ext>
            </a:extLst>
          </p:cNvPr>
          <p:cNvCxnSpPr>
            <a:cxnSpLocks/>
          </p:cNvCxnSpPr>
          <p:nvPr/>
        </p:nvCxnSpPr>
        <p:spPr>
          <a:xfrm flipH="1" flipV="1">
            <a:off x="1703202" y="3440999"/>
            <a:ext cx="7189277" cy="515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7D6986-8480-4B1B-A3D6-B41758808F50}"/>
              </a:ext>
            </a:extLst>
          </p:cNvPr>
          <p:cNvCxnSpPr>
            <a:cxnSpLocks/>
          </p:cNvCxnSpPr>
          <p:nvPr/>
        </p:nvCxnSpPr>
        <p:spPr>
          <a:xfrm flipH="1" flipV="1">
            <a:off x="1703202" y="1779662"/>
            <a:ext cx="7189277" cy="515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7914B62-25FF-4105-8A24-5AAB7C7612B9}"/>
              </a:ext>
            </a:extLst>
          </p:cNvPr>
          <p:cNvSpPr/>
          <p:nvPr/>
        </p:nvSpPr>
        <p:spPr>
          <a:xfrm>
            <a:off x="0" y="130366"/>
            <a:ext cx="3244113" cy="50111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รู้จัก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“</a:t>
            </a:r>
            <a:r>
              <a:rPr kumimoji="0" lang="th-TH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หนี้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” </a:t>
            </a:r>
            <a:r>
              <a:rPr kumimoji="0" lang="th-TH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ประเภทต่าง ๆ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41D60C-54F8-419F-9F9B-B9EF09DA80B9}"/>
              </a:ext>
            </a:extLst>
          </p:cNvPr>
          <p:cNvSpPr txBox="1"/>
          <p:nvPr/>
        </p:nvSpPr>
        <p:spPr>
          <a:xfrm>
            <a:off x="3086528" y="641424"/>
            <a:ext cx="1457812" cy="5078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146277" algn="ctr"/>
            <a:r>
              <a:rPr lang="th-TH" sz="15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บัตรกดเงินสด / </a:t>
            </a:r>
          </a:p>
          <a:p>
            <a:pPr algn="ctr"/>
            <a:r>
              <a:rPr lang="th-TH" sz="12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สินเชื่อส่วนบุคคลที่ผ่อนเป็นงวด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883C12-D62B-49B2-A20C-18B894913CAF}"/>
              </a:ext>
            </a:extLst>
          </p:cNvPr>
          <p:cNvGrpSpPr/>
          <p:nvPr/>
        </p:nvGrpSpPr>
        <p:grpSpPr>
          <a:xfrm>
            <a:off x="3356381" y="1129603"/>
            <a:ext cx="1012441" cy="699217"/>
            <a:chOff x="6030490" y="1925265"/>
            <a:chExt cx="5265421" cy="3869503"/>
          </a:xfrm>
        </p:grpSpPr>
        <p:pic>
          <p:nvPicPr>
            <p:cNvPr id="29" name="Content Placeholder 4">
              <a:extLst>
                <a:ext uri="{FF2B5EF4-FFF2-40B4-BE49-F238E27FC236}">
                  <a16:creationId xmlns:a16="http://schemas.microsoft.com/office/drawing/2014/main" id="{9917AB3B-B783-45D2-975F-4D3B03243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0490" y="3994768"/>
              <a:ext cx="2084674" cy="180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A3B7F2-28AB-4678-BE44-360F2C16D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4265" y="1925265"/>
              <a:ext cx="3981646" cy="3600000"/>
            </a:xfrm>
            <a:prstGeom prst="rect">
              <a:avLst/>
            </a:prstGeom>
          </p:spPr>
        </p:pic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A273CCA-C4A3-4E1D-BC3F-3D30067ADD1F}"/>
              </a:ext>
            </a:extLst>
          </p:cNvPr>
          <p:cNvSpPr/>
          <p:nvPr/>
        </p:nvSpPr>
        <p:spPr>
          <a:xfrm>
            <a:off x="3176343" y="1881181"/>
            <a:ext cx="1283216" cy="6120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จับจ่ายใช้สอยในชีวิตประจำวัน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D223885-411F-45AF-B4FF-39959624B2E8}"/>
              </a:ext>
            </a:extLst>
          </p:cNvPr>
          <p:cNvSpPr/>
          <p:nvPr/>
        </p:nvSpPr>
        <p:spPr>
          <a:xfrm>
            <a:off x="3165092" y="2679379"/>
            <a:ext cx="1283216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ไม่เกิน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25% </a:t>
            </a: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ต่อปี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F25B6CF-9017-4974-AA51-A4EAF60E15C1}"/>
              </a:ext>
            </a:extLst>
          </p:cNvPr>
          <p:cNvSpPr/>
          <p:nvPr/>
        </p:nvSpPr>
        <p:spPr>
          <a:xfrm>
            <a:off x="3155572" y="3526662"/>
            <a:ext cx="1283216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1.5 – 5 </a:t>
            </a: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เท่า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ขึ้นกับระดับรายได้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3A9AAD4-901E-4AB5-958F-932F0FFCDF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6785">
            <a:off x="3222062" y="1259011"/>
            <a:ext cx="405163" cy="29233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BE72E72-4469-46A6-ABDF-33F3C4A8C591}"/>
              </a:ext>
            </a:extLst>
          </p:cNvPr>
          <p:cNvSpPr txBox="1"/>
          <p:nvPr/>
        </p:nvSpPr>
        <p:spPr>
          <a:xfrm>
            <a:off x="7668504" y="756595"/>
            <a:ext cx="1440000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จำนำทะเบียน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20742A-3796-4D7B-8CDA-EA097F3F1E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46" y="1120717"/>
            <a:ext cx="1235839" cy="660515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BAB549-C0C4-4D33-9A77-148B4696FD5C}"/>
              </a:ext>
            </a:extLst>
          </p:cNvPr>
          <p:cNvSpPr/>
          <p:nvPr/>
        </p:nvSpPr>
        <p:spPr>
          <a:xfrm>
            <a:off x="7740352" y="1881181"/>
            <a:ext cx="1283216" cy="6120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จับจ่ายใช้สอยในชีวิตประจำวัน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E1E130E-1723-4A24-93A5-F79830DE176A}"/>
              </a:ext>
            </a:extLst>
          </p:cNvPr>
          <p:cNvSpPr/>
          <p:nvPr/>
        </p:nvSpPr>
        <p:spPr>
          <a:xfrm>
            <a:off x="7740352" y="2682779"/>
            <a:ext cx="1283216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ไม่เกิน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24% </a:t>
            </a: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ต่อปี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EE32E43-A399-4BDC-BD16-410CC18C2AF6}"/>
              </a:ext>
            </a:extLst>
          </p:cNvPr>
          <p:cNvSpPr/>
          <p:nvPr/>
        </p:nvSpPr>
        <p:spPr>
          <a:xfrm>
            <a:off x="7744952" y="3526662"/>
            <a:ext cx="1283216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ขึ้นกับผู้ให้บริการกำหนด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E9E2A07-DB30-4403-B66F-C56CECE40D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10" y="1252619"/>
            <a:ext cx="979694" cy="41047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6D28643-BF1D-4D1E-BF98-228673A6FB1D}"/>
              </a:ext>
            </a:extLst>
          </p:cNvPr>
          <p:cNvSpPr txBox="1"/>
          <p:nvPr/>
        </p:nvSpPr>
        <p:spPr>
          <a:xfrm>
            <a:off x="6172214" y="750701"/>
            <a:ext cx="1404000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เช่าซื้อรถ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85BF23-9F96-4E16-AB42-5FBA502D159D}"/>
              </a:ext>
            </a:extLst>
          </p:cNvPr>
          <p:cNvSpPr/>
          <p:nvPr/>
        </p:nvSpPr>
        <p:spPr>
          <a:xfrm>
            <a:off x="6244609" y="1881181"/>
            <a:ext cx="1283216" cy="6120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เช่าซื้อรถ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B59C1F8-9587-4D3D-84C0-9043FDC4D76E}"/>
              </a:ext>
            </a:extLst>
          </p:cNvPr>
          <p:cNvSpPr/>
          <p:nvPr/>
        </p:nvSpPr>
        <p:spPr>
          <a:xfrm>
            <a:off x="6240188" y="2688780"/>
            <a:ext cx="1283216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ขึ้นกับผู้ให้บริการแต่ละรายกำหนด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7D3C724-D840-483B-8EF9-41E8BEC982E0}"/>
              </a:ext>
            </a:extLst>
          </p:cNvPr>
          <p:cNvSpPr/>
          <p:nvPr/>
        </p:nvSpPr>
        <p:spPr>
          <a:xfrm>
            <a:off x="6265413" y="3526662"/>
            <a:ext cx="1283352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ขึ้นกับราคารถ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685E984-6AB0-48C6-BA7C-2B35AA636A10}"/>
              </a:ext>
            </a:extLst>
          </p:cNvPr>
          <p:cNvGrpSpPr/>
          <p:nvPr/>
        </p:nvGrpSpPr>
        <p:grpSpPr>
          <a:xfrm>
            <a:off x="85883" y="4873915"/>
            <a:ext cx="6170489" cy="307777"/>
            <a:chOff x="4476010" y="4511805"/>
            <a:chExt cx="6170489" cy="3077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939AA9A-A58A-44C6-8B0C-73C4DBE875B6}"/>
                </a:ext>
              </a:extLst>
            </p:cNvPr>
            <p:cNvSpPr txBox="1"/>
            <p:nvPr/>
          </p:nvSpPr>
          <p:spPr>
            <a:xfrm>
              <a:off x="4638933" y="4511805"/>
              <a:ext cx="6007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ศึกษารายละเอียดได้ที่ </a:t>
              </a:r>
              <a:r>
                <a:rPr lang="en-US" sz="1400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&gt;&gt;</a:t>
              </a:r>
              <a:r>
                <a:rPr lang="th-TH" sz="1400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เอกสารเพิ่มเติม</a:t>
              </a:r>
            </a:p>
          </p:txBody>
        </p:sp>
        <p:pic>
          <p:nvPicPr>
            <p:cNvPr id="53" name="Graphic 52" descr="Information with solid fill">
              <a:extLst>
                <a:ext uri="{FF2B5EF4-FFF2-40B4-BE49-F238E27FC236}">
                  <a16:creationId xmlns:a16="http://schemas.microsoft.com/office/drawing/2014/main" id="{C11F142F-6CB3-44A7-A3F6-F25C0C13F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76010" y="4537299"/>
              <a:ext cx="241176" cy="241176"/>
            </a:xfrm>
            <a:prstGeom prst="rect">
              <a:avLst/>
            </a:prstGeom>
          </p:spPr>
        </p:pic>
      </p:grpSp>
      <p:pic>
        <p:nvPicPr>
          <p:cNvPr id="1026" name="Picture 2" descr="สมหวัง เงินสั่งได้">
            <a:extLst>
              <a:ext uri="{FF2B5EF4-FFF2-40B4-BE49-F238E27FC236}">
                <a16:creationId xmlns:a16="http://schemas.microsoft.com/office/drawing/2014/main" id="{EE07D706-E27A-4D46-810A-A7CE4A536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468" y="4249869"/>
            <a:ext cx="551672" cy="29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เงินติดล้อเปิดตัว Application ทั้ง iOS และ Android แล้ววันนี้ -  ทุกเรื่องโปรโมชั่น ที่อัพเดทที่สุด">
            <a:extLst>
              <a:ext uri="{FF2B5EF4-FFF2-40B4-BE49-F238E27FC236}">
                <a16:creationId xmlns:a16="http://schemas.microsoft.com/office/drawing/2014/main" id="{226288A6-0B6C-4B7B-9182-03F20E9B0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695" y="4176580"/>
            <a:ext cx="609644" cy="49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Logo">
            <a:extLst>
              <a:ext uri="{FF2B5EF4-FFF2-40B4-BE49-F238E27FC236}">
                <a16:creationId xmlns:a16="http://schemas.microsoft.com/office/drawing/2014/main" id="{2FD9B194-6EB5-4423-902F-2BC420F3E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/>
          <a:stretch/>
        </p:blipFill>
        <p:spPr bwMode="auto">
          <a:xfrm>
            <a:off x="8481156" y="4270019"/>
            <a:ext cx="676434" cy="28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rungsri Auto (@KrungsriAuto) / Twitter">
            <a:extLst>
              <a:ext uri="{FF2B5EF4-FFF2-40B4-BE49-F238E27FC236}">
                <a16:creationId xmlns:a16="http://schemas.microsoft.com/office/drawing/2014/main" id="{4EE769C1-9131-4724-8AE3-37973778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477" y="4203451"/>
            <a:ext cx="428621" cy="42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ธนาคารทิสโก้ สาขาพิษณุโลก TISCO Autocash สาขาพิษณุโลก - Posts | Facebook">
            <a:extLst>
              <a:ext uri="{FF2B5EF4-FFF2-40B4-BE49-F238E27FC236}">
                <a16:creationId xmlns:a16="http://schemas.microsoft.com/office/drawing/2014/main" id="{9CC76D55-4E42-49D9-A227-6D1FDACEC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278" y="4202327"/>
            <a:ext cx="428621" cy="42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0CADB04-8D56-47D8-A998-8A47E1E23619}"/>
              </a:ext>
            </a:extLst>
          </p:cNvPr>
          <p:cNvGrpSpPr/>
          <p:nvPr/>
        </p:nvGrpSpPr>
        <p:grpSpPr>
          <a:xfrm>
            <a:off x="1870555" y="4214980"/>
            <a:ext cx="2201465" cy="413574"/>
            <a:chOff x="2142459" y="4253490"/>
            <a:chExt cx="2201465" cy="413574"/>
          </a:xfrm>
        </p:grpSpPr>
        <p:pic>
          <p:nvPicPr>
            <p:cNvPr id="2054" name="Picture 6" descr="บัตรเครดิตอิออน คลาสสิค (AEON Classic Credit Card) - Tins">
              <a:extLst>
                <a:ext uri="{FF2B5EF4-FFF2-40B4-BE49-F238E27FC236}">
                  <a16:creationId xmlns:a16="http://schemas.microsoft.com/office/drawing/2014/main" id="{8B5B3F4A-1C46-4CB8-A8EC-03446DCA4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459" y="4292528"/>
              <a:ext cx="555844" cy="352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สมัครบัตรเครดิต KTC ออนไลน์ สมัครง่าย | เลือก KTC ไม่มีค่าธรรมเนียม">
              <a:extLst>
                <a:ext uri="{FF2B5EF4-FFF2-40B4-BE49-F238E27FC236}">
                  <a16:creationId xmlns:a16="http://schemas.microsoft.com/office/drawing/2014/main" id="{60516931-B5BA-4C48-A09D-95770A036A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610" y="4263800"/>
              <a:ext cx="632577" cy="399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เงินกู้กสิกรไทยสิน - เงินกู้กสิกรไทย สินเชื่อเงินด่วน Xpress Loan  สมัครง่ายเอกสารน้อย ช่วยปิดหนี้หมด เงินยังเหลือใช้">
              <a:extLst>
                <a:ext uri="{FF2B5EF4-FFF2-40B4-BE49-F238E27FC236}">
                  <a16:creationId xmlns:a16="http://schemas.microsoft.com/office/drawing/2014/main" id="{5AE6A703-76A2-46B7-8410-1C604F458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711" y="4253490"/>
              <a:ext cx="635213" cy="413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0" name="Picture 12" descr="โครงการบ้าน ธอส เพื่อคุณ ปี 2565 - ธนาคารอาคารสงเคราะห์">
            <a:extLst>
              <a:ext uri="{FF2B5EF4-FFF2-40B4-BE49-F238E27FC236}">
                <a16:creationId xmlns:a16="http://schemas.microsoft.com/office/drawing/2014/main" id="{2DD36674-AC4F-42F1-AAE0-382ECC1D3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944" y="4225347"/>
            <a:ext cx="821640" cy="38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เช็คราคา รถยนต์ บ้าน-คอนโด สินเชื่อ บัตรฯ มือถือแท็บเล็ต ได้ที่นี่ -  เช็คราคา รถยนต์-มอเตอร์ไซค์ใหม่ บ้าน-คอนโดใหม่ สินเชื่อ บัตรเครดิต  มือถือ-แท็บเล็ตใหม่">
            <a:extLst>
              <a:ext uri="{FF2B5EF4-FFF2-40B4-BE49-F238E27FC236}">
                <a16:creationId xmlns:a16="http://schemas.microsoft.com/office/drawing/2014/main" id="{8F8FFEB0-B11F-4F0E-8974-91A8FF3B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95" y="4222795"/>
            <a:ext cx="804278" cy="41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4936B25-3F8F-449F-A8F6-61159344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384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7" grpId="0" animBg="1"/>
      <p:bldP spid="31" grpId="0" animBg="1"/>
      <p:bldP spid="32" grpId="0" animBg="1"/>
      <p:bldP spid="33" grpId="0" animBg="1"/>
      <p:bldP spid="35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17E77F-76B8-4AF0-AFE5-73481E2105A5}"/>
              </a:ext>
            </a:extLst>
          </p:cNvPr>
          <p:cNvSpPr txBox="1"/>
          <p:nvPr/>
        </p:nvSpPr>
        <p:spPr>
          <a:xfrm>
            <a:off x="7093942" y="742589"/>
            <a:ext cx="1584000" cy="32400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146277" algn="ctr"/>
            <a:r>
              <a:rPr lang="th-TH" sz="1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สินเชื่อนอกระบบ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7628ED-1750-4E3F-89B7-BF217F7B2923}"/>
              </a:ext>
            </a:extLst>
          </p:cNvPr>
          <p:cNvSpPr txBox="1"/>
          <p:nvPr/>
        </p:nvSpPr>
        <p:spPr>
          <a:xfrm>
            <a:off x="5423357" y="742589"/>
            <a:ext cx="15120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1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สินเชื่อดิจิทัล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57222-FA35-406B-BF88-156819C6E39A}"/>
              </a:ext>
            </a:extLst>
          </p:cNvPr>
          <p:cNvSpPr txBox="1"/>
          <p:nvPr/>
        </p:nvSpPr>
        <p:spPr>
          <a:xfrm>
            <a:off x="61910" y="4641874"/>
            <a:ext cx="566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 sz="1200">
                <a:latin typeface="DB Helvethaica X 55 Regular" panose="02000506090000020004" pitchFamily="2" charset="-34"/>
                <a:cs typeface="DB Helvethaica X 55 Regular" panose="02000506090000020004" pitchFamily="2" charset="-34"/>
              </a:defRPr>
            </a:lvl1pPr>
          </a:lstStyle>
          <a:p>
            <a:r>
              <a:rPr lang="en-US"/>
              <a:t>* </a:t>
            </a:r>
            <a:r>
              <a:rPr lang="th-TH"/>
              <a:t>รวมค่าปรับ ค่าบริการ ค่าธรรมเนียม    </a:t>
            </a:r>
            <a:r>
              <a:rPr lang="en-US"/>
              <a:t>** </a:t>
            </a:r>
            <a:r>
              <a:rPr lang="th-TH"/>
              <a:t>อยู่ภายใต้การกำกับของกระทรวงการคลัง </a:t>
            </a:r>
            <a:r>
              <a:rPr lang="en-US"/>
              <a:t>|| </a:t>
            </a:r>
            <a:r>
              <a:rPr lang="th-TH"/>
              <a:t>เงื่อนไขเป็นไปตามที่ผู้ให้บริการแต่ละแห่งกำหนด</a:t>
            </a:r>
          </a:p>
          <a:p>
            <a:r>
              <a:rPr lang="th-TH"/>
              <a:t>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9D0E00-D4A7-4BF4-9A5B-FD811AF82E72}"/>
              </a:ext>
            </a:extLst>
          </p:cNvPr>
          <p:cNvGrpSpPr/>
          <p:nvPr/>
        </p:nvGrpSpPr>
        <p:grpSpPr>
          <a:xfrm>
            <a:off x="5822348" y="1213322"/>
            <a:ext cx="685119" cy="586356"/>
            <a:chOff x="5750682" y="1015818"/>
            <a:chExt cx="781406" cy="749284"/>
          </a:xfrm>
        </p:grpSpPr>
        <p:pic>
          <p:nvPicPr>
            <p:cNvPr id="8" name="Graphic 7" descr="Smart Phone with solid fill">
              <a:extLst>
                <a:ext uri="{FF2B5EF4-FFF2-40B4-BE49-F238E27FC236}">
                  <a16:creationId xmlns:a16="http://schemas.microsoft.com/office/drawing/2014/main" id="{B2896C36-AF25-4627-A178-01260744B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35222">
              <a:off x="5782804" y="1015818"/>
              <a:ext cx="749284" cy="749284"/>
            </a:xfrm>
            <a:prstGeom prst="rect">
              <a:avLst/>
            </a:prstGeom>
          </p:spPr>
        </p:pic>
        <p:pic>
          <p:nvPicPr>
            <p:cNvPr id="9" name="Graphic 8" descr="Money with solid fill">
              <a:extLst>
                <a:ext uri="{FF2B5EF4-FFF2-40B4-BE49-F238E27FC236}">
                  <a16:creationId xmlns:a16="http://schemas.microsoft.com/office/drawing/2014/main" id="{4781811F-53B6-443E-8ADB-2DF0068AC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50682" y="1145532"/>
              <a:ext cx="517154" cy="517154"/>
            </a:xfrm>
            <a:prstGeom prst="rect">
              <a:avLst/>
            </a:prstGeom>
          </p:spPr>
        </p:pic>
      </p:grp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E7BE9FBC-43AB-4899-B83C-B929272A77D8}"/>
              </a:ext>
            </a:extLst>
          </p:cNvPr>
          <p:cNvSpPr/>
          <p:nvPr/>
        </p:nvSpPr>
        <p:spPr>
          <a:xfrm>
            <a:off x="391482" y="2068282"/>
            <a:ext cx="1440160" cy="375798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h-TH" sz="2000" kern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วัตถุประสงค์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0E918A-8586-4173-8BD4-CFF5D9DB7FD7}"/>
              </a:ext>
            </a:extLst>
          </p:cNvPr>
          <p:cNvSpPr/>
          <p:nvPr/>
        </p:nvSpPr>
        <p:spPr>
          <a:xfrm>
            <a:off x="5533608" y="1952847"/>
            <a:ext cx="1283216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จับจ่ายใช้สอยในชีวิตประจำวัน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ED53C1-A983-4206-8307-88F24ED9F029}"/>
              </a:ext>
            </a:extLst>
          </p:cNvPr>
          <p:cNvSpPr/>
          <p:nvPr/>
        </p:nvSpPr>
        <p:spPr>
          <a:xfrm>
            <a:off x="7251184" y="1952847"/>
            <a:ext cx="1283216" cy="603795"/>
          </a:xfrm>
          <a:prstGeom prst="round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จับจ่ายใช้สอยในชีวิตประจำวัน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8ABCDA7B-1B98-45E6-8515-ABC06B345357}"/>
              </a:ext>
            </a:extLst>
          </p:cNvPr>
          <p:cNvSpPr/>
          <p:nvPr/>
        </p:nvSpPr>
        <p:spPr>
          <a:xfrm>
            <a:off x="400472" y="2861521"/>
            <a:ext cx="1440160" cy="374400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h-TH" sz="2000" kern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อัตราดอกเบี้ย</a:t>
            </a:r>
            <a:r>
              <a:rPr lang="en-US" sz="2000" kern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endParaRPr lang="th-TH" sz="2000" kern="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C5420A-16B7-4A41-9D5C-C3BC1804F184}"/>
              </a:ext>
            </a:extLst>
          </p:cNvPr>
          <p:cNvSpPr/>
          <p:nvPr/>
        </p:nvSpPr>
        <p:spPr>
          <a:xfrm>
            <a:off x="5533608" y="2755064"/>
            <a:ext cx="1283216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ไม่เกิน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25% </a:t>
            </a: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ต่อปี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F23868-846A-441C-B1F6-789886B3AD74}"/>
              </a:ext>
            </a:extLst>
          </p:cNvPr>
          <p:cNvSpPr/>
          <p:nvPr/>
        </p:nvSpPr>
        <p:spPr>
          <a:xfrm>
            <a:off x="7251184" y="2755064"/>
            <a:ext cx="1283216" cy="603795"/>
          </a:xfrm>
          <a:prstGeom prst="round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ขึ้นกับผู้ให้บริการกำหนด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4B7F0BBF-1667-4145-8820-29B4E43BEF0F}"/>
              </a:ext>
            </a:extLst>
          </p:cNvPr>
          <p:cNvSpPr/>
          <p:nvPr/>
        </p:nvSpPr>
        <p:spPr>
          <a:xfrm>
            <a:off x="391482" y="3647825"/>
            <a:ext cx="1440160" cy="374400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h-TH" sz="2000" kern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วงเงิน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57765F-92B3-4149-8E5D-41FF085493B5}"/>
              </a:ext>
            </a:extLst>
          </p:cNvPr>
          <p:cNvSpPr/>
          <p:nvPr/>
        </p:nvSpPr>
        <p:spPr>
          <a:xfrm>
            <a:off x="5533608" y="3533583"/>
            <a:ext cx="1283216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ไม่เกิน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40,000 </a:t>
            </a: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฿ ต่อราย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3D7237-19F0-4C63-9992-8EC5826BED23}"/>
              </a:ext>
            </a:extLst>
          </p:cNvPr>
          <p:cNvSpPr/>
          <p:nvPr/>
        </p:nvSpPr>
        <p:spPr>
          <a:xfrm>
            <a:off x="7251184" y="3533583"/>
            <a:ext cx="1283216" cy="603795"/>
          </a:xfrm>
          <a:prstGeom prst="round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ขึ้นกับผู้ให้บริการกำหนด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5FFC21-ED85-4028-8CC8-C77E837FB571}"/>
              </a:ext>
            </a:extLst>
          </p:cNvPr>
          <p:cNvCxnSpPr>
            <a:cxnSpLocks/>
          </p:cNvCxnSpPr>
          <p:nvPr/>
        </p:nvCxnSpPr>
        <p:spPr>
          <a:xfrm>
            <a:off x="3563888" y="914669"/>
            <a:ext cx="0" cy="350234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2C43EA-EB34-48EE-BFCF-CC4907BC3FA9}"/>
              </a:ext>
            </a:extLst>
          </p:cNvPr>
          <p:cNvCxnSpPr>
            <a:cxnSpLocks/>
          </p:cNvCxnSpPr>
          <p:nvPr/>
        </p:nvCxnSpPr>
        <p:spPr>
          <a:xfrm>
            <a:off x="5325232" y="907036"/>
            <a:ext cx="0" cy="350998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B1F9B7-61DC-4F05-9A4A-B5DF3FFC0463}"/>
              </a:ext>
            </a:extLst>
          </p:cNvPr>
          <p:cNvCxnSpPr>
            <a:cxnSpLocks/>
          </p:cNvCxnSpPr>
          <p:nvPr/>
        </p:nvCxnSpPr>
        <p:spPr>
          <a:xfrm>
            <a:off x="7017349" y="907036"/>
            <a:ext cx="0" cy="350998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C9656F-366B-4E5A-AF32-5B24E54B709B}"/>
              </a:ext>
            </a:extLst>
          </p:cNvPr>
          <p:cNvCxnSpPr>
            <a:cxnSpLocks/>
          </p:cNvCxnSpPr>
          <p:nvPr/>
        </p:nvCxnSpPr>
        <p:spPr>
          <a:xfrm flipH="1">
            <a:off x="1902578" y="1840433"/>
            <a:ext cx="6910186" cy="31081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503AA9-A346-4AFE-AF7A-29E4757B3C45}"/>
              </a:ext>
            </a:extLst>
          </p:cNvPr>
          <p:cNvCxnSpPr>
            <a:cxnSpLocks/>
          </p:cNvCxnSpPr>
          <p:nvPr/>
        </p:nvCxnSpPr>
        <p:spPr>
          <a:xfrm flipH="1">
            <a:off x="1902578" y="2655175"/>
            <a:ext cx="6910186" cy="31081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B8FF2E-CD18-4554-8F3F-FFB6037FBAFF}"/>
              </a:ext>
            </a:extLst>
          </p:cNvPr>
          <p:cNvCxnSpPr>
            <a:cxnSpLocks/>
          </p:cNvCxnSpPr>
          <p:nvPr/>
        </p:nvCxnSpPr>
        <p:spPr>
          <a:xfrm flipH="1">
            <a:off x="1902578" y="3440369"/>
            <a:ext cx="6910186" cy="31081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0C28FC-8F11-4D1C-A52B-18065D17A7C6}"/>
              </a:ext>
            </a:extLst>
          </p:cNvPr>
          <p:cNvGrpSpPr/>
          <p:nvPr/>
        </p:nvGrpSpPr>
        <p:grpSpPr>
          <a:xfrm>
            <a:off x="7457079" y="1159453"/>
            <a:ext cx="1029592" cy="726162"/>
            <a:chOff x="7286824" y="1152708"/>
            <a:chExt cx="1469440" cy="872812"/>
          </a:xfrm>
        </p:grpSpPr>
        <p:pic>
          <p:nvPicPr>
            <p:cNvPr id="26" name="Graphic 25" descr="Money with solid fill">
              <a:extLst>
                <a:ext uri="{FF2B5EF4-FFF2-40B4-BE49-F238E27FC236}">
                  <a16:creationId xmlns:a16="http://schemas.microsoft.com/office/drawing/2014/main" id="{FDCC330C-48D9-43DE-9D24-6EFD0BB9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86824" y="1272858"/>
              <a:ext cx="453429" cy="404701"/>
            </a:xfrm>
            <a:prstGeom prst="rect">
              <a:avLst/>
            </a:prstGeom>
          </p:spPr>
        </p:pic>
        <p:pic>
          <p:nvPicPr>
            <p:cNvPr id="27" name="Graphic 26" descr="Money with solid fill">
              <a:extLst>
                <a:ext uri="{FF2B5EF4-FFF2-40B4-BE49-F238E27FC236}">
                  <a16:creationId xmlns:a16="http://schemas.microsoft.com/office/drawing/2014/main" id="{D1BA87CB-D732-44D1-B135-CE40344B4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49059" y="1164152"/>
              <a:ext cx="453429" cy="404701"/>
            </a:xfrm>
            <a:prstGeom prst="rect">
              <a:avLst/>
            </a:prstGeom>
          </p:spPr>
        </p:pic>
        <p:pic>
          <p:nvPicPr>
            <p:cNvPr id="28" name="Graphic 27" descr="Baseball with solid fill">
              <a:extLst>
                <a:ext uri="{FF2B5EF4-FFF2-40B4-BE49-F238E27FC236}">
                  <a16:creationId xmlns:a16="http://schemas.microsoft.com/office/drawing/2014/main" id="{C122998C-C421-46DE-B711-E17BCD88B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982021" y="1152708"/>
              <a:ext cx="774243" cy="774243"/>
            </a:xfrm>
            <a:prstGeom prst="rect">
              <a:avLst/>
            </a:prstGeom>
          </p:spPr>
        </p:pic>
        <p:pic>
          <p:nvPicPr>
            <p:cNvPr id="29" name="Graphic 28" descr="Crawl with solid fill">
              <a:extLst>
                <a:ext uri="{FF2B5EF4-FFF2-40B4-BE49-F238E27FC236}">
                  <a16:creationId xmlns:a16="http://schemas.microsoft.com/office/drawing/2014/main" id="{A8C093E6-F05F-4FC6-A0F7-A08FE4D7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95204" y="1385814"/>
              <a:ext cx="639706" cy="63970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A67CD6-C805-49E8-AFAC-3BAEECFDF3E0}"/>
              </a:ext>
            </a:extLst>
          </p:cNvPr>
          <p:cNvGrpSpPr/>
          <p:nvPr/>
        </p:nvGrpSpPr>
        <p:grpSpPr>
          <a:xfrm>
            <a:off x="2193659" y="1172288"/>
            <a:ext cx="1208601" cy="679187"/>
            <a:chOff x="3023534" y="3007527"/>
            <a:chExt cx="1148635" cy="677369"/>
          </a:xfrm>
        </p:grpSpPr>
        <p:pic>
          <p:nvPicPr>
            <p:cNvPr id="33" name="Graphic 32" descr="Male profile with solid fill">
              <a:extLst>
                <a:ext uri="{FF2B5EF4-FFF2-40B4-BE49-F238E27FC236}">
                  <a16:creationId xmlns:a16="http://schemas.microsoft.com/office/drawing/2014/main" id="{A3701F99-8BD0-49E3-BE29-95B584367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256024" y="3075806"/>
              <a:ext cx="609090" cy="609090"/>
            </a:xfrm>
            <a:prstGeom prst="rect">
              <a:avLst/>
            </a:prstGeom>
          </p:spPr>
        </p:pic>
        <p:pic>
          <p:nvPicPr>
            <p:cNvPr id="34" name="Graphic 33" descr="Money with solid fill">
              <a:extLst>
                <a:ext uri="{FF2B5EF4-FFF2-40B4-BE49-F238E27FC236}">
                  <a16:creationId xmlns:a16="http://schemas.microsoft.com/office/drawing/2014/main" id="{B02CB011-8295-4228-AD1E-6541AAA46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023534" y="3021777"/>
              <a:ext cx="306693" cy="306693"/>
            </a:xfrm>
            <a:prstGeom prst="rect">
              <a:avLst/>
            </a:prstGeom>
          </p:spPr>
        </p:pic>
        <p:pic>
          <p:nvPicPr>
            <p:cNvPr id="35" name="Graphic 34" descr="Coins with solid fill">
              <a:extLst>
                <a:ext uri="{FF2B5EF4-FFF2-40B4-BE49-F238E27FC236}">
                  <a16:creationId xmlns:a16="http://schemas.microsoft.com/office/drawing/2014/main" id="{3A3E9011-1240-44E5-912E-D1CD487E0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777205" y="3007527"/>
              <a:ext cx="394964" cy="39496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0D1A0A5-6A35-4EEF-8620-32B240EA1640}"/>
              </a:ext>
            </a:extLst>
          </p:cNvPr>
          <p:cNvSpPr txBox="1"/>
          <p:nvPr/>
        </p:nvSpPr>
        <p:spPr>
          <a:xfrm>
            <a:off x="2054603" y="742589"/>
            <a:ext cx="14040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1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นาโนไฟแนนซ์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4A14D86-70E8-4CF2-B882-74E62556F15B}"/>
              </a:ext>
            </a:extLst>
          </p:cNvPr>
          <p:cNvSpPr/>
          <p:nvPr/>
        </p:nvSpPr>
        <p:spPr>
          <a:xfrm>
            <a:off x="2096462" y="1952847"/>
            <a:ext cx="1283216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ประกอบอาชีพ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84B1B73-F832-4FB8-A96F-68FDD63D87E7}"/>
              </a:ext>
            </a:extLst>
          </p:cNvPr>
          <p:cNvSpPr/>
          <p:nvPr/>
        </p:nvSpPr>
        <p:spPr>
          <a:xfrm>
            <a:off x="2090354" y="2755064"/>
            <a:ext cx="1283216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ไม่เกิน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33% </a:t>
            </a: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ต่อปี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964C771-D081-4A58-A0DE-39A0095CB269}"/>
              </a:ext>
            </a:extLst>
          </p:cNvPr>
          <p:cNvSpPr/>
          <p:nvPr/>
        </p:nvSpPr>
        <p:spPr>
          <a:xfrm>
            <a:off x="2080004" y="3533583"/>
            <a:ext cx="1283352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ไม่เกิน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100,000 </a:t>
            </a: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฿ ต่อราย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F48B52-DCB6-4DC9-95CC-4BD6AA073F01}"/>
              </a:ext>
            </a:extLst>
          </p:cNvPr>
          <p:cNvGrpSpPr/>
          <p:nvPr/>
        </p:nvGrpSpPr>
        <p:grpSpPr>
          <a:xfrm>
            <a:off x="3904262" y="1175840"/>
            <a:ext cx="1159308" cy="615126"/>
            <a:chOff x="4672053" y="2526549"/>
            <a:chExt cx="1312724" cy="757518"/>
          </a:xfrm>
        </p:grpSpPr>
        <p:pic>
          <p:nvPicPr>
            <p:cNvPr id="41" name="Graphic 40" descr="Electrician male with solid fill">
              <a:extLst>
                <a:ext uri="{FF2B5EF4-FFF2-40B4-BE49-F238E27FC236}">
                  <a16:creationId xmlns:a16="http://schemas.microsoft.com/office/drawing/2014/main" id="{28E131F0-E448-438E-8429-126C6C83D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002361" y="2589720"/>
              <a:ext cx="694348" cy="694347"/>
            </a:xfrm>
            <a:prstGeom prst="rect">
              <a:avLst/>
            </a:prstGeom>
          </p:spPr>
        </p:pic>
        <p:pic>
          <p:nvPicPr>
            <p:cNvPr id="42" name="Graphic 41" descr="Money with solid fill">
              <a:extLst>
                <a:ext uri="{FF2B5EF4-FFF2-40B4-BE49-F238E27FC236}">
                  <a16:creationId xmlns:a16="http://schemas.microsoft.com/office/drawing/2014/main" id="{046C5457-C4EF-4326-AF03-5B6E076A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672053" y="2632869"/>
              <a:ext cx="306693" cy="306693"/>
            </a:xfrm>
            <a:prstGeom prst="rect">
              <a:avLst/>
            </a:prstGeom>
          </p:spPr>
        </p:pic>
        <p:pic>
          <p:nvPicPr>
            <p:cNvPr id="43" name="Graphic 42" descr="Coins with solid fill">
              <a:extLst>
                <a:ext uri="{FF2B5EF4-FFF2-40B4-BE49-F238E27FC236}">
                  <a16:creationId xmlns:a16="http://schemas.microsoft.com/office/drawing/2014/main" id="{B3318162-B499-4C04-B5AB-89192E8F6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589813" y="2526549"/>
              <a:ext cx="394964" cy="394964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6B707CE-A299-4572-9331-1E0617083339}"/>
              </a:ext>
            </a:extLst>
          </p:cNvPr>
          <p:cNvSpPr txBox="1"/>
          <p:nvPr/>
        </p:nvSpPr>
        <p:spPr>
          <a:xfrm>
            <a:off x="3612298" y="742589"/>
            <a:ext cx="1656000" cy="33855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th-TH" sz="1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พิโกไฟแนนซ์ </a:t>
            </a:r>
            <a:r>
              <a:rPr lang="en-US" sz="1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 </a:t>
            </a:r>
            <a:r>
              <a:rPr lang="th-TH" sz="1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พิโกพลัส</a:t>
            </a:r>
            <a:r>
              <a:rPr lang="en-US" sz="1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**</a:t>
            </a:r>
            <a:endParaRPr lang="th-TH" sz="160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40836F0-E9CD-401B-9C70-D7DA0393C2C0}"/>
              </a:ext>
            </a:extLst>
          </p:cNvPr>
          <p:cNvSpPr/>
          <p:nvPr/>
        </p:nvSpPr>
        <p:spPr>
          <a:xfrm>
            <a:off x="3740093" y="1952847"/>
            <a:ext cx="1420523" cy="655071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ประกอบอาชีพ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แก้หนี้นอกระบบ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จับจ่ายใช้สอย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DF066D4-F03A-4A32-8891-40CE83C57A5B}"/>
              </a:ext>
            </a:extLst>
          </p:cNvPr>
          <p:cNvSpPr/>
          <p:nvPr/>
        </p:nvSpPr>
        <p:spPr>
          <a:xfrm>
            <a:off x="3764414" y="2755064"/>
            <a:ext cx="1332429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ไม่เกิน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28-36% </a:t>
            </a:r>
            <a:endParaRPr kumimoji="0" lang="th-TH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ต่อปี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37FD4F8-A4A5-47DD-BB56-8A6CC4304002}"/>
              </a:ext>
            </a:extLst>
          </p:cNvPr>
          <p:cNvSpPr/>
          <p:nvPr/>
        </p:nvSpPr>
        <p:spPr>
          <a:xfrm>
            <a:off x="3804524" y="3533583"/>
            <a:ext cx="1314144" cy="60379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ไม่เกิน </a:t>
            </a: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50,000 </a:t>
            </a:r>
            <a:r>
              <a:rPr kumimoji="0" lang="th-TH" sz="1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฿</a:t>
            </a: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และไม่เกิน </a:t>
            </a: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100,000</a:t>
            </a:r>
            <a:r>
              <a:rPr kumimoji="0" lang="th-TH" sz="1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฿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65FF104-FD67-4A89-B77B-77632087CF4A}"/>
              </a:ext>
            </a:extLst>
          </p:cNvPr>
          <p:cNvGrpSpPr/>
          <p:nvPr/>
        </p:nvGrpSpPr>
        <p:grpSpPr>
          <a:xfrm>
            <a:off x="111495" y="4849611"/>
            <a:ext cx="6191377" cy="307777"/>
            <a:chOff x="-4822661" y="4789815"/>
            <a:chExt cx="6191377" cy="30777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26F7A90-514B-4FAC-BF77-E41761D971E0}"/>
                </a:ext>
              </a:extLst>
            </p:cNvPr>
            <p:cNvSpPr txBox="1"/>
            <p:nvPr/>
          </p:nvSpPr>
          <p:spPr>
            <a:xfrm>
              <a:off x="-4638850" y="4789815"/>
              <a:ext cx="6007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ศึกษารายละเอียดและตรวจสอบรายชื่อผู้ให้บริการได้ที่ </a:t>
              </a:r>
              <a:r>
                <a:rPr lang="en-US" sz="1400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&gt;&gt;</a:t>
              </a:r>
              <a:r>
                <a:rPr lang="th-TH" sz="1400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เอกสารเพิ่มเติม</a:t>
              </a:r>
            </a:p>
          </p:txBody>
        </p:sp>
        <p:pic>
          <p:nvPicPr>
            <p:cNvPr id="57" name="Graphic 56" descr="Information with solid fill">
              <a:extLst>
                <a:ext uri="{FF2B5EF4-FFF2-40B4-BE49-F238E27FC236}">
                  <a16:creationId xmlns:a16="http://schemas.microsoft.com/office/drawing/2014/main" id="{7C41C23C-C494-4450-B61C-238183903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4822661" y="4821043"/>
              <a:ext cx="241176" cy="24117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DCE319D-7B24-4C20-A8A6-09462B56CDE8}"/>
              </a:ext>
            </a:extLst>
          </p:cNvPr>
          <p:cNvGrpSpPr/>
          <p:nvPr/>
        </p:nvGrpSpPr>
        <p:grpSpPr>
          <a:xfrm>
            <a:off x="1832461" y="4162421"/>
            <a:ext cx="1587411" cy="497561"/>
            <a:chOff x="5414763" y="6181692"/>
            <a:chExt cx="3465531" cy="1167254"/>
          </a:xfrm>
        </p:grpSpPr>
        <p:pic>
          <p:nvPicPr>
            <p:cNvPr id="62" name="Picture 2" descr="เงินติดล้อเปิดตัว Application ทั้ง iOS และ Android แล้ววันนี้ -  ทุกเรื่องโปรโมชั่น ที่อัพเดทที่สุด">
              <a:extLst>
                <a:ext uri="{FF2B5EF4-FFF2-40B4-BE49-F238E27FC236}">
                  <a16:creationId xmlns:a16="http://schemas.microsoft.com/office/drawing/2014/main" id="{C3F0798C-5634-4C8C-A5E2-86F381026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8024" y="6181692"/>
              <a:ext cx="1330934" cy="1167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 descr="BrandAge : เคทีซีกำไรครึ่งปี 2,790 ล้านบาท เล็งปรับโมเดลธุรกิจหวังเติบโตยาว">
              <a:extLst>
                <a:ext uri="{FF2B5EF4-FFF2-40B4-BE49-F238E27FC236}">
                  <a16:creationId xmlns:a16="http://schemas.microsoft.com/office/drawing/2014/main" id="{E2B6AD33-421D-43AB-8335-E00E3628D1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3" r="9985"/>
            <a:stretch/>
          </p:blipFill>
          <p:spPr bwMode="auto">
            <a:xfrm>
              <a:off x="8017829" y="6514594"/>
              <a:ext cx="862465" cy="502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8" descr="LINE Bank คว้าไลเซนส์ธุรกิจ &amp;quot;ธนาคารทางอินเตอร์เน็ต&amp;quot; ในไต้หวัน">
              <a:extLst>
                <a:ext uri="{FF2B5EF4-FFF2-40B4-BE49-F238E27FC236}">
                  <a16:creationId xmlns:a16="http://schemas.microsoft.com/office/drawing/2014/main" id="{5439B715-97C5-461C-AC04-31E0E7A0D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763" y="6280588"/>
              <a:ext cx="1284310" cy="883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610122C-E67E-42E2-96F8-A14A2EC67FDF}"/>
              </a:ext>
            </a:extLst>
          </p:cNvPr>
          <p:cNvGrpSpPr/>
          <p:nvPr/>
        </p:nvGrpSpPr>
        <p:grpSpPr>
          <a:xfrm>
            <a:off x="3635896" y="4162421"/>
            <a:ext cx="1449644" cy="414293"/>
            <a:chOff x="12898889" y="11955731"/>
            <a:chExt cx="1560052" cy="502215"/>
          </a:xfrm>
        </p:grpSpPr>
        <p:pic>
          <p:nvPicPr>
            <p:cNvPr id="71" name="Picture 70" descr="Logo">
              <a:extLst>
                <a:ext uri="{FF2B5EF4-FFF2-40B4-BE49-F238E27FC236}">
                  <a16:creationId xmlns:a16="http://schemas.microsoft.com/office/drawing/2014/main" id="{1293588E-E075-41F3-AC79-44345B279A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6"/>
            <a:stretch/>
          </p:blipFill>
          <p:spPr bwMode="auto">
            <a:xfrm>
              <a:off x="12898889" y="12026284"/>
              <a:ext cx="914801" cy="341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77" descr="พาวเวอร์พิโก เครดิตดีมีสิทธิ์กู้ : Inspired by LnwShop.com">
              <a:extLst>
                <a:ext uri="{FF2B5EF4-FFF2-40B4-BE49-F238E27FC236}">
                  <a16:creationId xmlns:a16="http://schemas.microsoft.com/office/drawing/2014/main" id="{7A17ECA4-D80C-4337-9D15-F20727ACF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7247" y="11955731"/>
              <a:ext cx="581694" cy="502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6D1D1FD-D479-44B0-90DD-B50341416769}"/>
              </a:ext>
            </a:extLst>
          </p:cNvPr>
          <p:cNvSpPr/>
          <p:nvPr/>
        </p:nvSpPr>
        <p:spPr>
          <a:xfrm>
            <a:off x="0" y="130366"/>
            <a:ext cx="3244113" cy="50111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รู้จัก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“</a:t>
            </a:r>
            <a:r>
              <a:rPr kumimoji="0" lang="th-TH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หนี้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” </a:t>
            </a:r>
            <a:r>
              <a:rPr kumimoji="0" lang="th-TH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ประเภทต่าง ๆ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38FA6A8-DBA4-4401-9067-FAF4D737103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00145" y="4183426"/>
            <a:ext cx="289760" cy="28171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B604FC-73FF-40C0-9862-0DE0977C923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887930" y="4533998"/>
            <a:ext cx="657095" cy="29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0888B75-AA55-4D31-8795-BA896F52EB9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90579" y="4202051"/>
            <a:ext cx="634582" cy="294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B2426-A89E-46B4-B5E5-90B90037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311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>
            <a:extLst>
              <a:ext uri="{FF2B5EF4-FFF2-40B4-BE49-F238E27FC236}">
                <a16:creationId xmlns:a16="http://schemas.microsoft.com/office/drawing/2014/main" id="{B23A7FDA-ECB0-7A23-4F99-A3BF73261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72" y="1988957"/>
            <a:ext cx="836679" cy="22703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86D1D1FD-D479-44B0-90DD-B50341416769}"/>
              </a:ext>
            </a:extLst>
          </p:cNvPr>
          <p:cNvSpPr/>
          <p:nvPr/>
        </p:nvSpPr>
        <p:spPr>
          <a:xfrm>
            <a:off x="0" y="130366"/>
            <a:ext cx="3244113" cy="50111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รู้จัก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“</a:t>
            </a:r>
            <a:r>
              <a:rPr kumimoji="0" lang="th-TH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หนี้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” </a:t>
            </a:r>
            <a:r>
              <a:rPr kumimoji="0" lang="th-TH" sz="3200" b="1" i="0" u="none" strike="noStrike" kern="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ประเภทต่าง ๆ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B2426-A89E-46B4-B5E5-90B90037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22</a:t>
            </a:fld>
            <a:endParaRPr lang="th-TH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91D2547-72E4-D953-3AA7-B23079A76EE7}"/>
              </a:ext>
            </a:extLst>
          </p:cNvPr>
          <p:cNvSpPr txBox="1"/>
          <p:nvPr/>
        </p:nvSpPr>
        <p:spPr>
          <a:xfrm>
            <a:off x="891277" y="967439"/>
            <a:ext cx="364717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0" u="sng">
                <a:solidFill>
                  <a:schemeClr val="bg1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Buy now</a:t>
            </a:r>
            <a:r>
              <a:rPr lang="en-US" b="1" i="0">
                <a:solidFill>
                  <a:schemeClr val="bg1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2400" b="1" i="0">
                <a:solidFill>
                  <a:schemeClr val="bg1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Pay later </a:t>
            </a:r>
            <a:r>
              <a:rPr lang="en-US" sz="1600" i="0">
                <a:solidFill>
                  <a:schemeClr val="bg1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</a:t>
            </a:r>
            <a:r>
              <a:rPr lang="th-TH" sz="1600" i="0">
                <a:solidFill>
                  <a:schemeClr val="bg1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ซื้อก่อน จ่ายทีหลัง)</a:t>
            </a:r>
            <a:endParaRPr lang="en-US" i="0">
              <a:solidFill>
                <a:schemeClr val="bg1"/>
              </a:solidFill>
              <a:effectLst/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9F71610-8F0C-167D-A0A9-3CFD47B0632E}"/>
              </a:ext>
            </a:extLst>
          </p:cNvPr>
          <p:cNvSpPr txBox="1"/>
          <p:nvPr/>
        </p:nvSpPr>
        <p:spPr>
          <a:xfrm rot="20217628">
            <a:off x="-13279" y="749526"/>
            <a:ext cx="1446870" cy="760928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1600" b="1" i="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NEW!!</a:t>
            </a:r>
            <a:endParaRPr lang="en-US" sz="1600" b="0" i="0">
              <a:solidFill>
                <a:srgbClr val="00B05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509D4E3-F58F-D3D4-9857-B9DF3190F9B6}"/>
              </a:ext>
            </a:extLst>
          </p:cNvPr>
          <p:cNvGrpSpPr/>
          <p:nvPr/>
        </p:nvGrpSpPr>
        <p:grpSpPr>
          <a:xfrm>
            <a:off x="2714862" y="1680806"/>
            <a:ext cx="1397596" cy="1990840"/>
            <a:chOff x="3415348" y="1801471"/>
            <a:chExt cx="1793300" cy="2554510"/>
          </a:xfrm>
        </p:grpSpPr>
        <p:pic>
          <p:nvPicPr>
            <p:cNvPr id="88" name="Picture 87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9C750091-AEAD-66B1-BCFC-3EB8D03CB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348" y="1801471"/>
              <a:ext cx="1793300" cy="25545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3" name="Picture 82" descr="Icon&#10;&#10;Description automatically generated">
              <a:extLst>
                <a:ext uri="{FF2B5EF4-FFF2-40B4-BE49-F238E27FC236}">
                  <a16:creationId xmlns:a16="http://schemas.microsoft.com/office/drawing/2014/main" id="{4E8BE882-26D3-B76A-7C19-F253085A5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947" y="2494593"/>
              <a:ext cx="613991" cy="628312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0A8D53A-5961-0AF9-E12D-5EFE3CD664F6}"/>
                </a:ext>
              </a:extLst>
            </p:cNvPr>
            <p:cNvSpPr txBox="1"/>
            <p:nvPr/>
          </p:nvSpPr>
          <p:spPr>
            <a:xfrm>
              <a:off x="3710697" y="3252705"/>
              <a:ext cx="1358760" cy="3356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i="0">
                  <a:solidFill>
                    <a:srgbClr val="FFFF00"/>
                  </a:solidFill>
                  <a:effectLst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Buy now Pay later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9512EED-BB29-FD25-E295-D7C840D77361}"/>
              </a:ext>
            </a:extLst>
          </p:cNvPr>
          <p:cNvGrpSpPr/>
          <p:nvPr/>
        </p:nvGrpSpPr>
        <p:grpSpPr>
          <a:xfrm>
            <a:off x="4478688" y="1980059"/>
            <a:ext cx="1414539" cy="1366585"/>
            <a:chOff x="390888" y="1209420"/>
            <a:chExt cx="1386616" cy="1456034"/>
          </a:xfrm>
        </p:grpSpPr>
        <p:pic>
          <p:nvPicPr>
            <p:cNvPr id="93" name="Picture 9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591077FC-5B49-D08D-8F54-86F197557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27" y="1209420"/>
              <a:ext cx="658638" cy="821956"/>
            </a:xfrm>
            <a:prstGeom prst="rect">
              <a:avLst/>
            </a:prstGeom>
          </p:spPr>
        </p:pic>
        <p:pic>
          <p:nvPicPr>
            <p:cNvPr id="94" name="Picture 93" descr="Icon&#10;&#10;Description automatically generated">
              <a:extLst>
                <a:ext uri="{FF2B5EF4-FFF2-40B4-BE49-F238E27FC236}">
                  <a16:creationId xmlns:a16="http://schemas.microsoft.com/office/drawing/2014/main" id="{DD041732-9EB4-B2A1-0652-A386D785A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7487">
              <a:off x="984461" y="2200863"/>
              <a:ext cx="793043" cy="464591"/>
            </a:xfrm>
            <a:prstGeom prst="rect">
              <a:avLst/>
            </a:prstGeom>
          </p:spPr>
        </p:pic>
        <p:pic>
          <p:nvPicPr>
            <p:cNvPr id="95" name="Picture 94" descr="A black rectangle with a white circ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B757ED9C-A8A6-EC21-BEC8-6C8CF9372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4598">
              <a:off x="1477480" y="1742670"/>
              <a:ext cx="231711" cy="484308"/>
            </a:xfrm>
            <a:prstGeom prst="rect">
              <a:avLst/>
            </a:prstGeom>
          </p:spPr>
        </p:pic>
        <p:pic>
          <p:nvPicPr>
            <p:cNvPr id="96" name="Picture 95" descr="Logo&#10;&#10;Description automatically generated">
              <a:extLst>
                <a:ext uri="{FF2B5EF4-FFF2-40B4-BE49-F238E27FC236}">
                  <a16:creationId xmlns:a16="http://schemas.microsoft.com/office/drawing/2014/main" id="{03C8E425-D2E5-4675-CD00-BFA2C06F1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77872">
              <a:off x="390888" y="1971579"/>
              <a:ext cx="372236" cy="533126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C69F99E-8D92-FE83-2AB1-959E5E588553}"/>
              </a:ext>
            </a:extLst>
          </p:cNvPr>
          <p:cNvGrpSpPr/>
          <p:nvPr/>
        </p:nvGrpSpPr>
        <p:grpSpPr>
          <a:xfrm>
            <a:off x="977299" y="1655057"/>
            <a:ext cx="1452921" cy="2016590"/>
            <a:chOff x="1809576" y="1693495"/>
            <a:chExt cx="1753960" cy="2434418"/>
          </a:xfrm>
        </p:grpSpPr>
        <p:pic>
          <p:nvPicPr>
            <p:cNvPr id="51" name="Picture 50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2BB16FC4-2AA1-6BE5-81A3-B99E4BD2C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576" y="1693495"/>
              <a:ext cx="1753960" cy="24344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5A2C3AC-68C9-7976-9658-C4C5F8E7716B}"/>
                </a:ext>
              </a:extLst>
            </p:cNvPr>
            <p:cNvSpPr txBox="1"/>
            <p:nvPr/>
          </p:nvSpPr>
          <p:spPr>
            <a:xfrm>
              <a:off x="2072363" y="2224369"/>
              <a:ext cx="1228386" cy="631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1400">
                  <a:solidFill>
                    <a:srgbClr val="FFFF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วงเงินของคุณ</a:t>
              </a:r>
            </a:p>
            <a:p>
              <a:pPr algn="ctr"/>
              <a:r>
                <a:rPr lang="en-US" sz="1400" i="0">
                  <a:solidFill>
                    <a:srgbClr val="FFFF00"/>
                  </a:solidFill>
                  <a:effectLst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50,000 </a:t>
              </a:r>
              <a:r>
                <a:rPr lang="th-TH" sz="1400" i="0">
                  <a:solidFill>
                    <a:srgbClr val="FFFF00"/>
                  </a:solidFill>
                  <a:effectLst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บาท</a:t>
              </a:r>
              <a:endParaRPr lang="en-US" sz="1400" i="0">
                <a:solidFill>
                  <a:srgbClr val="FFFF00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7B67EFB-6139-AF14-B961-3F8400B77878}"/>
                </a:ext>
              </a:extLst>
            </p:cNvPr>
            <p:cNvSpPr txBox="1"/>
            <p:nvPr/>
          </p:nvSpPr>
          <p:spPr>
            <a:xfrm>
              <a:off x="2069660" y="3066287"/>
              <a:ext cx="1228386" cy="631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1400" i="0">
                  <a:solidFill>
                    <a:srgbClr val="FFFF00"/>
                  </a:solidFill>
                  <a:effectLst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สมัครชำระ</a:t>
              </a:r>
            </a:p>
            <a:p>
              <a:pPr algn="ctr"/>
              <a:r>
                <a:rPr lang="th-TH" sz="1400" i="0">
                  <a:solidFill>
                    <a:srgbClr val="FFFF00"/>
                  </a:solidFill>
                  <a:effectLst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เป็นงวด</a:t>
              </a:r>
              <a:endParaRPr lang="en-US" sz="1400" i="0">
                <a:solidFill>
                  <a:srgbClr val="FFFF00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9A000C6-A691-67DA-1CAE-7AE05AA563AC}"/>
                </a:ext>
              </a:extLst>
            </p:cNvPr>
            <p:cNvSpPr txBox="1"/>
            <p:nvPr/>
          </p:nvSpPr>
          <p:spPr>
            <a:xfrm>
              <a:off x="2092447" y="2714453"/>
              <a:ext cx="12283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>
                  <a:solidFill>
                    <a:srgbClr val="FFFF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- </a:t>
              </a:r>
              <a:r>
                <a:rPr lang="en-US" sz="1800" i="0">
                  <a:solidFill>
                    <a:srgbClr val="FFFF00"/>
                  </a:solidFill>
                  <a:effectLst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- - - - -</a:t>
              </a: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65B9BF9-C2B1-F5AD-F863-0A15DBC3DA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073" y="2379266"/>
            <a:ext cx="809946" cy="22989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BBA8B51-6737-D31F-32BC-11171D232C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137" y="2798729"/>
            <a:ext cx="829065" cy="25723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D7324D28-3DBD-82A1-3924-EC1E6AC54A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972" y="3202333"/>
            <a:ext cx="867684" cy="181949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158F1184-27B8-4DF7-3005-11EEA17F86C1}"/>
              </a:ext>
            </a:extLst>
          </p:cNvPr>
          <p:cNvSpPr txBox="1"/>
          <p:nvPr/>
        </p:nvSpPr>
        <p:spPr>
          <a:xfrm>
            <a:off x="6204061" y="1021119"/>
            <a:ext cx="2751239" cy="313932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th-TH" sz="2000" b="1" u="sng">
                <a:solidFill>
                  <a:schemeClr val="accent6">
                    <a:lumMod val="50000"/>
                  </a:schemeClr>
                </a:solidFill>
                <a:latin typeface="DB Helvethaica X 55 Regular"/>
                <a:cs typeface="DB Helvethaica X 55 Regular"/>
              </a:rPr>
              <a:t>ข้อดี</a:t>
            </a:r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DB Helvethaica X 55 Regular"/>
                <a:cs typeface="DB Helvethaica X 55 Regular"/>
              </a:rPr>
              <a:t> </a:t>
            </a:r>
            <a:endParaRPr lang="th-TH" sz="1600">
              <a:solidFill>
                <a:schemeClr val="accent6">
                  <a:lumMod val="50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175895" indent="-175895">
              <a:buFont typeface="Wingdings" panose="05000000000000000000" pitchFamily="2" charset="2"/>
              <a:buChar char="§"/>
            </a:pPr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DB Helvethaica X 55 Regular"/>
                <a:cs typeface="DB Helvethaica X 55 Regular"/>
              </a:rPr>
              <a:t>ไม่ต้องมีบัตรเครดิตก็ผ่อนสินค้าได้</a:t>
            </a:r>
          </a:p>
          <a:p>
            <a:pPr marL="175895" indent="-175895">
              <a:buFont typeface="Wingdings" panose="05000000000000000000" pitchFamily="2" charset="2"/>
              <a:buChar char="§"/>
            </a:pPr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DB Helvethaica X 55 Regular"/>
                <a:cs typeface="DB Helvethaica X 55 Regular"/>
              </a:rPr>
              <a:t>สะดวก สบาย สมัครได้ง่ายผ่าน 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DB Helvethaica X 55 Regular"/>
                <a:cs typeface="DB Helvethaica X 55 Regular"/>
              </a:rPr>
              <a:t>digital platform </a:t>
            </a:r>
            <a:endParaRPr lang="th-TH" sz="1600">
              <a:solidFill>
                <a:schemeClr val="accent6">
                  <a:lumMod val="50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175895" indent="-175895">
              <a:buFont typeface="Wingdings" panose="05000000000000000000" pitchFamily="2" charset="2"/>
              <a:buChar char="§"/>
            </a:pPr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DB Helvethaica X 55 Regular"/>
                <a:cs typeface="DB Helvethaica X 55 Regular"/>
              </a:rPr>
              <a:t>ผ่อนสินค้ากับ 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DB Helvethaica X 55 Regular"/>
                <a:cs typeface="DB Helvethaica X 55 Regular"/>
              </a:rPr>
              <a:t>App. </a:t>
            </a:r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DB Helvethaica X 55 Regular"/>
                <a:cs typeface="DB Helvethaica X 55 Regular"/>
              </a:rPr>
              <a:t>หรือหน้าร้านได้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DB Helvethaica X 55 Regular"/>
                <a:cs typeface="DB Helvethaica X 55 Regular"/>
              </a:rPr>
              <a:t>*</a:t>
            </a:r>
            <a:endParaRPr lang="th-TH" sz="1600">
              <a:solidFill>
                <a:schemeClr val="accent6">
                  <a:lumMod val="50000"/>
                </a:schemeClr>
              </a:solidFill>
              <a:latin typeface="DB Helvethaica X 55 Regular"/>
              <a:cs typeface="DB Helvethaica X 55 Regular"/>
            </a:endParaRPr>
          </a:p>
          <a:p>
            <a:endParaRPr lang="en-US" sz="1600">
              <a:solidFill>
                <a:schemeClr val="accent6">
                  <a:lumMod val="50000"/>
                </a:schemeClr>
              </a:solidFill>
              <a:latin typeface="DB Helvethaica X 55 Regular"/>
              <a:cs typeface="DB Helvethaica X 55 Regular"/>
            </a:endParaRPr>
          </a:p>
          <a:p>
            <a:r>
              <a:rPr lang="th-TH" sz="1800" b="1" u="sng">
                <a:solidFill>
                  <a:srgbClr val="C00000"/>
                </a:solidFill>
                <a:latin typeface="DB Helvethaica X 55 Regular"/>
                <a:cs typeface="DB Helvethaica X 55 Regular"/>
              </a:rPr>
              <a:t>ข้อจำกัด</a:t>
            </a:r>
            <a:r>
              <a:rPr lang="en-US" sz="1800" b="1" u="sng">
                <a:solidFill>
                  <a:srgbClr val="C00000"/>
                </a:solidFill>
                <a:latin typeface="DB Helvethaica X 55 Regular"/>
                <a:cs typeface="DB Helvethaica X 55 Regular"/>
              </a:rPr>
              <a:t>/</a:t>
            </a:r>
            <a:r>
              <a:rPr lang="th-TH" sz="1800" b="1" u="sng">
                <a:solidFill>
                  <a:srgbClr val="C00000"/>
                </a:solidFill>
                <a:latin typeface="DB Helvethaica X 55 Regular"/>
                <a:cs typeface="DB Helvethaica X 55 Regular"/>
              </a:rPr>
              <a:t>ควรระวัง</a:t>
            </a:r>
          </a:p>
          <a:p>
            <a:pPr marL="175895" indent="-175895">
              <a:buFont typeface="Wingdings" panose="05000000000000000000" pitchFamily="2" charset="2"/>
              <a:buChar char="§"/>
            </a:pPr>
            <a:r>
              <a:rPr lang="th-TH" sz="1600" b="1">
                <a:solidFill>
                  <a:srgbClr val="C00000"/>
                </a:solidFill>
                <a:latin typeface="DB Helvethaica X 55 Regular"/>
                <a:cs typeface="DB Helvethaica X 55 Regular"/>
              </a:rPr>
              <a:t>โอกาสซื้อเพลิน</a:t>
            </a:r>
            <a:r>
              <a:rPr lang="th-TH" sz="1600">
                <a:solidFill>
                  <a:srgbClr val="C00000"/>
                </a:solidFill>
                <a:latin typeface="DB Helvethaica X 55 Regular"/>
                <a:cs typeface="DB Helvethaica X 55 Regular"/>
              </a:rPr>
              <a:t>เกินจ่ายไหว</a:t>
            </a:r>
            <a:endParaRPr lang="th-TH" sz="1600" b="1" strike="sngStrike">
              <a:solidFill>
                <a:srgbClr val="0070C0"/>
              </a:solidFill>
              <a:latin typeface="DB Helvethaica X 55 Regular"/>
              <a:cs typeface="DB Helvethaica X 55 Regular"/>
            </a:endParaRPr>
          </a:p>
          <a:p>
            <a:pPr marL="175895" indent="-175895">
              <a:buFont typeface="Wingdings" panose="05000000000000000000" pitchFamily="2" charset="2"/>
              <a:buChar char="§"/>
            </a:pPr>
            <a:r>
              <a:rPr lang="th-TH" sz="1600">
                <a:solidFill>
                  <a:srgbClr val="C00000"/>
                </a:solidFill>
                <a:latin typeface="DB Helvethaica X 55 Regular"/>
                <a:cs typeface="DB Helvethaica X 55 Regular"/>
              </a:rPr>
              <a:t>ก่อนใช้ </a:t>
            </a:r>
            <a:r>
              <a:rPr lang="th-TH" sz="1600" b="1">
                <a:solidFill>
                  <a:srgbClr val="C00000"/>
                </a:solidFill>
                <a:latin typeface="DB Helvethaica X 55 Regular"/>
                <a:cs typeface="DB Helvethaica X 55 Regular"/>
              </a:rPr>
              <a:t>ควรศึกษาอัตราดอกเบี้ยและเงื่อนไขการให้บริการ</a:t>
            </a:r>
          </a:p>
          <a:p>
            <a:pPr marL="175895" indent="-175895">
              <a:buFont typeface="Wingdings" panose="05000000000000000000" pitchFamily="2" charset="2"/>
              <a:buChar char="§"/>
            </a:pPr>
            <a:r>
              <a:rPr lang="th-TH" sz="1600">
                <a:solidFill>
                  <a:srgbClr val="C00000"/>
                </a:solidFill>
                <a:latin typeface="DB Helvethaica X 55 Regular"/>
                <a:cs typeface="DB Helvethaica X 55 Regular"/>
              </a:rPr>
              <a:t>หากผิดนัดชำระ</a:t>
            </a:r>
            <a:r>
              <a:rPr lang="th-TH" sz="1600" b="1">
                <a:solidFill>
                  <a:srgbClr val="C00000"/>
                </a:solidFill>
                <a:latin typeface="DB Helvethaica X 55 Regular"/>
                <a:cs typeface="DB Helvethaica X 55 Regular"/>
              </a:rPr>
              <a:t>อาจถูกคิดดอกเบี้ยเพิ่ม ค่าปรับ  ค่าติดตามทวงถามหนี้ได้</a:t>
            </a:r>
            <a:r>
              <a:rPr lang="en-US" sz="1600">
                <a:solidFill>
                  <a:srgbClr val="C00000"/>
                </a:solidFill>
                <a:latin typeface="DB Helvethaica X 55 Regular"/>
                <a:cs typeface="DB Helvethaica X 55 Regular"/>
              </a:rPr>
              <a:t>*</a:t>
            </a:r>
            <a:endParaRPr lang="th-TH" sz="1600">
              <a:solidFill>
                <a:srgbClr val="C00000"/>
              </a:solidFill>
              <a:latin typeface="DB Helvethaica X 55 Regular"/>
              <a:cs typeface="DB Helvethaica X 55 Regular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75F30DC-8336-A9A7-74C9-99B6F426B609}"/>
              </a:ext>
            </a:extLst>
          </p:cNvPr>
          <p:cNvSpPr txBox="1"/>
          <p:nvPr/>
        </p:nvSpPr>
        <p:spPr>
          <a:xfrm>
            <a:off x="338216" y="4695224"/>
            <a:ext cx="8400461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16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เงื่อนไขเป็นไปตามที่ผู้ให้บริการแต่ละรายกำหนด </a:t>
            </a:r>
            <a:r>
              <a:rPr lang="th-TH" sz="160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อย่าลืม</a:t>
            </a:r>
            <a:r>
              <a:rPr lang="en-US" sz="160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!!</a:t>
            </a:r>
            <a:r>
              <a:rPr lang="th-TH" sz="160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ศึกษาเงื่อนไข เปรียบเทียบผลิตภัณฑ์ และความสามารถในการชำระหนี้ก่อนใช้บริการทุกครั้ง 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897592F5-4067-6F98-030D-FE5A08632433}"/>
              </a:ext>
            </a:extLst>
          </p:cNvPr>
          <p:cNvSpPr/>
          <p:nvPr/>
        </p:nvSpPr>
        <p:spPr>
          <a:xfrm rot="13483475">
            <a:off x="2218670" y="2509041"/>
            <a:ext cx="334371" cy="334371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241A572-E25F-5608-85DC-D7569567B95D}"/>
              </a:ext>
            </a:extLst>
          </p:cNvPr>
          <p:cNvSpPr/>
          <p:nvPr/>
        </p:nvSpPr>
        <p:spPr>
          <a:xfrm rot="13483475">
            <a:off x="3911195" y="2536917"/>
            <a:ext cx="334371" cy="334371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EF24C-81C5-83EA-115F-BC0BFF5A5E1A}"/>
              </a:ext>
            </a:extLst>
          </p:cNvPr>
          <p:cNvSpPr txBox="1"/>
          <p:nvPr/>
        </p:nvSpPr>
        <p:spPr>
          <a:xfrm>
            <a:off x="611560" y="3653281"/>
            <a:ext cx="2010729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ผู้ให้บริการเสนอวงเงิน</a:t>
            </a:r>
            <a:r>
              <a:rPr lang="th-TH" sz="1600" i="0">
                <a:solidFill>
                  <a:srgbClr val="002060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ให้ </a:t>
            </a:r>
          </a:p>
          <a:p>
            <a:pPr algn="ctr"/>
            <a:r>
              <a:rPr lang="th-TH" sz="1600" i="0">
                <a:solidFill>
                  <a:srgbClr val="002060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หรือให้สมัครใช้บริการผ่าน </a:t>
            </a:r>
            <a:r>
              <a:rPr lang="en-US" sz="1600" i="0">
                <a:solidFill>
                  <a:srgbClr val="002060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App.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BCD86-052A-8834-EF34-BEC01E034787}"/>
              </a:ext>
            </a:extLst>
          </p:cNvPr>
          <p:cNvSpPr txBox="1"/>
          <p:nvPr/>
        </p:nvSpPr>
        <p:spPr>
          <a:xfrm>
            <a:off x="2747612" y="3659069"/>
            <a:ext cx="132014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ซื้อสินค้าผ่านบริการ</a:t>
            </a:r>
            <a:endParaRPr lang="en-US" sz="1600">
              <a:solidFill>
                <a:srgbClr val="00206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/>
            <a:r>
              <a:rPr lang="en-US" sz="1600" i="0">
                <a:solidFill>
                  <a:srgbClr val="002060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Buy now Pay later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52C54-860E-03AE-6C27-16346813C74F}"/>
              </a:ext>
            </a:extLst>
          </p:cNvPr>
          <p:cNvSpPr txBox="1"/>
          <p:nvPr/>
        </p:nvSpPr>
        <p:spPr>
          <a:xfrm>
            <a:off x="4230007" y="3651870"/>
            <a:ext cx="1844835" cy="104644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ได้รับสินค้า และชำระเงินคืน</a:t>
            </a:r>
            <a:b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ผ่าน </a:t>
            </a: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App</a:t>
            </a:r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. + ดอกเบี้ย </a:t>
            </a:r>
            <a:b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ตามเงื่อนไข</a:t>
            </a: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th-TH" sz="1600">
              <a:solidFill>
                <a:srgbClr val="00206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/>
            <a:r>
              <a:rPr lang="th-TH" sz="14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(เต็มจำนวน</a:t>
            </a:r>
            <a:r>
              <a:rPr lang="en-US" sz="14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14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ผ่อนเป็นงวด)</a:t>
            </a:r>
            <a:endParaRPr lang="en-US" sz="1400" i="0">
              <a:solidFill>
                <a:srgbClr val="002060"/>
              </a:solidFill>
              <a:effectLst/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1519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123" grpId="0" animBg="1"/>
      <p:bldP spid="125" grpId="0" animBg="1"/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2BC4F87-9789-C5CC-6D5A-6701B54D0D11}"/>
              </a:ext>
            </a:extLst>
          </p:cNvPr>
          <p:cNvGrpSpPr/>
          <p:nvPr/>
        </p:nvGrpSpPr>
        <p:grpSpPr>
          <a:xfrm>
            <a:off x="1933106" y="756164"/>
            <a:ext cx="1656669" cy="3576959"/>
            <a:chOff x="1933106" y="756164"/>
            <a:chExt cx="1656669" cy="35769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BDD9E7D-FBD8-8B3C-4E25-9DC64FABD4A3}"/>
                </a:ext>
              </a:extLst>
            </p:cNvPr>
            <p:cNvGrpSpPr/>
            <p:nvPr/>
          </p:nvGrpSpPr>
          <p:grpSpPr>
            <a:xfrm>
              <a:off x="1979712" y="756164"/>
              <a:ext cx="1610063" cy="3576959"/>
              <a:chOff x="1979712" y="756164"/>
              <a:chExt cx="1610063" cy="3576959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58EC77B-9099-9F92-95F3-B66DD6FBBE6E}"/>
                  </a:ext>
                </a:extLst>
              </p:cNvPr>
              <p:cNvSpPr txBox="1"/>
              <p:nvPr/>
            </p:nvSpPr>
            <p:spPr>
              <a:xfrm>
                <a:off x="1980576" y="761959"/>
                <a:ext cx="1583312" cy="83099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27000" rIns="27000">
                <a:spAutoFit/>
              </a:bodyPr>
              <a:lstStyle/>
              <a:p>
                <a:pPr algn="ctr" defTabSz="685800"/>
                <a:endParaRPr lang="th-TH" sz="1600">
                  <a:solidFill>
                    <a:prstClr val="black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  <a:p>
                <a:pPr algn="ctr" defTabSz="685800"/>
                <a:endParaRPr lang="th-TH" sz="1600">
                  <a:solidFill>
                    <a:prstClr val="black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  <a:p>
                <a:pPr algn="ctr" defTabSz="685800"/>
                <a:endParaRPr lang="th-TH" sz="1600">
                  <a:solidFill>
                    <a:prstClr val="black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958FE82-224E-6D42-5629-3812D92419C1}"/>
                  </a:ext>
                </a:extLst>
              </p:cNvPr>
              <p:cNvSpPr txBox="1"/>
              <p:nvPr/>
            </p:nvSpPr>
            <p:spPr>
              <a:xfrm>
                <a:off x="2002406" y="756164"/>
                <a:ext cx="1561482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85800"/>
                <a:r>
                  <a:rPr lang="th-TH" sz="1800">
                    <a:solidFill>
                      <a:prstClr val="black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บัตรกดเงินสด</a:t>
                </a:r>
              </a:p>
              <a:p>
                <a:pPr algn="ctr" defTabSz="685800"/>
                <a:r>
                  <a:rPr lang="th-TH" sz="1200">
                    <a:solidFill>
                      <a:prstClr val="black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หรือสินเชื่อส่วนบุคคล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ABE008D-7712-023A-3E64-B173999B2E19}"/>
                  </a:ext>
                </a:extLst>
              </p:cNvPr>
              <p:cNvSpPr/>
              <p:nvPr/>
            </p:nvSpPr>
            <p:spPr>
              <a:xfrm>
                <a:off x="1979712" y="1712719"/>
                <a:ext cx="1610063" cy="262040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685800"/>
                <a:endParaRPr lang="th-TH" sz="2400">
                  <a:solidFill>
                    <a:prstClr val="white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  <p:pic>
            <p:nvPicPr>
              <p:cNvPr id="38" name="Content Placeholder 4">
                <a:extLst>
                  <a:ext uri="{FF2B5EF4-FFF2-40B4-BE49-F238E27FC236}">
                    <a16:creationId xmlns:a16="http://schemas.microsoft.com/office/drawing/2014/main" id="{295AC4F8-0B82-1A94-0293-5E32AA9C94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630717" y="1261902"/>
                <a:ext cx="400843" cy="325259"/>
              </a:xfrm>
              <a:prstGeom prst="rect">
                <a:avLst/>
              </a:prstGeom>
            </p:spPr>
          </p:pic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E06055A-651A-CFDC-2B7D-8F380CC96374}"/>
                </a:ext>
              </a:extLst>
            </p:cNvPr>
            <p:cNvSpPr txBox="1"/>
            <p:nvPr/>
          </p:nvSpPr>
          <p:spPr>
            <a:xfrm>
              <a:off x="1933106" y="1728927"/>
              <a:ext cx="1656184" cy="1831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7800" indent="-177800">
                <a:buFont typeface="Wingdings" panose="05000000000000000000" pitchFamily="2" charset="2"/>
                <a:buChar char="§"/>
              </a:pP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เลี่ยงการจ่ายขั้นต่ำ</a:t>
              </a:r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หรือไม่เต็มจำนวน</a:t>
              </a:r>
              <a:r>
                <a:rPr lang="en-US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endParaRPr lang="th-TH" sz="16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  <a:p>
              <a:pPr marL="177800" indent="-1778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มีเงินให้รีบโปะ</a:t>
              </a:r>
              <a:r>
                <a:rPr lang="en-US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/</a:t>
              </a: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ปิดหนี้</a:t>
              </a:r>
              <a:r>
                <a:rPr lang="th-TH" sz="16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เพราะดอกเบี้ยจะคิดทันทีตั้งแต่วันที่กดเงินสดออกมาจนถึงวันที่ชำระ</a:t>
              </a:r>
            </a:p>
            <a:p>
              <a:endParaRPr lang="th-TH" sz="18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F3FEEB8-3FDE-98D7-C6E0-7ABDED3363C2}"/>
              </a:ext>
            </a:extLst>
          </p:cNvPr>
          <p:cNvGrpSpPr/>
          <p:nvPr/>
        </p:nvGrpSpPr>
        <p:grpSpPr>
          <a:xfrm>
            <a:off x="146753" y="772281"/>
            <a:ext cx="1771059" cy="3540231"/>
            <a:chOff x="146753" y="772281"/>
            <a:chExt cx="1771059" cy="354023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2E75C7F-7DBB-ED8D-5EB1-1237543A23E1}"/>
                </a:ext>
              </a:extLst>
            </p:cNvPr>
            <p:cNvSpPr txBox="1"/>
            <p:nvPr/>
          </p:nvSpPr>
          <p:spPr>
            <a:xfrm>
              <a:off x="146753" y="772281"/>
              <a:ext cx="1721594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27000" rIns="27000">
              <a:spAutoFit/>
            </a:bodyPr>
            <a:lstStyle/>
            <a:p>
              <a:pPr algn="ctr" defTabSz="685800"/>
              <a:endParaRPr lang="th-TH" sz="16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algn="ctr" defTabSz="685800"/>
              <a:endParaRPr lang="th-TH" sz="16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algn="ctr" defTabSz="685800"/>
              <a:endParaRPr lang="th-TH" sz="16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5CD4A6-6B99-F85A-5BEC-A605802B5205}"/>
                </a:ext>
              </a:extLst>
            </p:cNvPr>
            <p:cNvSpPr txBox="1"/>
            <p:nvPr/>
          </p:nvSpPr>
          <p:spPr>
            <a:xfrm>
              <a:off x="169373" y="789263"/>
              <a:ext cx="1698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th-TH" sz="1800">
                  <a:solidFill>
                    <a:prstClr val="black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บัตรเครดิต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65D6D44-7E7E-0EB3-9766-D767F60C8AE0}"/>
                </a:ext>
              </a:extLst>
            </p:cNvPr>
            <p:cNvSpPr/>
            <p:nvPr/>
          </p:nvSpPr>
          <p:spPr>
            <a:xfrm>
              <a:off x="155900" y="1716395"/>
              <a:ext cx="1712446" cy="25961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685800"/>
              <a:endParaRPr lang="th-TH" sz="240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E13AA1E-04AC-7373-F2D0-6507039A4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47" y="1180682"/>
              <a:ext cx="529897" cy="31387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9714022-70AF-2E24-9759-08A15513422C}"/>
                </a:ext>
              </a:extLst>
            </p:cNvPr>
            <p:cNvSpPr txBox="1"/>
            <p:nvPr/>
          </p:nvSpPr>
          <p:spPr>
            <a:xfrm>
              <a:off x="168292" y="1727650"/>
              <a:ext cx="1749520" cy="2065181"/>
            </a:xfrm>
            <a:prstGeom prst="rect">
              <a:avLst/>
            </a:prstGeom>
            <a:noFill/>
          </p:spPr>
          <p:txBody>
            <a:bodyPr wrap="square" lIns="36000" rIns="36000">
              <a:spAutoFit/>
            </a:bodyPr>
            <a:lstStyle/>
            <a:p>
              <a:pPr marL="1778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th-TH" sz="1600" b="1" i="0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เลี่ยงการจ่ายขั้นต่ำ </a:t>
              </a:r>
              <a:br>
                <a:rPr kumimoji="0" lang="th-TH" sz="1600" b="1" i="0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kumimoji="0" lang="th-TH" sz="140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หรือไม่เต็มจำนวน</a:t>
              </a:r>
              <a:r>
                <a:rPr kumimoji="0" lang="en-US" sz="140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endParaRPr kumimoji="0" lang="th-TH" sz="16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  <a:p>
              <a:pPr marL="177800" lvl="0" indent="-177800">
                <a:spcBef>
                  <a:spcPts val="600"/>
                </a:spcBef>
                <a:buFont typeface="Wingdings" panose="05000000000000000000" pitchFamily="2" charset="2"/>
                <a:buChar char="§"/>
                <a:defRPr/>
              </a:pPr>
              <a:r>
                <a:rPr kumimoji="0" lang="th-TH" sz="1600" b="1" i="0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ดอกเบี้ยจะถูกคิดย้อนกลับไปตั้งแต่วันที่รูดซื้อสินค้า </a:t>
              </a:r>
              <a:br>
                <a:rPr kumimoji="0" lang="th-TH" sz="1600" b="1" i="0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ถ้าจ่ายไม่ครบ </a:t>
              </a:r>
              <a:endParaRPr kumimoji="0" lang="th-TH" sz="1600" i="0" u="sng" strike="noStrike" kern="1200" cap="none" spc="0" normalizeH="0" baseline="0" noProof="0">
                <a:ln>
                  <a:noFill/>
                </a:ln>
                <a:solidFill>
                  <a:srgbClr val="003D68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  <a:p>
              <a:pPr marL="1778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th-TH" sz="1600" b="1" i="0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เลี่ยงการเบิกถอนเงินสด </a:t>
              </a:r>
              <a:r>
                <a:rPr kumimoji="0" lang="th-TH" sz="1400" i="0" u="none" strike="noStrike" kern="1200" cap="none" spc="-2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เพราะจะเสียค่าธรรมเนียม</a:t>
              </a:r>
              <a:r>
                <a:rPr kumimoji="0" lang="en-US" sz="1400" i="0" u="none" strike="noStrike" kern="1200" cap="none" spc="-2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+</a:t>
              </a:r>
              <a:r>
                <a:rPr lang="en-US" sz="1400" spc="-2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VAT</a:t>
              </a:r>
              <a:endParaRPr kumimoji="0" lang="th-TH" sz="1600" i="0" u="none" strike="noStrike" kern="1200" cap="none" spc="-2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717AD7A7-92B7-6E73-559C-D800632784ED}"/>
              </a:ext>
            </a:extLst>
          </p:cNvPr>
          <p:cNvSpPr txBox="1"/>
          <p:nvPr/>
        </p:nvSpPr>
        <p:spPr>
          <a:xfrm>
            <a:off x="151703" y="3783803"/>
            <a:ext cx="3447419" cy="584775"/>
          </a:xfrm>
          <a:prstGeom prst="rect">
            <a:avLst/>
          </a:prstGeom>
          <a:solidFill>
            <a:srgbClr val="003D68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14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6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ไม่ควรหมุนหนี้บัตรหรือเวียนหนี้</a:t>
            </a:r>
          </a:p>
          <a:p>
            <a:pPr algn="ctr"/>
            <a:r>
              <a:rPr lang="th-TH" sz="16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ระวังค้างชำระจนถึงขั้นบังคับคดี มีสิทธิ์ถูกยึดทรัพย์</a:t>
            </a:r>
            <a:r>
              <a:rPr lang="en-US" sz="16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!!</a:t>
            </a:r>
            <a:endParaRPr lang="th-TH" sz="1400" b="1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12E5C9-8079-D660-CC75-C208A609CC64}"/>
              </a:ext>
            </a:extLst>
          </p:cNvPr>
          <p:cNvGrpSpPr/>
          <p:nvPr/>
        </p:nvGrpSpPr>
        <p:grpSpPr>
          <a:xfrm>
            <a:off x="3616142" y="756164"/>
            <a:ext cx="1892106" cy="3707909"/>
            <a:chOff x="3616142" y="756164"/>
            <a:chExt cx="1892106" cy="370790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17B0662-1036-2DFE-8231-F64A9D172760}"/>
                </a:ext>
              </a:extLst>
            </p:cNvPr>
            <p:cNvSpPr txBox="1"/>
            <p:nvPr/>
          </p:nvSpPr>
          <p:spPr>
            <a:xfrm>
              <a:off x="3648264" y="756511"/>
              <a:ext cx="1811927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27000" rIns="27000">
              <a:spAutoFit/>
            </a:bodyPr>
            <a:lstStyle/>
            <a:p>
              <a:pPr algn="ctr" defTabSz="685800"/>
              <a:endParaRPr lang="th-TH" sz="16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algn="ctr" defTabSz="685800"/>
              <a:endParaRPr lang="th-TH" sz="16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algn="ctr" defTabSz="685800"/>
              <a:endParaRPr lang="th-TH" sz="16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37E2AC1-70C0-48C8-33B7-3A376C52297F}"/>
                </a:ext>
              </a:extLst>
            </p:cNvPr>
            <p:cNvSpPr txBox="1"/>
            <p:nvPr/>
          </p:nvSpPr>
          <p:spPr>
            <a:xfrm>
              <a:off x="3692003" y="756164"/>
              <a:ext cx="1695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th-TH" sz="1800">
                  <a:solidFill>
                    <a:prstClr val="black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สินเชื่อเพื่อที่อยู่อาศัย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A2836F6-1574-25D9-1D92-C0638B0EC21C}"/>
                </a:ext>
              </a:extLst>
            </p:cNvPr>
            <p:cNvSpPr/>
            <p:nvPr/>
          </p:nvSpPr>
          <p:spPr>
            <a:xfrm>
              <a:off x="3648264" y="1712720"/>
              <a:ext cx="1811927" cy="2674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685800"/>
              <a:endParaRPr lang="th-TH" sz="18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  <a:p>
              <a:pPr algn="ctr" defTabSz="685800"/>
              <a:endParaRPr lang="th-TH" sz="240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B89C319-60EC-6B0B-46AF-A76EFFE3B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0707" y="1084381"/>
              <a:ext cx="556012" cy="400110"/>
            </a:xfrm>
            <a:prstGeom prst="rect">
              <a:avLst/>
            </a:prstGeom>
            <a:ln>
              <a:noFill/>
            </a:ln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AD4CEEF-C309-378B-C3EF-89A4906FCC73}"/>
                </a:ext>
              </a:extLst>
            </p:cNvPr>
            <p:cNvSpPr txBox="1"/>
            <p:nvPr/>
          </p:nvSpPr>
          <p:spPr>
            <a:xfrm>
              <a:off x="3616142" y="1724862"/>
              <a:ext cx="1892106" cy="2739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7800" indent="-177800">
                <a:buFont typeface="Wingdings" panose="05000000000000000000" pitchFamily="2" charset="2"/>
                <a:buChar char="§"/>
              </a:pP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คิดก่อนซื้อ  </a:t>
              </a: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ดู</a:t>
              </a:r>
              <a:r>
                <a:rPr lang="en-US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Lifestyle </a:t>
              </a: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ทำเล สมาชิกครอบครัวก่อนตัดสินใจ</a:t>
              </a:r>
              <a:endParaRPr lang="en-US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  <a:p>
              <a:pPr marL="177800" indent="-1778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ผ่อนค่างวดเพิ่ม </a:t>
              </a: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หมดหนี้เร็ว ประหยัดดอกเบี้ยได้</a:t>
              </a:r>
            </a:p>
            <a:p>
              <a:pPr marL="177800" indent="-1778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เตรียมแผนสำรองเสมอ</a:t>
              </a: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เพราะต้องผ่อนระยะยาว</a:t>
              </a:r>
            </a:p>
            <a:p>
              <a:pPr marL="177800" indent="-1778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ระวัง </a:t>
              </a:r>
              <a:r>
                <a:rPr lang="en-US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!!! </a:t>
              </a: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สินเชื่อเงินทอน      </a:t>
              </a: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ที่ทำให้เป็นหนี้เกินความจำเป็น</a:t>
              </a:r>
            </a:p>
            <a:p>
              <a:pPr marL="177800" indent="-1778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Retention &amp; Refinance</a:t>
              </a:r>
              <a:r>
                <a:rPr lang="en-US" sz="18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ทางเลือกที่ช่วยลดดอกเบี้ย</a:t>
              </a:r>
              <a:endParaRPr lang="en-US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B2BAE7E-6B67-E1BA-B737-3A4F85D44D59}"/>
              </a:ext>
            </a:extLst>
          </p:cNvPr>
          <p:cNvGrpSpPr/>
          <p:nvPr/>
        </p:nvGrpSpPr>
        <p:grpSpPr>
          <a:xfrm>
            <a:off x="5495589" y="756164"/>
            <a:ext cx="1849887" cy="3661953"/>
            <a:chOff x="5495589" y="756164"/>
            <a:chExt cx="1849887" cy="3661953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D288F8C-6FB5-33CD-1F0F-CE0ABBF8C978}"/>
                </a:ext>
              </a:extLst>
            </p:cNvPr>
            <p:cNvSpPr txBox="1"/>
            <p:nvPr/>
          </p:nvSpPr>
          <p:spPr>
            <a:xfrm>
              <a:off x="5508103" y="756164"/>
              <a:ext cx="1777879" cy="8309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27000" rIns="27000">
              <a:spAutoFit/>
            </a:bodyPr>
            <a:lstStyle/>
            <a:p>
              <a:pPr algn="ctr" defTabSz="685800"/>
              <a:endParaRPr lang="th-TH" sz="16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algn="ctr" defTabSz="685800"/>
              <a:endParaRPr lang="th-TH" sz="16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algn="ctr" defTabSz="685800"/>
              <a:endParaRPr lang="th-TH" sz="16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1158034-925E-F7EE-3C7C-3B101BF0DAE8}"/>
                </a:ext>
              </a:extLst>
            </p:cNvPr>
            <p:cNvSpPr txBox="1"/>
            <p:nvPr/>
          </p:nvSpPr>
          <p:spPr>
            <a:xfrm>
              <a:off x="5508104" y="756164"/>
              <a:ext cx="1678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th-TH" sz="1800">
                  <a:solidFill>
                    <a:prstClr val="black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เช่าซื้อรถ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6BBA8CD-9ECA-0797-8FCE-9A75E2ED5B5C}"/>
                </a:ext>
              </a:extLst>
            </p:cNvPr>
            <p:cNvSpPr/>
            <p:nvPr/>
          </p:nvSpPr>
          <p:spPr>
            <a:xfrm>
              <a:off x="5523810" y="1696163"/>
              <a:ext cx="1788286" cy="26908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685800"/>
              <a:endParaRPr lang="th-TH" sz="18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  <a:p>
              <a:pPr algn="ctr" defTabSz="685800"/>
              <a:endParaRPr lang="th-TH" sz="240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F6EDABA-3508-576D-8A97-423518BE0E08}"/>
                </a:ext>
              </a:extLst>
            </p:cNvPr>
            <p:cNvSpPr txBox="1"/>
            <p:nvPr/>
          </p:nvSpPr>
          <p:spPr>
            <a:xfrm>
              <a:off x="5495589" y="1725072"/>
              <a:ext cx="1849887" cy="26930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7800" indent="-177800">
                <a:buFont typeface="Wingdings" panose="05000000000000000000" pitchFamily="2" charset="2"/>
                <a:buChar char="§"/>
              </a:pP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นึกถึงค่าใช้จ่ายแฝง </a:t>
              </a:r>
              <a:b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ที่นอกเหนือจากค่างวด</a:t>
              </a:r>
            </a:p>
            <a:p>
              <a:pPr marL="177800" indent="-1778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ยื่นกู้ไม่ผ่านขอเงินจองคืนได้ </a:t>
              </a: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ภายใน </a:t>
              </a:r>
              <a:r>
                <a:rPr lang="en-US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15 </a:t>
              </a: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วัน</a:t>
              </a:r>
            </a:p>
            <a:p>
              <a:pPr marL="177800" indent="-1778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ปิดหนี้ก่อนครบกำหนด ได้รับส่วนลดดอกเบี้ย</a:t>
              </a: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ที่ยังไม่ได้จ่าย</a:t>
              </a:r>
              <a:r>
                <a:rPr lang="th-TH" sz="1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(คิดแบบลดต้นลดดอก) </a:t>
              </a:r>
            </a:p>
            <a:p>
              <a:pPr marL="177800" indent="-1778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ค้างจ่าย</a:t>
              </a:r>
              <a:r>
                <a:rPr lang="en-US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3 </a:t>
              </a: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งวด</a:t>
              </a:r>
              <a:r>
                <a:rPr lang="en-US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+</a:t>
              </a: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ได้รับหนังสือทวงแล้วยังไม่ชำระ </a:t>
              </a: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อาจถูกยึดรถทันที</a:t>
              </a:r>
              <a:endPara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7B7732D-CF4C-B5DA-B95F-A9A34AEA5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719" y="1112693"/>
              <a:ext cx="826423" cy="32610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4950EA8-93BB-B345-C647-B1717839F600}"/>
              </a:ext>
            </a:extLst>
          </p:cNvPr>
          <p:cNvGrpSpPr/>
          <p:nvPr/>
        </p:nvGrpSpPr>
        <p:grpSpPr>
          <a:xfrm>
            <a:off x="7344045" y="748933"/>
            <a:ext cx="1762131" cy="3645634"/>
            <a:chOff x="7344045" y="748933"/>
            <a:chExt cx="1762131" cy="3645634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5C03ABD-FCA9-4B6B-C1F2-9691A4259E93}"/>
                </a:ext>
              </a:extLst>
            </p:cNvPr>
            <p:cNvSpPr txBox="1"/>
            <p:nvPr/>
          </p:nvSpPr>
          <p:spPr>
            <a:xfrm>
              <a:off x="7370172" y="748933"/>
              <a:ext cx="1678599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27000" rIns="27000">
              <a:spAutoFit/>
            </a:bodyPr>
            <a:lstStyle/>
            <a:p>
              <a:pPr algn="ctr" defTabSz="685800"/>
              <a:endParaRPr lang="th-TH" sz="16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algn="ctr" defTabSz="685800"/>
              <a:endParaRPr lang="th-TH" sz="16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algn="ctr" defTabSz="685800"/>
              <a:endParaRPr lang="th-TH" sz="16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C953B76-4B17-66D7-35E7-91D00CB8B3DB}"/>
                </a:ext>
              </a:extLst>
            </p:cNvPr>
            <p:cNvSpPr txBox="1"/>
            <p:nvPr/>
          </p:nvSpPr>
          <p:spPr>
            <a:xfrm>
              <a:off x="7418535" y="756164"/>
              <a:ext cx="1524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th-TH" sz="1800">
                  <a:solidFill>
                    <a:prstClr val="black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จำนำทะเบียน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1EF8456-AF94-4532-7FBC-5FE233261463}"/>
                </a:ext>
              </a:extLst>
            </p:cNvPr>
            <p:cNvSpPr/>
            <p:nvPr/>
          </p:nvSpPr>
          <p:spPr>
            <a:xfrm>
              <a:off x="7370173" y="1679853"/>
              <a:ext cx="1686903" cy="27147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685800"/>
              <a:endParaRPr lang="th-TH" sz="240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F81B0910-867A-3B2E-A109-C9F3FFF03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541" y="1112693"/>
              <a:ext cx="848025" cy="453241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3FCF0CF-4680-49D3-5765-A1223DC8A52C}"/>
                </a:ext>
              </a:extLst>
            </p:cNvPr>
            <p:cNvSpPr txBox="1"/>
            <p:nvPr/>
          </p:nvSpPr>
          <p:spPr>
            <a:xfrm>
              <a:off x="7344045" y="1710942"/>
              <a:ext cx="176213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7800" indent="-177800">
                <a:buFont typeface="Wingdings" panose="05000000000000000000" pitchFamily="2" charset="2"/>
                <a:buChar char="§"/>
              </a:pP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ใช้รถปลอดภาระ</a:t>
              </a:r>
              <a:r>
                <a:rPr lang="en-US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/</a:t>
              </a: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ผ่อนอยู่</a:t>
              </a: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เป็นหลักประกันในการกู้</a:t>
              </a:r>
            </a:p>
            <a:p>
              <a:pPr marL="177800" indent="-1778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ไม่จำเป็นต้องโอนเล่มทะเบียน </a:t>
              </a: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กรรมสิทธิ์ยังเป็นของผู้กู้ </a:t>
              </a:r>
            </a:p>
            <a:p>
              <a:pPr marL="177800" indent="-1778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ปิดหนี้ก่อนครบกำหนด ไม่เสียค่าปรับ</a:t>
              </a:r>
              <a:r>
                <a:rPr lang="en-US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!!!</a:t>
              </a:r>
              <a:r>
                <a:rPr lang="th-TH" sz="1600" b="1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(</a:t>
              </a:r>
              <a:r>
                <a:rPr lang="en-US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Prepayment fee)</a:t>
              </a:r>
              <a:endPara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4936B25-3F8F-449F-A8F6-61159344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2874" y="4780284"/>
            <a:ext cx="391423" cy="273844"/>
          </a:xfrm>
        </p:spPr>
        <p:txBody>
          <a:bodyPr/>
          <a:lstStyle/>
          <a:p>
            <a:fld id="{EFDF1642-36F5-4944-A90B-128936D0950B}" type="slidenum">
              <a:rPr lang="th-TH" smtClean="0"/>
              <a:pPr/>
              <a:t>23</a:t>
            </a:fld>
            <a:endParaRPr lang="th-TH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28EF38-1324-4DAA-6374-AC8A44422AAE}"/>
              </a:ext>
            </a:extLst>
          </p:cNvPr>
          <p:cNvSpPr/>
          <p:nvPr/>
        </p:nvSpPr>
        <p:spPr>
          <a:xfrm>
            <a:off x="144016" y="173787"/>
            <a:ext cx="2411760" cy="501112"/>
          </a:xfrm>
          <a:prstGeom prst="rect">
            <a:avLst/>
          </a:prstGeom>
          <a:solidFill>
            <a:srgbClr val="003D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3200" b="1" kern="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Tips &amp; Tricks</a:t>
            </a:r>
            <a:endParaRPr lang="th-TH" sz="3200" b="1" kern="0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0D76C70-56AA-973D-49F0-80380C8AE2DF}"/>
              </a:ext>
            </a:extLst>
          </p:cNvPr>
          <p:cNvGrpSpPr/>
          <p:nvPr/>
        </p:nvGrpSpPr>
        <p:grpSpPr>
          <a:xfrm>
            <a:off x="84935" y="68306"/>
            <a:ext cx="777110" cy="684035"/>
            <a:chOff x="1208312" y="772311"/>
            <a:chExt cx="852244" cy="75802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43CAE56-91CE-62D4-94FC-BE402D114F30}"/>
                </a:ext>
              </a:extLst>
            </p:cNvPr>
            <p:cNvSpPr/>
            <p:nvPr/>
          </p:nvSpPr>
          <p:spPr>
            <a:xfrm>
              <a:off x="1875825" y="88400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th-TH" sz="36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D45D858-F2DA-5605-382E-6536081B9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312" y="772311"/>
              <a:ext cx="667513" cy="70713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435EBAD-FCC6-A67C-3AA6-063714248BBE}"/>
              </a:ext>
            </a:extLst>
          </p:cNvPr>
          <p:cNvSpPr txBox="1"/>
          <p:nvPr/>
        </p:nvSpPr>
        <p:spPr>
          <a:xfrm>
            <a:off x="2135528" y="4629199"/>
            <a:ext cx="4872944" cy="400110"/>
          </a:xfrm>
          <a:prstGeom prst="rect">
            <a:avLst/>
          </a:prstGeom>
          <a:solidFill>
            <a:srgbClr val="76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อย่ากู้หนี้นอกระบบ มาจ่ายหนี้ในระบบเด็ดขาด</a:t>
            </a:r>
          </a:p>
        </p:txBody>
      </p:sp>
    </p:spTree>
    <p:extLst>
      <p:ext uri="{BB962C8B-B14F-4D97-AF65-F5344CB8AC3E}">
        <p14:creationId xmlns:p14="http://schemas.microsoft.com/office/powerpoint/2010/main" val="137462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72D9F96-556C-AC15-321D-7D8C1E68FEF4}"/>
              </a:ext>
            </a:extLst>
          </p:cNvPr>
          <p:cNvSpPr/>
          <p:nvPr/>
        </p:nvSpPr>
        <p:spPr>
          <a:xfrm>
            <a:off x="1680755" y="1297577"/>
            <a:ext cx="5582194" cy="353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5999E19-08CD-0A65-55F4-0D9A42C686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786">
            <a:off x="1792089" y="740169"/>
            <a:ext cx="5078597" cy="54759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DEDE9E-A710-4748-8478-4493679B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7344" y="4869656"/>
            <a:ext cx="391423" cy="273844"/>
          </a:xfrm>
        </p:spPr>
        <p:txBody>
          <a:bodyPr/>
          <a:lstStyle/>
          <a:p>
            <a:fld id="{EFDF1642-36F5-4944-A90B-128936D0950B}" type="slidenum">
              <a:rPr lang="th-TH" dirty="0" smtClean="0"/>
              <a:pPr/>
              <a:t>24</a:t>
            </a:fld>
            <a:endParaRPr lang="th-T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DBEE14-E4F7-1B1D-5EDA-BEEA36D662E1}"/>
              </a:ext>
            </a:extLst>
          </p:cNvPr>
          <p:cNvSpPr/>
          <p:nvPr/>
        </p:nvSpPr>
        <p:spPr>
          <a:xfrm>
            <a:off x="467543" y="130366"/>
            <a:ext cx="2088233" cy="501112"/>
          </a:xfrm>
          <a:prstGeom prst="rect">
            <a:avLst/>
          </a:prstGeom>
          <a:solidFill>
            <a:srgbClr val="003D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Tips &amp; Tricks</a:t>
            </a:r>
            <a:endParaRPr kumimoji="0" lang="th-TH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30F1E5-B731-AF95-8BDF-0892B7F6D064}"/>
              </a:ext>
            </a:extLst>
          </p:cNvPr>
          <p:cNvGrpSpPr/>
          <p:nvPr/>
        </p:nvGrpSpPr>
        <p:grpSpPr>
          <a:xfrm>
            <a:off x="85881" y="0"/>
            <a:ext cx="777110" cy="684035"/>
            <a:chOff x="1208312" y="772311"/>
            <a:chExt cx="852244" cy="7580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539CA1-A865-D29E-ED3D-DAED2EA8E772}"/>
                </a:ext>
              </a:extLst>
            </p:cNvPr>
            <p:cNvSpPr/>
            <p:nvPr/>
          </p:nvSpPr>
          <p:spPr>
            <a:xfrm>
              <a:off x="1875825" y="88400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th-TH" sz="36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E08DEB9-BBF1-407D-FBAC-D3378F98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312" y="772311"/>
              <a:ext cx="667513" cy="70713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E74B2B2-2730-CBB6-8D0E-965893BEEA6F}"/>
              </a:ext>
            </a:extLst>
          </p:cNvPr>
          <p:cNvSpPr txBox="1"/>
          <p:nvPr/>
        </p:nvSpPr>
        <p:spPr>
          <a:xfrm>
            <a:off x="1850169" y="844964"/>
            <a:ext cx="5033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จ่ายขั้นต่ำ...ทำให้หนี้สั้น ๆ ยืดเวลาไปอีกแสนนาน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F9126-1C5F-2F7D-4E56-D71038E1EB2A}"/>
              </a:ext>
            </a:extLst>
          </p:cNvPr>
          <p:cNvSpPr txBox="1"/>
          <p:nvPr/>
        </p:nvSpPr>
        <p:spPr>
          <a:xfrm>
            <a:off x="1889022" y="1261653"/>
            <a:ext cx="5608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th-TH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ตัวอย่าง</a:t>
            </a:r>
            <a:r>
              <a:rPr lang="en-US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: </a:t>
            </a:r>
            <a:r>
              <a:rPr lang="th-TH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หนี้บัตรเครดิต </a:t>
            </a:r>
            <a:r>
              <a:rPr lang="en-US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50,000 </a:t>
            </a:r>
            <a:r>
              <a:rPr lang="th-TH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บาท ดอกเบี้ย </a:t>
            </a:r>
            <a:r>
              <a:rPr lang="en-US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16% </a:t>
            </a:r>
            <a:r>
              <a:rPr lang="th-TH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ต่อปี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E83C22-9BD0-CC5D-C5FD-64A41660CE65}"/>
              </a:ext>
            </a:extLst>
          </p:cNvPr>
          <p:cNvGrpSpPr/>
          <p:nvPr/>
        </p:nvGrpSpPr>
        <p:grpSpPr>
          <a:xfrm>
            <a:off x="5629619" y="3321967"/>
            <a:ext cx="1188749" cy="877207"/>
            <a:chOff x="7169928" y="2528804"/>
            <a:chExt cx="1188749" cy="8772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204B0C-8919-A0A2-E171-99DDEFA24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2036" y="2528804"/>
              <a:ext cx="489695" cy="451762"/>
            </a:xfrm>
            <a:prstGeom prst="rect">
              <a:avLst/>
            </a:prstGeom>
          </p:spPr>
        </p:pic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39DA503C-E1F0-743A-913E-C0953C986AF9}"/>
                </a:ext>
              </a:extLst>
            </p:cNvPr>
            <p:cNvSpPr txBox="1"/>
            <p:nvPr/>
          </p:nvSpPr>
          <p:spPr>
            <a:xfrm>
              <a:off x="7169928" y="2944346"/>
              <a:ext cx="11887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5 </a:t>
              </a:r>
              <a:r>
                <a:rPr lang="th-TH" sz="2400" b="1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ปี </a:t>
              </a:r>
              <a:r>
                <a:rPr lang="en-US" sz="2400" b="1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6 </a:t>
              </a:r>
              <a:r>
                <a:rPr lang="th-TH" sz="2400" b="1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เดือน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90A8898-1CF5-178E-DEF5-70EA02FC0190}"/>
              </a:ext>
            </a:extLst>
          </p:cNvPr>
          <p:cNvSpPr/>
          <p:nvPr/>
        </p:nvSpPr>
        <p:spPr>
          <a:xfrm>
            <a:off x="2447654" y="4719590"/>
            <a:ext cx="37144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76030">
              <a:defRPr/>
            </a:pPr>
            <a:r>
              <a:rPr lang="th-TH" sz="1500" i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หมายเหตุ </a:t>
            </a:r>
            <a:r>
              <a:rPr lang="en-US" sz="1500" i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: </a:t>
            </a:r>
            <a:r>
              <a:rPr lang="th-TH" sz="1500" i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ภายใต้ข้อสมมติจ่ายขั้นต่ำ </a:t>
            </a:r>
            <a:r>
              <a:rPr lang="en-US" sz="1500" i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5% </a:t>
            </a:r>
            <a:r>
              <a:rPr lang="th-TH" sz="1500" i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แต่ไม่น้อยกว่า </a:t>
            </a:r>
            <a:r>
              <a:rPr lang="en-US" sz="1500" i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500 </a:t>
            </a:r>
            <a:r>
              <a:rPr lang="th-TH" sz="1500" i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บาท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AA34BF-EAA4-CDEF-CE93-DD1482C31A19}"/>
              </a:ext>
            </a:extLst>
          </p:cNvPr>
          <p:cNvCxnSpPr>
            <a:cxnSpLocks/>
          </p:cNvCxnSpPr>
          <p:nvPr/>
        </p:nvCxnSpPr>
        <p:spPr>
          <a:xfrm>
            <a:off x="2203373" y="4076732"/>
            <a:ext cx="405420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266006B-0BE6-089F-1223-749CBB085AE5}"/>
              </a:ext>
            </a:extLst>
          </p:cNvPr>
          <p:cNvSpPr/>
          <p:nvPr/>
        </p:nvSpPr>
        <p:spPr>
          <a:xfrm>
            <a:off x="3272010" y="2710640"/>
            <a:ext cx="727114" cy="13550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Browallia New" panose="020B0604020202020204" pitchFamily="34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9FB2D3-7A1B-1EC3-67FA-E3B33CB53700}"/>
              </a:ext>
            </a:extLst>
          </p:cNvPr>
          <p:cNvSpPr/>
          <p:nvPr/>
        </p:nvSpPr>
        <p:spPr>
          <a:xfrm>
            <a:off x="3294116" y="2415228"/>
            <a:ext cx="6799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576030">
              <a:defRPr/>
            </a:pPr>
            <a:r>
              <a:rPr lang="en-US" sz="1800" i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50,000</a:t>
            </a:r>
            <a:endParaRPr lang="th-TH" sz="1800" i="1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8D54087-E0CB-E3A0-515E-46E06BD7C28C}"/>
              </a:ext>
            </a:extLst>
          </p:cNvPr>
          <p:cNvSpPr/>
          <p:nvPr/>
        </p:nvSpPr>
        <p:spPr>
          <a:xfrm>
            <a:off x="3027876" y="4054906"/>
            <a:ext cx="11544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576030">
              <a:defRPr/>
            </a:pPr>
            <a:r>
              <a:rPr lang="th-TH" sz="1800" i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จ่ายเต็มจำนวน</a:t>
            </a:r>
          </a:p>
          <a:p>
            <a:pPr algn="ctr" defTabSz="576030">
              <a:defRPr/>
            </a:pPr>
            <a:r>
              <a:rPr lang="th-TH" sz="1800" i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</a:t>
            </a:r>
            <a:r>
              <a:rPr lang="en-US" sz="1800" i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0</a:t>
            </a:r>
            <a:r>
              <a:rPr lang="th-TH" sz="1800" i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เดือน)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8913BE-EB1B-D6D3-1920-D4A7D062592B}"/>
              </a:ext>
            </a:extLst>
          </p:cNvPr>
          <p:cNvGrpSpPr/>
          <p:nvPr/>
        </p:nvGrpSpPr>
        <p:grpSpPr>
          <a:xfrm>
            <a:off x="4841275" y="1730347"/>
            <a:ext cx="829073" cy="2991088"/>
            <a:chOff x="4841275" y="1630705"/>
            <a:chExt cx="829073" cy="29910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AC07755-BD13-AFFA-56B6-B2FA7C9ACC10}"/>
                </a:ext>
              </a:extLst>
            </p:cNvPr>
            <p:cNvSpPr/>
            <p:nvPr/>
          </p:nvSpPr>
          <p:spPr>
            <a:xfrm>
              <a:off x="4887589" y="2609162"/>
              <a:ext cx="729179" cy="135507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cs typeface="Browallia New" panose="020B0604020202020204" pitchFamily="34" charset="-34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23FD815-ABE7-48CE-DCCB-1513F14C7EC0}"/>
                </a:ext>
              </a:extLst>
            </p:cNvPr>
            <p:cNvSpPr/>
            <p:nvPr/>
          </p:nvSpPr>
          <p:spPr>
            <a:xfrm>
              <a:off x="4887590" y="1983036"/>
              <a:ext cx="727342" cy="635307"/>
            </a:xfrm>
            <a:prstGeom prst="rect">
              <a:avLst/>
            </a:prstGeom>
            <a:solidFill>
              <a:srgbClr val="FF38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cs typeface="Browallia New" panose="020B0604020202020204" pitchFamily="34" charset="-3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22F9CC7-A967-C051-8525-1C70F5A009E1}"/>
                </a:ext>
              </a:extLst>
            </p:cNvPr>
            <p:cNvSpPr/>
            <p:nvPr/>
          </p:nvSpPr>
          <p:spPr>
            <a:xfrm>
              <a:off x="4933793" y="2589172"/>
              <a:ext cx="62549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576030">
                <a:defRPr/>
              </a:pPr>
              <a:r>
                <a:rPr lang="en-US" sz="1600" i="1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50,000</a:t>
              </a:r>
              <a:endParaRPr lang="th-TH" sz="1600" i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B5354E5-233F-9401-C16A-718B01340497}"/>
                </a:ext>
              </a:extLst>
            </p:cNvPr>
            <p:cNvSpPr/>
            <p:nvPr/>
          </p:nvSpPr>
          <p:spPr>
            <a:xfrm>
              <a:off x="4942974" y="1959374"/>
              <a:ext cx="62549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576030">
                <a:defRPr/>
              </a:pPr>
              <a:r>
                <a:rPr lang="en-US" sz="1600" i="1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16,000</a:t>
              </a:r>
              <a:endParaRPr lang="th-TH" sz="1600" i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E0787F7-8557-964E-830E-24155FA53B0B}"/>
                </a:ext>
              </a:extLst>
            </p:cNvPr>
            <p:cNvSpPr/>
            <p:nvPr/>
          </p:nvSpPr>
          <p:spPr>
            <a:xfrm>
              <a:off x="4911759" y="1630705"/>
              <a:ext cx="73289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576030">
                <a:defRPr/>
              </a:pPr>
              <a:r>
                <a:rPr lang="en-US" sz="2000" i="1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66,000</a:t>
              </a:r>
              <a:endParaRPr lang="th-TH" sz="2000" i="1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A68802C-0E30-9AD8-9B37-26A26779BC5E}"/>
                </a:ext>
              </a:extLst>
            </p:cNvPr>
            <p:cNvSpPr/>
            <p:nvPr/>
          </p:nvSpPr>
          <p:spPr>
            <a:xfrm>
              <a:off x="4841275" y="3975462"/>
              <a:ext cx="829073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576030">
                <a:defRPr/>
              </a:pPr>
              <a:r>
                <a:rPr lang="th-TH" sz="1800" i="1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จ่ายขั้นต่ำ</a:t>
              </a:r>
            </a:p>
            <a:p>
              <a:pPr algn="ctr" defTabSz="576030">
                <a:defRPr/>
              </a:pPr>
              <a:r>
                <a:rPr lang="th-TH" sz="1800" i="1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(</a:t>
              </a:r>
              <a:r>
                <a:rPr lang="en-US" sz="1800" i="1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66 </a:t>
              </a:r>
              <a:r>
                <a:rPr lang="th-TH" sz="1800" i="1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เดือน)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0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31" grpId="0" animBg="1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631022"/>
            <a:ext cx="52265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รู้หรือไม่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!!!</a:t>
            </a:r>
            <a:r>
              <a:rPr kumimoji="0" lang="th-TH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</a:t>
            </a:r>
            <a:r>
              <a:rPr kumimoji="0" lang="th-TH" b="1" i="0" u="none" strike="noStrike" kern="1200" cap="none" spc="0" normalizeH="0" baseline="0" noProof="0">
                <a:ln>
                  <a:noFill/>
                </a:ln>
                <a:solidFill>
                  <a:srgbClr val="094168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ครึ่งหนึ่งของหนี้บ้าน คือ </a:t>
            </a:r>
            <a:r>
              <a:rPr kumimoji="0" lang="th-TH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ดอกเบี้ย</a:t>
            </a:r>
            <a:endParaRPr kumimoji="0" lang="th-TH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4797" y="1214076"/>
            <a:ext cx="618739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บ้านราคา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2,000,000 </a:t>
            </a:r>
            <a:r>
              <a:rPr kumimoji="0" lang="th-TH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 ผ่อน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25 </a:t>
            </a:r>
            <a:r>
              <a:rPr kumimoji="0" lang="th-TH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ปี ดอกเบี้ย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6% </a:t>
            </a:r>
            <a:r>
              <a:rPr kumimoji="0" lang="th-TH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กว่าจะผ่อนหมด เราต้องจ่ายเงิน</a:t>
            </a:r>
            <a:br>
              <a:rPr kumimoji="0" lang="th-TH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kumimoji="0" lang="th-TH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ไป</a:t>
            </a:r>
            <a:r>
              <a:rPr lang="th-TH" sz="20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เท่าไรกับบ้านหลังนี้</a:t>
            </a:r>
            <a:endParaRPr kumimoji="0" lang="th-TH" sz="2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06814" y="2012537"/>
            <a:ext cx="299012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 จะดีกว่าไหม...ถ้าเราพยายามเก็บเงินดาวน์ให้ได้มากที่สุด</a:t>
            </a:r>
            <a:br>
              <a:rPr kumimoji="0" lang="th-TH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</a:br>
            <a:r>
              <a:rPr kumimoji="0" lang="th-TH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เพื่อลดดอกเบี้ย </a:t>
            </a:r>
            <a:br>
              <a:rPr kumimoji="0" lang="th-TH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</a:br>
            <a:r>
              <a:rPr kumimoji="0" lang="th-TH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และลดภาระในการผ่อนหนี้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98752" y="2654828"/>
            <a:ext cx="4537934" cy="2113978"/>
            <a:chOff x="925771" y="3968111"/>
            <a:chExt cx="9493107" cy="4482058"/>
          </a:xfrm>
        </p:grpSpPr>
        <p:grpSp>
          <p:nvGrpSpPr>
            <p:cNvPr id="11" name="Group 10"/>
            <p:cNvGrpSpPr/>
            <p:nvPr/>
          </p:nvGrpSpPr>
          <p:grpSpPr>
            <a:xfrm>
              <a:off x="925771" y="3968111"/>
              <a:ext cx="9493107" cy="4482058"/>
              <a:chOff x="670938" y="3612630"/>
              <a:chExt cx="8862805" cy="484182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0938" y="3612630"/>
                <a:ext cx="8862805" cy="4841822"/>
              </a:xfrm>
              <a:prstGeom prst="rect">
                <a:avLst/>
              </a:prstGeom>
              <a:ln w="34925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35711" y="6805534"/>
                <a:ext cx="1064302" cy="6445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599753" y="5751611"/>
              <a:ext cx="4430661" cy="1761881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จ่ายทั้งหมด 3.9 ล้าน</a:t>
              </a:r>
              <a:b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</a:b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ดอกเบี้ย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1.9 </a:t>
              </a: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ล้าน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30256C9-13CF-4CDD-A2EB-8ACC39564A77}"/>
              </a:ext>
            </a:extLst>
          </p:cNvPr>
          <p:cNvSpPr txBox="1"/>
          <p:nvPr/>
        </p:nvSpPr>
        <p:spPr>
          <a:xfrm>
            <a:off x="5121809" y="4533821"/>
            <a:ext cx="416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www</a:t>
            </a:r>
            <a:r>
              <a:rPr kumimoji="0" lang="en-US" sz="1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.1213.or.th/</a:t>
            </a:r>
            <a:r>
              <a:rPr kumimoji="0" lang="th-TH" sz="1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สื่อและโปรแกรมคำนวณ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67A3AF-706E-4997-BBF9-13A44A0056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3" y="3264550"/>
            <a:ext cx="1467440" cy="146744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2948EA5-43E9-40A1-B86D-15C7A9AF7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25</a:t>
            </a:fld>
            <a:endParaRPr lang="th-TH"/>
          </a:p>
        </p:txBody>
      </p:sp>
      <p:pic>
        <p:nvPicPr>
          <p:cNvPr id="2" name="Picture 1" descr="A picture containing building, yellow, house, window&#10;&#10;Description automatically generated">
            <a:extLst>
              <a:ext uri="{FF2B5EF4-FFF2-40B4-BE49-F238E27FC236}">
                <a16:creationId xmlns:a16="http://schemas.microsoft.com/office/drawing/2014/main" id="{010A6995-F1AB-EDD3-054B-F0719D58E3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8" y="880791"/>
            <a:ext cx="1841015" cy="14029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29A738-6B6D-4BA5-B415-4364B0A232C8}"/>
              </a:ext>
            </a:extLst>
          </p:cNvPr>
          <p:cNvSpPr/>
          <p:nvPr/>
        </p:nvSpPr>
        <p:spPr>
          <a:xfrm>
            <a:off x="386300" y="161819"/>
            <a:ext cx="2088233" cy="501112"/>
          </a:xfrm>
          <a:prstGeom prst="rect">
            <a:avLst/>
          </a:prstGeom>
          <a:solidFill>
            <a:srgbClr val="003D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Tips &amp; Tricks</a:t>
            </a:r>
            <a:endParaRPr kumimoji="0" lang="th-TH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57A842-2E10-2810-A8D8-D859410E22FF}"/>
              </a:ext>
            </a:extLst>
          </p:cNvPr>
          <p:cNvGrpSpPr/>
          <p:nvPr/>
        </p:nvGrpSpPr>
        <p:grpSpPr>
          <a:xfrm>
            <a:off x="4638" y="31453"/>
            <a:ext cx="777110" cy="684035"/>
            <a:chOff x="1208312" y="772311"/>
            <a:chExt cx="852244" cy="75802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183641-5DEB-CFE8-7EAB-9127079EC769}"/>
                </a:ext>
              </a:extLst>
            </p:cNvPr>
            <p:cNvSpPr/>
            <p:nvPr/>
          </p:nvSpPr>
          <p:spPr>
            <a:xfrm>
              <a:off x="1875825" y="88400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th-TH" sz="36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1DD7904-D183-7A18-0EA0-E89E6E757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312" y="772311"/>
              <a:ext cx="667513" cy="707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273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540F615-005C-BA26-0ED4-615ABA128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786">
            <a:off x="2872190" y="244330"/>
            <a:ext cx="4717244" cy="54759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73624AD-2438-F7B4-7C0A-27F85135C2E0}"/>
              </a:ext>
            </a:extLst>
          </p:cNvPr>
          <p:cNvGrpSpPr/>
          <p:nvPr/>
        </p:nvGrpSpPr>
        <p:grpSpPr>
          <a:xfrm>
            <a:off x="3413760" y="871262"/>
            <a:ext cx="5032656" cy="3521627"/>
            <a:chOff x="3474721" y="1065502"/>
            <a:chExt cx="5534528" cy="378563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CF5BDAA-DFA8-44CF-D9C6-B9D0642D13E5}"/>
                </a:ext>
              </a:extLst>
            </p:cNvPr>
            <p:cNvSpPr/>
            <p:nvPr/>
          </p:nvSpPr>
          <p:spPr>
            <a:xfrm>
              <a:off x="3474721" y="1065502"/>
              <a:ext cx="5534528" cy="3785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cs typeface="Browallia New" panose="020B0604020202020204" pitchFamily="34" charset="-34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48D80E4-A4E4-C671-1EDF-49587AD22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8077" y="1957773"/>
              <a:ext cx="4651523" cy="2590391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8C4F976-160B-CEA4-C23F-B795B0A92CEC}"/>
              </a:ext>
            </a:extLst>
          </p:cNvPr>
          <p:cNvSpPr/>
          <p:nvPr/>
        </p:nvSpPr>
        <p:spPr>
          <a:xfrm>
            <a:off x="300663" y="291034"/>
            <a:ext cx="2448273" cy="501112"/>
          </a:xfrm>
          <a:prstGeom prst="rect">
            <a:avLst/>
          </a:prstGeom>
          <a:solidFill>
            <a:srgbClr val="003D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Tips &amp; Tricks</a:t>
            </a:r>
            <a:endParaRPr kumimoji="0" lang="th-TH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0DBCEB-B224-4A6A-AB0C-FE67B3E41379}"/>
              </a:ext>
            </a:extLst>
          </p:cNvPr>
          <p:cNvSpPr/>
          <p:nvPr/>
        </p:nvSpPr>
        <p:spPr>
          <a:xfrm>
            <a:off x="1545921" y="340806"/>
            <a:ext cx="152331" cy="451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th-TH" sz="3600">
              <a:solidFill>
                <a:srgbClr val="0D2E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5D52D-614B-47C2-BD30-9DFD38CE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26</a:t>
            </a:fld>
            <a:endParaRPr lang="th-TH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6D826C-D5B0-57A9-0B23-6F930C0EB93B}"/>
              </a:ext>
            </a:extLst>
          </p:cNvPr>
          <p:cNvGrpSpPr/>
          <p:nvPr/>
        </p:nvGrpSpPr>
        <p:grpSpPr>
          <a:xfrm>
            <a:off x="87130" y="119216"/>
            <a:ext cx="777110" cy="684035"/>
            <a:chOff x="1208312" y="772311"/>
            <a:chExt cx="852244" cy="75802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F6554B-7A50-825E-B391-A5F85B6F61FC}"/>
                </a:ext>
              </a:extLst>
            </p:cNvPr>
            <p:cNvSpPr/>
            <p:nvPr/>
          </p:nvSpPr>
          <p:spPr>
            <a:xfrm>
              <a:off x="1875825" y="88400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th-TH" sz="36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82C37-8A50-D886-EA73-01CC525FA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312" y="772311"/>
              <a:ext cx="667513" cy="70713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E0EE4A8-DC68-8923-6E98-997EEBC2369C}"/>
              </a:ext>
            </a:extLst>
          </p:cNvPr>
          <p:cNvGrpSpPr/>
          <p:nvPr/>
        </p:nvGrpSpPr>
        <p:grpSpPr>
          <a:xfrm>
            <a:off x="874897" y="258907"/>
            <a:ext cx="6571829" cy="863157"/>
            <a:chOff x="1486521" y="99408"/>
            <a:chExt cx="7635353" cy="8631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27D4F0-5FF0-E00A-5C63-F9C606E4E60C}"/>
                </a:ext>
              </a:extLst>
            </p:cNvPr>
            <p:cNvSpPr txBox="1"/>
            <p:nvPr/>
          </p:nvSpPr>
          <p:spPr>
            <a:xfrm>
              <a:off x="3766175" y="99408"/>
              <a:ext cx="5355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914400">
                <a:defRPr/>
              </a:pPr>
              <a:r>
                <a:rPr lang="th-TH" sz="3200" b="1">
                  <a:solidFill>
                    <a:srgbClr val="00206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ผ่อนเพิ่มอีกนิด  ดอกเบี้ย</a:t>
              </a:r>
              <a:r>
                <a:rPr lang="th-TH" sz="32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ลด</a:t>
              </a:r>
              <a:r>
                <a:rPr lang="th-TH" sz="3200" b="1">
                  <a:solidFill>
                    <a:srgbClr val="00206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หมดหนี้</a:t>
              </a:r>
              <a:r>
                <a:rPr lang="th-TH" sz="32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เร็ว</a:t>
              </a:r>
              <a:endPara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F0A002-385C-0691-8C98-E9439062FDF0}"/>
                </a:ext>
              </a:extLst>
            </p:cNvPr>
            <p:cNvSpPr/>
            <p:nvPr/>
          </p:nvSpPr>
          <p:spPr>
            <a:xfrm>
              <a:off x="1486521" y="377790"/>
              <a:ext cx="1847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th-TH" sz="32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11021BF-25D8-9E8A-B124-75227CA845FB}"/>
              </a:ext>
            </a:extLst>
          </p:cNvPr>
          <p:cNvSpPr txBox="1"/>
          <p:nvPr/>
        </p:nvSpPr>
        <p:spPr>
          <a:xfrm>
            <a:off x="308500" y="1408512"/>
            <a:ext cx="2852711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บ้านราคา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2,000,000 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 ผ่อน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25 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ดอกเบี้ย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6% 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ผ่อนเดือนละประมาณ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13,000 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ยอดหนี้ทั้งหมด </a:t>
            </a:r>
            <a:r>
              <a:rPr kumimoji="0" lang="en-US" sz="140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3.9 </a:t>
            </a:r>
            <a:r>
              <a:rPr kumimoji="0" lang="th-TH" sz="140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ลบ. </a:t>
            </a:r>
            <a:r>
              <a:rPr lang="en-US" sz="1400" i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&gt;&gt; </a:t>
            </a:r>
            <a:r>
              <a:rPr kumimoji="0" lang="th-TH" sz="140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เงินต้น </a:t>
            </a:r>
            <a:r>
              <a:rPr kumimoji="0" lang="en-US" sz="140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</a:t>
            </a:r>
            <a:r>
              <a:rPr kumimoji="0" lang="th-TH" sz="140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ลบ.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i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และดอกเบี้ย </a:t>
            </a:r>
            <a:r>
              <a:rPr lang="en-US" sz="1400" i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1.9 </a:t>
            </a:r>
            <a:r>
              <a:rPr lang="th-TH" sz="1400" i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ลบ. </a:t>
            </a:r>
            <a:r>
              <a:rPr lang="en-US" sz="1400" i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(50%)</a:t>
            </a:r>
            <a:endParaRPr kumimoji="0" lang="th-TH" sz="140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14" name="Picture 13" descr="A picture containing building, yellow, house, window&#10;&#10;Description automatically generated">
            <a:extLst>
              <a:ext uri="{FF2B5EF4-FFF2-40B4-BE49-F238E27FC236}">
                <a16:creationId xmlns:a16="http://schemas.microsoft.com/office/drawing/2014/main" id="{D825F552-B658-97E5-644B-1E33E7D4F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4" y="2490354"/>
            <a:ext cx="2281791" cy="17388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5E02BC-B223-D426-E625-1B0399823517}"/>
              </a:ext>
            </a:extLst>
          </p:cNvPr>
          <p:cNvSpPr txBox="1"/>
          <p:nvPr/>
        </p:nvSpPr>
        <p:spPr>
          <a:xfrm>
            <a:off x="4461901" y="994723"/>
            <a:ext cx="1333786" cy="677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ผ่อนตามปกติ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13,000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บาท</a:t>
            </a: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244A1D-340E-3566-7C31-5459CEBCCF03}"/>
              </a:ext>
            </a:extLst>
          </p:cNvPr>
          <p:cNvSpPr txBox="1"/>
          <p:nvPr/>
        </p:nvSpPr>
        <p:spPr>
          <a:xfrm>
            <a:off x="5935052" y="980946"/>
            <a:ext cx="1754902" cy="6771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ผ่อนเพิ่ม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10% </a:t>
            </a: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13,000+1,300 </a:t>
            </a: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บาท</a:t>
            </a: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93125A-4FAB-5C01-C82F-52700B9FEF29}"/>
              </a:ext>
            </a:extLst>
          </p:cNvPr>
          <p:cNvSpPr txBox="1"/>
          <p:nvPr/>
        </p:nvSpPr>
        <p:spPr>
          <a:xfrm>
            <a:off x="4402316" y="3391418"/>
            <a:ext cx="2931737" cy="907941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 defTabSz="914400">
              <a:spcBef>
                <a:spcPts val="600"/>
              </a:spcBef>
              <a:defRPr/>
            </a:pPr>
            <a:r>
              <a:rPr lang="th-TH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ผ่อนหมด </a:t>
            </a:r>
            <a:r>
              <a:rPr lang="en-US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“</a:t>
            </a:r>
            <a:r>
              <a:rPr lang="th-TH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เร็วขึ้น </a:t>
            </a:r>
            <a:r>
              <a:rPr lang="en-US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 </a:t>
            </a:r>
            <a:r>
              <a:rPr lang="th-TH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ปี</a:t>
            </a:r>
            <a:r>
              <a:rPr lang="en-US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” </a:t>
            </a:r>
            <a:r>
              <a:rPr lang="th-TH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kumimoji="0" lang="th-TH" sz="1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ดอกเบี้ย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“</a:t>
            </a:r>
            <a:r>
              <a:rPr kumimoji="0" lang="th-TH" sz="1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ลดลง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</a:t>
            </a:r>
            <a:r>
              <a:rPr lang="th-TH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แสน</a:t>
            </a:r>
            <a:r>
              <a:rPr lang="en-US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”</a:t>
            </a:r>
            <a:endParaRPr kumimoji="0" lang="th-TH" sz="16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20AD23-4714-0C20-3B79-6E0D4BABCA50}"/>
              </a:ext>
            </a:extLst>
          </p:cNvPr>
          <p:cNvSpPr txBox="1"/>
          <p:nvPr/>
        </p:nvSpPr>
        <p:spPr>
          <a:xfrm>
            <a:off x="761347" y="4468423"/>
            <a:ext cx="6929848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เร่งโปะหนี้บ้าน </a:t>
            </a:r>
            <a:r>
              <a:rPr lang="en-US" sz="20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 </a:t>
            </a:r>
            <a:r>
              <a:rPr lang="th-TH" sz="20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จ่ายค่างวดเพิ่มจะช่วยให้หนี้ที่ต้องจ่ายนาน ๆ สั้นลงได้ </a:t>
            </a:r>
          </a:p>
        </p:txBody>
      </p:sp>
    </p:spTree>
    <p:extLst>
      <p:ext uri="{BB962C8B-B14F-4D97-AF65-F5344CB8AC3E}">
        <p14:creationId xmlns:p14="http://schemas.microsoft.com/office/powerpoint/2010/main" val="167655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BF6849D-B518-492B-A583-66B8797876CD}"/>
              </a:ext>
            </a:extLst>
          </p:cNvPr>
          <p:cNvSpPr/>
          <p:nvPr/>
        </p:nvSpPr>
        <p:spPr>
          <a:xfrm>
            <a:off x="251520" y="987574"/>
            <a:ext cx="8335824" cy="50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ระวัง</a:t>
            </a:r>
            <a:r>
              <a:rPr lang="en-US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!!! </a:t>
            </a:r>
            <a:r>
              <a:rPr lang="th-TH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สินเชื่อเงินทอนจากการซื้อบ้านและคอนโด</a:t>
            </a:r>
          </a:p>
        </p:txBody>
      </p:sp>
      <p:sp>
        <p:nvSpPr>
          <p:cNvPr id="44" name="Right Arrow 2">
            <a:extLst>
              <a:ext uri="{FF2B5EF4-FFF2-40B4-BE49-F238E27FC236}">
                <a16:creationId xmlns:a16="http://schemas.microsoft.com/office/drawing/2014/main" id="{0DF5E753-9F39-4386-BE5A-A50D0BECA32E}"/>
              </a:ext>
            </a:extLst>
          </p:cNvPr>
          <p:cNvSpPr/>
          <p:nvPr/>
        </p:nvSpPr>
        <p:spPr>
          <a:xfrm>
            <a:off x="2799670" y="3356167"/>
            <a:ext cx="685800" cy="385714"/>
          </a:xfrm>
          <a:prstGeom prst="righ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79" tIns="24490" rIns="48979" bIns="24490" rtlCol="0" anchor="ctr"/>
          <a:lstStyle/>
          <a:p>
            <a:pPr algn="ctr"/>
            <a:endParaRPr lang="th-TH" sz="247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8D3600-F5AA-4BA8-84D6-083CD90F8132}"/>
              </a:ext>
            </a:extLst>
          </p:cNvPr>
          <p:cNvSpPr txBox="1"/>
          <p:nvPr/>
        </p:nvSpPr>
        <p:spPr>
          <a:xfrm>
            <a:off x="281408" y="2821955"/>
            <a:ext cx="2409264" cy="1371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48979" tIns="24490" rIns="48979" bIns="24490" rtlCol="0" anchor="ctr" anchorCtr="0">
            <a:noAutofit/>
          </a:bodyPr>
          <a:lstStyle/>
          <a:p>
            <a:pPr algn="ctr"/>
            <a:r>
              <a:rPr lang="th-TH" sz="2572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บ้านราคา 3 ล้านบาท</a:t>
            </a:r>
            <a:br>
              <a:rPr lang="th-TH" sz="2572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572">
                <a:solidFill>
                  <a:srgbClr val="3333FF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ต่อรองเหลือ </a:t>
            </a:r>
            <a:br>
              <a:rPr lang="th-TH" sz="2572">
                <a:solidFill>
                  <a:srgbClr val="3333FF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572">
                <a:solidFill>
                  <a:srgbClr val="3333FF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ล้าน 5 แสนบาท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C07575-589B-42B4-8342-738FB901DD2E}"/>
              </a:ext>
            </a:extLst>
          </p:cNvPr>
          <p:cNvSpPr txBox="1"/>
          <p:nvPr/>
        </p:nvSpPr>
        <p:spPr>
          <a:xfrm>
            <a:off x="3543165" y="2821955"/>
            <a:ext cx="2057400" cy="1371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48979" tIns="24490" rIns="48979" bIns="24490" rtlCol="0" anchor="ctr" anchorCtr="0">
            <a:noAutofit/>
          </a:bodyPr>
          <a:lstStyle/>
          <a:p>
            <a:pPr algn="ctr"/>
            <a:r>
              <a:rPr lang="th-TH" sz="2572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ทำสัญญา</a:t>
            </a:r>
            <a:br>
              <a:rPr lang="th-TH" sz="2572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572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ราคา 3 ล้านบาท</a:t>
            </a:r>
          </a:p>
        </p:txBody>
      </p:sp>
      <p:sp>
        <p:nvSpPr>
          <p:cNvPr id="52" name="Right Arrow 11">
            <a:extLst>
              <a:ext uri="{FF2B5EF4-FFF2-40B4-BE49-F238E27FC236}">
                <a16:creationId xmlns:a16="http://schemas.microsoft.com/office/drawing/2014/main" id="{69EBAE4B-512D-4855-AD84-0366E2218D63}"/>
              </a:ext>
            </a:extLst>
          </p:cNvPr>
          <p:cNvSpPr/>
          <p:nvPr/>
        </p:nvSpPr>
        <p:spPr>
          <a:xfrm>
            <a:off x="5711584" y="3356167"/>
            <a:ext cx="685800" cy="385714"/>
          </a:xfrm>
          <a:prstGeom prst="righ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79" tIns="24490" rIns="48979" bIns="24490" rtlCol="0" anchor="ctr"/>
          <a:lstStyle/>
          <a:p>
            <a:pPr algn="ctr"/>
            <a:endParaRPr lang="th-TH" sz="247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3" name="Rectangle 14">
            <a:extLst>
              <a:ext uri="{FF2B5EF4-FFF2-40B4-BE49-F238E27FC236}">
                <a16:creationId xmlns:a16="http://schemas.microsoft.com/office/drawing/2014/main" id="{788D5092-8D22-418D-9AAB-D6A5BB0A6BE6}"/>
              </a:ext>
            </a:extLst>
          </p:cNvPr>
          <p:cNvSpPr/>
          <p:nvPr/>
        </p:nvSpPr>
        <p:spPr>
          <a:xfrm>
            <a:off x="815744" y="2390646"/>
            <a:ext cx="1323657" cy="4800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lIns="48979" tIns="24490" rIns="48979" bIns="24490">
            <a:noAutofit/>
          </a:bodyPr>
          <a:lstStyle/>
          <a:p>
            <a:pPr algn="ctr"/>
            <a:r>
              <a:rPr lang="th-TH" sz="2893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ผู้ขาย</a:t>
            </a:r>
            <a:endParaRPr lang="th-TH" sz="3214" b="1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6" name="Rectangle 16">
            <a:extLst>
              <a:ext uri="{FF2B5EF4-FFF2-40B4-BE49-F238E27FC236}">
                <a16:creationId xmlns:a16="http://schemas.microsoft.com/office/drawing/2014/main" id="{286F9232-B8C1-4B75-A962-DDF3A165083D}"/>
              </a:ext>
            </a:extLst>
          </p:cNvPr>
          <p:cNvSpPr/>
          <p:nvPr/>
        </p:nvSpPr>
        <p:spPr>
          <a:xfrm>
            <a:off x="3941932" y="2423206"/>
            <a:ext cx="1271544" cy="480060"/>
          </a:xfrm>
          <a:prstGeom prst="rect">
            <a:avLst/>
          </a:prstGeom>
          <a:solidFill>
            <a:srgbClr val="FFC000"/>
          </a:solidFill>
        </p:spPr>
        <p:txBody>
          <a:bodyPr wrap="none" lIns="48979" tIns="24490" rIns="48979" bIns="24490">
            <a:noAutofit/>
          </a:bodyPr>
          <a:lstStyle/>
          <a:p>
            <a:pPr algn="ctr"/>
            <a:r>
              <a:rPr lang="th-TH" sz="2893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เจ้าหนี้</a:t>
            </a:r>
            <a:endParaRPr lang="th-TH" sz="3214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876283C-50EC-4906-BADC-0A9197FF70E2}"/>
              </a:ext>
            </a:extLst>
          </p:cNvPr>
          <p:cNvSpPr txBox="1"/>
          <p:nvPr/>
        </p:nvSpPr>
        <p:spPr>
          <a:xfrm>
            <a:off x="281408" y="1450075"/>
            <a:ext cx="8244543" cy="726567"/>
          </a:xfrm>
          <a:prstGeom prst="rect">
            <a:avLst/>
          </a:prstGeom>
          <a:solidFill>
            <a:schemeClr val="bg1"/>
          </a:solidFill>
        </p:spPr>
        <p:txBody>
          <a:bodyPr wrap="square" lIns="48979" tIns="24490" rIns="48979" bIns="24490" rtlCol="0">
            <a:spAutoFit/>
          </a:bodyPr>
          <a:lstStyle/>
          <a:p>
            <a:pPr algn="ctr"/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การให้สินเชื่อในวงเงินที่สูงกว่ามูลค่าที่ซื้อจริงทำให้ลูกค้ามีเงินสดไปใช้จ่าย</a:t>
            </a:r>
          </a:p>
          <a:p>
            <a:pPr algn="ctr"/>
            <a:r>
              <a:rPr lang="th-TH" sz="2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อีกหนึ่งตัวการที่ทำให้ก่อหนี้เกินความจำเป็น</a:t>
            </a:r>
          </a:p>
        </p:txBody>
      </p:sp>
      <p:sp>
        <p:nvSpPr>
          <p:cNvPr id="68" name="Rectangle 16">
            <a:extLst>
              <a:ext uri="{FF2B5EF4-FFF2-40B4-BE49-F238E27FC236}">
                <a16:creationId xmlns:a16="http://schemas.microsoft.com/office/drawing/2014/main" id="{795F975C-F47A-4724-AE2F-821D3078EFE0}"/>
              </a:ext>
            </a:extLst>
          </p:cNvPr>
          <p:cNvSpPr/>
          <p:nvPr/>
        </p:nvSpPr>
        <p:spPr>
          <a:xfrm>
            <a:off x="6468551" y="2821955"/>
            <a:ext cx="2057400" cy="1371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572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เงินทอน 5 แสนบาท</a:t>
            </a:r>
            <a:br>
              <a:rPr lang="th-TH" sz="2572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572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หนี้ 3 ล้านบาท</a:t>
            </a:r>
          </a:p>
        </p:txBody>
      </p:sp>
      <p:sp>
        <p:nvSpPr>
          <p:cNvPr id="69" name="Rectangle 15">
            <a:extLst>
              <a:ext uri="{FF2B5EF4-FFF2-40B4-BE49-F238E27FC236}">
                <a16:creationId xmlns:a16="http://schemas.microsoft.com/office/drawing/2014/main" id="{38721566-3A0F-4052-8F66-EE080E19ACC2}"/>
              </a:ext>
            </a:extLst>
          </p:cNvPr>
          <p:cNvSpPr/>
          <p:nvPr/>
        </p:nvSpPr>
        <p:spPr>
          <a:xfrm>
            <a:off x="6839174" y="2440402"/>
            <a:ext cx="1290371" cy="4800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lIns="48979" tIns="24490" rIns="48979" bIns="24490">
            <a:noAutofit/>
          </a:bodyPr>
          <a:lstStyle/>
          <a:p>
            <a:pPr algn="ctr"/>
            <a:r>
              <a:rPr lang="th-TH" sz="2893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ผู้กู้</a:t>
            </a:r>
            <a:endParaRPr lang="th-TH" sz="3214" b="1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71" name="Picture 2" descr="C:\Users\Maminty\Downloads\Pic (1)\house.png">
            <a:extLst>
              <a:ext uri="{FF2B5EF4-FFF2-40B4-BE49-F238E27FC236}">
                <a16:creationId xmlns:a16="http://schemas.microsoft.com/office/drawing/2014/main" id="{D383CE3B-A921-4D73-800C-E0686A2B2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045" y="3937322"/>
            <a:ext cx="1246737" cy="101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9F750-2145-4473-AD19-5CA93E180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27</a:t>
            </a:fld>
            <a:endParaRPr lang="th-T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241E88-AA57-7175-31F5-BB1AA547C91C}"/>
              </a:ext>
            </a:extLst>
          </p:cNvPr>
          <p:cNvSpPr/>
          <p:nvPr/>
        </p:nvSpPr>
        <p:spPr>
          <a:xfrm>
            <a:off x="293134" y="342261"/>
            <a:ext cx="2520280" cy="501112"/>
          </a:xfrm>
          <a:prstGeom prst="rect">
            <a:avLst/>
          </a:prstGeom>
          <a:solidFill>
            <a:srgbClr val="003D6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3200" b="1" kern="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Tips &amp; Tricks</a:t>
            </a:r>
            <a:endParaRPr lang="th-TH" sz="3200" b="1" kern="0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B9FE6A-D957-75A7-792C-A81B46D3B663}"/>
              </a:ext>
            </a:extLst>
          </p:cNvPr>
          <p:cNvGrpSpPr/>
          <p:nvPr/>
        </p:nvGrpSpPr>
        <p:grpSpPr>
          <a:xfrm>
            <a:off x="149117" y="280201"/>
            <a:ext cx="777110" cy="684035"/>
            <a:chOff x="1208312" y="772311"/>
            <a:chExt cx="852244" cy="75802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ADAAF2-9BA5-A9A4-7E4E-883C5375F484}"/>
                </a:ext>
              </a:extLst>
            </p:cNvPr>
            <p:cNvSpPr/>
            <p:nvPr/>
          </p:nvSpPr>
          <p:spPr>
            <a:xfrm>
              <a:off x="1875825" y="88400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th-TH" sz="36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677371B-1EC2-6A6C-AD16-ECE712982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312" y="772311"/>
              <a:ext cx="667513" cy="707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31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9" grpId="0" animBg="1"/>
      <p:bldP spid="52" grpId="0" animBg="1"/>
      <p:bldP spid="53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99388" y="1654211"/>
            <a:ext cx="5405923" cy="20160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5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3"/>
              </a:rPr>
              <a:t>ซื้อบ้านเมื่อพร้อม - </a:t>
            </a:r>
            <a:r>
              <a:rPr lang="en-US" sz="15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3"/>
              </a:rPr>
              <a:t>YouTube</a:t>
            </a:r>
            <a:endParaRPr lang="th-TH" sz="1500">
              <a:solidFill>
                <a:srgbClr val="0070C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9388" y="1094375"/>
            <a:ext cx="5405923" cy="5598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43" b="1">
                <a:solidFill>
                  <a:schemeClr val="bg1"/>
                </a:solidFill>
                <a:latin typeface="DB Helvethaica X 45 Li" panose="02000506090000020004" pitchFamily="2" charset="-34"/>
                <a:cs typeface="DB Helvethaica X 45 Li" panose="02000506090000020004" pitchFamily="2" charset="-34"/>
              </a:rPr>
              <a:t>คลิปซื้อบ้านเมื่อพร้อม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EDD4BA-2356-4BC5-A866-58D4782B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8161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218A5A-E80B-4E29-AD98-8225DF229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44" b="12806"/>
          <a:stretch/>
        </p:blipFill>
        <p:spPr>
          <a:xfrm>
            <a:off x="64059" y="3092580"/>
            <a:ext cx="5322814" cy="1163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F10E41-226B-485F-87B5-87EC5E7152FA}"/>
              </a:ext>
            </a:extLst>
          </p:cNvPr>
          <p:cNvSpPr txBox="1"/>
          <p:nvPr/>
        </p:nvSpPr>
        <p:spPr>
          <a:xfrm>
            <a:off x="2378347" y="968901"/>
            <a:ext cx="421196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146273" algn="ctr" defTabSz="914378">
              <a:defRPr/>
            </a:pPr>
            <a:r>
              <a:rPr lang="th-TH" b="1">
                <a:solidFill>
                  <a:srgbClr val="0941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วิธีคำนวณดอกเบี้ยเช่าซื้อรถที่ต้องจ่าย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C599E-E8D5-4D4F-87A3-F634AFD1F5A4}"/>
              </a:ext>
            </a:extLst>
          </p:cNvPr>
          <p:cNvSpPr txBox="1"/>
          <p:nvPr/>
        </p:nvSpPr>
        <p:spPr>
          <a:xfrm>
            <a:off x="1530561" y="1861429"/>
            <a:ext cx="7269336" cy="8335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defTabSz="914378">
              <a:spcBef>
                <a:spcPts val="450"/>
              </a:spcBef>
            </a:pPr>
            <a:r>
              <a:rPr lang="th-TH" sz="22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ดอกเบี้ยที่ต้องเสีย </a:t>
            </a:r>
            <a:r>
              <a:rPr lang="en-US" sz="22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=</a:t>
            </a:r>
            <a:r>
              <a:rPr lang="th-TH" sz="22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เงินทั้งหมดที่ต้องจ่ายถ้ากู้ </a:t>
            </a:r>
            <a:r>
              <a:rPr lang="en-US" sz="22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– </a:t>
            </a:r>
            <a:r>
              <a:rPr lang="th-TH" sz="22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เงินที่ต้องจ่ายถ้าซื้อเงินสด </a:t>
            </a:r>
          </a:p>
          <a:p>
            <a:pPr defTabSz="914378">
              <a:spcBef>
                <a:spcPts val="450"/>
              </a:spcBef>
            </a:pPr>
            <a:r>
              <a:rPr lang="th-TH" sz="22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                             </a:t>
            </a:r>
            <a:r>
              <a:rPr lang="en-US" sz="22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= </a:t>
            </a:r>
            <a:r>
              <a:rPr lang="th-TH" sz="22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[ เงินดาวน์  </a:t>
            </a:r>
            <a:r>
              <a:rPr lang="en-US" sz="22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+ </a:t>
            </a:r>
            <a:r>
              <a:rPr lang="th-TH" sz="22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(ค่าผ่อนต่องวด</a:t>
            </a:r>
            <a:r>
              <a:rPr lang="en-US" sz="22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x</a:t>
            </a:r>
            <a:r>
              <a:rPr lang="th-TH" sz="22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จำนวนงวด) ] - เงินที่ต้องจ่ายถ้าซื้อเงินสด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32C091-5EFF-45CB-B1ED-629BD2FC1903}"/>
              </a:ext>
            </a:extLst>
          </p:cNvPr>
          <p:cNvSpPr txBox="1"/>
          <p:nvPr/>
        </p:nvSpPr>
        <p:spPr>
          <a:xfrm>
            <a:off x="5450376" y="2966774"/>
            <a:ext cx="352839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765">
              <a:defRPr/>
            </a:pPr>
            <a:r>
              <a:rPr lang="th-TH" sz="2200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สมมติ</a:t>
            </a:r>
            <a:r>
              <a:rPr lang="en-US" sz="2200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:</a:t>
            </a:r>
            <a:r>
              <a:rPr lang="th-TH" sz="2200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รถคันนี้ ดาวน์ </a:t>
            </a:r>
            <a:r>
              <a:rPr lang="en-US" sz="2200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20% </a:t>
            </a:r>
            <a:r>
              <a:rPr lang="th-TH" sz="2200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ผ่อน </a:t>
            </a:r>
            <a:r>
              <a:rPr lang="en-US" sz="2200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72 </a:t>
            </a:r>
            <a:r>
              <a:rPr lang="th-TH" sz="2200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งวด</a:t>
            </a:r>
          </a:p>
          <a:p>
            <a:pPr defTabSz="685765">
              <a:defRPr/>
            </a:pPr>
            <a:r>
              <a:rPr lang="th-TH" sz="2200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ต้องเสียดอกเบี้ยทั้งหมด</a:t>
            </a:r>
            <a:r>
              <a:rPr lang="en-US" sz="2200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???</a:t>
            </a:r>
          </a:p>
          <a:p>
            <a:pPr defTabSz="685765">
              <a:defRPr/>
            </a:pPr>
            <a:r>
              <a:rPr lang="en-US" sz="2200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=  (                 + (                       )) –</a:t>
            </a:r>
          </a:p>
          <a:p>
            <a:pPr defTabSz="685765">
              <a:defRPr/>
            </a:pPr>
            <a:r>
              <a:rPr lang="en-US" sz="2200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=</a:t>
            </a:r>
            <a:endParaRPr lang="th-TH" sz="2200" b="1" u="sng">
              <a:solidFill>
                <a:srgbClr val="4472C4">
                  <a:lumMod val="50000"/>
                </a:srgb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D5CB4B-2F23-4400-8666-CA16D6D8A9BB}"/>
              </a:ext>
            </a:extLst>
          </p:cNvPr>
          <p:cNvSpPr/>
          <p:nvPr/>
        </p:nvSpPr>
        <p:spPr>
          <a:xfrm>
            <a:off x="1412759" y="3856393"/>
            <a:ext cx="1334068" cy="216000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th-TH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CECA97-EC28-4D15-B4B4-2B7C24DBEB6C}"/>
              </a:ext>
            </a:extLst>
          </p:cNvPr>
          <p:cNvSpPr/>
          <p:nvPr/>
        </p:nvSpPr>
        <p:spPr>
          <a:xfrm>
            <a:off x="4619614" y="3841956"/>
            <a:ext cx="675000" cy="2160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th-TH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B68014-C7C9-4DA7-BD54-158404F9AE55}"/>
              </a:ext>
            </a:extLst>
          </p:cNvPr>
          <p:cNvGrpSpPr/>
          <p:nvPr/>
        </p:nvGrpSpPr>
        <p:grpSpPr>
          <a:xfrm>
            <a:off x="228497" y="1861430"/>
            <a:ext cx="1302064" cy="803970"/>
            <a:chOff x="304662" y="1525462"/>
            <a:chExt cx="1736085" cy="10719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CC77F10-A0DC-4B97-AC87-383AF913FDE7}"/>
                </a:ext>
              </a:extLst>
            </p:cNvPr>
            <p:cNvGrpSpPr/>
            <p:nvPr/>
          </p:nvGrpSpPr>
          <p:grpSpPr>
            <a:xfrm>
              <a:off x="304662" y="1525462"/>
              <a:ext cx="1736085" cy="1071960"/>
              <a:chOff x="304663" y="1840518"/>
              <a:chExt cx="1613222" cy="104839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7554260-0ECA-4A79-BE44-8A599255E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663" y="1840518"/>
                <a:ext cx="1613222" cy="1048390"/>
              </a:xfrm>
              <a:prstGeom prst="rect">
                <a:avLst/>
              </a:prstGeom>
            </p:spPr>
          </p:pic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6F4CA7B-CF1C-43C7-97AE-7EC145013169}"/>
                  </a:ext>
                </a:extLst>
              </p:cNvPr>
              <p:cNvSpPr/>
              <p:nvPr/>
            </p:nvSpPr>
            <p:spPr>
              <a:xfrm>
                <a:off x="511630" y="2390114"/>
                <a:ext cx="230578" cy="15576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th-TH" sz="2100">
                  <a:solidFill>
                    <a:prstClr val="white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DB49F4-F329-4B39-BA79-17BBEB661AAC}"/>
                </a:ext>
              </a:extLst>
            </p:cNvPr>
            <p:cNvSpPr/>
            <p:nvPr/>
          </p:nvSpPr>
          <p:spPr>
            <a:xfrm>
              <a:off x="527392" y="2290363"/>
              <a:ext cx="214815" cy="8707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th-TH" sz="210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7B5CD64-2B08-4CA4-BD9F-47C6E5E3177A}"/>
              </a:ext>
            </a:extLst>
          </p:cNvPr>
          <p:cNvSpPr/>
          <p:nvPr/>
        </p:nvSpPr>
        <p:spPr>
          <a:xfrm>
            <a:off x="4619614" y="3419199"/>
            <a:ext cx="675000" cy="2430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th-TH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14A919-6F50-450B-98DC-AFFC7EE56917}"/>
              </a:ext>
            </a:extLst>
          </p:cNvPr>
          <p:cNvSpPr txBox="1"/>
          <p:nvPr/>
        </p:nvSpPr>
        <p:spPr>
          <a:xfrm>
            <a:off x="5826943" y="3652283"/>
            <a:ext cx="785612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27000" rIns="27000" rtlCol="0">
            <a:spAutoFit/>
          </a:bodyPr>
          <a:lstStyle/>
          <a:p>
            <a:pPr defTabSz="685800"/>
            <a:r>
              <a:rPr lang="en-US" sz="2100">
                <a:solidFill>
                  <a:srgbClr val="FFC000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160,600</a:t>
            </a:r>
            <a:endParaRPr lang="th-TH" sz="2100">
              <a:solidFill>
                <a:srgbClr val="FFC000">
                  <a:lumMod val="75000"/>
                </a:srgb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AF26B3-570C-4619-A301-B9DC8BA4AA44}"/>
              </a:ext>
            </a:extLst>
          </p:cNvPr>
          <p:cNvSpPr txBox="1"/>
          <p:nvPr/>
        </p:nvSpPr>
        <p:spPr>
          <a:xfrm>
            <a:off x="6861640" y="3654169"/>
            <a:ext cx="1039662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27000" rIns="27000" rtlCol="0">
            <a:spAutoFit/>
          </a:bodyPr>
          <a:lstStyle/>
          <a:p>
            <a:pPr algn="ctr" defTabSz="685800"/>
            <a:r>
              <a:rPr lang="en-US" sz="2100">
                <a:solidFill>
                  <a:srgbClr val="70AD47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72 X 10,309 </a:t>
            </a:r>
            <a:endParaRPr lang="th-TH" sz="2100">
              <a:solidFill>
                <a:srgbClr val="70AD47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3A6E12-5B22-48A7-A94A-B8A19F06AE36}"/>
              </a:ext>
            </a:extLst>
          </p:cNvPr>
          <p:cNvSpPr txBox="1"/>
          <p:nvPr/>
        </p:nvSpPr>
        <p:spPr>
          <a:xfrm>
            <a:off x="8193155" y="3662199"/>
            <a:ext cx="785612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27000" rIns="27000" rtlCol="0">
            <a:spAutoFit/>
          </a:bodyPr>
          <a:lstStyle/>
          <a:p>
            <a:pPr algn="ctr" defTabSz="685800"/>
            <a:r>
              <a:rPr lang="en-US" sz="210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803,000</a:t>
            </a:r>
            <a:endParaRPr lang="th-TH" sz="2100">
              <a:solidFill>
                <a:srgbClr val="00206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6469C-985C-4E61-B667-D2CDC8719C0B}"/>
              </a:ext>
            </a:extLst>
          </p:cNvPr>
          <p:cNvSpPr txBox="1"/>
          <p:nvPr/>
        </p:nvSpPr>
        <p:spPr>
          <a:xfrm>
            <a:off x="5658351" y="3982293"/>
            <a:ext cx="150905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/>
            <a:r>
              <a:rPr lang="en-US" sz="2400" b="1" u="sng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99,848 </a:t>
            </a:r>
            <a:r>
              <a:rPr lang="th-TH" sz="2400" b="1" u="sng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บาท</a:t>
            </a:r>
            <a:endParaRPr lang="th-TH" sz="210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587740-2C11-4C4C-BBD3-1AB56990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29</a:t>
            </a:fld>
            <a:endParaRPr lang="th-TH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1D326CC-0761-494D-9462-BEC215055098}"/>
              </a:ext>
            </a:extLst>
          </p:cNvPr>
          <p:cNvSpPr/>
          <p:nvPr/>
        </p:nvSpPr>
        <p:spPr>
          <a:xfrm>
            <a:off x="406684" y="3728175"/>
            <a:ext cx="924956" cy="443561"/>
          </a:xfrm>
          <a:prstGeom prst="round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803,000</a:t>
            </a:r>
            <a:endParaRPr lang="th-TH" sz="2000" b="1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1E6FBA-857E-EE5A-75F1-F555237DE7D1}"/>
              </a:ext>
            </a:extLst>
          </p:cNvPr>
          <p:cNvSpPr/>
          <p:nvPr/>
        </p:nvSpPr>
        <p:spPr>
          <a:xfrm>
            <a:off x="0" y="130366"/>
            <a:ext cx="3326674" cy="501112"/>
          </a:xfrm>
          <a:prstGeom prst="rect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Tips &amp; Tricks</a:t>
            </a:r>
            <a:endParaRPr kumimoji="0" lang="th-TH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BA43AF-CBD4-6D22-EC46-6E548F7AD6BA}"/>
              </a:ext>
            </a:extLst>
          </p:cNvPr>
          <p:cNvGrpSpPr/>
          <p:nvPr/>
        </p:nvGrpSpPr>
        <p:grpSpPr>
          <a:xfrm>
            <a:off x="251520" y="68306"/>
            <a:ext cx="777110" cy="684035"/>
            <a:chOff x="1208312" y="772311"/>
            <a:chExt cx="852244" cy="7580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4473C7C-A053-C501-DBBB-4C1A4426A43B}"/>
                </a:ext>
              </a:extLst>
            </p:cNvPr>
            <p:cNvSpPr/>
            <p:nvPr/>
          </p:nvSpPr>
          <p:spPr>
            <a:xfrm>
              <a:off x="1875825" y="88400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th-TH" sz="36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93CEE9A-5EDB-7FF2-58EF-45D844E69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312" y="772311"/>
              <a:ext cx="667513" cy="707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481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5" grpId="0" animBg="1"/>
      <p:bldP spid="26" grpId="0" animBg="1"/>
      <p:bldP spid="18" grpId="0" animBg="1"/>
      <p:bldP spid="16" grpId="0" animBg="1"/>
      <p:bldP spid="21" grpId="0" animBg="1"/>
      <p:bldP spid="22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8FC0AF4-13ED-4C6F-A99F-4D4D76F1C3A5}"/>
              </a:ext>
            </a:extLst>
          </p:cNvPr>
          <p:cNvGrpSpPr/>
          <p:nvPr/>
        </p:nvGrpSpPr>
        <p:grpSpPr>
          <a:xfrm>
            <a:off x="1392545" y="1219466"/>
            <a:ext cx="6684348" cy="2936460"/>
            <a:chOff x="1278051" y="1401192"/>
            <a:chExt cx="6684348" cy="2936460"/>
          </a:xfrm>
        </p:grpSpPr>
        <p:pic>
          <p:nvPicPr>
            <p:cNvPr id="19" name="Picture 18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4F2D858A-E53B-43DB-9FA0-FE911D665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1547">
              <a:off x="1278051" y="2733467"/>
              <a:ext cx="1063354" cy="1042217"/>
            </a:xfrm>
            <a:prstGeom prst="rect">
              <a:avLst/>
            </a:prstGeom>
          </p:spPr>
        </p:pic>
        <p:pic>
          <p:nvPicPr>
            <p:cNvPr id="5" name="Picture 4" descr="A picture containing building, yellow, house, window&#10;&#10;Description automatically generated">
              <a:extLst>
                <a:ext uri="{FF2B5EF4-FFF2-40B4-BE49-F238E27FC236}">
                  <a16:creationId xmlns:a16="http://schemas.microsoft.com/office/drawing/2014/main" id="{FC344640-D9D8-4876-99C7-33A26471B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009" y="1563638"/>
              <a:ext cx="3283201" cy="2501929"/>
            </a:xfrm>
            <a:prstGeom prst="rect">
              <a:avLst/>
            </a:prstGeom>
          </p:spPr>
        </p:pic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ECD7F890-660F-4F77-AEF9-3FA77BB5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821" y="1604142"/>
              <a:ext cx="804375" cy="1152046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E038E0A1-EE77-40BC-8B51-DED581CDC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547" y="1401192"/>
              <a:ext cx="804375" cy="778973"/>
            </a:xfrm>
            <a:prstGeom prst="rect">
              <a:avLst/>
            </a:prstGeom>
          </p:spPr>
        </p:pic>
        <p:pic>
          <p:nvPicPr>
            <p:cNvPr id="23" name="Picture 22" descr="A picture containing text, envelope, businesscard, vector graphics&#10;&#10;Description automatically generated">
              <a:extLst>
                <a:ext uri="{FF2B5EF4-FFF2-40B4-BE49-F238E27FC236}">
                  <a16:creationId xmlns:a16="http://schemas.microsoft.com/office/drawing/2014/main" id="{9442D358-AD22-44A9-BF69-8798F63A9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209" y="1447861"/>
              <a:ext cx="961016" cy="82554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5BBF5164-1391-4823-8D01-CC3660CB1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3959" y="3001967"/>
              <a:ext cx="1784442" cy="1335685"/>
            </a:xfrm>
            <a:prstGeom prst="rect">
              <a:avLst/>
            </a:prstGeom>
          </p:spPr>
        </p:pic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384264DC-5606-4C1E-A05F-4BD4C4860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209" y="2427390"/>
              <a:ext cx="2255190" cy="1654372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575583" y="2423435"/>
            <a:ext cx="636227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32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คุณเห็นด้วยกับคำนี้หรือไม่</a:t>
            </a:r>
            <a:r>
              <a:rPr lang="en-US" sz="32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?</a:t>
            </a:r>
            <a:endParaRPr lang="th-TH" sz="3200">
              <a:solidFill>
                <a:srgbClr val="0D2E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A32CFA-1686-4C92-B6B7-830B23C98ED9}"/>
              </a:ext>
            </a:extLst>
          </p:cNvPr>
          <p:cNvSpPr/>
          <p:nvPr/>
        </p:nvSpPr>
        <p:spPr>
          <a:xfrm>
            <a:off x="1575583" y="1511614"/>
            <a:ext cx="6362271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EE2A3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4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การไม่มี </a:t>
            </a:r>
            <a:r>
              <a:rPr lang="th-TH" sz="44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“หนี้” </a:t>
            </a:r>
            <a:r>
              <a:rPr lang="th-TH" sz="44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เป็นลาภอันประเสริฐ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27B563-46D7-435E-BFAA-C38094741E26}"/>
              </a:ext>
            </a:extLst>
          </p:cNvPr>
          <p:cNvSpPr/>
          <p:nvPr/>
        </p:nvSpPr>
        <p:spPr>
          <a:xfrm>
            <a:off x="1575584" y="3141669"/>
            <a:ext cx="636227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32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การเป็นหนี้เป็นเรื่องที่ไม่ดี ใช่หรือไม่ </a:t>
            </a:r>
            <a:r>
              <a:rPr lang="en-US" sz="32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?</a:t>
            </a:r>
            <a:endParaRPr lang="th-TH" sz="3200">
              <a:solidFill>
                <a:srgbClr val="0D2E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83B33F5-BA96-45E9-97C3-20B04C94AEA6}"/>
              </a:ext>
            </a:extLst>
          </p:cNvPr>
          <p:cNvGrpSpPr/>
          <p:nvPr/>
        </p:nvGrpSpPr>
        <p:grpSpPr>
          <a:xfrm>
            <a:off x="1192312" y="516745"/>
            <a:ext cx="852244" cy="758029"/>
            <a:chOff x="1208312" y="772311"/>
            <a:chExt cx="852244" cy="7580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97C4AF-8DA1-4771-8FE6-EA38DD1EB7B7}"/>
                </a:ext>
              </a:extLst>
            </p:cNvPr>
            <p:cNvSpPr/>
            <p:nvPr/>
          </p:nvSpPr>
          <p:spPr>
            <a:xfrm>
              <a:off x="1875825" y="88400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th-TH" sz="36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5FE3E17-3F74-437A-B611-6424FB94E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312" y="772311"/>
              <a:ext cx="667513" cy="707137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B92A7D9-2B24-48ED-820F-A8045815F1BE}"/>
              </a:ext>
            </a:extLst>
          </p:cNvPr>
          <p:cNvSpPr/>
          <p:nvPr/>
        </p:nvSpPr>
        <p:spPr>
          <a:xfrm>
            <a:off x="-540568" y="670688"/>
            <a:ext cx="6362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คำถามชวนคิด</a:t>
            </a:r>
            <a:endParaRPr lang="th-TH">
              <a:solidFill>
                <a:srgbClr val="0D2E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2D66E-E203-4420-9028-EE9F37F0E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490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3BC8EA-6477-4F53-9A28-DD0C01712521}"/>
              </a:ext>
            </a:extLst>
          </p:cNvPr>
          <p:cNvSpPr txBox="1"/>
          <p:nvPr/>
        </p:nvSpPr>
        <p:spPr>
          <a:xfrm>
            <a:off x="1111705" y="651007"/>
            <a:ext cx="75620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46273" algn="ctr" defTabSz="914378"/>
            <a:r>
              <a:rPr lang="th-TH" sz="2400" b="1">
                <a:solidFill>
                  <a:srgbClr val="0941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มาดูดอกเบี้ยของการผ่อนแต่ละแบบ...แบบไหนดอกเบี้ย</a:t>
            </a:r>
            <a:r>
              <a:rPr lang="th-TH" sz="36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สูง</a:t>
            </a:r>
            <a:r>
              <a:rPr lang="th-TH" sz="2400" b="1">
                <a:solidFill>
                  <a:srgbClr val="0941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สุด</a:t>
            </a:r>
            <a:r>
              <a:rPr lang="en-US" sz="2400" b="1">
                <a:solidFill>
                  <a:srgbClr val="0941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?</a:t>
            </a:r>
            <a:endParaRPr lang="th-TH" sz="2400" b="1">
              <a:solidFill>
                <a:srgbClr val="094168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703F3B-98DB-4811-B662-7FD16EC6CF76}"/>
              </a:ext>
            </a:extLst>
          </p:cNvPr>
          <p:cNvSpPr txBox="1"/>
          <p:nvPr/>
        </p:nvSpPr>
        <p:spPr>
          <a:xfrm>
            <a:off x="1635740" y="3269985"/>
            <a:ext cx="29691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765">
              <a:defRPr/>
            </a:pPr>
            <a:r>
              <a:rPr lang="th-TH" sz="2200">
                <a:solidFill>
                  <a:srgbClr val="4472C4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         </a:t>
            </a:r>
            <a:r>
              <a:rPr lang="th-TH" sz="2200">
                <a:solidFill>
                  <a:srgbClr val="FFC000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ดาวน์มาก ผ่อนสั้น </a:t>
            </a:r>
            <a:r>
              <a:rPr lang="en-US" sz="2200">
                <a:solidFill>
                  <a:srgbClr val="FFC000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: </a:t>
            </a:r>
            <a:endParaRPr lang="th-TH" sz="2200">
              <a:solidFill>
                <a:srgbClr val="FFC000">
                  <a:lumMod val="75000"/>
                </a:srgb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pPr defTabSz="685765">
              <a:defRPr/>
            </a:pPr>
            <a:r>
              <a:rPr lang="th-TH" sz="2200">
                <a:solidFill>
                  <a:srgbClr val="FFC000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เสียดอกเบี้ยทั้งหมด </a:t>
            </a:r>
            <a:r>
              <a:rPr lang="en-US" sz="2200">
                <a:solidFill>
                  <a:srgbClr val="FFC000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= </a:t>
            </a:r>
            <a:r>
              <a:rPr lang="th-TH" sz="2200">
                <a:solidFill>
                  <a:srgbClr val="FFC000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     บาท</a:t>
            </a:r>
            <a:endParaRPr lang="en-US" sz="1800">
              <a:solidFill>
                <a:srgbClr val="FFC000">
                  <a:lumMod val="75000"/>
                </a:srgb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152161-629C-4E01-927E-9962AA7DB7F3}"/>
              </a:ext>
            </a:extLst>
          </p:cNvPr>
          <p:cNvSpPr txBox="1"/>
          <p:nvPr/>
        </p:nvSpPr>
        <p:spPr>
          <a:xfrm>
            <a:off x="5589634" y="3277550"/>
            <a:ext cx="29691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765">
              <a:defRPr/>
            </a:pPr>
            <a:r>
              <a:rPr lang="th-TH" sz="2200">
                <a:solidFill>
                  <a:srgbClr val="4472C4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        ดาวน์มาก ผ่อนนาน </a:t>
            </a:r>
            <a:r>
              <a:rPr lang="en-US" sz="2200">
                <a:solidFill>
                  <a:srgbClr val="4472C4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: </a:t>
            </a:r>
            <a:endParaRPr lang="th-TH" sz="2200">
              <a:solidFill>
                <a:srgbClr val="4472C4">
                  <a:lumMod val="75000"/>
                </a:srgb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pPr defTabSz="685765">
              <a:defRPr/>
            </a:pPr>
            <a:r>
              <a:rPr lang="th-TH" sz="2200">
                <a:solidFill>
                  <a:srgbClr val="4472C4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เสียดอกเบี้ยทั้งหมด </a:t>
            </a:r>
            <a:r>
              <a:rPr lang="en-US" sz="2200">
                <a:solidFill>
                  <a:srgbClr val="4472C4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= </a:t>
            </a:r>
            <a:r>
              <a:rPr lang="th-TH" sz="2200">
                <a:solidFill>
                  <a:srgbClr val="4472C4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      บาท</a:t>
            </a:r>
            <a:endParaRPr lang="en-US" sz="1800">
              <a:solidFill>
                <a:srgbClr val="4472C4">
                  <a:lumMod val="75000"/>
                </a:srgb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17" name="Graphic 3" descr="Badge 4 with solid fill">
            <a:extLst>
              <a:ext uri="{FF2B5EF4-FFF2-40B4-BE49-F238E27FC236}">
                <a16:creationId xmlns:a16="http://schemas.microsoft.com/office/drawing/2014/main" id="{8936B638-96F5-4B8E-B381-AE3CDDB51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3170" y="3260218"/>
            <a:ext cx="482863" cy="3878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17B327F-7C9F-4C1D-82F9-8CF1700CB4E3}"/>
              </a:ext>
            </a:extLst>
          </p:cNvPr>
          <p:cNvGrpSpPr/>
          <p:nvPr/>
        </p:nvGrpSpPr>
        <p:grpSpPr>
          <a:xfrm>
            <a:off x="1226500" y="1987385"/>
            <a:ext cx="7009553" cy="1187690"/>
            <a:chOff x="139842" y="2894848"/>
            <a:chExt cx="7097085" cy="157214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DECD7C-E14D-40C3-A142-7F6461C8C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5543" b="12380"/>
            <a:stretch/>
          </p:blipFill>
          <p:spPr>
            <a:xfrm>
              <a:off x="139842" y="2894848"/>
              <a:ext cx="7097085" cy="1572142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6991515-3D5F-4926-BDC9-307ECD7CB805}"/>
                </a:ext>
              </a:extLst>
            </p:cNvPr>
            <p:cNvSpPr/>
            <p:nvPr/>
          </p:nvSpPr>
          <p:spPr>
            <a:xfrm>
              <a:off x="631923" y="3745056"/>
              <a:ext cx="1218330" cy="587140"/>
            </a:xfrm>
            <a:prstGeom prst="round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400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803,000</a:t>
              </a:r>
              <a:endParaRPr lang="th-TH" sz="24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EBE463F-513A-476A-859A-AD1B1B8DE039}"/>
              </a:ext>
            </a:extLst>
          </p:cNvPr>
          <p:cNvSpPr/>
          <p:nvPr/>
        </p:nvSpPr>
        <p:spPr>
          <a:xfrm>
            <a:off x="5704970" y="2574968"/>
            <a:ext cx="842132" cy="21471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th-TH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87BD31-6E78-4D03-9975-E42510DABA9B}"/>
              </a:ext>
            </a:extLst>
          </p:cNvPr>
          <p:cNvSpPr/>
          <p:nvPr/>
        </p:nvSpPr>
        <p:spPr>
          <a:xfrm>
            <a:off x="7265649" y="2574968"/>
            <a:ext cx="842132" cy="2147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th-TH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07546A-D6A3-4B98-864D-9D6BBD5E53BC}"/>
              </a:ext>
            </a:extLst>
          </p:cNvPr>
          <p:cNvSpPr/>
          <p:nvPr/>
        </p:nvSpPr>
        <p:spPr>
          <a:xfrm>
            <a:off x="7265649" y="2930242"/>
            <a:ext cx="842132" cy="2147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th-TH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A3761-A9A3-4691-B6B1-BCA0B4223679}"/>
              </a:ext>
            </a:extLst>
          </p:cNvPr>
          <p:cNvSpPr/>
          <p:nvPr/>
        </p:nvSpPr>
        <p:spPr>
          <a:xfrm>
            <a:off x="5704970" y="2914710"/>
            <a:ext cx="842131" cy="214717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th-TH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C6DF2F-391E-4F9A-930D-B725338195A4}"/>
              </a:ext>
            </a:extLst>
          </p:cNvPr>
          <p:cNvGrpSpPr/>
          <p:nvPr/>
        </p:nvGrpSpPr>
        <p:grpSpPr>
          <a:xfrm>
            <a:off x="5494316" y="1189523"/>
            <a:ext cx="3150975" cy="741484"/>
            <a:chOff x="7325756" y="1077736"/>
            <a:chExt cx="4078245" cy="9886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19A7C2-D1B7-465A-A207-9B9D472E7034}"/>
                </a:ext>
              </a:extLst>
            </p:cNvPr>
            <p:cNvSpPr txBox="1"/>
            <p:nvPr/>
          </p:nvSpPr>
          <p:spPr>
            <a:xfrm>
              <a:off x="7325756" y="1106381"/>
              <a:ext cx="4078245" cy="959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765">
                <a:defRPr/>
              </a:pPr>
              <a:r>
                <a:rPr lang="th-TH" sz="2200">
                  <a:solidFill>
                    <a:srgbClr val="4472C4">
                      <a:lumMod val="75000"/>
                    </a:srgb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                 </a:t>
              </a:r>
              <a:r>
                <a:rPr lang="th-TH" sz="2200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ดาวน์น้อย ผ่อนนาน </a:t>
              </a:r>
              <a:r>
                <a:rPr lang="en-US" sz="2200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: </a:t>
              </a:r>
              <a:endParaRPr lang="th-TH" sz="2200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defTabSz="685765">
                <a:defRPr/>
              </a:pPr>
              <a:r>
                <a:rPr lang="th-TH" sz="2200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เสียดอกเบี้ยทั้งหมด </a:t>
              </a:r>
              <a:r>
                <a:rPr lang="en-US" sz="2200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=                 </a:t>
              </a:r>
              <a:r>
                <a:rPr lang="th-TH" sz="2200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บาท</a:t>
              </a:r>
              <a:endParaRPr lang="en-US" sz="1800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10" name="Graphic 1" descr="Badge 1 with solid fill">
              <a:extLst>
                <a:ext uri="{FF2B5EF4-FFF2-40B4-BE49-F238E27FC236}">
                  <a16:creationId xmlns:a16="http://schemas.microsoft.com/office/drawing/2014/main" id="{350A5F57-F006-49F3-AF69-951C12613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31608" y="1077736"/>
              <a:ext cx="720869" cy="57899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56A3BC-7B26-4AEB-A899-571E3D50F764}"/>
              </a:ext>
            </a:extLst>
          </p:cNvPr>
          <p:cNvGrpSpPr/>
          <p:nvPr/>
        </p:nvGrpSpPr>
        <p:grpSpPr>
          <a:xfrm>
            <a:off x="1635738" y="1206408"/>
            <a:ext cx="2969169" cy="684000"/>
            <a:chOff x="2180986" y="1100249"/>
            <a:chExt cx="3810330" cy="9120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B394C5-3DB4-49DD-BA00-0ACE2C5359C1}"/>
                </a:ext>
              </a:extLst>
            </p:cNvPr>
            <p:cNvSpPr txBox="1"/>
            <p:nvPr/>
          </p:nvSpPr>
          <p:spPr>
            <a:xfrm>
              <a:off x="2180986" y="1100249"/>
              <a:ext cx="3810330" cy="91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765">
                <a:defRPr/>
              </a:pPr>
              <a:r>
                <a:rPr lang="th-TH" sz="2100">
                  <a:solidFill>
                    <a:srgbClr val="00B05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                 ดาวน์น้อย ผ่อนสั้น </a:t>
              </a:r>
              <a:r>
                <a:rPr lang="en-US" sz="2100">
                  <a:solidFill>
                    <a:srgbClr val="00B05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: </a:t>
              </a:r>
              <a:endParaRPr lang="th-TH" sz="2100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defTabSz="685765">
                <a:defRPr/>
              </a:pPr>
              <a:r>
                <a:rPr lang="th-TH" sz="2100">
                  <a:solidFill>
                    <a:srgbClr val="00B05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เสียดอกเบี้ยทั้งหมด </a:t>
              </a:r>
              <a:r>
                <a:rPr lang="en-US" sz="2100">
                  <a:solidFill>
                    <a:srgbClr val="00B05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= </a:t>
              </a:r>
              <a:r>
                <a:rPr lang="th-TH" sz="2100">
                  <a:solidFill>
                    <a:srgbClr val="00B05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               บาท</a:t>
              </a:r>
              <a:endParaRPr lang="en-US" sz="1500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13" name="Graphic 1" descr="Badge with solid fill">
              <a:extLst>
                <a:ext uri="{FF2B5EF4-FFF2-40B4-BE49-F238E27FC236}">
                  <a16:creationId xmlns:a16="http://schemas.microsoft.com/office/drawing/2014/main" id="{8D8E67FF-5601-4851-BC21-B8B8AEB2F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68387" y="1100249"/>
              <a:ext cx="720869" cy="57905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1A2C136-3F59-4C4A-8A75-292D2830AFA0}"/>
              </a:ext>
            </a:extLst>
          </p:cNvPr>
          <p:cNvGrpSpPr/>
          <p:nvPr/>
        </p:nvGrpSpPr>
        <p:grpSpPr>
          <a:xfrm>
            <a:off x="15031" y="2306131"/>
            <a:ext cx="1203304" cy="781922"/>
            <a:chOff x="304662" y="1525462"/>
            <a:chExt cx="1736085" cy="107196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DE864F-101F-40F2-96B3-9D19837C89AB}"/>
                </a:ext>
              </a:extLst>
            </p:cNvPr>
            <p:cNvGrpSpPr/>
            <p:nvPr/>
          </p:nvGrpSpPr>
          <p:grpSpPr>
            <a:xfrm>
              <a:off x="304662" y="1525462"/>
              <a:ext cx="1736085" cy="1071960"/>
              <a:chOff x="304663" y="1840518"/>
              <a:chExt cx="1613222" cy="104839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7F8841C-82D2-4CFB-8476-FD702AC05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4663" y="1840518"/>
                <a:ext cx="1613222" cy="1048390"/>
              </a:xfrm>
              <a:prstGeom prst="rect">
                <a:avLst/>
              </a:prstGeom>
            </p:spPr>
          </p:pic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838C376-404B-4D5E-8B1B-100BA059DAC6}"/>
                  </a:ext>
                </a:extLst>
              </p:cNvPr>
              <p:cNvSpPr/>
              <p:nvPr/>
            </p:nvSpPr>
            <p:spPr>
              <a:xfrm>
                <a:off x="511630" y="2390114"/>
                <a:ext cx="230578" cy="15576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th-TH" sz="2100">
                  <a:solidFill>
                    <a:prstClr val="white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F597BDE-CAE7-4A11-B19C-E7EF6272F741}"/>
                </a:ext>
              </a:extLst>
            </p:cNvPr>
            <p:cNvSpPr/>
            <p:nvPr/>
          </p:nvSpPr>
          <p:spPr>
            <a:xfrm>
              <a:off x="527392" y="2290363"/>
              <a:ext cx="214815" cy="8707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th-TH" sz="210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254065A-392E-4A9F-944B-BF9BB26A5FF0}"/>
              </a:ext>
            </a:extLst>
          </p:cNvPr>
          <p:cNvSpPr txBox="1"/>
          <p:nvPr/>
        </p:nvSpPr>
        <p:spPr>
          <a:xfrm>
            <a:off x="1926290" y="4235192"/>
            <a:ext cx="6048672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514337"/>
            <a:r>
              <a:rPr lang="th-TH" sz="24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ระวัง </a:t>
            </a:r>
            <a:r>
              <a:rPr lang="en-US" sz="24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!!! </a:t>
            </a:r>
            <a:r>
              <a:rPr lang="th-TH" sz="21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พยายามอย่าเลือกแค่ทางที่ง่ายที่สุด (ดาวน์น้อย ผ่อนนาน)</a:t>
            </a:r>
            <a:br>
              <a:rPr lang="th-TH" sz="21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1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เพราะดอกเบี้ยทั้งหมดจะ</a:t>
            </a:r>
            <a:r>
              <a:rPr lang="th-TH" sz="2100" u="sng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สูงมาก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A0CB5E5-AD5C-4666-9379-660E18A3864D}"/>
              </a:ext>
            </a:extLst>
          </p:cNvPr>
          <p:cNvSpPr/>
          <p:nvPr/>
        </p:nvSpPr>
        <p:spPr>
          <a:xfrm>
            <a:off x="3353199" y="1586133"/>
            <a:ext cx="687870" cy="300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 defTabSz="685800"/>
            <a:r>
              <a:rPr lang="en-US" sz="2250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81,610</a:t>
            </a:r>
            <a:endParaRPr lang="th-TH" sz="22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B92698-2235-4447-BB30-36918D5CF84A}"/>
              </a:ext>
            </a:extLst>
          </p:cNvPr>
          <p:cNvSpPr/>
          <p:nvPr/>
        </p:nvSpPr>
        <p:spPr>
          <a:xfrm>
            <a:off x="7282189" y="1606204"/>
            <a:ext cx="818336" cy="33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 defTabSz="685800"/>
            <a:r>
              <a:rPr lang="en-US" sz="2250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122,482</a:t>
            </a:r>
            <a:endParaRPr lang="th-TH" sz="22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A5D358-9E86-4DB8-85D7-EEDA5F2321A6}"/>
              </a:ext>
            </a:extLst>
          </p:cNvPr>
          <p:cNvSpPr/>
          <p:nvPr/>
        </p:nvSpPr>
        <p:spPr>
          <a:xfrm>
            <a:off x="3386619" y="3647264"/>
            <a:ext cx="716545" cy="36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 defTabSz="685800"/>
            <a:r>
              <a:rPr lang="en-US" sz="2250">
                <a:solidFill>
                  <a:srgbClr val="FFC000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47,958</a:t>
            </a:r>
            <a:endParaRPr lang="th-TH" sz="22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DDEB8A-98D2-43B3-A62F-99BC6192E9B9}"/>
              </a:ext>
            </a:extLst>
          </p:cNvPr>
          <p:cNvSpPr/>
          <p:nvPr/>
        </p:nvSpPr>
        <p:spPr>
          <a:xfrm>
            <a:off x="7352797" y="3670055"/>
            <a:ext cx="699830" cy="33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 defTabSz="685800"/>
            <a:r>
              <a:rPr lang="en-US" sz="2250">
                <a:solidFill>
                  <a:srgbClr val="4472C4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71,886</a:t>
            </a:r>
            <a:endParaRPr lang="th-TH" sz="22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Graphic 2" descr="Badge 3 with solid fill">
            <a:extLst>
              <a:ext uri="{FF2B5EF4-FFF2-40B4-BE49-F238E27FC236}">
                <a16:creationId xmlns:a16="http://schemas.microsoft.com/office/drawing/2014/main" id="{9915C42D-B2B3-4422-BD34-80DA2B3B1A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66327" y="3277550"/>
            <a:ext cx="492783" cy="4066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CE2BAA-9E05-400D-B475-07041950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30</a:t>
            </a:fld>
            <a:endParaRPr lang="th-TH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324DF43-02B4-5191-96A1-B4561EC3BC9C}"/>
              </a:ext>
            </a:extLst>
          </p:cNvPr>
          <p:cNvSpPr/>
          <p:nvPr/>
        </p:nvSpPr>
        <p:spPr>
          <a:xfrm>
            <a:off x="0" y="130366"/>
            <a:ext cx="3659637" cy="501112"/>
          </a:xfrm>
          <a:prstGeom prst="rect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Tips &amp; Tricks</a:t>
            </a:r>
            <a:endParaRPr kumimoji="0" lang="th-TH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A4611D-019A-ADC9-A922-26A3A822A353}"/>
              </a:ext>
            </a:extLst>
          </p:cNvPr>
          <p:cNvGrpSpPr/>
          <p:nvPr/>
        </p:nvGrpSpPr>
        <p:grpSpPr>
          <a:xfrm>
            <a:off x="251520" y="68306"/>
            <a:ext cx="777110" cy="684035"/>
            <a:chOff x="1208312" y="772311"/>
            <a:chExt cx="852244" cy="75802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836817D-881B-F55A-B12A-266BF507A600}"/>
                </a:ext>
              </a:extLst>
            </p:cNvPr>
            <p:cNvSpPr/>
            <p:nvPr/>
          </p:nvSpPr>
          <p:spPr>
            <a:xfrm>
              <a:off x="1875825" y="88400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th-TH" sz="36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2568C30-47A2-CD73-9BE9-84BA0162B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312" y="772311"/>
              <a:ext cx="667513" cy="707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351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5" grpId="0" animBg="1"/>
      <p:bldP spid="6" grpId="0" animBg="1"/>
      <p:bldP spid="8" grpId="0" animBg="1"/>
      <p:bldP spid="7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24C66AF4-B84B-D57D-5044-9E1D06F56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0000">
            <a:off x="607825" y="192070"/>
            <a:ext cx="4930648" cy="5487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610B01-B391-4B46-488F-B4569CF915F9}"/>
              </a:ext>
            </a:extLst>
          </p:cNvPr>
          <p:cNvSpPr/>
          <p:nvPr/>
        </p:nvSpPr>
        <p:spPr>
          <a:xfrm>
            <a:off x="381184" y="220932"/>
            <a:ext cx="5057090" cy="50111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ปิดหนี้ </a:t>
            </a:r>
            <a:r>
              <a:rPr lang="en-US" sz="28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“</a:t>
            </a:r>
            <a:r>
              <a:rPr lang="th-TH" sz="28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รถ</a:t>
            </a:r>
            <a:r>
              <a:rPr lang="en-US" sz="28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”</a:t>
            </a:r>
            <a:r>
              <a:rPr lang="th-TH" sz="28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หนี้หมด แถมได้ส่วน </a:t>
            </a:r>
            <a:r>
              <a:rPr lang="en-US" sz="28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“</a:t>
            </a:r>
            <a:r>
              <a:rPr lang="th-TH" sz="28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ลด</a:t>
            </a:r>
            <a:r>
              <a:rPr lang="en-US" sz="28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”</a:t>
            </a:r>
            <a:r>
              <a:rPr lang="th-TH" sz="2800" kern="0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เพิ่ม</a:t>
            </a:r>
            <a:endParaRPr kumimoji="0" lang="th-TH" sz="280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940B6D-8254-279A-AE0B-799C569914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1" y="139330"/>
            <a:ext cx="485395" cy="4938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ADD052-4F86-302B-ACE5-17933DCC243B}"/>
              </a:ext>
            </a:extLst>
          </p:cNvPr>
          <p:cNvSpPr/>
          <p:nvPr/>
        </p:nvSpPr>
        <p:spPr>
          <a:xfrm>
            <a:off x="4669970" y="1751032"/>
            <a:ext cx="3796393" cy="31801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444D76-7961-CCEA-2FE8-CB3336A59923}"/>
              </a:ext>
            </a:extLst>
          </p:cNvPr>
          <p:cNvSpPr/>
          <p:nvPr/>
        </p:nvSpPr>
        <p:spPr>
          <a:xfrm>
            <a:off x="685968" y="1695732"/>
            <a:ext cx="3367558" cy="3080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F919C-818E-6D22-32FA-3494CBAA8B5B}"/>
              </a:ext>
            </a:extLst>
          </p:cNvPr>
          <p:cNvSpPr txBox="1"/>
          <p:nvPr/>
        </p:nvSpPr>
        <p:spPr>
          <a:xfrm>
            <a:off x="4776109" y="2943249"/>
            <a:ext cx="3143248" cy="761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th-TH" sz="135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จ่ายมาแล้ว</a:t>
            </a:r>
          </a:p>
          <a:p>
            <a:r>
              <a:rPr lang="th-TH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ไม่น้อยกว่า </a:t>
            </a:r>
            <a:r>
              <a:rPr lang="en-US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</a:t>
            </a:r>
            <a:r>
              <a:rPr lang="th-TH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 </a:t>
            </a:r>
            <a:r>
              <a:rPr lang="en-US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แต่ ไม่เกิน </a:t>
            </a:r>
            <a:r>
              <a:rPr lang="en-US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</a:t>
            </a:r>
            <a:r>
              <a:rPr lang="th-TH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 </a:t>
            </a:r>
            <a:r>
              <a:rPr lang="en-US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endParaRPr lang="th-TH" sz="165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135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ของค่างวดทั้งหมด</a:t>
            </a:r>
            <a:endParaRPr lang="en-US" sz="135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6F3199-065E-729A-E4A9-939AAC8B60B2}"/>
              </a:ext>
            </a:extLst>
          </p:cNvPr>
          <p:cNvSpPr txBox="1"/>
          <p:nvPr/>
        </p:nvSpPr>
        <p:spPr>
          <a:xfrm>
            <a:off x="4772023" y="3790103"/>
            <a:ext cx="3204483" cy="761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th-TH" sz="135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จ่ายมาแล้ว</a:t>
            </a:r>
          </a:p>
          <a:p>
            <a:r>
              <a:rPr lang="th-TH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เกิน </a:t>
            </a:r>
            <a:r>
              <a:rPr lang="en-US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</a:t>
            </a:r>
            <a:r>
              <a:rPr lang="th-TH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 </a:t>
            </a:r>
            <a:r>
              <a:rPr lang="en-US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endParaRPr lang="th-TH" sz="165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135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ของค่างวดทั้งหมด</a:t>
            </a:r>
            <a:endParaRPr lang="en-US" sz="135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255B20-DF7C-7CC8-7898-517B0C9927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411" y="3063711"/>
            <a:ext cx="1113143" cy="332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4A2E8C-9C8C-245E-74DA-42C48A44E16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46964" y="3654060"/>
            <a:ext cx="895816" cy="7384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30B1C4B-C326-3AEF-94F7-29293FED1362}"/>
              </a:ext>
            </a:extLst>
          </p:cNvPr>
          <p:cNvGrpSpPr/>
          <p:nvPr/>
        </p:nvGrpSpPr>
        <p:grpSpPr>
          <a:xfrm>
            <a:off x="735289" y="1941849"/>
            <a:ext cx="3101419" cy="698708"/>
            <a:chOff x="1502671" y="2461758"/>
            <a:chExt cx="4135225" cy="93161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A73602D-6EA6-AA23-6A53-CA7858447E81}"/>
                </a:ext>
              </a:extLst>
            </p:cNvPr>
            <p:cNvGrpSpPr/>
            <p:nvPr/>
          </p:nvGrpSpPr>
          <p:grpSpPr>
            <a:xfrm>
              <a:off x="1502671" y="2461758"/>
              <a:ext cx="1273179" cy="931610"/>
              <a:chOff x="9623678" y="4054299"/>
              <a:chExt cx="1696164" cy="1269607"/>
            </a:xfrm>
          </p:grpSpPr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78B0A5EC-40C6-5975-A6E1-3E5390BE0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3678" y="4054299"/>
                <a:ext cx="1696164" cy="1269607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D4CEA0-EF93-F949-FE92-B22627496B2A}"/>
                  </a:ext>
                </a:extLst>
              </p:cNvPr>
              <p:cNvSpPr/>
              <p:nvPr/>
            </p:nvSpPr>
            <p:spPr>
              <a:xfrm rot="21113541">
                <a:off x="10276383" y="4156435"/>
                <a:ext cx="851516" cy="442366"/>
              </a:xfrm>
              <a:prstGeom prst="rect">
                <a:avLst/>
              </a:prstGeom>
              <a:solidFill>
                <a:srgbClr val="FED4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rgbClr val="CC1E46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NEW</a:t>
                </a:r>
                <a:endParaRPr lang="th-TH" sz="1200" b="1">
                  <a:solidFill>
                    <a:srgbClr val="CC1E46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148CAA-19D7-9D7F-D6AD-3B084B87A912}"/>
                </a:ext>
              </a:extLst>
            </p:cNvPr>
            <p:cNvSpPr txBox="1"/>
            <p:nvPr/>
          </p:nvSpPr>
          <p:spPr>
            <a:xfrm>
              <a:off x="3021290" y="2746960"/>
              <a:ext cx="2616606" cy="634761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L="0" lvl="1" algn="ctr">
                <a:defRPr/>
              </a:pPr>
              <a:r>
                <a:rPr lang="th-TH" sz="1600" b="1" kern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รถยนต์ใหม่ ไม่เกิน </a:t>
              </a:r>
              <a:r>
                <a:rPr lang="en-US" sz="1600" b="1" kern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10%</a:t>
              </a:r>
              <a:endParaRPr lang="th-TH" sz="1600" b="1" kern="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17F4F2C-1806-4202-0519-E12EB6C38C3A}"/>
              </a:ext>
            </a:extLst>
          </p:cNvPr>
          <p:cNvSpPr txBox="1"/>
          <p:nvPr/>
        </p:nvSpPr>
        <p:spPr>
          <a:xfrm>
            <a:off x="1902534" y="3013117"/>
            <a:ext cx="1990735" cy="476071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th-TH" sz="1600" b="1" kern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รถยนต์มือสอง ไม่เกิน </a:t>
            </a:r>
            <a:r>
              <a:rPr lang="en-US" sz="1600" b="1" kern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15%</a:t>
            </a:r>
            <a:endParaRPr lang="th-TH" sz="1600" b="1" kern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D8CA8E-C4A7-40F1-0ADF-EDEFA42DAAE3}"/>
              </a:ext>
            </a:extLst>
          </p:cNvPr>
          <p:cNvSpPr txBox="1"/>
          <p:nvPr/>
        </p:nvSpPr>
        <p:spPr>
          <a:xfrm>
            <a:off x="1932055" y="3873118"/>
            <a:ext cx="1980067" cy="476071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th-TH" sz="1600" b="1" kern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รถจักรยานยนต์ ไม่เกิน </a:t>
            </a:r>
            <a:r>
              <a:rPr lang="en-US" sz="1600" b="1" kern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23%</a:t>
            </a:r>
            <a:endParaRPr lang="th-TH" sz="1600" b="1" kern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3070C9-C40E-B48C-913F-8E36A5886968}"/>
              </a:ext>
            </a:extLst>
          </p:cNvPr>
          <p:cNvSpPr txBox="1"/>
          <p:nvPr/>
        </p:nvSpPr>
        <p:spPr>
          <a:xfrm>
            <a:off x="527901" y="849410"/>
            <a:ext cx="7965650" cy="4153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099"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ประกาศเกี่ยวกับการเช่าซื้อรถ ฉบับใหม่ </a:t>
            </a:r>
            <a:r>
              <a:rPr lang="th-TH" sz="2099" u="sng"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บังคับใช้ตั้งแต่ </a:t>
            </a:r>
            <a:r>
              <a:rPr lang="en-US" sz="2099" u="sng"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10 </a:t>
            </a:r>
            <a:r>
              <a:rPr lang="th-TH" sz="2099" u="sng"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ม.ค. </a:t>
            </a:r>
            <a:r>
              <a:rPr lang="en-US" sz="2099" u="sng"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66</a:t>
            </a:r>
            <a:r>
              <a:rPr lang="th-TH" sz="2099" u="sng"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CA3F18-883D-9DBF-2562-EEFA7D231EAD}"/>
              </a:ext>
            </a:extLst>
          </p:cNvPr>
          <p:cNvSpPr txBox="1"/>
          <p:nvPr/>
        </p:nvSpPr>
        <p:spPr>
          <a:xfrm>
            <a:off x="669638" y="1414594"/>
            <a:ext cx="3412168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1800">
                <a:solidFill>
                  <a:schemeClr val="bg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กำหนดอัตราดอกเบี้ยที่แท้จริงสูงสุดต่อปี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31F0A4-66CD-55FE-107B-7682831BE866}"/>
              </a:ext>
            </a:extLst>
          </p:cNvPr>
          <p:cNvSpPr txBox="1"/>
          <p:nvPr/>
        </p:nvSpPr>
        <p:spPr>
          <a:xfrm>
            <a:off x="4678136" y="1410848"/>
            <a:ext cx="3763736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2000">
                <a:solidFill>
                  <a:schemeClr val="bg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เพิ่ม</a:t>
            </a:r>
            <a:r>
              <a:rPr lang="th-TH" sz="2000" u="sng">
                <a:solidFill>
                  <a:schemeClr val="bg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ส่วนลดดอกเบี้ย</a:t>
            </a:r>
            <a:r>
              <a:rPr lang="en-US" sz="2000">
                <a:solidFill>
                  <a:schemeClr val="bg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*</a:t>
            </a:r>
            <a:r>
              <a:rPr lang="th-TH" sz="2000">
                <a:solidFill>
                  <a:schemeClr val="bg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ที่ได้รับ</a:t>
            </a:r>
          </a:p>
          <a:p>
            <a:pPr algn="ctr"/>
            <a:r>
              <a:rPr lang="th-TH" sz="1600" b="1">
                <a:solidFill>
                  <a:schemeClr val="bg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กรณีปิดหนี้ก่อนกำหนด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CC8A7B-5795-61CA-63E3-B8A4C5C72F0B}"/>
              </a:ext>
            </a:extLst>
          </p:cNvPr>
          <p:cNvSpPr/>
          <p:nvPr/>
        </p:nvSpPr>
        <p:spPr>
          <a:xfrm>
            <a:off x="5314951" y="4599036"/>
            <a:ext cx="3192236" cy="36963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>
              <a:defRPr/>
            </a:pPr>
            <a:r>
              <a:rPr lang="en-US" sz="1400" kern="0">
                <a:solidFill>
                  <a:srgbClr val="CC1E46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1400" kern="0">
                <a:solidFill>
                  <a:srgbClr val="CC1E46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ส่วนลดดอกเบี้ยที่ยังไม่ถึงกำหนดชำระ (คิดแบบลดต้นลดดอก)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DEA91F-6101-3D4B-6AFA-76A94AA420B4}"/>
              </a:ext>
            </a:extLst>
          </p:cNvPr>
          <p:cNvSpPr txBox="1"/>
          <p:nvPr/>
        </p:nvSpPr>
        <p:spPr>
          <a:xfrm>
            <a:off x="4800601" y="2121626"/>
            <a:ext cx="3045278" cy="761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th-TH" sz="135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จ่ายมาแล้ว</a:t>
            </a:r>
          </a:p>
          <a:p>
            <a:r>
              <a:rPr lang="th-TH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ไม่เกิน </a:t>
            </a:r>
            <a:r>
              <a:rPr lang="en-US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</a:t>
            </a:r>
            <a:r>
              <a:rPr lang="th-TH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 </a:t>
            </a:r>
            <a:r>
              <a:rPr lang="en-US" sz="165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endParaRPr lang="th-TH" sz="165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135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ของค่างวดทั้งหมด</a:t>
            </a:r>
            <a:endParaRPr lang="en-US" sz="135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796AED-AC14-BA4B-D362-E99CA346B0E6}"/>
              </a:ext>
            </a:extLst>
          </p:cNvPr>
          <p:cNvGrpSpPr/>
          <p:nvPr/>
        </p:nvGrpSpPr>
        <p:grpSpPr>
          <a:xfrm>
            <a:off x="7467714" y="2110481"/>
            <a:ext cx="767447" cy="730106"/>
            <a:chOff x="9946423" y="2819400"/>
            <a:chExt cx="1110342" cy="1024335"/>
          </a:xfr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6610839-5735-5A0F-5468-6BF4AAC5816E}"/>
                </a:ext>
              </a:extLst>
            </p:cNvPr>
            <p:cNvSpPr/>
            <p:nvPr/>
          </p:nvSpPr>
          <p:spPr>
            <a:xfrm>
              <a:off x="9971314" y="2819400"/>
              <a:ext cx="1024334" cy="10243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b="1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8C91B9-6DC4-9DCB-0447-CA5794EF77C8}"/>
                </a:ext>
              </a:extLst>
            </p:cNvPr>
            <p:cNvSpPr txBox="1"/>
            <p:nvPr/>
          </p:nvSpPr>
          <p:spPr>
            <a:xfrm>
              <a:off x="9960924" y="2945785"/>
              <a:ext cx="1064169" cy="38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lvl="1" algn="ctr">
                <a:defRPr/>
              </a:pPr>
              <a:r>
                <a:rPr lang="th-TH" sz="1200" kern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ไม่น้อยกว่า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B80D66-94D8-32E0-D2F2-B1AF310D91E0}"/>
                </a:ext>
              </a:extLst>
            </p:cNvPr>
            <p:cNvSpPr txBox="1"/>
            <p:nvPr/>
          </p:nvSpPr>
          <p:spPr>
            <a:xfrm>
              <a:off x="9946423" y="3240639"/>
              <a:ext cx="1110342" cy="5181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lvl="1" algn="ctr">
                <a:defRPr/>
              </a:pPr>
              <a:r>
                <a:rPr lang="en-US" sz="1800" b="1" kern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60%</a:t>
              </a:r>
              <a:endParaRPr lang="th-TH" sz="1800" b="1" kern="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E9C38F8-A1D4-2F6A-5BDC-4A1D621DA7B4}"/>
              </a:ext>
            </a:extLst>
          </p:cNvPr>
          <p:cNvGrpSpPr/>
          <p:nvPr/>
        </p:nvGrpSpPr>
        <p:grpSpPr>
          <a:xfrm>
            <a:off x="7451389" y="2951183"/>
            <a:ext cx="759355" cy="729000"/>
            <a:chOff x="9955565" y="2819400"/>
            <a:chExt cx="1110342" cy="1066801"/>
          </a:xfr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191EAD4-5B88-265B-10D1-8DB613B4B754}"/>
                </a:ext>
              </a:extLst>
            </p:cNvPr>
            <p:cNvSpPr/>
            <p:nvPr/>
          </p:nvSpPr>
          <p:spPr>
            <a:xfrm>
              <a:off x="9971314" y="2819400"/>
              <a:ext cx="1066801" cy="106680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b="1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D566E0-C3FC-5673-E260-F59379292F28}"/>
                </a:ext>
              </a:extLst>
            </p:cNvPr>
            <p:cNvSpPr txBox="1"/>
            <p:nvPr/>
          </p:nvSpPr>
          <p:spPr>
            <a:xfrm>
              <a:off x="10027652" y="2935468"/>
              <a:ext cx="1018073" cy="4053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lvl="1" algn="ctr">
                <a:defRPr/>
              </a:pPr>
              <a:r>
                <a:rPr lang="th-TH" sz="1200" kern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ไม่น้อยกว่า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F93428-DC61-7F9C-148F-3E2E52F4A411}"/>
                </a:ext>
              </a:extLst>
            </p:cNvPr>
            <p:cNvSpPr txBox="1"/>
            <p:nvPr/>
          </p:nvSpPr>
          <p:spPr>
            <a:xfrm>
              <a:off x="9955565" y="3247616"/>
              <a:ext cx="1110342" cy="5404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lvl="1" algn="ctr">
                <a:defRPr/>
              </a:pPr>
              <a:r>
                <a:rPr lang="en-US" sz="1800" b="1" kern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70%</a:t>
              </a:r>
              <a:endParaRPr lang="th-TH" sz="1800" b="1" kern="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61897A-236B-9167-B8CC-74DDC7F4210B}"/>
              </a:ext>
            </a:extLst>
          </p:cNvPr>
          <p:cNvGrpSpPr/>
          <p:nvPr/>
        </p:nvGrpSpPr>
        <p:grpSpPr>
          <a:xfrm>
            <a:off x="7476603" y="3804722"/>
            <a:ext cx="766800" cy="729000"/>
            <a:chOff x="10753524" y="2723546"/>
            <a:chExt cx="1110342" cy="1012371"/>
          </a:xfr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46FEDC-48B3-B412-A536-A775F2A69E91}"/>
                </a:ext>
              </a:extLst>
            </p:cNvPr>
            <p:cNvSpPr/>
            <p:nvPr/>
          </p:nvSpPr>
          <p:spPr>
            <a:xfrm>
              <a:off x="10801031" y="2723546"/>
              <a:ext cx="1025197" cy="101237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b="1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1A8AEB-9711-25E0-1116-AC216BA2DEA9}"/>
                </a:ext>
              </a:extLst>
            </p:cNvPr>
            <p:cNvSpPr txBox="1"/>
            <p:nvPr/>
          </p:nvSpPr>
          <p:spPr>
            <a:xfrm>
              <a:off x="10753524" y="2964690"/>
              <a:ext cx="1110342" cy="5128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lvl="1" algn="ctr">
                <a:defRPr/>
              </a:pPr>
              <a:r>
                <a:rPr lang="en-US" sz="1800" b="1" kern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100%</a:t>
              </a:r>
              <a:endParaRPr lang="th-TH" sz="1800" b="1" kern="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FA1D2930-F1D1-9277-36DC-71FB2DEEE3D8}"/>
              </a:ext>
            </a:extLst>
          </p:cNvPr>
          <p:cNvSpPr/>
          <p:nvPr/>
        </p:nvSpPr>
        <p:spPr>
          <a:xfrm>
            <a:off x="622282" y="4881890"/>
            <a:ext cx="8262258" cy="523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th-TH" sz="1600" kern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</a:t>
            </a:r>
            <a:r>
              <a:rPr lang="en-US" sz="1600" kern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1600" kern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สำนักงานคณะกรรมการคุ้มครองผู้บริโภค (สคบ.)</a:t>
            </a:r>
            <a:r>
              <a:rPr lang="en-US" sz="1600" kern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8"/>
              </a:rPr>
              <a:t>http://www.ratchakitcha.soc.go.th/DATA/PDF/2565/E/245/T_0026.PDF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th-TH" sz="16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>
              <a:defRPr/>
            </a:pPr>
            <a:endParaRPr lang="th-TH" sz="1600" kern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29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  <p:bldP spid="22" grpId="0" animBg="1"/>
      <p:bldP spid="23" grpId="0" animBg="1"/>
      <p:bldP spid="25" grpId="0" animBg="1"/>
      <p:bldP spid="27" grpId="0" animBg="1"/>
      <p:bldP spid="28" grpId="0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76257" y="1149126"/>
            <a:ext cx="5209848" cy="1431248"/>
          </a:xfrm>
          <a:prstGeom prst="roundRect">
            <a:avLst>
              <a:gd name="adj" fmla="val 13263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sp>
        <p:nvSpPr>
          <p:cNvPr id="6" name="Rectangle 5"/>
          <p:cNvSpPr/>
          <p:nvPr/>
        </p:nvSpPr>
        <p:spPr>
          <a:xfrm>
            <a:off x="780611" y="1515160"/>
            <a:ext cx="4801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ถ้ามีเงินก้อน....จะเอาไปโปะหนี้รถหรือหนี้บ้านก่อนดี</a:t>
            </a:r>
            <a:r>
              <a:rPr lang="en-US" sz="2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??</a:t>
            </a:r>
            <a:endParaRPr lang="th-TH" sz="2400" b="1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70172" y="2540188"/>
            <a:ext cx="5687828" cy="2158692"/>
          </a:xfrm>
          <a:prstGeom prst="roundRect">
            <a:avLst>
              <a:gd name="adj" fmla="val 13262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cxnSp>
        <p:nvCxnSpPr>
          <p:cNvPr id="10" name="Curved Connector 9"/>
          <p:cNvCxnSpPr/>
          <p:nvPr/>
        </p:nvCxnSpPr>
        <p:spPr>
          <a:xfrm>
            <a:off x="532988" y="2580374"/>
            <a:ext cx="595664" cy="591203"/>
          </a:xfrm>
          <a:prstGeom prst="curvedConnector3">
            <a:avLst>
              <a:gd name="adj1" fmla="val -60232"/>
            </a:avLst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09523" y="2842151"/>
            <a:ext cx="5009125" cy="42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h-TH" sz="2143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720B29-E3F7-4DEE-A78B-EA057608F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60" y="882673"/>
            <a:ext cx="2029543" cy="1431248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12285B-494F-4135-AD37-B4693813C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38" y="2313921"/>
            <a:ext cx="2010593" cy="842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97247D-5AD6-44B2-959C-7D46BCB2C69F}"/>
              </a:ext>
            </a:extLst>
          </p:cNvPr>
          <p:cNvSpPr txBox="1"/>
          <p:nvPr/>
        </p:nvSpPr>
        <p:spPr>
          <a:xfrm>
            <a:off x="1409161" y="2747075"/>
            <a:ext cx="520984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ควรนำเงินก้อนที่ได้มาไปโปะจ่ายหนี้บ้านก่อน </a:t>
            </a:r>
            <a:r>
              <a:rPr lang="th-TH" sz="2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เพราะหนี้บ้านจะคิดดอกเบี้ยแบบลดต้นลดดอก </a:t>
            </a:r>
            <a:r>
              <a:rPr lang="th-TH" sz="22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ยิ่งโปะหนี้มากเท่าไหร่ ดอกเบี้ยที่เราต้องจ่ายก็จะลดลงตามไปด้วย</a:t>
            </a:r>
            <a:r>
              <a:rPr lang="th-TH" sz="2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แต่หนี้รถจะคิดดอกเบี้ยแบบเงินต้นคงที่และคิดดอกเบี้ยทั้งหมดไว้แล้วตั้งแต่ต้น  ดังนั้น แม้จะนำเงินไปโปะหรือจ่ายบางส่วนก่อนก็ไม่ได้ช่วยให้ดอกเบี้ยที่ต้องจ่ายลดลง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F05C1-8C37-4F35-82B8-12F57772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32</a:t>
            </a:fld>
            <a:endParaRPr lang="th-T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F7F378-EBFD-B771-5F56-58A5AAA52A41}"/>
              </a:ext>
            </a:extLst>
          </p:cNvPr>
          <p:cNvSpPr/>
          <p:nvPr/>
        </p:nvSpPr>
        <p:spPr>
          <a:xfrm>
            <a:off x="0" y="130366"/>
            <a:ext cx="3659637" cy="501112"/>
          </a:xfrm>
          <a:prstGeom prst="rect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Tips &amp; Tricks</a:t>
            </a:r>
            <a:endParaRPr kumimoji="0" lang="th-TH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5859E0-E5B9-75E1-3990-0169B203490D}"/>
              </a:ext>
            </a:extLst>
          </p:cNvPr>
          <p:cNvGrpSpPr/>
          <p:nvPr/>
        </p:nvGrpSpPr>
        <p:grpSpPr>
          <a:xfrm>
            <a:off x="251520" y="68306"/>
            <a:ext cx="777110" cy="684035"/>
            <a:chOff x="1208312" y="772311"/>
            <a:chExt cx="852244" cy="75802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EAA7C5-B803-A6D6-7402-CDD5D2F045D7}"/>
                </a:ext>
              </a:extLst>
            </p:cNvPr>
            <p:cNvSpPr/>
            <p:nvPr/>
          </p:nvSpPr>
          <p:spPr>
            <a:xfrm>
              <a:off x="1875825" y="88400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th-TH" sz="3600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653B30-66EB-AE8C-B002-12C5AA8C8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312" y="772311"/>
              <a:ext cx="667513" cy="707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067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3568" y="1707654"/>
            <a:ext cx="2887579" cy="1038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/>
            </a:defPPr>
            <a:lvl1pPr algn="r">
              <a:defRPr sz="6000" b="1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th-TH" sz="3600">
                <a:solidFill>
                  <a:srgbClr val="094168"/>
                </a:solidFill>
              </a:rPr>
              <a:t>ช่องทางร้องเรียน</a:t>
            </a:r>
            <a:br>
              <a:rPr lang="th-TH" sz="3600">
                <a:solidFill>
                  <a:srgbClr val="094168"/>
                </a:solidFill>
              </a:rPr>
            </a:br>
            <a:r>
              <a:rPr lang="th-TH" sz="3600">
                <a:solidFill>
                  <a:srgbClr val="094168"/>
                </a:solidFill>
              </a:rPr>
              <a:t>เรื่อง หนี้นอกระบบ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7072"/>
            <a:ext cx="4246819" cy="48837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20CE60-5D00-4CE5-8BF1-6FFAEC86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1580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E0DA35A-3CC0-44F6-8A12-50FB1301E6C4}"/>
              </a:ext>
            </a:extLst>
          </p:cNvPr>
          <p:cNvSpPr txBox="1"/>
          <p:nvPr/>
        </p:nvSpPr>
        <p:spPr>
          <a:xfrm>
            <a:off x="259772" y="234677"/>
            <a:ext cx="5760640" cy="50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214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การติดตามทวงถามหนี้</a:t>
            </a:r>
            <a:r>
              <a:rPr lang="th-TH" sz="1800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2000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(พ.ร.บ.การทวงถามหนี้ พ.ศ. 2558) </a:t>
            </a:r>
            <a:endParaRPr lang="en-US" sz="1800">
              <a:solidFill>
                <a:srgbClr val="0941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D43521-CD59-41D5-82C3-7D4A8FF4FE35}"/>
              </a:ext>
            </a:extLst>
          </p:cNvPr>
          <p:cNvSpPr/>
          <p:nvPr/>
        </p:nvSpPr>
        <p:spPr>
          <a:xfrm rot="219776">
            <a:off x="390415" y="1129720"/>
            <a:ext cx="4504791" cy="3176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50022-53BF-48FF-BF9C-131493F32E70}"/>
              </a:ext>
            </a:extLst>
          </p:cNvPr>
          <p:cNvSpPr txBox="1"/>
          <p:nvPr/>
        </p:nvSpPr>
        <p:spPr>
          <a:xfrm>
            <a:off x="410508" y="1571381"/>
            <a:ext cx="4676750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th-TH" sz="2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ห้ามทวงในลักษณะประจาน ดูหมิ่น ข่มขู่ หรือใช้ความรุนแรง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เจ้าหนี้สามารถ</a:t>
            </a:r>
            <a:r>
              <a:rPr lang="th-TH" sz="2000" b="1" u="sng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ทวงหนี้ได้เพียง </a:t>
            </a:r>
            <a:r>
              <a:rPr lang="en-US" sz="2000" b="1" u="sng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</a:t>
            </a:r>
            <a:r>
              <a:rPr lang="th-TH" sz="2000" b="1" u="sng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ครั้งต่อวัน  </a:t>
            </a:r>
          </a:p>
          <a:p>
            <a:pPr>
              <a:spcBef>
                <a:spcPts val="600"/>
              </a:spcBef>
            </a:pP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(ตามประกาศคณะกรรมการกำกับทวงถามหนี้)</a:t>
            </a:r>
            <a:endParaRPr lang="th-TH" sz="16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เจ้าหนี้ทวงหนี้ได้</a:t>
            </a:r>
            <a:r>
              <a:rPr lang="th-TH" sz="2000" b="1" u="sng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ในเวลาที่กฎหมายกำหนดเท่านั้น</a:t>
            </a:r>
          </a:p>
          <a:p>
            <a:pPr>
              <a:spcBef>
                <a:spcPts val="600"/>
              </a:spcBef>
            </a:pP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วันจันทร์</a:t>
            </a: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ศุกร์ เวลา </a:t>
            </a: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08.00-20.00 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น. และ</a:t>
            </a:r>
          </a:p>
          <a:p>
            <a:pPr>
              <a:spcBef>
                <a:spcPts val="600"/>
              </a:spcBef>
            </a:pP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วันเสาร์</a:t>
            </a: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อาทิตย์ เวลา </a:t>
            </a: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08.00-18.00 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น. เท่านั้น</a:t>
            </a: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!!!</a:t>
            </a:r>
            <a:endParaRPr lang="en-US" sz="18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80F583-AFA0-42E4-9B12-F8D41AD24375}"/>
              </a:ext>
            </a:extLst>
          </p:cNvPr>
          <p:cNvGrpSpPr/>
          <p:nvPr/>
        </p:nvGrpSpPr>
        <p:grpSpPr>
          <a:xfrm>
            <a:off x="25979" y="4808114"/>
            <a:ext cx="3168352" cy="307777"/>
            <a:chOff x="559670" y="4706111"/>
            <a:chExt cx="3168352" cy="30777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78460F-BC06-4C21-B0A6-2FE271B0438F}"/>
                </a:ext>
              </a:extLst>
            </p:cNvPr>
            <p:cNvSpPr txBox="1"/>
            <p:nvPr/>
          </p:nvSpPr>
          <p:spPr>
            <a:xfrm>
              <a:off x="559670" y="4706111"/>
              <a:ext cx="3168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  ศึกษารายละเอียดได้ที่ </a:t>
              </a:r>
              <a:r>
                <a:rPr lang="en-US" sz="1400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&gt;&gt;</a:t>
              </a:r>
              <a:r>
                <a:rPr lang="th-TH" sz="1400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เอกสารเพิ่มเติม</a:t>
              </a:r>
            </a:p>
          </p:txBody>
        </p:sp>
        <p:pic>
          <p:nvPicPr>
            <p:cNvPr id="3" name="Graphic 2" descr="Information with solid fill">
              <a:extLst>
                <a:ext uri="{FF2B5EF4-FFF2-40B4-BE49-F238E27FC236}">
                  <a16:creationId xmlns:a16="http://schemas.microsoft.com/office/drawing/2014/main" id="{619BDBD5-A22E-4E15-A385-626E96282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6580" y="4724314"/>
              <a:ext cx="241176" cy="24117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4DD77-718C-47F9-8C16-20A1E083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34</a:t>
            </a:fld>
            <a:endParaRPr lang="th-TH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00C9C1-121C-A27C-C4E2-421E4892E316}"/>
              </a:ext>
            </a:extLst>
          </p:cNvPr>
          <p:cNvGrpSpPr/>
          <p:nvPr/>
        </p:nvGrpSpPr>
        <p:grpSpPr>
          <a:xfrm>
            <a:off x="5063320" y="955299"/>
            <a:ext cx="3857276" cy="3857277"/>
            <a:chOff x="6909932" y="1021680"/>
            <a:chExt cx="5204240" cy="5204241"/>
          </a:xfrm>
        </p:grpSpPr>
        <p:pic>
          <p:nvPicPr>
            <p:cNvPr id="6" name="Picture 2" descr="May be an image of text">
              <a:extLst>
                <a:ext uri="{FF2B5EF4-FFF2-40B4-BE49-F238E27FC236}">
                  <a16:creationId xmlns:a16="http://schemas.microsoft.com/office/drawing/2014/main" id="{A8226864-A744-5E10-20BE-4ED63E8CFB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9932" y="1021680"/>
              <a:ext cx="5204240" cy="5204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EEBA7F-98FE-443B-B0B5-A18A97DF1795}"/>
                </a:ext>
              </a:extLst>
            </p:cNvPr>
            <p:cNvSpPr txBox="1"/>
            <p:nvPr/>
          </p:nvSpPr>
          <p:spPr>
            <a:xfrm>
              <a:off x="6970816" y="3763313"/>
              <a:ext cx="3216731" cy="1868636"/>
            </a:xfrm>
            <a:prstGeom prst="rect">
              <a:avLst/>
            </a:prstGeom>
            <a:solidFill>
              <a:srgbClr val="7B77FF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th-TH" sz="12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1. ศูนย์ช่วยเหลือลูกหนี้และประชาชนที่ไม่ได้รับ       ความเป็นธรรม กระทรวงยุติธรรม </a:t>
              </a:r>
            </a:p>
            <a:p>
              <a:r>
                <a:rPr lang="th-TH" sz="12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โทร. 0-2575-3344</a:t>
              </a:r>
            </a:p>
            <a:p>
              <a:r>
                <a:rPr lang="th-TH" sz="12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2. ศูนย์ดำรงธรรม กระทรวงมหาดไทย โทร. 1567</a:t>
              </a:r>
            </a:p>
            <a:p>
              <a:r>
                <a:rPr lang="th-TH" sz="12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3. ส่วนอำนวยการปฏิบัติการแก้ไขหนี้สินภาคประชาชน สำนักงานเศรษฐกิจการคลัง กระทรวงการคลัง </a:t>
              </a:r>
            </a:p>
            <a:p>
              <a:r>
                <a:rPr lang="th-TH" sz="12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โทร. 1359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7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CC5502E-8441-4C3B-929A-BAE816E6CAD0}"/>
              </a:ext>
            </a:extLst>
          </p:cNvPr>
          <p:cNvSpPr/>
          <p:nvPr/>
        </p:nvSpPr>
        <p:spPr>
          <a:xfrm>
            <a:off x="0" y="915566"/>
            <a:ext cx="9144000" cy="338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C90490-AB56-4778-B370-D0DE8607E858}"/>
              </a:ext>
            </a:extLst>
          </p:cNvPr>
          <p:cNvCxnSpPr/>
          <p:nvPr/>
        </p:nvCxnSpPr>
        <p:spPr>
          <a:xfrm>
            <a:off x="769270" y="2815434"/>
            <a:ext cx="7704856" cy="0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88D752-8A04-4E0D-8987-55647F939240}"/>
              </a:ext>
            </a:extLst>
          </p:cNvPr>
          <p:cNvCxnSpPr>
            <a:cxnSpLocks/>
          </p:cNvCxnSpPr>
          <p:nvPr/>
        </p:nvCxnSpPr>
        <p:spPr>
          <a:xfrm flipV="1">
            <a:off x="2072741" y="2812068"/>
            <a:ext cx="1152875" cy="6732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EDB78D40-9000-41D1-BAD4-6C679FAA848F}"/>
              </a:ext>
            </a:extLst>
          </p:cNvPr>
          <p:cNvSpPr/>
          <p:nvPr/>
        </p:nvSpPr>
        <p:spPr>
          <a:xfrm>
            <a:off x="-313023" y="3180952"/>
            <a:ext cx="2258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B8BB43-BBF5-43DC-80E8-0D39C6371D22}"/>
              </a:ext>
            </a:extLst>
          </p:cNvPr>
          <p:cNvSpPr/>
          <p:nvPr/>
        </p:nvSpPr>
        <p:spPr>
          <a:xfrm>
            <a:off x="895865" y="1765858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คิดก่อนกู้ </a:t>
            </a:r>
          </a:p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รู้ก่อนเป็นหนี้</a:t>
            </a:r>
            <a:endParaRPr lang="en-US" sz="20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B201894-02E2-4EB9-AE07-AD379C594A79}"/>
              </a:ext>
            </a:extLst>
          </p:cNvPr>
          <p:cNvSpPr/>
          <p:nvPr/>
        </p:nvSpPr>
        <p:spPr>
          <a:xfrm>
            <a:off x="2241120" y="3227119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เตรียมความพร้อม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ก่อน 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Journey </a:t>
            </a: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(เจอหนี้)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5601BAC-F517-4770-9444-3BAB7C724676}"/>
              </a:ext>
            </a:extLst>
          </p:cNvPr>
          <p:cNvSpPr/>
          <p:nvPr/>
        </p:nvSpPr>
        <p:spPr>
          <a:xfrm>
            <a:off x="4872300" y="3212555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เรื่องเล่า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ของลูกหนี้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08CB98C-7405-47EA-82BE-37C580619246}"/>
              </a:ext>
            </a:extLst>
          </p:cNvPr>
          <p:cNvSpPr/>
          <p:nvPr/>
        </p:nvSpPr>
        <p:spPr>
          <a:xfrm>
            <a:off x="6095620" y="2079888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บทสรุปการแก้หนี้</a:t>
            </a:r>
          </a:p>
          <a:p>
            <a:pPr algn="ctr">
              <a:defRPr/>
            </a:pP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83263D0-16A2-4159-A9FC-1BD6FABE04D0}"/>
              </a:ext>
            </a:extLst>
          </p:cNvPr>
          <p:cNvSpPr/>
          <p:nvPr/>
        </p:nvSpPr>
        <p:spPr>
          <a:xfrm>
            <a:off x="7331151" y="3148514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ทบทวนความรู้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เตรียมพร้อมสู้หนี้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A8746E8-9937-4B00-9588-8F68B000191C}"/>
              </a:ext>
            </a:extLst>
          </p:cNvPr>
          <p:cNvSpPr/>
          <p:nvPr/>
        </p:nvSpPr>
        <p:spPr>
          <a:xfrm>
            <a:off x="7718544" y="2597727"/>
            <a:ext cx="2258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FINISH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F6B0796-5483-4FA5-9303-1C17B6A7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60339" y="1810205"/>
            <a:ext cx="542223" cy="928624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5002CE34-49A8-4E42-8F1E-AA0BD7A00703}"/>
              </a:ext>
            </a:extLst>
          </p:cNvPr>
          <p:cNvSpPr/>
          <p:nvPr/>
        </p:nvSpPr>
        <p:spPr>
          <a:xfrm>
            <a:off x="3131840" y="267221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2D5EF2F-9A17-432F-9AE1-01C1BF5D538B}"/>
              </a:ext>
            </a:extLst>
          </p:cNvPr>
          <p:cNvSpPr/>
          <p:nvPr/>
        </p:nvSpPr>
        <p:spPr>
          <a:xfrm>
            <a:off x="4572000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F376C55-FA3D-4C3A-A7FA-718161A872A6}"/>
              </a:ext>
            </a:extLst>
          </p:cNvPr>
          <p:cNvSpPr/>
          <p:nvPr/>
        </p:nvSpPr>
        <p:spPr>
          <a:xfrm>
            <a:off x="5868144" y="267141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D5C9641-C121-4C26-9B84-084F9F172EA2}"/>
              </a:ext>
            </a:extLst>
          </p:cNvPr>
          <p:cNvSpPr/>
          <p:nvPr/>
        </p:nvSpPr>
        <p:spPr>
          <a:xfrm>
            <a:off x="7092280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CAD4D7C-5DBC-411F-91F5-C0B7A693591B}"/>
              </a:ext>
            </a:extLst>
          </p:cNvPr>
          <p:cNvSpPr/>
          <p:nvPr/>
        </p:nvSpPr>
        <p:spPr>
          <a:xfrm>
            <a:off x="8267459" y="266222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8515977-B3DD-4740-BE6B-A5B41DB82B12}"/>
              </a:ext>
            </a:extLst>
          </p:cNvPr>
          <p:cNvCxnSpPr>
            <a:cxnSpLocks/>
          </p:cNvCxnSpPr>
          <p:nvPr/>
        </p:nvCxnSpPr>
        <p:spPr>
          <a:xfrm>
            <a:off x="816055" y="2857691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120ACA-CCB5-4F67-8F8C-08B5C293CCFA}"/>
              </a:ext>
            </a:extLst>
          </p:cNvPr>
          <p:cNvCxnSpPr>
            <a:cxnSpLocks/>
          </p:cNvCxnSpPr>
          <p:nvPr/>
        </p:nvCxnSpPr>
        <p:spPr>
          <a:xfrm>
            <a:off x="7196741" y="2442973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19EDFC0-3D8F-42D7-B3BB-53A53F1B924F}"/>
              </a:ext>
            </a:extLst>
          </p:cNvPr>
          <p:cNvCxnSpPr>
            <a:cxnSpLocks/>
          </p:cNvCxnSpPr>
          <p:nvPr/>
        </p:nvCxnSpPr>
        <p:spPr>
          <a:xfrm>
            <a:off x="4705234" y="2427734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368CC8B-E83F-4B68-984E-799C35122D01}"/>
              </a:ext>
            </a:extLst>
          </p:cNvPr>
          <p:cNvCxnSpPr>
            <a:cxnSpLocks/>
          </p:cNvCxnSpPr>
          <p:nvPr/>
        </p:nvCxnSpPr>
        <p:spPr>
          <a:xfrm>
            <a:off x="1968930" y="2442973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5E19AC-83AD-4C4D-A6F7-5F7336F9F6E3}"/>
              </a:ext>
            </a:extLst>
          </p:cNvPr>
          <p:cNvCxnSpPr>
            <a:cxnSpLocks/>
          </p:cNvCxnSpPr>
          <p:nvPr/>
        </p:nvCxnSpPr>
        <p:spPr>
          <a:xfrm>
            <a:off x="8400693" y="2876545"/>
            <a:ext cx="0" cy="304407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A16180-9C91-4C18-B088-1415C75B3797}"/>
              </a:ext>
            </a:extLst>
          </p:cNvPr>
          <p:cNvCxnSpPr>
            <a:cxnSpLocks/>
          </p:cNvCxnSpPr>
          <p:nvPr/>
        </p:nvCxnSpPr>
        <p:spPr>
          <a:xfrm>
            <a:off x="6001378" y="2838666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EF82A7-FD59-45E3-B730-79056DCC1DBF}"/>
              </a:ext>
            </a:extLst>
          </p:cNvPr>
          <p:cNvCxnSpPr>
            <a:cxnSpLocks/>
          </p:cNvCxnSpPr>
          <p:nvPr/>
        </p:nvCxnSpPr>
        <p:spPr>
          <a:xfrm>
            <a:off x="3265074" y="2859782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1DEB77-91F5-4D5E-A1E1-9AF27967522E}"/>
              </a:ext>
            </a:extLst>
          </p:cNvPr>
          <p:cNvCxnSpPr>
            <a:cxnSpLocks/>
            <a:endCxn id="68" idx="6"/>
          </p:cNvCxnSpPr>
          <p:nvPr/>
        </p:nvCxnSpPr>
        <p:spPr>
          <a:xfrm flipV="1">
            <a:off x="949290" y="2811122"/>
            <a:ext cx="1152875" cy="6732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787D6D40-35A0-481E-B6DA-7A14CBA89736}"/>
              </a:ext>
            </a:extLst>
          </p:cNvPr>
          <p:cNvSpPr/>
          <p:nvPr/>
        </p:nvSpPr>
        <p:spPr>
          <a:xfrm>
            <a:off x="1835696" y="2677887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0597198-E081-44CC-AE00-FAF48111DC53}"/>
              </a:ext>
            </a:extLst>
          </p:cNvPr>
          <p:cNvSpPr/>
          <p:nvPr/>
        </p:nvSpPr>
        <p:spPr>
          <a:xfrm>
            <a:off x="682821" y="2671418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40262A-71B2-45B2-80AD-498A06C6A8A1}"/>
              </a:ext>
            </a:extLst>
          </p:cNvPr>
          <p:cNvSpPr/>
          <p:nvPr/>
        </p:nvSpPr>
        <p:spPr>
          <a:xfrm>
            <a:off x="3972201" y="1457547"/>
            <a:ext cx="1466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 3 ขั้นตอนการบริหารจัดการ “หนี้”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EF90B-DFD0-4C38-B69D-EDD70D57E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106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0.1625 0.000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7810A4-3E80-4B91-A113-1ACEFD0FABE7}"/>
              </a:ext>
            </a:extLst>
          </p:cNvPr>
          <p:cNvSpPr/>
          <p:nvPr/>
        </p:nvSpPr>
        <p:spPr>
          <a:xfrm>
            <a:off x="0" y="801844"/>
            <a:ext cx="9143999" cy="4164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B8BB43-BBF5-43DC-80E8-0D39C6371D22}"/>
              </a:ext>
            </a:extLst>
          </p:cNvPr>
          <p:cNvSpPr/>
          <p:nvPr/>
        </p:nvSpPr>
        <p:spPr>
          <a:xfrm>
            <a:off x="283697" y="3137531"/>
            <a:ext cx="25333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18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สรุปความต้องการขอกู้</a:t>
            </a:r>
          </a:p>
          <a:p>
            <a:pPr marL="285750" indent="-192088">
              <a:buFont typeface="Wingdings" panose="05000000000000000000" pitchFamily="2" charset="2"/>
              <a:buChar char="§"/>
              <a:defRPr/>
            </a:pPr>
            <a:r>
              <a:rPr lang="th-TH" sz="1600">
                <a:solidFill>
                  <a:srgbClr val="15406A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วัตถุประสงค์</a:t>
            </a:r>
          </a:p>
          <a:p>
            <a:pPr marL="285750" indent="-192088">
              <a:buFont typeface="Wingdings" panose="05000000000000000000" pitchFamily="2" charset="2"/>
              <a:buChar char="§"/>
              <a:defRPr/>
            </a:pPr>
            <a:r>
              <a:rPr lang="th-TH" sz="1600">
                <a:solidFill>
                  <a:srgbClr val="15406A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จำนวนเงินกู้  </a:t>
            </a:r>
          </a:p>
          <a:p>
            <a:pPr marL="285750" indent="-192088">
              <a:buFont typeface="Wingdings" panose="05000000000000000000" pitchFamily="2" charset="2"/>
              <a:buChar char="§"/>
              <a:defRPr/>
            </a:pPr>
            <a:r>
              <a:rPr lang="th-TH" sz="1600">
                <a:solidFill>
                  <a:srgbClr val="15406A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จำนวนเงินดาวน์ </a:t>
            </a:r>
          </a:p>
          <a:p>
            <a:pPr marL="285750" indent="-192088">
              <a:buFont typeface="Wingdings" panose="05000000000000000000" pitchFamily="2" charset="2"/>
              <a:buChar char="§"/>
              <a:defRPr/>
            </a:pPr>
            <a:r>
              <a:rPr lang="th-TH" sz="1600">
                <a:solidFill>
                  <a:srgbClr val="15406A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ระยะเวลากู้  </a:t>
            </a:r>
          </a:p>
          <a:p>
            <a:pPr marL="285750" indent="-192088">
              <a:buFont typeface="Wingdings" panose="05000000000000000000" pitchFamily="2" charset="2"/>
              <a:buChar char="§"/>
              <a:defRPr/>
            </a:pPr>
            <a:r>
              <a:rPr lang="th-TH" sz="1600">
                <a:solidFill>
                  <a:srgbClr val="15406A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จำนวนค่าผ่อนต่องวดที่ผ่อนไหว</a:t>
            </a:r>
          </a:p>
          <a:p>
            <a:pPr algn="ctr">
              <a:defRPr/>
            </a:pP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C90490-AB56-4778-B370-D0DE8607E858}"/>
              </a:ext>
            </a:extLst>
          </p:cNvPr>
          <p:cNvCxnSpPr>
            <a:cxnSpLocks/>
            <a:stCxn id="67" idx="2"/>
            <a:endCxn id="73" idx="6"/>
          </p:cNvCxnSpPr>
          <p:nvPr/>
        </p:nvCxnSpPr>
        <p:spPr>
          <a:xfrm flipV="1">
            <a:off x="1214003" y="2805447"/>
            <a:ext cx="7070430" cy="5675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CF6B0796-5483-4FA5-9303-1C17B6A7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9417" y="2033531"/>
            <a:ext cx="542223" cy="928624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B0597198-E081-44CC-AE00-FAF48111DC53}"/>
              </a:ext>
            </a:extLst>
          </p:cNvPr>
          <p:cNvSpPr/>
          <p:nvPr/>
        </p:nvSpPr>
        <p:spPr>
          <a:xfrm>
            <a:off x="1214003" y="2677887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002CE34-49A8-4E42-8F1E-AA0BD7A00703}"/>
              </a:ext>
            </a:extLst>
          </p:cNvPr>
          <p:cNvSpPr/>
          <p:nvPr/>
        </p:nvSpPr>
        <p:spPr>
          <a:xfrm>
            <a:off x="4440882" y="267221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2D5EF2F-9A17-432F-9AE1-01C1BF5D538B}"/>
              </a:ext>
            </a:extLst>
          </p:cNvPr>
          <p:cNvSpPr/>
          <p:nvPr/>
        </p:nvSpPr>
        <p:spPr>
          <a:xfrm>
            <a:off x="2820202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D5C9641-C121-4C26-9B84-084F9F172EA2}"/>
              </a:ext>
            </a:extLst>
          </p:cNvPr>
          <p:cNvSpPr/>
          <p:nvPr/>
        </p:nvSpPr>
        <p:spPr>
          <a:xfrm>
            <a:off x="6129764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CAD4D7C-5DBC-411F-91F5-C0B7A693591B}"/>
              </a:ext>
            </a:extLst>
          </p:cNvPr>
          <p:cNvSpPr/>
          <p:nvPr/>
        </p:nvSpPr>
        <p:spPr>
          <a:xfrm>
            <a:off x="8017964" y="2672212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8515977-B3DD-4740-BE6B-A5B41DB82B12}"/>
              </a:ext>
            </a:extLst>
          </p:cNvPr>
          <p:cNvCxnSpPr>
            <a:cxnSpLocks/>
          </p:cNvCxnSpPr>
          <p:nvPr/>
        </p:nvCxnSpPr>
        <p:spPr>
          <a:xfrm>
            <a:off x="1345144" y="2838666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120ACA-CCB5-4F67-8F8C-08B5C293CCFA}"/>
              </a:ext>
            </a:extLst>
          </p:cNvPr>
          <p:cNvCxnSpPr>
            <a:cxnSpLocks/>
          </p:cNvCxnSpPr>
          <p:nvPr/>
        </p:nvCxnSpPr>
        <p:spPr>
          <a:xfrm>
            <a:off x="6253475" y="2442973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19EDFC0-3D8F-42D7-B3BB-53A53F1B924F}"/>
              </a:ext>
            </a:extLst>
          </p:cNvPr>
          <p:cNvCxnSpPr>
            <a:cxnSpLocks/>
          </p:cNvCxnSpPr>
          <p:nvPr/>
        </p:nvCxnSpPr>
        <p:spPr>
          <a:xfrm>
            <a:off x="2953436" y="2427734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5E19AC-83AD-4C4D-A6F7-5F7336F9F6E3}"/>
              </a:ext>
            </a:extLst>
          </p:cNvPr>
          <p:cNvCxnSpPr>
            <a:cxnSpLocks/>
          </p:cNvCxnSpPr>
          <p:nvPr/>
        </p:nvCxnSpPr>
        <p:spPr>
          <a:xfrm>
            <a:off x="8151198" y="2846565"/>
            <a:ext cx="0" cy="304407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EF82A7-FD59-45E3-B730-79056DCC1DBF}"/>
              </a:ext>
            </a:extLst>
          </p:cNvPr>
          <p:cNvCxnSpPr>
            <a:cxnSpLocks/>
          </p:cNvCxnSpPr>
          <p:nvPr/>
        </p:nvCxnSpPr>
        <p:spPr>
          <a:xfrm>
            <a:off x="4574116" y="2859782"/>
            <a:ext cx="0" cy="315648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229DD-8D06-4A18-89F7-FA5855448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36</a:t>
            </a:fld>
            <a:endParaRPr lang="th-TH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DD719C-79A5-4355-E5FB-E2D2A1416A64}"/>
              </a:ext>
            </a:extLst>
          </p:cNvPr>
          <p:cNvGrpSpPr/>
          <p:nvPr/>
        </p:nvGrpSpPr>
        <p:grpSpPr>
          <a:xfrm>
            <a:off x="2277098" y="129015"/>
            <a:ext cx="4950731" cy="626802"/>
            <a:chOff x="10159080" y="1832762"/>
            <a:chExt cx="4950730" cy="62680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459494A-2FFF-6081-9333-2967E8128722}"/>
                </a:ext>
              </a:extLst>
            </p:cNvPr>
            <p:cNvSpPr txBox="1"/>
            <p:nvPr/>
          </p:nvSpPr>
          <p:spPr>
            <a:xfrm>
              <a:off x="10159080" y="1901213"/>
              <a:ext cx="4950730" cy="4803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lIns="48979" tIns="24490" rIns="48979" bIns="24490" rtlCol="0">
              <a:spAutoFit/>
            </a:bodyPr>
            <a:lstStyle/>
            <a:p>
              <a:pPr algn="ctr"/>
              <a:r>
                <a:rPr lang="th-TH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  เตรียมความพร้อมก่อนเจอหนี้ </a:t>
              </a:r>
              <a:r>
                <a:rPr lang="en-US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(Journey)</a:t>
              </a:r>
              <a:endParaRPr lang="th-TH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30" name="Graphic 29" descr="Compass with solid fill">
              <a:extLst>
                <a:ext uri="{FF2B5EF4-FFF2-40B4-BE49-F238E27FC236}">
                  <a16:creationId xmlns:a16="http://schemas.microsoft.com/office/drawing/2014/main" id="{F0613702-BBB3-F267-8F9D-20AB0A567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52699" y="1832762"/>
              <a:ext cx="626803" cy="626802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181298B-4E81-A272-28C1-CE5354AA05ED}"/>
              </a:ext>
            </a:extLst>
          </p:cNvPr>
          <p:cNvSpPr/>
          <p:nvPr/>
        </p:nvSpPr>
        <p:spPr>
          <a:xfrm>
            <a:off x="1226576" y="878599"/>
            <a:ext cx="3480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18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ตรวจสอบรายชื่อผู้ให้กู้</a:t>
            </a:r>
          </a:p>
          <a:p>
            <a:pPr algn="ctr">
              <a:defRPr/>
            </a:pPr>
            <a:r>
              <a:rPr lang="th-TH" sz="1600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ว่าได้รับอนุญาต</a:t>
            </a:r>
            <a:r>
              <a:rPr lang="en-US" sz="1600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</a:t>
            </a:r>
            <a:r>
              <a:rPr lang="th-TH" sz="1600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มีหน่วยงานกำกับดูแลหรือไม่ </a:t>
            </a:r>
          </a:p>
          <a:p>
            <a:pPr algn="ctr">
              <a:defRPr/>
            </a:pPr>
            <a:endParaRPr lang="en-US" sz="18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FFD02D-F8D4-9E27-AD58-29F5825FD70B}"/>
              </a:ext>
            </a:extLst>
          </p:cNvPr>
          <p:cNvGrpSpPr/>
          <p:nvPr/>
        </p:nvGrpSpPr>
        <p:grpSpPr>
          <a:xfrm>
            <a:off x="1260845" y="1419943"/>
            <a:ext cx="3212601" cy="1085761"/>
            <a:chOff x="1316882" y="3291534"/>
            <a:chExt cx="3263669" cy="1085761"/>
          </a:xfrm>
        </p:grpSpPr>
        <p:pic>
          <p:nvPicPr>
            <p:cNvPr id="34" name="Picture 5">
              <a:extLst>
                <a:ext uri="{FF2B5EF4-FFF2-40B4-BE49-F238E27FC236}">
                  <a16:creationId xmlns:a16="http://schemas.microsoft.com/office/drawing/2014/main" id="{E5F6D474-2D33-083E-F86C-6C774FBDE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539" y="3316115"/>
              <a:ext cx="772363" cy="703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 descr="Qr code&#10;&#10;Description automatically generated">
              <a:extLst>
                <a:ext uri="{FF2B5EF4-FFF2-40B4-BE49-F238E27FC236}">
                  <a16:creationId xmlns:a16="http://schemas.microsoft.com/office/drawing/2014/main" id="{DAE7D4C7-411C-5101-3F2E-A1C4EDA8B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047" y="3291534"/>
              <a:ext cx="830948" cy="77236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C66218-6FE9-AEF3-F8AB-12983FCDEE32}"/>
                </a:ext>
              </a:extLst>
            </p:cNvPr>
            <p:cNvSpPr txBox="1"/>
            <p:nvPr/>
          </p:nvSpPr>
          <p:spPr>
            <a:xfrm>
              <a:off x="2965423" y="4069518"/>
              <a:ext cx="16151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1400">
                  <a:solidFill>
                    <a:srgbClr val="00206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ได้รับอนุญาตจาก ก.คลัง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857603B-2D96-5CA2-4E70-C521523EDE40}"/>
                </a:ext>
              </a:extLst>
            </p:cNvPr>
            <p:cNvSpPr txBox="1"/>
            <p:nvPr/>
          </p:nvSpPr>
          <p:spPr>
            <a:xfrm>
              <a:off x="1316882" y="4069279"/>
              <a:ext cx="214212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1400">
                  <a:solidFill>
                    <a:srgbClr val="00206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ได้รับอนุญาตจาก ธปท. 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EE4BC8B-16FC-4023-BABC-8ADDF9E4F667}"/>
              </a:ext>
            </a:extLst>
          </p:cNvPr>
          <p:cNvSpPr txBox="1"/>
          <p:nvPr/>
        </p:nvSpPr>
        <p:spPr>
          <a:xfrm>
            <a:off x="3378927" y="3137531"/>
            <a:ext cx="26247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>
                <a:solidFill>
                  <a:srgbClr val="003D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ศึกษานโยบายและเงื่อนไขการให้บริการ </a:t>
            </a:r>
          </a:p>
          <a:p>
            <a:pPr marL="285750" indent="-192088">
              <a:buFont typeface="Wingdings" panose="05000000000000000000" pitchFamily="2" charset="2"/>
              <a:buChar char="§"/>
            </a:pPr>
            <a:r>
              <a:rPr lang="th-TH" sz="1600">
                <a:solidFill>
                  <a:srgbClr val="003D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รูปแบบผลิตภัณฑ์</a:t>
            </a:r>
          </a:p>
          <a:p>
            <a:pPr marL="285750" indent="-192088">
              <a:buFont typeface="Wingdings" panose="05000000000000000000" pitchFamily="2" charset="2"/>
              <a:buChar char="§"/>
            </a:pPr>
            <a:r>
              <a:rPr lang="th-TH" sz="1600">
                <a:solidFill>
                  <a:srgbClr val="003D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อัตราดอกเบี้ย </a:t>
            </a:r>
          </a:p>
          <a:p>
            <a:pPr marL="285750" indent="-192088">
              <a:buFont typeface="Wingdings" panose="05000000000000000000" pitchFamily="2" charset="2"/>
              <a:buChar char="§"/>
            </a:pPr>
            <a:r>
              <a:rPr lang="th-TH" sz="1600">
                <a:solidFill>
                  <a:srgbClr val="003D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ระยะเวลาผ่อนชำระ ค่าธรรมเนียม </a:t>
            </a:r>
          </a:p>
          <a:p>
            <a:pPr marL="285750" indent="-192088">
              <a:buFont typeface="Wingdings" panose="05000000000000000000" pitchFamily="2" charset="2"/>
              <a:buChar char="§"/>
            </a:pPr>
            <a:r>
              <a:rPr lang="th-TH" sz="1600">
                <a:solidFill>
                  <a:srgbClr val="003D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หลักประกันที่ใช้</a:t>
            </a:r>
            <a:endParaRPr lang="th-TH" sz="2000">
              <a:solidFill>
                <a:srgbClr val="003D68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877845-260A-322B-1C11-7357DEFB9162}"/>
              </a:ext>
            </a:extLst>
          </p:cNvPr>
          <p:cNvSpPr txBox="1"/>
          <p:nvPr/>
        </p:nvSpPr>
        <p:spPr>
          <a:xfrm>
            <a:off x="5284015" y="848297"/>
            <a:ext cx="2024289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1800" b="1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เปรียบเทียบข้อมูลผู้ให้บริการ</a:t>
            </a:r>
            <a:r>
              <a:rPr lang="th-TH" sz="1600">
                <a:solidFill>
                  <a:srgbClr val="003D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ก่อนตัดสินใจ</a:t>
            </a:r>
            <a:endParaRPr lang="th-TH" sz="2000">
              <a:solidFill>
                <a:srgbClr val="003D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43" name="Picture 42" descr="Qr code&#10;&#10;Description automatically generated">
            <a:extLst>
              <a:ext uri="{FF2B5EF4-FFF2-40B4-BE49-F238E27FC236}">
                <a16:creationId xmlns:a16="http://schemas.microsoft.com/office/drawing/2014/main" id="{029B05C9-F4CD-9649-DF28-4D47DC685D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60" y="1486887"/>
            <a:ext cx="671186" cy="671186"/>
          </a:xfrm>
          <a:prstGeom prst="rect">
            <a:avLst/>
          </a:prstGeom>
        </p:spPr>
      </p:pic>
      <p:pic>
        <p:nvPicPr>
          <p:cNvPr id="44" name="Picture 43" descr="Qr code&#10;&#10;Description automatically generated">
            <a:extLst>
              <a:ext uri="{FF2B5EF4-FFF2-40B4-BE49-F238E27FC236}">
                <a16:creationId xmlns:a16="http://schemas.microsoft.com/office/drawing/2014/main" id="{CD7E4D11-69CF-8A5C-5987-365628DA1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03" y="1476317"/>
            <a:ext cx="694067" cy="69406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C8B100A-743E-2275-4A55-53D118A4F141}"/>
              </a:ext>
            </a:extLst>
          </p:cNvPr>
          <p:cNvSpPr txBox="1"/>
          <p:nvPr/>
        </p:nvSpPr>
        <p:spPr>
          <a:xfrm>
            <a:off x="4897607" y="2210332"/>
            <a:ext cx="1461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4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เปรียบเทียบผลิตภัณฑ์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2549DA-A43E-A14E-BEC0-7800E4217286}"/>
              </a:ext>
            </a:extLst>
          </p:cNvPr>
          <p:cNvSpPr txBox="1"/>
          <p:nvPr/>
        </p:nvSpPr>
        <p:spPr>
          <a:xfrm>
            <a:off x="6286290" y="2210332"/>
            <a:ext cx="1461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4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เปรียบเทียบค่าธรรมเนียม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E8F15B-EDBF-738B-F691-33CC098167A4}"/>
              </a:ext>
            </a:extLst>
          </p:cNvPr>
          <p:cNvSpPr txBox="1"/>
          <p:nvPr/>
        </p:nvSpPr>
        <p:spPr>
          <a:xfrm>
            <a:off x="7027053" y="3137531"/>
            <a:ext cx="200653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b="1">
                <a:solidFill>
                  <a:srgbClr val="003D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เตรียมเอกสารและติดต่อขอกู้ </a:t>
            </a:r>
          </a:p>
          <a:p>
            <a:pPr indent="93663">
              <a:buFont typeface="Wingdings" panose="05000000000000000000" pitchFamily="2" charset="2"/>
              <a:buChar char="§"/>
            </a:pPr>
            <a:r>
              <a:rPr lang="th-TH" sz="1600">
                <a:solidFill>
                  <a:srgbClr val="003D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ใบสมัครสินเชื่อ</a:t>
            </a:r>
          </a:p>
          <a:p>
            <a:pPr indent="93663">
              <a:buFont typeface="Wingdings" panose="05000000000000000000" pitchFamily="2" charset="2"/>
              <a:buChar char="§"/>
            </a:pPr>
            <a:r>
              <a:rPr lang="th-TH" sz="1600">
                <a:solidFill>
                  <a:srgbClr val="003D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เอกสารส่วนตัว เพื่อยืนยัน   </a:t>
            </a:r>
            <a:br>
              <a:rPr lang="th-TH" sz="1600">
                <a:solidFill>
                  <a:srgbClr val="003D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600">
                <a:solidFill>
                  <a:srgbClr val="003D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ตัวตนและรับรองรายได้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5E2ECC7-1384-77FD-8DCD-FB0EDD7F772B}"/>
              </a:ext>
            </a:extLst>
          </p:cNvPr>
          <p:cNvGrpSpPr/>
          <p:nvPr/>
        </p:nvGrpSpPr>
        <p:grpSpPr>
          <a:xfrm>
            <a:off x="8151198" y="1656816"/>
            <a:ext cx="918402" cy="1395710"/>
            <a:chOff x="7470498" y="121963"/>
            <a:chExt cx="1356872" cy="206205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D835666-5230-F204-970E-E7B648B444F5}"/>
                </a:ext>
              </a:extLst>
            </p:cNvPr>
            <p:cNvGrpSpPr/>
            <p:nvPr/>
          </p:nvGrpSpPr>
          <p:grpSpPr>
            <a:xfrm flipH="1">
              <a:off x="7470498" y="121963"/>
              <a:ext cx="1356872" cy="916314"/>
              <a:chOff x="3326689" y="1234380"/>
              <a:chExt cx="1822223" cy="1291853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5877FEE2-AA9F-3E8B-A5CB-0DA697FEBC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46" t="30314" r="17766" b="54733"/>
              <a:stretch/>
            </p:blipFill>
            <p:spPr>
              <a:xfrm>
                <a:off x="3551248" y="1234380"/>
                <a:ext cx="1597664" cy="867629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5EBACC29-8AEF-2EAA-5CA8-F6B5C4DB50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8FFFA"/>
                  </a:clrFrom>
                  <a:clrTo>
                    <a:srgbClr val="F8FFFA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157" t="36272" r="29474" b="48275"/>
              <a:stretch/>
            </p:blipFill>
            <p:spPr>
              <a:xfrm rot="21006876">
                <a:off x="3326689" y="1769349"/>
                <a:ext cx="1076954" cy="756884"/>
              </a:xfrm>
              <a:prstGeom prst="rect">
                <a:avLst/>
              </a:prstGeom>
            </p:spPr>
          </p:pic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1202663-CC43-2F8F-B737-6A9F793FB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33275" y="733200"/>
              <a:ext cx="723178" cy="1238529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C43A01A-7FA3-4CFB-B226-A7A45D74F9DD}"/>
                </a:ext>
              </a:extLst>
            </p:cNvPr>
            <p:cNvGrpSpPr/>
            <p:nvPr/>
          </p:nvGrpSpPr>
          <p:grpSpPr>
            <a:xfrm>
              <a:off x="7743505" y="1616731"/>
              <a:ext cx="770290" cy="567290"/>
              <a:chOff x="7902897" y="1668562"/>
              <a:chExt cx="770290" cy="567290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3B21D6E6-87E7-D2C0-B3ED-0641F88E3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2963" y="1996527"/>
                <a:ext cx="416107" cy="239325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6F33549-BE5F-E0D7-9C5D-C81F47D1C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02897" y="1930516"/>
                <a:ext cx="416107" cy="239325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875AB2A5-A33C-60D4-CD81-21BD25B23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03549" y="1784235"/>
                <a:ext cx="416107" cy="239325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16CBC8E1-003F-6349-7CD9-18D51E6F7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353" y="1668562"/>
                <a:ext cx="416107" cy="239325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1028CEA-2B89-7F34-B52B-E28F13370B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7080" y="1882850"/>
                <a:ext cx="416107" cy="239325"/>
              </a:xfrm>
              <a:prstGeom prst="rect">
                <a:avLst/>
              </a:prstGeom>
            </p:spPr>
          </p:pic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5F4617AA-67FA-B717-3037-CDD705C9000B}"/>
              </a:ext>
            </a:extLst>
          </p:cNvPr>
          <p:cNvSpPr txBox="1"/>
          <p:nvPr/>
        </p:nvSpPr>
        <p:spPr>
          <a:xfrm>
            <a:off x="861272" y="4709464"/>
            <a:ext cx="7560840" cy="369332"/>
          </a:xfrm>
          <a:prstGeom prst="rect">
            <a:avLst/>
          </a:prstGeom>
          <a:solidFill>
            <a:srgbClr val="76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ต้องรู้</a:t>
            </a:r>
            <a:r>
              <a:rPr lang="th-TH" sz="1800" b="1" u="sng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สิทธิและหน้าที่ของผู้บริโภคด้วย</a:t>
            </a:r>
            <a:r>
              <a:rPr lang="th-TH" sz="1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1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!!!</a:t>
            </a:r>
            <a:r>
              <a:rPr lang="th-TH" sz="1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เช่น ช่องทางการร้องเรียนเมื่อเกิดปัญหา กฎหมายพื้นฐานที่เกี่ยวกับลูกหนี้</a:t>
            </a:r>
          </a:p>
        </p:txBody>
      </p:sp>
    </p:spTree>
    <p:extLst>
      <p:ext uri="{BB962C8B-B14F-4D97-AF65-F5344CB8AC3E}">
        <p14:creationId xmlns:p14="http://schemas.microsoft.com/office/powerpoint/2010/main" val="62025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2" grpId="0"/>
      <p:bldP spid="38" grpId="0"/>
      <p:bldP spid="42" grpId="0" animBg="1"/>
      <p:bldP spid="45" grpId="0"/>
      <p:bldP spid="46" grpId="0"/>
      <p:bldP spid="47" grpId="0"/>
      <p:bldP spid="7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380F4DB-C68E-49AE-91CD-58E7D395DBF2}"/>
              </a:ext>
            </a:extLst>
          </p:cNvPr>
          <p:cNvSpPr/>
          <p:nvPr/>
        </p:nvSpPr>
        <p:spPr>
          <a:xfrm>
            <a:off x="0" y="915566"/>
            <a:ext cx="9144000" cy="338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C90490-AB56-4778-B370-D0DE8607E858}"/>
              </a:ext>
            </a:extLst>
          </p:cNvPr>
          <p:cNvCxnSpPr/>
          <p:nvPr/>
        </p:nvCxnSpPr>
        <p:spPr>
          <a:xfrm>
            <a:off x="769270" y="2815434"/>
            <a:ext cx="7704856" cy="0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88D752-8A04-4E0D-8987-55647F939240}"/>
              </a:ext>
            </a:extLst>
          </p:cNvPr>
          <p:cNvCxnSpPr>
            <a:cxnSpLocks/>
          </p:cNvCxnSpPr>
          <p:nvPr/>
        </p:nvCxnSpPr>
        <p:spPr>
          <a:xfrm flipV="1">
            <a:off x="2072741" y="2812068"/>
            <a:ext cx="1152875" cy="6732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EDB78D40-9000-41D1-BAD4-6C679FAA848F}"/>
              </a:ext>
            </a:extLst>
          </p:cNvPr>
          <p:cNvSpPr/>
          <p:nvPr/>
        </p:nvSpPr>
        <p:spPr>
          <a:xfrm>
            <a:off x="-313023" y="3180952"/>
            <a:ext cx="2258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B8BB43-BBF5-43DC-80E8-0D39C6371D22}"/>
              </a:ext>
            </a:extLst>
          </p:cNvPr>
          <p:cNvSpPr/>
          <p:nvPr/>
        </p:nvSpPr>
        <p:spPr>
          <a:xfrm>
            <a:off x="792312" y="1775390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คิดก่อนกู้ </a:t>
            </a:r>
          </a:p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รู้ก่อนเป็นหนี้</a:t>
            </a:r>
            <a:endParaRPr lang="en-US" sz="20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B201894-02E2-4EB9-AE07-AD379C594A79}"/>
              </a:ext>
            </a:extLst>
          </p:cNvPr>
          <p:cNvSpPr/>
          <p:nvPr/>
        </p:nvSpPr>
        <p:spPr>
          <a:xfrm>
            <a:off x="2135996" y="3140561"/>
            <a:ext cx="22581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เตรียมความพร้อม</a:t>
            </a:r>
          </a:p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ก่อน </a:t>
            </a: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Journey </a:t>
            </a: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(เจอหนี้)</a:t>
            </a:r>
            <a:endParaRPr lang="en-US" sz="20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5601BAC-F517-4770-9444-3BAB7C724676}"/>
              </a:ext>
            </a:extLst>
          </p:cNvPr>
          <p:cNvSpPr/>
          <p:nvPr/>
        </p:nvSpPr>
        <p:spPr>
          <a:xfrm>
            <a:off x="4872300" y="3180952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เรื่องเล่า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ของลูกหนี้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08CB98C-7405-47EA-82BE-37C580619246}"/>
              </a:ext>
            </a:extLst>
          </p:cNvPr>
          <p:cNvSpPr/>
          <p:nvPr/>
        </p:nvSpPr>
        <p:spPr>
          <a:xfrm>
            <a:off x="6009304" y="2079888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บทสรุปการแก้หนี้</a:t>
            </a:r>
          </a:p>
          <a:p>
            <a:pPr algn="ctr">
              <a:defRPr/>
            </a:pP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83263D0-16A2-4159-A9FC-1BD6FABE04D0}"/>
              </a:ext>
            </a:extLst>
          </p:cNvPr>
          <p:cNvSpPr/>
          <p:nvPr/>
        </p:nvSpPr>
        <p:spPr>
          <a:xfrm>
            <a:off x="7196741" y="3120270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ทบทวนความรู้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เตรียมพร้อมสู้หนี้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A8746E8-9937-4B00-9588-8F68B000191C}"/>
              </a:ext>
            </a:extLst>
          </p:cNvPr>
          <p:cNvSpPr/>
          <p:nvPr/>
        </p:nvSpPr>
        <p:spPr>
          <a:xfrm>
            <a:off x="7718544" y="2597727"/>
            <a:ext cx="2258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FINISH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F6B0796-5483-4FA5-9303-1C17B6A7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675684" y="1810205"/>
            <a:ext cx="542223" cy="928624"/>
          </a:xfrm>
          <a:prstGeom prst="rect">
            <a:avLst/>
          </a:prstGeom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1F376C55-FA3D-4C3A-A7FA-718161A872A6}"/>
              </a:ext>
            </a:extLst>
          </p:cNvPr>
          <p:cNvSpPr/>
          <p:nvPr/>
        </p:nvSpPr>
        <p:spPr>
          <a:xfrm>
            <a:off x="5868144" y="267141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D5C9641-C121-4C26-9B84-084F9F172EA2}"/>
              </a:ext>
            </a:extLst>
          </p:cNvPr>
          <p:cNvSpPr/>
          <p:nvPr/>
        </p:nvSpPr>
        <p:spPr>
          <a:xfrm>
            <a:off x="7092280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CAD4D7C-5DBC-411F-91F5-C0B7A693591B}"/>
              </a:ext>
            </a:extLst>
          </p:cNvPr>
          <p:cNvSpPr/>
          <p:nvPr/>
        </p:nvSpPr>
        <p:spPr>
          <a:xfrm>
            <a:off x="8267459" y="266222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8515977-B3DD-4740-BE6B-A5B41DB82B12}"/>
              </a:ext>
            </a:extLst>
          </p:cNvPr>
          <p:cNvCxnSpPr>
            <a:cxnSpLocks/>
          </p:cNvCxnSpPr>
          <p:nvPr/>
        </p:nvCxnSpPr>
        <p:spPr>
          <a:xfrm>
            <a:off x="816055" y="2857691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120ACA-CCB5-4F67-8F8C-08B5C293CCFA}"/>
              </a:ext>
            </a:extLst>
          </p:cNvPr>
          <p:cNvCxnSpPr>
            <a:cxnSpLocks/>
          </p:cNvCxnSpPr>
          <p:nvPr/>
        </p:nvCxnSpPr>
        <p:spPr>
          <a:xfrm>
            <a:off x="7196741" y="2442973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368CC8B-E83F-4B68-984E-799C35122D01}"/>
              </a:ext>
            </a:extLst>
          </p:cNvPr>
          <p:cNvCxnSpPr>
            <a:cxnSpLocks/>
          </p:cNvCxnSpPr>
          <p:nvPr/>
        </p:nvCxnSpPr>
        <p:spPr>
          <a:xfrm>
            <a:off x="1968930" y="2442973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5E19AC-83AD-4C4D-A6F7-5F7336F9F6E3}"/>
              </a:ext>
            </a:extLst>
          </p:cNvPr>
          <p:cNvCxnSpPr>
            <a:cxnSpLocks/>
          </p:cNvCxnSpPr>
          <p:nvPr/>
        </p:nvCxnSpPr>
        <p:spPr>
          <a:xfrm>
            <a:off x="8400693" y="2876545"/>
            <a:ext cx="0" cy="304407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A16180-9C91-4C18-B088-1415C75B3797}"/>
              </a:ext>
            </a:extLst>
          </p:cNvPr>
          <p:cNvCxnSpPr>
            <a:cxnSpLocks/>
          </p:cNvCxnSpPr>
          <p:nvPr/>
        </p:nvCxnSpPr>
        <p:spPr>
          <a:xfrm>
            <a:off x="6001378" y="2838666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EF82A7-FD59-45E3-B730-79056DCC1DBF}"/>
              </a:ext>
            </a:extLst>
          </p:cNvPr>
          <p:cNvCxnSpPr>
            <a:cxnSpLocks/>
          </p:cNvCxnSpPr>
          <p:nvPr/>
        </p:nvCxnSpPr>
        <p:spPr>
          <a:xfrm>
            <a:off x="3265074" y="2859782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1DEB77-91F5-4D5E-A1E1-9AF27967522E}"/>
              </a:ext>
            </a:extLst>
          </p:cNvPr>
          <p:cNvCxnSpPr>
            <a:cxnSpLocks/>
            <a:endCxn id="68" idx="6"/>
          </p:cNvCxnSpPr>
          <p:nvPr/>
        </p:nvCxnSpPr>
        <p:spPr>
          <a:xfrm flipV="1">
            <a:off x="949290" y="2811122"/>
            <a:ext cx="1152875" cy="6732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787D6D40-35A0-481E-B6DA-7A14CBA89736}"/>
              </a:ext>
            </a:extLst>
          </p:cNvPr>
          <p:cNvSpPr/>
          <p:nvPr/>
        </p:nvSpPr>
        <p:spPr>
          <a:xfrm>
            <a:off x="1835696" y="2677887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0597198-E081-44CC-AE00-FAF48111DC53}"/>
              </a:ext>
            </a:extLst>
          </p:cNvPr>
          <p:cNvSpPr/>
          <p:nvPr/>
        </p:nvSpPr>
        <p:spPr>
          <a:xfrm>
            <a:off x="682821" y="2671418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EB465D5-055F-4BCA-B692-D00F719664C5}"/>
              </a:ext>
            </a:extLst>
          </p:cNvPr>
          <p:cNvCxnSpPr>
            <a:cxnSpLocks/>
          </p:cNvCxnSpPr>
          <p:nvPr/>
        </p:nvCxnSpPr>
        <p:spPr>
          <a:xfrm>
            <a:off x="3376170" y="2817854"/>
            <a:ext cx="1308696" cy="0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19EDFC0-3D8F-42D7-B3BB-53A53F1B924F}"/>
              </a:ext>
            </a:extLst>
          </p:cNvPr>
          <p:cNvCxnSpPr>
            <a:cxnSpLocks/>
          </p:cNvCxnSpPr>
          <p:nvPr/>
        </p:nvCxnSpPr>
        <p:spPr>
          <a:xfrm>
            <a:off x="4705234" y="2427734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22D5EF2F-9A17-432F-9AE1-01C1BF5D538B}"/>
              </a:ext>
            </a:extLst>
          </p:cNvPr>
          <p:cNvSpPr/>
          <p:nvPr/>
        </p:nvSpPr>
        <p:spPr>
          <a:xfrm>
            <a:off x="4572000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002CE34-49A8-4E42-8F1E-AA0BD7A00703}"/>
              </a:ext>
            </a:extLst>
          </p:cNvPr>
          <p:cNvSpPr/>
          <p:nvPr/>
        </p:nvSpPr>
        <p:spPr>
          <a:xfrm>
            <a:off x="3131840" y="2672213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56862F-7211-4567-AE91-130E403D2F7E}"/>
              </a:ext>
            </a:extLst>
          </p:cNvPr>
          <p:cNvSpPr/>
          <p:nvPr/>
        </p:nvSpPr>
        <p:spPr>
          <a:xfrm>
            <a:off x="3972201" y="1463470"/>
            <a:ext cx="1466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 3 ขั้นตอนการบริหารจัดการ “หนี้”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16E809-A115-427C-9AC8-245F893A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863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69136E-6 L 0.09809 4.6913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13490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</a:t>
            </a:r>
            <a:r>
              <a:rPr lang="th-TH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ขั้นตอนการบริหารจัดการ “หนี้”</a:t>
            </a:r>
            <a:endParaRPr lang="en-US" sz="3600" b="1">
              <a:solidFill>
                <a:srgbClr val="173F7B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228C0A-2E52-4470-AACF-FDA8AE3FBE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" y="3581479"/>
            <a:ext cx="2020381" cy="116890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16248AB-8285-40AB-803C-85207012343F}"/>
              </a:ext>
            </a:extLst>
          </p:cNvPr>
          <p:cNvSpPr/>
          <p:nvPr/>
        </p:nvSpPr>
        <p:spPr>
          <a:xfrm>
            <a:off x="158990" y="3040222"/>
            <a:ext cx="2258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AB189-C480-4E16-BE6D-A2B5A1B3DAE7}"/>
              </a:ext>
            </a:extLst>
          </p:cNvPr>
          <p:cNvSpPr/>
          <p:nvPr/>
        </p:nvSpPr>
        <p:spPr>
          <a:xfrm>
            <a:off x="2252982" y="3681167"/>
            <a:ext cx="703743" cy="1036588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66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3C002F0-539E-4757-A9D6-37C6B6C6D06C}"/>
              </a:ext>
            </a:extLst>
          </p:cNvPr>
          <p:cNvSpPr/>
          <p:nvPr/>
        </p:nvSpPr>
        <p:spPr>
          <a:xfrm>
            <a:off x="2986016" y="3685879"/>
            <a:ext cx="1525122" cy="10365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</a:t>
            </a:r>
          </a:p>
          <a:p>
            <a:pPr algn="ctr"/>
            <a:r>
              <a:rPr lang="th-TH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ภาระหนี้ที่มี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3060817" y="3926527"/>
            <a:ext cx="1523932" cy="5427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46276" algn="ctr"/>
            <a:endParaRPr lang="th-TH" sz="2357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B23F00-7663-424F-AEF3-C2292593F0FC}"/>
              </a:ext>
            </a:extLst>
          </p:cNvPr>
          <p:cNvSpPr/>
          <p:nvPr/>
        </p:nvSpPr>
        <p:spPr>
          <a:xfrm>
            <a:off x="3664965" y="2601189"/>
            <a:ext cx="703743" cy="1036588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66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FF8613-A84F-4D09-88AF-4C26A2987F60}"/>
              </a:ext>
            </a:extLst>
          </p:cNvPr>
          <p:cNvSpPr/>
          <p:nvPr/>
        </p:nvSpPr>
        <p:spPr>
          <a:xfrm>
            <a:off x="4397999" y="2605901"/>
            <a:ext cx="1525122" cy="10365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จัดทำ</a:t>
            </a:r>
          </a:p>
          <a:p>
            <a:pPr algn="ctr"/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แผนปลดหนี้</a:t>
            </a:r>
            <a:endParaRPr lang="th-TH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3CA178-582C-465E-97BA-845AD03B7CE4}"/>
              </a:ext>
            </a:extLst>
          </p:cNvPr>
          <p:cNvSpPr/>
          <p:nvPr/>
        </p:nvSpPr>
        <p:spPr>
          <a:xfrm>
            <a:off x="4958421" y="1530450"/>
            <a:ext cx="703743" cy="1036588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endParaRPr lang="th-TH" sz="66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861CA7-74CF-4009-8DB6-745BD18CD5BB}"/>
              </a:ext>
            </a:extLst>
          </p:cNvPr>
          <p:cNvSpPr/>
          <p:nvPr/>
        </p:nvSpPr>
        <p:spPr>
          <a:xfrm>
            <a:off x="5691454" y="1535162"/>
            <a:ext cx="1760865" cy="10365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ทำตามแผน</a:t>
            </a:r>
          </a:p>
          <a:p>
            <a:pPr algn="ctr"/>
            <a:r>
              <a:rPr lang="th-TH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ปรับพฤติกรรม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D5971-6428-4CFD-A81E-34225878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714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228C0A-2E52-4470-AACF-FDA8AE3FBE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" y="3581479"/>
            <a:ext cx="2020381" cy="116890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16248AB-8285-40AB-803C-85207012343F}"/>
              </a:ext>
            </a:extLst>
          </p:cNvPr>
          <p:cNvSpPr/>
          <p:nvPr/>
        </p:nvSpPr>
        <p:spPr>
          <a:xfrm>
            <a:off x="158990" y="3040222"/>
            <a:ext cx="2258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AB189-C480-4E16-BE6D-A2B5A1B3DAE7}"/>
              </a:ext>
            </a:extLst>
          </p:cNvPr>
          <p:cNvSpPr/>
          <p:nvPr/>
        </p:nvSpPr>
        <p:spPr>
          <a:xfrm>
            <a:off x="2252982" y="3681167"/>
            <a:ext cx="703743" cy="1036588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66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3C002F0-539E-4757-A9D6-37C6B6C6D06C}"/>
              </a:ext>
            </a:extLst>
          </p:cNvPr>
          <p:cNvSpPr/>
          <p:nvPr/>
        </p:nvSpPr>
        <p:spPr>
          <a:xfrm>
            <a:off x="2986016" y="3685879"/>
            <a:ext cx="1525122" cy="10365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</a:t>
            </a:r>
          </a:p>
          <a:p>
            <a:pPr algn="ctr"/>
            <a:r>
              <a:rPr lang="th-TH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ภาระหนี้ที่มี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3060817" y="3926527"/>
            <a:ext cx="1523932" cy="5427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46276" algn="ctr"/>
            <a:endParaRPr lang="th-TH" sz="2357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B23F00-7663-424F-AEF3-C2292593F0FC}"/>
              </a:ext>
            </a:extLst>
          </p:cNvPr>
          <p:cNvSpPr/>
          <p:nvPr/>
        </p:nvSpPr>
        <p:spPr>
          <a:xfrm>
            <a:off x="3664965" y="2601189"/>
            <a:ext cx="703743" cy="10365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>
                    <a:lumMod val="7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6600" b="1">
              <a:solidFill>
                <a:schemeClr val="bg1">
                  <a:lumMod val="7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FF8613-A84F-4D09-88AF-4C26A2987F60}"/>
              </a:ext>
            </a:extLst>
          </p:cNvPr>
          <p:cNvSpPr/>
          <p:nvPr/>
        </p:nvSpPr>
        <p:spPr>
          <a:xfrm>
            <a:off x="4397999" y="2605901"/>
            <a:ext cx="1525122" cy="10365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จัดทำ</a:t>
            </a:r>
          </a:p>
          <a:p>
            <a:pPr algn="ctr"/>
            <a:r>
              <a:rPr lang="th-TH" b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แผนปลดหนี้</a:t>
            </a:r>
            <a:endParaRPr lang="th-TH" sz="2800" b="1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3CA178-582C-465E-97BA-845AD03B7CE4}"/>
              </a:ext>
            </a:extLst>
          </p:cNvPr>
          <p:cNvSpPr/>
          <p:nvPr/>
        </p:nvSpPr>
        <p:spPr>
          <a:xfrm>
            <a:off x="4958421" y="1530450"/>
            <a:ext cx="703743" cy="10365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>
                    <a:lumMod val="7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endParaRPr lang="th-TH" sz="6600" b="1">
              <a:solidFill>
                <a:schemeClr val="bg1">
                  <a:lumMod val="7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861CA7-74CF-4009-8DB6-745BD18CD5BB}"/>
              </a:ext>
            </a:extLst>
          </p:cNvPr>
          <p:cNvSpPr/>
          <p:nvPr/>
        </p:nvSpPr>
        <p:spPr>
          <a:xfrm>
            <a:off x="5691454" y="1535162"/>
            <a:ext cx="1760865" cy="10365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ทำตามแผน</a:t>
            </a:r>
          </a:p>
          <a:p>
            <a:pPr algn="ctr"/>
            <a:r>
              <a:rPr lang="th-TH" sz="2800" b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ปรับพฤติกรรม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561ED4-0869-4B97-BB9E-30E950844C55}"/>
              </a:ext>
            </a:extLst>
          </p:cNvPr>
          <p:cNvSpPr/>
          <p:nvPr/>
        </p:nvSpPr>
        <p:spPr>
          <a:xfrm>
            <a:off x="4512385" y="3686846"/>
            <a:ext cx="1787807" cy="1036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24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แจกแจงภาระหนี้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24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เรียงลำดับหนี้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1F3F0D-EB21-47E2-932D-308592C864EE}"/>
              </a:ext>
            </a:extLst>
          </p:cNvPr>
          <p:cNvSpPr/>
          <p:nvPr/>
        </p:nvSpPr>
        <p:spPr>
          <a:xfrm>
            <a:off x="12749" y="610171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</a:t>
            </a:r>
            <a:r>
              <a:rPr lang="th-TH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ขั้นตอนการบริหารจัดการ “หนี้”</a:t>
            </a:r>
            <a:endParaRPr lang="en-US" sz="3600" b="1">
              <a:solidFill>
                <a:srgbClr val="173F7B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6B3EF0-3838-4D5D-B0EF-CF5591D3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718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81252" y="1222186"/>
            <a:ext cx="2478580" cy="3149763"/>
            <a:chOff x="895872" y="1617354"/>
            <a:chExt cx="4860000" cy="6988670"/>
          </a:xfrm>
        </p:grpSpPr>
        <p:sp>
          <p:nvSpPr>
            <p:cNvPr id="5" name="Rectangle 4"/>
            <p:cNvSpPr/>
            <p:nvPr/>
          </p:nvSpPr>
          <p:spPr>
            <a:xfrm>
              <a:off x="895872" y="3517905"/>
              <a:ext cx="4860000" cy="50881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95872" y="1617354"/>
              <a:ext cx="4860000" cy="6865140"/>
              <a:chOff x="895872" y="1617354"/>
              <a:chExt cx="4860000" cy="6865140"/>
            </a:xfrm>
          </p:grpSpPr>
          <p:sp>
            <p:nvSpPr>
              <p:cNvPr id="37" name="Rectangle 12"/>
              <p:cNvSpPr/>
              <p:nvPr/>
            </p:nvSpPr>
            <p:spPr>
              <a:xfrm>
                <a:off x="895872" y="1617354"/>
                <a:ext cx="4860000" cy="1900955"/>
              </a:xfrm>
              <a:prstGeom prst="snip1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2571" b="1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หนี้ดี </a:t>
                </a:r>
              </a:p>
              <a:p>
                <a:r>
                  <a:rPr lang="th-TH" sz="150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คือหนี้ที่สร้างรายได้</a:t>
                </a:r>
                <a:r>
                  <a:rPr lang="en-US" sz="150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/</a:t>
                </a:r>
                <a:endParaRPr lang="th-TH" sz="150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  <a:p>
                <a:r>
                  <a:rPr lang="th-TH" sz="150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สร้างความมั่นคงระยะยาว</a:t>
                </a: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1047325" y="3633593"/>
                <a:ext cx="4491259" cy="4848901"/>
                <a:chOff x="1217205" y="3887524"/>
                <a:chExt cx="4443772" cy="4848901"/>
              </a:xfrm>
            </p:grpSpPr>
            <p:sp>
              <p:nvSpPr>
                <p:cNvPr id="28" name="Rectangle 20"/>
                <p:cNvSpPr/>
                <p:nvPr/>
              </p:nvSpPr>
              <p:spPr>
                <a:xfrm>
                  <a:off x="3137616" y="7556557"/>
                  <a:ext cx="2520000" cy="90000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1500">
                      <a:solidFill>
                        <a:schemeClr val="tx1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  <a:t>หนี้ที่อยู่อาศัย</a:t>
                  </a:r>
                </a:p>
              </p:txBody>
            </p:sp>
            <p:sp>
              <p:nvSpPr>
                <p:cNvPr id="29" name="Rectangle 20"/>
                <p:cNvSpPr/>
                <p:nvPr/>
              </p:nvSpPr>
              <p:spPr>
                <a:xfrm>
                  <a:off x="3137616" y="5696681"/>
                  <a:ext cx="2520000" cy="90000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1500">
                      <a:solidFill>
                        <a:schemeClr val="tx1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  <a:t>หนี้เพื่อการ</a:t>
                  </a:r>
                  <a:br>
                    <a:rPr lang="th-TH" sz="1500">
                      <a:solidFill>
                        <a:schemeClr val="tx1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</a:br>
                  <a:r>
                    <a:rPr lang="th-TH" sz="1500">
                      <a:solidFill>
                        <a:schemeClr val="tx1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  <a:t>ประกอบอาชีพ</a:t>
                  </a:r>
                </a:p>
              </p:txBody>
            </p:sp>
            <p:pic>
              <p:nvPicPr>
                <p:cNvPr id="6146" name="Picture 2" descr="C:\Users\Maminty\Downloads\Pic (1)\house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7205" y="7276690"/>
                  <a:ext cx="1791028" cy="14597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2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9589" y="5271770"/>
                  <a:ext cx="1125788" cy="1770071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7350" y="3887524"/>
                  <a:ext cx="1746722" cy="1149397"/>
                </a:xfrm>
                <a:prstGeom prst="rect">
                  <a:avLst/>
                </a:prstGeom>
              </p:spPr>
            </p:pic>
            <p:sp>
              <p:nvSpPr>
                <p:cNvPr id="10" name="Rectangle 20"/>
                <p:cNvSpPr/>
                <p:nvPr/>
              </p:nvSpPr>
              <p:spPr>
                <a:xfrm>
                  <a:off x="3140977" y="4021375"/>
                  <a:ext cx="2520000" cy="90000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1500">
                      <a:solidFill>
                        <a:schemeClr val="tx1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  <a:t>หนี้เพื่อการศึกษา</a:t>
                  </a:r>
                </a:p>
              </p:txBody>
            </p:sp>
          </p:grpSp>
        </p:grpSp>
      </p:grpSp>
      <p:grpSp>
        <p:nvGrpSpPr>
          <p:cNvPr id="20" name="Group 19"/>
          <p:cNvGrpSpPr/>
          <p:nvPr/>
        </p:nvGrpSpPr>
        <p:grpSpPr>
          <a:xfrm>
            <a:off x="3315518" y="1222186"/>
            <a:ext cx="2480617" cy="3149764"/>
            <a:chOff x="5889656" y="1444587"/>
            <a:chExt cx="4900023" cy="7006640"/>
          </a:xfrm>
        </p:grpSpPr>
        <p:sp>
          <p:nvSpPr>
            <p:cNvPr id="44" name="Rectangle 43"/>
            <p:cNvSpPr/>
            <p:nvPr/>
          </p:nvSpPr>
          <p:spPr>
            <a:xfrm>
              <a:off x="5889656" y="3350027"/>
              <a:ext cx="4896000" cy="5101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596489" y="3435843"/>
              <a:ext cx="3222434" cy="2454508"/>
              <a:chOff x="6638716" y="3707055"/>
              <a:chExt cx="3496777" cy="267659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6804" y="5303652"/>
                <a:ext cx="858689" cy="1080000"/>
              </a:xfrm>
              <a:prstGeom prst="rect">
                <a:avLst/>
              </a:prstGeom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6638716" y="3707055"/>
                <a:ext cx="2853784" cy="2352633"/>
                <a:chOff x="6638716" y="3707055"/>
                <a:chExt cx="2853784" cy="2352633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6638716" y="3707055"/>
                  <a:ext cx="2570157" cy="2352633"/>
                  <a:chOff x="2892169" y="3274031"/>
                  <a:chExt cx="1835827" cy="1680452"/>
                </a:xfrm>
              </p:grpSpPr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92169" y="3874483"/>
                    <a:ext cx="1835827" cy="1080000"/>
                  </a:xfrm>
                  <a:prstGeom prst="rect">
                    <a:avLst/>
                  </a:prstGeom>
                </p:spPr>
              </p:pic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069707" y="3274031"/>
                    <a:ext cx="914400" cy="914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rtlCol="0" anchor="ctr" anchorCtr="0">
                    <a:normAutofit fontScale="92500" lnSpcReduction="20000"/>
                  </a:bodyPr>
                  <a:lstStyle/>
                  <a:p>
                    <a:pPr algn="ctr"/>
                    <a:r>
                      <a:rPr lang="en-US" sz="3600" b="1">
                        <a:solidFill>
                          <a:srgbClr val="FF0000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rPr>
                      <a:t>SALE</a:t>
                    </a:r>
                    <a:endParaRPr lang="th-TH" sz="3600" b="1">
                      <a:solidFill>
                        <a:srgbClr val="FF0000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endParaRPr>
                  </a:p>
                </p:txBody>
              </p:sp>
            </p:grpSp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711806">
                  <a:off x="8567644" y="4998315"/>
                  <a:ext cx="924856" cy="540000"/>
                </a:xfrm>
                <a:prstGeom prst="rect">
                  <a:avLst/>
                </a:prstGeom>
              </p:spPr>
            </p:pic>
          </p:grpSp>
        </p:grpSp>
        <p:sp>
          <p:nvSpPr>
            <p:cNvPr id="38" name="Rectangle 12"/>
            <p:cNvSpPr/>
            <p:nvPr/>
          </p:nvSpPr>
          <p:spPr>
            <a:xfrm>
              <a:off x="5893679" y="1444587"/>
              <a:ext cx="4896000" cy="1908000"/>
            </a:xfrm>
            <a:prstGeom prst="snip1Rect">
              <a:avLst/>
            </a:prstGeom>
            <a:solidFill>
              <a:srgbClr val="FF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571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หนี้พึงระวัง </a:t>
              </a:r>
            </a:p>
            <a:p>
              <a:r>
                <a:rPr lang="th-TH" sz="15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คือหนี้ที่ไม่สร้างรายได้</a:t>
              </a:r>
            </a:p>
          </p:txBody>
        </p:sp>
        <p:sp>
          <p:nvSpPr>
            <p:cNvPr id="40" name="Rectangle 20"/>
            <p:cNvSpPr/>
            <p:nvPr/>
          </p:nvSpPr>
          <p:spPr>
            <a:xfrm>
              <a:off x="7021359" y="5968668"/>
              <a:ext cx="2640640" cy="900000"/>
            </a:xfrm>
            <a:prstGeom prst="rect">
              <a:avLst/>
            </a:prstGeom>
            <a:solidFill>
              <a:srgbClr val="FFF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5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หนี้จากการใช้จ่ายฟุ่มเฟือย</a:t>
              </a:r>
            </a:p>
          </p:txBody>
        </p:sp>
        <p:sp>
          <p:nvSpPr>
            <p:cNvPr id="41" name="Rectangle 20"/>
            <p:cNvSpPr/>
            <p:nvPr/>
          </p:nvSpPr>
          <p:spPr>
            <a:xfrm>
              <a:off x="6825542" y="7165320"/>
              <a:ext cx="3108363" cy="899999"/>
            </a:xfrm>
            <a:prstGeom prst="rect">
              <a:avLst/>
            </a:prstGeom>
            <a:solidFill>
              <a:srgbClr val="FFF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5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หนี้ดีที่มากเกินกำลังจ่าย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12160" y="1222186"/>
            <a:ext cx="2741105" cy="3149764"/>
            <a:chOff x="10911528" y="1434233"/>
            <a:chExt cx="5365857" cy="7009200"/>
          </a:xfrm>
        </p:grpSpPr>
        <p:sp>
          <p:nvSpPr>
            <p:cNvPr id="45" name="Rectangle 44"/>
            <p:cNvSpPr/>
            <p:nvPr/>
          </p:nvSpPr>
          <p:spPr>
            <a:xfrm>
              <a:off x="10913385" y="3342233"/>
              <a:ext cx="5364000" cy="5101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  <p:pic>
          <p:nvPicPr>
            <p:cNvPr id="33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3568" y="3504792"/>
              <a:ext cx="1997731" cy="154382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528" y="5981742"/>
              <a:ext cx="2452349" cy="2160000"/>
            </a:xfrm>
            <a:prstGeom prst="rect">
              <a:avLst/>
            </a:prstGeom>
          </p:spPr>
        </p:pic>
        <p:sp>
          <p:nvSpPr>
            <p:cNvPr id="39" name="Rectangle 12"/>
            <p:cNvSpPr/>
            <p:nvPr/>
          </p:nvSpPr>
          <p:spPr>
            <a:xfrm>
              <a:off x="10913385" y="1434233"/>
              <a:ext cx="5364000" cy="1908001"/>
            </a:xfrm>
            <a:prstGeom prst="snip1Rect">
              <a:avLst/>
            </a:prstGeom>
            <a:solidFill>
              <a:srgbClr val="FF0000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571" b="1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หนี้อันตราย  </a:t>
              </a:r>
            </a:p>
            <a:p>
              <a:r>
                <a:rPr lang="th-TH" sz="15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คือหนี้ที่ต้องละเว้นเด็ดขาด เพราะอาจทำให้เรา</a:t>
              </a:r>
              <a:br>
                <a:rPr lang="th-TH" sz="15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</a:br>
              <a:r>
                <a:rPr lang="th-TH" sz="15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เสียเงินหรือเป็นหนี้จำนวนมากอย่างรวดเร็ว</a:t>
              </a:r>
            </a:p>
          </p:txBody>
        </p:sp>
        <p:sp>
          <p:nvSpPr>
            <p:cNvPr id="42" name="Rectangle 20"/>
            <p:cNvSpPr/>
            <p:nvPr/>
          </p:nvSpPr>
          <p:spPr>
            <a:xfrm>
              <a:off x="13363877" y="4148616"/>
              <a:ext cx="2893844" cy="900000"/>
            </a:xfrm>
            <a:prstGeom prst="rect">
              <a:avLst/>
            </a:prstGeom>
            <a:solidFill>
              <a:srgbClr val="FFE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5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หนี้จากการพนัน</a:t>
              </a:r>
            </a:p>
            <a:p>
              <a:pPr algn="ctr"/>
              <a:r>
                <a:rPr lang="th-TH" sz="15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เสี่ยงโชค</a:t>
              </a:r>
            </a:p>
          </p:txBody>
        </p:sp>
        <p:sp>
          <p:nvSpPr>
            <p:cNvPr id="43" name="Rectangle 20"/>
            <p:cNvSpPr/>
            <p:nvPr/>
          </p:nvSpPr>
          <p:spPr>
            <a:xfrm>
              <a:off x="13363877" y="6611742"/>
              <a:ext cx="2893844" cy="900000"/>
            </a:xfrm>
            <a:prstGeom prst="rect">
              <a:avLst/>
            </a:prstGeom>
            <a:solidFill>
              <a:srgbClr val="FFE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5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หนี้ที่กู้ไปลงทุน</a:t>
              </a:r>
            </a:p>
            <a:p>
              <a:pPr algn="ctr"/>
              <a:r>
                <a:rPr lang="th-TH" sz="15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ผิดกฎหมาย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19759" y="4973069"/>
              <a:ext cx="1971540" cy="82097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360E26-4DC0-4D1E-BB3B-7E75E248BC48}"/>
              </a:ext>
            </a:extLst>
          </p:cNvPr>
          <p:cNvGrpSpPr/>
          <p:nvPr/>
        </p:nvGrpSpPr>
        <p:grpSpPr>
          <a:xfrm>
            <a:off x="581252" y="278788"/>
            <a:ext cx="3384921" cy="831273"/>
            <a:chOff x="971600" y="447665"/>
            <a:chExt cx="3384921" cy="831273"/>
          </a:xfrm>
          <a:solidFill>
            <a:schemeClr val="bg1"/>
          </a:solidFill>
        </p:grpSpPr>
        <p:sp>
          <p:nvSpPr>
            <p:cNvPr id="36" name="Rectangle 35"/>
            <p:cNvSpPr/>
            <p:nvPr/>
          </p:nvSpPr>
          <p:spPr>
            <a:xfrm>
              <a:off x="1733664" y="777826"/>
              <a:ext cx="2622857" cy="501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th-TH" sz="3214" b="1">
                  <a:solidFill>
                    <a:srgbClr val="0D2E6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รู้จักหนี้ดีหรือยัง </a:t>
              </a:r>
              <a:r>
                <a:rPr lang="en-US" sz="3214" b="1">
                  <a:solidFill>
                    <a:srgbClr val="0D2E68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?</a:t>
              </a:r>
              <a:endParaRPr lang="th-TH" sz="3214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FA00A11-3839-434D-B40B-452FAF460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447665"/>
              <a:ext cx="1022680" cy="765493"/>
            </a:xfrm>
            <a:prstGeom prst="rect">
              <a:avLst/>
            </a:prstGeom>
            <a:grpFill/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C7364E-AA17-4895-82C8-6A6A4AEF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57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D7B3533-D61D-46E4-8370-81C5C394B2B4}"/>
              </a:ext>
            </a:extLst>
          </p:cNvPr>
          <p:cNvGrpSpPr/>
          <p:nvPr/>
        </p:nvGrpSpPr>
        <p:grpSpPr>
          <a:xfrm>
            <a:off x="5154267" y="672375"/>
            <a:ext cx="1573332" cy="1540139"/>
            <a:chOff x="5086900" y="706068"/>
            <a:chExt cx="1573332" cy="1540139"/>
          </a:xfrm>
        </p:grpSpPr>
        <p:sp>
          <p:nvSpPr>
            <p:cNvPr id="43" name="Oval Callout 1">
              <a:extLst>
                <a:ext uri="{FF2B5EF4-FFF2-40B4-BE49-F238E27FC236}">
                  <a16:creationId xmlns:a16="http://schemas.microsoft.com/office/drawing/2014/main" id="{C5B983AC-435C-412B-BC81-8958508CF31C}"/>
                </a:ext>
              </a:extLst>
            </p:cNvPr>
            <p:cNvSpPr/>
            <p:nvPr/>
          </p:nvSpPr>
          <p:spPr>
            <a:xfrm>
              <a:off x="5086900" y="706068"/>
              <a:ext cx="1573332" cy="1540139"/>
            </a:xfrm>
            <a:prstGeom prst="wedgeEllipseCallout">
              <a:avLst>
                <a:gd name="adj1" fmla="val -51005"/>
                <a:gd name="adj2" fmla="val 4968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56"/>
              <a:endParaRPr lang="th-TH" sz="1764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207E0CAE-E9D2-4D28-8203-02E662FE2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2470" y="846010"/>
              <a:ext cx="746803" cy="55899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D45C50-26AE-499A-A1F4-6643EABC897D}"/>
              </a:ext>
            </a:extLst>
          </p:cNvPr>
          <p:cNvGrpSpPr/>
          <p:nvPr/>
        </p:nvGrpSpPr>
        <p:grpSpPr>
          <a:xfrm>
            <a:off x="3281475" y="171105"/>
            <a:ext cx="1472222" cy="1441162"/>
            <a:chOff x="3333917" y="183671"/>
            <a:chExt cx="1472222" cy="1441162"/>
          </a:xfrm>
        </p:grpSpPr>
        <p:sp>
          <p:nvSpPr>
            <p:cNvPr id="23" name="Oval Callout 1">
              <a:extLst>
                <a:ext uri="{FF2B5EF4-FFF2-40B4-BE49-F238E27FC236}">
                  <a16:creationId xmlns:a16="http://schemas.microsoft.com/office/drawing/2014/main" id="{3F12A6E3-EC96-4695-853A-FB2C544167AA}"/>
                </a:ext>
              </a:extLst>
            </p:cNvPr>
            <p:cNvSpPr/>
            <p:nvPr/>
          </p:nvSpPr>
          <p:spPr>
            <a:xfrm>
              <a:off x="3333917" y="183671"/>
              <a:ext cx="1472222" cy="1441162"/>
            </a:xfrm>
            <a:prstGeom prst="wedgeEllipseCallout">
              <a:avLst>
                <a:gd name="adj1" fmla="val 12987"/>
                <a:gd name="adj2" fmla="val 6314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56"/>
              <a:endParaRPr lang="th-TH" sz="1764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20A735B-E3FC-4224-9C6B-90D6A6D39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6785">
              <a:off x="3796097" y="391132"/>
              <a:ext cx="547861" cy="493495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3C8F52C6-B212-4F29-81AA-5C6161310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24" y="1814386"/>
            <a:ext cx="1791787" cy="25233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6C95E1-C0CF-40A0-BFD5-76E285FC3856}"/>
              </a:ext>
            </a:extLst>
          </p:cNvPr>
          <p:cNvSpPr txBox="1"/>
          <p:nvPr/>
        </p:nvSpPr>
        <p:spPr>
          <a:xfrm>
            <a:off x="2214110" y="4375054"/>
            <a:ext cx="5394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มาเริ่มสำรวจภาระหนี้ของวัลลภกันดีกว่า...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4769D8-99B1-4CD9-9A43-1E52452D8F21}"/>
              </a:ext>
            </a:extLst>
          </p:cNvPr>
          <p:cNvSpPr/>
          <p:nvPr/>
        </p:nvSpPr>
        <p:spPr>
          <a:xfrm>
            <a:off x="2976621" y="869307"/>
            <a:ext cx="21285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14"/>
            <a:r>
              <a:rPr lang="th-TH" sz="20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หนี้บัตรกดเงินสด</a:t>
            </a:r>
            <a:r>
              <a:rPr lang="en-US" sz="20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0CB8E5-B5A6-427A-8A6A-FFF366D2D969}"/>
              </a:ext>
            </a:extLst>
          </p:cNvPr>
          <p:cNvSpPr/>
          <p:nvPr/>
        </p:nvSpPr>
        <p:spPr>
          <a:xfrm>
            <a:off x="4891833" y="1445182"/>
            <a:ext cx="21285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14"/>
            <a:r>
              <a:rPr lang="th-TH" sz="20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ผ่อนรถยนต์มือสอง</a:t>
            </a:r>
            <a:endParaRPr lang="en-US" sz="2000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DE70C8-DD06-4812-9977-0F144C1D3714}"/>
              </a:ext>
            </a:extLst>
          </p:cNvPr>
          <p:cNvGrpSpPr/>
          <p:nvPr/>
        </p:nvGrpSpPr>
        <p:grpSpPr>
          <a:xfrm>
            <a:off x="1467979" y="1375366"/>
            <a:ext cx="2128553" cy="1790815"/>
            <a:chOff x="1545468" y="1375366"/>
            <a:chExt cx="2128553" cy="179081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279925-C6A7-486C-A3FE-92A54776D0A9}"/>
                </a:ext>
              </a:extLst>
            </p:cNvPr>
            <p:cNvGrpSpPr/>
            <p:nvPr/>
          </p:nvGrpSpPr>
          <p:grpSpPr>
            <a:xfrm>
              <a:off x="1545468" y="1375366"/>
              <a:ext cx="2128553" cy="1790815"/>
              <a:chOff x="1624164" y="1119994"/>
              <a:chExt cx="2128553" cy="1790815"/>
            </a:xfrm>
          </p:grpSpPr>
          <p:sp>
            <p:nvSpPr>
              <p:cNvPr id="44" name="Oval Callout 9">
                <a:extLst>
                  <a:ext uri="{FF2B5EF4-FFF2-40B4-BE49-F238E27FC236}">
                    <a16:creationId xmlns:a16="http://schemas.microsoft.com/office/drawing/2014/main" id="{09A0B6AB-19A9-4655-A77F-670E4F2312F2}"/>
                  </a:ext>
                </a:extLst>
              </p:cNvPr>
              <p:cNvSpPr/>
              <p:nvPr/>
            </p:nvSpPr>
            <p:spPr>
              <a:xfrm>
                <a:off x="1770375" y="1119994"/>
                <a:ext cx="1836133" cy="1790815"/>
              </a:xfrm>
              <a:prstGeom prst="wedgeEllipseCallout">
                <a:avLst>
                  <a:gd name="adj1" fmla="val 53364"/>
                  <a:gd name="adj2" fmla="val 4228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76056"/>
                <a:endParaRPr lang="th-TH" sz="1764">
                  <a:solidFill>
                    <a:prstClr val="white"/>
                  </a:solidFill>
                  <a:latin typeface="Calibri" panose="020F0502020204030204"/>
                  <a:cs typeface="Cordia New" panose="020B0304020202020204" pitchFamily="34" charset="-34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4F615F2-EFDA-4874-9B2C-635CDF0A8FD1}"/>
                  </a:ext>
                </a:extLst>
              </p:cNvPr>
              <p:cNvSpPr/>
              <p:nvPr/>
            </p:nvSpPr>
            <p:spPr>
              <a:xfrm rot="21313877">
                <a:off x="1624164" y="2070136"/>
                <a:ext cx="212855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85814"/>
                <a:r>
                  <a:rPr lang="th-TH" sz="1800">
                    <a:solidFill>
                      <a:prstClr val="black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หนี้บัตรเครดิต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85376C3-F64D-492F-9834-EABA599D8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7161">
              <a:off x="2164821" y="1768481"/>
              <a:ext cx="855951" cy="51431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3A52F2-DA7C-4D62-BB87-51EB242DEFD6}"/>
              </a:ext>
            </a:extLst>
          </p:cNvPr>
          <p:cNvGrpSpPr/>
          <p:nvPr/>
        </p:nvGrpSpPr>
        <p:grpSpPr>
          <a:xfrm>
            <a:off x="5039126" y="2380575"/>
            <a:ext cx="2128553" cy="1770171"/>
            <a:chOff x="5039126" y="2380575"/>
            <a:chExt cx="2128553" cy="1770171"/>
          </a:xfrm>
        </p:grpSpPr>
        <p:sp>
          <p:nvSpPr>
            <p:cNvPr id="46" name="Oval Callout 11">
              <a:extLst>
                <a:ext uri="{FF2B5EF4-FFF2-40B4-BE49-F238E27FC236}">
                  <a16:creationId xmlns:a16="http://schemas.microsoft.com/office/drawing/2014/main" id="{33CF328A-6F7F-4BEA-88E4-6FAD979FF6E5}"/>
                </a:ext>
              </a:extLst>
            </p:cNvPr>
            <p:cNvSpPr/>
            <p:nvPr/>
          </p:nvSpPr>
          <p:spPr>
            <a:xfrm>
              <a:off x="5249516" y="2380575"/>
              <a:ext cx="1808323" cy="1770171"/>
            </a:xfrm>
            <a:prstGeom prst="wedgeEllipseCallout">
              <a:avLst>
                <a:gd name="adj1" fmla="val -63173"/>
                <a:gd name="adj2" fmla="val -2764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56"/>
              <a:endParaRPr lang="th-TH" sz="1764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91C0398-6273-4F1A-B324-64A7C2346FF5}"/>
                </a:ext>
              </a:extLst>
            </p:cNvPr>
            <p:cNvSpPr/>
            <p:nvPr/>
          </p:nvSpPr>
          <p:spPr>
            <a:xfrm rot="734341">
              <a:off x="5039126" y="3289699"/>
              <a:ext cx="21285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14"/>
              <a:r>
                <a:rPr lang="th-TH" sz="2000" b="1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ค่าผ่อนคอนโด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ED05F0-5C73-44AD-A20B-A521302D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494" y="2466062"/>
              <a:ext cx="814550" cy="814550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A37F9-72CE-4B84-A756-7B569C44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277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095636A8-6550-4935-8612-7762EFACD042}"/>
              </a:ext>
            </a:extLst>
          </p:cNvPr>
          <p:cNvSpPr txBox="1"/>
          <p:nvPr/>
        </p:nvSpPr>
        <p:spPr>
          <a:xfrm>
            <a:off x="1187033" y="2055943"/>
            <a:ext cx="345697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>
                <a:latin typeface="DB Helvethaica X 55 Regular" panose="02000506090000020004" pitchFamily="2" charset="-34"/>
                <a:ea typeface="Calibri" panose="020F0502020204030204" pitchFamily="34" charset="0"/>
                <a:cs typeface="DB Helvethaica X 55 Regular" panose="02000506090000020004" pitchFamily="2" charset="-34"/>
              </a:rPr>
              <a:t>List </a:t>
            </a:r>
            <a:r>
              <a:rPr lang="th-TH" b="1">
                <a:latin typeface="DB Helvethaica X 55 Regular" panose="02000506090000020004" pitchFamily="2" charset="-34"/>
                <a:ea typeface="Calibri" panose="020F0502020204030204" pitchFamily="34" charset="0"/>
                <a:cs typeface="DB Helvethaica X 55 Regular" panose="02000506090000020004" pitchFamily="2" charset="-34"/>
              </a:rPr>
              <a:t>หนี้ต่าง ๆ ออกมา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ค้นหาสัญญาเงินกู้</a:t>
            </a:r>
            <a:r>
              <a:rPr lang="en-US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สินเชื่อ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6C183F-48F8-437B-A965-1F2D7ED6BC10}"/>
              </a:ext>
            </a:extLst>
          </p:cNvPr>
          <p:cNvGrpSpPr/>
          <p:nvPr/>
        </p:nvGrpSpPr>
        <p:grpSpPr>
          <a:xfrm>
            <a:off x="733776" y="1490730"/>
            <a:ext cx="3910232" cy="605943"/>
            <a:chOff x="101446" y="1964707"/>
            <a:chExt cx="3009749" cy="605943"/>
          </a:xfrm>
          <a:solidFill>
            <a:schemeClr val="bg1"/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35C1E9-B88D-4DFC-8273-6112587E595C}"/>
                </a:ext>
              </a:extLst>
            </p:cNvPr>
            <p:cNvSpPr txBox="1"/>
            <p:nvPr/>
          </p:nvSpPr>
          <p:spPr>
            <a:xfrm>
              <a:off x="791184" y="1985875"/>
              <a:ext cx="2320011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th-TH" sz="3200" b="1">
                  <a:solidFill>
                    <a:srgbClr val="050708"/>
                  </a:solidFill>
                  <a:latin typeface="DB Helvethaica X 55 Regular" panose="02000506090000020004" pitchFamily="2" charset="-34"/>
                  <a:ea typeface="Calibri" panose="020F0502020204030204" pitchFamily="34" charset="0"/>
                  <a:cs typeface="DB Helvethaica X 55 Regular" panose="02000506090000020004" pitchFamily="2" charset="-34"/>
                </a:rPr>
                <a:t>แจกแจงภาระหนี้</a:t>
              </a:r>
              <a:endParaRPr lang="th-TH" b="1">
                <a:solidFill>
                  <a:srgbClr val="050708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CFCDE7-0882-4614-B190-1F7C80B3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225" l="0" r="98817">
                          <a14:foregroundMark x1="71302" y1="80473" x2="71302" y2="80473"/>
                          <a14:foregroundMark x1="85799" y1="59763" x2="85799" y2="59763"/>
                          <a14:foregroundMark x1="59467" y1="37870" x2="59467" y2="37870"/>
                          <a14:foregroundMark x1="44675" y1="50888" x2="44675" y2="50888"/>
                          <a14:foregroundMark x1="50592" y1="67160" x2="50592" y2="67160"/>
                          <a14:foregroundMark x1="22485" y1="37870" x2="22485" y2="37870"/>
                          <a14:foregroundMark x1="25444" y1="52367" x2="25444" y2="52367"/>
                          <a14:foregroundMark x1="22485" y1="64201" x2="22485" y2="64201"/>
                        </a14:backgroundRemoval>
                      </a14:imgEffect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46" y="1964707"/>
              <a:ext cx="599582" cy="599582"/>
            </a:xfrm>
            <a:prstGeom prst="rect">
              <a:avLst/>
            </a:prstGeom>
            <a:grpFill/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87E409A-42E1-4700-BF52-CCD98C76424F}"/>
              </a:ext>
            </a:extLst>
          </p:cNvPr>
          <p:cNvSpPr/>
          <p:nvPr/>
        </p:nvSpPr>
        <p:spPr>
          <a:xfrm>
            <a:off x="742" y="418192"/>
            <a:ext cx="703743" cy="613022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54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8C1FAF-E32C-4F32-A6FB-D5E6820DD631}"/>
              </a:ext>
            </a:extLst>
          </p:cNvPr>
          <p:cNvSpPr/>
          <p:nvPr/>
        </p:nvSpPr>
        <p:spPr>
          <a:xfrm>
            <a:off x="733776" y="411510"/>
            <a:ext cx="2152749" cy="617734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สำรวจภาระหนี้ที่มี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BBE8B-1712-4EAA-97D6-8056867F9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875" y="2075193"/>
            <a:ext cx="4057180" cy="29491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6439-1812-43BA-AC3F-FC9DE63A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981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095636A8-6550-4935-8612-7762EFACD042}"/>
              </a:ext>
            </a:extLst>
          </p:cNvPr>
          <p:cNvSpPr txBox="1"/>
          <p:nvPr/>
        </p:nvSpPr>
        <p:spPr>
          <a:xfrm>
            <a:off x="1189386" y="2144609"/>
            <a:ext cx="532400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แปลงอัตราดอกเบี้ยให้เป็นวิธีคำนวณแบบเดียวกัน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เรียงลำดับจากอัตราดอกเบี้ยมาก </a:t>
            </a:r>
            <a:r>
              <a:rPr lang="en-US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--&gt; </a:t>
            </a:r>
            <a:r>
              <a:rPr lang="th-TH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น้อย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9969C-E461-4B37-BC9E-8DB1990FF7B0}"/>
              </a:ext>
            </a:extLst>
          </p:cNvPr>
          <p:cNvGrpSpPr/>
          <p:nvPr/>
        </p:nvGrpSpPr>
        <p:grpSpPr>
          <a:xfrm>
            <a:off x="464625" y="1332912"/>
            <a:ext cx="3185261" cy="949550"/>
            <a:chOff x="737238" y="717091"/>
            <a:chExt cx="3185261" cy="949550"/>
          </a:xfrm>
          <a:solidFill>
            <a:schemeClr val="bg1"/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35C1E9-B88D-4DFC-8273-6112587E595C}"/>
                </a:ext>
              </a:extLst>
            </p:cNvPr>
            <p:cNvSpPr txBox="1"/>
            <p:nvPr/>
          </p:nvSpPr>
          <p:spPr>
            <a:xfrm>
              <a:off x="1602488" y="891544"/>
              <a:ext cx="2320011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th-TH" sz="32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เรียงลำดับหนี้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0AA303-DBC0-4B76-8B54-17205FDC9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7667" y1="16000" x2="57667" y2="16000"/>
                          <a14:foregroundMark x1="72667" y1="33333" x2="72667" y2="33333"/>
                          <a14:foregroundMark x1="56667" y1="38000" x2="56667" y2="38000"/>
                          <a14:foregroundMark x1="53667" y1="49333" x2="53667" y2="49333"/>
                          <a14:foregroundMark x1="71667" y1="73000" x2="71667" y2="73000"/>
                          <a14:foregroundMark x1="47000" y1="79667" x2="47000" y2="79667"/>
                          <a14:foregroundMark x1="53667" y1="74000" x2="53667" y2="74000"/>
                          <a14:foregroundMark x1="45000" y1="61667" x2="45000" y2="61667"/>
                          <a14:foregroundMark x1="44333" y1="50333" x2="44333" y2="50333"/>
                          <a14:foregroundMark x1="46000" y1="36000" x2="46000" y2="3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38" y="717091"/>
              <a:ext cx="949550" cy="949550"/>
            </a:xfrm>
            <a:prstGeom prst="rect">
              <a:avLst/>
            </a:prstGeom>
            <a:grpFill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2B3F78-B219-4BFA-98DB-EA3F7863D694}"/>
              </a:ext>
            </a:extLst>
          </p:cNvPr>
          <p:cNvGrpSpPr/>
          <p:nvPr/>
        </p:nvGrpSpPr>
        <p:grpSpPr>
          <a:xfrm>
            <a:off x="6588224" y="1419622"/>
            <a:ext cx="2305857" cy="2783707"/>
            <a:chOff x="6516216" y="2020291"/>
            <a:chExt cx="2305857" cy="27837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93E54F-BB89-4F09-8689-268D5B150550}"/>
                </a:ext>
              </a:extLst>
            </p:cNvPr>
            <p:cNvSpPr/>
            <p:nvPr/>
          </p:nvSpPr>
          <p:spPr>
            <a:xfrm>
              <a:off x="6596004" y="2020291"/>
              <a:ext cx="2146285" cy="27837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D2E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74417C-CDDC-48CF-973D-5D2304D6E61F}"/>
                </a:ext>
              </a:extLst>
            </p:cNvPr>
            <p:cNvSpPr txBox="1"/>
            <p:nvPr/>
          </p:nvSpPr>
          <p:spPr>
            <a:xfrm>
              <a:off x="6516216" y="2150295"/>
              <a:ext cx="230585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>
                  <a:solidFill>
                    <a:srgbClr val="275791"/>
                  </a:solidFill>
                  <a:latin typeface="DB Helvethaica X 55 Regular" panose="02000506090000020004" pitchFamily="2" charset="-34"/>
                  <a:ea typeface="Calibri" panose="020F0502020204030204" pitchFamily="34" charset="0"/>
                  <a:cs typeface="DB Helvethaica X 55 Regular" panose="02000506090000020004" pitchFamily="2" charset="-34"/>
                </a:rPr>
                <a:t>ตารางสำรวจภาระหนี้</a:t>
              </a:r>
            </a:p>
            <a:p>
              <a:pPr algn="ctr"/>
              <a:r>
                <a:rPr lang="en-US" sz="20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Download</a:t>
              </a:r>
              <a:endParaRPr lang="th-TH" sz="18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22" name="Picture 21" descr="Qr code&#10;&#10;Description automatically generated">
              <a:extLst>
                <a:ext uri="{FF2B5EF4-FFF2-40B4-BE49-F238E27FC236}">
                  <a16:creationId xmlns:a16="http://schemas.microsoft.com/office/drawing/2014/main" id="{7DEA4743-15F7-454D-89A3-811D2B1F9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237" y="2858181"/>
              <a:ext cx="1815813" cy="1815813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EAA67DE-E964-4E99-93E1-A84741A8D8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4"/>
          <a:stretch/>
        </p:blipFill>
        <p:spPr>
          <a:xfrm>
            <a:off x="2797338" y="3365590"/>
            <a:ext cx="1635353" cy="1654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E4CA3B-119E-4DA1-BAD7-DF9CACF9BD26}"/>
              </a:ext>
            </a:extLst>
          </p:cNvPr>
          <p:cNvSpPr txBox="1"/>
          <p:nvPr/>
        </p:nvSpPr>
        <p:spPr>
          <a:xfrm rot="20185126">
            <a:off x="2133316" y="3089408"/>
            <a:ext cx="1582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เงินต้นคงที่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0A70BC-BFF4-4BB1-A202-38CD3935EDBF}"/>
              </a:ext>
            </a:extLst>
          </p:cNvPr>
          <p:cNvSpPr txBox="1"/>
          <p:nvPr/>
        </p:nvSpPr>
        <p:spPr>
          <a:xfrm rot="967894">
            <a:off x="3960895" y="3314698"/>
            <a:ext cx="1656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ลดต้นลดดอก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16F84-1920-45EC-92F2-B931BD8F58D6}"/>
              </a:ext>
            </a:extLst>
          </p:cNvPr>
          <p:cNvSpPr/>
          <p:nvPr/>
        </p:nvSpPr>
        <p:spPr>
          <a:xfrm>
            <a:off x="14344" y="437296"/>
            <a:ext cx="703743" cy="613022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54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3DF449-D5A7-4B69-A543-60E81A47A66F}"/>
              </a:ext>
            </a:extLst>
          </p:cNvPr>
          <p:cNvSpPr/>
          <p:nvPr/>
        </p:nvSpPr>
        <p:spPr>
          <a:xfrm>
            <a:off x="747378" y="430614"/>
            <a:ext cx="2152749" cy="617734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สำรวจภาระหนี้ที่มี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1DE9A-7620-4291-AD42-6FE5FC613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05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8" grpId="0"/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E1246B2-C612-4E81-ABB3-23049326DBCD}"/>
              </a:ext>
            </a:extLst>
          </p:cNvPr>
          <p:cNvGrpSpPr/>
          <p:nvPr/>
        </p:nvGrpSpPr>
        <p:grpSpPr>
          <a:xfrm>
            <a:off x="605564" y="932022"/>
            <a:ext cx="8358924" cy="4088000"/>
            <a:chOff x="2441503" y="977805"/>
            <a:chExt cx="12360722" cy="60451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8CE522F-4C2E-45B6-AD79-745E09898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1" t="2024" r="736" b="52076"/>
            <a:stretch/>
          </p:blipFill>
          <p:spPr>
            <a:xfrm>
              <a:off x="2441503" y="977805"/>
              <a:ext cx="12357394" cy="387457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7B81E31-9DFD-4402-9AF5-C41A79102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1" t="69428" r="736" b="2311"/>
            <a:stretch/>
          </p:blipFill>
          <p:spPr>
            <a:xfrm>
              <a:off x="2444831" y="4637303"/>
              <a:ext cx="12357394" cy="238561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5E63E1-4CF1-41BF-9F39-68ED8E4FB3A2}"/>
              </a:ext>
            </a:extLst>
          </p:cNvPr>
          <p:cNvGrpSpPr/>
          <p:nvPr/>
        </p:nvGrpSpPr>
        <p:grpSpPr>
          <a:xfrm>
            <a:off x="1048038" y="1879565"/>
            <a:ext cx="1533460" cy="1756317"/>
            <a:chOff x="1598029" y="2832410"/>
            <a:chExt cx="2862459" cy="327845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D1E55B-18D3-4BF4-88C5-8322E8E1E142}"/>
                </a:ext>
              </a:extLst>
            </p:cNvPr>
            <p:cNvSpPr txBox="1"/>
            <p:nvPr/>
          </p:nvSpPr>
          <p:spPr>
            <a:xfrm>
              <a:off x="1598029" y="3500398"/>
              <a:ext cx="2862459" cy="121893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29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</a:t>
              </a:r>
              <a:endParaRPr lang="th-TH" sz="1929" b="1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  <a:p>
              <a:pPr algn="ctr"/>
              <a:r>
                <a:rPr lang="th-TH" sz="1714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รู้ว่ามีหนี้อะไรบ้าง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02230" y="2832410"/>
              <a:ext cx="2858258" cy="327845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D4CDE1-F8C5-418F-85D9-C6C312AB5E46}"/>
              </a:ext>
            </a:extLst>
          </p:cNvPr>
          <p:cNvGrpSpPr/>
          <p:nvPr/>
        </p:nvGrpSpPr>
        <p:grpSpPr>
          <a:xfrm>
            <a:off x="2579248" y="1879565"/>
            <a:ext cx="984954" cy="1756317"/>
            <a:chOff x="4456287" y="2832410"/>
            <a:chExt cx="1838581" cy="327845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DAD1C4-2F1A-4AB8-B9F5-21670A75BB3B}"/>
                </a:ext>
              </a:extLst>
            </p:cNvPr>
            <p:cNvSpPr txBox="1"/>
            <p:nvPr/>
          </p:nvSpPr>
          <p:spPr>
            <a:xfrm>
              <a:off x="4456287" y="3500398"/>
              <a:ext cx="1838581" cy="171133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29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2</a:t>
              </a:r>
            </a:p>
            <a:p>
              <a:pPr algn="ctr"/>
              <a:r>
                <a:rPr lang="th-TH" sz="1714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มีอะไรค้ำประกัน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5041DDE-B3C0-404C-B8A2-DE87F4259D82}"/>
                </a:ext>
              </a:extLst>
            </p:cNvPr>
            <p:cNvSpPr/>
            <p:nvPr/>
          </p:nvSpPr>
          <p:spPr>
            <a:xfrm>
              <a:off x="4460488" y="2832410"/>
              <a:ext cx="1834380" cy="327845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CD7C07-7B46-4D81-AAD4-B8CDD05CFCE3}"/>
              </a:ext>
            </a:extLst>
          </p:cNvPr>
          <p:cNvGrpSpPr/>
          <p:nvPr/>
        </p:nvGrpSpPr>
        <p:grpSpPr>
          <a:xfrm>
            <a:off x="3537816" y="1879565"/>
            <a:ext cx="716365" cy="1756317"/>
            <a:chOff x="6245614" y="2832410"/>
            <a:chExt cx="1337215" cy="327845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FA2FF97-7AA6-460F-BF6F-A7DD1048F832}"/>
                </a:ext>
              </a:extLst>
            </p:cNvPr>
            <p:cNvSpPr txBox="1"/>
            <p:nvPr/>
          </p:nvSpPr>
          <p:spPr>
            <a:xfrm>
              <a:off x="6294868" y="3500398"/>
              <a:ext cx="1287961" cy="121893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29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3</a:t>
              </a:r>
            </a:p>
            <a:p>
              <a:pPr algn="ctr"/>
              <a:r>
                <a:rPr lang="th-TH" sz="1714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ไว้เจรจา</a:t>
              </a:r>
              <a:endPara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1CF2D6-7703-494B-B5E1-9F9D9464A8A1}"/>
                </a:ext>
              </a:extLst>
            </p:cNvPr>
            <p:cNvSpPr/>
            <p:nvPr/>
          </p:nvSpPr>
          <p:spPr>
            <a:xfrm>
              <a:off x="6245614" y="2832410"/>
              <a:ext cx="1337215" cy="327845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112037-7B06-41BC-83A9-A9DF7D39B4AF}"/>
              </a:ext>
            </a:extLst>
          </p:cNvPr>
          <p:cNvGrpSpPr/>
          <p:nvPr/>
        </p:nvGrpSpPr>
        <p:grpSpPr>
          <a:xfrm>
            <a:off x="4247395" y="1879565"/>
            <a:ext cx="682453" cy="1756317"/>
            <a:chOff x="7566275" y="2824977"/>
            <a:chExt cx="1300999" cy="327845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A6B6254-64EE-44DE-973D-BFB8B5032B96}"/>
                </a:ext>
              </a:extLst>
            </p:cNvPr>
            <p:cNvSpPr txBox="1"/>
            <p:nvPr/>
          </p:nvSpPr>
          <p:spPr>
            <a:xfrm>
              <a:off x="7566275" y="3511554"/>
              <a:ext cx="1298405" cy="2388312"/>
            </a:xfrm>
            <a:prstGeom prst="rect">
              <a:avLst/>
            </a:prstGeom>
            <a:solidFill>
              <a:srgbClr val="8FAAD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14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4</a:t>
              </a:r>
            </a:p>
            <a:p>
              <a:pPr algn="ctr"/>
              <a:r>
                <a:rPr lang="th-TH" sz="15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ปรับวิธีคำนวณให้เทียบกันได้</a:t>
              </a:r>
              <a:endParaRPr lang="en-US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592DDC-D9B2-4ABE-8D2E-1F33DDC9629F}"/>
                </a:ext>
              </a:extLst>
            </p:cNvPr>
            <p:cNvSpPr/>
            <p:nvPr/>
          </p:nvSpPr>
          <p:spPr>
            <a:xfrm>
              <a:off x="7583514" y="2824977"/>
              <a:ext cx="1283760" cy="327845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657645" y="4235082"/>
            <a:ext cx="5927318" cy="4743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0A8CCA0-AE90-496D-A751-8CECF3F5598F}"/>
              </a:ext>
            </a:extLst>
          </p:cNvPr>
          <p:cNvGrpSpPr/>
          <p:nvPr/>
        </p:nvGrpSpPr>
        <p:grpSpPr>
          <a:xfrm>
            <a:off x="4923207" y="1879565"/>
            <a:ext cx="1600896" cy="1756317"/>
            <a:chOff x="7515972" y="2828694"/>
            <a:chExt cx="1283761" cy="327845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1997735-BB1C-4BA2-9D0A-6520436625CD}"/>
                </a:ext>
              </a:extLst>
            </p:cNvPr>
            <p:cNvSpPr txBox="1"/>
            <p:nvPr/>
          </p:nvSpPr>
          <p:spPr>
            <a:xfrm>
              <a:off x="7530188" y="3539213"/>
              <a:ext cx="1246326" cy="109565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14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5</a:t>
              </a:r>
            </a:p>
            <a:p>
              <a:pPr algn="ctr"/>
              <a:r>
                <a:rPr lang="th-TH" sz="15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บันทึกและรวมยอด</a:t>
              </a:r>
              <a:endParaRPr lang="en-US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1CDF51A-1C92-4B5C-B997-116C65793C01}"/>
                </a:ext>
              </a:extLst>
            </p:cNvPr>
            <p:cNvSpPr/>
            <p:nvPr/>
          </p:nvSpPr>
          <p:spPr>
            <a:xfrm>
              <a:off x="7515972" y="2828694"/>
              <a:ext cx="1283761" cy="327845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6675052" y="4211947"/>
            <a:ext cx="655910" cy="552757"/>
          </a:xfrm>
          <a:prstGeom prst="rightArrow">
            <a:avLst>
              <a:gd name="adj1" fmla="val 50000"/>
              <a:gd name="adj2" fmla="val 4620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sp>
        <p:nvSpPr>
          <p:cNvPr id="27" name="TextBox 26"/>
          <p:cNvSpPr txBox="1"/>
          <p:nvPr/>
        </p:nvSpPr>
        <p:spPr>
          <a:xfrm>
            <a:off x="7314200" y="4024933"/>
            <a:ext cx="1555234" cy="8177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357">
                <a:latin typeface="DB Helvethaica X 85 Blk" panose="02000506090000020004" pitchFamily="2" charset="-34"/>
                <a:cs typeface="DB Helvethaica X 85 Blk" panose="02000506090000020004" pitchFamily="2" charset="-34"/>
              </a:rPr>
              <a:t>ความมั่งคั่งสุทธิ</a:t>
            </a:r>
          </a:p>
          <a:p>
            <a:pPr algn="ctr"/>
            <a:r>
              <a:rPr lang="th-TH" sz="2357">
                <a:latin typeface="DB Helvethaica X 85 Blk" panose="02000506090000020004" pitchFamily="2" charset="-34"/>
                <a:cs typeface="DB Helvethaica X 85 Blk" panose="02000506090000020004" pitchFamily="2" charset="-34"/>
              </a:rPr>
              <a:t>แผนใช้เงิน</a:t>
            </a:r>
          </a:p>
        </p:txBody>
      </p:sp>
      <p:sp>
        <p:nvSpPr>
          <p:cNvPr id="39" name="Right Arrow 23">
            <a:extLst>
              <a:ext uri="{FF2B5EF4-FFF2-40B4-BE49-F238E27FC236}">
                <a16:creationId xmlns:a16="http://schemas.microsoft.com/office/drawing/2014/main" id="{34DFA0E6-92F0-4F1E-BEA1-F52092B717B6}"/>
              </a:ext>
            </a:extLst>
          </p:cNvPr>
          <p:cNvSpPr/>
          <p:nvPr/>
        </p:nvSpPr>
        <p:spPr>
          <a:xfrm rot="5400000">
            <a:off x="5440622" y="3590828"/>
            <a:ext cx="655910" cy="552757"/>
          </a:xfrm>
          <a:prstGeom prst="rightArrow">
            <a:avLst>
              <a:gd name="adj1" fmla="val 50000"/>
              <a:gd name="adj2" fmla="val 4620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E5A1B23-725E-4A14-B497-E3BCCE8F25C2}"/>
              </a:ext>
            </a:extLst>
          </p:cNvPr>
          <p:cNvGrpSpPr/>
          <p:nvPr/>
        </p:nvGrpSpPr>
        <p:grpSpPr>
          <a:xfrm>
            <a:off x="6518953" y="1877575"/>
            <a:ext cx="752904" cy="1756317"/>
            <a:chOff x="7515972" y="2828694"/>
            <a:chExt cx="1283761" cy="327845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93B1953-4D25-4BC0-806E-1AB145C37E14}"/>
                </a:ext>
              </a:extLst>
            </p:cNvPr>
            <p:cNvSpPr txBox="1"/>
            <p:nvPr/>
          </p:nvSpPr>
          <p:spPr>
            <a:xfrm>
              <a:off x="7530187" y="3539213"/>
              <a:ext cx="1246326" cy="152653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14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6</a:t>
              </a:r>
            </a:p>
            <a:p>
              <a:pPr algn="ctr"/>
              <a:r>
                <a:rPr lang="th-TH" sz="15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เตือนความจำ</a:t>
              </a:r>
              <a:endParaRPr lang="en-US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087BE47-EFF0-48F4-8310-D09FC196F64B}"/>
                </a:ext>
              </a:extLst>
            </p:cNvPr>
            <p:cNvSpPr/>
            <p:nvPr/>
          </p:nvSpPr>
          <p:spPr>
            <a:xfrm>
              <a:off x="7515972" y="2828694"/>
              <a:ext cx="1283761" cy="327845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CD32059-7D5D-4FB1-9D4F-4F53C7AEF623}"/>
              </a:ext>
            </a:extLst>
          </p:cNvPr>
          <p:cNvGrpSpPr/>
          <p:nvPr/>
        </p:nvGrpSpPr>
        <p:grpSpPr>
          <a:xfrm>
            <a:off x="7271857" y="1871918"/>
            <a:ext cx="1552561" cy="1756317"/>
            <a:chOff x="7515972" y="2828694"/>
            <a:chExt cx="1283761" cy="327845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ABC849F-4DAD-4F01-9253-0F56AD9ACD6E}"/>
                </a:ext>
              </a:extLst>
            </p:cNvPr>
            <p:cNvSpPr txBox="1"/>
            <p:nvPr/>
          </p:nvSpPr>
          <p:spPr>
            <a:xfrm>
              <a:off x="7537188" y="3539213"/>
              <a:ext cx="1246326" cy="109565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14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7</a:t>
              </a:r>
            </a:p>
            <a:p>
              <a:pPr algn="ctr"/>
              <a:r>
                <a:rPr lang="th-TH" sz="15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อื่น ๆ</a:t>
              </a:r>
              <a:endParaRPr lang="en-US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C10A734-9FBE-4F1A-AEA8-3865743496B8}"/>
                </a:ext>
              </a:extLst>
            </p:cNvPr>
            <p:cNvSpPr/>
            <p:nvPr/>
          </p:nvSpPr>
          <p:spPr>
            <a:xfrm>
              <a:off x="7515972" y="2828694"/>
              <a:ext cx="1283761" cy="327845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D4BC321-7122-4B4D-85B0-3EB6D7EB8F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3804745"/>
            <a:ext cx="773696" cy="132504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A9B291E-D8C7-4EA5-AF9B-27DE6FF4D17B}"/>
              </a:ext>
            </a:extLst>
          </p:cNvPr>
          <p:cNvSpPr/>
          <p:nvPr/>
        </p:nvSpPr>
        <p:spPr>
          <a:xfrm>
            <a:off x="39895" y="230536"/>
            <a:ext cx="703743" cy="613022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54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5054DA1-90D9-40B7-85DF-7670A941E92A}"/>
              </a:ext>
            </a:extLst>
          </p:cNvPr>
          <p:cNvSpPr/>
          <p:nvPr/>
        </p:nvSpPr>
        <p:spPr>
          <a:xfrm>
            <a:off x="764972" y="225824"/>
            <a:ext cx="2152749" cy="617734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สำรวจภาระหนี้ที่มี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3A3BE3-B1CE-45BF-8518-DCD24544A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662" y="1934133"/>
            <a:ext cx="1466905" cy="25620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5581D6-4DC4-4037-BB12-0E94A3A29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86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24" grpId="0" animBg="1"/>
      <p:bldP spid="24" grpId="1" animBg="1"/>
      <p:bldP spid="27" grpId="0" animBg="1"/>
      <p:bldP spid="27" grpId="1" animBg="1"/>
      <p:bldP spid="39" grpId="0" animBg="1"/>
      <p:bldP spid="3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E1246B2-C612-4E81-ABB3-23049326DBCD}"/>
              </a:ext>
            </a:extLst>
          </p:cNvPr>
          <p:cNvGrpSpPr/>
          <p:nvPr/>
        </p:nvGrpSpPr>
        <p:grpSpPr>
          <a:xfrm>
            <a:off x="465488" y="887469"/>
            <a:ext cx="8426992" cy="3798106"/>
            <a:chOff x="2441170" y="977805"/>
            <a:chExt cx="12357727" cy="50280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8CE522F-4C2E-45B6-AD79-745E09898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1" t="2024" r="736" b="52076"/>
            <a:stretch/>
          </p:blipFill>
          <p:spPr>
            <a:xfrm>
              <a:off x="2441503" y="977805"/>
              <a:ext cx="12357394" cy="387457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7B81E31-9DFD-4402-9AF5-C41A79102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1" t="69428" r="736" b="2311"/>
            <a:stretch/>
          </p:blipFill>
          <p:spPr>
            <a:xfrm>
              <a:off x="2441170" y="3620214"/>
              <a:ext cx="12357394" cy="2385617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8E25F368-04F1-45A1-951F-EA9621EFC012}"/>
              </a:ext>
            </a:extLst>
          </p:cNvPr>
          <p:cNvSpPr txBox="1"/>
          <p:nvPr/>
        </p:nvSpPr>
        <p:spPr>
          <a:xfrm>
            <a:off x="645132" y="2283718"/>
            <a:ext cx="823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  </a:t>
            </a: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บัตรกดเงินสด           </a:t>
            </a: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-</a:t>
            </a: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</a:t>
            </a:r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ธนาคาร </a:t>
            </a: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A</a:t>
            </a: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25%           4,110             4,110           25</a:t>
            </a: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</a:t>
            </a:r>
            <a:r>
              <a:rPr lang="th-TH" sz="1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กด </a:t>
            </a:r>
            <a:r>
              <a:rPr lang="en-US" sz="1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4,000 @15 </a:t>
            </a:r>
            <a:r>
              <a:rPr lang="th-TH" sz="1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ธ.ค. </a:t>
            </a:r>
            <a:r>
              <a:rPr lang="en-US" sz="1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64</a:t>
            </a:r>
            <a:endParaRPr lang="th-TH" sz="18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F49F9A6-186C-4B85-B50D-573284820D9A}"/>
              </a:ext>
            </a:extLst>
          </p:cNvPr>
          <p:cNvSpPr/>
          <p:nvPr/>
        </p:nvSpPr>
        <p:spPr>
          <a:xfrm>
            <a:off x="4097965" y="1925103"/>
            <a:ext cx="690059" cy="16145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450707F-3137-4510-B2D8-41FDFA3EB29B}"/>
              </a:ext>
            </a:extLst>
          </p:cNvPr>
          <p:cNvSpPr txBox="1"/>
          <p:nvPr/>
        </p:nvSpPr>
        <p:spPr>
          <a:xfrm>
            <a:off x="4476114" y="1419622"/>
            <a:ext cx="132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31 </a:t>
            </a:r>
            <a: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ธ.ค. </a:t>
            </a:r>
            <a:r>
              <a:rPr lang="en-US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64</a:t>
            </a:r>
            <a:endParaRPr lang="th-TH" sz="20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AC81293-E312-4EC3-9204-C5727A1426AA}"/>
              </a:ext>
            </a:extLst>
          </p:cNvPr>
          <p:cNvSpPr txBox="1"/>
          <p:nvPr/>
        </p:nvSpPr>
        <p:spPr>
          <a:xfrm>
            <a:off x="3534189" y="3372911"/>
            <a:ext cx="1883849" cy="42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143">
                <a:solidFill>
                  <a:srgbClr val="002060"/>
                </a:solidFill>
                <a:latin typeface="DB Helvethaica X 85 Blk" panose="02000506090000020004" pitchFamily="2" charset="-34"/>
                <a:cs typeface="DB Helvethaica X 85 Blk" panose="02000506090000020004" pitchFamily="2" charset="-34"/>
              </a:rPr>
              <a:t>เรียงจากมาก </a:t>
            </a:r>
            <a:r>
              <a:rPr lang="en-US" sz="2143">
                <a:solidFill>
                  <a:srgbClr val="002060"/>
                </a:solidFill>
                <a:latin typeface="DB Helvethaica X 85 Blk" panose="02000506090000020004" pitchFamily="2" charset="-34"/>
                <a:cs typeface="DB Helvethaica X 85 Blk" panose="02000506090000020004" pitchFamily="2" charset="-34"/>
              </a:rPr>
              <a:t>-&gt; </a:t>
            </a:r>
            <a:r>
              <a:rPr lang="th-TH" sz="2143">
                <a:solidFill>
                  <a:srgbClr val="002060"/>
                </a:solidFill>
                <a:latin typeface="DB Helvethaica X 85 Blk" panose="02000506090000020004" pitchFamily="2" charset="-34"/>
                <a:cs typeface="DB Helvethaica X 85 Blk" panose="02000506090000020004" pitchFamily="2" charset="-34"/>
              </a:rPr>
              <a:t>น้อย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A00E3A-29EE-4019-A5D3-2BF8E18534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7797" y="3346018"/>
            <a:ext cx="985186" cy="16872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53B71C-112D-4A5F-BF60-C4A4790C5439}"/>
              </a:ext>
            </a:extLst>
          </p:cNvPr>
          <p:cNvSpPr txBox="1"/>
          <p:nvPr/>
        </p:nvSpPr>
        <p:spPr>
          <a:xfrm>
            <a:off x="654756" y="2537170"/>
            <a:ext cx="823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 </a:t>
            </a: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บัตรเครดิต           </a:t>
            </a: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-</a:t>
            </a: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</a:t>
            </a:r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ธนาคาร </a:t>
            </a: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B</a:t>
            </a: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16%         70,000             3,500             1</a:t>
            </a: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</a:t>
            </a:r>
            <a:r>
              <a:rPr lang="th-TH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จ่ายขั้นต่ำ </a:t>
            </a:r>
            <a:r>
              <a:rPr lang="en-US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5% </a:t>
            </a:r>
            <a:r>
              <a:rPr lang="th-TH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ช่วง</a:t>
            </a:r>
            <a:r>
              <a:rPr lang="en-US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COVID</a:t>
            </a:r>
            <a:endParaRPr lang="th-TH" sz="18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B5D5C5-047B-456B-B4E1-D18F32FD19A6}"/>
              </a:ext>
            </a:extLst>
          </p:cNvPr>
          <p:cNvSpPr txBox="1"/>
          <p:nvPr/>
        </p:nvSpPr>
        <p:spPr>
          <a:xfrm>
            <a:off x="662741" y="2825831"/>
            <a:ext cx="8237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3. </a:t>
            </a: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เช่าซื้อรถยนต์          </a:t>
            </a: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</a:t>
            </a: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HONBA 2015    HB leasing       </a:t>
            </a: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9%         338,430           8,907            </a:t>
            </a:r>
            <a:r>
              <a:rPr lang="en-US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30   </a:t>
            </a:r>
            <a:r>
              <a:rPr lang="th-TH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</a:t>
            </a:r>
            <a:r>
              <a:rPr lang="th-TH" sz="1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งวดที่ </a:t>
            </a:r>
            <a:r>
              <a:rPr lang="en-US" sz="1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10 </a:t>
            </a:r>
            <a:r>
              <a:rPr lang="th-TH" sz="1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(ดบ. </a:t>
            </a:r>
            <a:r>
              <a:rPr lang="en-US" sz="1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Flat </a:t>
            </a:r>
            <a:r>
              <a:rPr lang="en-US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rate 5%)</a:t>
            </a:r>
            <a:endParaRPr lang="th-TH" sz="18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933CAC-706A-4E05-806B-99FA55089F24}"/>
              </a:ext>
            </a:extLst>
          </p:cNvPr>
          <p:cNvSpPr txBox="1"/>
          <p:nvPr/>
        </p:nvSpPr>
        <p:spPr>
          <a:xfrm>
            <a:off x="638638" y="3075977"/>
            <a:ext cx="813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4. </a:t>
            </a: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ผ่อนคอนโด                          คอนโด</a:t>
            </a: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</a:t>
            </a: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</a:t>
            </a:r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ธนาคาร</a:t>
            </a: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C</a:t>
            </a: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3%        2,000,000       11,092            28   </a:t>
            </a:r>
            <a:endParaRPr lang="th-TH" sz="18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8CDBE1-9BA4-4E8D-B749-DA821FEAD2F9}"/>
              </a:ext>
            </a:extLst>
          </p:cNvPr>
          <p:cNvSpPr txBox="1"/>
          <p:nvPr/>
        </p:nvSpPr>
        <p:spPr>
          <a:xfrm>
            <a:off x="4788024" y="3899251"/>
            <a:ext cx="98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2,412,540</a:t>
            </a:r>
            <a:endParaRPr lang="th-TH" sz="18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55F332-B453-4C7D-B896-36B788DE8989}"/>
              </a:ext>
            </a:extLst>
          </p:cNvPr>
          <p:cNvSpPr txBox="1"/>
          <p:nvPr/>
        </p:nvSpPr>
        <p:spPr>
          <a:xfrm>
            <a:off x="5734709" y="3894919"/>
            <a:ext cx="78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27,609</a:t>
            </a:r>
            <a:endParaRPr lang="th-TH" sz="18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FFD9F7-E3A9-46D3-9B36-85F5AEB82343}"/>
              </a:ext>
            </a:extLst>
          </p:cNvPr>
          <p:cNvSpPr/>
          <p:nvPr/>
        </p:nvSpPr>
        <p:spPr>
          <a:xfrm>
            <a:off x="12616" y="244307"/>
            <a:ext cx="703743" cy="613022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54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23D9FF-5515-4192-B34A-516864418149}"/>
              </a:ext>
            </a:extLst>
          </p:cNvPr>
          <p:cNvSpPr/>
          <p:nvPr/>
        </p:nvSpPr>
        <p:spPr>
          <a:xfrm>
            <a:off x="745650" y="237625"/>
            <a:ext cx="2152749" cy="617734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สำรวจภาระหนี้ที่มี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08988C-9974-43EC-870D-2CCC10AB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841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uild="p"/>
      <p:bldP spid="64" grpId="0" animBg="1"/>
      <p:bldP spid="66" grpId="0" animBg="1"/>
      <p:bldP spid="20" grpId="0"/>
      <p:bldP spid="21" grpId="0"/>
      <p:bldP spid="23" grpId="0"/>
      <p:bldP spid="27" grpId="0"/>
      <p:bldP spid="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228C0A-2E52-4470-AACF-FDA8AE3FBE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" y="3581479"/>
            <a:ext cx="2020381" cy="116890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16248AB-8285-40AB-803C-85207012343F}"/>
              </a:ext>
            </a:extLst>
          </p:cNvPr>
          <p:cNvSpPr/>
          <p:nvPr/>
        </p:nvSpPr>
        <p:spPr>
          <a:xfrm>
            <a:off x="158990" y="3040222"/>
            <a:ext cx="2258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AB189-C480-4E16-BE6D-A2B5A1B3DAE7}"/>
              </a:ext>
            </a:extLst>
          </p:cNvPr>
          <p:cNvSpPr/>
          <p:nvPr/>
        </p:nvSpPr>
        <p:spPr>
          <a:xfrm>
            <a:off x="2252982" y="3681167"/>
            <a:ext cx="703743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>
                    <a:lumMod val="8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6600" b="1">
              <a:solidFill>
                <a:schemeClr val="bg1">
                  <a:lumMod val="8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3C002F0-539E-4757-A9D6-37C6B6C6D06C}"/>
              </a:ext>
            </a:extLst>
          </p:cNvPr>
          <p:cNvSpPr/>
          <p:nvPr/>
        </p:nvSpPr>
        <p:spPr>
          <a:xfrm>
            <a:off x="2986016" y="3685879"/>
            <a:ext cx="1525122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</a:t>
            </a:r>
          </a:p>
          <a:p>
            <a:pPr algn="ctr"/>
            <a:r>
              <a:rPr lang="th-TH" sz="28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ภาระหนี้ที่มี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3060817" y="3926527"/>
            <a:ext cx="1523932" cy="5427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46276" algn="ctr"/>
            <a:endParaRPr lang="th-TH" sz="2357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B23F00-7663-424F-AEF3-C2292593F0FC}"/>
              </a:ext>
            </a:extLst>
          </p:cNvPr>
          <p:cNvSpPr/>
          <p:nvPr/>
        </p:nvSpPr>
        <p:spPr>
          <a:xfrm>
            <a:off x="3664965" y="2601189"/>
            <a:ext cx="703743" cy="1036588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66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FF8613-A84F-4D09-88AF-4C26A2987F60}"/>
              </a:ext>
            </a:extLst>
          </p:cNvPr>
          <p:cNvSpPr/>
          <p:nvPr/>
        </p:nvSpPr>
        <p:spPr>
          <a:xfrm>
            <a:off x="4397999" y="2605901"/>
            <a:ext cx="1525122" cy="10365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จัดทำ</a:t>
            </a:r>
          </a:p>
          <a:p>
            <a:pPr algn="ctr"/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แผนปลดหนี้</a:t>
            </a:r>
            <a:endParaRPr lang="th-TH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3CA178-582C-465E-97BA-845AD03B7CE4}"/>
              </a:ext>
            </a:extLst>
          </p:cNvPr>
          <p:cNvSpPr/>
          <p:nvPr/>
        </p:nvSpPr>
        <p:spPr>
          <a:xfrm>
            <a:off x="4958421" y="1530450"/>
            <a:ext cx="703743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>
                    <a:lumMod val="8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endParaRPr lang="th-TH" sz="6600" b="1">
              <a:solidFill>
                <a:schemeClr val="bg1">
                  <a:lumMod val="8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861CA7-74CF-4009-8DB6-745BD18CD5BB}"/>
              </a:ext>
            </a:extLst>
          </p:cNvPr>
          <p:cNvSpPr/>
          <p:nvPr/>
        </p:nvSpPr>
        <p:spPr>
          <a:xfrm>
            <a:off x="5691454" y="1535162"/>
            <a:ext cx="1760865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ทำตามแผน</a:t>
            </a:r>
          </a:p>
          <a:p>
            <a:pPr algn="ctr"/>
            <a:r>
              <a:rPr lang="th-TH" sz="28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ปรับพฤติกรรม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0A0A09-F00B-4BC9-9B9C-957D57E36777}"/>
              </a:ext>
            </a:extLst>
          </p:cNvPr>
          <p:cNvSpPr/>
          <p:nvPr/>
        </p:nvSpPr>
        <p:spPr>
          <a:xfrm>
            <a:off x="5977482" y="2601189"/>
            <a:ext cx="2364004" cy="1127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ลดรายจ่าย เพิ่มรายรับ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สำรวจทรัพย์สินที่น่าจะขายได้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ติดต่อสถาบันการเงิน</a:t>
            </a:r>
            <a:r>
              <a:rPr lang="en-US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</a:t>
            </a: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เจ้าหนี้        </a:t>
            </a:r>
            <a:b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เพื่อขอความช่วยเหลือ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FB0729-8C35-4E0C-8E5C-70BCDEA6D858}"/>
              </a:ext>
            </a:extLst>
          </p:cNvPr>
          <p:cNvSpPr/>
          <p:nvPr/>
        </p:nvSpPr>
        <p:spPr>
          <a:xfrm>
            <a:off x="12749" y="674233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</a:t>
            </a:r>
            <a:r>
              <a:rPr lang="th-TH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ขั้นตอนการบริหารจัดการ “หนี้”</a:t>
            </a:r>
            <a:endParaRPr lang="en-US" sz="3600" b="1">
              <a:solidFill>
                <a:srgbClr val="173F7B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3702D0-9584-4462-A68F-437391DA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34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1203 L 0.16111 -0.218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228C0A-2E52-4470-AACF-FDA8AE3FBE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2544883"/>
            <a:ext cx="2020381" cy="116890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16248AB-8285-40AB-803C-85207012343F}"/>
              </a:ext>
            </a:extLst>
          </p:cNvPr>
          <p:cNvSpPr/>
          <p:nvPr/>
        </p:nvSpPr>
        <p:spPr>
          <a:xfrm>
            <a:off x="158990" y="3040222"/>
            <a:ext cx="2258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AB189-C480-4E16-BE6D-A2B5A1B3DAE7}"/>
              </a:ext>
            </a:extLst>
          </p:cNvPr>
          <p:cNvSpPr/>
          <p:nvPr/>
        </p:nvSpPr>
        <p:spPr>
          <a:xfrm>
            <a:off x="2252982" y="3681167"/>
            <a:ext cx="703743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>
                    <a:lumMod val="8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6600" b="1">
              <a:solidFill>
                <a:schemeClr val="bg1">
                  <a:lumMod val="8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3C002F0-539E-4757-A9D6-37C6B6C6D06C}"/>
              </a:ext>
            </a:extLst>
          </p:cNvPr>
          <p:cNvSpPr/>
          <p:nvPr/>
        </p:nvSpPr>
        <p:spPr>
          <a:xfrm>
            <a:off x="2986016" y="3685879"/>
            <a:ext cx="1525122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</a:t>
            </a:r>
          </a:p>
          <a:p>
            <a:pPr algn="ctr"/>
            <a:r>
              <a:rPr lang="th-TH" sz="28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ภาระหนี้ที่มี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3060817" y="3926527"/>
            <a:ext cx="1523932" cy="5427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46276" algn="ctr"/>
            <a:endParaRPr lang="th-TH" sz="2357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B23F00-7663-424F-AEF3-C2292593F0FC}"/>
              </a:ext>
            </a:extLst>
          </p:cNvPr>
          <p:cNvSpPr/>
          <p:nvPr/>
        </p:nvSpPr>
        <p:spPr>
          <a:xfrm>
            <a:off x="3664965" y="2601189"/>
            <a:ext cx="703743" cy="1036588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66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FF8613-A84F-4D09-88AF-4C26A2987F60}"/>
              </a:ext>
            </a:extLst>
          </p:cNvPr>
          <p:cNvSpPr/>
          <p:nvPr/>
        </p:nvSpPr>
        <p:spPr>
          <a:xfrm>
            <a:off x="4397999" y="2605901"/>
            <a:ext cx="1525122" cy="10365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จัดทำ</a:t>
            </a:r>
          </a:p>
          <a:p>
            <a:pPr algn="ctr"/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แผนปลดหนี้</a:t>
            </a:r>
            <a:endParaRPr lang="th-TH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3CA178-582C-465E-97BA-845AD03B7CE4}"/>
              </a:ext>
            </a:extLst>
          </p:cNvPr>
          <p:cNvSpPr/>
          <p:nvPr/>
        </p:nvSpPr>
        <p:spPr>
          <a:xfrm>
            <a:off x="4958421" y="1530450"/>
            <a:ext cx="703743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>
                    <a:lumMod val="8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endParaRPr lang="th-TH" sz="6600" b="1">
              <a:solidFill>
                <a:schemeClr val="bg1">
                  <a:lumMod val="8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861CA7-74CF-4009-8DB6-745BD18CD5BB}"/>
              </a:ext>
            </a:extLst>
          </p:cNvPr>
          <p:cNvSpPr/>
          <p:nvPr/>
        </p:nvSpPr>
        <p:spPr>
          <a:xfrm>
            <a:off x="5691454" y="1535162"/>
            <a:ext cx="1760865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ทำตามแผน</a:t>
            </a:r>
          </a:p>
          <a:p>
            <a:pPr algn="ctr"/>
            <a:r>
              <a:rPr lang="th-TH" sz="28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ปรับพฤติกรรม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0A0A09-F00B-4BC9-9B9C-957D57E36777}"/>
              </a:ext>
            </a:extLst>
          </p:cNvPr>
          <p:cNvSpPr/>
          <p:nvPr/>
        </p:nvSpPr>
        <p:spPr>
          <a:xfrm>
            <a:off x="5952412" y="2601189"/>
            <a:ext cx="2365200" cy="112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ลดรายจ่าย เพิ่มรายรับ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สำรวจทรัพย์สินที่น่าจะขายได้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ติดต่อสถาบันการเงิน</a:t>
            </a: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</a:t>
            </a:r>
            <a:r>
              <a:rPr lang="th-TH" sz="1800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เจ้าหนี้        </a:t>
            </a:r>
            <a:br>
              <a:rPr lang="th-TH" sz="1800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1800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เพื่อขอความช่วยเหลือ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607FEE-7F04-4642-9C68-BEB4F5C8C281}"/>
              </a:ext>
            </a:extLst>
          </p:cNvPr>
          <p:cNvSpPr/>
          <p:nvPr/>
        </p:nvSpPr>
        <p:spPr>
          <a:xfrm>
            <a:off x="12749" y="674233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</a:t>
            </a:r>
            <a:r>
              <a:rPr lang="th-TH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ขั้นตอนการบริหารจัดการ “หนี้”</a:t>
            </a:r>
            <a:endParaRPr lang="en-US" sz="3600" b="1">
              <a:solidFill>
                <a:srgbClr val="173F7B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EBDBA3-6DC1-4662-A376-97DEB9E0D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48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ECE41B-563D-4D05-8425-F4B25FD3D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4487" y="2931790"/>
            <a:ext cx="1189786" cy="2037656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71D0C71-6328-41E1-8B49-AB573A9EA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171958"/>
              </p:ext>
            </p:extLst>
          </p:nvPr>
        </p:nvGraphicFramePr>
        <p:xfrm>
          <a:off x="1691680" y="2011208"/>
          <a:ext cx="3024336" cy="7075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6166">
                <a:tc>
                  <a:txBody>
                    <a:bodyPr/>
                    <a:lstStyle/>
                    <a:p>
                      <a:pPr algn="l"/>
                      <a:r>
                        <a:rPr lang="th-TH" sz="20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เงินเดือน </a:t>
                      </a:r>
                      <a:endParaRPr lang="th-TH" sz="20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30</a:t>
                      </a:r>
                      <a:r>
                        <a:rPr lang="th-TH" sz="20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,000</a:t>
                      </a:r>
                      <a:endParaRPr lang="th-TH" sz="20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166">
                <a:tc>
                  <a:txBody>
                    <a:bodyPr/>
                    <a:lstStyle/>
                    <a:p>
                      <a:pPr algn="l"/>
                      <a:r>
                        <a:rPr lang="th-TH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ขายของออนไลน์</a:t>
                      </a: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</a:t>
                      </a:r>
                      <a:r>
                        <a:rPr lang="th-TH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,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</a:t>
                      </a:r>
                      <a:r>
                        <a:rPr lang="th-TH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00</a:t>
                      </a: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98412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461CFFC-B86E-46C7-AA2D-ED6B2BACD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958773"/>
              </p:ext>
            </p:extLst>
          </p:nvPr>
        </p:nvGraphicFramePr>
        <p:xfrm>
          <a:off x="1691680" y="2859782"/>
          <a:ext cx="3024336" cy="14151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4784">
                <a:tc>
                  <a:txBody>
                    <a:bodyPr/>
                    <a:lstStyle/>
                    <a:p>
                      <a:pPr algn="l"/>
                      <a:r>
                        <a:rPr lang="th-TH" sz="20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ค่าอาหาร</a:t>
                      </a:r>
                      <a:r>
                        <a:rPr lang="en-US" sz="20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</a:t>
                      </a:r>
                      <a:r>
                        <a:rPr lang="th-TH" sz="20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ใช้จ่ายส่วนตัว </a:t>
                      </a: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12,000</a:t>
                      </a:r>
                      <a:endParaRPr lang="th-TH" sz="20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984120"/>
                  </a:ext>
                </a:extLst>
              </a:tr>
              <a:tr h="281998">
                <a:tc>
                  <a:txBody>
                    <a:bodyPr/>
                    <a:lstStyle/>
                    <a:p>
                      <a:pPr algn="l"/>
                      <a:r>
                        <a:rPr lang="th-TH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ค่ากาแฟ </a:t>
                      </a:r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</a:t>
                      </a:r>
                      <a:r>
                        <a:rPr lang="th-TH" sz="1400" kern="1200" baseline="0">
                          <a:solidFill>
                            <a:schemeClr val="dk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วันละ </a:t>
                      </a:r>
                      <a:r>
                        <a:rPr lang="en-US" sz="1400" kern="1200" baseline="0">
                          <a:solidFill>
                            <a:schemeClr val="dk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80 </a:t>
                      </a:r>
                      <a:r>
                        <a:rPr lang="th-TH" sz="1400" kern="1200" baseline="0">
                          <a:solidFill>
                            <a:schemeClr val="dk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บาท </a:t>
                      </a:r>
                      <a:r>
                        <a:rPr lang="en-US" sz="14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x</a:t>
                      </a:r>
                      <a:r>
                        <a:rPr lang="en-US" sz="1400" kern="1200" baseline="0">
                          <a:solidFill>
                            <a:schemeClr val="dk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30 </a:t>
                      </a:r>
                      <a:r>
                        <a:rPr lang="th-TH" sz="1400" kern="1200" baseline="0">
                          <a:solidFill>
                            <a:schemeClr val="dk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วัน)</a:t>
                      </a:r>
                      <a:endParaRPr lang="th-TH" sz="1400" kern="1200" baseline="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2,400</a:t>
                      </a:r>
                      <a:endParaRPr lang="th-TH" sz="20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65560"/>
                  </a:ext>
                </a:extLst>
              </a:tr>
              <a:tr h="277204">
                <a:tc>
                  <a:txBody>
                    <a:bodyPr/>
                    <a:lstStyle/>
                    <a:p>
                      <a:pPr algn="l"/>
                      <a:r>
                        <a:rPr lang="th-TH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ส่งเงินให้ที่บ้าน</a:t>
                      </a: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3,000</a:t>
                      </a:r>
                      <a:endParaRPr lang="th-TH" sz="20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749293"/>
                  </a:ext>
                </a:extLst>
              </a:tr>
              <a:tr h="346166">
                <a:tc>
                  <a:txBody>
                    <a:bodyPr/>
                    <a:lstStyle/>
                    <a:p>
                      <a:pPr algn="l"/>
                      <a:r>
                        <a:rPr lang="th-TH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อุปกรณ์ 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camping</a:t>
                      </a:r>
                      <a:endParaRPr lang="th-TH" sz="20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2,500</a:t>
                      </a:r>
                      <a:endParaRPr lang="th-TH" sz="20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37573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49ADA17-07D9-4018-9FE2-81CCECCA0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138546"/>
              </p:ext>
            </p:extLst>
          </p:nvPr>
        </p:nvGraphicFramePr>
        <p:xfrm>
          <a:off x="5004048" y="2011208"/>
          <a:ext cx="3528392" cy="226371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2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286">
                <a:tc>
                  <a:txBody>
                    <a:bodyPr/>
                    <a:lstStyle/>
                    <a:p>
                      <a:pPr algn="l"/>
                      <a:r>
                        <a:rPr lang="th-TH" sz="2000" b="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หักกองทุนสำรองเลี้ยงชีพ </a:t>
                      </a:r>
                      <a:r>
                        <a:rPr lang="th-TH" sz="1800" b="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(</a:t>
                      </a:r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PVD</a:t>
                      </a:r>
                      <a:r>
                        <a:rPr lang="th-TH" sz="1800" b="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) </a:t>
                      </a:r>
                      <a:endParaRPr lang="th-TH" sz="2000" b="0" kern="12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1,500</a:t>
                      </a:r>
                      <a:endParaRPr lang="th-TH" sz="2000" b="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03711"/>
                  </a:ext>
                </a:extLst>
              </a:tr>
              <a:tr h="377286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หักประกันสังคม </a:t>
                      </a:r>
                    </a:p>
                  </a:txBody>
                  <a:tcPr marL="48986" marR="48986" marT="24493" marB="2449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750 </a:t>
                      </a:r>
                      <a:endParaRPr lang="th-TH" sz="2000" b="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693215"/>
                  </a:ext>
                </a:extLst>
              </a:tr>
              <a:tr h="377286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จ่ายขั้นต่ำบัตรเครดิต</a:t>
                      </a:r>
                    </a:p>
                  </a:txBody>
                  <a:tcPr marL="48986" marR="48986" marT="24493" marB="244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3,500</a:t>
                      </a:r>
                      <a:endParaRPr lang="th-TH" sz="2000" b="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586633"/>
                  </a:ext>
                </a:extLst>
              </a:tr>
              <a:tr h="377286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หนี้บัตรกดเงินสด</a:t>
                      </a:r>
                    </a:p>
                  </a:txBody>
                  <a:tcPr marL="48986" marR="48986" marT="24493" marB="244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4,110</a:t>
                      </a:r>
                      <a:endParaRPr lang="th-TH" sz="2000" b="0" kern="12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635260"/>
                  </a:ext>
                </a:extLst>
              </a:tr>
              <a:tr h="377286">
                <a:tc>
                  <a:txBody>
                    <a:bodyPr/>
                    <a:lstStyle/>
                    <a:p>
                      <a:pPr algn="l"/>
                      <a:r>
                        <a:rPr lang="th-TH" sz="2000" b="0" baseline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ค่าผ่อนรถยนต์มือสอง</a:t>
                      </a:r>
                    </a:p>
                  </a:txBody>
                  <a:tcPr marL="48986" marR="48986" marT="24493" marB="244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8,907</a:t>
                      </a:r>
                      <a:endParaRPr lang="th-TH" sz="2000" b="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275736"/>
                  </a:ext>
                </a:extLst>
              </a:tr>
              <a:tr h="377286">
                <a:tc>
                  <a:txBody>
                    <a:bodyPr/>
                    <a:lstStyle/>
                    <a:p>
                      <a:pPr algn="l"/>
                      <a:r>
                        <a:rPr lang="th-TH" sz="2000" b="0" baseline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ค่าผ่อนคอนโด</a:t>
                      </a:r>
                    </a:p>
                  </a:txBody>
                  <a:tcPr marL="48986" marR="48986" marT="24493" marB="244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11,092</a:t>
                      </a:r>
                      <a:endParaRPr lang="th-TH" sz="2000" b="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2986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7549195D-4692-40E6-B5A8-FADC0D1FAD9E}"/>
              </a:ext>
            </a:extLst>
          </p:cNvPr>
          <p:cNvSpPr/>
          <p:nvPr/>
        </p:nvSpPr>
        <p:spPr>
          <a:xfrm>
            <a:off x="12616" y="446560"/>
            <a:ext cx="703743" cy="613022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4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F5AE1E-90BC-45FB-BBD7-9B7083972DE8}"/>
              </a:ext>
            </a:extLst>
          </p:cNvPr>
          <p:cNvSpPr/>
          <p:nvPr/>
        </p:nvSpPr>
        <p:spPr>
          <a:xfrm>
            <a:off x="745650" y="439878"/>
            <a:ext cx="2152749" cy="617734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จัดทำแผนปลดหนี้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FADB74-D5AA-47EF-A1CB-697446F37E4E}"/>
              </a:ext>
            </a:extLst>
          </p:cNvPr>
          <p:cNvSpPr txBox="1"/>
          <p:nvPr/>
        </p:nvSpPr>
        <p:spPr>
          <a:xfrm>
            <a:off x="650910" y="1379434"/>
            <a:ext cx="346568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ลดรายจ่าย</a:t>
            </a:r>
            <a:r>
              <a:rPr lang="en-US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เพิ่มรายรับ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BF4510-BD72-4361-B2C5-1AAD53C6E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189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172F402-2692-48C6-BB68-F0938F59C603}"/>
              </a:ext>
            </a:extLst>
          </p:cNvPr>
          <p:cNvSpPr/>
          <p:nvPr/>
        </p:nvSpPr>
        <p:spPr>
          <a:xfrm>
            <a:off x="8214870" y="3239699"/>
            <a:ext cx="820074" cy="1194429"/>
          </a:xfrm>
          <a:prstGeom prst="rect">
            <a:avLst/>
          </a:prstGeom>
          <a:solidFill>
            <a:srgbClr val="FFE699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ค่าใช้จ่าย</a:t>
            </a:r>
          </a:p>
          <a:p>
            <a:pPr algn="ctr"/>
            <a:r>
              <a:rPr lang="th-TH" sz="18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ต่อเดือน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2F46AF-06C2-453A-9990-5D4600913B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4119" y="267494"/>
            <a:ext cx="7578725" cy="525463"/>
          </a:xfrm>
          <a:solidFill>
            <a:srgbClr val="FFE699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sz="2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แผนใช้เงินของวัลลภ</a:t>
            </a:r>
          </a:p>
        </p:txBody>
      </p:sp>
      <p:graphicFrame>
        <p:nvGraphicFramePr>
          <p:cNvPr id="10" name="Table 22">
            <a:extLst>
              <a:ext uri="{FF2B5EF4-FFF2-40B4-BE49-F238E27FC236}">
                <a16:creationId xmlns:a16="http://schemas.microsoft.com/office/drawing/2014/main" id="{E4B4DA12-D63B-4C36-8E53-4916E3CF9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952879"/>
              </p:ext>
            </p:extLst>
          </p:nvPr>
        </p:nvGraphicFramePr>
        <p:xfrm>
          <a:off x="346401" y="818483"/>
          <a:ext cx="3562673" cy="1630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0483">
                  <a:extLst>
                    <a:ext uri="{9D8B030D-6E8A-4147-A177-3AD203B41FA5}">
                      <a16:colId xmlns:a16="http://schemas.microsoft.com/office/drawing/2014/main" val="1460431148"/>
                    </a:ext>
                  </a:extLst>
                </a:gridCol>
                <a:gridCol w="1182940">
                  <a:extLst>
                    <a:ext uri="{9D8B030D-6E8A-4147-A177-3AD203B41FA5}">
                      <a16:colId xmlns:a16="http://schemas.microsoft.com/office/drawing/2014/main" val="2148204634"/>
                    </a:ext>
                  </a:extLst>
                </a:gridCol>
                <a:gridCol w="1169250">
                  <a:extLst>
                    <a:ext uri="{9D8B030D-6E8A-4147-A177-3AD203B41FA5}">
                      <a16:colId xmlns:a16="http://schemas.microsoft.com/office/drawing/2014/main" val="4034047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รายการรายรับ</a:t>
                      </a:r>
                    </a:p>
                    <a:p>
                      <a:pPr algn="ctr"/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(เงินเข้า)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รายรับ</a:t>
                      </a:r>
                    </a:p>
                    <a:p>
                      <a:pPr algn="ctr"/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จากการทำงาน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 marL="72000"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รายรับ</a:t>
                      </a:r>
                      <a:b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</a:b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จากแหล่งอื่น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660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16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เงินเดือน </a:t>
                      </a:r>
                      <a:endParaRPr lang="th-TH" sz="16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30</a:t>
                      </a:r>
                      <a:r>
                        <a:rPr lang="th-TH" sz="16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,000</a:t>
                      </a:r>
                      <a:endParaRPr lang="th-TH" sz="16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600" kern="120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61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ขายของออนไลน์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</a:t>
                      </a:r>
                      <a:r>
                        <a:rPr lang="th-TH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,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</a:t>
                      </a:r>
                      <a:r>
                        <a:rPr lang="th-TH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60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1400" b="1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รวมรายรับทั้งหมด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37,500</a:t>
                      </a:r>
                      <a:endParaRPr lang="th-TH" sz="1600" b="1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890697"/>
                  </a:ext>
                </a:extLst>
              </a:tr>
            </a:tbl>
          </a:graphicData>
        </a:graphic>
      </p:graphicFrame>
      <p:graphicFrame>
        <p:nvGraphicFramePr>
          <p:cNvPr id="24" name="Table 22">
            <a:extLst>
              <a:ext uri="{FF2B5EF4-FFF2-40B4-BE49-F238E27FC236}">
                <a16:creationId xmlns:a16="http://schemas.microsoft.com/office/drawing/2014/main" id="{DF95A973-11F7-4FC2-B1E1-D376614AA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548962"/>
              </p:ext>
            </p:extLst>
          </p:nvPr>
        </p:nvGraphicFramePr>
        <p:xfrm>
          <a:off x="3942146" y="818483"/>
          <a:ext cx="3973037" cy="41677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5385">
                  <a:extLst>
                    <a:ext uri="{9D8B030D-6E8A-4147-A177-3AD203B41FA5}">
                      <a16:colId xmlns:a16="http://schemas.microsoft.com/office/drawing/2014/main" val="1460431148"/>
                    </a:ext>
                  </a:extLst>
                </a:gridCol>
                <a:gridCol w="1024420">
                  <a:extLst>
                    <a:ext uri="{9D8B030D-6E8A-4147-A177-3AD203B41FA5}">
                      <a16:colId xmlns:a16="http://schemas.microsoft.com/office/drawing/2014/main" val="2148204634"/>
                    </a:ext>
                  </a:extLst>
                </a:gridCol>
                <a:gridCol w="1123232">
                  <a:extLst>
                    <a:ext uri="{9D8B030D-6E8A-4147-A177-3AD203B41FA5}">
                      <a16:colId xmlns:a16="http://schemas.microsoft.com/office/drawing/2014/main" val="4034047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รายการรายจ่าย</a:t>
                      </a:r>
                    </a:p>
                    <a:p>
                      <a:pPr algn="ctr"/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(เงินออก)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รายจ่ายจำเป็น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รายจ่ายไม่จำเป็น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660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14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หักกองทุนสำรองเลี้ยงชีพ (</a:t>
                      </a:r>
                      <a:r>
                        <a:rPr lang="en-US" sz="14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PVD</a:t>
                      </a:r>
                      <a:r>
                        <a:rPr lang="th-TH" sz="14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) 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1,500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61408"/>
                  </a:ext>
                </a:extLst>
              </a:tr>
              <a:tr h="320784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หักประกันสังคม 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750 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605654"/>
                  </a:ext>
                </a:extLst>
              </a:tr>
              <a:tr h="237976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จ่ายขั้นต่ำบัตรเครดิต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3,500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81286"/>
                  </a:ext>
                </a:extLst>
              </a:tr>
              <a:tr h="227176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หนี้บัตรกดเงินสด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                  4,110</a:t>
                      </a:r>
                      <a:endParaRPr lang="th-TH" sz="1400" kern="12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915799"/>
                  </a:ext>
                </a:extLst>
              </a:tr>
              <a:tr h="216376">
                <a:tc>
                  <a:txBody>
                    <a:bodyPr/>
                    <a:lstStyle/>
                    <a:p>
                      <a:pPr algn="l"/>
                      <a:r>
                        <a:rPr lang="th-TH" sz="1400" baseline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ค่าผ่อนรถยนต์มือสอง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8,907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802919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 baseline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ค่าผ่อนคอนโด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11,092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730052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solidFill>
                            <a:schemeClr val="dk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ค่าอาหาร</a:t>
                      </a:r>
                      <a:r>
                        <a:rPr lang="en-US" sz="1400">
                          <a:solidFill>
                            <a:schemeClr val="dk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</a:t>
                      </a:r>
                      <a:r>
                        <a:rPr lang="th-TH" sz="1400">
                          <a:solidFill>
                            <a:schemeClr val="dk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ใช้จ่ายส่วนตัว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12,000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956527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ค่ากาแฟ</a:t>
                      </a:r>
                      <a:endParaRPr lang="th-TH" sz="1400" kern="1200" baseline="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2,400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240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ส่งเงินให้ที่บ้าน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3,000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616176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อุปกรณ์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camping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2,500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971797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รวมรายจ่าย 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4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4</a:t>
                      </a: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,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859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0" marR="72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4,900</a:t>
                      </a:r>
                    </a:p>
                  </a:txBody>
                  <a:tcPr marL="0" marR="72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023493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800" b="1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รวมรายจ่ายทั้งหมด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4</a:t>
                      </a:r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9</a:t>
                      </a:r>
                      <a:r>
                        <a:rPr lang="th-TH" sz="1800" b="1" i="0" u="none" strike="noStrike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,</a:t>
                      </a:r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759</a:t>
                      </a:r>
                      <a:endParaRPr lang="th-TH" sz="1800" b="1" i="0" u="none" strike="noStrike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48,667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45394125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69C6B418-A461-4CE0-93E7-5B2196B68B35}"/>
              </a:ext>
            </a:extLst>
          </p:cNvPr>
          <p:cNvSpPr txBox="1"/>
          <p:nvPr/>
        </p:nvSpPr>
        <p:spPr>
          <a:xfrm>
            <a:off x="350303" y="2550767"/>
            <a:ext cx="3419834" cy="400110"/>
          </a:xfrm>
          <a:prstGeom prst="rect">
            <a:avLst/>
          </a:prstGeom>
          <a:solidFill>
            <a:srgbClr val="FFCF37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รายรับ </a:t>
            </a:r>
            <a:r>
              <a:rPr lang="en-US" sz="20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&lt;</a:t>
            </a:r>
            <a:r>
              <a:rPr lang="th-TH" sz="20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รายจ่าย </a:t>
            </a:r>
            <a:r>
              <a:rPr lang="en-US" sz="20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=</a:t>
            </a:r>
            <a:r>
              <a:rPr lang="th-TH" sz="20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2000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เงินติดลบ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879FD1-A9E8-4699-921E-80B843C7AF4E}"/>
              </a:ext>
            </a:extLst>
          </p:cNvPr>
          <p:cNvSpPr/>
          <p:nvPr/>
        </p:nvSpPr>
        <p:spPr>
          <a:xfrm>
            <a:off x="3905636" y="3192753"/>
            <a:ext cx="4009548" cy="1187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3C27EA-4047-43FF-9E71-5289E86D13DF}"/>
              </a:ext>
            </a:extLst>
          </p:cNvPr>
          <p:cNvSpPr txBox="1"/>
          <p:nvPr/>
        </p:nvSpPr>
        <p:spPr>
          <a:xfrm>
            <a:off x="8284707" y="4095574"/>
            <a:ext cx="1134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- 2,450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CF83B8-2570-43CF-9422-752E2EF860E8}"/>
              </a:ext>
            </a:extLst>
          </p:cNvPr>
          <p:cNvCxnSpPr>
            <a:cxnSpLocks/>
          </p:cNvCxnSpPr>
          <p:nvPr/>
        </p:nvCxnSpPr>
        <p:spPr>
          <a:xfrm>
            <a:off x="3923928" y="3622197"/>
            <a:ext cx="4076201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E08E69-562C-4200-90DE-C9204DCABA4B}"/>
              </a:ext>
            </a:extLst>
          </p:cNvPr>
          <p:cNvCxnSpPr>
            <a:cxnSpLocks/>
          </p:cNvCxnSpPr>
          <p:nvPr/>
        </p:nvCxnSpPr>
        <p:spPr>
          <a:xfrm>
            <a:off x="3908819" y="4224671"/>
            <a:ext cx="4076201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21E7ED22-9CB4-42E1-9D49-0DB7C822E954}"/>
              </a:ext>
            </a:extLst>
          </p:cNvPr>
          <p:cNvSpPr/>
          <p:nvPr/>
        </p:nvSpPr>
        <p:spPr>
          <a:xfrm>
            <a:off x="7925969" y="1529862"/>
            <a:ext cx="226665" cy="26706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928D9C-65F2-4E65-8F0E-0306A5C48547}"/>
              </a:ext>
            </a:extLst>
          </p:cNvPr>
          <p:cNvSpPr/>
          <p:nvPr/>
        </p:nvSpPr>
        <p:spPr>
          <a:xfrm>
            <a:off x="8214870" y="1399722"/>
            <a:ext cx="821626" cy="565794"/>
          </a:xfrm>
          <a:prstGeom prst="rect">
            <a:avLst/>
          </a:prstGeom>
          <a:solidFill>
            <a:srgbClr val="FFE699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เงินออม</a:t>
            </a:r>
            <a:br>
              <a:rPr lang="th-TH" sz="18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18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ต่อเดือน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2BDF0EC2-2B95-46FA-9FAF-98FB1AA7F839}"/>
              </a:ext>
            </a:extLst>
          </p:cNvPr>
          <p:cNvSpPr/>
          <p:nvPr/>
        </p:nvSpPr>
        <p:spPr>
          <a:xfrm>
            <a:off x="7951694" y="2445443"/>
            <a:ext cx="226665" cy="26706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F14EA8-B650-4B6F-8921-98F0E522482C}"/>
              </a:ext>
            </a:extLst>
          </p:cNvPr>
          <p:cNvSpPr/>
          <p:nvPr/>
        </p:nvSpPr>
        <p:spPr>
          <a:xfrm>
            <a:off x="8214870" y="2027889"/>
            <a:ext cx="820073" cy="1147931"/>
          </a:xfrm>
          <a:prstGeom prst="rect">
            <a:avLst/>
          </a:prstGeom>
          <a:solidFill>
            <a:srgbClr val="FFE699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ชำระหนี้</a:t>
            </a:r>
          </a:p>
          <a:p>
            <a:pPr algn="ctr"/>
            <a:r>
              <a:rPr lang="th-TH" sz="18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ต่อเดือน</a:t>
            </a: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A0959536-149A-4766-B320-D1F145DD8463}"/>
              </a:ext>
            </a:extLst>
          </p:cNvPr>
          <p:cNvSpPr/>
          <p:nvPr/>
        </p:nvSpPr>
        <p:spPr>
          <a:xfrm>
            <a:off x="7958560" y="3774308"/>
            <a:ext cx="226665" cy="26706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094D19-8F2E-4C55-822E-FD5CA87947FF}"/>
              </a:ext>
            </a:extLst>
          </p:cNvPr>
          <p:cNvSpPr txBox="1"/>
          <p:nvPr/>
        </p:nvSpPr>
        <p:spPr>
          <a:xfrm>
            <a:off x="350303" y="3407729"/>
            <a:ext cx="3419834" cy="1231106"/>
          </a:xfrm>
          <a:prstGeom prst="rect">
            <a:avLst/>
          </a:prstGeom>
          <a:solidFill>
            <a:srgbClr val="FFCF37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0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วิธีแก้ไข</a:t>
            </a:r>
            <a:endParaRPr lang="th-TH" sz="2000">
              <a:solidFill>
                <a:srgbClr val="00206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ลดรายจ่ายไม่จำเป็นลง </a:t>
            </a: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50% </a:t>
            </a: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จาก </a:t>
            </a: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4,900</a:t>
            </a: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เหลือ</a:t>
            </a: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2,450</a:t>
            </a:r>
            <a:endParaRPr lang="th-TH" sz="1800" u="sng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เพิ่มรายรับ </a:t>
            </a:r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&gt;&gt;</a:t>
            </a:r>
            <a:r>
              <a:rPr lang="th-TH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800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ทำได้ยาก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939E64-2787-4216-B850-716EBA70A553}"/>
              </a:ext>
            </a:extLst>
          </p:cNvPr>
          <p:cNvSpPr/>
          <p:nvPr/>
        </p:nvSpPr>
        <p:spPr>
          <a:xfrm>
            <a:off x="3908819" y="1344792"/>
            <a:ext cx="4009548" cy="6207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73352D-4F9F-49C5-A7C6-47A4F44418BA}"/>
              </a:ext>
            </a:extLst>
          </p:cNvPr>
          <p:cNvSpPr/>
          <p:nvPr/>
        </p:nvSpPr>
        <p:spPr>
          <a:xfrm>
            <a:off x="3905635" y="1990354"/>
            <a:ext cx="4009548" cy="1187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D2D019-7C64-448C-BAED-135DB9D45C7A}"/>
              </a:ext>
            </a:extLst>
          </p:cNvPr>
          <p:cNvSpPr/>
          <p:nvPr/>
        </p:nvSpPr>
        <p:spPr>
          <a:xfrm>
            <a:off x="6444208" y="4717613"/>
            <a:ext cx="851271" cy="261368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47,309</a:t>
            </a:r>
            <a:endParaRPr lang="th-TH" sz="1800" b="1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F4EC01-7124-4150-9824-359607CC7185}"/>
              </a:ext>
            </a:extLst>
          </p:cNvPr>
          <p:cNvSpPr txBox="1"/>
          <p:nvPr/>
        </p:nvSpPr>
        <p:spPr>
          <a:xfrm>
            <a:off x="982257" y="3972619"/>
            <a:ext cx="27816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&gt;&gt; </a:t>
            </a:r>
            <a:r>
              <a:rPr lang="th-TH" sz="1800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ก็ยังไม่พอ</a:t>
            </a:r>
            <a:r>
              <a:rPr lang="th-TH" sz="1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(รายจ่ายรวมเหลือ </a:t>
            </a: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47,309</a:t>
            </a:r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  <a:endParaRPr lang="th-TH" sz="1800">
              <a:solidFill>
                <a:srgbClr val="00206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11A9A-9DA1-4F08-B3EC-937A39F2B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48</a:t>
            </a:fld>
            <a:endParaRPr lang="th-TH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A17139-0AFF-4BD0-9C6E-10B67160EA71}"/>
              </a:ext>
            </a:extLst>
          </p:cNvPr>
          <p:cNvSpPr txBox="1"/>
          <p:nvPr/>
        </p:nvSpPr>
        <p:spPr>
          <a:xfrm>
            <a:off x="344119" y="2975765"/>
            <a:ext cx="3419834" cy="369332"/>
          </a:xfrm>
          <a:prstGeom prst="rect">
            <a:avLst/>
          </a:prstGeom>
          <a:solidFill>
            <a:srgbClr val="FFCF37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37,500 – 49,759</a:t>
            </a:r>
            <a:r>
              <a:rPr lang="th-TH" sz="18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18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=</a:t>
            </a:r>
            <a:r>
              <a:rPr lang="th-TH" sz="18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800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1800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12,259</a:t>
            </a:r>
            <a:endParaRPr lang="th-TH" sz="1800" b="1" u="sng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5912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 animBg="1"/>
      <p:bldP spid="32" grpId="0" animBg="1"/>
      <p:bldP spid="3" grpId="0" animBg="1"/>
      <p:bldP spid="17" grpId="0"/>
      <p:bldP spid="21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8" grpId="0"/>
      <p:bldP spid="3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228C0A-2E52-4470-AACF-FDA8AE3FBE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81" y="2512258"/>
            <a:ext cx="2020381" cy="116890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16248AB-8285-40AB-803C-85207012343F}"/>
              </a:ext>
            </a:extLst>
          </p:cNvPr>
          <p:cNvSpPr/>
          <p:nvPr/>
        </p:nvSpPr>
        <p:spPr>
          <a:xfrm>
            <a:off x="158990" y="3040222"/>
            <a:ext cx="2258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AB189-C480-4E16-BE6D-A2B5A1B3DAE7}"/>
              </a:ext>
            </a:extLst>
          </p:cNvPr>
          <p:cNvSpPr/>
          <p:nvPr/>
        </p:nvSpPr>
        <p:spPr>
          <a:xfrm>
            <a:off x="2252982" y="3681167"/>
            <a:ext cx="703743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>
                    <a:lumMod val="8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6600" b="1">
              <a:solidFill>
                <a:schemeClr val="bg1">
                  <a:lumMod val="8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3C002F0-539E-4757-A9D6-37C6B6C6D06C}"/>
              </a:ext>
            </a:extLst>
          </p:cNvPr>
          <p:cNvSpPr/>
          <p:nvPr/>
        </p:nvSpPr>
        <p:spPr>
          <a:xfrm>
            <a:off x="2986016" y="3685879"/>
            <a:ext cx="1525122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</a:t>
            </a:r>
          </a:p>
          <a:p>
            <a:pPr algn="ctr"/>
            <a:r>
              <a:rPr lang="th-TH" sz="28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ภาระหนี้ที่มี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3060817" y="3926527"/>
            <a:ext cx="1523932" cy="5427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46276" algn="ctr"/>
            <a:endParaRPr lang="th-TH" sz="2357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B23F00-7663-424F-AEF3-C2292593F0FC}"/>
              </a:ext>
            </a:extLst>
          </p:cNvPr>
          <p:cNvSpPr/>
          <p:nvPr/>
        </p:nvSpPr>
        <p:spPr>
          <a:xfrm>
            <a:off x="3664965" y="2601189"/>
            <a:ext cx="703743" cy="1036588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66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FF8613-A84F-4D09-88AF-4C26A2987F60}"/>
              </a:ext>
            </a:extLst>
          </p:cNvPr>
          <p:cNvSpPr/>
          <p:nvPr/>
        </p:nvSpPr>
        <p:spPr>
          <a:xfrm>
            <a:off x="4397999" y="2605901"/>
            <a:ext cx="1525122" cy="10365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จัดทำ</a:t>
            </a:r>
          </a:p>
          <a:p>
            <a:pPr algn="ctr"/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แผนปลดหนี้</a:t>
            </a:r>
            <a:endParaRPr lang="th-TH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3CA178-582C-465E-97BA-845AD03B7CE4}"/>
              </a:ext>
            </a:extLst>
          </p:cNvPr>
          <p:cNvSpPr/>
          <p:nvPr/>
        </p:nvSpPr>
        <p:spPr>
          <a:xfrm>
            <a:off x="4958421" y="1530450"/>
            <a:ext cx="703743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>
                    <a:lumMod val="8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endParaRPr lang="th-TH" sz="6600" b="1">
              <a:solidFill>
                <a:schemeClr val="bg1">
                  <a:lumMod val="8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861CA7-74CF-4009-8DB6-745BD18CD5BB}"/>
              </a:ext>
            </a:extLst>
          </p:cNvPr>
          <p:cNvSpPr/>
          <p:nvPr/>
        </p:nvSpPr>
        <p:spPr>
          <a:xfrm>
            <a:off x="5691454" y="1535162"/>
            <a:ext cx="1760865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ทำตามแผน</a:t>
            </a:r>
          </a:p>
          <a:p>
            <a:pPr algn="ctr"/>
            <a:r>
              <a:rPr lang="th-TH" sz="28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ปรับพฤติกรรม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0A0A09-F00B-4BC9-9B9C-957D57E36777}"/>
              </a:ext>
            </a:extLst>
          </p:cNvPr>
          <p:cNvSpPr/>
          <p:nvPr/>
        </p:nvSpPr>
        <p:spPr>
          <a:xfrm>
            <a:off x="5958321" y="2601189"/>
            <a:ext cx="2365200" cy="112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ลดรายจ่าย เพิ่มรายรับ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สำรวจทรัพย์สินที่น่าจะขายได้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ติดต่อสถาบันการเงิน</a:t>
            </a: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</a:t>
            </a:r>
            <a:r>
              <a:rPr lang="th-TH" sz="1800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เจ้าหนี้        เพื่อขอความช่วยเหลือ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87BD65-8D59-4D6E-AC30-0BF3AB9C1F25}"/>
              </a:ext>
            </a:extLst>
          </p:cNvPr>
          <p:cNvSpPr/>
          <p:nvPr/>
        </p:nvSpPr>
        <p:spPr>
          <a:xfrm>
            <a:off x="12749" y="674233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</a:t>
            </a:r>
            <a:r>
              <a:rPr lang="th-TH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ขั้นตอนการบริหารจัดการ “หนี้”</a:t>
            </a:r>
            <a:endParaRPr lang="en-US" sz="3600" b="1">
              <a:solidFill>
                <a:srgbClr val="173F7B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F64647-8BB3-43F2-899C-4E15DE61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23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AB0BB0E-70A3-48F6-826B-7B45A1F1BBAC}"/>
              </a:ext>
            </a:extLst>
          </p:cNvPr>
          <p:cNvSpPr/>
          <p:nvPr/>
        </p:nvSpPr>
        <p:spPr>
          <a:xfrm>
            <a:off x="0" y="915566"/>
            <a:ext cx="9144000" cy="338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DB78D40-9000-41D1-BAD4-6C679FAA848F}"/>
              </a:ext>
            </a:extLst>
          </p:cNvPr>
          <p:cNvSpPr/>
          <p:nvPr/>
        </p:nvSpPr>
        <p:spPr>
          <a:xfrm>
            <a:off x="-313023" y="3180952"/>
            <a:ext cx="2258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B8BB43-BBF5-43DC-80E8-0D39C6371D22}"/>
              </a:ext>
            </a:extLst>
          </p:cNvPr>
          <p:cNvSpPr/>
          <p:nvPr/>
        </p:nvSpPr>
        <p:spPr>
          <a:xfrm>
            <a:off x="866746" y="1719396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คิดก่อนกู้ 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รู้ก่อนเป็นหนี้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B201894-02E2-4EB9-AE07-AD379C594A79}"/>
              </a:ext>
            </a:extLst>
          </p:cNvPr>
          <p:cNvSpPr/>
          <p:nvPr/>
        </p:nvSpPr>
        <p:spPr>
          <a:xfrm>
            <a:off x="2135996" y="3192197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เตรียมความพร้อม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ก่อน 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Journey </a:t>
            </a: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(เจอหนี้)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5601BAC-F517-4770-9444-3BAB7C724676}"/>
              </a:ext>
            </a:extLst>
          </p:cNvPr>
          <p:cNvSpPr/>
          <p:nvPr/>
        </p:nvSpPr>
        <p:spPr>
          <a:xfrm>
            <a:off x="4872300" y="3180952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เรื่องเล่า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ของลูกหนี้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08CB98C-7405-47EA-82BE-37C580619246}"/>
              </a:ext>
            </a:extLst>
          </p:cNvPr>
          <p:cNvSpPr/>
          <p:nvPr/>
        </p:nvSpPr>
        <p:spPr>
          <a:xfrm>
            <a:off x="6019099" y="2007880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บทสรุปการแก้หนี้</a:t>
            </a:r>
          </a:p>
          <a:p>
            <a:pPr algn="ctr">
              <a:defRPr/>
            </a:pP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83263D0-16A2-4159-A9FC-1BD6FABE04D0}"/>
              </a:ext>
            </a:extLst>
          </p:cNvPr>
          <p:cNvSpPr/>
          <p:nvPr/>
        </p:nvSpPr>
        <p:spPr>
          <a:xfrm>
            <a:off x="7198868" y="3159649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ทบทวนความรู้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เตรียมพร้อมสู้หนี้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C90490-AB56-4778-B370-D0DE8607E858}"/>
              </a:ext>
            </a:extLst>
          </p:cNvPr>
          <p:cNvCxnSpPr/>
          <p:nvPr/>
        </p:nvCxnSpPr>
        <p:spPr>
          <a:xfrm>
            <a:off x="769270" y="2815434"/>
            <a:ext cx="7704856" cy="0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7A8746E8-9937-4B00-9588-8F68B000191C}"/>
              </a:ext>
            </a:extLst>
          </p:cNvPr>
          <p:cNvSpPr/>
          <p:nvPr/>
        </p:nvSpPr>
        <p:spPr>
          <a:xfrm>
            <a:off x="7718544" y="2597727"/>
            <a:ext cx="2258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FINISH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F6B0796-5483-4FA5-9303-1C17B6A7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6266" y="1792322"/>
            <a:ext cx="542223" cy="928624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5002CE34-49A8-4E42-8F1E-AA0BD7A00703}"/>
              </a:ext>
            </a:extLst>
          </p:cNvPr>
          <p:cNvSpPr/>
          <p:nvPr/>
        </p:nvSpPr>
        <p:spPr>
          <a:xfrm>
            <a:off x="3131840" y="267221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2D5EF2F-9A17-432F-9AE1-01C1BF5D538B}"/>
              </a:ext>
            </a:extLst>
          </p:cNvPr>
          <p:cNvSpPr/>
          <p:nvPr/>
        </p:nvSpPr>
        <p:spPr>
          <a:xfrm>
            <a:off x="4572000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F376C55-FA3D-4C3A-A7FA-718161A872A6}"/>
              </a:ext>
            </a:extLst>
          </p:cNvPr>
          <p:cNvSpPr/>
          <p:nvPr/>
        </p:nvSpPr>
        <p:spPr>
          <a:xfrm>
            <a:off x="5868144" y="267141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D5C9641-C121-4C26-9B84-084F9F172EA2}"/>
              </a:ext>
            </a:extLst>
          </p:cNvPr>
          <p:cNvSpPr/>
          <p:nvPr/>
        </p:nvSpPr>
        <p:spPr>
          <a:xfrm>
            <a:off x="7092280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CAD4D7C-5DBC-411F-91F5-C0B7A693591B}"/>
              </a:ext>
            </a:extLst>
          </p:cNvPr>
          <p:cNvSpPr/>
          <p:nvPr/>
        </p:nvSpPr>
        <p:spPr>
          <a:xfrm>
            <a:off x="8267459" y="266222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8515977-B3DD-4740-BE6B-A5B41DB82B12}"/>
              </a:ext>
            </a:extLst>
          </p:cNvPr>
          <p:cNvCxnSpPr>
            <a:cxnSpLocks/>
          </p:cNvCxnSpPr>
          <p:nvPr/>
        </p:nvCxnSpPr>
        <p:spPr>
          <a:xfrm>
            <a:off x="816055" y="2857691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120ACA-CCB5-4F67-8F8C-08B5C293CCFA}"/>
              </a:ext>
            </a:extLst>
          </p:cNvPr>
          <p:cNvCxnSpPr>
            <a:cxnSpLocks/>
          </p:cNvCxnSpPr>
          <p:nvPr/>
        </p:nvCxnSpPr>
        <p:spPr>
          <a:xfrm>
            <a:off x="7196741" y="2442973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19EDFC0-3D8F-42D7-B3BB-53A53F1B924F}"/>
              </a:ext>
            </a:extLst>
          </p:cNvPr>
          <p:cNvCxnSpPr>
            <a:cxnSpLocks/>
          </p:cNvCxnSpPr>
          <p:nvPr/>
        </p:nvCxnSpPr>
        <p:spPr>
          <a:xfrm>
            <a:off x="4705234" y="2427734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368CC8B-E83F-4B68-984E-799C35122D01}"/>
              </a:ext>
            </a:extLst>
          </p:cNvPr>
          <p:cNvCxnSpPr>
            <a:cxnSpLocks/>
          </p:cNvCxnSpPr>
          <p:nvPr/>
        </p:nvCxnSpPr>
        <p:spPr>
          <a:xfrm>
            <a:off x="1968930" y="2442973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5E19AC-83AD-4C4D-A6F7-5F7336F9F6E3}"/>
              </a:ext>
            </a:extLst>
          </p:cNvPr>
          <p:cNvCxnSpPr>
            <a:cxnSpLocks/>
          </p:cNvCxnSpPr>
          <p:nvPr/>
        </p:nvCxnSpPr>
        <p:spPr>
          <a:xfrm>
            <a:off x="8400693" y="2876545"/>
            <a:ext cx="0" cy="304407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A16180-9C91-4C18-B088-1415C75B3797}"/>
              </a:ext>
            </a:extLst>
          </p:cNvPr>
          <p:cNvCxnSpPr>
            <a:cxnSpLocks/>
          </p:cNvCxnSpPr>
          <p:nvPr/>
        </p:nvCxnSpPr>
        <p:spPr>
          <a:xfrm>
            <a:off x="6001378" y="2838666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EF82A7-FD59-45E3-B730-79056DCC1DBF}"/>
              </a:ext>
            </a:extLst>
          </p:cNvPr>
          <p:cNvCxnSpPr>
            <a:cxnSpLocks/>
          </p:cNvCxnSpPr>
          <p:nvPr/>
        </p:nvCxnSpPr>
        <p:spPr>
          <a:xfrm>
            <a:off x="3265074" y="2859782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1DEB77-91F5-4D5E-A1E1-9AF27967522E}"/>
              </a:ext>
            </a:extLst>
          </p:cNvPr>
          <p:cNvCxnSpPr>
            <a:cxnSpLocks/>
          </p:cNvCxnSpPr>
          <p:nvPr/>
        </p:nvCxnSpPr>
        <p:spPr>
          <a:xfrm>
            <a:off x="949290" y="2817854"/>
            <a:ext cx="914026" cy="0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787D6D40-35A0-481E-B6DA-7A14CBA89736}"/>
              </a:ext>
            </a:extLst>
          </p:cNvPr>
          <p:cNvSpPr/>
          <p:nvPr/>
        </p:nvSpPr>
        <p:spPr>
          <a:xfrm>
            <a:off x="1835696" y="2677887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0597198-E081-44CC-AE00-FAF48111DC53}"/>
              </a:ext>
            </a:extLst>
          </p:cNvPr>
          <p:cNvSpPr/>
          <p:nvPr/>
        </p:nvSpPr>
        <p:spPr>
          <a:xfrm>
            <a:off x="682821" y="2671418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B73924D-A4F7-4C97-9131-2E6DD2A289D2}"/>
              </a:ext>
            </a:extLst>
          </p:cNvPr>
          <p:cNvSpPr/>
          <p:nvPr/>
        </p:nvSpPr>
        <p:spPr>
          <a:xfrm>
            <a:off x="2434114" y="923277"/>
            <a:ext cx="1381575" cy="783193"/>
          </a:xfrm>
          <a:prstGeom prst="wedgeRoundRectCallout">
            <a:avLst>
              <a:gd name="adj1" fmla="val -42822"/>
              <a:gd name="adj2" fmla="val 87624"/>
              <a:gd name="adj3" fmla="val 16667"/>
            </a:avLst>
          </a:prstGeom>
          <a:ln>
            <a:solidFill>
              <a:srgbClr val="0D2E6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รู้จักตัวเอง</a:t>
            </a:r>
          </a:p>
          <a:p>
            <a:pPr algn="ctr">
              <a:defRPr/>
            </a:pPr>
            <a:r>
              <a:rPr lang="th-TH" sz="20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รู้จักหนี้</a:t>
            </a:r>
            <a:endParaRPr lang="en-US" sz="2000" b="1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B77AE1-0CE6-4124-B8F9-C156C43D22D2}"/>
              </a:ext>
            </a:extLst>
          </p:cNvPr>
          <p:cNvSpPr/>
          <p:nvPr/>
        </p:nvSpPr>
        <p:spPr>
          <a:xfrm>
            <a:off x="3972201" y="1463470"/>
            <a:ext cx="1466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 3 ขั้นตอนการบริหารจัดการ “หนี้”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EE592-A91F-40B8-8951-2C5CD4B5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324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46914E-7 L 0.10122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1DA4E92-2D8E-4A38-9B25-83173FD26FC1}"/>
              </a:ext>
            </a:extLst>
          </p:cNvPr>
          <p:cNvSpPr/>
          <p:nvPr/>
        </p:nvSpPr>
        <p:spPr>
          <a:xfrm>
            <a:off x="819372" y="1635646"/>
            <a:ext cx="5802666" cy="3408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5C1E9-B88D-4DFC-8273-6112587E595C}"/>
              </a:ext>
            </a:extLst>
          </p:cNvPr>
          <p:cNvSpPr txBox="1"/>
          <p:nvPr/>
        </p:nvSpPr>
        <p:spPr>
          <a:xfrm>
            <a:off x="1150313" y="1180824"/>
            <a:ext cx="4309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>
                <a:latin typeface="DB Helvethaica X 55 Regular" panose="02000506090000020004" pitchFamily="2" charset="-34"/>
                <a:ea typeface="Calibri" panose="020F0502020204030204" pitchFamily="34" charset="0"/>
                <a:cs typeface="DB Helvethaica X 55 Regular" panose="02000506090000020004" pitchFamily="2" charset="-34"/>
              </a:rPr>
              <a:t>สำรวจทรัพย์สินที่คาดว่าจะขายได้</a:t>
            </a:r>
            <a:endParaRPr lang="th-TH" sz="2400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B24F5F-0B8C-42EA-AE9F-7F7FD806E3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42" r="27193"/>
          <a:stretch/>
        </p:blipFill>
        <p:spPr>
          <a:xfrm flipH="1">
            <a:off x="621083" y="1180824"/>
            <a:ext cx="638825" cy="760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A195E64-DBCE-46E9-9444-97C1D8465C54}"/>
              </a:ext>
            </a:extLst>
          </p:cNvPr>
          <p:cNvGrpSpPr/>
          <p:nvPr/>
        </p:nvGrpSpPr>
        <p:grpSpPr>
          <a:xfrm>
            <a:off x="2818093" y="3240366"/>
            <a:ext cx="4978574" cy="2093395"/>
            <a:chOff x="3603287" y="3223811"/>
            <a:chExt cx="4978574" cy="209339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ECCC00-2F10-4BAD-B7C3-759C54575CF6}"/>
                </a:ext>
              </a:extLst>
            </p:cNvPr>
            <p:cNvSpPr txBox="1"/>
            <p:nvPr/>
          </p:nvSpPr>
          <p:spPr>
            <a:xfrm>
              <a:off x="3603287" y="4178433"/>
              <a:ext cx="4978574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4. </a:t>
              </a:r>
              <a:r>
                <a:rPr lang="th-TH" sz="2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อื่น ๆ </a:t>
              </a:r>
            </a:p>
            <a:p>
              <a:pPr algn="ctr"/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(เงื่อนไขการขาย ค่าปรับ ค่าธรรมเนียมการขาย </a:t>
              </a:r>
            </a:p>
            <a:p>
              <a:pPr algn="ctr"/>
              <a:r>
                <a:rPr lang="th-TH" sz="1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ค่าเช่าที่ ค่านายหน้า ฯลฯ )</a:t>
              </a:r>
            </a:p>
            <a:p>
              <a:pPr algn="ctr"/>
              <a:endPara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37" name="Picture 3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D62F4710-3899-4723-8F52-AD2857249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9667" y="3223811"/>
              <a:ext cx="922679" cy="88992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524ADC9-01B4-4CAC-A1FE-9F70616AE1D2}"/>
              </a:ext>
            </a:extLst>
          </p:cNvPr>
          <p:cNvGrpSpPr/>
          <p:nvPr/>
        </p:nvGrpSpPr>
        <p:grpSpPr>
          <a:xfrm>
            <a:off x="647583" y="1748996"/>
            <a:ext cx="3133599" cy="1347168"/>
            <a:chOff x="326747" y="1634042"/>
            <a:chExt cx="4227883" cy="18487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11B951-DA7C-461B-A411-B79567731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416" y="1650834"/>
              <a:ext cx="836126" cy="920916"/>
            </a:xfrm>
            <a:prstGeom prst="rect">
              <a:avLst/>
            </a:prstGeom>
          </p:spPr>
        </p:pic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31BA29A1-DE6F-44B4-A5C3-A80892E76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441" y="1634042"/>
              <a:ext cx="586802" cy="423993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B559D6B7-4239-4729-AB40-6B4172A42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862" y="1918101"/>
              <a:ext cx="496030" cy="584776"/>
            </a:xfrm>
            <a:prstGeom prst="rect">
              <a:avLst/>
            </a:prstGeom>
          </p:spPr>
        </p:pic>
        <p:pic>
          <p:nvPicPr>
            <p:cNvPr id="24" name="Picture 23" descr="A yellow car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6753782-A26C-43AC-8F3F-EF42BCB30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9834" y="2062045"/>
              <a:ext cx="1289268" cy="424171"/>
            </a:xfrm>
            <a:prstGeom prst="rect">
              <a:avLst/>
            </a:prstGeom>
          </p:spPr>
        </p:pic>
        <p:pic>
          <p:nvPicPr>
            <p:cNvPr id="29" name="Picture 28" descr="Diagram, shape, polygon&#10;&#10;Description automatically generated">
              <a:extLst>
                <a:ext uri="{FF2B5EF4-FFF2-40B4-BE49-F238E27FC236}">
                  <a16:creationId xmlns:a16="http://schemas.microsoft.com/office/drawing/2014/main" id="{ECD30CB0-28A4-4E2C-B86C-436F401E8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932" y="1697467"/>
              <a:ext cx="496351" cy="77154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437CFB2-915F-45C7-A6E0-65D48CB71C83}"/>
                </a:ext>
              </a:extLst>
            </p:cNvPr>
            <p:cNvSpPr txBox="1"/>
            <p:nvPr/>
          </p:nvSpPr>
          <p:spPr>
            <a:xfrm>
              <a:off x="326747" y="2595803"/>
              <a:ext cx="4227883" cy="886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1. </a:t>
              </a:r>
              <a:r>
                <a:rPr lang="th-TH" sz="2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แจกแจงว่ามีทรัพย์สินอะไรบ้าง </a:t>
              </a:r>
            </a:p>
            <a:p>
              <a:pPr algn="ctr"/>
              <a:r>
                <a:rPr lang="th-TH" sz="1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(เปลี่ยนเป็นเงินสดได้ทันที</a:t>
              </a:r>
              <a:r>
                <a:rPr lang="en-US" sz="1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/</a:t>
              </a:r>
              <a:r>
                <a:rPr lang="th-TH" sz="1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เพื่อการลงทุน</a:t>
              </a:r>
              <a:r>
                <a:rPr lang="en-US" sz="1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/</a:t>
              </a:r>
              <a:r>
                <a:rPr lang="th-TH" sz="1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ส่วนตัว)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65BC0D5-3456-4ADD-A4CA-6F3ABB44B157}"/>
              </a:ext>
            </a:extLst>
          </p:cNvPr>
          <p:cNvGrpSpPr/>
          <p:nvPr/>
        </p:nvGrpSpPr>
        <p:grpSpPr>
          <a:xfrm>
            <a:off x="3730143" y="1712250"/>
            <a:ext cx="2931337" cy="1403814"/>
            <a:chOff x="4996540" y="1503658"/>
            <a:chExt cx="2931337" cy="140381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07ED597-CFCA-4262-B3DF-4F6A8754743B}"/>
                </a:ext>
              </a:extLst>
            </p:cNvPr>
            <p:cNvGrpSpPr/>
            <p:nvPr/>
          </p:nvGrpSpPr>
          <p:grpSpPr>
            <a:xfrm>
              <a:off x="6112437" y="1503658"/>
              <a:ext cx="1112014" cy="802291"/>
              <a:chOff x="6178226" y="1365966"/>
              <a:chExt cx="1630639" cy="117646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2ADBA32-DE0D-46BE-A1D1-4629FBC66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8226" y="1365966"/>
                <a:ext cx="1353003" cy="117646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38041E9-C2F5-458D-A0BD-B264C87E8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5898" y="1482344"/>
                <a:ext cx="737658" cy="51864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C79A2A5-E8EE-480F-9759-16DDAA591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90895">
                <a:off x="7171518" y="1418210"/>
                <a:ext cx="555953" cy="718740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200D03C-4B09-4B6B-8BFE-5733F689184A}"/>
                </a:ext>
              </a:extLst>
            </p:cNvPr>
            <p:cNvSpPr txBox="1"/>
            <p:nvPr/>
          </p:nvSpPr>
          <p:spPr>
            <a:xfrm>
              <a:off x="4996540" y="2289354"/>
              <a:ext cx="2931337" cy="6181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2. </a:t>
              </a:r>
              <a:r>
                <a:rPr lang="th-TH" sz="2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สำรวจราคาตลาด</a:t>
              </a:r>
            </a:p>
            <a:p>
              <a:pPr algn="ctr">
                <a:lnSpc>
                  <a:spcPts val="2000"/>
                </a:lnSpc>
              </a:pPr>
              <a:r>
                <a:rPr lang="th-TH" sz="2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</a:t>
              </a:r>
              <a:r>
                <a:rPr lang="th-TH" sz="1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(ราคาที่คาดว่าจะขายได้ ณ ปัจจุบัน)</a:t>
              </a:r>
              <a:endPara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CAEE25C-66F8-4E39-95B4-CA1B45909410}"/>
              </a:ext>
            </a:extLst>
          </p:cNvPr>
          <p:cNvGrpSpPr/>
          <p:nvPr/>
        </p:nvGrpSpPr>
        <p:grpSpPr>
          <a:xfrm>
            <a:off x="395536" y="3306600"/>
            <a:ext cx="3640252" cy="1588652"/>
            <a:chOff x="931748" y="3301647"/>
            <a:chExt cx="3640252" cy="158865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C20E70D-0D3D-4D82-B66B-03669FEC6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239" y="3301647"/>
              <a:ext cx="859411" cy="85818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C2040AC-E0FD-4EBC-8DDE-4294DADFE1BE}"/>
                </a:ext>
              </a:extLst>
            </p:cNvPr>
            <p:cNvSpPr txBox="1"/>
            <p:nvPr/>
          </p:nvSpPr>
          <p:spPr>
            <a:xfrm>
              <a:off x="931748" y="4213191"/>
              <a:ext cx="3640252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3. </a:t>
              </a:r>
              <a:r>
                <a:rPr lang="th-TH" sz="2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หาแหล่งขายทรัพย์สิน </a:t>
              </a:r>
            </a:p>
            <a:p>
              <a:pPr algn="ctr"/>
              <a:r>
                <a:rPr lang="th-TH" sz="18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</a:t>
              </a:r>
              <a:r>
                <a:rPr lang="th-TH" sz="1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(ธนาคาร เว็บไซต์ขายของ เต็นท์รถ ตลาดนัด</a:t>
              </a:r>
              <a:r>
                <a:rPr lang="th-TH" sz="1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)</a:t>
              </a:r>
              <a:endParaRPr lang="th-TH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65FBB17-8959-4990-9941-C8AB1437EF87}"/>
              </a:ext>
            </a:extLst>
          </p:cNvPr>
          <p:cNvGrpSpPr/>
          <p:nvPr/>
        </p:nvGrpSpPr>
        <p:grpSpPr>
          <a:xfrm>
            <a:off x="6355281" y="2267949"/>
            <a:ext cx="3028278" cy="2320023"/>
            <a:chOff x="7074843" y="3096163"/>
            <a:chExt cx="2305857" cy="180775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B772A6-F676-427C-BF62-DCA3A9B031FC}"/>
                </a:ext>
              </a:extLst>
            </p:cNvPr>
            <p:cNvSpPr/>
            <p:nvPr/>
          </p:nvSpPr>
          <p:spPr>
            <a:xfrm>
              <a:off x="7442436" y="3096163"/>
              <a:ext cx="1594059" cy="180775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36D5FC8-2612-473A-9127-D779442C7405}"/>
                </a:ext>
              </a:extLst>
            </p:cNvPr>
            <p:cNvGrpSpPr/>
            <p:nvPr/>
          </p:nvGrpSpPr>
          <p:grpSpPr>
            <a:xfrm>
              <a:off x="7074843" y="3217981"/>
              <a:ext cx="2305857" cy="1573719"/>
              <a:chOff x="7089654" y="3411304"/>
              <a:chExt cx="2305857" cy="157371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BC5C0E8-822D-4078-B00F-64C80D530E4E}"/>
                  </a:ext>
                </a:extLst>
              </p:cNvPr>
              <p:cNvSpPr txBox="1"/>
              <p:nvPr/>
            </p:nvSpPr>
            <p:spPr>
              <a:xfrm>
                <a:off x="7089654" y="3411304"/>
                <a:ext cx="230585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1600">
                    <a:latin typeface="DB Helvethaica X 55 Regular" panose="02000506090000020004" pitchFamily="2" charset="-34"/>
                    <a:ea typeface="Calibri" panose="020F0502020204030204" pitchFamily="34" charset="0"/>
                    <a:cs typeface="DB Helvethaica X 55 Regular" panose="02000506090000020004" pitchFamily="2" charset="-34"/>
                  </a:rPr>
                  <a:t>ตารางสำรวจทรัพย์สิน</a:t>
                </a:r>
              </a:p>
              <a:p>
                <a:pPr algn="ctr"/>
                <a:r>
                  <a:rPr lang="en-US" sz="1600">
                    <a:solidFill>
                      <a:srgbClr val="FF000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Download</a:t>
                </a:r>
                <a:endParaRPr lang="th-TH" sz="1400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  <p:pic>
            <p:nvPicPr>
              <p:cNvPr id="47" name="Picture 46" descr="Qr code&#10;&#10;Description automatically generated">
                <a:extLst>
                  <a:ext uri="{FF2B5EF4-FFF2-40B4-BE49-F238E27FC236}">
                    <a16:creationId xmlns:a16="http://schemas.microsoft.com/office/drawing/2014/main" id="{34DDBE09-A628-4437-9489-B5A0AA56A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1581" y="3789770"/>
                <a:ext cx="1195252" cy="1195253"/>
              </a:xfrm>
              <a:prstGeom prst="rect">
                <a:avLst/>
              </a:prstGeom>
            </p:spPr>
          </p:pic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F582D21-5BA9-440A-94FE-A8B91BBF282A}"/>
              </a:ext>
            </a:extLst>
          </p:cNvPr>
          <p:cNvSpPr/>
          <p:nvPr/>
        </p:nvSpPr>
        <p:spPr>
          <a:xfrm>
            <a:off x="12616" y="446560"/>
            <a:ext cx="703743" cy="613022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4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14CD4E-B588-4B1A-A9D0-BCB05DCDD8B0}"/>
              </a:ext>
            </a:extLst>
          </p:cNvPr>
          <p:cNvSpPr/>
          <p:nvPr/>
        </p:nvSpPr>
        <p:spPr>
          <a:xfrm>
            <a:off x="745650" y="439878"/>
            <a:ext cx="2152749" cy="617734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จัดทำแผนปลดหนี้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4FA8B-7D53-48E7-BE96-3560C2176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183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6E1557-C556-5B3C-77C1-9E1C269EB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811" y="1115616"/>
            <a:ext cx="4598956" cy="2035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77" y="1063578"/>
            <a:ext cx="4038955" cy="325339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059677" y="2025450"/>
            <a:ext cx="718291" cy="44517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30">
              <a:defRPr/>
            </a:pPr>
            <a:endParaRPr lang="th-TH" sz="1764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0AD5A8-3AE8-417E-BABB-045D5C4CD4E0}"/>
              </a:ext>
            </a:extLst>
          </p:cNvPr>
          <p:cNvSpPr txBox="1"/>
          <p:nvPr/>
        </p:nvSpPr>
        <p:spPr>
          <a:xfrm>
            <a:off x="2898399" y="555526"/>
            <a:ext cx="613809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sz="2400" b="1">
                <a:latin typeface="DB Helvethaica X 55 Regular" panose="02000506090000020004" pitchFamily="2" charset="-34"/>
                <a:ea typeface="Calibri" panose="020F0502020204030204" pitchFamily="34" charset="0"/>
                <a:cs typeface="DB Helvethaica X 55 Regular" panose="02000506090000020004" pitchFamily="2" charset="-34"/>
              </a:rPr>
              <a:t>สำรวจทรัพย์สินที่คาดว่าจะขายได้เพื่อวางแผนปลดหนี้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8838C8-16C4-4FFE-8F4C-E6243A33EE46}"/>
              </a:ext>
            </a:extLst>
          </p:cNvPr>
          <p:cNvSpPr txBox="1"/>
          <p:nvPr/>
        </p:nvSpPr>
        <p:spPr>
          <a:xfrm>
            <a:off x="340853" y="3259977"/>
            <a:ext cx="8138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th-TH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ไอแพดมินิมือ </a:t>
            </a:r>
            <a:r>
              <a:rPr lang="en-US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2+</a:t>
            </a:r>
            <a:r>
              <a:rPr lang="th-TH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ปากกา</a:t>
            </a:r>
            <a:r>
              <a:rPr lang="en-US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12,000                        kaidee.com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</a:t>
            </a:r>
            <a:r>
              <a:rPr lang="th-TH" sz="1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เหลือประกัน</a:t>
            </a:r>
            <a:r>
              <a:rPr lang="en-US" sz="1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5 </a:t>
            </a:r>
            <a:r>
              <a:rPr lang="th-TH" sz="1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เดือน</a:t>
            </a:r>
            <a:endParaRPr lang="th-TH" sz="12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7209E0-7509-432A-89BE-0DEE40160FFB}"/>
              </a:ext>
            </a:extLst>
          </p:cNvPr>
          <p:cNvSpPr txBox="1"/>
          <p:nvPr/>
        </p:nvSpPr>
        <p:spPr>
          <a:xfrm>
            <a:off x="340856" y="2187901"/>
            <a:ext cx="8138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   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แบงก์ 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50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ในกระปุก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 4,000</a:t>
            </a:r>
            <a:endParaRPr lang="th-TH" sz="12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3C56B0-9291-4C1A-904C-1E7BB37AFFA2}"/>
              </a:ext>
            </a:extLst>
          </p:cNvPr>
          <p:cNvSpPr txBox="1"/>
          <p:nvPr/>
        </p:nvSpPr>
        <p:spPr>
          <a:xfrm>
            <a:off x="340856" y="2744023"/>
            <a:ext cx="8138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สลากออมสิน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        50,000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ธ.ออมสิน          ยังไม่ครบกำหนด</a:t>
            </a:r>
            <a:endParaRPr lang="th-TH" sz="12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2C32B5-E13D-468A-8F09-EC67B5156414}"/>
              </a:ext>
            </a:extLst>
          </p:cNvPr>
          <p:cNvSpPr txBox="1"/>
          <p:nvPr/>
        </p:nvSpPr>
        <p:spPr>
          <a:xfrm>
            <a:off x="340854" y="3453290"/>
            <a:ext cx="8138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  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เต๊นท์ออกแคมป์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     30,000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</a:t>
            </a:r>
            <a:r>
              <a:rPr lang="en-US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FB </a:t>
            </a:r>
            <a:r>
              <a:rPr lang="th-TH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ซื้อ</a:t>
            </a:r>
            <a:r>
              <a:rPr lang="en-US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</a:t>
            </a:r>
            <a:r>
              <a:rPr lang="th-TH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ขาย แคมป์    </a:t>
            </a:r>
            <a:r>
              <a:rPr lang="th-TH" sz="105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ราคามือ </a:t>
            </a:r>
            <a:r>
              <a:rPr lang="en-US" sz="105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1 35,000</a:t>
            </a:r>
            <a:endParaRPr lang="th-TH" sz="12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D79C1B-FC62-444B-8C46-587EA44363C8}"/>
              </a:ext>
            </a:extLst>
          </p:cNvPr>
          <p:cNvSpPr txBox="1"/>
          <p:nvPr/>
        </p:nvSpPr>
        <p:spPr>
          <a:xfrm>
            <a:off x="323528" y="2011142"/>
            <a:ext cx="8138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    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เงินฝาก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                 17,000          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ธ. 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D</a:t>
            </a:r>
            <a:endParaRPr lang="th-TH" sz="12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5C2642-9C18-47F6-BC1A-497B979D48F7}"/>
              </a:ext>
            </a:extLst>
          </p:cNvPr>
          <p:cNvSpPr txBox="1"/>
          <p:nvPr/>
        </p:nvSpPr>
        <p:spPr>
          <a:xfrm>
            <a:off x="1844833" y="2899743"/>
            <a:ext cx="837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50,000</a:t>
            </a:r>
            <a:endParaRPr lang="th-TH" sz="1200" u="sng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923C06-66A4-46F7-97EB-A1BA6F6C23BB}"/>
              </a:ext>
            </a:extLst>
          </p:cNvPr>
          <p:cNvSpPr txBox="1"/>
          <p:nvPr/>
        </p:nvSpPr>
        <p:spPr>
          <a:xfrm>
            <a:off x="1892078" y="3773545"/>
            <a:ext cx="866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54,000</a:t>
            </a:r>
            <a:endParaRPr lang="th-TH" sz="1200" u="sng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006858-CD20-4B3B-97BA-0B1B0A519686}"/>
              </a:ext>
            </a:extLst>
          </p:cNvPr>
          <p:cNvSpPr txBox="1"/>
          <p:nvPr/>
        </p:nvSpPr>
        <p:spPr>
          <a:xfrm>
            <a:off x="1902405" y="2371244"/>
            <a:ext cx="581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21,000</a:t>
            </a:r>
            <a:endParaRPr lang="th-TH" sz="1200" u="sng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F5F279-C33C-4BB1-9BBB-6FEF90EC28D9}"/>
              </a:ext>
            </a:extLst>
          </p:cNvPr>
          <p:cNvSpPr txBox="1"/>
          <p:nvPr/>
        </p:nvSpPr>
        <p:spPr>
          <a:xfrm>
            <a:off x="1691680" y="3988101"/>
            <a:ext cx="866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6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125,000</a:t>
            </a:r>
            <a:endParaRPr lang="th-TH" sz="1600" b="1" u="sng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32B0084-DC24-4E5B-BF91-4929E3F7427C}"/>
              </a:ext>
            </a:extLst>
          </p:cNvPr>
          <p:cNvSpPr/>
          <p:nvPr/>
        </p:nvSpPr>
        <p:spPr>
          <a:xfrm>
            <a:off x="4387030" y="3277257"/>
            <a:ext cx="2026352" cy="1562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434472898">
                  <a:custGeom>
                    <a:avLst/>
                    <a:gdLst>
                      <a:gd name="connsiteX0" fmla="*/ 0 w 4703598"/>
                      <a:gd name="connsiteY0" fmla="*/ 0 h 554949"/>
                      <a:gd name="connsiteX1" fmla="*/ 671943 w 4703598"/>
                      <a:gd name="connsiteY1" fmla="*/ 0 h 554949"/>
                      <a:gd name="connsiteX2" fmla="*/ 1390921 w 4703598"/>
                      <a:gd name="connsiteY2" fmla="*/ 0 h 554949"/>
                      <a:gd name="connsiteX3" fmla="*/ 2015828 w 4703598"/>
                      <a:gd name="connsiteY3" fmla="*/ 0 h 554949"/>
                      <a:gd name="connsiteX4" fmla="*/ 2734806 w 4703598"/>
                      <a:gd name="connsiteY4" fmla="*/ 0 h 554949"/>
                      <a:gd name="connsiteX5" fmla="*/ 3406749 w 4703598"/>
                      <a:gd name="connsiteY5" fmla="*/ 0 h 554949"/>
                      <a:gd name="connsiteX6" fmla="*/ 3984619 w 4703598"/>
                      <a:gd name="connsiteY6" fmla="*/ 0 h 554949"/>
                      <a:gd name="connsiteX7" fmla="*/ 4703598 w 4703598"/>
                      <a:gd name="connsiteY7" fmla="*/ 0 h 554949"/>
                      <a:gd name="connsiteX8" fmla="*/ 4703598 w 4703598"/>
                      <a:gd name="connsiteY8" fmla="*/ 554949 h 554949"/>
                      <a:gd name="connsiteX9" fmla="*/ 4078691 w 4703598"/>
                      <a:gd name="connsiteY9" fmla="*/ 554949 h 554949"/>
                      <a:gd name="connsiteX10" fmla="*/ 3312677 w 4703598"/>
                      <a:gd name="connsiteY10" fmla="*/ 554949 h 554949"/>
                      <a:gd name="connsiteX11" fmla="*/ 2781842 w 4703598"/>
                      <a:gd name="connsiteY11" fmla="*/ 554949 h 554949"/>
                      <a:gd name="connsiteX12" fmla="*/ 2062864 w 4703598"/>
                      <a:gd name="connsiteY12" fmla="*/ 554949 h 554949"/>
                      <a:gd name="connsiteX13" fmla="*/ 1343885 w 4703598"/>
                      <a:gd name="connsiteY13" fmla="*/ 554949 h 554949"/>
                      <a:gd name="connsiteX14" fmla="*/ 718979 w 4703598"/>
                      <a:gd name="connsiteY14" fmla="*/ 554949 h 554949"/>
                      <a:gd name="connsiteX15" fmla="*/ 0 w 4703598"/>
                      <a:gd name="connsiteY15" fmla="*/ 554949 h 554949"/>
                      <a:gd name="connsiteX16" fmla="*/ 0 w 4703598"/>
                      <a:gd name="connsiteY16" fmla="*/ 0 h 554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703598" h="554949" fill="none" extrusionOk="0">
                        <a:moveTo>
                          <a:pt x="0" y="0"/>
                        </a:moveTo>
                        <a:cubicBezTo>
                          <a:pt x="297688" y="-16766"/>
                          <a:pt x="413437" y="-15273"/>
                          <a:pt x="671943" y="0"/>
                        </a:cubicBezTo>
                        <a:cubicBezTo>
                          <a:pt x="930449" y="15273"/>
                          <a:pt x="1166650" y="30855"/>
                          <a:pt x="1390921" y="0"/>
                        </a:cubicBezTo>
                        <a:cubicBezTo>
                          <a:pt x="1615192" y="-30855"/>
                          <a:pt x="1859765" y="-21037"/>
                          <a:pt x="2015828" y="0"/>
                        </a:cubicBezTo>
                        <a:cubicBezTo>
                          <a:pt x="2171891" y="21037"/>
                          <a:pt x="2513282" y="34764"/>
                          <a:pt x="2734806" y="0"/>
                        </a:cubicBezTo>
                        <a:cubicBezTo>
                          <a:pt x="2956330" y="-34764"/>
                          <a:pt x="3239206" y="33350"/>
                          <a:pt x="3406749" y="0"/>
                        </a:cubicBezTo>
                        <a:cubicBezTo>
                          <a:pt x="3574292" y="-33350"/>
                          <a:pt x="3816348" y="20799"/>
                          <a:pt x="3984619" y="0"/>
                        </a:cubicBezTo>
                        <a:cubicBezTo>
                          <a:pt x="4152890" y="-20799"/>
                          <a:pt x="4481413" y="-18697"/>
                          <a:pt x="4703598" y="0"/>
                        </a:cubicBezTo>
                        <a:cubicBezTo>
                          <a:pt x="4702015" y="129513"/>
                          <a:pt x="4722399" y="348454"/>
                          <a:pt x="4703598" y="554949"/>
                        </a:cubicBezTo>
                        <a:cubicBezTo>
                          <a:pt x="4427429" y="584078"/>
                          <a:pt x="4287746" y="572344"/>
                          <a:pt x="4078691" y="554949"/>
                        </a:cubicBezTo>
                        <a:cubicBezTo>
                          <a:pt x="3869636" y="537554"/>
                          <a:pt x="3560705" y="562711"/>
                          <a:pt x="3312677" y="554949"/>
                        </a:cubicBezTo>
                        <a:cubicBezTo>
                          <a:pt x="3064649" y="547187"/>
                          <a:pt x="2996346" y="552438"/>
                          <a:pt x="2781842" y="554949"/>
                        </a:cubicBezTo>
                        <a:cubicBezTo>
                          <a:pt x="2567338" y="557460"/>
                          <a:pt x="2249546" y="524209"/>
                          <a:pt x="2062864" y="554949"/>
                        </a:cubicBezTo>
                        <a:cubicBezTo>
                          <a:pt x="1876182" y="585689"/>
                          <a:pt x="1503997" y="551399"/>
                          <a:pt x="1343885" y="554949"/>
                        </a:cubicBezTo>
                        <a:cubicBezTo>
                          <a:pt x="1183773" y="558499"/>
                          <a:pt x="923098" y="530808"/>
                          <a:pt x="718979" y="554949"/>
                        </a:cubicBezTo>
                        <a:cubicBezTo>
                          <a:pt x="514860" y="579090"/>
                          <a:pt x="320850" y="554840"/>
                          <a:pt x="0" y="554949"/>
                        </a:cubicBezTo>
                        <a:cubicBezTo>
                          <a:pt x="-26632" y="347098"/>
                          <a:pt x="-23857" y="222027"/>
                          <a:pt x="0" y="0"/>
                        </a:cubicBezTo>
                        <a:close/>
                      </a:path>
                      <a:path w="4703598" h="554949" stroke="0" extrusionOk="0">
                        <a:moveTo>
                          <a:pt x="0" y="0"/>
                        </a:moveTo>
                        <a:cubicBezTo>
                          <a:pt x="263439" y="-1194"/>
                          <a:pt x="286262" y="7046"/>
                          <a:pt x="530835" y="0"/>
                        </a:cubicBezTo>
                        <a:cubicBezTo>
                          <a:pt x="775409" y="-7046"/>
                          <a:pt x="966902" y="-19077"/>
                          <a:pt x="1155741" y="0"/>
                        </a:cubicBezTo>
                        <a:cubicBezTo>
                          <a:pt x="1344580" y="19077"/>
                          <a:pt x="1520363" y="13217"/>
                          <a:pt x="1733612" y="0"/>
                        </a:cubicBezTo>
                        <a:cubicBezTo>
                          <a:pt x="1946861" y="-13217"/>
                          <a:pt x="2154525" y="-725"/>
                          <a:pt x="2311482" y="0"/>
                        </a:cubicBezTo>
                        <a:cubicBezTo>
                          <a:pt x="2468439" y="725"/>
                          <a:pt x="2686377" y="12723"/>
                          <a:pt x="2889353" y="0"/>
                        </a:cubicBezTo>
                        <a:cubicBezTo>
                          <a:pt x="3092329" y="-12723"/>
                          <a:pt x="3346607" y="26714"/>
                          <a:pt x="3655368" y="0"/>
                        </a:cubicBezTo>
                        <a:cubicBezTo>
                          <a:pt x="3964130" y="-26714"/>
                          <a:pt x="4211306" y="-49956"/>
                          <a:pt x="4703598" y="0"/>
                        </a:cubicBezTo>
                        <a:cubicBezTo>
                          <a:pt x="4722248" y="197392"/>
                          <a:pt x="4715250" y="330704"/>
                          <a:pt x="4703598" y="554949"/>
                        </a:cubicBezTo>
                        <a:cubicBezTo>
                          <a:pt x="4540131" y="578030"/>
                          <a:pt x="4211780" y="519647"/>
                          <a:pt x="3984619" y="554949"/>
                        </a:cubicBezTo>
                        <a:cubicBezTo>
                          <a:pt x="3757458" y="590251"/>
                          <a:pt x="3651723" y="542975"/>
                          <a:pt x="3359713" y="554949"/>
                        </a:cubicBezTo>
                        <a:cubicBezTo>
                          <a:pt x="3067703" y="566923"/>
                          <a:pt x="2955307" y="528431"/>
                          <a:pt x="2640734" y="554949"/>
                        </a:cubicBezTo>
                        <a:cubicBezTo>
                          <a:pt x="2326161" y="581467"/>
                          <a:pt x="2152333" y="525699"/>
                          <a:pt x="2015828" y="554949"/>
                        </a:cubicBezTo>
                        <a:cubicBezTo>
                          <a:pt x="1879323" y="584199"/>
                          <a:pt x="1660144" y="575704"/>
                          <a:pt x="1437957" y="554949"/>
                        </a:cubicBezTo>
                        <a:cubicBezTo>
                          <a:pt x="1215770" y="534194"/>
                          <a:pt x="971619" y="556637"/>
                          <a:pt x="718979" y="554949"/>
                        </a:cubicBezTo>
                        <a:cubicBezTo>
                          <a:pt x="466339" y="553261"/>
                          <a:pt x="193280" y="562740"/>
                          <a:pt x="0" y="554949"/>
                        </a:cubicBezTo>
                        <a:cubicBezTo>
                          <a:pt x="-12976" y="293320"/>
                          <a:pt x="-14276" y="1418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u="sng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ถอน</a:t>
            </a:r>
            <a:r>
              <a:rPr lang="en-US" sz="1400" b="1" u="sng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1400" b="1" u="sng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ขาย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เงินฝาก	</a:t>
            </a:r>
            <a:r>
              <a:rPr lang="en-US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17,000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แบงก์ </a:t>
            </a:r>
            <a:r>
              <a:rPr lang="en-US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50	                   4,000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ไอแพดมินิมือ </a:t>
            </a:r>
            <a:r>
              <a:rPr lang="en-US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2+</a:t>
            </a:r>
            <a:r>
              <a:rPr lang="th-TH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ปากกา</a:t>
            </a:r>
            <a:r>
              <a:rPr lang="en-US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12,000 </a:t>
            </a:r>
            <a:r>
              <a:rPr lang="th-TH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เต็นท์ออกแคมป์เก่า </a:t>
            </a:r>
            <a:r>
              <a:rPr lang="en-US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30,000 </a:t>
            </a:r>
            <a:r>
              <a:rPr lang="th-TH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เก้าอี้แคมป์ </a:t>
            </a:r>
            <a:r>
              <a:rPr lang="en-US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	                  12,000 </a:t>
            </a:r>
            <a:r>
              <a:rPr lang="th-TH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C8D968-BB7A-4C6D-A433-E429C0F64281}"/>
              </a:ext>
            </a:extLst>
          </p:cNvPr>
          <p:cNvSpPr txBox="1"/>
          <p:nvPr/>
        </p:nvSpPr>
        <p:spPr>
          <a:xfrm>
            <a:off x="2191270" y="1342400"/>
            <a:ext cx="796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31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ธ.ค. 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64</a:t>
            </a:r>
            <a:endParaRPr lang="th-TH" sz="1200">
              <a:solidFill>
                <a:srgbClr val="00206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15CDE-9E2B-4A06-946B-7C405E29FEC3}"/>
              </a:ext>
            </a:extLst>
          </p:cNvPr>
          <p:cNvSpPr/>
          <p:nvPr/>
        </p:nvSpPr>
        <p:spPr>
          <a:xfrm>
            <a:off x="321522" y="3116802"/>
            <a:ext cx="3962448" cy="89504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25292E-69D5-4B94-94BE-9C9C0A12357C}"/>
              </a:ext>
            </a:extLst>
          </p:cNvPr>
          <p:cNvSpPr/>
          <p:nvPr/>
        </p:nvSpPr>
        <p:spPr>
          <a:xfrm>
            <a:off x="4884771" y="4718688"/>
            <a:ext cx="1030869" cy="3127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434472898">
                  <a:custGeom>
                    <a:avLst/>
                    <a:gdLst>
                      <a:gd name="connsiteX0" fmla="*/ 0 w 4703598"/>
                      <a:gd name="connsiteY0" fmla="*/ 0 h 554949"/>
                      <a:gd name="connsiteX1" fmla="*/ 671943 w 4703598"/>
                      <a:gd name="connsiteY1" fmla="*/ 0 h 554949"/>
                      <a:gd name="connsiteX2" fmla="*/ 1390921 w 4703598"/>
                      <a:gd name="connsiteY2" fmla="*/ 0 h 554949"/>
                      <a:gd name="connsiteX3" fmla="*/ 2015828 w 4703598"/>
                      <a:gd name="connsiteY3" fmla="*/ 0 h 554949"/>
                      <a:gd name="connsiteX4" fmla="*/ 2734806 w 4703598"/>
                      <a:gd name="connsiteY4" fmla="*/ 0 h 554949"/>
                      <a:gd name="connsiteX5" fmla="*/ 3406749 w 4703598"/>
                      <a:gd name="connsiteY5" fmla="*/ 0 h 554949"/>
                      <a:gd name="connsiteX6" fmla="*/ 3984619 w 4703598"/>
                      <a:gd name="connsiteY6" fmla="*/ 0 h 554949"/>
                      <a:gd name="connsiteX7" fmla="*/ 4703598 w 4703598"/>
                      <a:gd name="connsiteY7" fmla="*/ 0 h 554949"/>
                      <a:gd name="connsiteX8" fmla="*/ 4703598 w 4703598"/>
                      <a:gd name="connsiteY8" fmla="*/ 554949 h 554949"/>
                      <a:gd name="connsiteX9" fmla="*/ 4078691 w 4703598"/>
                      <a:gd name="connsiteY9" fmla="*/ 554949 h 554949"/>
                      <a:gd name="connsiteX10" fmla="*/ 3312677 w 4703598"/>
                      <a:gd name="connsiteY10" fmla="*/ 554949 h 554949"/>
                      <a:gd name="connsiteX11" fmla="*/ 2781842 w 4703598"/>
                      <a:gd name="connsiteY11" fmla="*/ 554949 h 554949"/>
                      <a:gd name="connsiteX12" fmla="*/ 2062864 w 4703598"/>
                      <a:gd name="connsiteY12" fmla="*/ 554949 h 554949"/>
                      <a:gd name="connsiteX13" fmla="*/ 1343885 w 4703598"/>
                      <a:gd name="connsiteY13" fmla="*/ 554949 h 554949"/>
                      <a:gd name="connsiteX14" fmla="*/ 718979 w 4703598"/>
                      <a:gd name="connsiteY14" fmla="*/ 554949 h 554949"/>
                      <a:gd name="connsiteX15" fmla="*/ 0 w 4703598"/>
                      <a:gd name="connsiteY15" fmla="*/ 554949 h 554949"/>
                      <a:gd name="connsiteX16" fmla="*/ 0 w 4703598"/>
                      <a:gd name="connsiteY16" fmla="*/ 0 h 554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703598" h="554949" fill="none" extrusionOk="0">
                        <a:moveTo>
                          <a:pt x="0" y="0"/>
                        </a:moveTo>
                        <a:cubicBezTo>
                          <a:pt x="297688" y="-16766"/>
                          <a:pt x="413437" y="-15273"/>
                          <a:pt x="671943" y="0"/>
                        </a:cubicBezTo>
                        <a:cubicBezTo>
                          <a:pt x="930449" y="15273"/>
                          <a:pt x="1166650" y="30855"/>
                          <a:pt x="1390921" y="0"/>
                        </a:cubicBezTo>
                        <a:cubicBezTo>
                          <a:pt x="1615192" y="-30855"/>
                          <a:pt x="1859765" y="-21037"/>
                          <a:pt x="2015828" y="0"/>
                        </a:cubicBezTo>
                        <a:cubicBezTo>
                          <a:pt x="2171891" y="21037"/>
                          <a:pt x="2513282" y="34764"/>
                          <a:pt x="2734806" y="0"/>
                        </a:cubicBezTo>
                        <a:cubicBezTo>
                          <a:pt x="2956330" y="-34764"/>
                          <a:pt x="3239206" y="33350"/>
                          <a:pt x="3406749" y="0"/>
                        </a:cubicBezTo>
                        <a:cubicBezTo>
                          <a:pt x="3574292" y="-33350"/>
                          <a:pt x="3816348" y="20799"/>
                          <a:pt x="3984619" y="0"/>
                        </a:cubicBezTo>
                        <a:cubicBezTo>
                          <a:pt x="4152890" y="-20799"/>
                          <a:pt x="4481413" y="-18697"/>
                          <a:pt x="4703598" y="0"/>
                        </a:cubicBezTo>
                        <a:cubicBezTo>
                          <a:pt x="4702015" y="129513"/>
                          <a:pt x="4722399" y="348454"/>
                          <a:pt x="4703598" y="554949"/>
                        </a:cubicBezTo>
                        <a:cubicBezTo>
                          <a:pt x="4427429" y="584078"/>
                          <a:pt x="4287746" y="572344"/>
                          <a:pt x="4078691" y="554949"/>
                        </a:cubicBezTo>
                        <a:cubicBezTo>
                          <a:pt x="3869636" y="537554"/>
                          <a:pt x="3560705" y="562711"/>
                          <a:pt x="3312677" y="554949"/>
                        </a:cubicBezTo>
                        <a:cubicBezTo>
                          <a:pt x="3064649" y="547187"/>
                          <a:pt x="2996346" y="552438"/>
                          <a:pt x="2781842" y="554949"/>
                        </a:cubicBezTo>
                        <a:cubicBezTo>
                          <a:pt x="2567338" y="557460"/>
                          <a:pt x="2249546" y="524209"/>
                          <a:pt x="2062864" y="554949"/>
                        </a:cubicBezTo>
                        <a:cubicBezTo>
                          <a:pt x="1876182" y="585689"/>
                          <a:pt x="1503997" y="551399"/>
                          <a:pt x="1343885" y="554949"/>
                        </a:cubicBezTo>
                        <a:cubicBezTo>
                          <a:pt x="1183773" y="558499"/>
                          <a:pt x="923098" y="530808"/>
                          <a:pt x="718979" y="554949"/>
                        </a:cubicBezTo>
                        <a:cubicBezTo>
                          <a:pt x="514860" y="579090"/>
                          <a:pt x="320850" y="554840"/>
                          <a:pt x="0" y="554949"/>
                        </a:cubicBezTo>
                        <a:cubicBezTo>
                          <a:pt x="-26632" y="347098"/>
                          <a:pt x="-23857" y="222027"/>
                          <a:pt x="0" y="0"/>
                        </a:cubicBezTo>
                        <a:close/>
                      </a:path>
                      <a:path w="4703598" h="554949" stroke="0" extrusionOk="0">
                        <a:moveTo>
                          <a:pt x="0" y="0"/>
                        </a:moveTo>
                        <a:cubicBezTo>
                          <a:pt x="263439" y="-1194"/>
                          <a:pt x="286262" y="7046"/>
                          <a:pt x="530835" y="0"/>
                        </a:cubicBezTo>
                        <a:cubicBezTo>
                          <a:pt x="775409" y="-7046"/>
                          <a:pt x="966902" y="-19077"/>
                          <a:pt x="1155741" y="0"/>
                        </a:cubicBezTo>
                        <a:cubicBezTo>
                          <a:pt x="1344580" y="19077"/>
                          <a:pt x="1520363" y="13217"/>
                          <a:pt x="1733612" y="0"/>
                        </a:cubicBezTo>
                        <a:cubicBezTo>
                          <a:pt x="1946861" y="-13217"/>
                          <a:pt x="2154525" y="-725"/>
                          <a:pt x="2311482" y="0"/>
                        </a:cubicBezTo>
                        <a:cubicBezTo>
                          <a:pt x="2468439" y="725"/>
                          <a:pt x="2686377" y="12723"/>
                          <a:pt x="2889353" y="0"/>
                        </a:cubicBezTo>
                        <a:cubicBezTo>
                          <a:pt x="3092329" y="-12723"/>
                          <a:pt x="3346607" y="26714"/>
                          <a:pt x="3655368" y="0"/>
                        </a:cubicBezTo>
                        <a:cubicBezTo>
                          <a:pt x="3964130" y="-26714"/>
                          <a:pt x="4211306" y="-49956"/>
                          <a:pt x="4703598" y="0"/>
                        </a:cubicBezTo>
                        <a:cubicBezTo>
                          <a:pt x="4722248" y="197392"/>
                          <a:pt x="4715250" y="330704"/>
                          <a:pt x="4703598" y="554949"/>
                        </a:cubicBezTo>
                        <a:cubicBezTo>
                          <a:pt x="4540131" y="578030"/>
                          <a:pt x="4211780" y="519647"/>
                          <a:pt x="3984619" y="554949"/>
                        </a:cubicBezTo>
                        <a:cubicBezTo>
                          <a:pt x="3757458" y="590251"/>
                          <a:pt x="3651723" y="542975"/>
                          <a:pt x="3359713" y="554949"/>
                        </a:cubicBezTo>
                        <a:cubicBezTo>
                          <a:pt x="3067703" y="566923"/>
                          <a:pt x="2955307" y="528431"/>
                          <a:pt x="2640734" y="554949"/>
                        </a:cubicBezTo>
                        <a:cubicBezTo>
                          <a:pt x="2326161" y="581467"/>
                          <a:pt x="2152333" y="525699"/>
                          <a:pt x="2015828" y="554949"/>
                        </a:cubicBezTo>
                        <a:cubicBezTo>
                          <a:pt x="1879323" y="584199"/>
                          <a:pt x="1660144" y="575704"/>
                          <a:pt x="1437957" y="554949"/>
                        </a:cubicBezTo>
                        <a:cubicBezTo>
                          <a:pt x="1215770" y="534194"/>
                          <a:pt x="971619" y="556637"/>
                          <a:pt x="718979" y="554949"/>
                        </a:cubicBezTo>
                        <a:cubicBezTo>
                          <a:pt x="466339" y="553261"/>
                          <a:pt x="193280" y="562740"/>
                          <a:pt x="0" y="554949"/>
                        </a:cubicBezTo>
                        <a:cubicBezTo>
                          <a:pt x="-12976" y="293320"/>
                          <a:pt x="-14276" y="1418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75,000 </a:t>
            </a:r>
            <a:r>
              <a:rPr lang="th-TH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ADFEEA-2DCA-4DC7-9EDB-8C22667F4B6F}"/>
              </a:ext>
            </a:extLst>
          </p:cNvPr>
          <p:cNvSpPr/>
          <p:nvPr/>
        </p:nvSpPr>
        <p:spPr>
          <a:xfrm>
            <a:off x="12616" y="446560"/>
            <a:ext cx="703743" cy="613022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4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1C40D1E-71DB-4632-A67B-4E8F62BDF225}"/>
              </a:ext>
            </a:extLst>
          </p:cNvPr>
          <p:cNvSpPr/>
          <p:nvPr/>
        </p:nvSpPr>
        <p:spPr>
          <a:xfrm>
            <a:off x="745650" y="439878"/>
            <a:ext cx="2152749" cy="617734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จัดทำแผนปลดหนี้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47768-7E4B-4537-BFFF-0F84A57F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51</a:t>
            </a:fld>
            <a:endParaRPr lang="th-TH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400200-9EAE-4102-B8EE-0273B9BE0855}"/>
              </a:ext>
            </a:extLst>
          </p:cNvPr>
          <p:cNvSpPr/>
          <p:nvPr/>
        </p:nvSpPr>
        <p:spPr>
          <a:xfrm>
            <a:off x="366765" y="1903126"/>
            <a:ext cx="3917204" cy="71506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BCD8E7-20ED-4C33-B9F3-208E4C1194CD}"/>
              </a:ext>
            </a:extLst>
          </p:cNvPr>
          <p:cNvSpPr txBox="1"/>
          <p:nvPr/>
        </p:nvSpPr>
        <p:spPr>
          <a:xfrm>
            <a:off x="350520" y="3620286"/>
            <a:ext cx="4009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3.  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เก้าอี้แคมป์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            12,000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</a:t>
            </a:r>
            <a:r>
              <a:rPr lang="en-US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FB </a:t>
            </a:r>
            <a:r>
              <a:rPr lang="th-TH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ซื้อ</a:t>
            </a:r>
            <a:r>
              <a:rPr lang="en-US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</a:t>
            </a:r>
            <a:r>
              <a:rPr lang="th-TH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ขาย แคมป์    </a:t>
            </a:r>
            <a:r>
              <a:rPr lang="th-TH" sz="105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ราคามือ </a:t>
            </a:r>
            <a:r>
              <a:rPr lang="en-US" sz="105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1 25,000</a:t>
            </a:r>
            <a:endParaRPr lang="th-TH" sz="12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C6517B-85F3-4D64-971B-1D24274B0C63}"/>
              </a:ext>
            </a:extLst>
          </p:cNvPr>
          <p:cNvSpPr/>
          <p:nvPr/>
        </p:nvSpPr>
        <p:spPr>
          <a:xfrm>
            <a:off x="4367057" y="1837043"/>
            <a:ext cx="4611710" cy="345132"/>
          </a:xfrm>
          <a:prstGeom prst="rect">
            <a:avLst/>
          </a:prstGeom>
          <a:noFill/>
          <a:ln w="38100">
            <a:solidFill>
              <a:srgbClr val="EE2A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A07D94-7910-4527-A0C6-D5464AC74F5C}"/>
              </a:ext>
            </a:extLst>
          </p:cNvPr>
          <p:cNvSpPr txBox="1"/>
          <p:nvPr/>
        </p:nvSpPr>
        <p:spPr>
          <a:xfrm>
            <a:off x="6513118" y="3319818"/>
            <a:ext cx="2523378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th-TH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มา</a:t>
            </a:r>
            <a:r>
              <a:rPr lang="th-TH" sz="1400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ปิดหนี้ระยะสั้น</a:t>
            </a:r>
            <a:r>
              <a:rPr lang="en-US" sz="1400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1400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ดอกเบี้ยสูง</a:t>
            </a:r>
            <a:r>
              <a:rPr lang="en-US" sz="1400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1400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หนี้ที่อาจจะมีปัญหา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บัตรกดเงินสด </a:t>
            </a:r>
            <a:r>
              <a:rPr lang="en-US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4,110</a:t>
            </a:r>
            <a:endParaRPr lang="th-TH" sz="1400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บัตรเครดิต </a:t>
            </a:r>
            <a:r>
              <a:rPr lang="en-US" sz="14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70,000</a:t>
            </a:r>
            <a:endParaRPr lang="th-TH" sz="14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769FC8-F0F5-49BE-BBF7-F60BCF2F3F4A}"/>
              </a:ext>
            </a:extLst>
          </p:cNvPr>
          <p:cNvSpPr/>
          <p:nvPr/>
        </p:nvSpPr>
        <p:spPr>
          <a:xfrm>
            <a:off x="7192812" y="4019688"/>
            <a:ext cx="1030869" cy="3445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434472898">
                  <a:custGeom>
                    <a:avLst/>
                    <a:gdLst>
                      <a:gd name="connsiteX0" fmla="*/ 0 w 4703598"/>
                      <a:gd name="connsiteY0" fmla="*/ 0 h 554949"/>
                      <a:gd name="connsiteX1" fmla="*/ 671943 w 4703598"/>
                      <a:gd name="connsiteY1" fmla="*/ 0 h 554949"/>
                      <a:gd name="connsiteX2" fmla="*/ 1390921 w 4703598"/>
                      <a:gd name="connsiteY2" fmla="*/ 0 h 554949"/>
                      <a:gd name="connsiteX3" fmla="*/ 2015828 w 4703598"/>
                      <a:gd name="connsiteY3" fmla="*/ 0 h 554949"/>
                      <a:gd name="connsiteX4" fmla="*/ 2734806 w 4703598"/>
                      <a:gd name="connsiteY4" fmla="*/ 0 h 554949"/>
                      <a:gd name="connsiteX5" fmla="*/ 3406749 w 4703598"/>
                      <a:gd name="connsiteY5" fmla="*/ 0 h 554949"/>
                      <a:gd name="connsiteX6" fmla="*/ 3984619 w 4703598"/>
                      <a:gd name="connsiteY6" fmla="*/ 0 h 554949"/>
                      <a:gd name="connsiteX7" fmla="*/ 4703598 w 4703598"/>
                      <a:gd name="connsiteY7" fmla="*/ 0 h 554949"/>
                      <a:gd name="connsiteX8" fmla="*/ 4703598 w 4703598"/>
                      <a:gd name="connsiteY8" fmla="*/ 554949 h 554949"/>
                      <a:gd name="connsiteX9" fmla="*/ 4078691 w 4703598"/>
                      <a:gd name="connsiteY9" fmla="*/ 554949 h 554949"/>
                      <a:gd name="connsiteX10" fmla="*/ 3312677 w 4703598"/>
                      <a:gd name="connsiteY10" fmla="*/ 554949 h 554949"/>
                      <a:gd name="connsiteX11" fmla="*/ 2781842 w 4703598"/>
                      <a:gd name="connsiteY11" fmla="*/ 554949 h 554949"/>
                      <a:gd name="connsiteX12" fmla="*/ 2062864 w 4703598"/>
                      <a:gd name="connsiteY12" fmla="*/ 554949 h 554949"/>
                      <a:gd name="connsiteX13" fmla="*/ 1343885 w 4703598"/>
                      <a:gd name="connsiteY13" fmla="*/ 554949 h 554949"/>
                      <a:gd name="connsiteX14" fmla="*/ 718979 w 4703598"/>
                      <a:gd name="connsiteY14" fmla="*/ 554949 h 554949"/>
                      <a:gd name="connsiteX15" fmla="*/ 0 w 4703598"/>
                      <a:gd name="connsiteY15" fmla="*/ 554949 h 554949"/>
                      <a:gd name="connsiteX16" fmla="*/ 0 w 4703598"/>
                      <a:gd name="connsiteY16" fmla="*/ 0 h 554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703598" h="554949" fill="none" extrusionOk="0">
                        <a:moveTo>
                          <a:pt x="0" y="0"/>
                        </a:moveTo>
                        <a:cubicBezTo>
                          <a:pt x="297688" y="-16766"/>
                          <a:pt x="413437" y="-15273"/>
                          <a:pt x="671943" y="0"/>
                        </a:cubicBezTo>
                        <a:cubicBezTo>
                          <a:pt x="930449" y="15273"/>
                          <a:pt x="1166650" y="30855"/>
                          <a:pt x="1390921" y="0"/>
                        </a:cubicBezTo>
                        <a:cubicBezTo>
                          <a:pt x="1615192" y="-30855"/>
                          <a:pt x="1859765" y="-21037"/>
                          <a:pt x="2015828" y="0"/>
                        </a:cubicBezTo>
                        <a:cubicBezTo>
                          <a:pt x="2171891" y="21037"/>
                          <a:pt x="2513282" y="34764"/>
                          <a:pt x="2734806" y="0"/>
                        </a:cubicBezTo>
                        <a:cubicBezTo>
                          <a:pt x="2956330" y="-34764"/>
                          <a:pt x="3239206" y="33350"/>
                          <a:pt x="3406749" y="0"/>
                        </a:cubicBezTo>
                        <a:cubicBezTo>
                          <a:pt x="3574292" y="-33350"/>
                          <a:pt x="3816348" y="20799"/>
                          <a:pt x="3984619" y="0"/>
                        </a:cubicBezTo>
                        <a:cubicBezTo>
                          <a:pt x="4152890" y="-20799"/>
                          <a:pt x="4481413" y="-18697"/>
                          <a:pt x="4703598" y="0"/>
                        </a:cubicBezTo>
                        <a:cubicBezTo>
                          <a:pt x="4702015" y="129513"/>
                          <a:pt x="4722399" y="348454"/>
                          <a:pt x="4703598" y="554949"/>
                        </a:cubicBezTo>
                        <a:cubicBezTo>
                          <a:pt x="4427429" y="584078"/>
                          <a:pt x="4287746" y="572344"/>
                          <a:pt x="4078691" y="554949"/>
                        </a:cubicBezTo>
                        <a:cubicBezTo>
                          <a:pt x="3869636" y="537554"/>
                          <a:pt x="3560705" y="562711"/>
                          <a:pt x="3312677" y="554949"/>
                        </a:cubicBezTo>
                        <a:cubicBezTo>
                          <a:pt x="3064649" y="547187"/>
                          <a:pt x="2996346" y="552438"/>
                          <a:pt x="2781842" y="554949"/>
                        </a:cubicBezTo>
                        <a:cubicBezTo>
                          <a:pt x="2567338" y="557460"/>
                          <a:pt x="2249546" y="524209"/>
                          <a:pt x="2062864" y="554949"/>
                        </a:cubicBezTo>
                        <a:cubicBezTo>
                          <a:pt x="1876182" y="585689"/>
                          <a:pt x="1503997" y="551399"/>
                          <a:pt x="1343885" y="554949"/>
                        </a:cubicBezTo>
                        <a:cubicBezTo>
                          <a:pt x="1183773" y="558499"/>
                          <a:pt x="923098" y="530808"/>
                          <a:pt x="718979" y="554949"/>
                        </a:cubicBezTo>
                        <a:cubicBezTo>
                          <a:pt x="514860" y="579090"/>
                          <a:pt x="320850" y="554840"/>
                          <a:pt x="0" y="554949"/>
                        </a:cubicBezTo>
                        <a:cubicBezTo>
                          <a:pt x="-26632" y="347098"/>
                          <a:pt x="-23857" y="222027"/>
                          <a:pt x="0" y="0"/>
                        </a:cubicBezTo>
                        <a:close/>
                      </a:path>
                      <a:path w="4703598" h="554949" stroke="0" extrusionOk="0">
                        <a:moveTo>
                          <a:pt x="0" y="0"/>
                        </a:moveTo>
                        <a:cubicBezTo>
                          <a:pt x="263439" y="-1194"/>
                          <a:pt x="286262" y="7046"/>
                          <a:pt x="530835" y="0"/>
                        </a:cubicBezTo>
                        <a:cubicBezTo>
                          <a:pt x="775409" y="-7046"/>
                          <a:pt x="966902" y="-19077"/>
                          <a:pt x="1155741" y="0"/>
                        </a:cubicBezTo>
                        <a:cubicBezTo>
                          <a:pt x="1344580" y="19077"/>
                          <a:pt x="1520363" y="13217"/>
                          <a:pt x="1733612" y="0"/>
                        </a:cubicBezTo>
                        <a:cubicBezTo>
                          <a:pt x="1946861" y="-13217"/>
                          <a:pt x="2154525" y="-725"/>
                          <a:pt x="2311482" y="0"/>
                        </a:cubicBezTo>
                        <a:cubicBezTo>
                          <a:pt x="2468439" y="725"/>
                          <a:pt x="2686377" y="12723"/>
                          <a:pt x="2889353" y="0"/>
                        </a:cubicBezTo>
                        <a:cubicBezTo>
                          <a:pt x="3092329" y="-12723"/>
                          <a:pt x="3346607" y="26714"/>
                          <a:pt x="3655368" y="0"/>
                        </a:cubicBezTo>
                        <a:cubicBezTo>
                          <a:pt x="3964130" y="-26714"/>
                          <a:pt x="4211306" y="-49956"/>
                          <a:pt x="4703598" y="0"/>
                        </a:cubicBezTo>
                        <a:cubicBezTo>
                          <a:pt x="4722248" y="197392"/>
                          <a:pt x="4715250" y="330704"/>
                          <a:pt x="4703598" y="554949"/>
                        </a:cubicBezTo>
                        <a:cubicBezTo>
                          <a:pt x="4540131" y="578030"/>
                          <a:pt x="4211780" y="519647"/>
                          <a:pt x="3984619" y="554949"/>
                        </a:cubicBezTo>
                        <a:cubicBezTo>
                          <a:pt x="3757458" y="590251"/>
                          <a:pt x="3651723" y="542975"/>
                          <a:pt x="3359713" y="554949"/>
                        </a:cubicBezTo>
                        <a:cubicBezTo>
                          <a:pt x="3067703" y="566923"/>
                          <a:pt x="2955307" y="528431"/>
                          <a:pt x="2640734" y="554949"/>
                        </a:cubicBezTo>
                        <a:cubicBezTo>
                          <a:pt x="2326161" y="581467"/>
                          <a:pt x="2152333" y="525699"/>
                          <a:pt x="2015828" y="554949"/>
                        </a:cubicBezTo>
                        <a:cubicBezTo>
                          <a:pt x="1879323" y="584199"/>
                          <a:pt x="1660144" y="575704"/>
                          <a:pt x="1437957" y="554949"/>
                        </a:cubicBezTo>
                        <a:cubicBezTo>
                          <a:pt x="1215770" y="534194"/>
                          <a:pt x="971619" y="556637"/>
                          <a:pt x="718979" y="554949"/>
                        </a:cubicBezTo>
                        <a:cubicBezTo>
                          <a:pt x="466339" y="553261"/>
                          <a:pt x="193280" y="562740"/>
                          <a:pt x="0" y="554949"/>
                        </a:cubicBezTo>
                        <a:cubicBezTo>
                          <a:pt x="-12976" y="293320"/>
                          <a:pt x="-14276" y="1418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74,110 </a:t>
            </a:r>
            <a:r>
              <a:rPr lang="th-TH" sz="16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 </a:t>
            </a:r>
          </a:p>
        </p:txBody>
      </p:sp>
    </p:spTree>
    <p:extLst>
      <p:ext uri="{BB962C8B-B14F-4D97-AF65-F5344CB8AC3E}">
        <p14:creationId xmlns:p14="http://schemas.microsoft.com/office/powerpoint/2010/main" val="374886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7" grpId="0" animBg="1"/>
      <p:bldP spid="29" grpId="0" animBg="1"/>
      <p:bldP spid="27" grpId="0" animBg="1"/>
      <p:bldP spid="36" grpId="0" animBg="1"/>
      <p:bldP spid="48" grpId="0" animBg="1"/>
      <p:bldP spid="3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89303-20A5-1069-8D53-C83E1C8D9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856" y="1145438"/>
            <a:ext cx="4760848" cy="21073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DBCD8E7-20ED-4C33-B9F3-208E4C1194CD}"/>
              </a:ext>
            </a:extLst>
          </p:cNvPr>
          <p:cNvSpPr txBox="1"/>
          <p:nvPr/>
        </p:nvSpPr>
        <p:spPr>
          <a:xfrm>
            <a:off x="350520" y="3620286"/>
            <a:ext cx="40099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3.  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เก้าอี้แคมป์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            12,000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</a:t>
            </a:r>
            <a:r>
              <a:rPr lang="en-US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FB </a:t>
            </a:r>
            <a:r>
              <a:rPr lang="th-TH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ซื้อ</a:t>
            </a:r>
            <a:r>
              <a:rPr lang="en-US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</a:t>
            </a:r>
            <a:r>
              <a:rPr lang="th-TH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ขาย แคมป์    </a:t>
            </a:r>
            <a:r>
              <a:rPr lang="th-TH" sz="105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ราคามือ </a:t>
            </a:r>
            <a:r>
              <a:rPr lang="en-US" sz="105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1 25,000</a:t>
            </a:r>
            <a:endParaRPr lang="th-TH" sz="12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77" y="1063578"/>
            <a:ext cx="4038955" cy="325339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059677" y="2025450"/>
            <a:ext cx="718291" cy="44517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30">
              <a:defRPr/>
            </a:pPr>
            <a:endParaRPr lang="th-TH" sz="1764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0AD5A8-3AE8-417E-BABB-045D5C4CD4E0}"/>
              </a:ext>
            </a:extLst>
          </p:cNvPr>
          <p:cNvSpPr txBox="1"/>
          <p:nvPr/>
        </p:nvSpPr>
        <p:spPr>
          <a:xfrm>
            <a:off x="2898399" y="555526"/>
            <a:ext cx="613809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sz="2400" b="1">
                <a:latin typeface="DB Helvethaica X 55 Regular" panose="02000506090000020004" pitchFamily="2" charset="-34"/>
                <a:ea typeface="Calibri" panose="020F0502020204030204" pitchFamily="34" charset="0"/>
                <a:cs typeface="DB Helvethaica X 55 Regular" panose="02000506090000020004" pitchFamily="2" charset="-34"/>
              </a:rPr>
              <a:t>สำรวจทรัพย์สินที่คาดว่าจะขายได้เพื่อวางแผนปลดหนี้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8838C8-16C4-4FFE-8F4C-E6243A33EE46}"/>
              </a:ext>
            </a:extLst>
          </p:cNvPr>
          <p:cNvSpPr txBox="1"/>
          <p:nvPr/>
        </p:nvSpPr>
        <p:spPr>
          <a:xfrm>
            <a:off x="340853" y="3259977"/>
            <a:ext cx="8138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th-TH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ไอแพดมินิมือ </a:t>
            </a:r>
            <a:r>
              <a:rPr lang="en-US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2+</a:t>
            </a:r>
            <a:r>
              <a:rPr lang="th-TH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ปากกา</a:t>
            </a:r>
            <a:r>
              <a:rPr lang="en-US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12,000                        kaidee.com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</a:t>
            </a:r>
            <a:r>
              <a:rPr lang="th-TH" sz="1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เหลือประกัน</a:t>
            </a:r>
            <a:r>
              <a:rPr lang="en-US" sz="1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5 </a:t>
            </a:r>
            <a:r>
              <a:rPr lang="th-TH" sz="1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เดือน</a:t>
            </a:r>
            <a:endParaRPr lang="th-TH" sz="12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7209E0-7509-432A-89BE-0DEE40160FFB}"/>
              </a:ext>
            </a:extLst>
          </p:cNvPr>
          <p:cNvSpPr txBox="1"/>
          <p:nvPr/>
        </p:nvSpPr>
        <p:spPr>
          <a:xfrm>
            <a:off x="340856" y="2187901"/>
            <a:ext cx="8138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   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แบงก์ 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50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ในกระปุก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 4,000</a:t>
            </a:r>
            <a:endParaRPr lang="th-TH" sz="12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3C56B0-9291-4C1A-904C-1E7BB37AFFA2}"/>
              </a:ext>
            </a:extLst>
          </p:cNvPr>
          <p:cNvSpPr txBox="1"/>
          <p:nvPr/>
        </p:nvSpPr>
        <p:spPr>
          <a:xfrm>
            <a:off x="340856" y="2744023"/>
            <a:ext cx="8138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สลากออมสิน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        50,000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ธ.ออมสิน          ยังไม่ครบกำหนด</a:t>
            </a:r>
            <a:endParaRPr lang="th-TH" sz="12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2C32B5-E13D-468A-8F09-EC67B5156414}"/>
              </a:ext>
            </a:extLst>
          </p:cNvPr>
          <p:cNvSpPr txBox="1"/>
          <p:nvPr/>
        </p:nvSpPr>
        <p:spPr>
          <a:xfrm>
            <a:off x="340854" y="3453290"/>
            <a:ext cx="8138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  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เต๊นท์ออกแคมป์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     30,000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</a:t>
            </a:r>
            <a:r>
              <a:rPr lang="en-US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FB </a:t>
            </a:r>
            <a:r>
              <a:rPr lang="th-TH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ซื้อ</a:t>
            </a:r>
            <a:r>
              <a:rPr lang="en-US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</a:t>
            </a:r>
            <a:r>
              <a:rPr lang="th-TH" sz="11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ขาย แคมป์    </a:t>
            </a:r>
            <a:r>
              <a:rPr lang="th-TH" sz="105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ราคามือ </a:t>
            </a:r>
            <a:r>
              <a:rPr lang="en-US" sz="105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1 35,000</a:t>
            </a:r>
            <a:endParaRPr lang="th-TH" sz="12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D79C1B-FC62-444B-8C46-587EA44363C8}"/>
              </a:ext>
            </a:extLst>
          </p:cNvPr>
          <p:cNvSpPr txBox="1"/>
          <p:nvPr/>
        </p:nvSpPr>
        <p:spPr>
          <a:xfrm>
            <a:off x="323528" y="2011142"/>
            <a:ext cx="8138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    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เงินฝาก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                 17,000           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ธนาคาร 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D</a:t>
            </a:r>
            <a:endParaRPr lang="th-TH" sz="12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5C2642-9C18-47F6-BC1A-497B979D48F7}"/>
              </a:ext>
            </a:extLst>
          </p:cNvPr>
          <p:cNvSpPr txBox="1"/>
          <p:nvPr/>
        </p:nvSpPr>
        <p:spPr>
          <a:xfrm>
            <a:off x="1870234" y="2899743"/>
            <a:ext cx="837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50,000</a:t>
            </a:r>
            <a:endParaRPr lang="th-TH" sz="1200" u="sng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923C06-66A4-46F7-97EB-A1BA6F6C23BB}"/>
              </a:ext>
            </a:extLst>
          </p:cNvPr>
          <p:cNvSpPr txBox="1"/>
          <p:nvPr/>
        </p:nvSpPr>
        <p:spPr>
          <a:xfrm>
            <a:off x="1892078" y="3773545"/>
            <a:ext cx="866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54,000</a:t>
            </a:r>
            <a:endParaRPr lang="th-TH" sz="1200" u="sng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006858-CD20-4B3B-97BA-0B1B0A519686}"/>
              </a:ext>
            </a:extLst>
          </p:cNvPr>
          <p:cNvSpPr txBox="1"/>
          <p:nvPr/>
        </p:nvSpPr>
        <p:spPr>
          <a:xfrm>
            <a:off x="1902405" y="2371244"/>
            <a:ext cx="581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21,000</a:t>
            </a:r>
            <a:endParaRPr lang="th-TH" sz="1200" u="sng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F5F279-C33C-4BB1-9BBB-6FEF90EC28D9}"/>
              </a:ext>
            </a:extLst>
          </p:cNvPr>
          <p:cNvSpPr txBox="1"/>
          <p:nvPr/>
        </p:nvSpPr>
        <p:spPr>
          <a:xfrm>
            <a:off x="1691680" y="3988101"/>
            <a:ext cx="866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6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125,000</a:t>
            </a:r>
            <a:endParaRPr lang="th-TH" sz="1600" b="1" u="sng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C8D968-BB7A-4C6D-A433-E429C0F64281}"/>
              </a:ext>
            </a:extLst>
          </p:cNvPr>
          <p:cNvSpPr txBox="1"/>
          <p:nvPr/>
        </p:nvSpPr>
        <p:spPr>
          <a:xfrm>
            <a:off x="2191270" y="1342400"/>
            <a:ext cx="796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31 </a:t>
            </a:r>
            <a:r>
              <a:rPr lang="th-TH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ธ.ค. </a:t>
            </a:r>
            <a:r>
              <a:rPr lang="en-US" sz="1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64</a:t>
            </a:r>
            <a:endParaRPr lang="th-TH" sz="1200">
              <a:solidFill>
                <a:srgbClr val="00206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15CDE-9E2B-4A06-946B-7C405E29FEC3}"/>
              </a:ext>
            </a:extLst>
          </p:cNvPr>
          <p:cNvSpPr/>
          <p:nvPr/>
        </p:nvSpPr>
        <p:spPr>
          <a:xfrm>
            <a:off x="334333" y="3148560"/>
            <a:ext cx="3960000" cy="85519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ADFEEA-2DCA-4DC7-9EDB-8C22667F4B6F}"/>
              </a:ext>
            </a:extLst>
          </p:cNvPr>
          <p:cNvSpPr/>
          <p:nvPr/>
        </p:nvSpPr>
        <p:spPr>
          <a:xfrm>
            <a:off x="12616" y="446560"/>
            <a:ext cx="703743" cy="613022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4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1C40D1E-71DB-4632-A67B-4E8F62BDF225}"/>
              </a:ext>
            </a:extLst>
          </p:cNvPr>
          <p:cNvSpPr/>
          <p:nvPr/>
        </p:nvSpPr>
        <p:spPr>
          <a:xfrm>
            <a:off x="745650" y="439878"/>
            <a:ext cx="2152749" cy="617734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จัดทำแผนปลดหนี้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47768-7E4B-4537-BFFF-0F84A57F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52</a:t>
            </a:fld>
            <a:endParaRPr lang="th-TH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400200-9EAE-4102-B8EE-0273B9BE0855}"/>
              </a:ext>
            </a:extLst>
          </p:cNvPr>
          <p:cNvSpPr/>
          <p:nvPr/>
        </p:nvSpPr>
        <p:spPr>
          <a:xfrm>
            <a:off x="332761" y="1893331"/>
            <a:ext cx="3960000" cy="71506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C6517B-85F3-4D64-971B-1D24274B0C63}"/>
              </a:ext>
            </a:extLst>
          </p:cNvPr>
          <p:cNvSpPr/>
          <p:nvPr/>
        </p:nvSpPr>
        <p:spPr>
          <a:xfrm>
            <a:off x="4367057" y="1883515"/>
            <a:ext cx="4611710" cy="29865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AF340F-CAEF-47B1-8105-4DD22E35DD49}"/>
              </a:ext>
            </a:extLst>
          </p:cNvPr>
          <p:cNvSpPr txBox="1"/>
          <p:nvPr/>
        </p:nvSpPr>
        <p:spPr>
          <a:xfrm>
            <a:off x="1734737" y="4045518"/>
            <a:ext cx="688475" cy="215444"/>
          </a:xfrm>
          <a:prstGeom prst="rect">
            <a:avLst/>
          </a:prstGeom>
          <a:solidFill>
            <a:srgbClr val="D7E4ED"/>
          </a:solidFill>
        </p:spPr>
        <p:txBody>
          <a:bodyPr wrap="square" tIns="0" bIns="0" rtlCol="0" anchor="ctr">
            <a:spAutoFit/>
          </a:bodyPr>
          <a:lstStyle/>
          <a:p>
            <a:pPr algn="ctr" defTabSz="576030">
              <a:defRPr/>
            </a:pPr>
            <a:r>
              <a:rPr lang="en-US" sz="14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50,000</a:t>
            </a:r>
            <a:endParaRPr lang="th-TH" sz="1400" b="1" u="sng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903659-A41F-4B81-B594-2E376836CACD}"/>
              </a:ext>
            </a:extLst>
          </p:cNvPr>
          <p:cNvSpPr txBox="1"/>
          <p:nvPr/>
        </p:nvSpPr>
        <p:spPr>
          <a:xfrm>
            <a:off x="7249490" y="2791782"/>
            <a:ext cx="460094" cy="246221"/>
          </a:xfrm>
          <a:prstGeom prst="rect">
            <a:avLst/>
          </a:prstGeom>
          <a:solidFill>
            <a:srgbClr val="DCE8F8"/>
          </a:solidFill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19,999</a:t>
            </a:r>
            <a:endParaRPr lang="th-TH" sz="10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441E02-9951-4378-9D2C-96A36692F1FE}"/>
              </a:ext>
            </a:extLst>
          </p:cNvPr>
          <p:cNvCxnSpPr>
            <a:cxnSpLocks/>
          </p:cNvCxnSpPr>
          <p:nvPr/>
        </p:nvCxnSpPr>
        <p:spPr>
          <a:xfrm>
            <a:off x="7020272" y="2926290"/>
            <a:ext cx="0" cy="122633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2D3EF5E-819E-4D98-98B9-983AA40438AD}"/>
              </a:ext>
            </a:extLst>
          </p:cNvPr>
          <p:cNvCxnSpPr>
            <a:cxnSpLocks/>
          </p:cNvCxnSpPr>
          <p:nvPr/>
        </p:nvCxnSpPr>
        <p:spPr>
          <a:xfrm flipH="1">
            <a:off x="2734456" y="4107625"/>
            <a:ext cx="4285816" cy="35086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151A6D6F-3B37-4FFD-AC72-0E34EAE55050}"/>
              </a:ext>
            </a:extLst>
          </p:cNvPr>
          <p:cNvSpPr/>
          <p:nvPr/>
        </p:nvSpPr>
        <p:spPr>
          <a:xfrm>
            <a:off x="5108380" y="3664602"/>
            <a:ext cx="2911612" cy="108657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34472898">
                  <a:custGeom>
                    <a:avLst/>
                    <a:gdLst>
                      <a:gd name="connsiteX0" fmla="*/ 0 w 4703598"/>
                      <a:gd name="connsiteY0" fmla="*/ 0 h 554949"/>
                      <a:gd name="connsiteX1" fmla="*/ 671943 w 4703598"/>
                      <a:gd name="connsiteY1" fmla="*/ 0 h 554949"/>
                      <a:gd name="connsiteX2" fmla="*/ 1390921 w 4703598"/>
                      <a:gd name="connsiteY2" fmla="*/ 0 h 554949"/>
                      <a:gd name="connsiteX3" fmla="*/ 2015828 w 4703598"/>
                      <a:gd name="connsiteY3" fmla="*/ 0 h 554949"/>
                      <a:gd name="connsiteX4" fmla="*/ 2734806 w 4703598"/>
                      <a:gd name="connsiteY4" fmla="*/ 0 h 554949"/>
                      <a:gd name="connsiteX5" fmla="*/ 3406749 w 4703598"/>
                      <a:gd name="connsiteY5" fmla="*/ 0 h 554949"/>
                      <a:gd name="connsiteX6" fmla="*/ 3984619 w 4703598"/>
                      <a:gd name="connsiteY6" fmla="*/ 0 h 554949"/>
                      <a:gd name="connsiteX7" fmla="*/ 4703598 w 4703598"/>
                      <a:gd name="connsiteY7" fmla="*/ 0 h 554949"/>
                      <a:gd name="connsiteX8" fmla="*/ 4703598 w 4703598"/>
                      <a:gd name="connsiteY8" fmla="*/ 554949 h 554949"/>
                      <a:gd name="connsiteX9" fmla="*/ 4078691 w 4703598"/>
                      <a:gd name="connsiteY9" fmla="*/ 554949 h 554949"/>
                      <a:gd name="connsiteX10" fmla="*/ 3312677 w 4703598"/>
                      <a:gd name="connsiteY10" fmla="*/ 554949 h 554949"/>
                      <a:gd name="connsiteX11" fmla="*/ 2781842 w 4703598"/>
                      <a:gd name="connsiteY11" fmla="*/ 554949 h 554949"/>
                      <a:gd name="connsiteX12" fmla="*/ 2062864 w 4703598"/>
                      <a:gd name="connsiteY12" fmla="*/ 554949 h 554949"/>
                      <a:gd name="connsiteX13" fmla="*/ 1343885 w 4703598"/>
                      <a:gd name="connsiteY13" fmla="*/ 554949 h 554949"/>
                      <a:gd name="connsiteX14" fmla="*/ 718979 w 4703598"/>
                      <a:gd name="connsiteY14" fmla="*/ 554949 h 554949"/>
                      <a:gd name="connsiteX15" fmla="*/ 0 w 4703598"/>
                      <a:gd name="connsiteY15" fmla="*/ 554949 h 554949"/>
                      <a:gd name="connsiteX16" fmla="*/ 0 w 4703598"/>
                      <a:gd name="connsiteY16" fmla="*/ 0 h 554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703598" h="554949" fill="none" extrusionOk="0">
                        <a:moveTo>
                          <a:pt x="0" y="0"/>
                        </a:moveTo>
                        <a:cubicBezTo>
                          <a:pt x="297688" y="-16766"/>
                          <a:pt x="413437" y="-15273"/>
                          <a:pt x="671943" y="0"/>
                        </a:cubicBezTo>
                        <a:cubicBezTo>
                          <a:pt x="930449" y="15273"/>
                          <a:pt x="1166650" y="30855"/>
                          <a:pt x="1390921" y="0"/>
                        </a:cubicBezTo>
                        <a:cubicBezTo>
                          <a:pt x="1615192" y="-30855"/>
                          <a:pt x="1859765" y="-21037"/>
                          <a:pt x="2015828" y="0"/>
                        </a:cubicBezTo>
                        <a:cubicBezTo>
                          <a:pt x="2171891" y="21037"/>
                          <a:pt x="2513282" y="34764"/>
                          <a:pt x="2734806" y="0"/>
                        </a:cubicBezTo>
                        <a:cubicBezTo>
                          <a:pt x="2956330" y="-34764"/>
                          <a:pt x="3239206" y="33350"/>
                          <a:pt x="3406749" y="0"/>
                        </a:cubicBezTo>
                        <a:cubicBezTo>
                          <a:pt x="3574292" y="-33350"/>
                          <a:pt x="3816348" y="20799"/>
                          <a:pt x="3984619" y="0"/>
                        </a:cubicBezTo>
                        <a:cubicBezTo>
                          <a:pt x="4152890" y="-20799"/>
                          <a:pt x="4481413" y="-18697"/>
                          <a:pt x="4703598" y="0"/>
                        </a:cubicBezTo>
                        <a:cubicBezTo>
                          <a:pt x="4702015" y="129513"/>
                          <a:pt x="4722399" y="348454"/>
                          <a:pt x="4703598" y="554949"/>
                        </a:cubicBezTo>
                        <a:cubicBezTo>
                          <a:pt x="4427429" y="584078"/>
                          <a:pt x="4287746" y="572344"/>
                          <a:pt x="4078691" y="554949"/>
                        </a:cubicBezTo>
                        <a:cubicBezTo>
                          <a:pt x="3869636" y="537554"/>
                          <a:pt x="3560705" y="562711"/>
                          <a:pt x="3312677" y="554949"/>
                        </a:cubicBezTo>
                        <a:cubicBezTo>
                          <a:pt x="3064649" y="547187"/>
                          <a:pt x="2996346" y="552438"/>
                          <a:pt x="2781842" y="554949"/>
                        </a:cubicBezTo>
                        <a:cubicBezTo>
                          <a:pt x="2567338" y="557460"/>
                          <a:pt x="2249546" y="524209"/>
                          <a:pt x="2062864" y="554949"/>
                        </a:cubicBezTo>
                        <a:cubicBezTo>
                          <a:pt x="1876182" y="585689"/>
                          <a:pt x="1503997" y="551399"/>
                          <a:pt x="1343885" y="554949"/>
                        </a:cubicBezTo>
                        <a:cubicBezTo>
                          <a:pt x="1183773" y="558499"/>
                          <a:pt x="923098" y="530808"/>
                          <a:pt x="718979" y="554949"/>
                        </a:cubicBezTo>
                        <a:cubicBezTo>
                          <a:pt x="514860" y="579090"/>
                          <a:pt x="320850" y="554840"/>
                          <a:pt x="0" y="554949"/>
                        </a:cubicBezTo>
                        <a:cubicBezTo>
                          <a:pt x="-26632" y="347098"/>
                          <a:pt x="-23857" y="222027"/>
                          <a:pt x="0" y="0"/>
                        </a:cubicBezTo>
                        <a:close/>
                      </a:path>
                      <a:path w="4703598" h="554949" stroke="0" extrusionOk="0">
                        <a:moveTo>
                          <a:pt x="0" y="0"/>
                        </a:moveTo>
                        <a:cubicBezTo>
                          <a:pt x="263439" y="-1194"/>
                          <a:pt x="286262" y="7046"/>
                          <a:pt x="530835" y="0"/>
                        </a:cubicBezTo>
                        <a:cubicBezTo>
                          <a:pt x="775409" y="-7046"/>
                          <a:pt x="966902" y="-19077"/>
                          <a:pt x="1155741" y="0"/>
                        </a:cubicBezTo>
                        <a:cubicBezTo>
                          <a:pt x="1344580" y="19077"/>
                          <a:pt x="1520363" y="13217"/>
                          <a:pt x="1733612" y="0"/>
                        </a:cubicBezTo>
                        <a:cubicBezTo>
                          <a:pt x="1946861" y="-13217"/>
                          <a:pt x="2154525" y="-725"/>
                          <a:pt x="2311482" y="0"/>
                        </a:cubicBezTo>
                        <a:cubicBezTo>
                          <a:pt x="2468439" y="725"/>
                          <a:pt x="2686377" y="12723"/>
                          <a:pt x="2889353" y="0"/>
                        </a:cubicBezTo>
                        <a:cubicBezTo>
                          <a:pt x="3092329" y="-12723"/>
                          <a:pt x="3346607" y="26714"/>
                          <a:pt x="3655368" y="0"/>
                        </a:cubicBezTo>
                        <a:cubicBezTo>
                          <a:pt x="3964130" y="-26714"/>
                          <a:pt x="4211306" y="-49956"/>
                          <a:pt x="4703598" y="0"/>
                        </a:cubicBezTo>
                        <a:cubicBezTo>
                          <a:pt x="4722248" y="197392"/>
                          <a:pt x="4715250" y="330704"/>
                          <a:pt x="4703598" y="554949"/>
                        </a:cubicBezTo>
                        <a:cubicBezTo>
                          <a:pt x="4540131" y="578030"/>
                          <a:pt x="4211780" y="519647"/>
                          <a:pt x="3984619" y="554949"/>
                        </a:cubicBezTo>
                        <a:cubicBezTo>
                          <a:pt x="3757458" y="590251"/>
                          <a:pt x="3651723" y="542975"/>
                          <a:pt x="3359713" y="554949"/>
                        </a:cubicBezTo>
                        <a:cubicBezTo>
                          <a:pt x="3067703" y="566923"/>
                          <a:pt x="2955307" y="528431"/>
                          <a:pt x="2640734" y="554949"/>
                        </a:cubicBezTo>
                        <a:cubicBezTo>
                          <a:pt x="2326161" y="581467"/>
                          <a:pt x="2152333" y="525699"/>
                          <a:pt x="2015828" y="554949"/>
                        </a:cubicBezTo>
                        <a:cubicBezTo>
                          <a:pt x="1879323" y="584199"/>
                          <a:pt x="1660144" y="575704"/>
                          <a:pt x="1437957" y="554949"/>
                        </a:cubicBezTo>
                        <a:cubicBezTo>
                          <a:pt x="1215770" y="534194"/>
                          <a:pt x="971619" y="556637"/>
                          <a:pt x="718979" y="554949"/>
                        </a:cubicBezTo>
                        <a:cubicBezTo>
                          <a:pt x="466339" y="553261"/>
                          <a:pt x="193280" y="562740"/>
                          <a:pt x="0" y="554949"/>
                        </a:cubicBezTo>
                        <a:cubicBezTo>
                          <a:pt x="-12976" y="293320"/>
                          <a:pt x="-14276" y="1418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ขายทรัพย์สินแล้วแต่เงินไม่พอจ่าย</a:t>
            </a:r>
          </a:p>
          <a:p>
            <a:pPr algn="ctr"/>
            <a:r>
              <a:rPr lang="th-TH" sz="1800" b="1" u="sng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ติดต่อขอเจรจากับเจ้าหนี้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C6A0EC-1F05-4789-9455-2AD934E5A2AB}"/>
              </a:ext>
            </a:extLst>
          </p:cNvPr>
          <p:cNvSpPr txBox="1"/>
          <p:nvPr/>
        </p:nvSpPr>
        <p:spPr>
          <a:xfrm>
            <a:off x="6690095" y="2778133"/>
            <a:ext cx="554293" cy="246221"/>
          </a:xfrm>
          <a:prstGeom prst="rect">
            <a:avLst/>
          </a:prstGeom>
          <a:solidFill>
            <a:srgbClr val="DCE8F8"/>
          </a:solidFill>
        </p:spPr>
        <p:txBody>
          <a:bodyPr wrap="square" lIns="36000" rIns="36000" rtlCol="0">
            <a:spAutoFit/>
          </a:bodyPr>
          <a:lstStyle/>
          <a:p>
            <a:pPr algn="ctr" defTabSz="576030">
              <a:defRPr/>
            </a:pPr>
            <a:r>
              <a:rPr lang="en-US" sz="1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2,338,430</a:t>
            </a:r>
            <a:endParaRPr lang="th-TH" sz="10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3542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7" grpId="0" animBg="1"/>
      <p:bldP spid="27" grpId="0" animBg="1"/>
      <p:bldP spid="36" grpId="0" animBg="1"/>
      <p:bldP spid="28" grpId="0" animBg="1"/>
      <p:bldP spid="47" grpId="0" animBg="1"/>
      <p:bldP spid="49" grpId="0" animBg="1"/>
      <p:bldP spid="3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228C0A-2E52-4470-AACF-FDA8AE3FBE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2521630"/>
            <a:ext cx="2020381" cy="116890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16248AB-8285-40AB-803C-85207012343F}"/>
              </a:ext>
            </a:extLst>
          </p:cNvPr>
          <p:cNvSpPr/>
          <p:nvPr/>
        </p:nvSpPr>
        <p:spPr>
          <a:xfrm>
            <a:off x="158990" y="3040222"/>
            <a:ext cx="2258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AB189-C480-4E16-BE6D-A2B5A1B3DAE7}"/>
              </a:ext>
            </a:extLst>
          </p:cNvPr>
          <p:cNvSpPr/>
          <p:nvPr/>
        </p:nvSpPr>
        <p:spPr>
          <a:xfrm>
            <a:off x="2252982" y="3681167"/>
            <a:ext cx="703743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>
                    <a:lumMod val="8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6600" b="1">
              <a:solidFill>
                <a:schemeClr val="bg1">
                  <a:lumMod val="8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3C002F0-539E-4757-A9D6-37C6B6C6D06C}"/>
              </a:ext>
            </a:extLst>
          </p:cNvPr>
          <p:cNvSpPr/>
          <p:nvPr/>
        </p:nvSpPr>
        <p:spPr>
          <a:xfrm>
            <a:off x="2986016" y="3685879"/>
            <a:ext cx="1525122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</a:t>
            </a:r>
          </a:p>
          <a:p>
            <a:pPr algn="ctr"/>
            <a:r>
              <a:rPr lang="th-TH" sz="28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ภาระหนี้ที่มี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3060817" y="3926527"/>
            <a:ext cx="1523932" cy="5427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46276" algn="ctr"/>
            <a:endParaRPr lang="th-TH" sz="2357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B23F00-7663-424F-AEF3-C2292593F0FC}"/>
              </a:ext>
            </a:extLst>
          </p:cNvPr>
          <p:cNvSpPr/>
          <p:nvPr/>
        </p:nvSpPr>
        <p:spPr>
          <a:xfrm>
            <a:off x="3664965" y="2601189"/>
            <a:ext cx="703743" cy="1036588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66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FF8613-A84F-4D09-88AF-4C26A2987F60}"/>
              </a:ext>
            </a:extLst>
          </p:cNvPr>
          <p:cNvSpPr/>
          <p:nvPr/>
        </p:nvSpPr>
        <p:spPr>
          <a:xfrm>
            <a:off x="4397999" y="2605901"/>
            <a:ext cx="1525122" cy="10365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จัดทำ</a:t>
            </a:r>
          </a:p>
          <a:p>
            <a:pPr algn="ctr"/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แผนปลดหนี้</a:t>
            </a:r>
            <a:endParaRPr lang="th-TH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3CA178-582C-465E-97BA-845AD03B7CE4}"/>
              </a:ext>
            </a:extLst>
          </p:cNvPr>
          <p:cNvSpPr/>
          <p:nvPr/>
        </p:nvSpPr>
        <p:spPr>
          <a:xfrm>
            <a:off x="4958421" y="1530450"/>
            <a:ext cx="703743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>
                    <a:lumMod val="8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endParaRPr lang="th-TH" sz="6600" b="1">
              <a:solidFill>
                <a:schemeClr val="bg1">
                  <a:lumMod val="8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861CA7-74CF-4009-8DB6-745BD18CD5BB}"/>
              </a:ext>
            </a:extLst>
          </p:cNvPr>
          <p:cNvSpPr/>
          <p:nvPr/>
        </p:nvSpPr>
        <p:spPr>
          <a:xfrm>
            <a:off x="5691454" y="1535162"/>
            <a:ext cx="1760865" cy="10365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ทำตามแผน</a:t>
            </a:r>
          </a:p>
          <a:p>
            <a:pPr algn="ctr"/>
            <a:r>
              <a:rPr lang="th-TH" sz="28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ปรับพฤติกรรม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0A0A09-F00B-4BC9-9B9C-957D57E36777}"/>
              </a:ext>
            </a:extLst>
          </p:cNvPr>
          <p:cNvSpPr/>
          <p:nvPr/>
        </p:nvSpPr>
        <p:spPr>
          <a:xfrm>
            <a:off x="5952412" y="2601189"/>
            <a:ext cx="2365200" cy="112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ลดรายจ่าย เพิ่มรายได้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chemeClr val="bg1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สำรวจทรัพย์สินที่น่าจะขายได้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ติดต่อสถาบันการเงิน</a:t>
            </a:r>
            <a:r>
              <a:rPr lang="en-US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</a:t>
            </a: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เจ้าหนี้        </a:t>
            </a:r>
            <a:b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เพื่อขอความช่วยเหลือ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0FC75F-7A36-4AC6-A23B-FFE0A5B9AB46}"/>
              </a:ext>
            </a:extLst>
          </p:cNvPr>
          <p:cNvSpPr/>
          <p:nvPr/>
        </p:nvSpPr>
        <p:spPr>
          <a:xfrm>
            <a:off x="12749" y="674233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</a:t>
            </a:r>
            <a:r>
              <a:rPr lang="th-TH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ขั้นตอนการบริหารจัดการ “หนี้”</a:t>
            </a:r>
            <a:endParaRPr lang="en-US" sz="3600" b="1">
              <a:solidFill>
                <a:srgbClr val="173F7B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0D4EB9-8B72-4186-9327-9FB70E2F5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92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1753F8C0-FD9D-4B84-86AC-613F66227AB2}"/>
              </a:ext>
            </a:extLst>
          </p:cNvPr>
          <p:cNvSpPr txBox="1"/>
          <p:nvPr/>
        </p:nvSpPr>
        <p:spPr>
          <a:xfrm>
            <a:off x="5076056" y="4299942"/>
            <a:ext cx="3537108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ทำได้ทุกประเภทสินเชื่อ  ทุกสถานะหนี้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624A92-CE83-4C38-ADB3-4D1E21EE789B}"/>
              </a:ext>
            </a:extLst>
          </p:cNvPr>
          <p:cNvGrpSpPr/>
          <p:nvPr/>
        </p:nvGrpSpPr>
        <p:grpSpPr>
          <a:xfrm>
            <a:off x="399951" y="987574"/>
            <a:ext cx="2467390" cy="1199470"/>
            <a:chOff x="924795" y="48685"/>
            <a:chExt cx="3934589" cy="2239014"/>
          </a:xfrm>
        </p:grpSpPr>
        <p:sp>
          <p:nvSpPr>
            <p:cNvPr id="3" name="สี่เหลี่ยมผืนผ้ามุมมน 21">
              <a:extLst>
                <a:ext uri="{FF2B5EF4-FFF2-40B4-BE49-F238E27FC236}">
                  <a16:creationId xmlns:a16="http://schemas.microsoft.com/office/drawing/2014/main" id="{B1822B25-8579-4E30-8331-F2795E65BAF3}"/>
                </a:ext>
              </a:extLst>
            </p:cNvPr>
            <p:cNvSpPr/>
            <p:nvPr/>
          </p:nvSpPr>
          <p:spPr>
            <a:xfrm>
              <a:off x="924795" y="371787"/>
              <a:ext cx="3510203" cy="19159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chemeClr val="accent5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ยืด </a:t>
              </a: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ระยะเวลา</a:t>
              </a:r>
            </a:p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ผ่อนชำระหนี้ออกไป</a:t>
              </a:r>
            </a:p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เพื่อให้ค่างวดลดลง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7FA5E5E-7CDF-41AD-8466-81D7110B3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014" y="48685"/>
              <a:ext cx="891370" cy="875026"/>
            </a:xfrm>
            <a:prstGeom prst="rect">
              <a:avLst/>
            </a:prstGeom>
            <a:ln w="22225"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B2EA35-7371-4284-93FE-335F80D7F22F}"/>
              </a:ext>
            </a:extLst>
          </p:cNvPr>
          <p:cNvGrpSpPr/>
          <p:nvPr/>
        </p:nvGrpSpPr>
        <p:grpSpPr>
          <a:xfrm>
            <a:off x="397152" y="3702319"/>
            <a:ext cx="2757250" cy="1029671"/>
            <a:chOff x="1991654" y="6109076"/>
            <a:chExt cx="4994685" cy="1842925"/>
          </a:xfrm>
        </p:grpSpPr>
        <p:sp>
          <p:nvSpPr>
            <p:cNvPr id="6" name="สี่เหลี่ยมผืนผ้ามุมมน 21">
              <a:extLst>
                <a:ext uri="{FF2B5EF4-FFF2-40B4-BE49-F238E27FC236}">
                  <a16:creationId xmlns:a16="http://schemas.microsoft.com/office/drawing/2014/main" id="{2B4F448D-D0E4-4CD8-BE23-5A8E431B091E}"/>
                </a:ext>
              </a:extLst>
            </p:cNvPr>
            <p:cNvSpPr/>
            <p:nvPr/>
          </p:nvSpPr>
          <p:spPr>
            <a:xfrm>
              <a:off x="1991654" y="6109076"/>
              <a:ext cx="3987519" cy="183703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chemeClr val="accent5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Step Up</a:t>
              </a:r>
              <a:endParaRPr kumimoji="0" lang="th-TH" sz="2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endParaRPr>
            </a:p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ทยอยจ่ายหนี้เพิ่มขึ้น</a:t>
              </a:r>
            </a:p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เพื่อให้สอดคล้องกับรายได้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5133A0-B7C5-432A-A59D-E4E8A6E9F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761" y="6109078"/>
              <a:ext cx="1217178" cy="98797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E7C6D8B-399E-4B1D-B83B-3FF74A9BBD68}"/>
                </a:ext>
              </a:extLst>
            </p:cNvPr>
            <p:cNvGrpSpPr/>
            <p:nvPr/>
          </p:nvGrpSpPr>
          <p:grpSpPr>
            <a:xfrm rot="552241">
              <a:off x="5882427" y="6304715"/>
              <a:ext cx="1103912" cy="1647286"/>
              <a:chOff x="1824516" y="866941"/>
              <a:chExt cx="3220280" cy="560523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83DBF8E-0E5D-464A-8D8E-F89872404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46836">
                <a:off x="1824516" y="866941"/>
                <a:ext cx="3220280" cy="560523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BDB690F-B0C9-4327-8BF7-DCF3D8880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0572" y="1343672"/>
                <a:ext cx="2451904" cy="3939716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1ACFAEF-0D67-4BE2-91AE-B3FCA6035CED}"/>
              </a:ext>
            </a:extLst>
          </p:cNvPr>
          <p:cNvGrpSpPr/>
          <p:nvPr/>
        </p:nvGrpSpPr>
        <p:grpSpPr>
          <a:xfrm>
            <a:off x="6411776" y="1494050"/>
            <a:ext cx="2480704" cy="1149708"/>
            <a:chOff x="346658" y="3859052"/>
            <a:chExt cx="2480704" cy="1149708"/>
          </a:xfrm>
        </p:grpSpPr>
        <p:sp>
          <p:nvSpPr>
            <p:cNvPr id="11" name="สี่เหลี่ยมผืนผ้ามุมมน 21">
              <a:extLst>
                <a:ext uri="{FF2B5EF4-FFF2-40B4-BE49-F238E27FC236}">
                  <a16:creationId xmlns:a16="http://schemas.microsoft.com/office/drawing/2014/main" id="{75240789-FC71-4BE3-99C9-60D5FC83EAC0}"/>
                </a:ext>
              </a:extLst>
            </p:cNvPr>
            <p:cNvSpPr/>
            <p:nvPr/>
          </p:nvSpPr>
          <p:spPr>
            <a:xfrm>
              <a:off x="346658" y="3964760"/>
              <a:ext cx="2188757" cy="1044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chemeClr val="accent5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ลด</a:t>
              </a:r>
              <a:r>
                <a:rPr kumimoji="0" lang="th-TH" sz="2143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 </a:t>
              </a: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อัตราดอกเบี้ย</a:t>
              </a:r>
            </a:p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เพื่อลดภาระดอกเบี้ยจ่าย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488A351-E179-457E-B13A-BBBE2FBB94B6}"/>
                </a:ext>
              </a:extLst>
            </p:cNvPr>
            <p:cNvGrpSpPr/>
            <p:nvPr/>
          </p:nvGrpSpPr>
          <p:grpSpPr>
            <a:xfrm>
              <a:off x="2020139" y="3859052"/>
              <a:ext cx="807223" cy="548550"/>
              <a:chOff x="8522608" y="2025086"/>
              <a:chExt cx="1371231" cy="129151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928ACDD-519B-4685-9C02-BBFB33CD9708}"/>
                  </a:ext>
                </a:extLst>
              </p:cNvPr>
              <p:cNvSpPr/>
              <p:nvPr/>
            </p:nvSpPr>
            <p:spPr>
              <a:xfrm>
                <a:off x="8713984" y="2025086"/>
                <a:ext cx="1179855" cy="1130347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760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76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EF29607-71E5-4EA2-B0B0-4732BDDB8A6F}"/>
                  </a:ext>
                </a:extLst>
              </p:cNvPr>
              <p:cNvSpPr txBox="1"/>
              <p:nvPr/>
            </p:nvSpPr>
            <p:spPr>
              <a:xfrm>
                <a:off x="8522608" y="2084723"/>
                <a:ext cx="1223169" cy="12318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5760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B Helvethaica X 55 Regular" panose="02000506090000020004" pitchFamily="2" charset="-34"/>
                    <a:ea typeface="+mn-ea"/>
                    <a:cs typeface="DB Helvethaica X 55 Regular" panose="02000506090000020004" pitchFamily="2" charset="-34"/>
                  </a:rPr>
                  <a:t>%</a:t>
                </a:r>
                <a:endParaRPr kumimoji="0" lang="th-TH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endParaRP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20DDDA3-9EEF-491B-81FE-986A05ADA3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7354" y="2471691"/>
                <a:ext cx="2" cy="302466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3645C3-428A-4EBD-9F23-14EC9AD4CD8E}"/>
              </a:ext>
            </a:extLst>
          </p:cNvPr>
          <p:cNvGrpSpPr/>
          <p:nvPr/>
        </p:nvGrpSpPr>
        <p:grpSpPr>
          <a:xfrm>
            <a:off x="3521966" y="1360209"/>
            <a:ext cx="2492703" cy="1283549"/>
            <a:chOff x="8069147" y="2202673"/>
            <a:chExt cx="4579144" cy="2395959"/>
          </a:xfrm>
        </p:grpSpPr>
        <p:sp>
          <p:nvSpPr>
            <p:cNvPr id="24" name="สี่เหลี่ยมผืนผ้ามุมมน 21">
              <a:extLst>
                <a:ext uri="{FF2B5EF4-FFF2-40B4-BE49-F238E27FC236}">
                  <a16:creationId xmlns:a16="http://schemas.microsoft.com/office/drawing/2014/main" id="{60B4E7DC-00F2-489A-8F69-1E4381359C7C}"/>
                </a:ext>
              </a:extLst>
            </p:cNvPr>
            <p:cNvSpPr/>
            <p:nvPr/>
          </p:nvSpPr>
          <p:spPr>
            <a:xfrm>
              <a:off x="8069147" y="2682722"/>
              <a:ext cx="4112029" cy="19159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chemeClr val="accent5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พัก </a:t>
              </a: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ชำระเงินต้น</a:t>
              </a:r>
            </a:p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ช่วงระยะเวลาหนึ่ง</a:t>
              </a:r>
            </a:p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เช่น 6 เดือน 12 เดือน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BE1E5A3-10A3-428C-9A0D-33CABF862AEE}"/>
                </a:ext>
              </a:extLst>
            </p:cNvPr>
            <p:cNvGrpSpPr/>
            <p:nvPr/>
          </p:nvGrpSpPr>
          <p:grpSpPr>
            <a:xfrm>
              <a:off x="10920750" y="2202673"/>
              <a:ext cx="1727541" cy="1128611"/>
              <a:chOff x="11062238" y="3977705"/>
              <a:chExt cx="1727541" cy="1128611"/>
            </a:xfrm>
          </p:grpSpPr>
          <p:sp>
            <p:nvSpPr>
              <p:cNvPr id="26" name="Circular Arrow 10">
                <a:extLst>
                  <a:ext uri="{FF2B5EF4-FFF2-40B4-BE49-F238E27FC236}">
                    <a16:creationId xmlns:a16="http://schemas.microsoft.com/office/drawing/2014/main" id="{7C81530E-0600-4B34-B502-CBC814B0767F}"/>
                  </a:ext>
                </a:extLst>
              </p:cNvPr>
              <p:cNvSpPr/>
              <p:nvPr/>
            </p:nvSpPr>
            <p:spPr>
              <a:xfrm rot="21365773">
                <a:off x="11062238" y="3977705"/>
                <a:ext cx="1080000" cy="1128611"/>
              </a:xfrm>
              <a:prstGeom prst="circularArrow">
                <a:avLst>
                  <a:gd name="adj1" fmla="val 2271"/>
                  <a:gd name="adj2" fmla="val 273786"/>
                  <a:gd name="adj3" fmla="val 19550703"/>
                  <a:gd name="adj4" fmla="val 12575511"/>
                  <a:gd name="adj5" fmla="val 7777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pic>
            <p:nvPicPr>
              <p:cNvPr id="27" name="Content Placeholder 4">
                <a:extLst>
                  <a:ext uri="{FF2B5EF4-FFF2-40B4-BE49-F238E27FC236}">
                    <a16:creationId xmlns:a16="http://schemas.microsoft.com/office/drawing/2014/main" id="{40CEFA89-F5CE-4F38-B6C0-8738B770B3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908750" y="4061380"/>
                <a:ext cx="881029" cy="788104"/>
              </a:xfrm>
              <a:prstGeom prst="rect">
                <a:avLst/>
              </a:prstGeom>
            </p:spPr>
          </p:pic>
          <p:pic>
            <p:nvPicPr>
              <p:cNvPr id="25" name="Content Placeholder 4">
                <a:extLst>
                  <a:ext uri="{FF2B5EF4-FFF2-40B4-BE49-F238E27FC236}">
                    <a16:creationId xmlns:a16="http://schemas.microsoft.com/office/drawing/2014/main" id="{FF8CA244-D8F5-442B-AB26-ACCD983E85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090808" y="4210388"/>
                <a:ext cx="881029" cy="788104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C466D4-9B6B-470B-A02B-226572338334}"/>
              </a:ext>
            </a:extLst>
          </p:cNvPr>
          <p:cNvGrpSpPr/>
          <p:nvPr/>
        </p:nvGrpSpPr>
        <p:grpSpPr>
          <a:xfrm>
            <a:off x="6411635" y="2875939"/>
            <a:ext cx="2397975" cy="1351995"/>
            <a:chOff x="6458591" y="2555872"/>
            <a:chExt cx="2397975" cy="1351995"/>
          </a:xfrm>
        </p:grpSpPr>
        <p:sp>
          <p:nvSpPr>
            <p:cNvPr id="33" name="สี่เหลี่ยมผืนผ้ามุมมน 21">
              <a:extLst>
                <a:ext uri="{FF2B5EF4-FFF2-40B4-BE49-F238E27FC236}">
                  <a16:creationId xmlns:a16="http://schemas.microsoft.com/office/drawing/2014/main" id="{48460534-A522-407D-8DBA-49519C77DC36}"/>
                </a:ext>
              </a:extLst>
            </p:cNvPr>
            <p:cNvSpPr/>
            <p:nvPr/>
          </p:nvSpPr>
          <p:spPr>
            <a:xfrm>
              <a:off x="6458591" y="2555872"/>
              <a:ext cx="2238424" cy="126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chemeClr val="accent5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ปิด </a:t>
              </a: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จบจ่ายคืนหนี้เร็วขึ้น</a:t>
              </a:r>
            </a:p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เพื่อลดภาระดอกเบี้ย</a:t>
              </a:r>
            </a:p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(ถ้ามีเงินก้อน)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737C4B3-2329-47EC-877B-40C2B730E4DB}"/>
                </a:ext>
              </a:extLst>
            </p:cNvPr>
            <p:cNvGrpSpPr/>
            <p:nvPr/>
          </p:nvGrpSpPr>
          <p:grpSpPr>
            <a:xfrm>
              <a:off x="8014232" y="3110046"/>
              <a:ext cx="842334" cy="797821"/>
              <a:chOff x="11340245" y="5802243"/>
              <a:chExt cx="1572357" cy="1489264"/>
            </a:xfrm>
          </p:grpSpPr>
          <p:pic>
            <p:nvPicPr>
              <p:cNvPr id="35" name="Content Placeholder 4">
                <a:extLst>
                  <a:ext uri="{FF2B5EF4-FFF2-40B4-BE49-F238E27FC236}">
                    <a16:creationId xmlns:a16="http://schemas.microsoft.com/office/drawing/2014/main" id="{992E5B6E-9176-497A-B454-65B5F419F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705259" y="5802243"/>
                <a:ext cx="1207343" cy="1080000"/>
              </a:xfrm>
              <a:prstGeom prst="rect">
                <a:avLst/>
              </a:prstGeom>
            </p:spPr>
          </p:pic>
          <p:pic>
            <p:nvPicPr>
              <p:cNvPr id="36" name="Content Placeholder 4">
                <a:extLst>
                  <a:ext uri="{FF2B5EF4-FFF2-40B4-BE49-F238E27FC236}">
                    <a16:creationId xmlns:a16="http://schemas.microsoft.com/office/drawing/2014/main" id="{FB8B9EEC-B19C-4D97-B6F8-AEC06BA4F5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340245" y="6211507"/>
                <a:ext cx="1207343" cy="1080000"/>
              </a:xfrm>
              <a:prstGeom prst="rect">
                <a:avLst/>
              </a:prstGeom>
            </p:spPr>
          </p:pic>
        </p:grpSp>
      </p:grpSp>
      <p:sp>
        <p:nvSpPr>
          <p:cNvPr id="50" name="Rectangle 3">
            <a:extLst>
              <a:ext uri="{FF2B5EF4-FFF2-40B4-BE49-F238E27FC236}">
                <a16:creationId xmlns:a16="http://schemas.microsoft.com/office/drawing/2014/main" id="{F0633139-B325-452E-A00D-D6FD5477BD3B}"/>
              </a:ext>
            </a:extLst>
          </p:cNvPr>
          <p:cNvSpPr/>
          <p:nvPr/>
        </p:nvSpPr>
        <p:spPr>
          <a:xfrm>
            <a:off x="1230042" y="4856809"/>
            <a:ext cx="75752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หมายเหตุ เจ้าหนี้อาจมีเงื่อนไขการพิจารณาปรับปรุงโครงสร้างหนี้ให้แก่ลูกหนี้ที่แตกต่างกัน เช่น อายุของลูกหนี้ ประวัติการผ่อนชำระ และแหล่งเงินที่จะใช้เพื่อชำระหนี้ในอนาคต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1543D55-5031-4141-90C7-FED585BDA645}"/>
              </a:ext>
            </a:extLst>
          </p:cNvPr>
          <p:cNvGrpSpPr/>
          <p:nvPr/>
        </p:nvGrpSpPr>
        <p:grpSpPr>
          <a:xfrm>
            <a:off x="446082" y="1933963"/>
            <a:ext cx="2842433" cy="1647067"/>
            <a:chOff x="3509120" y="2544632"/>
            <a:chExt cx="2842433" cy="1647067"/>
          </a:xfrm>
        </p:grpSpPr>
        <p:sp>
          <p:nvSpPr>
            <p:cNvPr id="18" name="สี่เหลี่ยมผืนผ้ามุมมน 21">
              <a:extLst>
                <a:ext uri="{FF2B5EF4-FFF2-40B4-BE49-F238E27FC236}">
                  <a16:creationId xmlns:a16="http://schemas.microsoft.com/office/drawing/2014/main" id="{9597F5A3-31E6-40FE-9704-3B518E47E30C}"/>
                </a:ext>
              </a:extLst>
            </p:cNvPr>
            <p:cNvSpPr/>
            <p:nvPr/>
          </p:nvSpPr>
          <p:spPr>
            <a:xfrm>
              <a:off x="3509120" y="2931780"/>
              <a:ext cx="2238424" cy="125991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chemeClr val="accent5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เปลี่ยนประเภทหนี้</a:t>
              </a:r>
              <a:br>
                <a:rPr kumimoji="0" lang="th-TH" sz="18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</a:b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จากสินเชื่อหมุนเวียน</a:t>
              </a:r>
            </a:p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ระยะสั้นเป็นสินเชื่อระยะยาว</a:t>
              </a:r>
              <a:b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</a:b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เพื่อให้ค่างวดและดอกเบี้ยลดลง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2AE2D4-3392-4658-9E78-02CFA3825035}"/>
                </a:ext>
              </a:extLst>
            </p:cNvPr>
            <p:cNvGrpSpPr/>
            <p:nvPr/>
          </p:nvGrpSpPr>
          <p:grpSpPr>
            <a:xfrm>
              <a:off x="5348960" y="2544632"/>
              <a:ext cx="1002593" cy="770207"/>
              <a:chOff x="5118034" y="2625285"/>
              <a:chExt cx="1002593" cy="70018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A0F5E9E-494D-443B-B3A0-48D6457A4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6292" y="2625285"/>
                <a:ext cx="304335" cy="410798"/>
              </a:xfrm>
              <a:prstGeom prst="rect">
                <a:avLst/>
              </a:prstGeom>
            </p:spPr>
          </p:pic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0C13C00-E119-42EB-9A11-BCA3172E50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2408" y="2921784"/>
                <a:ext cx="226255" cy="1272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DA7DACA-4168-4210-88B1-4BBD1FBEE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1626" y="2778830"/>
                <a:ext cx="264585" cy="357143"/>
              </a:xfrm>
              <a:prstGeom prst="rect">
                <a:avLst/>
              </a:prstGeom>
            </p:spPr>
          </p:pic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AED057E6-DC79-450E-804A-1A25F85BAD04}"/>
                  </a:ext>
                </a:extLst>
              </p:cNvPr>
              <p:cNvSpPr/>
              <p:nvPr/>
            </p:nvSpPr>
            <p:spPr>
              <a:xfrm rot="10800000">
                <a:off x="5118034" y="3091243"/>
                <a:ext cx="475249" cy="234230"/>
              </a:xfrm>
              <a:prstGeom prst="arc">
                <a:avLst>
                  <a:gd name="adj1" fmla="val 552135"/>
                  <a:gd name="adj2" fmla="val 0"/>
                </a:avLst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5760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76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pic>
            <p:nvPicPr>
              <p:cNvPr id="19" name="Picture 20">
                <a:extLst>
                  <a:ext uri="{FF2B5EF4-FFF2-40B4-BE49-F238E27FC236}">
                    <a16:creationId xmlns:a16="http://schemas.microsoft.com/office/drawing/2014/main" id="{8413FB82-BB18-4310-951A-3333A7F62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4891" y="2933460"/>
                <a:ext cx="276957" cy="373843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7D23DA-256C-4C3A-9721-2B760FE249F5}"/>
              </a:ext>
            </a:extLst>
          </p:cNvPr>
          <p:cNvGrpSpPr/>
          <p:nvPr/>
        </p:nvGrpSpPr>
        <p:grpSpPr>
          <a:xfrm>
            <a:off x="3521966" y="2757497"/>
            <a:ext cx="2571471" cy="1398429"/>
            <a:chOff x="3275856" y="965798"/>
            <a:chExt cx="2571471" cy="1398429"/>
          </a:xfrm>
        </p:grpSpPr>
        <p:sp>
          <p:nvSpPr>
            <p:cNvPr id="17" name="สี่เหลี่ยมผืนผ้ามุมมน 21">
              <a:extLst>
                <a:ext uri="{FF2B5EF4-FFF2-40B4-BE49-F238E27FC236}">
                  <a16:creationId xmlns:a16="http://schemas.microsoft.com/office/drawing/2014/main" id="{349D7A57-C99A-4F5F-942E-38B8B6A8E5D5}"/>
                </a:ext>
              </a:extLst>
            </p:cNvPr>
            <p:cNvSpPr/>
            <p:nvPr/>
          </p:nvSpPr>
          <p:spPr>
            <a:xfrm>
              <a:off x="3275856" y="1104308"/>
              <a:ext cx="2238424" cy="125991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chemeClr val="accent5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ยก / ผ่อนปรน</a:t>
              </a:r>
            </a:p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ดอกเบี้ยผิดนัดชำระหนี้ </a:t>
              </a:r>
            </a:p>
            <a:p>
              <a:pPr marL="0" marR="0" lvl="0" indent="0" algn="ctr" defTabSz="576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เพื่อให้ค่างวดที่ผ่อนเข้ามา </a:t>
              </a:r>
              <a:b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</a:br>
              <a:r>
                <a:rPr kumimoji="0" lang="th-TH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ไปตัดเงินต้นได้มากขึ้น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F52E26D-35B7-4856-ADFE-4B9D1D3FF757}"/>
                </a:ext>
              </a:extLst>
            </p:cNvPr>
            <p:cNvGrpSpPr/>
            <p:nvPr/>
          </p:nvGrpSpPr>
          <p:grpSpPr>
            <a:xfrm>
              <a:off x="5176510" y="965798"/>
              <a:ext cx="670817" cy="851048"/>
              <a:chOff x="5176510" y="965798"/>
              <a:chExt cx="670817" cy="85104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0FF8C95-5F38-4CEF-B11B-7A4B0482C067}"/>
                  </a:ext>
                </a:extLst>
              </p:cNvPr>
              <p:cNvGrpSpPr/>
              <p:nvPr/>
            </p:nvGrpSpPr>
            <p:grpSpPr>
              <a:xfrm>
                <a:off x="5176510" y="965798"/>
                <a:ext cx="542260" cy="404327"/>
                <a:chOff x="5176510" y="965798"/>
                <a:chExt cx="542260" cy="404327"/>
              </a:xfrm>
            </p:grpSpPr>
            <p:sp>
              <p:nvSpPr>
                <p:cNvPr id="43" name="Rounded Rectangular Callout 18">
                  <a:extLst>
                    <a:ext uri="{FF2B5EF4-FFF2-40B4-BE49-F238E27FC236}">
                      <a16:creationId xmlns:a16="http://schemas.microsoft.com/office/drawing/2014/main" id="{C9F642AA-EE81-46B6-8810-45B52D971EB9}"/>
                    </a:ext>
                  </a:extLst>
                </p:cNvPr>
                <p:cNvSpPr/>
                <p:nvPr/>
              </p:nvSpPr>
              <p:spPr>
                <a:xfrm>
                  <a:off x="5176510" y="965798"/>
                  <a:ext cx="542260" cy="404327"/>
                </a:xfrm>
                <a:prstGeom prst="wedgeRoundRectCallout">
                  <a:avLst>
                    <a:gd name="adj1" fmla="val 27920"/>
                    <a:gd name="adj2" fmla="val 70192"/>
                    <a:gd name="adj3" fmla="val 16667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190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5760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357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55 Regular" panose="02000506090000020004" pitchFamily="2" charset="-34"/>
                    <a:ea typeface="+mn-ea"/>
                    <a:cs typeface="DB Helvethaica X 55 Regular" panose="02000506090000020004" pitchFamily="2" charset="-34"/>
                  </a:endParaRPr>
                </a:p>
              </p:txBody>
            </p:sp>
            <p:pic>
              <p:nvPicPr>
                <p:cNvPr id="46" name="Picture 20">
                  <a:extLst>
                    <a:ext uri="{FF2B5EF4-FFF2-40B4-BE49-F238E27FC236}">
                      <a16:creationId xmlns:a16="http://schemas.microsoft.com/office/drawing/2014/main" id="{54DA8EC2-BB76-40B1-9991-A6106049D5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8531" y="996317"/>
                  <a:ext cx="251774" cy="339851"/>
                </a:xfrm>
                <a:prstGeom prst="rect">
                  <a:avLst/>
                </a:prstGeom>
              </p:spPr>
            </p:pic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B2B723C-D022-4304-8ADB-36AB6EFA2321}"/>
                  </a:ext>
                </a:extLst>
              </p:cNvPr>
              <p:cNvGrpSpPr/>
              <p:nvPr/>
            </p:nvGrpSpPr>
            <p:grpSpPr>
              <a:xfrm>
                <a:off x="5432909" y="1443685"/>
                <a:ext cx="414418" cy="373161"/>
                <a:chOff x="5788954" y="1843010"/>
                <a:chExt cx="414418" cy="373161"/>
              </a:xfrm>
            </p:grpSpPr>
            <p:sp>
              <p:nvSpPr>
                <p:cNvPr id="44" name="Rounded Rectangular Callout 28">
                  <a:extLst>
                    <a:ext uri="{FF2B5EF4-FFF2-40B4-BE49-F238E27FC236}">
                      <a16:creationId xmlns:a16="http://schemas.microsoft.com/office/drawing/2014/main" id="{7266E6ED-83EE-4587-9F14-7F2270091CAD}"/>
                    </a:ext>
                  </a:extLst>
                </p:cNvPr>
                <p:cNvSpPr/>
                <p:nvPr/>
              </p:nvSpPr>
              <p:spPr>
                <a:xfrm>
                  <a:off x="5788954" y="1843010"/>
                  <a:ext cx="414418" cy="346214"/>
                </a:xfrm>
                <a:prstGeom prst="wedgeRoundRectCallout">
                  <a:avLst>
                    <a:gd name="adj1" fmla="val -33738"/>
                    <a:gd name="adj2" fmla="val 66347"/>
                    <a:gd name="adj3" fmla="val 16667"/>
                  </a:avLst>
                </a:prstGeom>
                <a:solidFill>
                  <a:schemeClr val="bg2"/>
                </a:solidFill>
                <a:ln w="190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5760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357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55 Regular" panose="02000506090000020004" pitchFamily="2" charset="-34"/>
                    <a:ea typeface="+mn-ea"/>
                    <a:cs typeface="DB Helvethaica X 55 Regular" panose="02000506090000020004" pitchFamily="2" charset="-34"/>
                  </a:endParaRPr>
                </a:p>
              </p:txBody>
            </p:sp>
            <p:pic>
              <p:nvPicPr>
                <p:cNvPr id="47" name="Picture 20">
                  <a:extLst>
                    <a:ext uri="{FF2B5EF4-FFF2-40B4-BE49-F238E27FC236}">
                      <a16:creationId xmlns:a16="http://schemas.microsoft.com/office/drawing/2014/main" id="{08D599EF-1443-41EC-A47C-9AFA11D1C9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15234" y="1876320"/>
                  <a:ext cx="251774" cy="339851"/>
                </a:xfrm>
                <a:prstGeom prst="rect">
                  <a:avLst/>
                </a:prstGeom>
              </p:spPr>
            </p:pic>
            <p:sp>
              <p:nvSpPr>
                <p:cNvPr id="45" name="Multiplication Sign 44">
                  <a:extLst>
                    <a:ext uri="{FF2B5EF4-FFF2-40B4-BE49-F238E27FC236}">
                      <a16:creationId xmlns:a16="http://schemas.microsoft.com/office/drawing/2014/main" id="{DC462376-353E-4217-A479-2E947F50DE49}"/>
                    </a:ext>
                  </a:extLst>
                </p:cNvPr>
                <p:cNvSpPr/>
                <p:nvPr/>
              </p:nvSpPr>
              <p:spPr>
                <a:xfrm>
                  <a:off x="5832805" y="1843010"/>
                  <a:ext cx="320026" cy="347143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5760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764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0EC2B93-3165-4509-9E9D-8146AC8A24D6}"/>
              </a:ext>
            </a:extLst>
          </p:cNvPr>
          <p:cNvSpPr txBox="1"/>
          <p:nvPr/>
        </p:nvSpPr>
        <p:spPr>
          <a:xfrm>
            <a:off x="3673310" y="487365"/>
            <a:ext cx="508300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มา   รู้จัก.....วิธีการปรับโครงสร้างหนี้กันเถอะ</a:t>
            </a:r>
            <a:endParaRPr kumimoji="0" lang="th-TH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2D33813-92F8-4131-A529-537875F6A3C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42" r="27193"/>
          <a:stretch/>
        </p:blipFill>
        <p:spPr>
          <a:xfrm rot="3917265">
            <a:off x="3475829" y="501027"/>
            <a:ext cx="552286" cy="8370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Content Placeholder 4">
            <a:extLst>
              <a:ext uri="{FF2B5EF4-FFF2-40B4-BE49-F238E27FC236}">
                <a16:creationId xmlns:a16="http://schemas.microsoft.com/office/drawing/2014/main" id="{9D19D1E7-71D1-4197-94D0-764691911C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0689" y="3406714"/>
            <a:ext cx="646791" cy="57857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0E31E950-A725-4EC2-ACE8-098C2B488673}"/>
              </a:ext>
            </a:extLst>
          </p:cNvPr>
          <p:cNvSpPr/>
          <p:nvPr/>
        </p:nvSpPr>
        <p:spPr>
          <a:xfrm>
            <a:off x="12616" y="274176"/>
            <a:ext cx="703743" cy="613022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4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579F097-E992-4CF9-8B36-95B7A1AA573B}"/>
              </a:ext>
            </a:extLst>
          </p:cNvPr>
          <p:cNvSpPr/>
          <p:nvPr/>
        </p:nvSpPr>
        <p:spPr>
          <a:xfrm>
            <a:off x="745650" y="267494"/>
            <a:ext cx="2152749" cy="617734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จัดทำแผนปลดหนี้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B5ECF64-E7EF-4B77-899B-A4019B1E6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54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842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0" grpId="0"/>
      <p:bldP spid="5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E1246B2-C612-4E81-ABB3-23049326DBCD}"/>
              </a:ext>
            </a:extLst>
          </p:cNvPr>
          <p:cNvGrpSpPr/>
          <p:nvPr/>
        </p:nvGrpSpPr>
        <p:grpSpPr>
          <a:xfrm>
            <a:off x="251520" y="1212703"/>
            <a:ext cx="7488832" cy="3375271"/>
            <a:chOff x="2441170" y="977805"/>
            <a:chExt cx="12357727" cy="50280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8CE522F-4C2E-45B6-AD79-745E09898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1" t="2024" r="736" b="52076"/>
            <a:stretch/>
          </p:blipFill>
          <p:spPr>
            <a:xfrm>
              <a:off x="2441503" y="977805"/>
              <a:ext cx="12357394" cy="387457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7B81E31-9DFD-4402-9AF5-C41A79102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1" t="69428" r="736" b="2311"/>
            <a:stretch/>
          </p:blipFill>
          <p:spPr>
            <a:xfrm>
              <a:off x="2441170" y="3620214"/>
              <a:ext cx="12357394" cy="2385617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8E25F368-04F1-45A1-951F-EA9621EFC012}"/>
              </a:ext>
            </a:extLst>
          </p:cNvPr>
          <p:cNvSpPr txBox="1"/>
          <p:nvPr/>
        </p:nvSpPr>
        <p:spPr>
          <a:xfrm>
            <a:off x="348824" y="2429898"/>
            <a:ext cx="8138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  </a:t>
            </a:r>
            <a:r>
              <a:rPr lang="th-TH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บัตรกดเงินสด           </a:t>
            </a:r>
            <a:r>
              <a:rPr lang="en-US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-</a:t>
            </a:r>
            <a:r>
              <a:rPr lang="th-TH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</a:t>
            </a:r>
            <a:r>
              <a:rPr lang="th-TH" sz="14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ธนาคาร </a:t>
            </a:r>
            <a:r>
              <a:rPr lang="en-US" sz="14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A</a:t>
            </a:r>
            <a:r>
              <a:rPr lang="en-US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25%            4,110            4,110           25</a:t>
            </a:r>
            <a:r>
              <a:rPr lang="th-TH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กด </a:t>
            </a:r>
            <a:r>
              <a:rPr lang="en-US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4,000 @15 </a:t>
            </a:r>
            <a:r>
              <a:rPr lang="th-TH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ธ.ค. </a:t>
            </a:r>
            <a:r>
              <a:rPr lang="en-US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64</a:t>
            </a:r>
            <a:endParaRPr lang="th-TH" sz="1600" strike="sngStrike">
              <a:solidFill>
                <a:srgbClr val="C0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450707F-3137-4510-B2D8-41FDFA3EB29B}"/>
              </a:ext>
            </a:extLst>
          </p:cNvPr>
          <p:cNvSpPr txBox="1"/>
          <p:nvPr/>
        </p:nvSpPr>
        <p:spPr>
          <a:xfrm>
            <a:off x="3769390" y="1680597"/>
            <a:ext cx="132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800" b="1">
                <a:solidFill>
                  <a:srgbClr val="002060"/>
                </a:solidFill>
                <a:latin typeface="DB Helvethaica X 25 UlLi" panose="02000506090000020004" pitchFamily="2" charset="-34"/>
                <a:cs typeface="DB Helvethaica X 25 UlLi" panose="02000506090000020004" pitchFamily="2" charset="-34"/>
              </a:rPr>
              <a:t> 31 </a:t>
            </a:r>
            <a:r>
              <a:rPr lang="th-TH" sz="1800" b="1">
                <a:solidFill>
                  <a:srgbClr val="002060"/>
                </a:solidFill>
                <a:latin typeface="DB Helvethaica X 25 UlLi" panose="02000506090000020004" pitchFamily="2" charset="-34"/>
                <a:cs typeface="DB Helvethaica X 25 UlLi" panose="02000506090000020004" pitchFamily="2" charset="-34"/>
              </a:rPr>
              <a:t>ธ.ค. </a:t>
            </a:r>
            <a:r>
              <a:rPr lang="en-US" sz="1800" b="1">
                <a:solidFill>
                  <a:srgbClr val="002060"/>
                </a:solidFill>
                <a:latin typeface="DB Helvethaica X 25 UlLi" panose="02000506090000020004" pitchFamily="2" charset="-34"/>
                <a:cs typeface="DB Helvethaica X 25 UlLi" panose="02000506090000020004" pitchFamily="2" charset="-34"/>
              </a:rPr>
              <a:t>64</a:t>
            </a:r>
            <a:endParaRPr lang="th-TH" sz="1800" b="1">
              <a:solidFill>
                <a:srgbClr val="FF0000"/>
              </a:solidFill>
              <a:latin typeface="DB Helvethaica X 25 UlLi" panose="02000506090000020004" pitchFamily="2" charset="-34"/>
              <a:cs typeface="DB Helvethaica X 25 UlLi" panose="02000506090000020004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53B71C-112D-4A5F-BF60-C4A4790C5439}"/>
              </a:ext>
            </a:extLst>
          </p:cNvPr>
          <p:cNvSpPr txBox="1"/>
          <p:nvPr/>
        </p:nvSpPr>
        <p:spPr>
          <a:xfrm>
            <a:off x="360295" y="2663170"/>
            <a:ext cx="8138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 </a:t>
            </a:r>
            <a:r>
              <a:rPr lang="th-TH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บัตรเครดิต           </a:t>
            </a:r>
            <a:r>
              <a:rPr lang="en-US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-</a:t>
            </a:r>
            <a:r>
              <a:rPr lang="th-TH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</a:t>
            </a:r>
            <a:r>
              <a:rPr lang="th-TH" sz="14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ธนาคาร </a:t>
            </a:r>
            <a:r>
              <a:rPr lang="en-US" sz="14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B</a:t>
            </a:r>
            <a:r>
              <a:rPr lang="en-US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16%           70,000           3,500             1</a:t>
            </a:r>
            <a:r>
              <a:rPr lang="th-TH" sz="16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</a:t>
            </a:r>
            <a:r>
              <a:rPr lang="th-TH" sz="14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จ่ายขั้นต่ำ </a:t>
            </a:r>
            <a:r>
              <a:rPr lang="en-US" sz="14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5% </a:t>
            </a:r>
            <a:r>
              <a:rPr lang="th-TH" sz="14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ช่วง</a:t>
            </a:r>
            <a:r>
              <a:rPr lang="en-US" sz="1400" strike="sngStrike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COVID</a:t>
            </a:r>
            <a:endParaRPr lang="th-TH" sz="1600" strike="sngStrike">
              <a:solidFill>
                <a:srgbClr val="C0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B5D5C5-047B-456B-B4E1-D18F32FD19A6}"/>
              </a:ext>
            </a:extLst>
          </p:cNvPr>
          <p:cNvSpPr txBox="1"/>
          <p:nvPr/>
        </p:nvSpPr>
        <p:spPr>
          <a:xfrm>
            <a:off x="335125" y="2916362"/>
            <a:ext cx="8138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3. </a:t>
            </a:r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เช่าซื้อรถยนต์          </a:t>
            </a: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HONBA 2015 </a:t>
            </a:r>
            <a:r>
              <a:rPr lang="en-US" sz="14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HB leasing      </a:t>
            </a: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9%           338,430          8,907           30   </a:t>
            </a:r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</a:t>
            </a:r>
            <a:r>
              <a:rPr lang="th-TH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งวดที่ </a:t>
            </a:r>
            <a:r>
              <a:rPr lang="en-US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10 </a:t>
            </a:r>
            <a:r>
              <a:rPr lang="th-TH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(ดบ. </a:t>
            </a:r>
            <a:r>
              <a:rPr lang="en-US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flat 5%)</a:t>
            </a:r>
            <a:endParaRPr lang="th-TH" sz="16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933CAC-706A-4E05-806B-99FA55089F24}"/>
              </a:ext>
            </a:extLst>
          </p:cNvPr>
          <p:cNvSpPr txBox="1"/>
          <p:nvPr/>
        </p:nvSpPr>
        <p:spPr>
          <a:xfrm>
            <a:off x="349234" y="3136321"/>
            <a:ext cx="8138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4. </a:t>
            </a:r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ผ่อนคอนโด                            คอนโด</a:t>
            </a: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</a:t>
            </a:r>
            <a:r>
              <a:rPr lang="th-TH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</a:t>
            </a:r>
            <a:r>
              <a:rPr lang="th-TH" sz="14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ธนาคาร</a:t>
            </a:r>
            <a:r>
              <a:rPr lang="en-US" sz="14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</a:t>
            </a: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3%         2,000,000       11,092           28   </a:t>
            </a:r>
            <a:endParaRPr lang="th-TH" sz="16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8CDBE1-9BA4-4E8D-B749-DA821FEAD2F9}"/>
              </a:ext>
            </a:extLst>
          </p:cNvPr>
          <p:cNvSpPr txBox="1"/>
          <p:nvPr/>
        </p:nvSpPr>
        <p:spPr>
          <a:xfrm>
            <a:off x="4064329" y="3883446"/>
            <a:ext cx="985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2,412,540</a:t>
            </a:r>
            <a:endParaRPr lang="th-TH" sz="16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55F332-B453-4C7D-B896-36B788DE8989}"/>
              </a:ext>
            </a:extLst>
          </p:cNvPr>
          <p:cNvSpPr txBox="1"/>
          <p:nvPr/>
        </p:nvSpPr>
        <p:spPr>
          <a:xfrm>
            <a:off x="4938114" y="3883446"/>
            <a:ext cx="780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en-US" sz="1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27,609</a:t>
            </a:r>
            <a:endParaRPr lang="th-TH" sz="16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76DBB1-3903-47BB-BCE0-E1CB4CA674F3}"/>
              </a:ext>
            </a:extLst>
          </p:cNvPr>
          <p:cNvSpPr txBox="1"/>
          <p:nvPr/>
        </p:nvSpPr>
        <p:spPr>
          <a:xfrm>
            <a:off x="4895470" y="3147814"/>
            <a:ext cx="666653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8,400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0D818-F79F-4324-B032-1BAE6E029076}"/>
              </a:ext>
            </a:extLst>
          </p:cNvPr>
          <p:cNvSpPr txBox="1"/>
          <p:nvPr/>
        </p:nvSpPr>
        <p:spPr>
          <a:xfrm>
            <a:off x="4910249" y="3883040"/>
            <a:ext cx="746040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17,307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E19B8E-99F5-4A8D-8372-D0A1889924B5}"/>
              </a:ext>
            </a:extLst>
          </p:cNvPr>
          <p:cNvSpPr txBox="1"/>
          <p:nvPr/>
        </p:nvSpPr>
        <p:spPr>
          <a:xfrm>
            <a:off x="4049275" y="3880275"/>
            <a:ext cx="83452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2,338,430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954FF2-8DEC-41DD-89A0-117149757500}"/>
              </a:ext>
            </a:extLst>
          </p:cNvPr>
          <p:cNvSpPr/>
          <p:nvPr/>
        </p:nvSpPr>
        <p:spPr>
          <a:xfrm>
            <a:off x="12616" y="446560"/>
            <a:ext cx="703743" cy="613022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48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0AB9FC-399D-4130-999B-6A93715B3514}"/>
              </a:ext>
            </a:extLst>
          </p:cNvPr>
          <p:cNvSpPr/>
          <p:nvPr/>
        </p:nvSpPr>
        <p:spPr>
          <a:xfrm>
            <a:off x="745650" y="439878"/>
            <a:ext cx="2152749" cy="617734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จัดทำแผนปลดหนี้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253F8A-AC5A-471D-9093-19C5EA984ED1}"/>
              </a:ext>
            </a:extLst>
          </p:cNvPr>
          <p:cNvSpPr txBox="1"/>
          <p:nvPr/>
        </p:nvSpPr>
        <p:spPr>
          <a:xfrm>
            <a:off x="2898399" y="493331"/>
            <a:ext cx="215274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หลังทำแผนปลดหนี้</a:t>
            </a:r>
            <a:endParaRPr kumimoji="0" lang="th-TH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BF84AE-2F6C-4CC6-AC57-0350E25F82C7}"/>
              </a:ext>
            </a:extLst>
          </p:cNvPr>
          <p:cNvSpPr txBox="1"/>
          <p:nvPr/>
        </p:nvSpPr>
        <p:spPr>
          <a:xfrm>
            <a:off x="7780616" y="3189036"/>
            <a:ext cx="1308106" cy="1067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36000" tIns="36000" rIns="36000">
            <a:spAutoFit/>
          </a:bodyPr>
          <a:lstStyle/>
          <a:p>
            <a:pPr algn="ctr"/>
            <a:r>
              <a:rPr lang="th-TH" sz="16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ขอขยายระยะเวลาชำระหนี้คอนโด      เพื่อลดค่างวด        จาก </a:t>
            </a:r>
            <a:r>
              <a:rPr lang="en-US" sz="16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20 </a:t>
            </a:r>
            <a:r>
              <a:rPr lang="th-TH" sz="16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ปี</a:t>
            </a:r>
            <a:r>
              <a:rPr lang="en-US" sz="16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&gt; 30 </a:t>
            </a:r>
            <a:r>
              <a:rPr lang="th-TH" sz="16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ปี </a:t>
            </a:r>
            <a:endParaRPr lang="en-US" sz="1600" i="1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42D1D0-41FE-4DBC-AE89-6C1CB5FF9582}"/>
              </a:ext>
            </a:extLst>
          </p:cNvPr>
          <p:cNvSpPr txBox="1"/>
          <p:nvPr/>
        </p:nvSpPr>
        <p:spPr>
          <a:xfrm>
            <a:off x="7780616" y="2357604"/>
            <a:ext cx="130810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16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ขายทรัพย์สินเพื่อปิดหนี้</a:t>
            </a:r>
            <a:endParaRPr lang="en-US" sz="1600" i="1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3A9BC5-D173-4C51-B05B-988E8E897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55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37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0" grpId="0"/>
      <p:bldP spid="25" grpId="0" animBg="1"/>
      <p:bldP spid="26" grpId="0" animBg="1"/>
      <p:bldP spid="29" grpId="0" animBg="1"/>
      <p:bldP spid="19" grpId="0" animBg="1"/>
      <p:bldP spid="24" grpId="0" animBg="1"/>
      <p:bldP spid="24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2F46AF-06C2-453A-9990-5D4600913B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714" y="349687"/>
            <a:ext cx="7826375" cy="349250"/>
          </a:xfrm>
          <a:solidFill>
            <a:srgbClr val="FFE69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แผนใช้เงินของวัลลภ</a:t>
            </a:r>
            <a:endParaRPr lang="th-TH" sz="24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aphicFrame>
        <p:nvGraphicFramePr>
          <p:cNvPr id="10" name="Table 22">
            <a:extLst>
              <a:ext uri="{FF2B5EF4-FFF2-40B4-BE49-F238E27FC236}">
                <a16:creationId xmlns:a16="http://schemas.microsoft.com/office/drawing/2014/main" id="{E4B4DA12-D63B-4C36-8E53-4916E3CF9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396536"/>
              </p:ext>
            </p:extLst>
          </p:nvPr>
        </p:nvGraphicFramePr>
        <p:xfrm>
          <a:off x="718250" y="747149"/>
          <a:ext cx="3562673" cy="202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62647">
                  <a:extLst>
                    <a:ext uri="{9D8B030D-6E8A-4147-A177-3AD203B41FA5}">
                      <a16:colId xmlns:a16="http://schemas.microsoft.com/office/drawing/2014/main" val="1460431148"/>
                    </a:ext>
                  </a:extLst>
                </a:gridCol>
                <a:gridCol w="1222951">
                  <a:extLst>
                    <a:ext uri="{9D8B030D-6E8A-4147-A177-3AD203B41FA5}">
                      <a16:colId xmlns:a16="http://schemas.microsoft.com/office/drawing/2014/main" val="2148204634"/>
                    </a:ext>
                  </a:extLst>
                </a:gridCol>
                <a:gridCol w="1077075">
                  <a:extLst>
                    <a:ext uri="{9D8B030D-6E8A-4147-A177-3AD203B41FA5}">
                      <a16:colId xmlns:a16="http://schemas.microsoft.com/office/drawing/2014/main" val="4034047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รายการรายรับ</a:t>
                      </a:r>
                    </a:p>
                    <a:p>
                      <a:pPr algn="ctr"/>
                      <a:r>
                        <a:rPr lang="th-TH" sz="16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(เงินเข้า)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รายรับจากการทำงาน </a:t>
                      </a:r>
                      <a:r>
                        <a:rPr lang="th-TH" sz="16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รายรับจากแหล่งอื่น ๆ </a:t>
                      </a:r>
                    </a:p>
                    <a:p>
                      <a:pPr algn="ctr"/>
                      <a:r>
                        <a:rPr lang="th-TH" sz="16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660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16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เงินเดือน </a:t>
                      </a:r>
                      <a:endParaRPr lang="th-TH" sz="16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30</a:t>
                      </a:r>
                      <a:r>
                        <a:rPr lang="th-TH" sz="16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,000</a:t>
                      </a:r>
                      <a:endParaRPr lang="th-TH" sz="16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4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61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ขายของออนไลน์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</a:t>
                      </a:r>
                      <a:r>
                        <a:rPr lang="th-TH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,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</a:t>
                      </a:r>
                      <a:r>
                        <a:rPr lang="th-TH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60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1600" b="1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รวมรายรับทั้งหมด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37,500</a:t>
                      </a:r>
                      <a:endParaRPr lang="th-TH" sz="1800" b="1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890697"/>
                  </a:ext>
                </a:extLst>
              </a:tr>
            </a:tbl>
          </a:graphicData>
        </a:graphic>
      </p:graphicFrame>
      <p:graphicFrame>
        <p:nvGraphicFramePr>
          <p:cNvPr id="24" name="Table 22">
            <a:extLst>
              <a:ext uri="{FF2B5EF4-FFF2-40B4-BE49-F238E27FC236}">
                <a16:creationId xmlns:a16="http://schemas.microsoft.com/office/drawing/2014/main" id="{DF95A973-11F7-4FC2-B1E1-D376614AA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919974"/>
              </p:ext>
            </p:extLst>
          </p:nvPr>
        </p:nvGraphicFramePr>
        <p:xfrm>
          <a:off x="4312141" y="749738"/>
          <a:ext cx="4189059" cy="41982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4635">
                  <a:extLst>
                    <a:ext uri="{9D8B030D-6E8A-4147-A177-3AD203B41FA5}">
                      <a16:colId xmlns:a16="http://schemas.microsoft.com/office/drawing/2014/main" val="146043114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148204634"/>
                    </a:ext>
                  </a:extLst>
                </a:gridCol>
                <a:gridCol w="1184304">
                  <a:extLst>
                    <a:ext uri="{9D8B030D-6E8A-4147-A177-3AD203B41FA5}">
                      <a16:colId xmlns:a16="http://schemas.microsoft.com/office/drawing/2014/main" val="4034047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รายการรายจ่าย</a:t>
                      </a:r>
                    </a:p>
                    <a:p>
                      <a:pPr algn="ctr"/>
                      <a:r>
                        <a:rPr lang="th-TH" sz="16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(เงินออก)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รายจ่ายจำเป็น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รายจ่ายไม่จำเป็น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660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14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หักกองทุนสำรองเลี้ยงชีพ (</a:t>
                      </a:r>
                      <a:r>
                        <a:rPr lang="en-US" sz="14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PVD</a:t>
                      </a:r>
                      <a:r>
                        <a:rPr lang="th-TH" sz="14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) 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1,500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61408"/>
                  </a:ext>
                </a:extLst>
              </a:tr>
              <a:tr h="320784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หักประกันสังคม 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750 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605654"/>
                  </a:ext>
                </a:extLst>
              </a:tr>
              <a:tr h="237976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จ่ายขั้นต่ำบัตรเครดิต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3,500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81286"/>
                  </a:ext>
                </a:extLst>
              </a:tr>
              <a:tr h="227176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หนี้บัตรกดเงินสด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                  4,110</a:t>
                      </a:r>
                      <a:endParaRPr lang="th-TH" sz="1400" kern="12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915799"/>
                  </a:ext>
                </a:extLst>
              </a:tr>
              <a:tr h="216376">
                <a:tc>
                  <a:txBody>
                    <a:bodyPr/>
                    <a:lstStyle/>
                    <a:p>
                      <a:pPr algn="l"/>
                      <a:r>
                        <a:rPr lang="th-TH" sz="1400" baseline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ค่าผ่อนรถยนต์มือสอง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8,907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802919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 baseline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ค่าผ่อนคอนโด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50708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11,092</a:t>
                      </a:r>
                      <a:endParaRPr lang="th-TH" sz="1400">
                        <a:solidFill>
                          <a:srgbClr val="050708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730052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solidFill>
                            <a:schemeClr val="dk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ค่าอาหาร</a:t>
                      </a:r>
                      <a:r>
                        <a:rPr lang="en-US" sz="1400">
                          <a:solidFill>
                            <a:schemeClr val="dk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</a:t>
                      </a:r>
                      <a:r>
                        <a:rPr lang="th-TH" sz="1400">
                          <a:solidFill>
                            <a:schemeClr val="dk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ใช้จ่ายส่วนตัว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12,000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956527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ค่ากาแฟ</a:t>
                      </a:r>
                      <a:endParaRPr lang="th-TH" sz="1400" kern="1200" baseline="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2,400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240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ส่งให้ที่บ้าน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3,000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616176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อุปกรณ์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camping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2,500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971797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รวมรายจ่าย (แยกจำเป็น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</a:t>
                      </a:r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ไม่จำเป็น)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4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4</a:t>
                      </a: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,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859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0" marR="72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4,900</a:t>
                      </a:r>
                    </a:p>
                  </a:txBody>
                  <a:tcPr marL="0" marR="72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023493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รวมรายจ่ายทั้งหมด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4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9</a:t>
                      </a:r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,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759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48,667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45394125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8E072817-E083-4220-9649-6A4145F7C747}"/>
              </a:ext>
            </a:extLst>
          </p:cNvPr>
          <p:cNvSpPr/>
          <p:nvPr/>
        </p:nvSpPr>
        <p:spPr>
          <a:xfrm>
            <a:off x="4332307" y="4104519"/>
            <a:ext cx="4168893" cy="32326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5A805A-2166-4A1C-A224-10C88E5C4349}"/>
              </a:ext>
            </a:extLst>
          </p:cNvPr>
          <p:cNvSpPr/>
          <p:nvPr/>
        </p:nvSpPr>
        <p:spPr>
          <a:xfrm>
            <a:off x="4283886" y="1919889"/>
            <a:ext cx="4189059" cy="6724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99B815-3CA7-4CE4-B2EE-41559061E253}"/>
              </a:ext>
            </a:extLst>
          </p:cNvPr>
          <p:cNvSpPr/>
          <p:nvPr/>
        </p:nvSpPr>
        <p:spPr>
          <a:xfrm>
            <a:off x="4283886" y="2820065"/>
            <a:ext cx="4189059" cy="3882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437838-07AF-44C8-802F-20DA39F82E3B}"/>
              </a:ext>
            </a:extLst>
          </p:cNvPr>
          <p:cNvSpPr/>
          <p:nvPr/>
        </p:nvSpPr>
        <p:spPr>
          <a:xfrm>
            <a:off x="864711" y="3344928"/>
            <a:ext cx="3131225" cy="117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ลดรายจ่ายไม่จำเป็นลง </a:t>
            </a:r>
            <a:r>
              <a:rPr lang="en-US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50%</a:t>
            </a:r>
            <a:endParaRPr lang="th-TH" sz="1800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ขายทรัพย์สินปลดหนี้</a:t>
            </a:r>
            <a:endParaRPr lang="en-US" sz="1800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ขอขยายเวลาชำระหนี้คอนโดเพื่อลดค่างวด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49E7E9-0D1B-4803-8F2C-EFB481C3F1B1}"/>
              </a:ext>
            </a:extLst>
          </p:cNvPr>
          <p:cNvSpPr/>
          <p:nvPr/>
        </p:nvSpPr>
        <p:spPr>
          <a:xfrm>
            <a:off x="4297303" y="3456447"/>
            <a:ext cx="4189059" cy="32326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EC6719-24A7-4118-B7C6-1C777E0D29EE}"/>
              </a:ext>
            </a:extLst>
          </p:cNvPr>
          <p:cNvCxnSpPr>
            <a:cxnSpLocks/>
          </p:cNvCxnSpPr>
          <p:nvPr/>
        </p:nvCxnSpPr>
        <p:spPr>
          <a:xfrm>
            <a:off x="4396744" y="4237693"/>
            <a:ext cx="4076201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1D4DF34-96C5-41E7-A504-A24189071F52}"/>
              </a:ext>
            </a:extLst>
          </p:cNvPr>
          <p:cNvCxnSpPr>
            <a:cxnSpLocks/>
          </p:cNvCxnSpPr>
          <p:nvPr/>
        </p:nvCxnSpPr>
        <p:spPr>
          <a:xfrm>
            <a:off x="4340314" y="2088295"/>
            <a:ext cx="4076201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AF5BF5-CFAF-4D49-AF2C-5FD19D6453F7}"/>
              </a:ext>
            </a:extLst>
          </p:cNvPr>
          <p:cNvCxnSpPr>
            <a:cxnSpLocks/>
          </p:cNvCxnSpPr>
          <p:nvPr/>
        </p:nvCxnSpPr>
        <p:spPr>
          <a:xfrm>
            <a:off x="4353731" y="2376327"/>
            <a:ext cx="4076201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B9DA341-B402-4C17-92C6-0FF66C7418B3}"/>
              </a:ext>
            </a:extLst>
          </p:cNvPr>
          <p:cNvSpPr txBox="1"/>
          <p:nvPr/>
        </p:nvSpPr>
        <p:spPr>
          <a:xfrm>
            <a:off x="881066" y="3021645"/>
            <a:ext cx="3114870" cy="369332"/>
          </a:xfrm>
          <a:prstGeom prst="rect">
            <a:avLst/>
          </a:prstGeom>
          <a:solidFill>
            <a:srgbClr val="FFCF37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18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รายรับ </a:t>
            </a:r>
            <a:r>
              <a:rPr lang="en-US" sz="18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&lt;</a:t>
            </a:r>
            <a:r>
              <a:rPr lang="th-TH" sz="18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รายจ่าย </a:t>
            </a:r>
            <a:r>
              <a:rPr lang="en-US" sz="18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=</a:t>
            </a:r>
            <a:r>
              <a:rPr lang="th-TH" sz="18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800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เงินติดลบ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4601A0-DAA3-4165-A3A1-CDF00DBF2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4"/>
          <a:stretch/>
        </p:blipFill>
        <p:spPr>
          <a:xfrm>
            <a:off x="83774" y="4173382"/>
            <a:ext cx="926242" cy="93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C05ED4-0C78-4EE7-AA5F-D6FE1E4B18F9}"/>
              </a:ext>
            </a:extLst>
          </p:cNvPr>
          <p:cNvCxnSpPr>
            <a:cxnSpLocks/>
          </p:cNvCxnSpPr>
          <p:nvPr/>
        </p:nvCxnSpPr>
        <p:spPr>
          <a:xfrm>
            <a:off x="4353731" y="3595045"/>
            <a:ext cx="4076201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E2978D-2218-4C78-84FC-9066E145FC23}"/>
              </a:ext>
            </a:extLst>
          </p:cNvPr>
          <p:cNvSpPr txBox="1"/>
          <p:nvPr/>
        </p:nvSpPr>
        <p:spPr>
          <a:xfrm>
            <a:off x="6857584" y="2870241"/>
            <a:ext cx="429591" cy="288147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txBody>
          <a:bodyPr wrap="square" lIns="36000" tIns="36000" rIns="0" bIns="36000">
            <a:spAutoFit/>
          </a:bodyPr>
          <a:lstStyle/>
          <a:p>
            <a:pPr algn="ctr"/>
            <a:r>
              <a:rPr lang="en-US" sz="14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8,400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0EAACD-26DA-45A9-9D80-BC12E071CB2E}"/>
              </a:ext>
            </a:extLst>
          </p:cNvPr>
          <p:cNvSpPr/>
          <p:nvPr/>
        </p:nvSpPr>
        <p:spPr>
          <a:xfrm>
            <a:off x="8546631" y="1892584"/>
            <a:ext cx="567810" cy="632566"/>
          </a:xfrm>
          <a:prstGeom prst="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- 7,610</a:t>
            </a:r>
            <a:endParaRPr lang="th-TH" sz="1200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8505F6-EBF7-4F50-A910-75D9643846A9}"/>
              </a:ext>
            </a:extLst>
          </p:cNvPr>
          <p:cNvSpPr/>
          <p:nvPr/>
        </p:nvSpPr>
        <p:spPr>
          <a:xfrm>
            <a:off x="8537922" y="2678974"/>
            <a:ext cx="567810" cy="632566"/>
          </a:xfrm>
          <a:prstGeom prst="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- 2,692</a:t>
            </a:r>
            <a:endParaRPr lang="th-TH" sz="1200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7E224B-EF94-49D4-9F3A-80A8A0B48F8E}"/>
              </a:ext>
            </a:extLst>
          </p:cNvPr>
          <p:cNvSpPr/>
          <p:nvPr/>
        </p:nvSpPr>
        <p:spPr>
          <a:xfrm>
            <a:off x="8541532" y="3635894"/>
            <a:ext cx="575899" cy="589105"/>
          </a:xfrm>
          <a:prstGeom prst="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- 2,450</a:t>
            </a:r>
            <a:endParaRPr lang="th-TH" sz="1200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0BCE6-FA42-4CE7-908D-57E10769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330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1" grpId="0" animBg="1"/>
      <p:bldP spid="14" grpId="0" animBg="1"/>
      <p:bldP spid="16" grpId="0" uiExpand="1" build="p"/>
      <p:bldP spid="17" grpId="0" animBg="1"/>
      <p:bldP spid="31" grpId="0" animBg="1"/>
      <p:bldP spid="19" grpId="0" animBg="1"/>
      <p:bldP spid="25" grpId="0" animBg="1"/>
      <p:bldP spid="26" grpId="0" animBg="1"/>
      <p:bldP spid="2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2F46AF-06C2-453A-9990-5D4600913B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1686" y="637201"/>
            <a:ext cx="7778750" cy="541337"/>
          </a:xfrm>
          <a:solidFill>
            <a:srgbClr val="FFE69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แผนใช้เงินของวัลลภ </a:t>
            </a:r>
            <a:r>
              <a:rPr lang="en-US" sz="24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NEW!!</a:t>
            </a:r>
            <a:endParaRPr lang="th-TH" sz="24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aphicFrame>
        <p:nvGraphicFramePr>
          <p:cNvPr id="10" name="Table 22">
            <a:extLst>
              <a:ext uri="{FF2B5EF4-FFF2-40B4-BE49-F238E27FC236}">
                <a16:creationId xmlns:a16="http://schemas.microsoft.com/office/drawing/2014/main" id="{E4B4DA12-D63B-4C36-8E53-4916E3CF9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241303"/>
              </p:ext>
            </p:extLst>
          </p:nvPr>
        </p:nvGraphicFramePr>
        <p:xfrm>
          <a:off x="738416" y="1200877"/>
          <a:ext cx="3562673" cy="1930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41296">
                  <a:extLst>
                    <a:ext uri="{9D8B030D-6E8A-4147-A177-3AD203B41FA5}">
                      <a16:colId xmlns:a16="http://schemas.microsoft.com/office/drawing/2014/main" val="146043114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148204634"/>
                    </a:ext>
                  </a:extLst>
                </a:gridCol>
                <a:gridCol w="1241257">
                  <a:extLst>
                    <a:ext uri="{9D8B030D-6E8A-4147-A177-3AD203B41FA5}">
                      <a16:colId xmlns:a16="http://schemas.microsoft.com/office/drawing/2014/main" val="4034047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รายการรายรับ</a:t>
                      </a:r>
                    </a:p>
                    <a:p>
                      <a:pPr algn="ctr"/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(เงินเข้า)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รายรับ</a:t>
                      </a:r>
                    </a:p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จากการทำงาน </a:t>
                      </a:r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รายรับจาก</a:t>
                      </a:r>
                    </a:p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แหล่งอื่น ๆ </a:t>
                      </a:r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660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16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เงินเดือน </a:t>
                      </a:r>
                      <a:endParaRPr lang="th-TH" sz="16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30</a:t>
                      </a:r>
                      <a:r>
                        <a:rPr lang="th-TH" sz="16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,000</a:t>
                      </a:r>
                      <a:endParaRPr lang="th-TH" sz="16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4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61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ขายของออนไลน์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</a:t>
                      </a:r>
                      <a:r>
                        <a:rPr lang="th-TH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,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</a:t>
                      </a:r>
                      <a:r>
                        <a:rPr lang="th-TH" sz="16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60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1600" b="1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รวมรายรับทั้งหมด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37,500</a:t>
                      </a:r>
                      <a:endParaRPr lang="th-TH" sz="1800" b="1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890697"/>
                  </a:ext>
                </a:extLst>
              </a:tr>
            </a:tbl>
          </a:graphicData>
        </a:graphic>
      </p:graphicFrame>
      <p:graphicFrame>
        <p:nvGraphicFramePr>
          <p:cNvPr id="24" name="Table 22">
            <a:extLst>
              <a:ext uri="{FF2B5EF4-FFF2-40B4-BE49-F238E27FC236}">
                <a16:creationId xmlns:a16="http://schemas.microsoft.com/office/drawing/2014/main" id="{DF95A973-11F7-4FC2-B1E1-D376614AA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578025"/>
              </p:ext>
            </p:extLst>
          </p:nvPr>
        </p:nvGraphicFramePr>
        <p:xfrm>
          <a:off x="4343380" y="1207954"/>
          <a:ext cx="4189059" cy="32229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4635">
                  <a:extLst>
                    <a:ext uri="{9D8B030D-6E8A-4147-A177-3AD203B41FA5}">
                      <a16:colId xmlns:a16="http://schemas.microsoft.com/office/drawing/2014/main" val="146043114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148204634"/>
                    </a:ext>
                  </a:extLst>
                </a:gridCol>
                <a:gridCol w="1184304">
                  <a:extLst>
                    <a:ext uri="{9D8B030D-6E8A-4147-A177-3AD203B41FA5}">
                      <a16:colId xmlns:a16="http://schemas.microsoft.com/office/drawing/2014/main" val="4034047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รายการรายจ่าย</a:t>
                      </a:r>
                    </a:p>
                    <a:p>
                      <a:pPr algn="ctr"/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(เงินออก)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รายจ่ายจำเป็น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รายจ่ายไม่จำเป็น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660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14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หักกองทุนสำรองเลี้ยงชีพ (</a:t>
                      </a:r>
                      <a:r>
                        <a:rPr lang="en-US" sz="14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PVD</a:t>
                      </a:r>
                      <a:r>
                        <a:rPr lang="th-TH" sz="1400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) 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1,500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61408"/>
                  </a:ext>
                </a:extLst>
              </a:tr>
              <a:tr h="320784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หักประกันสังคม 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750 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605654"/>
                  </a:ext>
                </a:extLst>
              </a:tr>
              <a:tr h="216376">
                <a:tc>
                  <a:txBody>
                    <a:bodyPr/>
                    <a:lstStyle/>
                    <a:p>
                      <a:pPr algn="l"/>
                      <a:r>
                        <a:rPr lang="th-TH" sz="1400" baseline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ค่าผ่อนรถยนต์มือสอง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8,907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802919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 baseline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ค่าผ่อนคอนโด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8,400</a:t>
                      </a:r>
                      <a:endParaRPr lang="th-TH" sz="1400">
                        <a:solidFill>
                          <a:srgbClr val="FF0000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730052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ค่าอาหาร</a:t>
                      </a:r>
                      <a:r>
                        <a:rPr lang="en-US" sz="14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</a:t>
                      </a:r>
                      <a:r>
                        <a:rPr lang="th-TH" sz="14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ใช้จ่ายส่วนตัว 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12,000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172138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ค่ากาแฟ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</a:t>
                      </a:r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อุปกรณ์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camping</a:t>
                      </a:r>
                      <a:endParaRPr lang="th-TH" sz="1400" kern="1200" baseline="0">
                        <a:solidFill>
                          <a:schemeClr val="dk1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2,450</a:t>
                      </a:r>
                      <a:endParaRPr lang="th-TH" sz="1400">
                        <a:solidFill>
                          <a:srgbClr val="FF0000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240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ส่งให้ที่บ้าน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3,000</a:t>
                      </a: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48986" marR="72000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616176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รวมรายจ่าย (แยกจำเป็น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</a:t>
                      </a:r>
                      <a:r>
                        <a:rPr lang="th-TH" sz="14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ไม่จำเป็น)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34,557</a:t>
                      </a:r>
                      <a:endParaRPr lang="th-TH" sz="1400" b="0" i="0" u="none" strike="noStrike">
                        <a:solidFill>
                          <a:srgbClr val="FF0000"/>
                        </a:solidFill>
                        <a:effectLst/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0" marR="72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2,450</a:t>
                      </a:r>
                      <a:endParaRPr lang="th-TH" sz="1400" b="0" i="0" u="none" strike="noStrike">
                        <a:solidFill>
                          <a:srgbClr val="FF0000"/>
                        </a:solidFill>
                        <a:effectLst/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0" marR="72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023493"/>
                  </a:ext>
                </a:extLst>
              </a:tr>
              <a:tr h="205576">
                <a:tc>
                  <a:txBody>
                    <a:bodyPr/>
                    <a:lstStyle/>
                    <a:p>
                      <a:pPr algn="l"/>
                      <a:r>
                        <a:rPr lang="th-TH" sz="1600" b="1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รวมรายจ่ายทั้งหมด</a:t>
                      </a:r>
                    </a:p>
                  </a:txBody>
                  <a:tcPr marL="48986" marR="48986" marT="24493" marB="244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37,007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48,667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45394125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38ED55D6-0E14-4323-8A0A-C4465FA31C91}"/>
              </a:ext>
            </a:extLst>
          </p:cNvPr>
          <p:cNvSpPr txBox="1"/>
          <p:nvPr/>
        </p:nvSpPr>
        <p:spPr>
          <a:xfrm>
            <a:off x="753861" y="3243447"/>
            <a:ext cx="345809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18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รายรับ </a:t>
            </a:r>
            <a:r>
              <a:rPr lang="en-US" sz="18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&gt;</a:t>
            </a:r>
            <a:r>
              <a:rPr lang="th-TH" sz="1800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รายจ่าย </a:t>
            </a:r>
            <a:r>
              <a:rPr lang="en-US" sz="18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=</a:t>
            </a:r>
            <a:r>
              <a:rPr lang="th-TH" sz="18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800" b="1" u="sng">
                <a:solidFill>
                  <a:srgbClr val="00B05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มีเงินเหลือ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05F5C8-A18F-4E2A-9F81-E14794D2602E}"/>
              </a:ext>
            </a:extLst>
          </p:cNvPr>
          <p:cNvSpPr/>
          <p:nvPr/>
        </p:nvSpPr>
        <p:spPr>
          <a:xfrm>
            <a:off x="797910" y="4120293"/>
            <a:ext cx="3325650" cy="629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ออมเป็นเงินออมเผื่อฉุกเฉินเพิ่ม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ส่งเงินให้ที่บ้านเพิ่ม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4601A0-DAA3-4165-A3A1-CDF00DBF2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4"/>
          <a:stretch/>
        </p:blipFill>
        <p:spPr>
          <a:xfrm>
            <a:off x="83774" y="4173382"/>
            <a:ext cx="926242" cy="93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928A79-7FCF-4324-89DE-901729D84B84}"/>
              </a:ext>
            </a:extLst>
          </p:cNvPr>
          <p:cNvSpPr txBox="1"/>
          <p:nvPr/>
        </p:nvSpPr>
        <p:spPr>
          <a:xfrm>
            <a:off x="731686" y="3691880"/>
            <a:ext cx="345809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37,500 – </a:t>
            </a:r>
            <a:r>
              <a:rPr lang="en-US" sz="1800" b="1" u="sng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37,007</a:t>
            </a:r>
            <a:r>
              <a:rPr lang="en-US" sz="1800" b="1" u="sng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= </a:t>
            </a:r>
            <a:r>
              <a:rPr lang="en-US" sz="1800" b="1" u="sng">
                <a:solidFill>
                  <a:schemeClr val="accent6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493</a:t>
            </a:r>
            <a:endParaRPr lang="th-TH" sz="1800" b="1" u="sng">
              <a:solidFill>
                <a:schemeClr val="accent6">
                  <a:lumMod val="50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A58CEE-8315-4DA7-843F-C7CA66BC9A21}"/>
              </a:ext>
            </a:extLst>
          </p:cNvPr>
          <p:cNvSpPr/>
          <p:nvPr/>
        </p:nvSpPr>
        <p:spPr>
          <a:xfrm>
            <a:off x="4343380" y="3876546"/>
            <a:ext cx="4189059" cy="554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41528-8538-4BEB-BAB1-2EB292A9A145}"/>
              </a:ext>
            </a:extLst>
          </p:cNvPr>
          <p:cNvSpPr txBox="1"/>
          <p:nvPr/>
        </p:nvSpPr>
        <p:spPr>
          <a:xfrm>
            <a:off x="6372200" y="451020"/>
            <a:ext cx="148309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APPROVED</a:t>
            </a:r>
            <a:endParaRPr lang="th-TH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2F1CD-40F4-4F3D-A286-4C20A2144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57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642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4" grpId="0" animBg="1"/>
      <p:bldP spid="8" grpId="0" animBg="1"/>
      <p:bldP spid="3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228C0A-2E52-4470-AACF-FDA8AE3FBE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73" y="2643145"/>
            <a:ext cx="2020381" cy="116890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16248AB-8285-40AB-803C-85207012343F}"/>
              </a:ext>
            </a:extLst>
          </p:cNvPr>
          <p:cNvSpPr/>
          <p:nvPr/>
        </p:nvSpPr>
        <p:spPr>
          <a:xfrm>
            <a:off x="158990" y="3040222"/>
            <a:ext cx="2258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AB189-C480-4E16-BE6D-A2B5A1B3DAE7}"/>
              </a:ext>
            </a:extLst>
          </p:cNvPr>
          <p:cNvSpPr/>
          <p:nvPr/>
        </p:nvSpPr>
        <p:spPr>
          <a:xfrm>
            <a:off x="2252982" y="3681167"/>
            <a:ext cx="703743" cy="10365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>
                    <a:lumMod val="6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6600" b="1">
              <a:solidFill>
                <a:schemeClr val="bg1">
                  <a:lumMod val="6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3C002F0-539E-4757-A9D6-37C6B6C6D06C}"/>
              </a:ext>
            </a:extLst>
          </p:cNvPr>
          <p:cNvSpPr/>
          <p:nvPr/>
        </p:nvSpPr>
        <p:spPr>
          <a:xfrm>
            <a:off x="2986016" y="3685879"/>
            <a:ext cx="1525122" cy="10365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สำรวจ</a:t>
            </a:r>
          </a:p>
          <a:p>
            <a:pPr algn="ctr"/>
            <a:r>
              <a:rPr lang="th-TH" sz="28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ภาระหนี้ที่มี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3060817" y="3926527"/>
            <a:ext cx="1523932" cy="5427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46276" algn="ctr"/>
            <a:endParaRPr lang="th-TH" sz="2357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B23F00-7663-424F-AEF3-C2292593F0FC}"/>
              </a:ext>
            </a:extLst>
          </p:cNvPr>
          <p:cNvSpPr/>
          <p:nvPr/>
        </p:nvSpPr>
        <p:spPr>
          <a:xfrm>
            <a:off x="3664965" y="2601189"/>
            <a:ext cx="703743" cy="10365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>
                    <a:lumMod val="6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6600" b="1">
              <a:solidFill>
                <a:schemeClr val="bg1">
                  <a:lumMod val="6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FF8613-A84F-4D09-88AF-4C26A2987F60}"/>
              </a:ext>
            </a:extLst>
          </p:cNvPr>
          <p:cNvSpPr/>
          <p:nvPr/>
        </p:nvSpPr>
        <p:spPr>
          <a:xfrm>
            <a:off x="4397999" y="2605901"/>
            <a:ext cx="1525122" cy="10365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จัดทำ</a:t>
            </a:r>
          </a:p>
          <a:p>
            <a:pPr algn="ctr"/>
            <a:r>
              <a:rPr lang="th-TH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แผนปลดหนี้</a:t>
            </a:r>
            <a:endParaRPr lang="th-TH" sz="2800" b="1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3CA178-582C-465E-97BA-845AD03B7CE4}"/>
              </a:ext>
            </a:extLst>
          </p:cNvPr>
          <p:cNvSpPr/>
          <p:nvPr/>
        </p:nvSpPr>
        <p:spPr>
          <a:xfrm>
            <a:off x="4958421" y="1530450"/>
            <a:ext cx="703743" cy="1036588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endParaRPr lang="th-TH" sz="66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861CA7-74CF-4009-8DB6-745BD18CD5BB}"/>
              </a:ext>
            </a:extLst>
          </p:cNvPr>
          <p:cNvSpPr/>
          <p:nvPr/>
        </p:nvSpPr>
        <p:spPr>
          <a:xfrm>
            <a:off x="5691454" y="1535162"/>
            <a:ext cx="1760865" cy="10365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ทำตามแผน</a:t>
            </a:r>
          </a:p>
          <a:p>
            <a:pPr algn="ctr"/>
            <a:r>
              <a:rPr lang="th-TH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ปรับพฤติกรรม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377226-E208-41B8-BBD0-6EC060C28467}"/>
              </a:ext>
            </a:extLst>
          </p:cNvPr>
          <p:cNvSpPr/>
          <p:nvPr/>
        </p:nvSpPr>
        <p:spPr>
          <a:xfrm>
            <a:off x="12749" y="629275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</a:t>
            </a:r>
            <a:r>
              <a:rPr lang="th-TH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ขั้นตอนการบริหารจัดการ “หนี้”</a:t>
            </a:r>
            <a:endParaRPr lang="en-US" sz="3600" b="1">
              <a:solidFill>
                <a:srgbClr val="173F7B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CC2404-5963-400A-882A-C3D08ED4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74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64198E-7 L 0.15469 -0.227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-1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E4415DD-CE4F-4104-99CF-A96308D6179E}"/>
              </a:ext>
            </a:extLst>
          </p:cNvPr>
          <p:cNvSpPr/>
          <p:nvPr/>
        </p:nvSpPr>
        <p:spPr>
          <a:xfrm>
            <a:off x="1469607" y="1563638"/>
            <a:ext cx="5656748" cy="3262312"/>
          </a:xfrm>
          <a:custGeom>
            <a:avLst/>
            <a:gdLst>
              <a:gd name="connsiteX0" fmla="*/ 24647 w 5856881"/>
              <a:gd name="connsiteY0" fmla="*/ 1704165 h 3267760"/>
              <a:gd name="connsiteX1" fmla="*/ 344687 w 5856881"/>
              <a:gd name="connsiteY1" fmla="*/ 378285 h 3267760"/>
              <a:gd name="connsiteX2" fmla="*/ 2432567 w 5856881"/>
              <a:gd name="connsiteY2" fmla="*/ 210645 h 3267760"/>
              <a:gd name="connsiteX3" fmla="*/ 2783087 w 5856881"/>
              <a:gd name="connsiteY3" fmla="*/ 3060525 h 3267760"/>
              <a:gd name="connsiteX4" fmla="*/ 5434847 w 5856881"/>
              <a:gd name="connsiteY4" fmla="*/ 2816685 h 3267760"/>
              <a:gd name="connsiteX5" fmla="*/ 5815847 w 5856881"/>
              <a:gd name="connsiteY5" fmla="*/ 972645 h 3267760"/>
              <a:gd name="connsiteX6" fmla="*/ 5846327 w 5856881"/>
              <a:gd name="connsiteY6" fmla="*/ 835485 h 3267760"/>
              <a:gd name="connsiteX7" fmla="*/ 5846327 w 5856881"/>
              <a:gd name="connsiteY7" fmla="*/ 805005 h 326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6881" h="3267760">
                <a:moveTo>
                  <a:pt x="24647" y="1704165"/>
                </a:moveTo>
                <a:cubicBezTo>
                  <a:pt x="-15993" y="1165685"/>
                  <a:pt x="-56633" y="627205"/>
                  <a:pt x="344687" y="378285"/>
                </a:cubicBezTo>
                <a:cubicBezTo>
                  <a:pt x="746007" y="129365"/>
                  <a:pt x="2026167" y="-236395"/>
                  <a:pt x="2432567" y="210645"/>
                </a:cubicBezTo>
                <a:cubicBezTo>
                  <a:pt x="2838967" y="657685"/>
                  <a:pt x="2282707" y="2626185"/>
                  <a:pt x="2783087" y="3060525"/>
                </a:cubicBezTo>
                <a:cubicBezTo>
                  <a:pt x="3283467" y="3494865"/>
                  <a:pt x="4929387" y="3164665"/>
                  <a:pt x="5434847" y="2816685"/>
                </a:cubicBezTo>
                <a:cubicBezTo>
                  <a:pt x="5940307" y="2468705"/>
                  <a:pt x="5747267" y="1302845"/>
                  <a:pt x="5815847" y="972645"/>
                </a:cubicBezTo>
                <a:cubicBezTo>
                  <a:pt x="5884427" y="642445"/>
                  <a:pt x="5846327" y="835485"/>
                  <a:pt x="5846327" y="835485"/>
                </a:cubicBezTo>
                <a:cubicBezTo>
                  <a:pt x="5851407" y="807545"/>
                  <a:pt x="5848867" y="806275"/>
                  <a:pt x="5846327" y="805005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02EB2A-6C0D-45DD-BC20-578EAD2E8745}"/>
              </a:ext>
            </a:extLst>
          </p:cNvPr>
          <p:cNvSpPr/>
          <p:nvPr/>
        </p:nvSpPr>
        <p:spPr>
          <a:xfrm>
            <a:off x="736524" y="3136082"/>
            <a:ext cx="2078539" cy="8222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u="none" strike="noStrike">
                <a:solidFill>
                  <a:schemeClr val="tx1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ใช้เงินตามวัตถุประสงค์ที่กู้</a:t>
            </a:r>
          </a:p>
          <a:p>
            <a:pPr algn="ctr"/>
            <a:r>
              <a:rPr lang="th-TH" sz="2000" u="none" strike="noStrike">
                <a:solidFill>
                  <a:schemeClr val="tx1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ไม่ก่อหนี้ใหม่ถ้าไม่จำเป็น </a:t>
            </a:r>
            <a:endParaRPr lang="th-TH" sz="2000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3516" y="745084"/>
            <a:ext cx="6603830" cy="501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ทำตามแผนอย่างเคร่งครัด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C40ACE-071A-4DE3-AE3E-08E338CD77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7566" y="739633"/>
            <a:ext cx="2055483" cy="16684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3358BA3-0506-4428-A858-C85E96BDAB2D}"/>
              </a:ext>
            </a:extLst>
          </p:cNvPr>
          <p:cNvGrpSpPr/>
          <p:nvPr/>
        </p:nvGrpSpPr>
        <p:grpSpPr>
          <a:xfrm flipH="1">
            <a:off x="59241" y="3745099"/>
            <a:ext cx="948362" cy="1398401"/>
            <a:chOff x="1830893" y="880652"/>
            <a:chExt cx="3314891" cy="5605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06C68E-5238-497B-AB0F-DC89EAFA8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46836">
              <a:off x="1830893" y="880652"/>
              <a:ext cx="3220279" cy="56052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F73C2F6-6DF7-4A82-8847-82E0A80F4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449" y="1434573"/>
              <a:ext cx="2616335" cy="4203915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B1F1D96-19A8-439F-841C-1FBF0A2E7424}"/>
              </a:ext>
            </a:extLst>
          </p:cNvPr>
          <p:cNvSpPr/>
          <p:nvPr/>
        </p:nvSpPr>
        <p:spPr>
          <a:xfrm>
            <a:off x="3069020" y="1843479"/>
            <a:ext cx="2592288" cy="12827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จ่ายหนี้ตามแผนที่วางไว้</a:t>
            </a:r>
          </a:p>
          <a:p>
            <a:pPr algn="ctr"/>
            <a:r>
              <a:rPr lang="th-TH" sz="2000" u="none" strike="noStrike">
                <a:solidFill>
                  <a:schemeClr val="tx1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ตรวจสอบใบแจ้งหนี้และใบเสร็จเสมอ ถ้าเปลี่ยนที่อยู่ต้องแจ้งเจ้าหนี้</a:t>
            </a:r>
            <a:endParaRPr lang="th-TH" sz="2000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76496B-4F3A-437B-AE11-860809730664}"/>
              </a:ext>
            </a:extLst>
          </p:cNvPr>
          <p:cNvSpPr/>
          <p:nvPr/>
        </p:nvSpPr>
        <p:spPr>
          <a:xfrm>
            <a:off x="755481" y="2105227"/>
            <a:ext cx="2040623" cy="8222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อย่าหยุดจ่ายหนี้</a:t>
            </a:r>
          </a:p>
          <a:p>
            <a:pPr algn="ctr"/>
            <a:r>
              <a:rPr lang="th-TH" sz="20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ไม่ไหวรีบติดต่อเจ้าหนี้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E74FE8-EEA1-478C-947E-54CAA5EDE1F4}"/>
              </a:ext>
            </a:extLst>
          </p:cNvPr>
          <p:cNvSpPr/>
          <p:nvPr/>
        </p:nvSpPr>
        <p:spPr>
          <a:xfrm>
            <a:off x="3069020" y="3291761"/>
            <a:ext cx="2592288" cy="8222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ถ้าพักชำระหนี้ต้องทยอยออมเงินเพื่อเตรียมจ่ายหลังพักชำระ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31DAFC-56F3-442F-BE64-A228DF904BD7}"/>
              </a:ext>
            </a:extLst>
          </p:cNvPr>
          <p:cNvSpPr/>
          <p:nvPr/>
        </p:nvSpPr>
        <p:spPr>
          <a:xfrm>
            <a:off x="5982360" y="3380625"/>
            <a:ext cx="2592288" cy="8222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ถ้าตั้งใจขายทรัพย์สินไปโปะ</a:t>
            </a:r>
            <a:r>
              <a:rPr lang="en-US" sz="20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20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ปิดหนี้</a:t>
            </a:r>
          </a:p>
          <a:p>
            <a:pPr algn="ctr"/>
            <a:r>
              <a:rPr lang="th-TH" sz="20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ต้องนำเงินไปโปะ</a:t>
            </a:r>
            <a:r>
              <a:rPr lang="en-US" sz="20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20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ปิดหนี้ตามที่ตั้งใจ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F3992C-2991-4485-98F7-B6D720496840}"/>
              </a:ext>
            </a:extLst>
          </p:cNvPr>
          <p:cNvSpPr/>
          <p:nvPr/>
        </p:nvSpPr>
        <p:spPr>
          <a:xfrm>
            <a:off x="5982360" y="2408051"/>
            <a:ext cx="2592288" cy="8222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ปรับโครงสร้างหนี้แล้วยังจ่ายไม่ไหว ให้เจรจาใหม่อีกครั้ง</a:t>
            </a:r>
          </a:p>
        </p:txBody>
      </p:sp>
      <p:pic>
        <p:nvPicPr>
          <p:cNvPr id="32" name="Picture 31" descr="Logo, icon&#10;&#10;Description automatically generated">
            <a:extLst>
              <a:ext uri="{FF2B5EF4-FFF2-40B4-BE49-F238E27FC236}">
                <a16:creationId xmlns:a16="http://schemas.microsoft.com/office/drawing/2014/main" id="{70D9D82D-579B-4694-AA03-702ACFF0A2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50"/>
          <a:stretch/>
        </p:blipFill>
        <p:spPr>
          <a:xfrm>
            <a:off x="539552" y="627534"/>
            <a:ext cx="1083491" cy="10403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0158D7-B5C5-4DF9-9584-28C84DBA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59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311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46E7B78-5875-4311-8FD0-6F3A8D056D4C}"/>
              </a:ext>
            </a:extLst>
          </p:cNvPr>
          <p:cNvSpPr/>
          <p:nvPr/>
        </p:nvSpPr>
        <p:spPr>
          <a:xfrm>
            <a:off x="0" y="915566"/>
            <a:ext cx="9144000" cy="338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DB78D40-9000-41D1-BAD4-6C679FAA848F}"/>
              </a:ext>
            </a:extLst>
          </p:cNvPr>
          <p:cNvSpPr/>
          <p:nvPr/>
        </p:nvSpPr>
        <p:spPr>
          <a:xfrm>
            <a:off x="-313023" y="3180952"/>
            <a:ext cx="2258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B8BB43-BBF5-43DC-80E8-0D39C6371D22}"/>
              </a:ext>
            </a:extLst>
          </p:cNvPr>
          <p:cNvSpPr/>
          <p:nvPr/>
        </p:nvSpPr>
        <p:spPr>
          <a:xfrm>
            <a:off x="857023" y="1762602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คิดก่อนกู้ 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รู้ก่อนเป็นหนี้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B201894-02E2-4EB9-AE07-AD379C594A79}"/>
              </a:ext>
            </a:extLst>
          </p:cNvPr>
          <p:cNvSpPr/>
          <p:nvPr/>
        </p:nvSpPr>
        <p:spPr>
          <a:xfrm>
            <a:off x="2135996" y="3180952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เตรียมความพร้อม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ก่อน 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Journey </a:t>
            </a: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(เจอหนี้)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5601BAC-F517-4770-9444-3BAB7C724676}"/>
              </a:ext>
            </a:extLst>
          </p:cNvPr>
          <p:cNvSpPr/>
          <p:nvPr/>
        </p:nvSpPr>
        <p:spPr>
          <a:xfrm>
            <a:off x="4872300" y="3180952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เรื่องเล่า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ของลูกหนี้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08CB98C-7405-47EA-82BE-37C580619246}"/>
              </a:ext>
            </a:extLst>
          </p:cNvPr>
          <p:cNvSpPr/>
          <p:nvPr/>
        </p:nvSpPr>
        <p:spPr>
          <a:xfrm>
            <a:off x="6042233" y="2079888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บทสรุปการแก้หนี้</a:t>
            </a:r>
          </a:p>
          <a:p>
            <a:pPr algn="ctr">
              <a:defRPr/>
            </a:pP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83263D0-16A2-4159-A9FC-1BD6FABE04D0}"/>
              </a:ext>
            </a:extLst>
          </p:cNvPr>
          <p:cNvSpPr/>
          <p:nvPr/>
        </p:nvSpPr>
        <p:spPr>
          <a:xfrm>
            <a:off x="7258322" y="3151755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ทบทวนความรู้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เตรียมพร้อมสู้หนี้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C90490-AB56-4778-B370-D0DE8607E858}"/>
              </a:ext>
            </a:extLst>
          </p:cNvPr>
          <p:cNvCxnSpPr/>
          <p:nvPr/>
        </p:nvCxnSpPr>
        <p:spPr>
          <a:xfrm>
            <a:off x="769270" y="2815434"/>
            <a:ext cx="7704856" cy="0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7A8746E8-9937-4B00-9588-8F68B000191C}"/>
              </a:ext>
            </a:extLst>
          </p:cNvPr>
          <p:cNvSpPr/>
          <p:nvPr/>
        </p:nvSpPr>
        <p:spPr>
          <a:xfrm>
            <a:off x="7718544" y="2597727"/>
            <a:ext cx="2258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FINISH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F6B0796-5483-4FA5-9303-1C17B6A7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10781" y="1803532"/>
            <a:ext cx="542223" cy="928624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5002CE34-49A8-4E42-8F1E-AA0BD7A00703}"/>
              </a:ext>
            </a:extLst>
          </p:cNvPr>
          <p:cNvSpPr/>
          <p:nvPr/>
        </p:nvSpPr>
        <p:spPr>
          <a:xfrm>
            <a:off x="3131840" y="267221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2D5EF2F-9A17-432F-9AE1-01C1BF5D538B}"/>
              </a:ext>
            </a:extLst>
          </p:cNvPr>
          <p:cNvSpPr/>
          <p:nvPr/>
        </p:nvSpPr>
        <p:spPr>
          <a:xfrm>
            <a:off x="4572000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F376C55-FA3D-4C3A-A7FA-718161A872A6}"/>
              </a:ext>
            </a:extLst>
          </p:cNvPr>
          <p:cNvSpPr/>
          <p:nvPr/>
        </p:nvSpPr>
        <p:spPr>
          <a:xfrm>
            <a:off x="5868144" y="267141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D5C9641-C121-4C26-9B84-084F9F172EA2}"/>
              </a:ext>
            </a:extLst>
          </p:cNvPr>
          <p:cNvSpPr/>
          <p:nvPr/>
        </p:nvSpPr>
        <p:spPr>
          <a:xfrm>
            <a:off x="7092280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CAD4D7C-5DBC-411F-91F5-C0B7A693591B}"/>
              </a:ext>
            </a:extLst>
          </p:cNvPr>
          <p:cNvSpPr/>
          <p:nvPr/>
        </p:nvSpPr>
        <p:spPr>
          <a:xfrm>
            <a:off x="8267459" y="266222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8515977-B3DD-4740-BE6B-A5B41DB82B12}"/>
              </a:ext>
            </a:extLst>
          </p:cNvPr>
          <p:cNvCxnSpPr>
            <a:cxnSpLocks/>
          </p:cNvCxnSpPr>
          <p:nvPr/>
        </p:nvCxnSpPr>
        <p:spPr>
          <a:xfrm>
            <a:off x="816055" y="2857691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120ACA-CCB5-4F67-8F8C-08B5C293CCFA}"/>
              </a:ext>
            </a:extLst>
          </p:cNvPr>
          <p:cNvCxnSpPr>
            <a:cxnSpLocks/>
          </p:cNvCxnSpPr>
          <p:nvPr/>
        </p:nvCxnSpPr>
        <p:spPr>
          <a:xfrm>
            <a:off x="7196741" y="2442973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19EDFC0-3D8F-42D7-B3BB-53A53F1B924F}"/>
              </a:ext>
            </a:extLst>
          </p:cNvPr>
          <p:cNvCxnSpPr>
            <a:cxnSpLocks/>
          </p:cNvCxnSpPr>
          <p:nvPr/>
        </p:nvCxnSpPr>
        <p:spPr>
          <a:xfrm>
            <a:off x="4705234" y="2427734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368CC8B-E83F-4B68-984E-799C35122D01}"/>
              </a:ext>
            </a:extLst>
          </p:cNvPr>
          <p:cNvCxnSpPr>
            <a:cxnSpLocks/>
          </p:cNvCxnSpPr>
          <p:nvPr/>
        </p:nvCxnSpPr>
        <p:spPr>
          <a:xfrm>
            <a:off x="1968930" y="2442973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5E19AC-83AD-4C4D-A6F7-5F7336F9F6E3}"/>
              </a:ext>
            </a:extLst>
          </p:cNvPr>
          <p:cNvCxnSpPr>
            <a:cxnSpLocks/>
          </p:cNvCxnSpPr>
          <p:nvPr/>
        </p:nvCxnSpPr>
        <p:spPr>
          <a:xfrm>
            <a:off x="8400693" y="2876545"/>
            <a:ext cx="0" cy="304407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A16180-9C91-4C18-B088-1415C75B3797}"/>
              </a:ext>
            </a:extLst>
          </p:cNvPr>
          <p:cNvCxnSpPr>
            <a:cxnSpLocks/>
          </p:cNvCxnSpPr>
          <p:nvPr/>
        </p:nvCxnSpPr>
        <p:spPr>
          <a:xfrm>
            <a:off x="6001378" y="2838666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EF82A7-FD59-45E3-B730-79056DCC1DBF}"/>
              </a:ext>
            </a:extLst>
          </p:cNvPr>
          <p:cNvCxnSpPr>
            <a:cxnSpLocks/>
          </p:cNvCxnSpPr>
          <p:nvPr/>
        </p:nvCxnSpPr>
        <p:spPr>
          <a:xfrm>
            <a:off x="3265074" y="2859782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1DEB77-91F5-4D5E-A1E1-9AF27967522E}"/>
              </a:ext>
            </a:extLst>
          </p:cNvPr>
          <p:cNvCxnSpPr>
            <a:cxnSpLocks/>
          </p:cNvCxnSpPr>
          <p:nvPr/>
        </p:nvCxnSpPr>
        <p:spPr>
          <a:xfrm>
            <a:off x="949290" y="2817854"/>
            <a:ext cx="914026" cy="0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787D6D40-35A0-481E-B6DA-7A14CBA89736}"/>
              </a:ext>
            </a:extLst>
          </p:cNvPr>
          <p:cNvSpPr/>
          <p:nvPr/>
        </p:nvSpPr>
        <p:spPr>
          <a:xfrm>
            <a:off x="1835696" y="2677887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0597198-E081-44CC-AE00-FAF48111DC53}"/>
              </a:ext>
            </a:extLst>
          </p:cNvPr>
          <p:cNvSpPr/>
          <p:nvPr/>
        </p:nvSpPr>
        <p:spPr>
          <a:xfrm>
            <a:off x="682821" y="2671418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B73924D-A4F7-4C97-9131-2E6DD2A289D2}"/>
              </a:ext>
            </a:extLst>
          </p:cNvPr>
          <p:cNvSpPr/>
          <p:nvPr/>
        </p:nvSpPr>
        <p:spPr>
          <a:xfrm>
            <a:off x="2339752" y="970715"/>
            <a:ext cx="1381575" cy="783193"/>
          </a:xfrm>
          <a:prstGeom prst="wedgeRoundRectCallout">
            <a:avLst>
              <a:gd name="adj1" fmla="val -42822"/>
              <a:gd name="adj2" fmla="val 87624"/>
              <a:gd name="adj3" fmla="val 16667"/>
            </a:avLst>
          </a:prstGeom>
          <a:ln>
            <a:solidFill>
              <a:srgbClr val="0D2E6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รู้จักตัวเอง</a:t>
            </a:r>
          </a:p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รู้จักหนี้</a:t>
            </a:r>
            <a:endParaRPr lang="en-US" sz="20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A99B6E-5A04-4D22-983C-DCA54CC2C94E}"/>
              </a:ext>
            </a:extLst>
          </p:cNvPr>
          <p:cNvSpPr/>
          <p:nvPr/>
        </p:nvSpPr>
        <p:spPr>
          <a:xfrm>
            <a:off x="3972201" y="1463470"/>
            <a:ext cx="1466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 3 ขั้นตอนการบริหารจัดการ “หนี้”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B988EC-DFAC-4151-B628-A0EDF57AF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22828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E913598-92BB-4547-BEA0-3F4975C63237}"/>
              </a:ext>
            </a:extLst>
          </p:cNvPr>
          <p:cNvSpPr/>
          <p:nvPr/>
        </p:nvSpPr>
        <p:spPr>
          <a:xfrm>
            <a:off x="0" y="1963788"/>
            <a:ext cx="9144000" cy="26241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6F7388-07D4-43F6-BA8E-B047CA5F7B18}"/>
              </a:ext>
            </a:extLst>
          </p:cNvPr>
          <p:cNvSpPr/>
          <p:nvPr/>
        </p:nvSpPr>
        <p:spPr>
          <a:xfrm>
            <a:off x="1796591" y="820680"/>
            <a:ext cx="6603830" cy="501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u="sng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ปรับพฤติกรรม </a:t>
            </a:r>
            <a:r>
              <a:rPr lang="th-TH" sz="3600">
                <a:solidFill>
                  <a:srgbClr val="173F7B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ไม่เป็นหนี้ซ้ำโดยไม่จำเป็น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264109-595E-4FAC-9825-385E54D0BD59}"/>
              </a:ext>
            </a:extLst>
          </p:cNvPr>
          <p:cNvGrpSpPr/>
          <p:nvPr/>
        </p:nvGrpSpPr>
        <p:grpSpPr>
          <a:xfrm>
            <a:off x="467544" y="283837"/>
            <a:ext cx="1517728" cy="1719351"/>
            <a:chOff x="803607" y="283837"/>
            <a:chExt cx="1517728" cy="1719351"/>
          </a:xfrm>
        </p:grpSpPr>
        <p:pic>
          <p:nvPicPr>
            <p:cNvPr id="21" name="Picture 20" descr="A picture containing text, picture frame&#10;&#10;Description automatically generated">
              <a:extLst>
                <a:ext uri="{FF2B5EF4-FFF2-40B4-BE49-F238E27FC236}">
                  <a16:creationId xmlns:a16="http://schemas.microsoft.com/office/drawing/2014/main" id="{B5A71EEB-1984-4568-9D36-77E594361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07" y="283837"/>
              <a:ext cx="1517728" cy="171935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94A024-7C3C-44D5-AD35-851C39498C3E}"/>
                </a:ext>
              </a:extLst>
            </p:cNvPr>
            <p:cNvSpPr/>
            <p:nvPr/>
          </p:nvSpPr>
          <p:spPr>
            <a:xfrm rot="352145">
              <a:off x="1098159" y="880974"/>
              <a:ext cx="911178" cy="573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NEW</a:t>
              </a:r>
            </a:p>
            <a:p>
              <a:pPr algn="ctr"/>
              <a:r>
                <a:rPr lang="en-US" sz="2400" b="1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ME!</a:t>
              </a:r>
              <a:endParaRPr lang="th-TH" sz="24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4AFD9F4-0D9E-4A22-A110-4EB9D91033A5}"/>
              </a:ext>
            </a:extLst>
          </p:cNvPr>
          <p:cNvGrpSpPr/>
          <p:nvPr/>
        </p:nvGrpSpPr>
        <p:grpSpPr>
          <a:xfrm>
            <a:off x="251520" y="2107865"/>
            <a:ext cx="2214985" cy="2022784"/>
            <a:chOff x="2182848" y="2067755"/>
            <a:chExt cx="2214985" cy="202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3559" y="2067755"/>
              <a:ext cx="1558840" cy="135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A71E3D-1542-434F-8995-642811D48DBE}"/>
                </a:ext>
              </a:extLst>
            </p:cNvPr>
            <p:cNvSpPr txBox="1"/>
            <p:nvPr/>
          </p:nvSpPr>
          <p:spPr>
            <a:xfrm>
              <a:off x="2182848" y="3567319"/>
              <a:ext cx="22149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ออมก่อนใช้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0571474-E254-4819-A413-414C891B596D}"/>
              </a:ext>
            </a:extLst>
          </p:cNvPr>
          <p:cNvGrpSpPr/>
          <p:nvPr/>
        </p:nvGrpSpPr>
        <p:grpSpPr>
          <a:xfrm>
            <a:off x="4504753" y="2203277"/>
            <a:ext cx="2214985" cy="2027092"/>
            <a:chOff x="4504753" y="2163167"/>
            <a:chExt cx="2214985" cy="20270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63" b="56429"/>
            <a:stretch/>
          </p:blipFill>
          <p:spPr>
            <a:xfrm>
              <a:off x="4832485" y="2163167"/>
              <a:ext cx="1828991" cy="1350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64024E-681A-42A7-9515-70AD2E4ED0AD}"/>
                </a:ext>
              </a:extLst>
            </p:cNvPr>
            <p:cNvSpPr txBox="1"/>
            <p:nvPr/>
          </p:nvSpPr>
          <p:spPr>
            <a:xfrm>
              <a:off x="4504753" y="3667039"/>
              <a:ext cx="22149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จัดทำแผนใช้เงิน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7BC17C-993F-4AD4-BBC4-B581CC9E1DCD}"/>
              </a:ext>
            </a:extLst>
          </p:cNvPr>
          <p:cNvGrpSpPr/>
          <p:nvPr/>
        </p:nvGrpSpPr>
        <p:grpSpPr>
          <a:xfrm>
            <a:off x="6894060" y="2002692"/>
            <a:ext cx="2214985" cy="2453137"/>
            <a:chOff x="6894060" y="1962582"/>
            <a:chExt cx="2214985" cy="24531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2320" y="1962582"/>
              <a:ext cx="1200612" cy="149903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B33BF1-4CD7-4AA0-87AA-289A1FD13C75}"/>
                </a:ext>
              </a:extLst>
            </p:cNvPr>
            <p:cNvSpPr txBox="1"/>
            <p:nvPr/>
          </p:nvSpPr>
          <p:spPr>
            <a:xfrm>
              <a:off x="6894060" y="3461612"/>
              <a:ext cx="221498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เป็นหนี้เท่าที่จำเป็น</a:t>
              </a:r>
            </a:p>
            <a:p>
              <a:pPr algn="ctr"/>
              <a:r>
                <a:rPr lang="th-TH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และจ่ายไหว</a:t>
              </a:r>
              <a:endPara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829B801-C068-4F88-8977-F188732850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284" y="2430460"/>
            <a:ext cx="1519571" cy="114256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8CEB4C5-70B6-418C-8817-28D39812D0BF}"/>
              </a:ext>
            </a:extLst>
          </p:cNvPr>
          <p:cNvSpPr txBox="1"/>
          <p:nvPr/>
        </p:nvSpPr>
        <p:spPr>
          <a:xfrm>
            <a:off x="2346703" y="3476490"/>
            <a:ext cx="22149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เริ่มออมเงิน</a:t>
            </a:r>
          </a:p>
          <a:p>
            <a:pPr algn="ctr"/>
            <a:r>
              <a:rPr lang="th-TH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เผื่อฉุกเฉิน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FDBFED-910F-4332-89C0-B1EB26AA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652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44D14B9-AA3D-4F29-80F8-45037FC1C09D}"/>
              </a:ext>
            </a:extLst>
          </p:cNvPr>
          <p:cNvSpPr/>
          <p:nvPr/>
        </p:nvSpPr>
        <p:spPr>
          <a:xfrm>
            <a:off x="0" y="915566"/>
            <a:ext cx="9144000" cy="338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C90490-AB56-4778-B370-D0DE8607E858}"/>
              </a:ext>
            </a:extLst>
          </p:cNvPr>
          <p:cNvCxnSpPr/>
          <p:nvPr/>
        </p:nvCxnSpPr>
        <p:spPr>
          <a:xfrm>
            <a:off x="769270" y="2815434"/>
            <a:ext cx="7704856" cy="0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88D752-8A04-4E0D-8987-55647F939240}"/>
              </a:ext>
            </a:extLst>
          </p:cNvPr>
          <p:cNvCxnSpPr>
            <a:cxnSpLocks/>
          </p:cNvCxnSpPr>
          <p:nvPr/>
        </p:nvCxnSpPr>
        <p:spPr>
          <a:xfrm flipV="1">
            <a:off x="2072741" y="2812068"/>
            <a:ext cx="1152875" cy="6732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EDB78D40-9000-41D1-BAD4-6C679FAA848F}"/>
              </a:ext>
            </a:extLst>
          </p:cNvPr>
          <p:cNvSpPr/>
          <p:nvPr/>
        </p:nvSpPr>
        <p:spPr>
          <a:xfrm>
            <a:off x="-313023" y="3180952"/>
            <a:ext cx="2258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B8BB43-BBF5-43DC-80E8-0D39C6371D22}"/>
              </a:ext>
            </a:extLst>
          </p:cNvPr>
          <p:cNvSpPr/>
          <p:nvPr/>
        </p:nvSpPr>
        <p:spPr>
          <a:xfrm>
            <a:off x="869972" y="1756064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คิดก่อนกู้ </a:t>
            </a:r>
          </a:p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รู้ก่อนเป็นหนี้</a:t>
            </a:r>
            <a:endParaRPr lang="en-US" sz="20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B201894-02E2-4EB9-AE07-AD379C594A79}"/>
              </a:ext>
            </a:extLst>
          </p:cNvPr>
          <p:cNvSpPr/>
          <p:nvPr/>
        </p:nvSpPr>
        <p:spPr>
          <a:xfrm>
            <a:off x="2135996" y="3179061"/>
            <a:ext cx="22581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เตรียมความพร้อม</a:t>
            </a:r>
          </a:p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ก่อน </a:t>
            </a: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Journey </a:t>
            </a: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(เจอหนี้)</a:t>
            </a:r>
            <a:endParaRPr lang="en-US" sz="20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5601BAC-F517-4770-9444-3BAB7C724676}"/>
              </a:ext>
            </a:extLst>
          </p:cNvPr>
          <p:cNvSpPr/>
          <p:nvPr/>
        </p:nvSpPr>
        <p:spPr>
          <a:xfrm>
            <a:off x="4872300" y="3180952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เรื่องเล่า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ของลูกหนี้</a:t>
            </a: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08CB98C-7405-47EA-82BE-37C580619246}"/>
              </a:ext>
            </a:extLst>
          </p:cNvPr>
          <p:cNvSpPr/>
          <p:nvPr/>
        </p:nvSpPr>
        <p:spPr>
          <a:xfrm>
            <a:off x="6086304" y="2007880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บทสรุปการแก้หนี้</a:t>
            </a:r>
          </a:p>
          <a:p>
            <a:pPr algn="ctr">
              <a:defRPr/>
            </a:pP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83263D0-16A2-4159-A9FC-1BD6FABE04D0}"/>
              </a:ext>
            </a:extLst>
          </p:cNvPr>
          <p:cNvSpPr/>
          <p:nvPr/>
        </p:nvSpPr>
        <p:spPr>
          <a:xfrm>
            <a:off x="7196741" y="3120270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ทบทวนความรู้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เตรียมพร้อมสู้หนี้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A8746E8-9937-4B00-9588-8F68B000191C}"/>
              </a:ext>
            </a:extLst>
          </p:cNvPr>
          <p:cNvSpPr/>
          <p:nvPr/>
        </p:nvSpPr>
        <p:spPr>
          <a:xfrm>
            <a:off x="7718544" y="2597727"/>
            <a:ext cx="2258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FINISH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F6B0796-5483-4FA5-9303-1C17B6A7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597729" y="1825700"/>
            <a:ext cx="542223" cy="928624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FD5C9641-C121-4C26-9B84-084F9F172EA2}"/>
              </a:ext>
            </a:extLst>
          </p:cNvPr>
          <p:cNvSpPr/>
          <p:nvPr/>
        </p:nvSpPr>
        <p:spPr>
          <a:xfrm>
            <a:off x="7092280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CAD4D7C-5DBC-411F-91F5-C0B7A693591B}"/>
              </a:ext>
            </a:extLst>
          </p:cNvPr>
          <p:cNvSpPr/>
          <p:nvPr/>
        </p:nvSpPr>
        <p:spPr>
          <a:xfrm>
            <a:off x="8267459" y="266222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8515977-B3DD-4740-BE6B-A5B41DB82B12}"/>
              </a:ext>
            </a:extLst>
          </p:cNvPr>
          <p:cNvCxnSpPr>
            <a:cxnSpLocks/>
          </p:cNvCxnSpPr>
          <p:nvPr/>
        </p:nvCxnSpPr>
        <p:spPr>
          <a:xfrm>
            <a:off x="816055" y="2857691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120ACA-CCB5-4F67-8F8C-08B5C293CCFA}"/>
              </a:ext>
            </a:extLst>
          </p:cNvPr>
          <p:cNvCxnSpPr>
            <a:cxnSpLocks/>
          </p:cNvCxnSpPr>
          <p:nvPr/>
        </p:nvCxnSpPr>
        <p:spPr>
          <a:xfrm>
            <a:off x="7196741" y="2442973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368CC8B-E83F-4B68-984E-799C35122D01}"/>
              </a:ext>
            </a:extLst>
          </p:cNvPr>
          <p:cNvCxnSpPr>
            <a:cxnSpLocks/>
          </p:cNvCxnSpPr>
          <p:nvPr/>
        </p:nvCxnSpPr>
        <p:spPr>
          <a:xfrm>
            <a:off x="1968930" y="2442973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5E19AC-83AD-4C4D-A6F7-5F7336F9F6E3}"/>
              </a:ext>
            </a:extLst>
          </p:cNvPr>
          <p:cNvCxnSpPr>
            <a:cxnSpLocks/>
          </p:cNvCxnSpPr>
          <p:nvPr/>
        </p:nvCxnSpPr>
        <p:spPr>
          <a:xfrm>
            <a:off x="8400693" y="2876545"/>
            <a:ext cx="0" cy="304407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A16180-9C91-4C18-B088-1415C75B3797}"/>
              </a:ext>
            </a:extLst>
          </p:cNvPr>
          <p:cNvCxnSpPr>
            <a:cxnSpLocks/>
          </p:cNvCxnSpPr>
          <p:nvPr/>
        </p:nvCxnSpPr>
        <p:spPr>
          <a:xfrm>
            <a:off x="6001378" y="2838666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EF82A7-FD59-45E3-B730-79056DCC1DBF}"/>
              </a:ext>
            </a:extLst>
          </p:cNvPr>
          <p:cNvCxnSpPr>
            <a:cxnSpLocks/>
          </p:cNvCxnSpPr>
          <p:nvPr/>
        </p:nvCxnSpPr>
        <p:spPr>
          <a:xfrm>
            <a:off x="3265074" y="2859782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1DEB77-91F5-4D5E-A1E1-9AF27967522E}"/>
              </a:ext>
            </a:extLst>
          </p:cNvPr>
          <p:cNvCxnSpPr>
            <a:cxnSpLocks/>
            <a:endCxn id="68" idx="6"/>
          </p:cNvCxnSpPr>
          <p:nvPr/>
        </p:nvCxnSpPr>
        <p:spPr>
          <a:xfrm flipV="1">
            <a:off x="949290" y="2811122"/>
            <a:ext cx="1152875" cy="6732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787D6D40-35A0-481E-B6DA-7A14CBA89736}"/>
              </a:ext>
            </a:extLst>
          </p:cNvPr>
          <p:cNvSpPr/>
          <p:nvPr/>
        </p:nvSpPr>
        <p:spPr>
          <a:xfrm>
            <a:off x="1835696" y="2677887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0597198-E081-44CC-AE00-FAF48111DC53}"/>
              </a:ext>
            </a:extLst>
          </p:cNvPr>
          <p:cNvSpPr/>
          <p:nvPr/>
        </p:nvSpPr>
        <p:spPr>
          <a:xfrm>
            <a:off x="682821" y="2671418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EB465D5-055F-4BCA-B692-D00F719664C5}"/>
              </a:ext>
            </a:extLst>
          </p:cNvPr>
          <p:cNvCxnSpPr>
            <a:cxnSpLocks/>
          </p:cNvCxnSpPr>
          <p:nvPr/>
        </p:nvCxnSpPr>
        <p:spPr>
          <a:xfrm>
            <a:off x="3376170" y="2817854"/>
            <a:ext cx="1308696" cy="0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19EDFC0-3D8F-42D7-B3BB-53A53F1B924F}"/>
              </a:ext>
            </a:extLst>
          </p:cNvPr>
          <p:cNvCxnSpPr>
            <a:cxnSpLocks/>
          </p:cNvCxnSpPr>
          <p:nvPr/>
        </p:nvCxnSpPr>
        <p:spPr>
          <a:xfrm>
            <a:off x="4705234" y="2427734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5002CE34-49A8-4E42-8F1E-AA0BD7A00703}"/>
              </a:ext>
            </a:extLst>
          </p:cNvPr>
          <p:cNvSpPr/>
          <p:nvPr/>
        </p:nvSpPr>
        <p:spPr>
          <a:xfrm>
            <a:off x="3131840" y="2672213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334C38-7A1F-45EE-B393-4CDCB04C0425}"/>
              </a:ext>
            </a:extLst>
          </p:cNvPr>
          <p:cNvCxnSpPr>
            <a:cxnSpLocks/>
          </p:cNvCxnSpPr>
          <p:nvPr/>
        </p:nvCxnSpPr>
        <p:spPr>
          <a:xfrm>
            <a:off x="4705234" y="2815434"/>
            <a:ext cx="1308696" cy="0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1F376C55-FA3D-4C3A-A7FA-718161A872A6}"/>
              </a:ext>
            </a:extLst>
          </p:cNvPr>
          <p:cNvSpPr/>
          <p:nvPr/>
        </p:nvSpPr>
        <p:spPr>
          <a:xfrm>
            <a:off x="5868144" y="267141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2D5EF2F-9A17-432F-9AE1-01C1BF5D538B}"/>
              </a:ext>
            </a:extLst>
          </p:cNvPr>
          <p:cNvSpPr/>
          <p:nvPr/>
        </p:nvSpPr>
        <p:spPr>
          <a:xfrm>
            <a:off x="4572000" y="2653346"/>
            <a:ext cx="266469" cy="266469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472222-EB61-48D8-A334-B5863DF1AEC8}"/>
              </a:ext>
            </a:extLst>
          </p:cNvPr>
          <p:cNvSpPr/>
          <p:nvPr/>
        </p:nvSpPr>
        <p:spPr>
          <a:xfrm>
            <a:off x="3951833" y="1386171"/>
            <a:ext cx="1466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A6A6A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 3 ขั้นตอนการบริหารจัดการ “หนี้”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A41C68-57E6-4B38-A52C-3064DF5D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098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7284E-6 L 0.17361 -0.000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1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1618158D-F395-4D87-B669-C6CC01729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67" b="43287"/>
          <a:stretch/>
        </p:blipFill>
        <p:spPr>
          <a:xfrm>
            <a:off x="3669219" y="1181789"/>
            <a:ext cx="1746868" cy="2409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D2709B-7A2E-4B42-9FCC-94DE22BC9F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5450" y="1119561"/>
            <a:ext cx="1566447" cy="27405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6F487B-7BC7-483E-8DF4-65152F073B84}"/>
              </a:ext>
            </a:extLst>
          </p:cNvPr>
          <p:cNvSpPr/>
          <p:nvPr/>
        </p:nvSpPr>
        <p:spPr>
          <a:xfrm>
            <a:off x="1200937" y="3160008"/>
            <a:ext cx="6683431" cy="707886"/>
          </a:xfrm>
          <a:prstGeom prst="rect">
            <a:avLst/>
          </a:prstGeom>
          <a:solidFill>
            <a:srgbClr val="15406A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เรื่องเล่าของลูกหนี้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42B68B-01AA-460A-83DE-6EE1D82FCFAD}"/>
              </a:ext>
            </a:extLst>
          </p:cNvPr>
          <p:cNvGrpSpPr/>
          <p:nvPr/>
        </p:nvGrpSpPr>
        <p:grpSpPr>
          <a:xfrm>
            <a:off x="5185791" y="964647"/>
            <a:ext cx="1834480" cy="2195361"/>
            <a:chOff x="5185791" y="964647"/>
            <a:chExt cx="1834480" cy="2195361"/>
          </a:xfrm>
        </p:grpSpPr>
        <p:pic>
          <p:nvPicPr>
            <p:cNvPr id="24" name="Picture 23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FEC4743C-E13B-44D7-BF8E-75042D8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85791" y="964647"/>
              <a:ext cx="1834480" cy="2195361"/>
            </a:xfrm>
            <a:prstGeom prst="rect">
              <a:avLst/>
            </a:prstGeom>
          </p:spPr>
        </p:pic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36A80256-A56D-4D11-9B6F-AEE04669C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19" t="22001" r="81654" b="73800"/>
            <a:stretch/>
          </p:blipFill>
          <p:spPr>
            <a:xfrm>
              <a:off x="5940152" y="1844555"/>
              <a:ext cx="288032" cy="151131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660BF4-0BCA-4612-A4D1-03B4005A3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7D2709B-7A2E-4B42-9FCC-94DE22BC9F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276" y="2088090"/>
            <a:ext cx="1510451" cy="26425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6F487B-7BC7-483E-8DF4-65152F073B84}"/>
              </a:ext>
            </a:extLst>
          </p:cNvPr>
          <p:cNvSpPr/>
          <p:nvPr/>
        </p:nvSpPr>
        <p:spPr>
          <a:xfrm>
            <a:off x="-252536" y="771550"/>
            <a:ext cx="358064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เรื่องเล่าของลูกหนี้ </a:t>
            </a:r>
            <a:r>
              <a:rPr lang="en-US" sz="32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#1</a:t>
            </a:r>
            <a:endParaRPr lang="th-TH" sz="3200" b="1">
              <a:solidFill>
                <a:srgbClr val="0D2E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205962E6-E24F-4D3F-A7FD-D0996F8AE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192317"/>
              </p:ext>
            </p:extLst>
          </p:nvPr>
        </p:nvGraphicFramePr>
        <p:xfrm>
          <a:off x="2930825" y="853630"/>
          <a:ext cx="6036155" cy="17312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36155">
                  <a:extLst>
                    <a:ext uri="{9D8B030D-6E8A-4147-A177-3AD203B41FA5}">
                      <a16:colId xmlns:a16="http://schemas.microsoft.com/office/drawing/2014/main" val="3734880242"/>
                    </a:ext>
                  </a:extLst>
                </a:gridCol>
              </a:tblGrid>
              <a:tr h="401644"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พี่ณัฐ (นามสมมติ)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HR </a:t>
                      </a:r>
                      <a:r>
                        <a:rPr lang="th-TH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บริษัทเอกชน วัย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40 </a:t>
                      </a:r>
                      <a:r>
                        <a:rPr lang="th-TH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ปี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01757"/>
                  </a:ext>
                </a:extLst>
              </a:tr>
              <a:tr h="1274039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เริ่มรู้สึกว่าจ่ายหนี้ฝืดเคือง เงินไม่พอใช้  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ตรวจสุขภาพการเงินแล้วพบว่า</a:t>
                      </a:r>
                      <a:r>
                        <a:rPr lang="th-TH" sz="2400" b="0" u="sng">
                          <a:solidFill>
                            <a:srgbClr val="EE2A36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มีหนี้สูงถึง </a:t>
                      </a:r>
                      <a:r>
                        <a:rPr lang="en-US" sz="2400" b="0" u="sng">
                          <a:solidFill>
                            <a:srgbClr val="EE2A36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71% </a:t>
                      </a:r>
                      <a:r>
                        <a:rPr lang="th-TH" sz="2400" b="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ของรายได้</a:t>
                      </a:r>
                      <a:br>
                        <a:rPr lang="th-TH" sz="2400" b="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</a:br>
                      <a:r>
                        <a:rPr lang="th-TH" sz="2400" b="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ต่อเดือน ส่วนใหญ่มาจาก</a:t>
                      </a:r>
                      <a:r>
                        <a:rPr lang="th-TH" sz="2400" b="0" u="sng">
                          <a:solidFill>
                            <a:srgbClr val="EE2A36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ค่าผ่อนรถยนต์และดอกเบี้ยบัตรเครดิต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425179"/>
                  </a:ext>
                </a:extLst>
              </a:tr>
            </a:tbl>
          </a:graphicData>
        </a:graphic>
      </p:graphicFrame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1670D698-4D4E-4943-A606-212D73BAB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760216"/>
              </p:ext>
            </p:extLst>
          </p:nvPr>
        </p:nvGraphicFramePr>
        <p:xfrm>
          <a:off x="2896941" y="2666949"/>
          <a:ext cx="6079664" cy="19876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79664">
                  <a:extLst>
                    <a:ext uri="{9D8B030D-6E8A-4147-A177-3AD203B41FA5}">
                      <a16:colId xmlns:a16="http://schemas.microsoft.com/office/drawing/2014/main" val="3734880242"/>
                    </a:ext>
                  </a:extLst>
                </a:gridCol>
              </a:tblGrid>
              <a:tr h="1987663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h-TH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ลดรายจ่าย</a:t>
                      </a:r>
                      <a:r>
                        <a:rPr lang="en-US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: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ซื้อเครื่องชงกาแฟ </a:t>
                      </a:r>
                      <a:r>
                        <a:rPr lang="en-US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2,000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บาท แทนการซื้อจากร้านวันละ </a:t>
                      </a:r>
                      <a:br>
                        <a:rPr lang="en-US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</a:br>
                      <a:r>
                        <a:rPr lang="en-US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60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บาท (ปีละ </a:t>
                      </a:r>
                      <a:r>
                        <a:rPr lang="en-US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21,900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บาท)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h-TH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เพิ่มรายได้</a:t>
                      </a:r>
                      <a:r>
                        <a:rPr lang="en-US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: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หาของมาขายเพิ่มรายได้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h-TH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ขายสินทรัพย์</a:t>
                      </a:r>
                      <a:r>
                        <a:rPr lang="en-US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: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ตัดใจขายรถยนต์ที่ไม่ค่อยได้ใช้งานเพื่อลดหนี้</a:t>
                      </a:r>
                      <a:endParaRPr lang="th-TH" sz="2000" b="1" u="sng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h-TH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ปรับโครงสร้างหนี้</a:t>
                      </a:r>
                      <a:r>
                        <a:rPr lang="en-US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: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ใช้โปรแกรมเปรียบเทียบผลิตภัณฑ์ ศคง. เพื่อหาสินเชื่อ</a:t>
                      </a:r>
                      <a:br>
                        <a:rPr lang="en-US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</a:b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ที่ดอกเบี้ยถูกกว่ามาปิดหนี้บัตรเครดิต </a:t>
                      </a:r>
                      <a:endParaRPr lang="th-TH" sz="2000" b="1" u="sng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01757"/>
                  </a:ext>
                </a:extLst>
              </a:tr>
            </a:tbl>
          </a:graphicData>
        </a:graphic>
      </p:graphicFrame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50A74504-4451-4552-BC84-B6000CE7DFC9}"/>
              </a:ext>
            </a:extLst>
          </p:cNvPr>
          <p:cNvSpPr/>
          <p:nvPr/>
        </p:nvSpPr>
        <p:spPr>
          <a:xfrm>
            <a:off x="1259406" y="1285123"/>
            <a:ext cx="1459692" cy="138182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71%</a:t>
            </a:r>
            <a:endParaRPr lang="th-TH" sz="3200" b="1">
              <a:solidFill>
                <a:srgbClr val="00206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481834-3BE6-47B9-9E30-91758A03F65B}"/>
              </a:ext>
            </a:extLst>
          </p:cNvPr>
          <p:cNvSpPr/>
          <p:nvPr/>
        </p:nvSpPr>
        <p:spPr>
          <a:xfrm>
            <a:off x="1172869" y="1290561"/>
            <a:ext cx="1649562" cy="13763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173F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14%</a:t>
            </a:r>
            <a:endParaRPr lang="th-TH" sz="3600">
              <a:solidFill>
                <a:srgbClr val="00206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22" name="Picture 21" descr="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743BF231-357F-4BD3-8AFD-06D9BE3C2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4" t="46760" r="66689" b="47381"/>
          <a:stretch/>
        </p:blipFill>
        <p:spPr>
          <a:xfrm>
            <a:off x="611560" y="2952186"/>
            <a:ext cx="288032" cy="1876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63680C-EF03-41FF-BC39-6FC1D1891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00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 with low confidence">
            <a:extLst>
              <a:ext uri="{FF2B5EF4-FFF2-40B4-BE49-F238E27FC236}">
                <a16:creationId xmlns:a16="http://schemas.microsoft.com/office/drawing/2014/main" id="{23C7F1D1-A5BB-4394-B262-35E1694E56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04" y="2070492"/>
            <a:ext cx="1506212" cy="1879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6F487B-7BC7-483E-8DF4-65152F073B84}"/>
              </a:ext>
            </a:extLst>
          </p:cNvPr>
          <p:cNvSpPr/>
          <p:nvPr/>
        </p:nvSpPr>
        <p:spPr>
          <a:xfrm>
            <a:off x="-180528" y="699684"/>
            <a:ext cx="358064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เรื่องเล่าของลูกหนี้ </a:t>
            </a:r>
            <a:r>
              <a:rPr lang="en-US" sz="32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#2</a:t>
            </a:r>
            <a:endParaRPr lang="th-TH" sz="3200" b="1">
              <a:solidFill>
                <a:srgbClr val="0D2E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205962E6-E24F-4D3F-A7FD-D0996F8AE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512503"/>
              </p:ext>
            </p:extLst>
          </p:nvPr>
        </p:nvGraphicFramePr>
        <p:xfrm>
          <a:off x="2930825" y="781764"/>
          <a:ext cx="5824429" cy="164676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24429">
                  <a:extLst>
                    <a:ext uri="{9D8B030D-6E8A-4147-A177-3AD203B41FA5}">
                      <a16:colId xmlns:a16="http://schemas.microsoft.com/office/drawing/2014/main" val="3734880242"/>
                    </a:ext>
                  </a:extLst>
                </a:gridCol>
              </a:tblGrid>
              <a:tr h="457436"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คุณแนน นักบัญชี อายุ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30 </a:t>
                      </a:r>
                      <a:r>
                        <a:rPr lang="th-TH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ปี เงินเดือน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30,000 </a:t>
                      </a:r>
                      <a:r>
                        <a:rPr lang="th-TH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บาท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01757"/>
                  </a:ext>
                </a:extLst>
              </a:tr>
              <a:tr h="1189333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รักการ </a:t>
                      </a:r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shopping </a:t>
                      </a:r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ชอบใช้บัตรเครดิต (มีบัตรเครดิตกว่า </a:t>
                      </a:r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9 </a:t>
                      </a:r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ใบ) 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รู้ตัวอีกที</a:t>
                      </a:r>
                      <a:r>
                        <a:rPr lang="th-TH" sz="2400" b="0" u="sng">
                          <a:solidFill>
                            <a:srgbClr val="EE2A36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มีหนี้บัตรเครดิต </a:t>
                      </a:r>
                      <a:r>
                        <a:rPr lang="en-US" sz="2400" b="0" u="sng">
                          <a:solidFill>
                            <a:srgbClr val="EE2A36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300,000 </a:t>
                      </a:r>
                      <a:r>
                        <a:rPr lang="th-TH" sz="2400" b="0" u="sng">
                          <a:solidFill>
                            <a:srgbClr val="EE2A36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บาท และเริ่มค้างจ่ายจนได้รับหมายศาล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425179"/>
                  </a:ext>
                </a:extLst>
              </a:tr>
            </a:tbl>
          </a:graphicData>
        </a:graphic>
      </p:graphicFrame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1670D698-4D4E-4943-A606-212D73BAB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831291"/>
              </p:ext>
            </p:extLst>
          </p:nvPr>
        </p:nvGraphicFramePr>
        <p:xfrm>
          <a:off x="2930825" y="2534590"/>
          <a:ext cx="5911446" cy="175493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11446">
                  <a:extLst>
                    <a:ext uri="{9D8B030D-6E8A-4147-A177-3AD203B41FA5}">
                      <a16:colId xmlns:a16="http://schemas.microsoft.com/office/drawing/2014/main" val="3734880242"/>
                    </a:ext>
                  </a:extLst>
                </a:gridCol>
              </a:tblGrid>
              <a:tr h="1754931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h-TH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ปรับพฤติกรรม</a:t>
                      </a:r>
                      <a:r>
                        <a:rPr lang="en-US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: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หยุดใช้บัตรเครดิตเด็ดขาด สำรวจเงินเข้าออก ใช้เงินเท่าที่มี เลิก </a:t>
                      </a:r>
                      <a:r>
                        <a:rPr lang="en-US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shopping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ของฟุ่มเฟือย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h-TH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เปิดใจคุยกับครอบครัว</a:t>
                      </a:r>
                      <a:r>
                        <a:rPr lang="en-US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: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แฟนช่วยหาเงินมาปิดหนี้บางส่วน 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h-TH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เจรจากับเจ้าหนี้</a:t>
                      </a:r>
                      <a:r>
                        <a:rPr lang="en-US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: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ขอผ่อนจ่ายตามที่สามารถจ่ายได้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h-TH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ขายสินทรัพย์</a:t>
                      </a:r>
                      <a:r>
                        <a:rPr lang="en-US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: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นำเสื้อผ้า กระเป๋า รองเท้าที่มีไปขายที่ตลาดนัด นำเงินไปใช้หนี้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01757"/>
                  </a:ext>
                </a:extLst>
              </a:tr>
            </a:tbl>
          </a:graphicData>
        </a:graphic>
      </p:graphicFrame>
      <p:pic>
        <p:nvPicPr>
          <p:cNvPr id="23" name="Picture 22" descr="Text&#10;&#10;Description automatically generated with medium confidence">
            <a:extLst>
              <a:ext uri="{FF2B5EF4-FFF2-40B4-BE49-F238E27FC236}">
                <a16:creationId xmlns:a16="http://schemas.microsoft.com/office/drawing/2014/main" id="{AA79E1C3-DDA1-4204-A1F0-4BA2CE2494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67" b="43287"/>
          <a:stretch/>
        </p:blipFill>
        <p:spPr>
          <a:xfrm flipH="1">
            <a:off x="-11668" y="2732484"/>
            <a:ext cx="1554032" cy="214352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BFB7CFD-909C-424B-8708-369D803714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6244">
            <a:off x="229496" y="1846961"/>
            <a:ext cx="576758" cy="826047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648CE6B0-8449-4737-9FA1-EBAFCB28D7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28" y="3783607"/>
            <a:ext cx="557150" cy="426056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65F327A4-7FBC-43C8-87B0-4B401986ED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92" y="4223602"/>
            <a:ext cx="1163591" cy="61443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C914EF2-08AC-4DEA-8D57-ADFD11505D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5664" y="3588914"/>
            <a:ext cx="430535" cy="500986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324E9E0D-D261-4DB1-9520-BB1D8F9F39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73" y="1418161"/>
            <a:ext cx="588814" cy="5702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421F44-5A77-4C87-A2AD-B6860807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41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yellow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AB7821A-ECC4-4658-BDC6-912B27748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98" y="2119663"/>
            <a:ext cx="2359520" cy="7632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6F487B-7BC7-483E-8DF4-65152F073B84}"/>
              </a:ext>
            </a:extLst>
          </p:cNvPr>
          <p:cNvSpPr/>
          <p:nvPr/>
        </p:nvSpPr>
        <p:spPr>
          <a:xfrm>
            <a:off x="-180528" y="915709"/>
            <a:ext cx="358064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เรื่องเล่าของลูกหนี้ </a:t>
            </a:r>
            <a:r>
              <a:rPr lang="en-US" sz="32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#3</a:t>
            </a:r>
            <a:endParaRPr lang="th-TH" sz="3200" b="1">
              <a:solidFill>
                <a:srgbClr val="0D2E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205962E6-E24F-4D3F-A7FD-D0996F8AE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598656"/>
              </p:ext>
            </p:extLst>
          </p:nvPr>
        </p:nvGraphicFramePr>
        <p:xfrm>
          <a:off x="2930825" y="997789"/>
          <a:ext cx="5824429" cy="15019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24429">
                  <a:extLst>
                    <a:ext uri="{9D8B030D-6E8A-4147-A177-3AD203B41FA5}">
                      <a16:colId xmlns:a16="http://schemas.microsoft.com/office/drawing/2014/main" val="3734880242"/>
                    </a:ext>
                  </a:extLst>
                </a:gridCol>
              </a:tblGrid>
              <a:tr h="463212"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solidFill>
                            <a:schemeClr val="bg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น้องศักดิ์ (นามสมมติ) พนักงานโรงงาน อายุ </a:t>
                      </a:r>
                      <a:r>
                        <a:rPr lang="en-US" sz="2400">
                          <a:solidFill>
                            <a:schemeClr val="bg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27 </a:t>
                      </a:r>
                      <a:r>
                        <a:rPr lang="th-TH" sz="2400">
                          <a:solidFill>
                            <a:schemeClr val="bg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ปี 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01757"/>
                  </a:ext>
                </a:extLst>
              </a:tr>
              <a:tr h="1038741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0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ผ่อนรถยนต์</a:t>
                      </a:r>
                      <a:r>
                        <a:rPr lang="en-US" sz="20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 1 </a:t>
                      </a:r>
                      <a:r>
                        <a:rPr lang="th-TH" sz="20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คัน กับภรรยา แต่ต่อมาภรรยาตกงานจึงต้องผ่อนคนเดียว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ไม่มีทรัพย์สินอื่น ๆ ที่สามารถขายได้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เริ่มผ่อนไม่ไหว กลัวรถถูกยึด </a:t>
                      </a:r>
                      <a:r>
                        <a:rPr lang="th-TH" sz="2000" b="0" u="sng">
                          <a:solidFill>
                            <a:srgbClr val="FF000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จึงตัดสินใจกู้เงินนอกระบบมาหมุนจ่าย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425179"/>
                  </a:ext>
                </a:extLst>
              </a:tr>
            </a:tbl>
          </a:graphicData>
        </a:graphic>
      </p:graphicFrame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1670D698-4D4E-4943-A606-212D73BAB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735962"/>
              </p:ext>
            </p:extLst>
          </p:nvPr>
        </p:nvGraphicFramePr>
        <p:xfrm>
          <a:off x="2930824" y="2580614"/>
          <a:ext cx="5824429" cy="1925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24429">
                  <a:extLst>
                    <a:ext uri="{9D8B030D-6E8A-4147-A177-3AD203B41FA5}">
                      <a16:colId xmlns:a16="http://schemas.microsoft.com/office/drawing/2014/main" val="3734880242"/>
                    </a:ext>
                  </a:extLst>
                </a:gridCol>
              </a:tblGrid>
              <a:tr h="192572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h-TH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ติดต่อเจ้าหนี้</a:t>
                      </a:r>
                      <a:r>
                        <a:rPr lang="en-US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: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ขอเจรจาปรับโครงสร้างหนี้ที่มีปัญหา เพื่อขอปรับลดค่างวดลดลง ยื่นเอกสารแสดงความจำเป็นต่าง ๆ จนกว่าภรรยาจะหางานใหม่ได้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h-TH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ตัดใจขาย</a:t>
                      </a:r>
                      <a:r>
                        <a:rPr lang="en-US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/</a:t>
                      </a:r>
                      <a:r>
                        <a:rPr lang="th-TH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คืนรถ</a:t>
                      </a:r>
                      <a:r>
                        <a:rPr lang="en-US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: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หารถใหม่ที่มียอดผ่อนต่ำลง เอาส่วนต่างมาปิดหนี้</a:t>
                      </a:r>
                      <a:b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</a:b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นอกระบบ</a:t>
                      </a:r>
                      <a:endParaRPr lang="th-TH" sz="2000" b="1" u="sng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th-TH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หาสินเชื่อแก้ปัญหาหนี้นอกระบบ</a:t>
                      </a:r>
                      <a:r>
                        <a:rPr lang="en-US" sz="2000" b="1" u="sng">
                          <a:solidFill>
                            <a:srgbClr val="002060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: </a:t>
                      </a: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กู้สินเชื่อที่ดอกเบี้ยต่ำกว่ามาปิดหนี้</a:t>
                      </a:r>
                      <a:b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</a:br>
                      <a:r>
                        <a:rPr lang="th-TH" sz="2000" b="0" u="none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นอกระบบ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01757"/>
                  </a:ext>
                </a:extLst>
              </a:tr>
            </a:tbl>
          </a:graphicData>
        </a:graphic>
      </p:graphicFrame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435CF36-18F3-44A5-8F0F-E6C0DD273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677"/>
            <a:ext cx="2051720" cy="2455337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F7167DC3-0AAA-49FE-972F-931618C519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22001" r="81654" b="73800"/>
          <a:stretch/>
        </p:blipFill>
        <p:spPr>
          <a:xfrm flipH="1">
            <a:off x="971600" y="3449269"/>
            <a:ext cx="288032" cy="1511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15778E-5BC9-4894-8E1B-96CD025F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10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181B304-E7AA-40C9-89CF-5CF2037B4FAD}"/>
              </a:ext>
            </a:extLst>
          </p:cNvPr>
          <p:cNvSpPr/>
          <p:nvPr/>
        </p:nvSpPr>
        <p:spPr>
          <a:xfrm>
            <a:off x="0" y="915566"/>
            <a:ext cx="9144000" cy="338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C90490-AB56-4778-B370-D0DE8607E858}"/>
              </a:ext>
            </a:extLst>
          </p:cNvPr>
          <p:cNvCxnSpPr/>
          <p:nvPr/>
        </p:nvCxnSpPr>
        <p:spPr>
          <a:xfrm>
            <a:off x="769270" y="2815434"/>
            <a:ext cx="7704856" cy="0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88D752-8A04-4E0D-8987-55647F939240}"/>
              </a:ext>
            </a:extLst>
          </p:cNvPr>
          <p:cNvCxnSpPr>
            <a:cxnSpLocks/>
          </p:cNvCxnSpPr>
          <p:nvPr/>
        </p:nvCxnSpPr>
        <p:spPr>
          <a:xfrm flipV="1">
            <a:off x="2072741" y="2812068"/>
            <a:ext cx="1152875" cy="6732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EDB78D40-9000-41D1-BAD4-6C679FAA848F}"/>
              </a:ext>
            </a:extLst>
          </p:cNvPr>
          <p:cNvSpPr/>
          <p:nvPr/>
        </p:nvSpPr>
        <p:spPr>
          <a:xfrm>
            <a:off x="-313023" y="3180952"/>
            <a:ext cx="2258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B8BB43-BBF5-43DC-80E8-0D39C6371D22}"/>
              </a:ext>
            </a:extLst>
          </p:cNvPr>
          <p:cNvSpPr/>
          <p:nvPr/>
        </p:nvSpPr>
        <p:spPr>
          <a:xfrm>
            <a:off x="869972" y="1755779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คิดก่อนกู้ </a:t>
            </a:r>
          </a:p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รู้ก่อนเป็นหนี้</a:t>
            </a:r>
            <a:endParaRPr lang="en-US" sz="20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B201894-02E2-4EB9-AE07-AD379C594A79}"/>
              </a:ext>
            </a:extLst>
          </p:cNvPr>
          <p:cNvSpPr/>
          <p:nvPr/>
        </p:nvSpPr>
        <p:spPr>
          <a:xfrm>
            <a:off x="2135996" y="3179061"/>
            <a:ext cx="22581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เตรียมความพร้อม</a:t>
            </a:r>
          </a:p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ก่อน </a:t>
            </a: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Journey </a:t>
            </a: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(เจอหนี้)</a:t>
            </a:r>
            <a:endParaRPr lang="en-US" sz="20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5601BAC-F517-4770-9444-3BAB7C724676}"/>
              </a:ext>
            </a:extLst>
          </p:cNvPr>
          <p:cNvSpPr/>
          <p:nvPr/>
        </p:nvSpPr>
        <p:spPr>
          <a:xfrm>
            <a:off x="4872300" y="3171327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เรื่องเล่า</a:t>
            </a:r>
          </a:p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ของลูกหนี้</a:t>
            </a:r>
            <a:endParaRPr lang="en-US" sz="20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08CB98C-7405-47EA-82BE-37C580619246}"/>
              </a:ext>
            </a:extLst>
          </p:cNvPr>
          <p:cNvSpPr/>
          <p:nvPr/>
        </p:nvSpPr>
        <p:spPr>
          <a:xfrm>
            <a:off x="6171300" y="2007880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บทสรุปการแก้หนี้</a:t>
            </a:r>
          </a:p>
          <a:p>
            <a:pPr algn="ctr">
              <a:defRPr/>
            </a:pPr>
            <a:endParaRPr lang="en-US" sz="20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83263D0-16A2-4159-A9FC-1BD6FABE04D0}"/>
              </a:ext>
            </a:extLst>
          </p:cNvPr>
          <p:cNvSpPr/>
          <p:nvPr/>
        </p:nvSpPr>
        <p:spPr>
          <a:xfrm>
            <a:off x="7196741" y="3120270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ทบทวนความรู้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เตรียมพร้อมสู้หนี้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A8746E8-9937-4B00-9588-8F68B000191C}"/>
              </a:ext>
            </a:extLst>
          </p:cNvPr>
          <p:cNvSpPr/>
          <p:nvPr/>
        </p:nvSpPr>
        <p:spPr>
          <a:xfrm>
            <a:off x="7718544" y="2597727"/>
            <a:ext cx="2258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FINISH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F6B0796-5483-4FA5-9303-1C17B6A7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51540" y="1811318"/>
            <a:ext cx="542223" cy="928624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4CAD4D7C-5DBC-411F-91F5-C0B7A693591B}"/>
              </a:ext>
            </a:extLst>
          </p:cNvPr>
          <p:cNvSpPr/>
          <p:nvPr/>
        </p:nvSpPr>
        <p:spPr>
          <a:xfrm>
            <a:off x="8267459" y="266222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8515977-B3DD-4740-BE6B-A5B41DB82B12}"/>
              </a:ext>
            </a:extLst>
          </p:cNvPr>
          <p:cNvCxnSpPr>
            <a:cxnSpLocks/>
          </p:cNvCxnSpPr>
          <p:nvPr/>
        </p:nvCxnSpPr>
        <p:spPr>
          <a:xfrm>
            <a:off x="816055" y="2857691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120ACA-CCB5-4F67-8F8C-08B5C293CCFA}"/>
              </a:ext>
            </a:extLst>
          </p:cNvPr>
          <p:cNvCxnSpPr>
            <a:cxnSpLocks/>
          </p:cNvCxnSpPr>
          <p:nvPr/>
        </p:nvCxnSpPr>
        <p:spPr>
          <a:xfrm>
            <a:off x="7236296" y="2442973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368CC8B-E83F-4B68-984E-799C35122D01}"/>
              </a:ext>
            </a:extLst>
          </p:cNvPr>
          <p:cNvCxnSpPr>
            <a:cxnSpLocks/>
          </p:cNvCxnSpPr>
          <p:nvPr/>
        </p:nvCxnSpPr>
        <p:spPr>
          <a:xfrm>
            <a:off x="1968930" y="2442973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5E19AC-83AD-4C4D-A6F7-5F7336F9F6E3}"/>
              </a:ext>
            </a:extLst>
          </p:cNvPr>
          <p:cNvCxnSpPr>
            <a:cxnSpLocks/>
          </p:cNvCxnSpPr>
          <p:nvPr/>
        </p:nvCxnSpPr>
        <p:spPr>
          <a:xfrm>
            <a:off x="8400693" y="2876545"/>
            <a:ext cx="0" cy="304407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A16180-9C91-4C18-B088-1415C75B3797}"/>
              </a:ext>
            </a:extLst>
          </p:cNvPr>
          <p:cNvCxnSpPr>
            <a:cxnSpLocks/>
          </p:cNvCxnSpPr>
          <p:nvPr/>
        </p:nvCxnSpPr>
        <p:spPr>
          <a:xfrm>
            <a:off x="6001378" y="2838666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EF82A7-FD59-45E3-B730-79056DCC1DBF}"/>
              </a:ext>
            </a:extLst>
          </p:cNvPr>
          <p:cNvCxnSpPr>
            <a:cxnSpLocks/>
          </p:cNvCxnSpPr>
          <p:nvPr/>
        </p:nvCxnSpPr>
        <p:spPr>
          <a:xfrm>
            <a:off x="3265074" y="2859782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1DEB77-91F5-4D5E-A1E1-9AF27967522E}"/>
              </a:ext>
            </a:extLst>
          </p:cNvPr>
          <p:cNvCxnSpPr>
            <a:cxnSpLocks/>
            <a:endCxn id="68" idx="6"/>
          </p:cNvCxnSpPr>
          <p:nvPr/>
        </p:nvCxnSpPr>
        <p:spPr>
          <a:xfrm flipV="1">
            <a:off x="949290" y="2811122"/>
            <a:ext cx="1152875" cy="6732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787D6D40-35A0-481E-B6DA-7A14CBA89736}"/>
              </a:ext>
            </a:extLst>
          </p:cNvPr>
          <p:cNvSpPr/>
          <p:nvPr/>
        </p:nvSpPr>
        <p:spPr>
          <a:xfrm>
            <a:off x="1835696" y="2677887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0597198-E081-44CC-AE00-FAF48111DC53}"/>
              </a:ext>
            </a:extLst>
          </p:cNvPr>
          <p:cNvSpPr/>
          <p:nvPr/>
        </p:nvSpPr>
        <p:spPr>
          <a:xfrm>
            <a:off x="682821" y="2671418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EB465D5-055F-4BCA-B692-D00F719664C5}"/>
              </a:ext>
            </a:extLst>
          </p:cNvPr>
          <p:cNvCxnSpPr>
            <a:cxnSpLocks/>
          </p:cNvCxnSpPr>
          <p:nvPr/>
        </p:nvCxnSpPr>
        <p:spPr>
          <a:xfrm>
            <a:off x="3376170" y="2817854"/>
            <a:ext cx="1308696" cy="0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19EDFC0-3D8F-42D7-B3BB-53A53F1B924F}"/>
              </a:ext>
            </a:extLst>
          </p:cNvPr>
          <p:cNvCxnSpPr>
            <a:cxnSpLocks/>
          </p:cNvCxnSpPr>
          <p:nvPr/>
        </p:nvCxnSpPr>
        <p:spPr>
          <a:xfrm>
            <a:off x="4705234" y="2427734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5002CE34-49A8-4E42-8F1E-AA0BD7A00703}"/>
              </a:ext>
            </a:extLst>
          </p:cNvPr>
          <p:cNvSpPr/>
          <p:nvPr/>
        </p:nvSpPr>
        <p:spPr>
          <a:xfrm>
            <a:off x="3131840" y="2672213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334C38-7A1F-45EE-B393-4CDCB04C0425}"/>
              </a:ext>
            </a:extLst>
          </p:cNvPr>
          <p:cNvCxnSpPr>
            <a:cxnSpLocks/>
          </p:cNvCxnSpPr>
          <p:nvPr/>
        </p:nvCxnSpPr>
        <p:spPr>
          <a:xfrm>
            <a:off x="4705234" y="2815434"/>
            <a:ext cx="1308696" cy="0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22D5EF2F-9A17-432F-9AE1-01C1BF5D538B}"/>
              </a:ext>
            </a:extLst>
          </p:cNvPr>
          <p:cNvSpPr/>
          <p:nvPr/>
        </p:nvSpPr>
        <p:spPr>
          <a:xfrm>
            <a:off x="4572000" y="2653346"/>
            <a:ext cx="266469" cy="266469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9CDA27-310C-4B9C-9CEF-03E40CA110FA}"/>
              </a:ext>
            </a:extLst>
          </p:cNvPr>
          <p:cNvCxnSpPr>
            <a:cxnSpLocks/>
          </p:cNvCxnSpPr>
          <p:nvPr/>
        </p:nvCxnSpPr>
        <p:spPr>
          <a:xfrm>
            <a:off x="6050053" y="2815434"/>
            <a:ext cx="1308696" cy="0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1F376C55-FA3D-4C3A-A7FA-718161A872A6}"/>
              </a:ext>
            </a:extLst>
          </p:cNvPr>
          <p:cNvSpPr/>
          <p:nvPr/>
        </p:nvSpPr>
        <p:spPr>
          <a:xfrm>
            <a:off x="5868144" y="2671418"/>
            <a:ext cx="266469" cy="266469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D5C9641-C121-4C26-9B84-084F9F172EA2}"/>
              </a:ext>
            </a:extLst>
          </p:cNvPr>
          <p:cNvSpPr/>
          <p:nvPr/>
        </p:nvSpPr>
        <p:spPr>
          <a:xfrm>
            <a:off x="7113843" y="265334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A506C4-73D3-476F-A7F4-AB7CB3E1802A}"/>
              </a:ext>
            </a:extLst>
          </p:cNvPr>
          <p:cNvSpPr/>
          <p:nvPr/>
        </p:nvSpPr>
        <p:spPr>
          <a:xfrm>
            <a:off x="3972201" y="1463470"/>
            <a:ext cx="1466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A6A6A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 3 ขั้นตอนการบริหารจัดการ “หนี้”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3AC7C-0AD9-4C91-8951-13C0E47B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537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95062E-6 L 0.10035 -3.9506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C58374E-C415-4E42-9B32-2E501B336EC9}"/>
              </a:ext>
            </a:extLst>
          </p:cNvPr>
          <p:cNvSpPr/>
          <p:nvPr/>
        </p:nvSpPr>
        <p:spPr>
          <a:xfrm>
            <a:off x="2987824" y="599381"/>
            <a:ext cx="423209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สรุปหลักสำคัญในการแก้ปัญหาหนี้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CC9267A-CF85-43CE-8BAB-6017D2632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159702"/>
              </p:ext>
            </p:extLst>
          </p:nvPr>
        </p:nvGraphicFramePr>
        <p:xfrm>
          <a:off x="430420" y="339502"/>
          <a:ext cx="8030012" cy="4323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777621D2-0D75-4DCE-8125-4693A4AF5E52}"/>
              </a:ext>
            </a:extLst>
          </p:cNvPr>
          <p:cNvSpPr txBox="1"/>
          <p:nvPr/>
        </p:nvSpPr>
        <p:spPr>
          <a:xfrm>
            <a:off x="3221290" y="3188022"/>
            <a:ext cx="2448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จดบันทึกรายรับ</a:t>
            </a: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รายจ่าย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ตรวจสอบแผนใช้เงิน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12A80B-6968-437C-AF50-E8BB3E3871F2}"/>
              </a:ext>
            </a:extLst>
          </p:cNvPr>
          <p:cNvSpPr txBox="1"/>
          <p:nvPr/>
        </p:nvSpPr>
        <p:spPr>
          <a:xfrm>
            <a:off x="5669562" y="3188022"/>
            <a:ext cx="24482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ลดรายจ่าย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เพิ่มรายได้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ขายสินทรัพย์ 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ขอปรับโครงสร้างหนี้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A62A72-8D11-490B-BD87-44CBFACC197E}"/>
              </a:ext>
            </a:extLst>
          </p:cNvPr>
          <p:cNvGrpSpPr/>
          <p:nvPr/>
        </p:nvGrpSpPr>
        <p:grpSpPr>
          <a:xfrm>
            <a:off x="2094181" y="437910"/>
            <a:ext cx="808100" cy="721420"/>
            <a:chOff x="1489000" y="803976"/>
            <a:chExt cx="808100" cy="721420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0CA6F84E-398B-4958-A6CA-064F734DA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0410" y="803976"/>
              <a:ext cx="536690" cy="721420"/>
            </a:xfrm>
            <a:prstGeom prst="rect">
              <a:avLst/>
            </a:prstGeom>
          </p:spPr>
        </p:pic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5A8BC712-7020-4B8A-87B8-C51AF8D4C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91490">
              <a:off x="1601247" y="1005382"/>
              <a:ext cx="318327" cy="542822"/>
            </a:xfrm>
            <a:prstGeom prst="rect">
              <a:avLst/>
            </a:prstGeom>
          </p:spPr>
        </p:pic>
      </p:grp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9FC4033-26E7-4BE4-B7D1-4BE184B0A9AB}"/>
              </a:ext>
            </a:extLst>
          </p:cNvPr>
          <p:cNvSpPr/>
          <p:nvPr/>
        </p:nvSpPr>
        <p:spPr>
          <a:xfrm rot="5400000">
            <a:off x="6944992" y="3635895"/>
            <a:ext cx="648072" cy="180020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ABA5EC-7DC8-449D-B882-346EC495423A}"/>
              </a:ext>
            </a:extLst>
          </p:cNvPr>
          <p:cNvSpPr txBox="1"/>
          <p:nvPr/>
        </p:nvSpPr>
        <p:spPr>
          <a:xfrm>
            <a:off x="7304065" y="3342055"/>
            <a:ext cx="1785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จนกว่าแผนใช้เงินจะมี รายรับ ≥ รายจ่าย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3C3C8-7A01-49F7-8778-EBC69193F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93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092AFC-25E1-445A-9EE6-7BD81A4377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00092AFC-25E1-445A-9EE6-7BD81A4377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F7B96E-FD11-410E-8D4E-61703FFAA6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BCF7B96E-FD11-410E-8D4E-61703FFAA6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D03BC6-FD09-4091-8D5A-33D07FB74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9FD03BC6-FD09-4091-8D5A-33D07FB743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  <p:bldP spid="29" grpId="0"/>
      <p:bldP spid="30" grpId="0"/>
      <p:bldP spid="2" grpId="0" animBg="1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692BF285-97DC-457E-AFCA-257C21862C3F}"/>
              </a:ext>
            </a:extLst>
          </p:cNvPr>
          <p:cNvSpPr/>
          <p:nvPr/>
        </p:nvSpPr>
        <p:spPr>
          <a:xfrm>
            <a:off x="-22843" y="4002618"/>
            <a:ext cx="70422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FINISH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A00B3-B8CB-41D6-A697-AAC63E8C96BF}"/>
              </a:ext>
            </a:extLst>
          </p:cNvPr>
          <p:cNvSpPr/>
          <p:nvPr/>
        </p:nvSpPr>
        <p:spPr>
          <a:xfrm>
            <a:off x="3059832" y="205075"/>
            <a:ext cx="3476024" cy="4550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576041"/>
            <a:r>
              <a:rPr lang="en-US" sz="2357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2357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สรุปสาระสำคัญ เรื่อง รู้ คิด พิชิตหนี้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D2176F5-F44C-4AB3-A401-06719713CA8F}"/>
              </a:ext>
            </a:extLst>
          </p:cNvPr>
          <p:cNvCxnSpPr>
            <a:cxnSpLocks/>
            <a:stCxn id="27" idx="2"/>
            <a:endCxn id="29" idx="6"/>
          </p:cNvCxnSpPr>
          <p:nvPr/>
        </p:nvCxnSpPr>
        <p:spPr>
          <a:xfrm>
            <a:off x="335672" y="637124"/>
            <a:ext cx="0" cy="3312367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33A78936-9967-4B20-A019-FC81EC3A0964}"/>
              </a:ext>
            </a:extLst>
          </p:cNvPr>
          <p:cNvSpPr/>
          <p:nvPr/>
        </p:nvSpPr>
        <p:spPr>
          <a:xfrm rot="5400000">
            <a:off x="212852" y="628072"/>
            <a:ext cx="245640" cy="263743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CB2371-253A-4B5A-BD6C-6AA7905B0B9F}"/>
              </a:ext>
            </a:extLst>
          </p:cNvPr>
          <p:cNvSpPr/>
          <p:nvPr/>
        </p:nvSpPr>
        <p:spPr>
          <a:xfrm rot="5400000">
            <a:off x="206449" y="2830703"/>
            <a:ext cx="245640" cy="263743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D2DB958-D2F3-405B-A376-C328164E1BE9}"/>
              </a:ext>
            </a:extLst>
          </p:cNvPr>
          <p:cNvSpPr/>
          <p:nvPr/>
        </p:nvSpPr>
        <p:spPr>
          <a:xfrm rot="5400000">
            <a:off x="212852" y="3694799"/>
            <a:ext cx="245640" cy="263743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2CE19F3-C6BC-4A14-9C43-8D10F9B65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657517"/>
              </p:ext>
            </p:extLst>
          </p:nvPr>
        </p:nvGraphicFramePr>
        <p:xfrm>
          <a:off x="611559" y="637123"/>
          <a:ext cx="8424937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7">
                  <a:extLst>
                    <a:ext uri="{9D8B030D-6E8A-4147-A177-3AD203B41FA5}">
                      <a16:colId xmlns:a16="http://schemas.microsoft.com/office/drawing/2014/main" val="2309513127"/>
                    </a:ext>
                  </a:extLst>
                </a:gridCol>
              </a:tblGrid>
              <a:tr h="190397">
                <a:tc>
                  <a:txBody>
                    <a:bodyPr/>
                    <a:lstStyle/>
                    <a:p>
                      <a:r>
                        <a:rPr lang="th-TH" sz="1800" b="1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คิดก่อนกู้..รู้ก่อนเป็นหนี้ 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116350"/>
                  </a:ext>
                </a:extLst>
              </a:tr>
              <a:tr h="809188">
                <a:tc>
                  <a:txBody>
                    <a:bodyPr/>
                    <a:lstStyle/>
                    <a:p>
                      <a:pPr marL="195602" marR="0" lvl="0" indent="-195602" algn="l" defTabSz="5760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หลีกเลี่ยงหนี้พึงระวัง</a:t>
                      </a:r>
                      <a:r>
                        <a:rPr lang="en-US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+</a:t>
                      </a: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หนี้อันตราย</a:t>
                      </a:r>
                      <a:endParaRPr lang="th-TH" sz="1800" b="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  <a:p>
                      <a:pPr marL="195602" indent="-195602" defTabSz="576041">
                        <a:buFont typeface="Arial" panose="020B0604020202020204" pitchFamily="34" charset="0"/>
                        <a:buChar char="•"/>
                      </a:pP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มีหนี้</a:t>
                      </a:r>
                      <a:r>
                        <a:rPr lang="th-TH" sz="1800" u="sng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ไม่เกิน </a:t>
                      </a:r>
                      <a:r>
                        <a:rPr lang="en-US" sz="1800" u="sng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 </a:t>
                      </a:r>
                      <a:r>
                        <a:rPr lang="th-TH" sz="1800" u="sng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ใน </a:t>
                      </a:r>
                      <a:r>
                        <a:rPr lang="en-US" sz="1800" u="sng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 </a:t>
                      </a: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ของรายได้ต่อเดือน </a:t>
                      </a:r>
                      <a:r>
                        <a:rPr lang="en-US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</a:t>
                      </a: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ยอดหนี้รวม</a:t>
                      </a:r>
                      <a:r>
                        <a:rPr lang="th-TH" sz="1800" u="sng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ไม่เกิน </a:t>
                      </a:r>
                      <a:r>
                        <a:rPr lang="en-US" sz="1800" u="sng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50%</a:t>
                      </a:r>
                      <a:r>
                        <a:rPr lang="th-TH" sz="1800" u="sng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ของมูลค่าสินทรัพย์รวม</a:t>
                      </a:r>
                    </a:p>
                    <a:p>
                      <a:pPr marL="195602" indent="-195602" defTabSz="576041">
                        <a:buFont typeface="Arial" panose="020B0604020202020204" pitchFamily="34" charset="0"/>
                        <a:buChar char="•"/>
                      </a:pP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หนี้บัตรเครดิต บัตรกดเงินสด และสินเชื่อส่วนบุคคล</a:t>
                      </a:r>
                      <a:r>
                        <a:rPr lang="en-US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&gt;&gt; </a:t>
                      </a: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ดอกเบี้ยสูง เลี่ยงการจ่ายขั้นต่ำ และเร่งปิดหนี้ให้เร็วที่สุด</a:t>
                      </a:r>
                      <a:endParaRPr lang="th-TH" sz="1800">
                        <a:solidFill>
                          <a:srgbClr val="FF0000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  <a:p>
                      <a:pPr marL="195602" indent="-195602" defTabSz="576041">
                        <a:buFont typeface="Arial" panose="020B0604020202020204" pitchFamily="34" charset="0"/>
                        <a:buChar char="•"/>
                      </a:pP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เช่าซื้อรถ </a:t>
                      </a:r>
                      <a:r>
                        <a:rPr lang="en-US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&gt;&gt; </a:t>
                      </a: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นึกถึงค่าใช้จ่ายก่อนและหลังซื้อรถ ดาวน์เยอะจะผ่อนน้อย โปะก่อนได้ส่วนลดดอกเบี้ย</a:t>
                      </a:r>
                    </a:p>
                    <a:p>
                      <a:pPr marL="195602" indent="-195602" defTabSz="576041">
                        <a:buFont typeface="Arial" panose="020B0604020202020204" pitchFamily="34" charset="0"/>
                        <a:buChar char="•"/>
                      </a:pP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สินเชื่อที่อยู่อาศัย </a:t>
                      </a:r>
                      <a:r>
                        <a:rPr lang="en-US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&gt;&gt; </a:t>
                      </a: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ภาระหนี้นาน ถ้ามีเงินให้รีบโปะ ระวังสินเชื่อเงินทอน</a:t>
                      </a:r>
                    </a:p>
                    <a:p>
                      <a:pPr marL="195602" indent="-195602" defTabSz="576041">
                        <a:buFont typeface="Arial" panose="020B0604020202020204" pitchFamily="34" charset="0"/>
                        <a:buChar char="•"/>
                      </a:pP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หลีกเลี่ยงหนี้นอกระบบ ใช้นาโนไฟแนนซ์ </a:t>
                      </a:r>
                      <a:r>
                        <a:rPr lang="en-US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</a:t>
                      </a: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พิโกไฟแนนซ์ </a:t>
                      </a:r>
                      <a:r>
                        <a:rPr lang="en-US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 </a:t>
                      </a:r>
                      <a:r>
                        <a:rPr lang="th-TH" sz="1800">
                          <a:solidFill>
                            <a:prstClr val="black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พิโกพลัส แทน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88684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2337628-7BBE-49C5-9049-846BB0C3F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783425"/>
              </p:ext>
            </p:extLst>
          </p:nvPr>
        </p:nvGraphicFramePr>
        <p:xfrm>
          <a:off x="611560" y="2857931"/>
          <a:ext cx="842493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6">
                  <a:extLst>
                    <a:ext uri="{9D8B030D-6E8A-4147-A177-3AD203B41FA5}">
                      <a16:colId xmlns:a16="http://schemas.microsoft.com/office/drawing/2014/main" val="2475259341"/>
                    </a:ext>
                  </a:extLst>
                </a:gridCol>
              </a:tblGrid>
              <a:tr h="190397">
                <a:tc>
                  <a:txBody>
                    <a:bodyPr/>
                    <a:lstStyle/>
                    <a:p>
                      <a:r>
                        <a:rPr lang="th-TH" sz="1800" b="1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เตรียมความพร้อมก่อน </a:t>
                      </a:r>
                      <a:r>
                        <a:rPr lang="en-US" sz="1800" b="1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Journey </a:t>
                      </a:r>
                      <a:r>
                        <a:rPr lang="th-TH" sz="1800" b="1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(เจอหนี้)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200760"/>
                  </a:ext>
                </a:extLst>
              </a:tr>
              <a:tr h="17453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th-TH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สรุปความต้องการกู้ของตนเอง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/</a:t>
                      </a:r>
                      <a:r>
                        <a:rPr lang="th-TH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ตรวจสอบผู้ให้บริการ 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 </a:t>
                      </a:r>
                      <a:r>
                        <a:rPr lang="th-TH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ศึกษานโยบายและเงื่อนไข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/</a:t>
                      </a:r>
                      <a:r>
                        <a:rPr lang="th-TH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เปรียบเทียบข้อมูล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/ </a:t>
                      </a:r>
                      <a:r>
                        <a:rPr lang="th-TH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จัดเตรียมเอกสารขอกู้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12064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08E5825-49F4-4A79-AFBC-39CB535F2C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703570"/>
              </p:ext>
            </p:extLst>
          </p:nvPr>
        </p:nvGraphicFramePr>
        <p:xfrm>
          <a:off x="585376" y="3723878"/>
          <a:ext cx="8424935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5">
                  <a:extLst>
                    <a:ext uri="{9D8B030D-6E8A-4147-A177-3AD203B41FA5}">
                      <a16:colId xmlns:a16="http://schemas.microsoft.com/office/drawing/2014/main" val="1780587008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th-TH" sz="1800" b="1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ตะลุย </a:t>
                      </a:r>
                      <a:r>
                        <a:rPr lang="en-US" sz="1800" b="1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 </a:t>
                      </a:r>
                      <a:r>
                        <a:rPr lang="th-TH" sz="1800" b="1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ขั้นตอนการบริหารจัดการหนี้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869137"/>
                  </a:ext>
                </a:extLst>
              </a:tr>
              <a:tr h="518341">
                <a:tc>
                  <a:txBody>
                    <a:bodyPr/>
                    <a:lstStyle/>
                    <a:p>
                      <a:pPr marL="273050" indent="-273050">
                        <a:buFont typeface="+mj-lt"/>
                        <a:buAutoNum type="arabicPeriod"/>
                      </a:pPr>
                      <a:r>
                        <a:rPr lang="th-TH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สำรวจหนี้ 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&gt;&gt; </a:t>
                      </a:r>
                      <a:r>
                        <a:rPr lang="th-TH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แจกแจงหนี้ เรียงดอกเบี้ย         </a:t>
                      </a:r>
                    </a:p>
                    <a:p>
                      <a:pPr marL="273050" indent="-273050">
                        <a:buFont typeface="+mj-lt"/>
                        <a:buAutoNum type="arabicPeriod"/>
                      </a:pPr>
                      <a:r>
                        <a:rPr lang="th-TH" sz="1800" u="none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จัดทำแผนปลดหนี้</a:t>
                      </a:r>
                      <a:r>
                        <a:rPr lang="en-US" sz="1800" u="none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&gt;&gt; </a:t>
                      </a:r>
                      <a:r>
                        <a:rPr lang="th-TH" sz="1800" b="1" u="sng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ลดรายจ่าย เพิ่มรายได้ </a:t>
                      </a:r>
                      <a:r>
                        <a:rPr lang="en-US" sz="1800" b="1" u="sng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 </a:t>
                      </a:r>
                      <a:r>
                        <a:rPr lang="th-TH" sz="1800" b="1" u="sng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ขายสินทรัพย์</a:t>
                      </a:r>
                      <a:r>
                        <a:rPr lang="en-US" sz="1800" b="1" u="sng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 </a:t>
                      </a:r>
                      <a:r>
                        <a:rPr lang="th-TH" sz="1800" b="1" u="sng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ปรับโครงสร้าง</a:t>
                      </a:r>
                    </a:p>
                    <a:p>
                      <a:pPr marL="273050" indent="-273050">
                        <a:buFont typeface="+mj-lt"/>
                        <a:buAutoNum type="arabicPeriod"/>
                      </a:pPr>
                      <a:r>
                        <a:rPr lang="th-TH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ทำตามแผนและปรับพฤติกรรม 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&gt;&gt; </a:t>
                      </a:r>
                      <a:r>
                        <a:rPr lang="th-TH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ออมก่อนใช้และออมเผื่อฉุกเฉิน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</a:t>
                      </a:r>
                      <a:r>
                        <a:rPr lang="th-TH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ทำแผนใช้เงินเสมอ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/</a:t>
                      </a:r>
                      <a:r>
                        <a:rPr lang="th-TH" sz="1800" b="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เป็นหนี้เท่าที่จ่ายไหว ไม่ก่อหนี้ใหม่ถ้าไม่จำเป็น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561346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8C89A644-0E09-4E7B-8D2C-73CECEB0CBCB}"/>
              </a:ext>
            </a:extLst>
          </p:cNvPr>
          <p:cNvSpPr/>
          <p:nvPr/>
        </p:nvSpPr>
        <p:spPr>
          <a:xfrm>
            <a:off x="-56498" y="222526"/>
            <a:ext cx="80903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7914D3-9976-483A-8B78-0A4D9F16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69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27" grpId="0" animBg="1"/>
      <p:bldP spid="28" grpId="0" animBg="1"/>
      <p:bldP spid="29" grpId="0" animBg="1"/>
      <p:bldP spid="5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9D10D03-F291-43BD-9D80-B45C7FB49F45}"/>
              </a:ext>
            </a:extLst>
          </p:cNvPr>
          <p:cNvSpPr/>
          <p:nvPr/>
        </p:nvSpPr>
        <p:spPr>
          <a:xfrm>
            <a:off x="0" y="915566"/>
            <a:ext cx="9144000" cy="338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C90490-AB56-4778-B370-D0DE8607E858}"/>
              </a:ext>
            </a:extLst>
          </p:cNvPr>
          <p:cNvCxnSpPr/>
          <p:nvPr/>
        </p:nvCxnSpPr>
        <p:spPr>
          <a:xfrm>
            <a:off x="769270" y="2815434"/>
            <a:ext cx="7704856" cy="0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88D752-8A04-4E0D-8987-55647F939240}"/>
              </a:ext>
            </a:extLst>
          </p:cNvPr>
          <p:cNvCxnSpPr>
            <a:cxnSpLocks/>
          </p:cNvCxnSpPr>
          <p:nvPr/>
        </p:nvCxnSpPr>
        <p:spPr>
          <a:xfrm flipV="1">
            <a:off x="2072741" y="2812068"/>
            <a:ext cx="1152875" cy="6732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EDB78D40-9000-41D1-BAD4-6C679FAA848F}"/>
              </a:ext>
            </a:extLst>
          </p:cNvPr>
          <p:cNvSpPr/>
          <p:nvPr/>
        </p:nvSpPr>
        <p:spPr>
          <a:xfrm>
            <a:off x="-313023" y="3180952"/>
            <a:ext cx="2258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B8BB43-BBF5-43DC-80E8-0D39C6371D22}"/>
              </a:ext>
            </a:extLst>
          </p:cNvPr>
          <p:cNvSpPr/>
          <p:nvPr/>
        </p:nvSpPr>
        <p:spPr>
          <a:xfrm>
            <a:off x="869972" y="1842689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คิดก่อนกู้ </a:t>
            </a:r>
          </a:p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รู้ก่อนเป็นหนี้</a:t>
            </a:r>
            <a:endParaRPr lang="en-US" sz="20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B201894-02E2-4EB9-AE07-AD379C594A79}"/>
              </a:ext>
            </a:extLst>
          </p:cNvPr>
          <p:cNvSpPr/>
          <p:nvPr/>
        </p:nvSpPr>
        <p:spPr>
          <a:xfrm>
            <a:off x="2135996" y="3140561"/>
            <a:ext cx="22581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เตรียมความพร้อม</a:t>
            </a:r>
          </a:p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ก่อน </a:t>
            </a: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Journey </a:t>
            </a: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(เจอหนี้)</a:t>
            </a:r>
            <a:endParaRPr lang="en-US" sz="20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5601BAC-F517-4770-9444-3BAB7C724676}"/>
              </a:ext>
            </a:extLst>
          </p:cNvPr>
          <p:cNvSpPr/>
          <p:nvPr/>
        </p:nvSpPr>
        <p:spPr>
          <a:xfrm>
            <a:off x="4872300" y="3180952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เรื่องเล่า</a:t>
            </a:r>
          </a:p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ของลูกหนี้</a:t>
            </a:r>
            <a:endParaRPr lang="en-US" sz="20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08CB98C-7405-47EA-82BE-37C580619246}"/>
              </a:ext>
            </a:extLst>
          </p:cNvPr>
          <p:cNvSpPr/>
          <p:nvPr/>
        </p:nvSpPr>
        <p:spPr>
          <a:xfrm>
            <a:off x="6171300" y="1845494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บทสรุปการแก้หนี้</a:t>
            </a:r>
          </a:p>
          <a:p>
            <a:pPr algn="ctr">
              <a:defRPr/>
            </a:pPr>
            <a:endParaRPr lang="en-US" sz="20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83263D0-16A2-4159-A9FC-1BD6FABE04D0}"/>
              </a:ext>
            </a:extLst>
          </p:cNvPr>
          <p:cNvSpPr/>
          <p:nvPr/>
        </p:nvSpPr>
        <p:spPr>
          <a:xfrm>
            <a:off x="7196741" y="3120270"/>
            <a:ext cx="225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ทบทวนความรู้</a:t>
            </a:r>
          </a:p>
          <a:p>
            <a:pPr algn="ctr">
              <a:defRPr/>
            </a:pPr>
            <a:r>
              <a:rPr lang="th-TH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เตรียมพร้อมสู้หนี้</a:t>
            </a:r>
            <a:r>
              <a:rPr lang="en-US" sz="20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A8746E8-9937-4B00-9588-8F68B000191C}"/>
              </a:ext>
            </a:extLst>
          </p:cNvPr>
          <p:cNvSpPr/>
          <p:nvPr/>
        </p:nvSpPr>
        <p:spPr>
          <a:xfrm>
            <a:off x="7718544" y="2597727"/>
            <a:ext cx="2258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FINISH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F6B0796-5483-4FA5-9303-1C17B6A7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72797" y="1814802"/>
            <a:ext cx="542223" cy="928624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8515977-B3DD-4740-BE6B-A5B41DB82B12}"/>
              </a:ext>
            </a:extLst>
          </p:cNvPr>
          <p:cNvCxnSpPr>
            <a:cxnSpLocks/>
          </p:cNvCxnSpPr>
          <p:nvPr/>
        </p:nvCxnSpPr>
        <p:spPr>
          <a:xfrm>
            <a:off x="816055" y="2857691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120ACA-CCB5-4F67-8F8C-08B5C293CCFA}"/>
              </a:ext>
            </a:extLst>
          </p:cNvPr>
          <p:cNvCxnSpPr>
            <a:cxnSpLocks/>
          </p:cNvCxnSpPr>
          <p:nvPr/>
        </p:nvCxnSpPr>
        <p:spPr>
          <a:xfrm>
            <a:off x="7236296" y="2442973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368CC8B-E83F-4B68-984E-799C35122D01}"/>
              </a:ext>
            </a:extLst>
          </p:cNvPr>
          <p:cNvCxnSpPr>
            <a:cxnSpLocks/>
          </p:cNvCxnSpPr>
          <p:nvPr/>
        </p:nvCxnSpPr>
        <p:spPr>
          <a:xfrm>
            <a:off x="1968930" y="2442973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5E19AC-83AD-4C4D-A6F7-5F7336F9F6E3}"/>
              </a:ext>
            </a:extLst>
          </p:cNvPr>
          <p:cNvCxnSpPr>
            <a:cxnSpLocks/>
          </p:cNvCxnSpPr>
          <p:nvPr/>
        </p:nvCxnSpPr>
        <p:spPr>
          <a:xfrm>
            <a:off x="8400693" y="2876545"/>
            <a:ext cx="0" cy="304407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A16180-9C91-4C18-B088-1415C75B3797}"/>
              </a:ext>
            </a:extLst>
          </p:cNvPr>
          <p:cNvCxnSpPr>
            <a:cxnSpLocks/>
          </p:cNvCxnSpPr>
          <p:nvPr/>
        </p:nvCxnSpPr>
        <p:spPr>
          <a:xfrm>
            <a:off x="6001378" y="2838666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EF82A7-FD59-45E3-B730-79056DCC1DBF}"/>
              </a:ext>
            </a:extLst>
          </p:cNvPr>
          <p:cNvCxnSpPr>
            <a:cxnSpLocks/>
          </p:cNvCxnSpPr>
          <p:nvPr/>
        </p:nvCxnSpPr>
        <p:spPr>
          <a:xfrm>
            <a:off x="3265074" y="2859782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1DEB77-91F5-4D5E-A1E1-9AF27967522E}"/>
              </a:ext>
            </a:extLst>
          </p:cNvPr>
          <p:cNvCxnSpPr>
            <a:cxnSpLocks/>
            <a:endCxn id="68" idx="6"/>
          </p:cNvCxnSpPr>
          <p:nvPr/>
        </p:nvCxnSpPr>
        <p:spPr>
          <a:xfrm flipV="1">
            <a:off x="949290" y="2811122"/>
            <a:ext cx="1152875" cy="6732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787D6D40-35A0-481E-B6DA-7A14CBA89736}"/>
              </a:ext>
            </a:extLst>
          </p:cNvPr>
          <p:cNvSpPr/>
          <p:nvPr/>
        </p:nvSpPr>
        <p:spPr>
          <a:xfrm>
            <a:off x="1835696" y="2677887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0597198-E081-44CC-AE00-FAF48111DC53}"/>
              </a:ext>
            </a:extLst>
          </p:cNvPr>
          <p:cNvSpPr/>
          <p:nvPr/>
        </p:nvSpPr>
        <p:spPr>
          <a:xfrm>
            <a:off x="682821" y="2671418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EB465D5-055F-4BCA-B692-D00F719664C5}"/>
              </a:ext>
            </a:extLst>
          </p:cNvPr>
          <p:cNvCxnSpPr>
            <a:cxnSpLocks/>
          </p:cNvCxnSpPr>
          <p:nvPr/>
        </p:nvCxnSpPr>
        <p:spPr>
          <a:xfrm>
            <a:off x="3376170" y="2817854"/>
            <a:ext cx="1308696" cy="0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19EDFC0-3D8F-42D7-B3BB-53A53F1B924F}"/>
              </a:ext>
            </a:extLst>
          </p:cNvPr>
          <p:cNvCxnSpPr>
            <a:cxnSpLocks/>
          </p:cNvCxnSpPr>
          <p:nvPr/>
        </p:nvCxnSpPr>
        <p:spPr>
          <a:xfrm>
            <a:off x="4705234" y="2427734"/>
            <a:ext cx="0" cy="381156"/>
          </a:xfrm>
          <a:prstGeom prst="line">
            <a:avLst/>
          </a:prstGeom>
          <a:ln w="635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5002CE34-49A8-4E42-8F1E-AA0BD7A00703}"/>
              </a:ext>
            </a:extLst>
          </p:cNvPr>
          <p:cNvSpPr/>
          <p:nvPr/>
        </p:nvSpPr>
        <p:spPr>
          <a:xfrm>
            <a:off x="3131840" y="2672213"/>
            <a:ext cx="266469" cy="2664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334C38-7A1F-45EE-B393-4CDCB04C0425}"/>
              </a:ext>
            </a:extLst>
          </p:cNvPr>
          <p:cNvCxnSpPr>
            <a:cxnSpLocks/>
          </p:cNvCxnSpPr>
          <p:nvPr/>
        </p:nvCxnSpPr>
        <p:spPr>
          <a:xfrm>
            <a:off x="4705234" y="2815434"/>
            <a:ext cx="1308696" cy="0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22D5EF2F-9A17-432F-9AE1-01C1BF5D538B}"/>
              </a:ext>
            </a:extLst>
          </p:cNvPr>
          <p:cNvSpPr/>
          <p:nvPr/>
        </p:nvSpPr>
        <p:spPr>
          <a:xfrm>
            <a:off x="4572000" y="2653346"/>
            <a:ext cx="266469" cy="266469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9CDA27-310C-4B9C-9CEF-03E40CA110FA}"/>
              </a:ext>
            </a:extLst>
          </p:cNvPr>
          <p:cNvCxnSpPr>
            <a:cxnSpLocks/>
          </p:cNvCxnSpPr>
          <p:nvPr/>
        </p:nvCxnSpPr>
        <p:spPr>
          <a:xfrm>
            <a:off x="6050053" y="2815434"/>
            <a:ext cx="1308696" cy="0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1F376C55-FA3D-4C3A-A7FA-718161A872A6}"/>
              </a:ext>
            </a:extLst>
          </p:cNvPr>
          <p:cNvSpPr/>
          <p:nvPr/>
        </p:nvSpPr>
        <p:spPr>
          <a:xfrm>
            <a:off x="5868144" y="2671418"/>
            <a:ext cx="266469" cy="266469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5C03D2F-1314-4E03-A42F-F35590D3FF10}"/>
              </a:ext>
            </a:extLst>
          </p:cNvPr>
          <p:cNvCxnSpPr>
            <a:cxnSpLocks/>
          </p:cNvCxnSpPr>
          <p:nvPr/>
        </p:nvCxnSpPr>
        <p:spPr>
          <a:xfrm flipV="1">
            <a:off x="7358749" y="2808890"/>
            <a:ext cx="1041944" cy="6544"/>
          </a:xfrm>
          <a:prstGeom prst="line">
            <a:avLst/>
          </a:prstGeom>
          <a:ln w="12700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FD5C9641-C121-4C26-9B84-084F9F172EA2}"/>
              </a:ext>
            </a:extLst>
          </p:cNvPr>
          <p:cNvSpPr/>
          <p:nvPr/>
        </p:nvSpPr>
        <p:spPr>
          <a:xfrm>
            <a:off x="7113843" y="2653346"/>
            <a:ext cx="266469" cy="266469"/>
          </a:xfrm>
          <a:prstGeom prst="ellipse">
            <a:avLst/>
          </a:prstGeom>
          <a:solidFill>
            <a:srgbClr val="D9D9D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CAD4D7C-5DBC-411F-91F5-C0B7A693591B}"/>
              </a:ext>
            </a:extLst>
          </p:cNvPr>
          <p:cNvSpPr/>
          <p:nvPr/>
        </p:nvSpPr>
        <p:spPr>
          <a:xfrm>
            <a:off x="8267459" y="266222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DC9CED-A20E-4B06-A7E7-48C5A4BC6432}"/>
              </a:ext>
            </a:extLst>
          </p:cNvPr>
          <p:cNvSpPr/>
          <p:nvPr/>
        </p:nvSpPr>
        <p:spPr>
          <a:xfrm>
            <a:off x="3972201" y="1463470"/>
            <a:ext cx="1466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>
                <a:solidFill>
                  <a:srgbClr val="A6A6A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ตะลุย 3 ขั้นตอนการบริหารจัดการ “หนี้”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52F681-A69F-494F-9C83-8F71F806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317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23457E-6 L 0.21406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401FB7D7-DE0C-4B50-8BCC-F000DA83386D}"/>
              </a:ext>
            </a:extLst>
          </p:cNvPr>
          <p:cNvSpPr txBox="1"/>
          <p:nvPr/>
        </p:nvSpPr>
        <p:spPr>
          <a:xfrm>
            <a:off x="2453029" y="3687974"/>
            <a:ext cx="4781518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>
                <a:solidFill>
                  <a:srgbClr val="0D2E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คิดว่าผ่อนไหวไหม มีแผนสำรองหรือไม่ </a:t>
            </a:r>
          </a:p>
          <a:p>
            <a:pPr algn="ctr"/>
            <a:r>
              <a:rPr lang="th-TH" b="1">
                <a:solidFill>
                  <a:srgbClr val="0D2E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ซ้อมผ่อนก่อนดีไหม</a:t>
            </a:r>
          </a:p>
        </p:txBody>
      </p:sp>
      <p:sp>
        <p:nvSpPr>
          <p:cNvPr id="33" name="Rounded Rectangle 38">
            <a:extLst>
              <a:ext uri="{FF2B5EF4-FFF2-40B4-BE49-F238E27FC236}">
                <a16:creationId xmlns:a16="http://schemas.microsoft.com/office/drawing/2014/main" id="{0E27D81A-677B-4B9B-A08F-50ED75C07C03}"/>
              </a:ext>
            </a:extLst>
          </p:cNvPr>
          <p:cNvSpPr/>
          <p:nvPr/>
        </p:nvSpPr>
        <p:spPr>
          <a:xfrm>
            <a:off x="1191023" y="3729718"/>
            <a:ext cx="1324800" cy="8040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วางแผน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1AD9D9-87EF-4C1A-9A1A-A389F708BAA7}"/>
              </a:ext>
            </a:extLst>
          </p:cNvPr>
          <p:cNvSpPr txBox="1"/>
          <p:nvPr/>
        </p:nvSpPr>
        <p:spPr>
          <a:xfrm>
            <a:off x="2083067" y="1704025"/>
            <a:ext cx="5148561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>
                <a:solidFill>
                  <a:srgbClr val="0D2E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จำเป็นแน่ ๆ หรือแค่อยากได้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007079-09AF-48B2-9F4C-CC5F13995958}"/>
              </a:ext>
            </a:extLst>
          </p:cNvPr>
          <p:cNvSpPr txBox="1"/>
          <p:nvPr/>
        </p:nvSpPr>
        <p:spPr>
          <a:xfrm>
            <a:off x="2307921" y="2744038"/>
            <a:ext cx="4923707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>
                <a:solidFill>
                  <a:srgbClr val="0D2E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รอได้ไหม เก็บเงินก่อนซื้อดีไหม</a:t>
            </a:r>
          </a:p>
        </p:txBody>
      </p:sp>
      <p:pic>
        <p:nvPicPr>
          <p:cNvPr id="18" name="Picture 17" descr="A picture containing text, envelope, businesscard, vector graphics&#10;&#10;Description automatically generated">
            <a:extLst>
              <a:ext uri="{FF2B5EF4-FFF2-40B4-BE49-F238E27FC236}">
                <a16:creationId xmlns:a16="http://schemas.microsoft.com/office/drawing/2014/main" id="{92AD1647-FB8E-4CE3-9B79-0178ABDBD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95" y="1560172"/>
            <a:ext cx="551645" cy="47388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634E9EE-EE43-4099-917C-D47E8CE81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39" y="2491739"/>
            <a:ext cx="816467" cy="962544"/>
          </a:xfrm>
          <a:prstGeom prst="rect">
            <a:avLst/>
          </a:prstGeom>
        </p:spPr>
      </p:pic>
      <p:pic>
        <p:nvPicPr>
          <p:cNvPr id="62" name="Picture 61" descr="Icon&#10;&#10;Description automatically generated with medium confidence">
            <a:extLst>
              <a:ext uri="{FF2B5EF4-FFF2-40B4-BE49-F238E27FC236}">
                <a16:creationId xmlns:a16="http://schemas.microsoft.com/office/drawing/2014/main" id="{7186F563-B7D2-4B32-8AA1-AD78CFF16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162" y="1459658"/>
            <a:ext cx="996767" cy="80453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579A50-C6EC-4A95-9FB7-48F539A525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598" y="3738064"/>
            <a:ext cx="996767" cy="1031969"/>
          </a:xfrm>
          <a:prstGeom prst="rect">
            <a:avLst/>
          </a:prstGeom>
        </p:spPr>
      </p:pic>
      <p:sp>
        <p:nvSpPr>
          <p:cNvPr id="30" name="Rounded Rectangle 38">
            <a:extLst>
              <a:ext uri="{FF2B5EF4-FFF2-40B4-BE49-F238E27FC236}">
                <a16:creationId xmlns:a16="http://schemas.microsoft.com/office/drawing/2014/main" id="{B4D35379-AA91-4319-A075-0E95AFD09358}"/>
              </a:ext>
            </a:extLst>
          </p:cNvPr>
          <p:cNvSpPr/>
          <p:nvPr/>
        </p:nvSpPr>
        <p:spPr>
          <a:xfrm>
            <a:off x="1235149" y="1635646"/>
            <a:ext cx="1280674" cy="80406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</a:t>
            </a:r>
          </a:p>
        </p:txBody>
      </p:sp>
      <p:sp>
        <p:nvSpPr>
          <p:cNvPr id="32" name="Rounded Rectangle 38">
            <a:extLst>
              <a:ext uri="{FF2B5EF4-FFF2-40B4-BE49-F238E27FC236}">
                <a16:creationId xmlns:a16="http://schemas.microsoft.com/office/drawing/2014/main" id="{EFA61524-6CF3-49AD-82A8-05444989CDD3}"/>
              </a:ext>
            </a:extLst>
          </p:cNvPr>
          <p:cNvSpPr/>
          <p:nvPr/>
        </p:nvSpPr>
        <p:spPr>
          <a:xfrm>
            <a:off x="1235149" y="2665497"/>
            <a:ext cx="1280675" cy="80406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รอ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6FF774-5A55-480D-BA68-6B95A2353963}"/>
              </a:ext>
            </a:extLst>
          </p:cNvPr>
          <p:cNvGrpSpPr/>
          <p:nvPr/>
        </p:nvGrpSpPr>
        <p:grpSpPr>
          <a:xfrm>
            <a:off x="214348" y="691075"/>
            <a:ext cx="2187166" cy="832959"/>
            <a:chOff x="711495" y="630946"/>
            <a:chExt cx="2269701" cy="832958"/>
          </a:xfrm>
          <a:solidFill>
            <a:schemeClr val="bg1"/>
          </a:solidFill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CB0071-E293-4492-AB89-AC8866A3E58D}"/>
                </a:ext>
              </a:extLst>
            </p:cNvPr>
            <p:cNvSpPr txBox="1"/>
            <p:nvPr/>
          </p:nvSpPr>
          <p:spPr>
            <a:xfrm>
              <a:off x="955462" y="630946"/>
              <a:ext cx="2025734" cy="52321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h-TH" b="1">
                  <a:solidFill>
                    <a:srgbClr val="0D2E68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รู้จักตัวเอง </a:t>
              </a: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55D65DD5-1A88-467C-8363-3EDE8E296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495" y="659836"/>
              <a:ext cx="590761" cy="804068"/>
            </a:xfrm>
            <a:prstGeom prst="rect">
              <a:avLst/>
            </a:prstGeom>
            <a:noFill/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8D63F06-F3E5-4636-A5AC-9526BBBD33F0}"/>
              </a:ext>
            </a:extLst>
          </p:cNvPr>
          <p:cNvSpPr txBox="1"/>
          <p:nvPr/>
        </p:nvSpPr>
        <p:spPr>
          <a:xfrm>
            <a:off x="2225943" y="699542"/>
            <a:ext cx="6490690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th-TH" sz="2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หนี้ก้อนนี้จำเป็น</a:t>
            </a:r>
            <a:r>
              <a:rPr lang="th-TH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หรือไม่ </a:t>
            </a:r>
            <a:r>
              <a:rPr lang="en-US" sz="2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?  vs  </a:t>
            </a:r>
            <a:r>
              <a:rPr lang="th-TH" sz="2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ภาระหนี้ที่เรามีอยู่มากเกินไปรึเปล่า</a:t>
            </a:r>
            <a:r>
              <a:rPr lang="en-US" sz="2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? </a:t>
            </a:r>
            <a:endParaRPr lang="th-TH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20728B-40FD-4233-992C-782643B70946}"/>
              </a:ext>
            </a:extLst>
          </p:cNvPr>
          <p:cNvCxnSpPr/>
          <p:nvPr/>
        </p:nvCxnSpPr>
        <p:spPr>
          <a:xfrm flipV="1">
            <a:off x="2288555" y="1113532"/>
            <a:ext cx="2340000" cy="846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720D3-1049-4251-9FBC-7E82DC08E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025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3" grpId="0" animBg="1"/>
      <p:bldP spid="36" grpId="0" animBg="1"/>
      <p:bldP spid="37" grpId="0" animBg="1"/>
      <p:bldP spid="30" grpId="0" animBg="1"/>
      <p:bldP spid="32" grpId="0" animBg="1"/>
      <p:bldP spid="2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90EFE2-8870-440E-BB84-9F1B1AE9E2A7}"/>
              </a:ext>
            </a:extLst>
          </p:cNvPr>
          <p:cNvSpPr/>
          <p:nvPr/>
        </p:nvSpPr>
        <p:spPr>
          <a:xfrm>
            <a:off x="1795223" y="298574"/>
            <a:ext cx="6303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6041"/>
            <a:r>
              <a:rPr lang="th-TH" sz="3600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เฉลย</a:t>
            </a:r>
            <a:r>
              <a:rPr lang="en-US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!!</a:t>
            </a:r>
            <a:r>
              <a:rPr lang="th-TH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3600" b="1">
                <a:solidFill>
                  <a:srgbClr val="0941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ทบทวนความรู้ เตรียมพร้อมสู้หนี้</a:t>
            </a:r>
          </a:p>
        </p:txBody>
      </p:sp>
      <p:pic>
        <p:nvPicPr>
          <p:cNvPr id="8" name="Graphic 7" descr="Boxing Glove with solid fill">
            <a:extLst>
              <a:ext uri="{FF2B5EF4-FFF2-40B4-BE49-F238E27FC236}">
                <a16:creationId xmlns:a16="http://schemas.microsoft.com/office/drawing/2014/main" id="{2A8F87B6-EF52-4D1B-A8CF-A3A8039BC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3648" y="264043"/>
            <a:ext cx="914400" cy="914400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0F0E645-E927-4358-B55F-8C63F7584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671874"/>
              </p:ext>
            </p:extLst>
          </p:nvPr>
        </p:nvGraphicFramePr>
        <p:xfrm>
          <a:off x="395535" y="1029125"/>
          <a:ext cx="8583232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1616">
                  <a:extLst>
                    <a:ext uri="{9D8B030D-6E8A-4147-A177-3AD203B41FA5}">
                      <a16:colId xmlns:a16="http://schemas.microsoft.com/office/drawing/2014/main" val="3208192784"/>
                    </a:ext>
                  </a:extLst>
                </a:gridCol>
                <a:gridCol w="4291616">
                  <a:extLst>
                    <a:ext uri="{9D8B030D-6E8A-4147-A177-3AD203B41FA5}">
                      <a16:colId xmlns:a16="http://schemas.microsoft.com/office/drawing/2014/main" val="27950375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คำถาม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คำตอบ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997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ภาระผ่อนหนี้ต่อเดือน และ อัตราส่วนหนี้ต่อสินทรัพย์ควรเป็นเท่าใด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ภาระผ่อนหนี้ต่อเดือนไม่เกิน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 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ใน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  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ต่อรายได้แต่ละเดือน  และ อัตราส่วนหนี้ต่อสินทรัพย์ไม่ควรเกิน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50%</a:t>
                      </a:r>
                      <a:endParaRPr lang="th-TH" sz="18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37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นายลังเลต้องการทำบัตรเครดิต แต่ไม่รู้จะเลือกเจ้าไหนดี หากคุณเป็นเพื่อนของนายลังเล คุณจะแนะนำนายลังเลอย่างไร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ศึกษาเงื่อนไขนโยบายและเงื่อนไขของผู้ให้บริการ และเปรียบเทียบผลิตภัณฑ์ผ่าน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1213</a:t>
                      </a:r>
                      <a:endParaRPr lang="th-TH" sz="18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677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น้องพิมรี่มีหนี้บัตรเครดิต </a:t>
                      </a:r>
                      <a:r>
                        <a:rPr lang="en-US" sz="1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40,000 </a:t>
                      </a:r>
                      <a:r>
                        <a:rPr lang="th-TH" sz="1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บาท จ่ายขั้นต่ำเดือนละ </a:t>
                      </a:r>
                      <a:r>
                        <a:rPr lang="en-US" sz="1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2,000 </a:t>
                      </a:r>
                      <a:r>
                        <a:rPr lang="th-TH" sz="1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บาท น้องพิมรี่จะหมดหนี้ภายใน </a:t>
                      </a:r>
                      <a:r>
                        <a:rPr lang="en-US" sz="1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20 </a:t>
                      </a:r>
                      <a:r>
                        <a:rPr lang="th-TH" sz="18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เดือน </a:t>
                      </a:r>
                      <a:r>
                        <a:rPr lang="th-TH" sz="1800" u="sng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ใช่หรือไม่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ไม่ใช่ น้องพิมรี่จะถูกคิดดอกเบี้ยและค่าธรรมเนียมสูงสุดถึง 16% ต่อปี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ทำให้ต้องจ่ายขั้นต่ำไปเรื่อย ๆ เดือนละ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2,000 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บาท นานถึง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61 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เดือนเลยทีเดียว </a:t>
                      </a:r>
                      <a:r>
                        <a:rPr lang="th-TH" sz="1800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(ข้อมูลจาก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slide </a:t>
                      </a:r>
                      <a:r>
                        <a:rPr lang="th-TH" sz="1800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หน้า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23)</a:t>
                      </a:r>
                      <a:r>
                        <a:rPr lang="th-TH" sz="1800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156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น้องส้มหล่นได้รับโบนัส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100,000 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บาท มีหนี้รถ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300,000 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บาท มีหนี้บ้าน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3,000,000 </a:t>
                      </a:r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บาท นางสาวส้มหล่นจะเอาไปโปะหนี้รถหรือหนี้บ้านก่อนดี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??</a:t>
                      </a:r>
                      <a:endParaRPr lang="th-TH" sz="1800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โปะหนี้บ้านจะช่วยประหยัดดอกเบี้ยได้มากกว่า เพราะอัตราดอกเบี้ยบ้านเป็นแบบลดต้นลดดอก และอาจทำให้หนี้หมดเร็วขึ้นด้วยนะ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793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คาถาจัดการหนี้ ประกอบด้วย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ลดรายจ่าย เพิ่มรายได้ ขายสินทรัพย์ ปรับโครงสร้างหนี้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26937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FA8648-5EE9-466A-BF4C-4DAF4606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70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77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57500" y="250948"/>
            <a:ext cx="5296143" cy="501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76030">
              <a:defRPr/>
            </a:pPr>
            <a:r>
              <a:rPr lang="th-TH" sz="3214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แหล่งข้อมูลความรู้ทางการเงิน ศคง. </a:t>
            </a:r>
            <a:r>
              <a:rPr lang="en-US" sz="3214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1213</a:t>
            </a:r>
            <a:endParaRPr lang="th-TH" sz="3214" b="1">
              <a:solidFill>
                <a:prstClr val="black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47798" y="1104900"/>
            <a:ext cx="7248405" cy="3469264"/>
            <a:chOff x="2171861" y="1435100"/>
            <a:chExt cx="9664540" cy="462568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7929" r="8038" b="7273"/>
            <a:stretch/>
          </p:blipFill>
          <p:spPr>
            <a:xfrm>
              <a:off x="2213480" y="4260786"/>
              <a:ext cx="1813953" cy="1800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951" y="4260786"/>
              <a:ext cx="1800000" cy="1800000"/>
            </a:xfrm>
            <a:prstGeom prst="rect">
              <a:avLst/>
            </a:prstGeom>
          </p:spPr>
        </p:pic>
        <p:sp>
          <p:nvSpPr>
            <p:cNvPr id="34" name="Rounded Rectangle 33"/>
            <p:cNvSpPr/>
            <p:nvPr/>
          </p:nvSpPr>
          <p:spPr>
            <a:xfrm>
              <a:off x="2171861" y="3274543"/>
              <a:ext cx="1897191" cy="784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30">
                <a:defRPr/>
              </a:pPr>
              <a:r>
                <a:rPr lang="en-US" sz="1800" b="1">
                  <a:solidFill>
                    <a:srgbClr val="2B7043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www.1213.or.th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953501" y="3274543"/>
              <a:ext cx="2882900" cy="784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30">
                <a:defRPr/>
              </a:pPr>
              <a:r>
                <a:rPr lang="en-US" sz="1800" b="1">
                  <a:solidFill>
                    <a:srgbClr val="2B7043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https://www.facebook.com/hotline1213</a:t>
              </a:r>
              <a:endParaRPr lang="th-TH" sz="1800" b="1">
                <a:solidFill>
                  <a:srgbClr val="2B7043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177779" y="3274543"/>
              <a:ext cx="3370043" cy="78427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30">
                <a:defRPr/>
              </a:pPr>
              <a:r>
                <a:rPr lang="en-US" sz="1800" b="1">
                  <a:solidFill>
                    <a:srgbClr val="2B7043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https://www.youtube.com/user/Hotline1213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8016" y="4260786"/>
              <a:ext cx="1829569" cy="1800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t="5623" r="65624" b="67295"/>
            <a:stretch/>
          </p:blipFill>
          <p:spPr>
            <a:xfrm>
              <a:off x="9556751" y="1435100"/>
              <a:ext cx="1676400" cy="1651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5" t="37187" r="65417" b="35938"/>
            <a:stretch/>
          </p:blipFill>
          <p:spPr>
            <a:xfrm>
              <a:off x="6011840" y="1435100"/>
              <a:ext cx="1701921" cy="16383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9" t="3746" r="19455" b="6164"/>
            <a:stretch/>
          </p:blipFill>
          <p:spPr>
            <a:xfrm>
              <a:off x="2288606" y="1435100"/>
              <a:ext cx="1663700" cy="1638000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3B0FC-A194-44E6-9CA5-7E643394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71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825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7487" y="747103"/>
            <a:ext cx="6876893" cy="4239751"/>
            <a:chOff x="-60687" y="603040"/>
            <a:chExt cx="9169191" cy="5653001"/>
          </a:xfrm>
        </p:grpSpPr>
        <p:grpSp>
          <p:nvGrpSpPr>
            <p:cNvPr id="41" name="Group 40"/>
            <p:cNvGrpSpPr/>
            <p:nvPr/>
          </p:nvGrpSpPr>
          <p:grpSpPr>
            <a:xfrm>
              <a:off x="-60687" y="603040"/>
              <a:ext cx="9169191" cy="5653001"/>
              <a:chOff x="-1070" y="1026556"/>
              <a:chExt cx="9169191" cy="5653001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-1069" y="1628800"/>
                <a:ext cx="6301261" cy="0"/>
              </a:xfrm>
              <a:prstGeom prst="line">
                <a:avLst/>
              </a:prstGeom>
              <a:ln w="762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-1070" y="5085184"/>
                <a:ext cx="6301261" cy="0"/>
              </a:xfrm>
              <a:prstGeom prst="line">
                <a:avLst/>
              </a:prstGeom>
              <a:ln w="762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Rectangle 2"/>
              <p:cNvSpPr/>
              <p:nvPr/>
            </p:nvSpPr>
            <p:spPr>
              <a:xfrm>
                <a:off x="5471704" y="1026557"/>
                <a:ext cx="3655100" cy="537057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70"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605934" y="1184119"/>
                <a:ext cx="3456385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3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กด</a:t>
                </a:r>
                <a:r>
                  <a:rPr lang="en-US" sz="33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 </a:t>
                </a:r>
                <a:endParaRPr lang="th-TH" sz="33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  <a:p>
                <a:pPr algn="ctr"/>
                <a:r>
                  <a:rPr lang="th-TH" sz="3600" b="1">
                    <a:solidFill>
                      <a:srgbClr val="E5E7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“เห็นโพสต์ก่อน”</a:t>
                </a:r>
              </a:p>
              <a:p>
                <a:pPr algn="ctr"/>
                <a:r>
                  <a:rPr lang="th-TH" sz="2400">
                    <a:solidFill>
                      <a:srgbClr val="E5E750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(</a:t>
                </a:r>
                <a:r>
                  <a:rPr lang="en-US" sz="2400">
                    <a:solidFill>
                      <a:srgbClr val="E5E750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See First)</a:t>
                </a:r>
              </a:p>
              <a:p>
                <a:pPr algn="ctr"/>
                <a:r>
                  <a:rPr lang="th-TH" sz="27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เพื่อติดตามข่าวสาร </a:t>
                </a:r>
                <a:r>
                  <a:rPr lang="en-US" sz="247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Facebook</a:t>
                </a:r>
                <a:r>
                  <a:rPr lang="th-TH" sz="27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 ศคง. </a:t>
                </a:r>
                <a:endParaRPr lang="th-TH" sz="27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100" b="28094"/>
              <a:stretch/>
            </p:blipFill>
            <p:spPr>
              <a:xfrm>
                <a:off x="386555" y="1026556"/>
                <a:ext cx="4795271" cy="168845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650" r="39763"/>
              <a:stretch/>
            </p:blipFill>
            <p:spPr>
              <a:xfrm>
                <a:off x="568336" y="2715007"/>
                <a:ext cx="4431707" cy="3090257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5790" y="4182110"/>
                <a:ext cx="2055202" cy="2055202"/>
              </a:xfrm>
              <a:prstGeom prst="rect">
                <a:avLst/>
              </a:prstGeom>
            </p:spPr>
          </p:pic>
          <p:cxnSp>
            <p:nvCxnSpPr>
              <p:cNvPr id="10" name="Straight Connector 9"/>
              <p:cNvCxnSpPr/>
              <p:nvPr/>
            </p:nvCxnSpPr>
            <p:spPr>
              <a:xfrm flipV="1">
                <a:off x="134544" y="1026556"/>
                <a:ext cx="9033577" cy="10197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050" b="17450"/>
              <a:stretch/>
            </p:blipFill>
            <p:spPr>
              <a:xfrm>
                <a:off x="551530" y="2719799"/>
                <a:ext cx="4448513" cy="755029"/>
              </a:xfrm>
              <a:prstGeom prst="rect">
                <a:avLst/>
              </a:prstGeom>
            </p:spPr>
          </p:pic>
          <p:sp>
            <p:nvSpPr>
              <p:cNvPr id="21" name="Right Arrow 20"/>
              <p:cNvSpPr/>
              <p:nvPr/>
            </p:nvSpPr>
            <p:spPr>
              <a:xfrm rot="16200000">
                <a:off x="815399" y="3396326"/>
                <a:ext cx="784096" cy="60555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70"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55249" y="3478659"/>
                <a:ext cx="410797" cy="629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470" b="1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1</a:t>
                </a: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700" b="26900"/>
              <a:stretch/>
            </p:blipFill>
            <p:spPr>
              <a:xfrm>
                <a:off x="755576" y="5450964"/>
                <a:ext cx="4104456" cy="647077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3315738" y="3579103"/>
                <a:ext cx="1656184" cy="248801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70"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427985" y="4077072"/>
                <a:ext cx="1296144" cy="1014197"/>
                <a:chOff x="4427985" y="4077072"/>
                <a:chExt cx="1296144" cy="1014197"/>
              </a:xfrm>
              <a:solidFill>
                <a:srgbClr val="FF0000"/>
              </a:solidFill>
            </p:grpSpPr>
            <p:sp>
              <p:nvSpPr>
                <p:cNvPr id="15" name="Right Arrow 14"/>
                <p:cNvSpPr/>
                <p:nvPr/>
              </p:nvSpPr>
              <p:spPr>
                <a:xfrm rot="10800000">
                  <a:off x="4427985" y="4077072"/>
                  <a:ext cx="1296144" cy="1014197"/>
                </a:xfrm>
                <a:prstGeom prst="rightArrow">
                  <a:avLst/>
                </a:pr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2470">
                    <a:latin typeface="DB Helvethaica X 65 Med" panose="02000506090000020004" pitchFamily="2" charset="-34"/>
                    <a:cs typeface="DB Helvethaica X 65 Med" panose="02000506090000020004" pitchFamily="2" charset="-34"/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5001730" y="4401034"/>
                  <a:ext cx="360188" cy="36018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2470" b="1">
                      <a:solidFill>
                        <a:srgbClr val="FF0000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  <a:t>3</a:t>
                  </a: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134544" y="6669360"/>
                <a:ext cx="8998135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134544" y="1036753"/>
                <a:ext cx="9360" cy="564280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Elbow Connector 39"/>
              <p:cNvCxnSpPr/>
              <p:nvPr/>
            </p:nvCxnSpPr>
            <p:spPr>
              <a:xfrm>
                <a:off x="2311216" y="3960400"/>
                <a:ext cx="997492" cy="792088"/>
              </a:xfrm>
              <a:prstGeom prst="bentConnector3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/>
            <p:cNvCxnSpPr/>
            <p:nvPr/>
          </p:nvCxnSpPr>
          <p:spPr>
            <a:xfrm flipH="1">
              <a:off x="9070069" y="603040"/>
              <a:ext cx="9360" cy="564280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3" descr="C:\Documents and Settings\niratchp\Desktop\FCC\Cartoon FL\gartoon_FCC\New Folder\group_colo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88556" y="3701830"/>
            <a:ext cx="1274493" cy="11535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Right Arrow 28"/>
          <p:cNvSpPr/>
          <p:nvPr/>
        </p:nvSpPr>
        <p:spPr>
          <a:xfrm rot="16200000">
            <a:off x="2475798" y="2596583"/>
            <a:ext cx="588072" cy="45416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7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54165" y="2662413"/>
            <a:ext cx="308098" cy="472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7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70115" y="228453"/>
            <a:ext cx="4403771" cy="586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14" b="1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www.facebook.com/hotline1213</a:t>
            </a:r>
            <a:endParaRPr lang="th-TH" sz="3214">
              <a:solidFill>
                <a:schemeClr val="tx2">
                  <a:lumMod val="7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36046D-4793-4101-A7A0-46A9A07C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72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87101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โลโก้แนวนอ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030" y="2108352"/>
            <a:ext cx="3563939" cy="92679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05330A-451D-4192-A26D-094EF9243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73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65586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8931EF-94F1-430E-9D71-D8A2FD030FF4}"/>
              </a:ext>
            </a:extLst>
          </p:cNvPr>
          <p:cNvSpPr txBox="1">
            <a:spLocks/>
          </p:cNvSpPr>
          <p:nvPr/>
        </p:nvSpPr>
        <p:spPr>
          <a:xfrm>
            <a:off x="1219910" y="731185"/>
            <a:ext cx="6704181" cy="3869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เนื้อหา ข้อมูล และสื่อความรู้ทางการเงินที่จัดทำขึ้นนี้</a:t>
            </a:r>
          </a:p>
          <a:p>
            <a:r>
              <a:rPr lang="th-TH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เป็นลิขสิทธิ์ของธนาคารแห่งประเทศไทย (ธปท.)</a:t>
            </a:r>
          </a:p>
          <a:p>
            <a:r>
              <a:rPr lang="th-TH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โดยมีวัตถุประสงค์เพื่อส่งเสริมความรู้ทางการเงินไปยังวงกว้าง</a:t>
            </a:r>
          </a:p>
          <a:p>
            <a:r>
              <a:rPr lang="th-TH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การนำเนื้อหาหรือสื่อต่าง ๆ ไปใช้งาน โปรดอ้างอิงแหล่งที่มาให้ชัดเจน</a:t>
            </a:r>
          </a:p>
          <a:p>
            <a:endParaRPr lang="th-TH" sz="240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240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ทั้งนี้ ธปท. ไม่อนุญาตให้นำไปจำหน่ายหรือใช้เพื่อการแสวงหาประโยชน์ทางการค้า</a:t>
            </a:r>
          </a:p>
          <a:p>
            <a:r>
              <a:rPr lang="th-TH" sz="240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กรณีนำเนื้อหาบางส่วนหรือทั้งหมดไปใช้งานเพื่อวัตถุประสงค์อื่น</a:t>
            </a:r>
          </a:p>
          <a:p>
            <a:r>
              <a:rPr lang="th-TH" sz="240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ต้องได้รับอนุญาตเป็นลายลักษณ์อักษรจาก ธปท.</a:t>
            </a:r>
          </a:p>
          <a:p>
            <a:endParaRPr lang="en-US" sz="240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หากมีข้อสงสัยหรือประเด็นสอบถามเพิ่มเติมสามารถติดต่อได้ที่</a:t>
            </a:r>
          </a:p>
          <a:p>
            <a:r>
              <a:rPr lang="th-TH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อีเมล</a:t>
            </a: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FL@bot.or.th</a:t>
            </a:r>
            <a:endParaRPr lang="th-TH" sz="210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8556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595738-0C76-4C04-A1A6-A4C485AE1B27}"/>
              </a:ext>
            </a:extLst>
          </p:cNvPr>
          <p:cNvSpPr/>
          <p:nvPr/>
        </p:nvSpPr>
        <p:spPr>
          <a:xfrm>
            <a:off x="2555776" y="1995686"/>
            <a:ext cx="4032448" cy="14465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>
                <a:solidFill>
                  <a:srgbClr val="003865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เอกสารเพิ่มเติม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(เฉพาะ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Fin.Trainer</a:t>
            </a:r>
            <a:r>
              <a: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B9760-6037-49A7-9FDE-06F5979F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75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42305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E83B017-7394-48EB-8391-1FC374A4A7D3}"/>
              </a:ext>
            </a:extLst>
          </p:cNvPr>
          <p:cNvSpPr/>
          <p:nvPr/>
        </p:nvSpPr>
        <p:spPr>
          <a:xfrm>
            <a:off x="1235021" y="1995686"/>
            <a:ext cx="6673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>
                <a:ln>
                  <a:noFill/>
                </a:ln>
                <a:solidFill>
                  <a:srgbClr val="173F7B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รายละเอียดสินเชื่อประเภทต่าง ๆ</a:t>
            </a:r>
            <a:endParaRPr kumimoji="0" lang="th-TH" sz="4000" b="1" i="0" u="none" strike="noStrike" kern="1200" cap="none" spc="0" normalizeH="0" baseline="0" noProof="0">
              <a:ln>
                <a:noFill/>
              </a:ln>
              <a:solidFill>
                <a:srgbClr val="173F7B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AF8032-EAEF-4DFB-9979-D28E50B7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76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074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934048" y="922099"/>
            <a:ext cx="6586497" cy="9397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48979" tIns="24490" rIns="48979" bIns="24490" rtlCol="0">
            <a:spAutoFit/>
          </a:bodyPr>
          <a:lstStyle/>
          <a:p>
            <a:pPr algn="ctr" defTabSz="576030">
              <a:defRPr/>
            </a:pPr>
            <a:r>
              <a:rPr lang="th-TH" sz="2357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ดอกเบี้ย ค่าปรับ ค่าบริการ และค่าธรรมเนียม รวมกันไม่เกิน </a:t>
            </a:r>
            <a:r>
              <a:rPr lang="th-TH" sz="2357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16</a:t>
            </a:r>
            <a:r>
              <a:rPr lang="en-US" sz="2357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%</a:t>
            </a:r>
            <a:r>
              <a:rPr lang="en-US" sz="2357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2357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ต่อปี</a:t>
            </a:r>
          </a:p>
          <a:p>
            <a:pPr algn="ctr"/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[</a:t>
            </a: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คิดดอกเบี้ยแบบลดต้นลดดอก (</a:t>
            </a: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Effective rate</a:t>
            </a: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b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มีระยะเวลาปลอดดอกเบี้ยถ้าจ่ายเต็มจำนวนและจ่ายตรงกำหนด</a:t>
            </a: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]</a:t>
            </a:r>
            <a:endParaRPr lang="th-TH" sz="1714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3762">
            <a:off x="643148" y="1132883"/>
            <a:ext cx="1206477" cy="724931"/>
          </a:xfrm>
          <a:prstGeom prst="rect">
            <a:avLst/>
          </a:prstGeom>
        </p:spPr>
      </p:pic>
      <p:graphicFrame>
        <p:nvGraphicFramePr>
          <p:cNvPr id="8" name="ตาราง 28"/>
          <p:cNvGraphicFramePr>
            <a:graphicFrameLocks noGrp="1"/>
          </p:cNvGraphicFramePr>
          <p:nvPr/>
        </p:nvGraphicFramePr>
        <p:xfrm>
          <a:off x="4680381" y="2136749"/>
          <a:ext cx="3973376" cy="1615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24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316">
                <a:tc>
                  <a:txBody>
                    <a:bodyPr/>
                    <a:lstStyle/>
                    <a:p>
                      <a:pPr algn="ctr"/>
                      <a:r>
                        <a:rPr lang="th-TH" sz="2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ปี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C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th-TH" sz="22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กำหนด</a:t>
                      </a:r>
                      <a:r>
                        <a:rPr lang="th-TH" sz="2200" b="1" u="sng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ยอดผ่อนชำระขั้นต่ำ</a:t>
                      </a:r>
                      <a:r>
                        <a:rPr lang="en-US" sz="2200" b="1" u="none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**</a:t>
                      </a:r>
                      <a:endParaRPr lang="th-TH" sz="2200" b="1" u="none"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316">
                <a:tc>
                  <a:txBody>
                    <a:bodyPr/>
                    <a:lstStyle/>
                    <a:p>
                      <a:pPr algn="ctr"/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2563 – 256</a:t>
                      </a:r>
                      <a:r>
                        <a:rPr lang="en-US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</a:t>
                      </a:r>
                      <a:endParaRPr lang="th-TH" sz="22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</a:t>
                      </a:r>
                      <a:r>
                        <a:rPr lang="en-US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% </a:t>
                      </a:r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ของยอดคงค้าง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316">
                <a:tc>
                  <a:txBody>
                    <a:bodyPr/>
                    <a:lstStyle/>
                    <a:p>
                      <a:pPr algn="ctr"/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256</a:t>
                      </a:r>
                      <a:r>
                        <a:rPr lang="en-US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6</a:t>
                      </a:r>
                      <a:endParaRPr lang="th-TH" sz="22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8% </a:t>
                      </a:r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ของยอดคงค้าง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316">
                <a:tc>
                  <a:txBody>
                    <a:bodyPr/>
                    <a:lstStyle/>
                    <a:p>
                      <a:pPr algn="ctr"/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256</a:t>
                      </a:r>
                      <a:r>
                        <a:rPr lang="en-US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7</a:t>
                      </a:r>
                      <a:endParaRPr lang="th-TH" sz="22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10% </a:t>
                      </a:r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ของยอดคงค้าง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129124"/>
              </p:ext>
            </p:extLst>
          </p:nvPr>
        </p:nvGraphicFramePr>
        <p:xfrm>
          <a:off x="594933" y="2135297"/>
          <a:ext cx="3762519" cy="2164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83434">
                  <a:extLst>
                    <a:ext uri="{9D8B030D-6E8A-4147-A177-3AD203B41FA5}">
                      <a16:colId xmlns:a16="http://schemas.microsoft.com/office/drawing/2014/main" val="11204030"/>
                    </a:ext>
                  </a:extLst>
                </a:gridCol>
                <a:gridCol w="1879085">
                  <a:extLst>
                    <a:ext uri="{9D8B030D-6E8A-4147-A177-3AD203B41FA5}">
                      <a16:colId xmlns:a16="http://schemas.microsoft.com/office/drawing/2014/main" val="3610096830"/>
                    </a:ext>
                  </a:extLst>
                </a:gridCol>
              </a:tblGrid>
              <a:tr h="403316">
                <a:tc>
                  <a:txBody>
                    <a:bodyPr/>
                    <a:lstStyle/>
                    <a:p>
                      <a:pPr algn="ctr"/>
                      <a:r>
                        <a:rPr lang="th-TH" sz="2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รายได้</a:t>
                      </a:r>
                      <a:r>
                        <a:rPr lang="th-TH" sz="220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th-TH" sz="17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(บาทต่อเดือน)</a:t>
                      </a:r>
                      <a:endParaRPr lang="th-TH" sz="17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C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th-TH" sz="22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กำหนด</a:t>
                      </a:r>
                      <a:r>
                        <a:rPr lang="th-TH" sz="2200" b="1" u="sng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วงเงินอนุมัติ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952223"/>
                  </a:ext>
                </a:extLst>
              </a:tr>
              <a:tr h="403316">
                <a:tc>
                  <a:txBody>
                    <a:bodyPr/>
                    <a:lstStyle/>
                    <a:p>
                      <a:pPr algn="ctr"/>
                      <a:r>
                        <a:rPr lang="th-TH" sz="20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มากกว่า </a:t>
                      </a:r>
                      <a:r>
                        <a:rPr lang="en-US" sz="20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15,000</a:t>
                      </a:r>
                      <a:r>
                        <a:rPr lang="en-US" sz="20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endParaRPr lang="th-TH" sz="2000" b="0" baseline="0">
                        <a:ln>
                          <a:noFill/>
                        </a:ln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  <a:p>
                      <a:pPr algn="ctr"/>
                      <a:r>
                        <a:rPr lang="th-TH" sz="20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แต่ไม่เกิน</a:t>
                      </a:r>
                      <a:r>
                        <a:rPr lang="en-US" sz="20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30,000</a:t>
                      </a:r>
                      <a:endParaRPr lang="th-TH" sz="20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u="sng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</a:t>
                      </a:r>
                      <a:r>
                        <a:rPr lang="en-US" sz="2200" b="0" u="sng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th-TH" sz="2200" b="0" u="sng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เท่า</a:t>
                      </a:r>
                      <a:r>
                        <a:rPr lang="th-TH" sz="22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ของรายได้</a:t>
                      </a:r>
                      <a:r>
                        <a:rPr lang="en-US" sz="22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**</a:t>
                      </a:r>
                      <a:endParaRPr lang="th-TH" sz="22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46467"/>
                  </a:ext>
                </a:extLst>
              </a:tr>
              <a:tr h="403316">
                <a:tc>
                  <a:txBody>
                    <a:bodyPr/>
                    <a:lstStyle/>
                    <a:p>
                      <a:pPr algn="ctr"/>
                      <a:r>
                        <a:rPr lang="th-TH" sz="20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มากกว่า </a:t>
                      </a:r>
                      <a:r>
                        <a:rPr lang="en-US" sz="20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30,000</a:t>
                      </a:r>
                      <a:r>
                        <a:rPr lang="en-US" sz="20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</a:p>
                    <a:p>
                      <a:pPr algn="ctr"/>
                      <a:r>
                        <a:rPr lang="th-TH" sz="20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แต่ไม่เกิน</a:t>
                      </a:r>
                      <a:r>
                        <a:rPr lang="en-US" sz="20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50,000</a:t>
                      </a:r>
                      <a:endParaRPr lang="th-TH" sz="20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 </a:t>
                      </a:r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เท่าของรายได้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484492"/>
                  </a:ext>
                </a:extLst>
              </a:tr>
              <a:tr h="403316">
                <a:tc>
                  <a:txBody>
                    <a:bodyPr/>
                    <a:lstStyle/>
                    <a:p>
                      <a:pPr algn="ctr"/>
                      <a:r>
                        <a:rPr lang="th-TH" sz="20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มากกว่า</a:t>
                      </a:r>
                      <a:r>
                        <a:rPr lang="en-US" sz="20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50,000</a:t>
                      </a:r>
                      <a:endParaRPr lang="th-TH" sz="20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5</a:t>
                      </a:r>
                      <a:r>
                        <a:rPr lang="en-US" sz="22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th-TH" sz="22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เท่าของรายได้</a:t>
                      </a:r>
                      <a:endParaRPr lang="th-TH" sz="22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243387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59847" y="4608640"/>
            <a:ext cx="78881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576030">
              <a:defRPr/>
            </a:pPr>
            <a:r>
              <a:rPr lang="en-US" sz="135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มาตรการช่วยเหลือลูกหนี้รายย่อยที่ได้รับผลกระทบจาก </a:t>
            </a:r>
            <a:r>
              <a:rPr lang="en-US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COVID-19 </a:t>
            </a:r>
            <a:r>
              <a:rPr lang="th-TH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ระยะที่ 2 </a:t>
            </a:r>
            <a:r>
              <a:rPr lang="th-TH" sz="135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ปรับลดเพดานดอกเบี้ยฯ เหลือ </a:t>
            </a:r>
            <a:r>
              <a:rPr lang="en-US" sz="135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16% </a:t>
            </a:r>
            <a:r>
              <a:rPr lang="th-TH" sz="135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ต่อปี (ตั้งแต่ 1 ส.ค. 63 เป็นต้นไป)</a:t>
            </a:r>
            <a:br>
              <a:rPr lang="th-TH" sz="135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**</a:t>
            </a:r>
            <a:r>
              <a:rPr lang="th-TH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มาตรการเพิ่มเติมเพื่อส่งเสริมการช่วยเหลือลูกหนี้ที่ได้รับผลกระทบจาก </a:t>
            </a:r>
            <a:r>
              <a:rPr lang="en-US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COVID-19 </a:t>
            </a:r>
            <a:r>
              <a:rPr lang="th-TH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ได้อย่างยั่งยืน ขยายวงเงินจาก </a:t>
            </a:r>
            <a:r>
              <a:rPr lang="en-US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1.5 </a:t>
            </a:r>
            <a:r>
              <a:rPr lang="th-TH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เท่า เป็น </a:t>
            </a:r>
            <a:r>
              <a:rPr lang="en-US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</a:t>
            </a:r>
            <a:r>
              <a:rPr lang="th-TH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เท่า (ถึง </a:t>
            </a:r>
            <a:r>
              <a:rPr lang="en-US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31 </a:t>
            </a:r>
            <a:r>
              <a:rPr lang="th-TH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ธ.ค. </a:t>
            </a:r>
            <a:r>
              <a:rPr lang="en-US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65</a:t>
            </a:r>
            <a:r>
              <a:rPr lang="th-TH" sz="135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9192" y="4321227"/>
            <a:ext cx="8058823" cy="3638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576030">
              <a:defRPr/>
            </a:pPr>
            <a:r>
              <a:rPr lang="th-TH" sz="1764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กรณีกดเงินสด </a:t>
            </a:r>
            <a:r>
              <a:rPr lang="en-US" sz="1764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: </a:t>
            </a:r>
            <a:r>
              <a:rPr lang="th-TH" sz="1764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คิดค่าธรรมเนียมเพิ่ม </a:t>
            </a:r>
            <a:r>
              <a:rPr lang="en-US" sz="1764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3% </a:t>
            </a:r>
            <a:r>
              <a:rPr lang="th-TH" sz="1764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ของยอดเงินที่กด + ภาษีมูลค่าเพิ่ม (</a:t>
            </a:r>
            <a:r>
              <a:rPr lang="en-US" sz="1764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VAT</a:t>
            </a:r>
            <a:r>
              <a:rPr lang="th-TH" sz="1764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) </a:t>
            </a:r>
            <a:r>
              <a:rPr lang="en-US" sz="1764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7% </a:t>
            </a:r>
            <a:r>
              <a:rPr lang="th-TH" sz="1764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ของค่าธรรมเนียม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18840" y="246440"/>
            <a:ext cx="4524418" cy="624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536" b="1">
                <a:solidFill>
                  <a:srgbClr val="15406A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บัตรเครดิต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C55CB-27A1-4CE4-9BDF-1ECF5496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77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896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412102" y="947677"/>
            <a:ext cx="8382000" cy="7287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48979" tIns="24490" rIns="48979" bIns="24490" rtlCol="0">
            <a:spAutoFit/>
          </a:bodyPr>
          <a:lstStyle/>
          <a:p>
            <a:pPr algn="ctr" defTabSz="576030">
              <a:defRPr/>
            </a:pPr>
            <a:r>
              <a:rPr lang="th-TH" sz="27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ดอกเบี้ย ค่าปรับ ค่าบริการ และค่าธรรมเนียม รวมกันไม่เกิน </a:t>
            </a:r>
            <a:r>
              <a:rPr lang="th-TH" sz="2700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25</a:t>
            </a:r>
            <a:r>
              <a:rPr lang="en-US" sz="2700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%</a:t>
            </a:r>
            <a:r>
              <a:rPr lang="en-US" sz="27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en-US" sz="27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27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ต่อปี</a:t>
            </a:r>
            <a:br>
              <a:rPr lang="th-TH" sz="27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[</a:t>
            </a: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ไม่มีค่าธรรมเนียมการกดเงินสด </a:t>
            </a:r>
            <a:r>
              <a:rPr lang="th-TH" sz="1714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แต่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คิดดอกเบี้ยทันทีตั้งแต่วันที่กดเงิน</a:t>
            </a:r>
            <a:r>
              <a:rPr lang="en-US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ได้รับเงินมาใช้</a:t>
            </a:r>
            <a:r>
              <a:rPr lang="en-US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โดยคิดดอกเบี้ยแบบลดต้นลดดอก (</a:t>
            </a:r>
            <a:r>
              <a:rPr lang="en-US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Effective rate</a:t>
            </a: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  <a:r>
              <a:rPr lang="en-US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]</a:t>
            </a:r>
            <a:endParaRPr lang="th-TH" sz="1714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aphicFrame>
        <p:nvGraphicFramePr>
          <p:cNvPr id="74" name="ตาราง 73"/>
          <p:cNvGraphicFramePr>
            <a:graphicFrameLocks noGrp="1"/>
          </p:cNvGraphicFramePr>
          <p:nvPr/>
        </p:nvGraphicFramePr>
        <p:xfrm>
          <a:off x="3675035" y="1984621"/>
          <a:ext cx="4957542" cy="1874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81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5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051">
                <a:tc>
                  <a:txBody>
                    <a:bodyPr/>
                    <a:lstStyle/>
                    <a:p>
                      <a:pPr algn="ctr"/>
                      <a:r>
                        <a:rPr lang="th-TH" sz="2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รายได้</a:t>
                      </a:r>
                    </a:p>
                    <a:p>
                      <a:pPr algn="ctr"/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(บาทต่อเดือน)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C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กำหนด</a:t>
                      </a:r>
                      <a:r>
                        <a:rPr lang="th-TH" sz="2200" u="sng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วงเงินอนุมัติ</a:t>
                      </a:r>
                      <a:r>
                        <a:rPr lang="en-US" sz="2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**</a:t>
                      </a:r>
                      <a:endParaRPr lang="th-TH" sz="2200">
                        <a:ln>
                          <a:noFill/>
                        </a:ln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ไม่ถึง</a:t>
                      </a:r>
                      <a:r>
                        <a:rPr lang="en-US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en-US" sz="2200" b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30,000</a:t>
                      </a:r>
                      <a:endParaRPr lang="th-TH" sz="22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u="sng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</a:t>
                      </a:r>
                      <a:r>
                        <a:rPr lang="th-TH" sz="2200" b="0" u="sng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เท่า</a:t>
                      </a:r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ของรายได้</a:t>
                      </a:r>
                      <a:r>
                        <a:rPr lang="en-US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***</a:t>
                      </a:r>
                      <a:endParaRPr lang="th-TH" sz="22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  <a:p>
                      <a:pPr algn="ctr"/>
                      <a:r>
                        <a:rPr lang="th-TH" sz="1700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(ไม่จำกัดผู้ให้บริการ)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316">
                <a:tc>
                  <a:txBody>
                    <a:bodyPr/>
                    <a:lstStyle/>
                    <a:p>
                      <a:pPr algn="ctr"/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ตั้งแต่ </a:t>
                      </a:r>
                      <a:r>
                        <a:rPr lang="en-US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3</a:t>
                      </a:r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0,000 ขึ้นไป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ไม่เกิน 5 เท่าของรายได้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ectangle 3"/>
          <p:cNvSpPr/>
          <p:nvPr/>
        </p:nvSpPr>
        <p:spPr>
          <a:xfrm>
            <a:off x="71561" y="4144308"/>
            <a:ext cx="8958481" cy="883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576041">
              <a:defRPr/>
            </a:pPr>
            <a:r>
              <a:rPr lang="en-US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มาตรการช่วยเหลือลูกหนี้รายย่อยที่ได้รับผลกระทบจาก </a:t>
            </a:r>
            <a:r>
              <a:rPr lang="en-US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COVID-19 </a:t>
            </a:r>
            <a:r>
              <a:rPr lang="th-TH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ระยะที่ </a:t>
            </a:r>
            <a:r>
              <a:rPr lang="en-US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1-</a:t>
            </a:r>
            <a:r>
              <a:rPr lang="th-TH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ได้ปรับลดเพดานดอกเบี้ยฯ เหลือ </a:t>
            </a:r>
            <a:r>
              <a:rPr lang="en-US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25% </a:t>
            </a:r>
            <a:r>
              <a:rPr lang="th-TH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ต่อปี มีผลตั้งแต่ 1 ส.ค. 63 เป็นต้นไป</a:t>
            </a:r>
          </a:p>
          <a:p>
            <a:pPr algn="r" defTabSz="576041">
              <a:defRPr/>
            </a:pPr>
            <a:r>
              <a:rPr lang="th-TH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en-US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ไม่กำหนดยอดชำระขั้นต่ำ และกำหนดวงเงินกรณีการกู้เพื่อการใช้จ่ายประจำวันเท่านั้น หากเป็นการกู้เพื่อประกอบอาชีพผู้กู้สามารถได้วงเงินกู้ตามความสามารถในการชำระหนี้</a:t>
            </a:r>
          </a:p>
          <a:p>
            <a:pPr algn="r" defTabSz="576041">
              <a:defRPr/>
            </a:pPr>
            <a:r>
              <a:rPr lang="en-US" sz="1286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***</a:t>
            </a:r>
            <a:r>
              <a:rPr lang="th-TH" sz="1286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มาตรการเพิ่มเติมเพื่อส่งเสริมการช่วยเหลือลูกหนี้ที่ได้รับผลกระทบจาก </a:t>
            </a:r>
            <a:r>
              <a:rPr lang="en-US" sz="1286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COVID-19 </a:t>
            </a:r>
            <a:r>
              <a:rPr lang="th-TH" sz="1286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ได้อย่างยั่งยืน ขยายวงเงินจาก </a:t>
            </a:r>
            <a:r>
              <a:rPr lang="en-US" sz="1286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1.5 </a:t>
            </a:r>
            <a:r>
              <a:rPr lang="th-TH" sz="1286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เท่า เป็น </a:t>
            </a:r>
            <a:r>
              <a:rPr lang="en-US" sz="1286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</a:t>
            </a:r>
            <a:r>
              <a:rPr lang="th-TH" sz="1286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เท่า และไม่จำกัดจำนวนผู้ให้บริการ มีผลถึง </a:t>
            </a:r>
            <a:r>
              <a:rPr lang="en-US" sz="1286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31 </a:t>
            </a:r>
            <a:r>
              <a:rPr lang="th-TH" sz="1286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ธ.ค. </a:t>
            </a:r>
            <a:r>
              <a:rPr lang="en-US" sz="1286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65</a:t>
            </a:r>
            <a:br>
              <a:rPr lang="th-TH" sz="1286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endParaRPr lang="th-TH" sz="1286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3954" y="1904204"/>
            <a:ext cx="2490898" cy="2038489"/>
            <a:chOff x="1328040" y="3448457"/>
            <a:chExt cx="5206011" cy="4121657"/>
          </a:xfrm>
        </p:grpSpPr>
        <p:pic>
          <p:nvPicPr>
            <p:cNvPr id="8" name="Content Placeholder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580" y="6145339"/>
              <a:ext cx="1614932" cy="1424775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328040" y="3448457"/>
              <a:ext cx="5206011" cy="3814574"/>
              <a:chOff x="1222578" y="2072363"/>
              <a:chExt cx="5206011" cy="373326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41993">
                <a:off x="1222578" y="2072363"/>
                <a:ext cx="2929887" cy="245680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4131" y="3016818"/>
                <a:ext cx="3084458" cy="2788809"/>
              </a:xfrm>
              <a:prstGeom prst="rect">
                <a:avLst/>
              </a:prstGeom>
            </p:spPr>
          </p:pic>
        </p:grpSp>
      </p:grpSp>
      <p:sp>
        <p:nvSpPr>
          <p:cNvPr id="12" name="Rectangle 11"/>
          <p:cNvSpPr/>
          <p:nvPr/>
        </p:nvSpPr>
        <p:spPr>
          <a:xfrm>
            <a:off x="1320924" y="334985"/>
            <a:ext cx="6603830" cy="501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6030">
              <a:defRPr/>
            </a:pPr>
            <a:r>
              <a:rPr lang="th-TH" sz="3214" b="1">
                <a:solidFill>
                  <a:srgbClr val="15406A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บัตรกดเงินสด</a:t>
            </a:r>
            <a:r>
              <a:rPr lang="en-US" sz="3214" b="1">
                <a:solidFill>
                  <a:srgbClr val="15406A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3214" b="1">
                <a:solidFill>
                  <a:srgbClr val="15406A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สินเชื่อที่ให้มาเป็นเงินก้อน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04F76-C59A-4BD9-A4B4-56B7A0FF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78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39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1" grpId="0"/>
      <p:bldP spid="11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43858" y="1860862"/>
            <a:ext cx="5239398" cy="1123486"/>
          </a:xfrm>
          <a:prstGeom prst="roundRect">
            <a:avLst>
              <a:gd name="adj" fmla="val 7872"/>
            </a:avLst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4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    เป็นการกู้ยืมเพื่อจัดหาที่อยู่อาศัย เช่น ซื้อที่ดินและสร้างที่อยู่อาศัย ซื้อที่ดินพร้อมสิ่งปลูกสร้าง ซื้อห้องชุด หรือเพื่อปรับปรุง ต่อเติม ซ่อมแซมที่อยู่อาศัย</a:t>
            </a:r>
            <a:endParaRPr kumimoji="0" lang="th-TH" sz="192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43856" y="1398971"/>
            <a:ext cx="1905001" cy="50347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5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วัตถุประสงค์การกู้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3857" y="3357689"/>
            <a:ext cx="3338286" cy="50347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5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วิธีคิดดอกเบี้ยที่ต้องจ่ายในแต่ละงวด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2779" y="452040"/>
            <a:ext cx="2650476" cy="636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36" b="1" i="0" u="none" strike="noStrike" kern="1200" cap="none" spc="11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สินเชื่อที่อยู่อาศัย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95" y="1806436"/>
            <a:ext cx="2497029" cy="1796881"/>
          </a:xfrm>
          <a:prstGeom prst="rect">
            <a:avLst/>
          </a:prstGeom>
          <a:ln>
            <a:noFill/>
          </a:ln>
        </p:spPr>
      </p:pic>
      <p:sp>
        <p:nvSpPr>
          <p:cNvPr id="12" name="Rounded Rectangle 11"/>
          <p:cNvSpPr/>
          <p:nvPr/>
        </p:nvSpPr>
        <p:spPr>
          <a:xfrm>
            <a:off x="743857" y="3813741"/>
            <a:ext cx="5239398" cy="454761"/>
          </a:xfrm>
          <a:prstGeom prst="roundRect">
            <a:avLst>
              <a:gd name="adj" fmla="val 12478"/>
            </a:avLst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4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    คิดแบบลดต้นลดดอก (</a:t>
            </a:r>
            <a:r>
              <a:rPr kumimoji="0" lang="en-US" sz="214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Effective rate</a:t>
            </a:r>
            <a:r>
              <a:rPr kumimoji="0" lang="th-TH" sz="214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)</a:t>
            </a:r>
            <a:endParaRPr kumimoji="0" lang="th-TH" sz="192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18F0CD-7FF3-444D-A752-14A62030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79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2466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44411" y="1360308"/>
            <a:ext cx="3780908" cy="3319600"/>
          </a:xfrm>
          <a:prstGeom prst="rect">
            <a:avLst/>
          </a:prstGeom>
          <a:solidFill>
            <a:schemeClr val="bg1"/>
          </a:solidFill>
          <a:ln w="28575">
            <a:solidFill>
              <a:srgbClr val="0D2E6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26892080">
                  <a:custGeom>
                    <a:avLst/>
                    <a:gdLst>
                      <a:gd name="connsiteX0" fmla="*/ 0 w 3780908"/>
                      <a:gd name="connsiteY0" fmla="*/ 0 h 2849208"/>
                      <a:gd name="connsiteX1" fmla="*/ 705769 w 3780908"/>
                      <a:gd name="connsiteY1" fmla="*/ 0 h 2849208"/>
                      <a:gd name="connsiteX2" fmla="*/ 1373730 w 3780908"/>
                      <a:gd name="connsiteY2" fmla="*/ 0 h 2849208"/>
                      <a:gd name="connsiteX3" fmla="*/ 1928263 w 3780908"/>
                      <a:gd name="connsiteY3" fmla="*/ 0 h 2849208"/>
                      <a:gd name="connsiteX4" fmla="*/ 2444987 w 3780908"/>
                      <a:gd name="connsiteY4" fmla="*/ 0 h 2849208"/>
                      <a:gd name="connsiteX5" fmla="*/ 3150757 w 3780908"/>
                      <a:gd name="connsiteY5" fmla="*/ 0 h 2849208"/>
                      <a:gd name="connsiteX6" fmla="*/ 3780908 w 3780908"/>
                      <a:gd name="connsiteY6" fmla="*/ 0 h 2849208"/>
                      <a:gd name="connsiteX7" fmla="*/ 3780908 w 3780908"/>
                      <a:gd name="connsiteY7" fmla="*/ 598334 h 2849208"/>
                      <a:gd name="connsiteX8" fmla="*/ 3780908 w 3780908"/>
                      <a:gd name="connsiteY8" fmla="*/ 1139683 h 2849208"/>
                      <a:gd name="connsiteX9" fmla="*/ 3780908 w 3780908"/>
                      <a:gd name="connsiteY9" fmla="*/ 1681033 h 2849208"/>
                      <a:gd name="connsiteX10" fmla="*/ 3780908 w 3780908"/>
                      <a:gd name="connsiteY10" fmla="*/ 2165398 h 2849208"/>
                      <a:gd name="connsiteX11" fmla="*/ 3780908 w 3780908"/>
                      <a:gd name="connsiteY11" fmla="*/ 2849208 h 2849208"/>
                      <a:gd name="connsiteX12" fmla="*/ 3075139 w 3780908"/>
                      <a:gd name="connsiteY12" fmla="*/ 2849208 h 2849208"/>
                      <a:gd name="connsiteX13" fmla="*/ 2482796 w 3780908"/>
                      <a:gd name="connsiteY13" fmla="*/ 2849208 h 2849208"/>
                      <a:gd name="connsiteX14" fmla="*/ 1890454 w 3780908"/>
                      <a:gd name="connsiteY14" fmla="*/ 2849208 h 2849208"/>
                      <a:gd name="connsiteX15" fmla="*/ 1260303 w 3780908"/>
                      <a:gd name="connsiteY15" fmla="*/ 2849208 h 2849208"/>
                      <a:gd name="connsiteX16" fmla="*/ 705769 w 3780908"/>
                      <a:gd name="connsiteY16" fmla="*/ 2849208 h 2849208"/>
                      <a:gd name="connsiteX17" fmla="*/ 0 w 3780908"/>
                      <a:gd name="connsiteY17" fmla="*/ 2849208 h 2849208"/>
                      <a:gd name="connsiteX18" fmla="*/ 0 w 3780908"/>
                      <a:gd name="connsiteY18" fmla="*/ 2336351 h 2849208"/>
                      <a:gd name="connsiteX19" fmla="*/ 0 w 3780908"/>
                      <a:gd name="connsiteY19" fmla="*/ 1709525 h 2849208"/>
                      <a:gd name="connsiteX20" fmla="*/ 0 w 3780908"/>
                      <a:gd name="connsiteY20" fmla="*/ 1082699 h 2849208"/>
                      <a:gd name="connsiteX21" fmla="*/ 0 w 3780908"/>
                      <a:gd name="connsiteY21" fmla="*/ 569842 h 2849208"/>
                      <a:gd name="connsiteX22" fmla="*/ 0 w 3780908"/>
                      <a:gd name="connsiteY22" fmla="*/ 0 h 2849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80908" h="2849208" fill="none" extrusionOk="0">
                        <a:moveTo>
                          <a:pt x="0" y="0"/>
                        </a:moveTo>
                        <a:cubicBezTo>
                          <a:pt x="233552" y="-1467"/>
                          <a:pt x="488281" y="15209"/>
                          <a:pt x="705769" y="0"/>
                        </a:cubicBezTo>
                        <a:cubicBezTo>
                          <a:pt x="923257" y="-15209"/>
                          <a:pt x="1065089" y="9825"/>
                          <a:pt x="1373730" y="0"/>
                        </a:cubicBezTo>
                        <a:cubicBezTo>
                          <a:pt x="1682371" y="-9825"/>
                          <a:pt x="1689817" y="24405"/>
                          <a:pt x="1928263" y="0"/>
                        </a:cubicBezTo>
                        <a:cubicBezTo>
                          <a:pt x="2166709" y="-24405"/>
                          <a:pt x="2292192" y="6372"/>
                          <a:pt x="2444987" y="0"/>
                        </a:cubicBezTo>
                        <a:cubicBezTo>
                          <a:pt x="2597782" y="-6372"/>
                          <a:pt x="2951371" y="34244"/>
                          <a:pt x="3150757" y="0"/>
                        </a:cubicBezTo>
                        <a:cubicBezTo>
                          <a:pt x="3350143" y="-34244"/>
                          <a:pt x="3636826" y="9435"/>
                          <a:pt x="3780908" y="0"/>
                        </a:cubicBezTo>
                        <a:cubicBezTo>
                          <a:pt x="3771946" y="255321"/>
                          <a:pt x="3753785" y="431450"/>
                          <a:pt x="3780908" y="598334"/>
                        </a:cubicBezTo>
                        <a:cubicBezTo>
                          <a:pt x="3808031" y="765218"/>
                          <a:pt x="3790757" y="924795"/>
                          <a:pt x="3780908" y="1139683"/>
                        </a:cubicBezTo>
                        <a:cubicBezTo>
                          <a:pt x="3771059" y="1354571"/>
                          <a:pt x="3759773" y="1425605"/>
                          <a:pt x="3780908" y="1681033"/>
                        </a:cubicBezTo>
                        <a:cubicBezTo>
                          <a:pt x="3802044" y="1936461"/>
                          <a:pt x="3790121" y="1931332"/>
                          <a:pt x="3780908" y="2165398"/>
                        </a:cubicBezTo>
                        <a:cubicBezTo>
                          <a:pt x="3771695" y="2399465"/>
                          <a:pt x="3760565" y="2675751"/>
                          <a:pt x="3780908" y="2849208"/>
                        </a:cubicBezTo>
                        <a:cubicBezTo>
                          <a:pt x="3630119" y="2849137"/>
                          <a:pt x="3217808" y="2846641"/>
                          <a:pt x="3075139" y="2849208"/>
                        </a:cubicBezTo>
                        <a:cubicBezTo>
                          <a:pt x="2932470" y="2851775"/>
                          <a:pt x="2628915" y="2836926"/>
                          <a:pt x="2482796" y="2849208"/>
                        </a:cubicBezTo>
                        <a:cubicBezTo>
                          <a:pt x="2336677" y="2861490"/>
                          <a:pt x="2010757" y="2824091"/>
                          <a:pt x="1890454" y="2849208"/>
                        </a:cubicBezTo>
                        <a:cubicBezTo>
                          <a:pt x="1770151" y="2874325"/>
                          <a:pt x="1450464" y="2851122"/>
                          <a:pt x="1260303" y="2849208"/>
                        </a:cubicBezTo>
                        <a:cubicBezTo>
                          <a:pt x="1070142" y="2847294"/>
                          <a:pt x="825566" y="2825237"/>
                          <a:pt x="705769" y="2849208"/>
                        </a:cubicBezTo>
                        <a:cubicBezTo>
                          <a:pt x="585972" y="2873179"/>
                          <a:pt x="298166" y="2883749"/>
                          <a:pt x="0" y="2849208"/>
                        </a:cubicBezTo>
                        <a:cubicBezTo>
                          <a:pt x="-21157" y="2708018"/>
                          <a:pt x="336" y="2574490"/>
                          <a:pt x="0" y="2336351"/>
                        </a:cubicBezTo>
                        <a:cubicBezTo>
                          <a:pt x="-336" y="2098212"/>
                          <a:pt x="-9509" y="1846288"/>
                          <a:pt x="0" y="1709525"/>
                        </a:cubicBezTo>
                        <a:cubicBezTo>
                          <a:pt x="9509" y="1572762"/>
                          <a:pt x="-8623" y="1216535"/>
                          <a:pt x="0" y="1082699"/>
                        </a:cubicBezTo>
                        <a:cubicBezTo>
                          <a:pt x="8623" y="948863"/>
                          <a:pt x="18926" y="681212"/>
                          <a:pt x="0" y="569842"/>
                        </a:cubicBezTo>
                        <a:cubicBezTo>
                          <a:pt x="-18926" y="458472"/>
                          <a:pt x="-1065" y="173216"/>
                          <a:pt x="0" y="0"/>
                        </a:cubicBezTo>
                        <a:close/>
                      </a:path>
                      <a:path w="3780908" h="2849208" stroke="0" extrusionOk="0">
                        <a:moveTo>
                          <a:pt x="0" y="0"/>
                        </a:moveTo>
                        <a:cubicBezTo>
                          <a:pt x="254963" y="-12868"/>
                          <a:pt x="350489" y="24150"/>
                          <a:pt x="592342" y="0"/>
                        </a:cubicBezTo>
                        <a:cubicBezTo>
                          <a:pt x="834195" y="-24150"/>
                          <a:pt x="968061" y="28"/>
                          <a:pt x="1222494" y="0"/>
                        </a:cubicBezTo>
                        <a:cubicBezTo>
                          <a:pt x="1476927" y="-28"/>
                          <a:pt x="1774673" y="35168"/>
                          <a:pt x="1928263" y="0"/>
                        </a:cubicBezTo>
                        <a:cubicBezTo>
                          <a:pt x="2081853" y="-35168"/>
                          <a:pt x="2204068" y="17315"/>
                          <a:pt x="2444987" y="0"/>
                        </a:cubicBezTo>
                        <a:cubicBezTo>
                          <a:pt x="2685906" y="-17315"/>
                          <a:pt x="2883457" y="13822"/>
                          <a:pt x="2999520" y="0"/>
                        </a:cubicBezTo>
                        <a:cubicBezTo>
                          <a:pt x="3115583" y="-13822"/>
                          <a:pt x="3481292" y="28002"/>
                          <a:pt x="3780908" y="0"/>
                        </a:cubicBezTo>
                        <a:cubicBezTo>
                          <a:pt x="3757701" y="210858"/>
                          <a:pt x="3760297" y="374747"/>
                          <a:pt x="3780908" y="484365"/>
                        </a:cubicBezTo>
                        <a:cubicBezTo>
                          <a:pt x="3801519" y="593983"/>
                          <a:pt x="3797124" y="882239"/>
                          <a:pt x="3780908" y="1111191"/>
                        </a:cubicBezTo>
                        <a:cubicBezTo>
                          <a:pt x="3764692" y="1340143"/>
                          <a:pt x="3798607" y="1466859"/>
                          <a:pt x="3780908" y="1709525"/>
                        </a:cubicBezTo>
                        <a:cubicBezTo>
                          <a:pt x="3763209" y="1952191"/>
                          <a:pt x="3784964" y="2121277"/>
                          <a:pt x="3780908" y="2336351"/>
                        </a:cubicBezTo>
                        <a:cubicBezTo>
                          <a:pt x="3776852" y="2551425"/>
                          <a:pt x="3758308" y="2657572"/>
                          <a:pt x="3780908" y="2849208"/>
                        </a:cubicBezTo>
                        <a:cubicBezTo>
                          <a:pt x="3488189" y="2857315"/>
                          <a:pt x="3312794" y="2837463"/>
                          <a:pt x="3150757" y="2849208"/>
                        </a:cubicBezTo>
                        <a:cubicBezTo>
                          <a:pt x="2988720" y="2860953"/>
                          <a:pt x="2803350" y="2848316"/>
                          <a:pt x="2634033" y="2849208"/>
                        </a:cubicBezTo>
                        <a:cubicBezTo>
                          <a:pt x="2464716" y="2850100"/>
                          <a:pt x="2274007" y="2869616"/>
                          <a:pt x="1966072" y="2849208"/>
                        </a:cubicBezTo>
                        <a:cubicBezTo>
                          <a:pt x="1658137" y="2828800"/>
                          <a:pt x="1551261" y="2878151"/>
                          <a:pt x="1298112" y="2849208"/>
                        </a:cubicBezTo>
                        <a:cubicBezTo>
                          <a:pt x="1044963" y="2820265"/>
                          <a:pt x="818660" y="2857135"/>
                          <a:pt x="592342" y="2849208"/>
                        </a:cubicBezTo>
                        <a:cubicBezTo>
                          <a:pt x="366024" y="2841282"/>
                          <a:pt x="131221" y="2845462"/>
                          <a:pt x="0" y="2849208"/>
                        </a:cubicBezTo>
                        <a:cubicBezTo>
                          <a:pt x="-7602" y="2675988"/>
                          <a:pt x="-16765" y="2555380"/>
                          <a:pt x="0" y="2307858"/>
                        </a:cubicBezTo>
                        <a:cubicBezTo>
                          <a:pt x="16765" y="2060336"/>
                          <a:pt x="830" y="1947658"/>
                          <a:pt x="0" y="1823493"/>
                        </a:cubicBezTo>
                        <a:cubicBezTo>
                          <a:pt x="-830" y="1699328"/>
                          <a:pt x="-15611" y="1509622"/>
                          <a:pt x="0" y="1253652"/>
                        </a:cubicBezTo>
                        <a:cubicBezTo>
                          <a:pt x="15611" y="997682"/>
                          <a:pt x="-16156" y="895450"/>
                          <a:pt x="0" y="769286"/>
                        </a:cubicBezTo>
                        <a:cubicBezTo>
                          <a:pt x="16156" y="643122"/>
                          <a:pt x="-1598" y="1635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357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234" y="2171549"/>
            <a:ext cx="1288744" cy="10666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22976" y="2061014"/>
            <a:ext cx="232686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h-TH" sz="24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/>
              </a:rPr>
              <a:t>เงินผ่อนหนี้ไม่ควรเกิน </a:t>
            </a:r>
            <a:endParaRPr lang="en-US" sz="2400" b="1">
              <a:solidFill>
                <a:srgbClr val="0D2E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/>
              </a:rPr>
              <a:t>1 </a:t>
            </a:r>
            <a:r>
              <a:rPr lang="th-TH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/>
              </a:rPr>
              <a:t>ใน </a:t>
            </a:r>
            <a:r>
              <a:rPr lang="en-US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/>
              </a:rPr>
              <a:t>3 </a:t>
            </a:r>
            <a:endParaRPr lang="th-TH" sz="3600" b="1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pPr algn="ctr"/>
            <a:r>
              <a:rPr lang="th-TH" sz="24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/>
              </a:rPr>
              <a:t>ของรายได้รวมต่อเดือน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CEBF13-624D-4F53-B1A1-A82A007D1BA9}"/>
              </a:ext>
            </a:extLst>
          </p:cNvPr>
          <p:cNvSpPr txBox="1"/>
          <p:nvPr/>
        </p:nvSpPr>
        <p:spPr>
          <a:xfrm>
            <a:off x="762924" y="1505486"/>
            <a:ext cx="3389934" cy="4879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h-TH" sz="255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/>
              </a:rPr>
              <a:t>เงินผ่อนหนี้ต่อรายได้รวม</a:t>
            </a:r>
            <a:endParaRPr lang="th-TH" sz="2571" b="1">
              <a:solidFill>
                <a:srgbClr val="0D2E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49A110-C1B3-43EF-94DC-81ADABFA5B4E}"/>
              </a:ext>
            </a:extLst>
          </p:cNvPr>
          <p:cNvSpPr txBox="1"/>
          <p:nvPr/>
        </p:nvSpPr>
        <p:spPr>
          <a:xfrm>
            <a:off x="702980" y="4174871"/>
            <a:ext cx="3478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i="1" u="sng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ตัวอย่าง </a:t>
            </a:r>
            <a:r>
              <a:rPr lang="en-US" sz="2400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30,000 ÷ 3 =      </a:t>
            </a:r>
            <a:r>
              <a:rPr lang="en-US" sz="24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10,000</a:t>
            </a:r>
            <a:r>
              <a:rPr lang="en-US" sz="2400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endParaRPr lang="th-TH" sz="2400" i="1">
              <a:solidFill>
                <a:srgbClr val="0D2E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F9F33D-89E4-443C-9C8D-B4460162857F}"/>
              </a:ext>
            </a:extLst>
          </p:cNvPr>
          <p:cNvSpPr txBox="1"/>
          <p:nvPr/>
        </p:nvSpPr>
        <p:spPr>
          <a:xfrm>
            <a:off x="2787701" y="3686447"/>
            <a:ext cx="1349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ผ่อนหนี้ต่อเดือน</a:t>
            </a:r>
          </a:p>
          <a:p>
            <a:pPr algn="ctr"/>
            <a:r>
              <a:rPr lang="th-TH" sz="18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ไม่ควรเกิน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A7E91D-1505-4EA5-BAC5-ACD414308DC4}"/>
              </a:ext>
            </a:extLst>
          </p:cNvPr>
          <p:cNvSpPr/>
          <p:nvPr/>
        </p:nvSpPr>
        <p:spPr>
          <a:xfrm>
            <a:off x="2841143" y="3671314"/>
            <a:ext cx="1224136" cy="8742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C066BA-504B-47A9-88BD-A09F411FB667}"/>
              </a:ext>
            </a:extLst>
          </p:cNvPr>
          <p:cNvSpPr/>
          <p:nvPr/>
        </p:nvSpPr>
        <p:spPr>
          <a:xfrm>
            <a:off x="4633059" y="1360308"/>
            <a:ext cx="3780908" cy="3319600"/>
          </a:xfrm>
          <a:custGeom>
            <a:avLst/>
            <a:gdLst>
              <a:gd name="connsiteX0" fmla="*/ 0 w 3780908"/>
              <a:gd name="connsiteY0" fmla="*/ 0 h 3319600"/>
              <a:gd name="connsiteX1" fmla="*/ 705769 w 3780908"/>
              <a:gd name="connsiteY1" fmla="*/ 0 h 3319600"/>
              <a:gd name="connsiteX2" fmla="*/ 1373730 w 3780908"/>
              <a:gd name="connsiteY2" fmla="*/ 0 h 3319600"/>
              <a:gd name="connsiteX3" fmla="*/ 1928263 w 3780908"/>
              <a:gd name="connsiteY3" fmla="*/ 0 h 3319600"/>
              <a:gd name="connsiteX4" fmla="*/ 2444987 w 3780908"/>
              <a:gd name="connsiteY4" fmla="*/ 0 h 3319600"/>
              <a:gd name="connsiteX5" fmla="*/ 3150757 w 3780908"/>
              <a:gd name="connsiteY5" fmla="*/ 0 h 3319600"/>
              <a:gd name="connsiteX6" fmla="*/ 3780908 w 3780908"/>
              <a:gd name="connsiteY6" fmla="*/ 0 h 3319600"/>
              <a:gd name="connsiteX7" fmla="*/ 3780908 w 3780908"/>
              <a:gd name="connsiteY7" fmla="*/ 697116 h 3319600"/>
              <a:gd name="connsiteX8" fmla="*/ 3780908 w 3780908"/>
              <a:gd name="connsiteY8" fmla="*/ 1327840 h 3319600"/>
              <a:gd name="connsiteX9" fmla="*/ 3780908 w 3780908"/>
              <a:gd name="connsiteY9" fmla="*/ 1958564 h 3319600"/>
              <a:gd name="connsiteX10" fmla="*/ 3780908 w 3780908"/>
              <a:gd name="connsiteY10" fmla="*/ 2522896 h 3319600"/>
              <a:gd name="connsiteX11" fmla="*/ 3780908 w 3780908"/>
              <a:gd name="connsiteY11" fmla="*/ 3319600 h 3319600"/>
              <a:gd name="connsiteX12" fmla="*/ 3075139 w 3780908"/>
              <a:gd name="connsiteY12" fmla="*/ 3319600 h 3319600"/>
              <a:gd name="connsiteX13" fmla="*/ 2482796 w 3780908"/>
              <a:gd name="connsiteY13" fmla="*/ 3319600 h 3319600"/>
              <a:gd name="connsiteX14" fmla="*/ 1890454 w 3780908"/>
              <a:gd name="connsiteY14" fmla="*/ 3319600 h 3319600"/>
              <a:gd name="connsiteX15" fmla="*/ 1260303 w 3780908"/>
              <a:gd name="connsiteY15" fmla="*/ 3319600 h 3319600"/>
              <a:gd name="connsiteX16" fmla="*/ 705769 w 3780908"/>
              <a:gd name="connsiteY16" fmla="*/ 3319600 h 3319600"/>
              <a:gd name="connsiteX17" fmla="*/ 0 w 3780908"/>
              <a:gd name="connsiteY17" fmla="*/ 3319600 h 3319600"/>
              <a:gd name="connsiteX18" fmla="*/ 0 w 3780908"/>
              <a:gd name="connsiteY18" fmla="*/ 2722072 h 3319600"/>
              <a:gd name="connsiteX19" fmla="*/ 0 w 3780908"/>
              <a:gd name="connsiteY19" fmla="*/ 1991760 h 3319600"/>
              <a:gd name="connsiteX20" fmla="*/ 0 w 3780908"/>
              <a:gd name="connsiteY20" fmla="*/ 1261448 h 3319600"/>
              <a:gd name="connsiteX21" fmla="*/ 0 w 3780908"/>
              <a:gd name="connsiteY21" fmla="*/ 663920 h 3319600"/>
              <a:gd name="connsiteX22" fmla="*/ 0 w 3780908"/>
              <a:gd name="connsiteY22" fmla="*/ 0 h 33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80908" h="3319600" fill="none" extrusionOk="0">
                <a:moveTo>
                  <a:pt x="0" y="0"/>
                </a:moveTo>
                <a:cubicBezTo>
                  <a:pt x="233552" y="-1467"/>
                  <a:pt x="488281" y="15209"/>
                  <a:pt x="705769" y="0"/>
                </a:cubicBezTo>
                <a:cubicBezTo>
                  <a:pt x="923257" y="-15209"/>
                  <a:pt x="1065089" y="9825"/>
                  <a:pt x="1373730" y="0"/>
                </a:cubicBezTo>
                <a:cubicBezTo>
                  <a:pt x="1682371" y="-9825"/>
                  <a:pt x="1689817" y="24405"/>
                  <a:pt x="1928263" y="0"/>
                </a:cubicBezTo>
                <a:cubicBezTo>
                  <a:pt x="2166709" y="-24405"/>
                  <a:pt x="2292192" y="6372"/>
                  <a:pt x="2444987" y="0"/>
                </a:cubicBezTo>
                <a:cubicBezTo>
                  <a:pt x="2597782" y="-6372"/>
                  <a:pt x="2951371" y="34244"/>
                  <a:pt x="3150757" y="0"/>
                </a:cubicBezTo>
                <a:cubicBezTo>
                  <a:pt x="3350143" y="-34244"/>
                  <a:pt x="3636826" y="9435"/>
                  <a:pt x="3780908" y="0"/>
                </a:cubicBezTo>
                <a:cubicBezTo>
                  <a:pt x="3770237" y="327280"/>
                  <a:pt x="3801039" y="521610"/>
                  <a:pt x="3780908" y="697116"/>
                </a:cubicBezTo>
                <a:cubicBezTo>
                  <a:pt x="3760777" y="872622"/>
                  <a:pt x="3783362" y="1174318"/>
                  <a:pt x="3780908" y="1327840"/>
                </a:cubicBezTo>
                <a:cubicBezTo>
                  <a:pt x="3778454" y="1481362"/>
                  <a:pt x="3758154" y="1805623"/>
                  <a:pt x="3780908" y="1958564"/>
                </a:cubicBezTo>
                <a:cubicBezTo>
                  <a:pt x="3803662" y="2111505"/>
                  <a:pt x="3802149" y="2276474"/>
                  <a:pt x="3780908" y="2522896"/>
                </a:cubicBezTo>
                <a:cubicBezTo>
                  <a:pt x="3759667" y="2769318"/>
                  <a:pt x="3805237" y="3141549"/>
                  <a:pt x="3780908" y="3319600"/>
                </a:cubicBezTo>
                <a:cubicBezTo>
                  <a:pt x="3630119" y="3319529"/>
                  <a:pt x="3217808" y="3317033"/>
                  <a:pt x="3075139" y="3319600"/>
                </a:cubicBezTo>
                <a:cubicBezTo>
                  <a:pt x="2932470" y="3322167"/>
                  <a:pt x="2628915" y="3307318"/>
                  <a:pt x="2482796" y="3319600"/>
                </a:cubicBezTo>
                <a:cubicBezTo>
                  <a:pt x="2336677" y="3331882"/>
                  <a:pt x="2010757" y="3294483"/>
                  <a:pt x="1890454" y="3319600"/>
                </a:cubicBezTo>
                <a:cubicBezTo>
                  <a:pt x="1770151" y="3344717"/>
                  <a:pt x="1450464" y="3321514"/>
                  <a:pt x="1260303" y="3319600"/>
                </a:cubicBezTo>
                <a:cubicBezTo>
                  <a:pt x="1070142" y="3317686"/>
                  <a:pt x="825566" y="3295629"/>
                  <a:pt x="705769" y="3319600"/>
                </a:cubicBezTo>
                <a:cubicBezTo>
                  <a:pt x="585972" y="3343571"/>
                  <a:pt x="298166" y="3354141"/>
                  <a:pt x="0" y="3319600"/>
                </a:cubicBezTo>
                <a:cubicBezTo>
                  <a:pt x="5853" y="3038633"/>
                  <a:pt x="-29479" y="2906884"/>
                  <a:pt x="0" y="2722072"/>
                </a:cubicBezTo>
                <a:cubicBezTo>
                  <a:pt x="29479" y="2537260"/>
                  <a:pt x="-25041" y="2216674"/>
                  <a:pt x="0" y="1991760"/>
                </a:cubicBezTo>
                <a:cubicBezTo>
                  <a:pt x="25041" y="1766846"/>
                  <a:pt x="-13859" y="1436497"/>
                  <a:pt x="0" y="1261448"/>
                </a:cubicBezTo>
                <a:cubicBezTo>
                  <a:pt x="13859" y="1086399"/>
                  <a:pt x="10039" y="909481"/>
                  <a:pt x="0" y="663920"/>
                </a:cubicBezTo>
                <a:cubicBezTo>
                  <a:pt x="-10039" y="418359"/>
                  <a:pt x="18973" y="261757"/>
                  <a:pt x="0" y="0"/>
                </a:cubicBezTo>
                <a:close/>
              </a:path>
              <a:path w="3780908" h="3319600" stroke="0" extrusionOk="0">
                <a:moveTo>
                  <a:pt x="0" y="0"/>
                </a:moveTo>
                <a:cubicBezTo>
                  <a:pt x="254963" y="-12868"/>
                  <a:pt x="350489" y="24150"/>
                  <a:pt x="592342" y="0"/>
                </a:cubicBezTo>
                <a:cubicBezTo>
                  <a:pt x="834195" y="-24150"/>
                  <a:pt x="968061" y="28"/>
                  <a:pt x="1222494" y="0"/>
                </a:cubicBezTo>
                <a:cubicBezTo>
                  <a:pt x="1476927" y="-28"/>
                  <a:pt x="1774673" y="35168"/>
                  <a:pt x="1928263" y="0"/>
                </a:cubicBezTo>
                <a:cubicBezTo>
                  <a:pt x="2081853" y="-35168"/>
                  <a:pt x="2204068" y="17315"/>
                  <a:pt x="2444987" y="0"/>
                </a:cubicBezTo>
                <a:cubicBezTo>
                  <a:pt x="2685906" y="-17315"/>
                  <a:pt x="2883457" y="13822"/>
                  <a:pt x="2999520" y="0"/>
                </a:cubicBezTo>
                <a:cubicBezTo>
                  <a:pt x="3115583" y="-13822"/>
                  <a:pt x="3481292" y="28002"/>
                  <a:pt x="3780908" y="0"/>
                </a:cubicBezTo>
                <a:cubicBezTo>
                  <a:pt x="3757299" y="252542"/>
                  <a:pt x="3799351" y="397196"/>
                  <a:pt x="3780908" y="564332"/>
                </a:cubicBezTo>
                <a:cubicBezTo>
                  <a:pt x="3762465" y="731468"/>
                  <a:pt x="3798133" y="970407"/>
                  <a:pt x="3780908" y="1294644"/>
                </a:cubicBezTo>
                <a:cubicBezTo>
                  <a:pt x="3763683" y="1618881"/>
                  <a:pt x="3765377" y="1715524"/>
                  <a:pt x="3780908" y="1991760"/>
                </a:cubicBezTo>
                <a:cubicBezTo>
                  <a:pt x="3796439" y="2267996"/>
                  <a:pt x="3783131" y="2398413"/>
                  <a:pt x="3780908" y="2722072"/>
                </a:cubicBezTo>
                <a:cubicBezTo>
                  <a:pt x="3778685" y="3045731"/>
                  <a:pt x="3798077" y="3068630"/>
                  <a:pt x="3780908" y="3319600"/>
                </a:cubicBezTo>
                <a:cubicBezTo>
                  <a:pt x="3488189" y="3327707"/>
                  <a:pt x="3312794" y="3307855"/>
                  <a:pt x="3150757" y="3319600"/>
                </a:cubicBezTo>
                <a:cubicBezTo>
                  <a:pt x="2988720" y="3331345"/>
                  <a:pt x="2803350" y="3318708"/>
                  <a:pt x="2634033" y="3319600"/>
                </a:cubicBezTo>
                <a:cubicBezTo>
                  <a:pt x="2464716" y="3320492"/>
                  <a:pt x="2274007" y="3340008"/>
                  <a:pt x="1966072" y="3319600"/>
                </a:cubicBezTo>
                <a:cubicBezTo>
                  <a:pt x="1658137" y="3299192"/>
                  <a:pt x="1551261" y="3348543"/>
                  <a:pt x="1298112" y="3319600"/>
                </a:cubicBezTo>
                <a:cubicBezTo>
                  <a:pt x="1044963" y="3290657"/>
                  <a:pt x="818660" y="3327527"/>
                  <a:pt x="592342" y="3319600"/>
                </a:cubicBezTo>
                <a:cubicBezTo>
                  <a:pt x="366024" y="3311674"/>
                  <a:pt x="131221" y="3315854"/>
                  <a:pt x="0" y="3319600"/>
                </a:cubicBezTo>
                <a:cubicBezTo>
                  <a:pt x="2410" y="3006541"/>
                  <a:pt x="-19486" y="2942600"/>
                  <a:pt x="0" y="2688876"/>
                </a:cubicBezTo>
                <a:cubicBezTo>
                  <a:pt x="19486" y="2435152"/>
                  <a:pt x="1339" y="2285201"/>
                  <a:pt x="0" y="2124544"/>
                </a:cubicBezTo>
                <a:cubicBezTo>
                  <a:pt x="-1339" y="1963887"/>
                  <a:pt x="-25819" y="1606404"/>
                  <a:pt x="0" y="1460624"/>
                </a:cubicBezTo>
                <a:cubicBezTo>
                  <a:pt x="25819" y="1314844"/>
                  <a:pt x="-14015" y="1058908"/>
                  <a:pt x="0" y="896292"/>
                </a:cubicBezTo>
                <a:cubicBezTo>
                  <a:pt x="14015" y="733676"/>
                  <a:pt x="29753" y="438200"/>
                  <a:pt x="0" y="0"/>
                </a:cubicBezTo>
                <a:close/>
              </a:path>
            </a:pathLst>
          </a:custGeom>
          <a:solidFill>
            <a:srgbClr val="D9D9D9"/>
          </a:solidFill>
          <a:ln w="28575">
            <a:solidFill>
              <a:srgbClr val="15406A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268920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357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3057B3-5DC8-4B77-B4D2-F31D14CFE984}"/>
              </a:ext>
            </a:extLst>
          </p:cNvPr>
          <p:cNvSpPr txBox="1"/>
          <p:nvPr/>
        </p:nvSpPr>
        <p:spPr>
          <a:xfrm>
            <a:off x="4841398" y="1490083"/>
            <a:ext cx="3389934" cy="12695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h-TH" sz="255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/>
              </a:rPr>
              <a:t>เงินผ่อนหนี้ต่อรายได้รวมของคุณ</a:t>
            </a:r>
          </a:p>
          <a:p>
            <a:pPr algn="ctr"/>
            <a:r>
              <a:rPr lang="th-TH" sz="255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/>
              </a:rPr>
              <a:t>เกินคำแนะนำหรือยัง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4DBC55-2A23-418A-A9E9-160CC144CDE7}"/>
              </a:ext>
            </a:extLst>
          </p:cNvPr>
          <p:cNvSpPr/>
          <p:nvPr/>
        </p:nvSpPr>
        <p:spPr>
          <a:xfrm>
            <a:off x="4832824" y="2358245"/>
            <a:ext cx="1224136" cy="641856"/>
          </a:xfrm>
          <a:prstGeom prst="rect">
            <a:avLst/>
          </a:prstGeom>
          <a:solidFill>
            <a:schemeClr val="bg1"/>
          </a:solidFill>
          <a:ln>
            <a:solidFill>
              <a:srgbClr val="0D2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F1B602-9850-464E-9921-38DCAD2091A5}"/>
              </a:ext>
            </a:extLst>
          </p:cNvPr>
          <p:cNvSpPr txBox="1"/>
          <p:nvPr/>
        </p:nvSpPr>
        <p:spPr>
          <a:xfrm>
            <a:off x="4764912" y="3000101"/>
            <a:ext cx="1480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รายได้รวมต่อเดือน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C36A70-1ED9-4994-B0F6-BDB68E20FC67}"/>
              </a:ext>
            </a:extLst>
          </p:cNvPr>
          <p:cNvSpPr txBox="1"/>
          <p:nvPr/>
        </p:nvSpPr>
        <p:spPr>
          <a:xfrm>
            <a:off x="6114925" y="2382259"/>
            <a:ext cx="8304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÷ 3 =</a:t>
            </a:r>
            <a:endParaRPr lang="th-TH" sz="3200" b="1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87BAA5-D28A-48B3-A550-5EE65388E3EE}"/>
              </a:ext>
            </a:extLst>
          </p:cNvPr>
          <p:cNvGrpSpPr/>
          <p:nvPr/>
        </p:nvGrpSpPr>
        <p:grpSpPr>
          <a:xfrm>
            <a:off x="4603078" y="2988980"/>
            <a:ext cx="3579914" cy="1464800"/>
            <a:chOff x="4603078" y="2988980"/>
            <a:chExt cx="3579914" cy="14648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5B92FD6-8D26-4011-8BFF-81FCCB1F0D51}"/>
                </a:ext>
              </a:extLst>
            </p:cNvPr>
            <p:cNvSpPr/>
            <p:nvPr/>
          </p:nvSpPr>
          <p:spPr>
            <a:xfrm>
              <a:off x="6114926" y="3807449"/>
              <a:ext cx="1208343" cy="6418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D2E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F92CCEB-A930-4241-AB2A-95E283BC2C5E}"/>
                </a:ext>
              </a:extLst>
            </p:cNvPr>
            <p:cNvSpPr txBox="1"/>
            <p:nvPr/>
          </p:nvSpPr>
          <p:spPr>
            <a:xfrm>
              <a:off x="4603078" y="3807449"/>
              <a:ext cx="1480816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th-TH" sz="1800" i="1">
                  <a:solidFill>
                    <a:srgbClr val="0D2E68"/>
                  </a:solidFill>
                  <a:latin typeface="DB Helvethaica X 65 Med" panose="02000506090000020004" pitchFamily="2" charset="-34"/>
                  <a:cs typeface="DB Helvethaica X 65 Med"/>
                </a:rPr>
                <a:t>เงินผ่อนหนี้</a:t>
              </a:r>
              <a:br>
                <a:rPr lang="th-TH" sz="1800" i="1">
                  <a:latin typeface="DB Helvethaica X 65 Med" panose="02000506090000020004" pitchFamily="2" charset="-34"/>
                  <a:cs typeface="DB Helvethaica X 65 Med"/>
                </a:rPr>
              </a:br>
              <a:r>
                <a:rPr lang="th-TH" sz="1800" i="1">
                  <a:solidFill>
                    <a:srgbClr val="0D2E68"/>
                  </a:solidFill>
                  <a:latin typeface="DB Helvethaica X 65 Med" panose="02000506090000020004" pitchFamily="2" charset="-34"/>
                  <a:cs typeface="DB Helvethaica X 65 Med"/>
                </a:rPr>
                <a:t>ต่อเดือนในปัจจุบัน</a:t>
              </a:r>
            </a:p>
          </p:txBody>
        </p:sp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1C89F188-BA35-4DF4-8DE9-582A7302BDFA}"/>
                </a:ext>
              </a:extLst>
            </p:cNvPr>
            <p:cNvCxnSpPr>
              <a:cxnSpLocks/>
              <a:endCxn id="49" idx="3"/>
            </p:cNvCxnSpPr>
            <p:nvPr/>
          </p:nvCxnSpPr>
          <p:spPr>
            <a:xfrm rot="5400000">
              <a:off x="7183432" y="3128817"/>
              <a:ext cx="1139398" cy="859723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4F4DFDC-D0B7-479B-BB45-BB5DA5DFFA7B}"/>
              </a:ext>
            </a:extLst>
          </p:cNvPr>
          <p:cNvSpPr/>
          <p:nvPr/>
        </p:nvSpPr>
        <p:spPr>
          <a:xfrm>
            <a:off x="6952167" y="2365952"/>
            <a:ext cx="1287739" cy="641856"/>
          </a:xfrm>
          <a:prstGeom prst="rect">
            <a:avLst/>
          </a:prstGeom>
          <a:solidFill>
            <a:schemeClr val="bg1"/>
          </a:solidFill>
          <a:ln>
            <a:solidFill>
              <a:srgbClr val="0D2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FC1097-C208-469D-BD0F-10967815955C}"/>
              </a:ext>
            </a:extLst>
          </p:cNvPr>
          <p:cNvSpPr txBox="1"/>
          <p:nvPr/>
        </p:nvSpPr>
        <p:spPr>
          <a:xfrm>
            <a:off x="6759090" y="3007808"/>
            <a:ext cx="148081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th-TH" sz="1800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/>
              </a:rPr>
              <a:t>เงินผ่อนหนี้ต่อเดือนไม่ควรเกิน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0CAEC1-4FE5-4382-96BF-7AD8270E12FD}"/>
              </a:ext>
            </a:extLst>
          </p:cNvPr>
          <p:cNvGrpSpPr/>
          <p:nvPr/>
        </p:nvGrpSpPr>
        <p:grpSpPr>
          <a:xfrm>
            <a:off x="256149" y="613368"/>
            <a:ext cx="8502285" cy="832959"/>
            <a:chOff x="256149" y="613368"/>
            <a:chExt cx="8502285" cy="83295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1F421D1-BCB0-4ECB-AE1F-4B5D2E584A2E}"/>
                </a:ext>
              </a:extLst>
            </p:cNvPr>
            <p:cNvGrpSpPr/>
            <p:nvPr/>
          </p:nvGrpSpPr>
          <p:grpSpPr>
            <a:xfrm>
              <a:off x="256149" y="613368"/>
              <a:ext cx="2187166" cy="832959"/>
              <a:chOff x="711495" y="630946"/>
              <a:chExt cx="2269701" cy="832958"/>
            </a:xfrm>
            <a:solidFill>
              <a:schemeClr val="bg1"/>
            </a:solidFill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E9CAC51-780A-4B99-B62F-B0C9B664DB4D}"/>
                  </a:ext>
                </a:extLst>
              </p:cNvPr>
              <p:cNvSpPr txBox="1"/>
              <p:nvPr/>
            </p:nvSpPr>
            <p:spPr>
              <a:xfrm>
                <a:off x="955462" y="630946"/>
                <a:ext cx="2025734" cy="52321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th-TH" b="1">
                    <a:solidFill>
                      <a:srgbClr val="0D2E68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รู้จักตัวเอง </a:t>
                </a:r>
              </a:p>
            </p:txBody>
          </p:sp>
          <p:pic>
            <p:nvPicPr>
              <p:cNvPr id="27" name="Picture 26" descr="Icon&#10;&#10;Description automatically generated">
                <a:extLst>
                  <a:ext uri="{FF2B5EF4-FFF2-40B4-BE49-F238E27FC236}">
                    <a16:creationId xmlns:a16="http://schemas.microsoft.com/office/drawing/2014/main" id="{D06B1C9B-E934-4EFC-9F7B-E40ADB036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495" y="659836"/>
                <a:ext cx="590761" cy="804068"/>
              </a:xfrm>
              <a:prstGeom prst="rect">
                <a:avLst/>
              </a:prstGeom>
              <a:noFill/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D43E10-3154-4E16-AD0B-2B7624F0FBB8}"/>
                </a:ext>
              </a:extLst>
            </p:cNvPr>
            <p:cNvSpPr txBox="1"/>
            <p:nvPr/>
          </p:nvSpPr>
          <p:spPr>
            <a:xfrm>
              <a:off x="2267744" y="621835"/>
              <a:ext cx="6490690" cy="5232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th-TH" sz="28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หนี้ก้อนนี้จำเป็น</a:t>
              </a:r>
              <a:r>
                <a:rPr lang="th-TH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หรือไม่ </a:t>
              </a:r>
              <a:r>
                <a:rPr lang="en-US" sz="28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?  vs  </a:t>
              </a:r>
              <a:r>
                <a:rPr lang="th-TH" sz="28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ภาระหนี้ที่เรามีอยู่มากเกินไปรึเปล่า</a:t>
              </a:r>
              <a:r>
                <a:rPr lang="en-US" sz="28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? </a:t>
              </a:r>
              <a:endParaRPr lang="th-TH">
                <a:solidFill>
                  <a:schemeClr val="bg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73AB63-1E39-4237-84D6-76C90EA2550E}"/>
              </a:ext>
            </a:extLst>
          </p:cNvPr>
          <p:cNvCxnSpPr>
            <a:cxnSpLocks/>
          </p:cNvCxnSpPr>
          <p:nvPr/>
        </p:nvCxnSpPr>
        <p:spPr>
          <a:xfrm>
            <a:off x="5151183" y="1044292"/>
            <a:ext cx="343616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EDAAFD-3BEB-479E-A876-816023DC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044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34" grpId="0"/>
      <p:bldP spid="36" grpId="0"/>
      <p:bldP spid="37" grpId="0"/>
      <p:bldP spid="6" grpId="0" animBg="1"/>
      <p:bldP spid="38" grpId="0" animBg="1"/>
      <p:bldP spid="41" grpId="0"/>
      <p:bldP spid="44" grpId="0" animBg="1"/>
      <p:bldP spid="45" grpId="0"/>
      <p:bldP spid="46" grpId="0"/>
      <p:bldP spid="47" grpId="0" animBg="1"/>
      <p:bldP spid="4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288452"/>
              </p:ext>
            </p:extLst>
          </p:nvPr>
        </p:nvGraphicFramePr>
        <p:xfrm>
          <a:off x="370704" y="2087196"/>
          <a:ext cx="6415969" cy="2873609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338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4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75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th-TH" sz="1900" b="1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ประเภทที่อยู่อาศัย</a:t>
                      </a:r>
                      <a:endParaRPr lang="en-US" sz="1900" b="1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ea typeface="Calibri" panose="020F0502020204030204" pitchFamily="34" charset="0"/>
                        <a:cs typeface="DB Helvethaica X 55 Regular" panose="02000506090000020004" pitchFamily="2" charset="-34"/>
                      </a:endParaRPr>
                    </a:p>
                  </a:txBody>
                  <a:tcPr marL="36739" marR="36739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th-TH" sz="1900" b="1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การวางเงินดาวน์ขั้นต่ำ</a:t>
                      </a:r>
                      <a:endParaRPr lang="en-US" sz="1900" b="1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ea typeface="Calibri" panose="020F0502020204030204" pitchFamily="34" charset="0"/>
                        <a:cs typeface="DB Helvethaica X 55 Regular" panose="02000506090000020004" pitchFamily="2" charset="-34"/>
                      </a:endParaRPr>
                    </a:p>
                  </a:txBody>
                  <a:tcPr marL="36739" marR="36739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indent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th-TH" sz="1900" b="1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สินเชื่อเพื่อที่อยู่อาศัย</a:t>
                      </a:r>
                      <a:r>
                        <a:rPr lang="th-TH" sz="1900" b="1" u="sng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สัญญาที่ 1</a:t>
                      </a:r>
                      <a:endParaRPr lang="en-US" sz="1900" b="1" u="sng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ea typeface="Calibri" panose="020F0502020204030204" pitchFamily="34" charset="0"/>
                        <a:cs typeface="DB Helvethaica X 55 Regular" panose="02000506090000020004" pitchFamily="2" charset="-34"/>
                      </a:endParaRPr>
                    </a:p>
                  </a:txBody>
                  <a:tcPr marL="36739" marR="36739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th-TH" sz="1700" b="1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กู้ได้เต็มมูลค่าหลักประกัน</a:t>
                      </a:r>
                      <a:r>
                        <a:rPr lang="en-US" sz="1700" b="1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(100%)</a:t>
                      </a:r>
                      <a:r>
                        <a:rPr lang="th-TH" sz="1700" b="1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</a:t>
                      </a:r>
                      <a:br>
                        <a:rPr lang="th-TH" sz="1700" b="1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</a:br>
                      <a:r>
                        <a:rPr lang="th-TH" sz="1700" b="1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โดยไม่ต้องวางเงินดาวน์</a:t>
                      </a:r>
                      <a:br>
                        <a:rPr lang="th-TH" sz="1900" b="0">
                          <a:solidFill>
                            <a:schemeClr val="tx1"/>
                          </a:solidFill>
                          <a:effectLst/>
                          <a:latin typeface="DB Helvethaica X 25 UlLi" panose="02000506090000020004" pitchFamily="2" charset="-34"/>
                          <a:ea typeface="+mn-ea"/>
                          <a:cs typeface="DB Helvethaica X 25 UlLi" panose="02000506090000020004" pitchFamily="2" charset="-34"/>
                        </a:rPr>
                      </a:br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(กู้เพิ่มได้อีก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10% </a:t>
                      </a:r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สำหรับซื้อเฟอร์นิเจอร์</a:t>
                      </a:r>
                      <a:r>
                        <a:rPr lang="th-TH" sz="1400" b="0" baseline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ตกแต่ง </a:t>
                      </a:r>
                      <a:br>
                        <a:rPr lang="th-TH" sz="1400" b="0" baseline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</a:br>
                      <a:r>
                        <a:rPr lang="th-TH" sz="1400" b="0" baseline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หรือสิ่งจำเป็นอื่นเพื่อเข้าอยู่อาศัย</a:t>
                      </a:r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)</a:t>
                      </a:r>
                      <a:endParaRPr lang="en-US" sz="1300" b="0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ea typeface="Calibri" panose="020F0502020204030204" pitchFamily="34" charset="0"/>
                        <a:cs typeface="DB Helvethaica X 55 Regular" panose="02000506090000020004" pitchFamily="2" charset="-34"/>
                      </a:endParaRPr>
                    </a:p>
                  </a:txBody>
                  <a:tcPr marL="36739" marR="36739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271">
                <a:tc>
                  <a:txBody>
                    <a:bodyPr/>
                    <a:lstStyle/>
                    <a:p>
                      <a:pPr marL="0" marR="0" indent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th-TH" sz="1900" b="1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สินเชื่อเพื่อที่อยู่อาศัย</a:t>
                      </a:r>
                      <a:r>
                        <a:rPr lang="th-TH" sz="1900" b="1" u="sng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สัญญาที่ 2</a:t>
                      </a:r>
                      <a:endParaRPr lang="en-US" sz="1900" b="1" u="sng">
                        <a:effectLst/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  <a:p>
                      <a:pPr marL="342900" marR="0" lvl="0" indent="-34290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914400" algn="l"/>
                        </a:tabLst>
                      </a:pPr>
                      <a:r>
                        <a:rPr lang="th-TH" sz="1900" b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ผ่อนชำระสัญญาที่</a:t>
                      </a:r>
                      <a:r>
                        <a:rPr lang="th-TH" sz="1900" b="0" baseline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en-US" sz="1900" b="0" baseline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 </a:t>
                      </a:r>
                      <a:r>
                        <a:rPr lang="th-TH" sz="1900" b="0" baseline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มาแล้ว</a:t>
                      </a:r>
                      <a:r>
                        <a:rPr lang="th-TH" sz="1900" b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ตั้งแต่ </a:t>
                      </a:r>
                      <a:r>
                        <a:rPr lang="en-US" sz="1900" b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</a:t>
                      </a:r>
                      <a:r>
                        <a:rPr lang="th-TH" sz="1900" b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ปีขึ้นไป</a:t>
                      </a:r>
                      <a:endParaRPr lang="en-US" sz="1900" b="0">
                        <a:effectLst/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  <a:p>
                      <a:pPr marL="342900" marR="0" lvl="0" indent="-34290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914400" algn="l"/>
                        </a:tabLst>
                      </a:pPr>
                      <a:r>
                        <a:rPr lang="th-TH" sz="1900" b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ผ่อนชำระชำระสัญญาที่</a:t>
                      </a:r>
                      <a:r>
                        <a:rPr lang="th-TH" sz="1900" b="0" baseline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en-US" sz="1900" b="0" baseline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1 </a:t>
                      </a:r>
                      <a:r>
                        <a:rPr lang="th-TH" sz="1900" b="0" baseline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มา</a:t>
                      </a:r>
                      <a:r>
                        <a:rPr lang="th-TH" sz="1900" b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น้อยกว่า </a:t>
                      </a:r>
                      <a:r>
                        <a:rPr lang="en-US" sz="1900" b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2</a:t>
                      </a:r>
                      <a:r>
                        <a:rPr lang="th-TH" sz="1900" b="0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ปี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ea typeface="Calibri" panose="020F0502020204030204" pitchFamily="34" charset="0"/>
                        <a:cs typeface="DB Helvethaica X 55 Regular" panose="02000506090000020004" pitchFamily="2" charset="-34"/>
                      </a:endParaRPr>
                    </a:p>
                  </a:txBody>
                  <a:tcPr marL="36739" marR="36739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th-TH" sz="17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กู้ได้เต็มมูลค่าหลักประกัน</a:t>
                      </a:r>
                      <a:r>
                        <a:rPr lang="en-US" sz="17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(100%)</a:t>
                      </a:r>
                      <a:br>
                        <a:rPr lang="th-TH" sz="17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</a:br>
                      <a:r>
                        <a:rPr lang="th-TH" sz="1700" b="1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โดยไม่ต้องวางเงินดาวน์ </a:t>
                      </a:r>
                      <a:r>
                        <a:rPr lang="th-TH" sz="17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จนถึง </a:t>
                      </a:r>
                      <a:r>
                        <a:rPr lang="en-US" sz="17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31 </a:t>
                      </a:r>
                      <a:r>
                        <a:rPr lang="th-TH" sz="17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ธ.ค.</a:t>
                      </a:r>
                      <a:r>
                        <a:rPr lang="th-TH" sz="1700" b="1" kern="1200" baseline="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en-US" sz="17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65*</a:t>
                      </a:r>
                      <a:br>
                        <a:rPr lang="en-US" sz="1900" b="1" baseline="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</a:br>
                      <a:r>
                        <a:rPr lang="th-TH" sz="1300" b="0" baseline="0">
                          <a:solidFill>
                            <a:srgbClr val="FF0000"/>
                          </a:solidFill>
                          <a:effectLst/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(ผ่อนคลายภายใต้มาตรการ</a:t>
                      </a:r>
                      <a:r>
                        <a:rPr lang="th-TH" sz="1300" b="0" kern="1200">
                          <a:solidFill>
                            <a:srgbClr val="FF0000"/>
                          </a:solidFill>
                          <a:effectLst/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กระตุ้นภาคอสังหาริมทรัพย์</a:t>
                      </a:r>
                      <a:br>
                        <a:rPr lang="th-TH" sz="1300" b="0" kern="1200">
                          <a:solidFill>
                            <a:srgbClr val="FF0000"/>
                          </a:solidFill>
                          <a:effectLst/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</a:br>
                      <a:r>
                        <a:rPr lang="th-TH" sz="1300" b="0" kern="1200">
                          <a:solidFill>
                            <a:srgbClr val="FF0000"/>
                          </a:solidFill>
                          <a:effectLst/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ในภาวะการระบาดของโรคติดเชื้อไวรัสโคโรนา 2019) </a:t>
                      </a:r>
                      <a:endParaRPr lang="en-US" sz="1000" b="0">
                        <a:solidFill>
                          <a:srgbClr val="FF0000"/>
                        </a:solidFill>
                        <a:effectLst/>
                        <a:latin typeface="DB Helvethaica X 65 Med" panose="02000506090000020004" pitchFamily="2" charset="-34"/>
                        <a:ea typeface="Calibri" panose="020F0502020204030204" pitchFamily="34" charset="0"/>
                        <a:cs typeface="DB Helvethaica X 65 Med" panose="02000506090000020004" pitchFamily="2" charset="-34"/>
                      </a:endParaRPr>
                    </a:p>
                  </a:txBody>
                  <a:tcPr marL="36739" marR="36739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96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th-TH" sz="1900" b="1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สินเชื่อเพื่อที่อยู่อาศัย</a:t>
                      </a:r>
                      <a:r>
                        <a:rPr lang="th-TH" sz="1900" b="1" u="sng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สัญญาที่ 3 </a:t>
                      </a:r>
                      <a:r>
                        <a:rPr lang="th-TH" sz="1900" b="1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เป็นต้นไป</a:t>
                      </a:r>
                      <a:endParaRPr lang="en-US" sz="1900" b="1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ea typeface="Calibri" panose="020F0502020204030204" pitchFamily="34" charset="0"/>
                        <a:cs typeface="DB Helvethaica X 55 Regular" panose="02000506090000020004" pitchFamily="2" charset="-34"/>
                      </a:endParaRPr>
                    </a:p>
                  </a:txBody>
                  <a:tcPr marL="36739" marR="36739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endParaRPr lang="en-US" sz="3600" b="1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ea typeface="Calibri" panose="020F0502020204030204" pitchFamily="34" charset="0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448" y="633037"/>
            <a:ext cx="1087898" cy="50347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th-TH"/>
            </a:defPPr>
            <a:lvl1pPr>
              <a:defRPr sz="4800" b="1">
                <a:solidFill>
                  <a:srgbClr val="000000"/>
                </a:solidFill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576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5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วงเงินกู้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5449" y="1635050"/>
            <a:ext cx="3063383" cy="47963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576041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9854" algn="l"/>
              </a:tabLst>
              <a:defRPr/>
            </a:pPr>
            <a:r>
              <a:rPr kumimoji="0" lang="th-TH" sz="192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มูลค่าที่อยู่อาศัยต่ำกว่า 10 ล้าน</a:t>
            </a:r>
            <a:endParaRPr kumimoji="0" lang="en-US" sz="1072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65 Med" panose="02000506090000020004" pitchFamily="2" charset="-34"/>
              <a:ea typeface="Calibri" panose="020F0502020204030204" pitchFamily="34" charset="0"/>
              <a:cs typeface="DB Helvethaica X 65 Med" panose="0200050609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73" y="3245303"/>
            <a:ext cx="2101387" cy="1512174"/>
          </a:xfrm>
          <a:prstGeom prst="rect">
            <a:avLst/>
          </a:prstGeom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65449" y="1106795"/>
            <a:ext cx="8558424" cy="4335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93549" algn="l" defTabSz="576041" rtl="0" eaLnBrk="1" fontAlgn="auto" latinLnBrk="0" hangingPunct="1">
              <a:lnSpc>
                <a:spcPct val="115000"/>
              </a:lnSpc>
              <a:spcBef>
                <a:spcPts val="322"/>
              </a:spcBef>
              <a:spcAft>
                <a:spcPts val="322"/>
              </a:spcAft>
              <a:buClrTx/>
              <a:buSzTx/>
              <a:buFontTx/>
              <a:buNone/>
              <a:tabLst>
                <a:tab pos="979708" algn="l"/>
                <a:tab pos="1224635" algn="l"/>
                <a:tab pos="1469562" algn="l"/>
                <a:tab pos="1714489" algn="l"/>
                <a:tab pos="1959416" algn="l"/>
                <a:tab pos="2495193" algn="l"/>
              </a:tabLst>
              <a:defRPr/>
            </a:pPr>
            <a:r>
              <a:rPr kumimoji="0" lang="th-TH" sz="192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สถาบันการเงินจะอนุมัติวงเงินกู้ตาม </a:t>
            </a:r>
            <a:r>
              <a:rPr kumimoji="0" lang="en-US" sz="192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LTV ratio </a:t>
            </a:r>
            <a:r>
              <a:rPr kumimoji="0" lang="th-TH" sz="192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(วงเงินกู้หารด้วยมูลค่าหลักประกัน) ซึ่งมีผลต่อการวางเงินดาวน์ขั้นต่ำ ดังนี้</a:t>
            </a:r>
            <a:endParaRPr kumimoji="0" lang="en-US" sz="1072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Calibri" panose="020F0502020204030204" pitchFamily="34" charset="0"/>
              <a:cs typeface="DB Helvethaica X 65 Med" panose="02000506090000020004" pitchFamily="2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0261" y="1491630"/>
            <a:ext cx="380886" cy="3785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6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1</a:t>
            </a:r>
            <a:endParaRPr kumimoji="0" lang="th-TH" sz="214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26178" y="267494"/>
            <a:ext cx="3918857" cy="636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76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36" b="1" i="0" u="none" strike="noStrike" kern="1200" cap="none" spc="11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สินเชื่อที่อยู่อาศัย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ECA978-BEBE-40E7-AD43-28E448D5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80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541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441721" y="2840289"/>
            <a:ext cx="3547754" cy="1836721"/>
          </a:xfrm>
          <a:prstGeom prst="roundRect">
            <a:avLst>
              <a:gd name="adj" fmla="val 703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576041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9854" algn="l"/>
              </a:tabLst>
              <a:defRPr/>
            </a:pPr>
            <a:r>
              <a:rPr kumimoji="0" lang="th-TH" sz="214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ปลูกสร้างที่อยู่อาศัยบนที่ดิน</a:t>
            </a:r>
            <a:br>
              <a:rPr kumimoji="0" lang="th-TH" sz="214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</a:br>
            <a:r>
              <a:rPr kumimoji="0" lang="th-TH" sz="214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ที่เป็นกรรมสิทธิ์ของลูกหนี้ที่ปลอดภาระหนี้</a:t>
            </a:r>
          </a:p>
          <a:p>
            <a:pPr marL="0" marR="0" lvl="0" indent="0" algn="ctr" defTabSz="576041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9854" algn="l"/>
              </a:tabLst>
              <a:defRPr/>
            </a:pPr>
            <a:endParaRPr kumimoji="0" lang="th-TH" sz="214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Calibri" panose="020F0502020204030204" pitchFamily="34" charset="0"/>
              <a:cs typeface="DB Helvethaica X 65 Med" panose="02000506090000020004" pitchFamily="2" charset="-34"/>
            </a:endParaRPr>
          </a:p>
          <a:p>
            <a:pPr marL="0" marR="0" lvl="0" indent="0" algn="ctr" defTabSz="576041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9854" algn="l"/>
              </a:tabLst>
              <a:defRPr/>
            </a:pPr>
            <a:endParaRPr kumimoji="0" lang="th-TH" sz="214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Calibri" panose="020F0502020204030204" pitchFamily="34" charset="0"/>
              <a:cs typeface="DB Helvethaica X 65 Med" panose="02000506090000020004" pitchFamily="2" charset="-34"/>
            </a:endParaRPr>
          </a:p>
          <a:p>
            <a:pPr marL="0" marR="0" lvl="0" indent="0" algn="ctr" defTabSz="576041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9854" algn="l"/>
              </a:tabLst>
              <a:defRPr/>
            </a:pPr>
            <a:endParaRPr kumimoji="0" lang="en-US" sz="1286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Calibri" panose="020F0502020204030204" pitchFamily="34" charset="0"/>
              <a:cs typeface="DB Helvethaica X 65 Med" panose="0200050609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79" y="1044082"/>
            <a:ext cx="1947243" cy="1373209"/>
          </a:xfrm>
          <a:prstGeom prst="rect">
            <a:avLst/>
          </a:prstGeom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90372" y="2838291"/>
          <a:ext cx="5040615" cy="1712926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008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898">
                <a:tc>
                  <a:txBody>
                    <a:bodyPr/>
                    <a:lstStyle/>
                    <a:p>
                      <a:pPr marL="0" marR="0" indent="0" algn="ctr" defTabSz="128016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th-TH" sz="1900" b="1" kern="12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ประเภทที่อยู่อาศัย</a:t>
                      </a:r>
                      <a:endParaRPr lang="en-US" sz="1900" b="1" kern="1200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36739" marR="36739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th-TH" sz="1900" b="1">
                          <a:effectLst/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การวางเงินดาวน์ขั้นต่ำ</a:t>
                      </a:r>
                      <a:endParaRPr lang="en-US" sz="1900" b="1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ea typeface="Calibri" panose="020F0502020204030204" pitchFamily="34" charset="0"/>
                        <a:cs typeface="DB Helvethaica X 55 Regular" panose="02000506090000020004" pitchFamily="2" charset="-34"/>
                      </a:endParaRPr>
                    </a:p>
                  </a:txBody>
                  <a:tcPr marL="36739" marR="36739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702">
                <a:tc>
                  <a:txBody>
                    <a:bodyPr/>
                    <a:lstStyle/>
                    <a:p>
                      <a:pPr marL="0" marR="0" indent="0" algn="l" defTabSz="128016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th-TH" sz="1900" b="1" kern="12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สินเชื่อเพื่อที่อยู่อาศัย</a:t>
                      </a:r>
                      <a:r>
                        <a:rPr lang="th-TH" sz="1900" b="1" u="sng" kern="12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สัญญาที่ 1</a:t>
                      </a:r>
                      <a:endParaRPr lang="en-US" sz="1900" b="1" u="sng" kern="1200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36739" marR="36739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th-TH" sz="15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กู้ได้เต็มมูลค่าหลักประกัน</a:t>
                      </a:r>
                      <a:r>
                        <a:rPr lang="en-US" sz="15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(100%)</a:t>
                      </a:r>
                      <a:br>
                        <a:rPr lang="th-TH" sz="15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</a:br>
                      <a:r>
                        <a:rPr lang="th-TH" sz="1500" b="1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โดยไม่ต้องวางเงินดาวน์ </a:t>
                      </a:r>
                      <a:br>
                        <a:rPr lang="th-TH" sz="1500" b="1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</a:br>
                      <a:r>
                        <a:rPr lang="th-TH" sz="15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จนถึง </a:t>
                      </a:r>
                      <a:r>
                        <a:rPr lang="en-US" sz="15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31 </a:t>
                      </a:r>
                      <a:r>
                        <a:rPr lang="th-TH" sz="15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ธ.ค.</a:t>
                      </a:r>
                      <a:r>
                        <a:rPr lang="th-TH" sz="1500" b="1" kern="1200" baseline="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</a:t>
                      </a:r>
                      <a:r>
                        <a:rPr lang="en-US" sz="1500" b="1" kern="120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65*</a:t>
                      </a:r>
                      <a:br>
                        <a:rPr lang="en-US" sz="1700" b="1" baseline="0">
                          <a:solidFill>
                            <a:srgbClr val="FF0000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</a:br>
                      <a:r>
                        <a:rPr lang="th-TH" sz="1100" b="0" baseline="0">
                          <a:solidFill>
                            <a:srgbClr val="FF0000"/>
                          </a:solidFill>
                          <a:effectLst/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(ผ่อนคลายภายใต้มาตรการ</a:t>
                      </a:r>
                      <a:r>
                        <a:rPr lang="th-TH" sz="1100" b="0" kern="1200">
                          <a:solidFill>
                            <a:srgbClr val="FF0000"/>
                          </a:solidFill>
                          <a:effectLst/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กระตุ้น</a:t>
                      </a:r>
                      <a:br>
                        <a:rPr lang="th-TH" sz="1100" b="0" kern="1200">
                          <a:solidFill>
                            <a:srgbClr val="FF0000"/>
                          </a:solidFill>
                          <a:effectLst/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</a:br>
                      <a:r>
                        <a:rPr lang="th-TH" sz="1100" b="0" kern="1200">
                          <a:solidFill>
                            <a:srgbClr val="FF0000"/>
                          </a:solidFill>
                          <a:effectLst/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ภาคอสังหาริมทรัพย์ในภาวการณ์ระบาด</a:t>
                      </a:r>
                      <a:br>
                        <a:rPr lang="th-TH" sz="1100" b="0" kern="1200">
                          <a:solidFill>
                            <a:srgbClr val="FF0000"/>
                          </a:solidFill>
                          <a:effectLst/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</a:br>
                      <a:r>
                        <a:rPr lang="th-TH" sz="1100" b="0" kern="1200">
                          <a:solidFill>
                            <a:srgbClr val="FF0000"/>
                          </a:solidFill>
                          <a:effectLst/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ของโรคติดเชื้อไวรัสโคโรนา 2019) </a:t>
                      </a:r>
                      <a:endParaRPr lang="en-US" sz="900" b="0">
                        <a:solidFill>
                          <a:srgbClr val="FF0000"/>
                        </a:solidFill>
                        <a:effectLst/>
                        <a:latin typeface="DB Helvethaica X 65 Med" panose="02000506090000020004" pitchFamily="2" charset="-34"/>
                        <a:ea typeface="Calibri" panose="020F0502020204030204" pitchFamily="34" charset="0"/>
                        <a:cs typeface="DB Helvethaica X 65 Med" panose="02000506090000020004" pitchFamily="2" charset="-34"/>
                      </a:endParaRPr>
                    </a:p>
                  </a:txBody>
                  <a:tcPr marL="36739" marR="36739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702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lang="th-TH" sz="1900" b="1" kern="12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สินเชื่อเพื่อที่อยู่อาศัย</a:t>
                      </a:r>
                      <a:r>
                        <a:rPr lang="th-TH" sz="1900" b="1" u="sng" kern="12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สัญญาที่ </a:t>
                      </a:r>
                      <a:r>
                        <a:rPr lang="en-US" sz="1900" b="1" u="sng" kern="12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2</a:t>
                      </a:r>
                    </a:p>
                  </a:txBody>
                  <a:tcPr marL="36739" marR="36739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128016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endParaRPr lang="en-US" sz="3600" b="1" kern="1200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870530"/>
                  </a:ext>
                </a:extLst>
              </a:tr>
              <a:tr h="434603">
                <a:tc>
                  <a:txBody>
                    <a:bodyPr/>
                    <a:lstStyle/>
                    <a:p>
                      <a:pPr marL="0" marR="0" indent="0" algn="l" defTabSz="128016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th-TH" sz="1900" b="1" kern="12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สินเชื่อเพื่อที่อยู่อาศัย</a:t>
                      </a:r>
                      <a:r>
                        <a:rPr lang="th-TH" sz="1900" b="1" u="sng" kern="12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สัญญาที่ 3 </a:t>
                      </a:r>
                      <a:r>
                        <a:rPr lang="th-TH" sz="1900" b="1" kern="1200">
                          <a:solidFill>
                            <a:schemeClr val="tx1"/>
                          </a:solidFill>
                          <a:effectLst/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เป็นต้นไป</a:t>
                      </a:r>
                      <a:endParaRPr lang="en-US" sz="1900" b="1" kern="1200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36739" marR="36739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128016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endParaRPr lang="en-US" sz="3600" b="1" kern="1200">
                        <a:solidFill>
                          <a:schemeClr val="tx1"/>
                        </a:solidFill>
                        <a:effectLst/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85821" y="2417291"/>
            <a:ext cx="3189147" cy="467058"/>
          </a:xfrm>
          <a:prstGeom prst="roundRect">
            <a:avLst>
              <a:gd name="adj" fmla="val 13389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576041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9854" algn="l"/>
              </a:tabLst>
              <a:defRPr/>
            </a:pPr>
            <a:r>
              <a:rPr kumimoji="0" lang="th-TH" sz="192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มูลค่าที่อยู่อาศัยตั้งแต่ 10 ล้านขึ้นไป</a:t>
            </a:r>
            <a:endParaRPr kumimoji="0" lang="en-US" sz="1928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46272" y="3707402"/>
            <a:ext cx="3547754" cy="42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ctr" defTabSz="576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4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กู้ได้เต็มมูลค่าหลักประกัน</a:t>
            </a:r>
            <a:endParaRPr kumimoji="0" lang="en-US" sz="2036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Calibri" panose="020F0502020204030204" pitchFamily="34" charset="0"/>
              <a:cs typeface="DB Helvethaica X 65 Med" panose="02000506090000020004" pitchFamily="2" charset="-3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330987" y="2574084"/>
            <a:ext cx="380886" cy="3785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6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3</a:t>
            </a:r>
            <a:endParaRPr kumimoji="0" lang="th-TH" sz="214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654" y="1446074"/>
            <a:ext cx="5453811" cy="7746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93549" algn="l" defTabSz="576041" rtl="0" eaLnBrk="1" fontAlgn="auto" latinLnBrk="0" hangingPunct="1">
              <a:lnSpc>
                <a:spcPct val="115000"/>
              </a:lnSpc>
              <a:spcBef>
                <a:spcPts val="322"/>
              </a:spcBef>
              <a:spcAft>
                <a:spcPts val="322"/>
              </a:spcAft>
              <a:buClrTx/>
              <a:buSzTx/>
              <a:buFontTx/>
              <a:buNone/>
              <a:tabLst>
                <a:tab pos="979708" algn="l"/>
                <a:tab pos="1224635" algn="l"/>
                <a:tab pos="1469562" algn="l"/>
                <a:tab pos="1714489" algn="l"/>
                <a:tab pos="1959416" algn="l"/>
                <a:tab pos="2495193" algn="l"/>
              </a:tabLst>
              <a:defRPr/>
            </a:pPr>
            <a:r>
              <a:rPr kumimoji="0" lang="th-TH" sz="192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      สถาบันการเงินจะอนุมัติวงเงินกู้ตาม </a:t>
            </a:r>
            <a:r>
              <a:rPr kumimoji="0" lang="en-US" sz="192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LTV ratio </a:t>
            </a:r>
            <a:r>
              <a:rPr kumimoji="0" lang="th-TH" sz="192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(วงเงินกู้หารด้วยมูลค่า</a:t>
            </a:r>
            <a:br>
              <a:rPr kumimoji="0" lang="th-TH" sz="192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</a:br>
            <a:r>
              <a:rPr kumimoji="0" lang="th-TH" sz="192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     หลักประกัน) ซึ่งมีผลต่อการวางเงินดาวน์ขั้นต่ำ ดังนี้</a:t>
            </a:r>
            <a:endParaRPr kumimoji="0" lang="en-US" sz="1072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Calibri" panose="020F0502020204030204" pitchFamily="34" charset="0"/>
              <a:cs typeface="DB Helvethaica X 65 Med" panose="02000506090000020004" pitchFamily="2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654" y="966091"/>
            <a:ext cx="1567649" cy="481467"/>
          </a:xfrm>
          <a:prstGeom prst="roundRect">
            <a:avLst>
              <a:gd name="adj" fmla="val 10209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th-TH"/>
            </a:defPPr>
            <a:lvl1pPr algn="ctr">
              <a:defRPr sz="4400" b="1">
                <a:solidFill>
                  <a:schemeClr val="bg1"/>
                </a:solidFill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defRPr>
            </a:lvl1pPr>
          </a:lstStyle>
          <a:p>
            <a:pPr marL="0" marR="0" lvl="0" indent="0" algn="ctr" defTabSz="576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5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วงเงินกู้ (ต่อ)</a:t>
            </a:r>
          </a:p>
        </p:txBody>
      </p:sp>
      <p:sp>
        <p:nvSpPr>
          <p:cNvPr id="16" name="Oval 15"/>
          <p:cNvSpPr/>
          <p:nvPr/>
        </p:nvSpPr>
        <p:spPr>
          <a:xfrm>
            <a:off x="99930" y="2273488"/>
            <a:ext cx="380886" cy="3785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6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2</a:t>
            </a:r>
            <a:endParaRPr kumimoji="0" lang="th-TH" sz="214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26178" y="375695"/>
            <a:ext cx="3918857" cy="636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76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36" b="1" i="0" u="none" strike="noStrike" kern="1200" cap="none" spc="11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สินเชื่อที่อยู่อาศัย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34E3C2-A5A6-4BE9-9666-9B17322DF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81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676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9" grpId="0" animBg="1"/>
      <p:bldP spid="17" grpId="0" animBg="1"/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0372" y="345182"/>
            <a:ext cx="1353804" cy="501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14" b="1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เช่าซื้อรถ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17" y="842840"/>
            <a:ext cx="1978903" cy="829123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3106" y="1826957"/>
            <a:ext cx="8900160" cy="3016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187948" indent="-187948">
              <a:buFont typeface="Wingdings" panose="05000000000000000000" pitchFamily="2" charset="2"/>
              <a:buChar char="§"/>
              <a:tabLst>
                <a:tab pos="239824" algn="l"/>
              </a:tabLst>
            </a:pPr>
            <a:r>
              <a:rPr lang="th-TH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วิธีคิดดอกเบี้ยที่ต้องจ่ายในแต่ละงวด</a:t>
            </a:r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คิดแบบเงินต้นคงที่ตลอดอายุสัญญา (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Flat rate) 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แต่ต้องระบุการคิดอัตราดอกเบี้ยแบบลดต้นลดดอก ไว้ในสัญญาด้วย  โดยมีการกำหนดอัตราดอกเบี้ยที่แท้จริงสูงสุดต่อปี ไว้ดังนี้</a:t>
            </a:r>
          </a:p>
          <a:p>
            <a:pPr marL="645148" lvl="1" indent="-187948">
              <a:buFont typeface="Wingdings" panose="05000000000000000000" pitchFamily="2" charset="2"/>
              <a:buChar char="§"/>
              <a:tabLst>
                <a:tab pos="239824" algn="l"/>
              </a:tabLst>
            </a:pP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รถยนต์มือหนึ่ง  คิดได้ไม่เกิน 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10%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ต่อปี </a:t>
            </a:r>
          </a:p>
          <a:p>
            <a:pPr marL="645148" lvl="1" indent="-187948">
              <a:buFont typeface="Wingdings" panose="05000000000000000000" pitchFamily="2" charset="2"/>
              <a:buChar char="§"/>
              <a:tabLst>
                <a:tab pos="239824" algn="l"/>
              </a:tabLst>
            </a:pP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รถยนต์มือสอง   คิดได้ไม่เกิน  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15%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ต่อปี</a:t>
            </a:r>
          </a:p>
          <a:p>
            <a:pPr marL="645148" lvl="1" indent="-187948">
              <a:buFont typeface="Wingdings" panose="05000000000000000000" pitchFamily="2" charset="2"/>
              <a:buChar char="§"/>
              <a:tabLst>
                <a:tab pos="239824" algn="l"/>
              </a:tabLst>
            </a:pP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รถจักรยานยนต์ คิดได้ไม่เกิน 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23%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ต่อปี  </a:t>
            </a:r>
            <a:endParaRPr lang="en-US" sz="16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>
              <a:buFont typeface="Wingdings" pitchFamily="2" charset="2"/>
              <a:buChar char="§"/>
            </a:pPr>
            <a:r>
              <a:rPr lang="th-TH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กรรมสิทธิ์</a:t>
            </a:r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ได้รับเมื่อจ่ายหนี้ครบ</a:t>
            </a:r>
          </a:p>
          <a:p>
            <a:pPr>
              <a:buFont typeface="Wingdings" pitchFamily="2" charset="2"/>
              <a:buChar char="§"/>
            </a:pPr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ส่วนลดดอกเบี้ย</a:t>
            </a:r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กรณีปิดหนี้ก่อนครบกำหนดจะได้รับส่วนลดดอกเบี้ยที่ยังไม่ถึงกำหนดชำระ (คิดแบบลดต้นลดดอก) ตามระยะเวลาที่ชำระมาแล้ว ดังนี้</a:t>
            </a:r>
          </a:p>
          <a:p>
            <a:pPr lvl="1">
              <a:buFont typeface="Wingdings" pitchFamily="2" charset="2"/>
              <a:buChar char="§"/>
            </a:pP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ชำระมาแล้วไม่เกิน 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 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ของจำนวนงวดทั้งหมด ได้รับส่วนลดดอกเบี้ยไม่น้อยกว่า 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60%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ชำระมาแล้วไม่น้อยกว่า 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 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แต่ไม่เกิน 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 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ของจำนวนงวดทั้งหมด ได้รับส่วนลดดอกเบี้ยไม่น้อยกว่า 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70%</a:t>
            </a:r>
          </a:p>
          <a:p>
            <a:pPr lvl="1">
              <a:buFont typeface="Wingdings" pitchFamily="2" charset="2"/>
              <a:buChar char="§"/>
            </a:pP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ชำระมาแล้วเกิน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2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 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ของจำนวนงวดทั้งหมด ได้รับส่วนลดดอกเบี้ย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100%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B6C09-6A4B-4F9B-8F08-18F993F7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82</a:t>
            </a:fld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4BD25B-4BAD-A258-3BB7-32EFAF3D0BA7}"/>
              </a:ext>
            </a:extLst>
          </p:cNvPr>
          <p:cNvSpPr/>
          <p:nvPr/>
        </p:nvSpPr>
        <p:spPr>
          <a:xfrm>
            <a:off x="158258" y="4827299"/>
            <a:ext cx="8262258" cy="523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th-TH" sz="1600" kern="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</a:t>
            </a:r>
            <a:r>
              <a:rPr lang="en-US" sz="1600" kern="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1600" kern="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สำนักงานคณะกรรมการคุ้มครองผู้บริโภค (สคบ.)</a:t>
            </a:r>
            <a:r>
              <a:rPr lang="en-US" sz="1600" kern="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http://www.ratchakitcha.soc.go.th/DATA/PDF/2565/E/245/T_0026.PDF</a:t>
            </a:r>
            <a:r>
              <a:rPr lang="en-US" sz="16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th-TH" sz="16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>
              <a:defRPr/>
            </a:pPr>
            <a:endParaRPr lang="th-TH" sz="1600" kern="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59535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262633" y="344924"/>
            <a:ext cx="2240897" cy="501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/>
            <a:r>
              <a:rPr lang="th-TH" sz="33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จำนำทะเบียนรถ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21602" y="921243"/>
            <a:ext cx="8190077" cy="7947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48979" tIns="24490" rIns="48979" bIns="24490" rtlCol="0">
            <a:spAutoFit/>
          </a:bodyPr>
          <a:lstStyle/>
          <a:p>
            <a:pPr algn="ctr" defTabSz="685782"/>
            <a:r>
              <a:rPr lang="th-TH" sz="27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ดอกเบี้ย ค่าปรับ ค่าบริการ และค่าธรรมเนียม รวมกันไม่เกิน </a:t>
            </a:r>
            <a:r>
              <a:rPr lang="th-TH" sz="2700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r>
              <a:rPr lang="en-US" sz="2700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4%</a:t>
            </a:r>
            <a:r>
              <a:rPr lang="en-US" sz="27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 </a:t>
            </a:r>
            <a:r>
              <a:rPr lang="th-TH" sz="27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ต่อปี</a:t>
            </a:r>
            <a:br>
              <a:rPr lang="th-TH" sz="27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2143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[</a:t>
            </a:r>
            <a:r>
              <a:rPr lang="th-TH" sz="2143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คิดดอกเบี้ยแบบลดต้นลดดอก (</a:t>
            </a:r>
            <a:r>
              <a:rPr lang="en-US" sz="2143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Effective rate</a:t>
            </a:r>
            <a:r>
              <a:rPr lang="th-TH" sz="2143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  <a:r>
              <a:rPr lang="en-US" sz="2143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]</a:t>
            </a:r>
            <a:endParaRPr lang="th-TH" sz="2143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1" name="Rectangle 3"/>
          <p:cNvSpPr/>
          <p:nvPr/>
        </p:nvSpPr>
        <p:spPr>
          <a:xfrm>
            <a:off x="-963433" y="4053473"/>
            <a:ext cx="969139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782"/>
            <a:r>
              <a:rPr lang="en-US" sz="150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150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มาตรการช่วยเหลือลูกหนี้รายย่อยที่ได้รับผลกระทบจาก </a:t>
            </a:r>
            <a:r>
              <a:rPr lang="en-US" sz="150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COVID-19 </a:t>
            </a:r>
            <a:r>
              <a:rPr lang="th-TH" sz="150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ระยะที่ 2</a:t>
            </a:r>
          </a:p>
          <a:p>
            <a:pPr algn="r" defTabSz="685782"/>
            <a:r>
              <a:rPr lang="th-TH" sz="150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                                            *</a:t>
            </a:r>
            <a:r>
              <a:rPr lang="en-US" sz="150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150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ปัจจุบันผู้ให้บริการบางแห่งอนุญาตให้นำรถที่ยังผ่อนไม่หมด (ยังไม่ได้กรรมสิทธิ์) มาใช้กู้ยืมเพิ่มเติมได้ แต่มีเงื่อนไขที่แตกต่างกันไป </a:t>
            </a:r>
            <a:br>
              <a:rPr lang="th-TH" sz="150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500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ผู้สนใจสามารถสอบถามรายละเอียดเพิ่มเติมได้จากผู้ให้บริการแต่ละแห่ง</a:t>
            </a:r>
            <a:endParaRPr lang="en-US" sz="1500">
              <a:solidFill>
                <a:prstClr val="black">
                  <a:lumMod val="95000"/>
                  <a:lumOff val="5000"/>
                </a:prst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3" y="2035745"/>
            <a:ext cx="2878007" cy="1538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3556364" y="2047795"/>
            <a:ext cx="5155316" cy="19718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898" indent="-342898" defTabSz="685782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2470" u="sng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</a:t>
            </a:r>
            <a:r>
              <a:rPr lang="th-TH" sz="247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กำหนดรายได้ขั้นต่ำ</a:t>
            </a:r>
          </a:p>
          <a:p>
            <a:pPr marL="342898" indent="-342898" defTabSz="685782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2470" u="sng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</a:t>
            </a:r>
            <a:r>
              <a:rPr lang="th-TH" sz="247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กำหนดวงเงินอนุมัติ </a:t>
            </a:r>
            <a:br>
              <a:rPr lang="th-TH" sz="247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5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(ขึ้นอยู่กับความสามารถในการชำระหนี้ของผู้กู้แต่ละราย) </a:t>
            </a:r>
          </a:p>
          <a:p>
            <a:pPr marL="342898" indent="-342898" defTabSz="685782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2470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แต่</a:t>
            </a:r>
            <a:r>
              <a:rPr lang="th-TH" sz="247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ผู้กู้จะต้องเป็นเจ้าของที่มีกรรมสิทธิ์ในทะเบียนรถ</a:t>
            </a:r>
            <a:r>
              <a:rPr lang="en-US" sz="247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**</a:t>
            </a:r>
            <a:r>
              <a:rPr lang="th-TH" sz="247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br>
              <a:rPr lang="th-TH" sz="247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7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และมีคู่มือจดทะเบียนรถเพื่อประกอบการขอสินเชื่อ</a:t>
            </a:r>
            <a:endParaRPr lang="th-TH" sz="2470">
              <a:solidFill>
                <a:srgbClr val="FF0000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FFCD36-93B4-4CBE-9F5E-C0DD05150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83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60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1" grpId="0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691704" y="1702221"/>
            <a:ext cx="6914412" cy="748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05C8E7-C88F-4D96-A56A-7DA6B7EC0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5" r="5333"/>
          <a:stretch/>
        </p:blipFill>
        <p:spPr>
          <a:xfrm>
            <a:off x="420117" y="572584"/>
            <a:ext cx="1258016" cy="14494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E42C23-336C-4B24-83BC-E4AF99155772}"/>
              </a:ext>
            </a:extLst>
          </p:cNvPr>
          <p:cNvSpPr txBox="1"/>
          <p:nvPr/>
        </p:nvSpPr>
        <p:spPr>
          <a:xfrm>
            <a:off x="1678132" y="940037"/>
            <a:ext cx="6927984" cy="6759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48979" tIns="24490" rIns="48979" bIns="24490" rtlCol="0">
            <a:spAutoFit/>
          </a:bodyPr>
          <a:lstStyle/>
          <a:p>
            <a:pPr algn="ctr"/>
            <a:r>
              <a:rPr lang="th-TH" sz="2357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ดอกเบี้ย ค่าปรับ ค่าบริการ และค่าธรรมเนียม ไม่เกิน </a:t>
            </a:r>
            <a:r>
              <a:rPr lang="en-US" sz="2357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33%</a:t>
            </a:r>
            <a:r>
              <a:rPr lang="th-TH" sz="2357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2357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ต่อปี</a:t>
            </a:r>
          </a:p>
          <a:p>
            <a:pPr algn="ctr"/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[</a:t>
            </a: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คิดดอกเบี้ยแบบลดต้นลดดอก (</a:t>
            </a: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Effective rate</a:t>
            </a: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]</a:t>
            </a:r>
            <a:endParaRPr lang="th-TH" sz="1714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134BE0-2378-4645-B2A0-1F3F6D7C39A1}"/>
              </a:ext>
            </a:extLst>
          </p:cNvPr>
          <p:cNvSpPr/>
          <p:nvPr/>
        </p:nvSpPr>
        <p:spPr>
          <a:xfrm>
            <a:off x="115930" y="4857450"/>
            <a:ext cx="7780109" cy="29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เงื่อนไขการขึ้นทะเบียน </a:t>
            </a:r>
            <a:r>
              <a:rPr lang="en-US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มีทุนจดทะเบียนไม่ต่ำกว่า </a:t>
            </a:r>
            <a:r>
              <a:rPr lang="en-US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50</a:t>
            </a:r>
            <a:r>
              <a:rPr lang="th-TH" sz="1286">
                <a:solidFill>
                  <a:prstClr val="black">
                    <a:lumMod val="95000"/>
                    <a:lumOff val="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ล้านบาท และมีอัตราส่วนหนี้สินรวมทั้งสิ้นต่อส่วนผู้ถือหุ้น ไม่เกิน 7 เท่า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10C1F3-F321-4E5D-A236-21F3C734DDCC}"/>
              </a:ext>
            </a:extLst>
          </p:cNvPr>
          <p:cNvSpPr txBox="1"/>
          <p:nvPr/>
        </p:nvSpPr>
        <p:spPr>
          <a:xfrm>
            <a:off x="1562541" y="52617"/>
            <a:ext cx="6111730" cy="69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/>
            </a:defPPr>
            <a:lvl1pPr algn="ctr">
              <a:defRPr sz="5400" b="1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th-TH" sz="2893">
                <a:solidFill>
                  <a:srgbClr val="15406A"/>
                </a:solidFill>
              </a:rPr>
              <a:t>สินเชื่อนาโนไฟแนน</a:t>
            </a:r>
            <a:r>
              <a:rPr lang="th-TH" sz="2893" err="1">
                <a:solidFill>
                  <a:srgbClr val="15406A"/>
                </a:solidFill>
              </a:rPr>
              <a:t>ซ์</a:t>
            </a:r>
            <a:endParaRPr lang="th-TH" sz="2893">
              <a:solidFill>
                <a:srgbClr val="15406A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E22F5D-997B-49FB-9ECD-0B0BFF03BEFF}"/>
              </a:ext>
            </a:extLst>
          </p:cNvPr>
          <p:cNvSpPr txBox="1"/>
          <p:nvPr/>
        </p:nvSpPr>
        <p:spPr>
          <a:xfrm>
            <a:off x="1691704" y="1753038"/>
            <a:ext cx="6914412" cy="684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สำหรับผู้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ประกอบอาชีพอิสระ </a:t>
            </a: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 มี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รายได้ไม่แน่นอน </a:t>
            </a: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en-US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714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ไม่มี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หลักประกัน </a:t>
            </a:r>
            <a:endParaRPr lang="en-US" sz="1714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342891" indent="-342891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วงเงินกู้ต่อราย 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ไม่เกิน 1 แสนบาท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52D9579-B5AB-47AD-9141-A32B00871459}"/>
              </a:ext>
            </a:extLst>
          </p:cNvPr>
          <p:cNvSpPr txBox="1">
            <a:spLocks/>
          </p:cNvSpPr>
          <p:nvPr/>
        </p:nvSpPr>
        <p:spPr>
          <a:xfrm>
            <a:off x="2770669" y="570681"/>
            <a:ext cx="3811065" cy="58183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1714">
                <a:solidFill>
                  <a:schemeClr val="accent5">
                    <a:lumMod val="7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(สินเชื่อรายย่อยเพื่อการประกอบอาชีพภายใต้การกำกับ)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3A468A-B84E-47CF-986F-09E53FB79A4C}"/>
              </a:ext>
            </a:extLst>
          </p:cNvPr>
          <p:cNvSpPr txBox="1"/>
          <p:nvPr/>
        </p:nvSpPr>
        <p:spPr>
          <a:xfrm>
            <a:off x="1678132" y="2541956"/>
            <a:ext cx="6927984" cy="21642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891" indent="-342891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ยื่นขอสินเชื่อได้ที่ ธพ. </a:t>
            </a: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SFIs </a:t>
            </a: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และบริษัทเงินทุน ได้ 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แต่หากเป็น บริษัทจำกัด หรือ บริษัทมหาชนจำกัด ต้องตรวจสอบการขึ้นทะเบียนก่อน</a:t>
            </a: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  <a:p>
            <a:pPr marL="342891" indent="-342891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ตัวอย่างผู้ให้บริการ</a:t>
            </a: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endParaRPr lang="th-TH" sz="1714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>
              <a:spcBef>
                <a:spcPts val="450"/>
              </a:spcBef>
            </a:pPr>
            <a:endParaRPr lang="th-TH" sz="1714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244922" indent="-244922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ตรวจสอบผู้ให้บริการเพิ่มเติมได้ที่ </a:t>
            </a: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</a:t>
            </a:r>
            <a:b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</a:t>
            </a:r>
            <a:r>
              <a:rPr lang="en-US" sz="1714">
                <a:solidFill>
                  <a:srgbClr val="0033CC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https://www.bot.or.th/Thai/FinancialInstitutions/WebsiteFI/Pages/InstList.aspx</a:t>
            </a:r>
            <a:endParaRPr lang="th-TH" sz="1714">
              <a:solidFill>
                <a:srgbClr val="0033CC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เลือก </a:t>
            </a:r>
            <a:r>
              <a:rPr lang="en-US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Tab "Non-bank </a:t>
            </a:r>
            <a:r>
              <a:rPr lang="th-TH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ที่เปิดดำเนินการ" และเลือก​ประเภทธุรกิจ​ "บริษัทผู้ประกอบธุรกิจสินเชื่อราย​ย่อยเพื่อประกอบอาชีพภายใต้การกำกับ"​​ ​</a:t>
            </a:r>
          </a:p>
          <a:p>
            <a:endParaRPr lang="th-TH" sz="643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7D4625-634B-45BB-B521-201E2AD3404B}"/>
              </a:ext>
            </a:extLst>
          </p:cNvPr>
          <p:cNvGrpSpPr/>
          <p:nvPr/>
        </p:nvGrpSpPr>
        <p:grpSpPr>
          <a:xfrm>
            <a:off x="3232594" y="3190939"/>
            <a:ext cx="4577593" cy="497561"/>
            <a:chOff x="5414763" y="6181692"/>
            <a:chExt cx="9993499" cy="1167254"/>
          </a:xfrm>
        </p:grpSpPr>
        <p:pic>
          <p:nvPicPr>
            <p:cNvPr id="26" name="Picture 25" descr="ThaiAce Capital | ไทยเอซ แคปปิตอล">
              <a:extLst>
                <a:ext uri="{FF2B5EF4-FFF2-40B4-BE49-F238E27FC236}">
                  <a16:creationId xmlns:a16="http://schemas.microsoft.com/office/drawing/2014/main" id="{CE67F91C-304B-43C9-8A06-1CAD94285F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996" b="1065"/>
            <a:stretch/>
          </p:blipFill>
          <p:spPr bwMode="auto">
            <a:xfrm>
              <a:off x="14417294" y="6434467"/>
              <a:ext cx="990968" cy="607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เงินติดล้อเปิดตัว Application ทั้ง iOS และ Android แล้ววันนี้ -  ทุกเรื่องโปรโมชั่น ที่อัพเดทที่สุด">
              <a:extLst>
                <a:ext uri="{FF2B5EF4-FFF2-40B4-BE49-F238E27FC236}">
                  <a16:creationId xmlns:a16="http://schemas.microsoft.com/office/drawing/2014/main" id="{9286DEEC-A2E6-49EE-87D6-DD6B70952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8024" y="6181692"/>
              <a:ext cx="1330934" cy="1167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BrandAge : เคทีซีกำไรครึ่งปี 2,790 ล้านบาท เล็งปรับโมเดลธุรกิจหวังเติบโตยาว">
              <a:extLst>
                <a:ext uri="{FF2B5EF4-FFF2-40B4-BE49-F238E27FC236}">
                  <a16:creationId xmlns:a16="http://schemas.microsoft.com/office/drawing/2014/main" id="{A1E1DF28-B0AB-4C4C-9B69-1D93ABA0EC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3" r="9985"/>
            <a:stretch/>
          </p:blipFill>
          <p:spPr bwMode="auto">
            <a:xfrm>
              <a:off x="13451014" y="6487082"/>
              <a:ext cx="862464" cy="502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เงินต่อยอด-นครราชสีมา - &amp;#39;วันพืชมงคล&amp;#39; ปีนี้ ถึงแม้จะงดพิธีทำนาย  แต่แอดมินก็ขอทำนายว่า ปีนี้ ‼️พืชผลจะอุดมสมบูรณ์ดี ✓  และมีน้ำไว้ใช้ตลอดฤดูทำนานะคะ สาธุ 🙏 เงินต่อยอด 👉&amp;#39;เรื่องเงิน  เรื่องง่าย&amp;#39;👈 ----------------------------------------------- ปรึกษาเรา ...">
              <a:extLst>
                <a:ext uri="{FF2B5EF4-FFF2-40B4-BE49-F238E27FC236}">
                  <a16:creationId xmlns:a16="http://schemas.microsoft.com/office/drawing/2014/main" id="{9DD0FE10-FB0B-484B-A59A-D3197B6E1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144" y="6363492"/>
              <a:ext cx="916343" cy="803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53AE3C-7F3B-4C54-A209-300609487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46682" y="6434467"/>
              <a:ext cx="1300516" cy="60743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DBFE98C-5D2A-49F0-917E-5CC203091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85" r="7316"/>
            <a:stretch/>
          </p:blipFill>
          <p:spPr>
            <a:xfrm>
              <a:off x="10998241" y="6368861"/>
              <a:ext cx="869873" cy="817543"/>
            </a:xfrm>
            <a:prstGeom prst="rect">
              <a:avLst/>
            </a:prstGeom>
          </p:spPr>
        </p:pic>
        <p:pic>
          <p:nvPicPr>
            <p:cNvPr id="32" name="Picture 8" descr="บริษัทควิกลิสซิ่ง">
              <a:extLst>
                <a:ext uri="{FF2B5EF4-FFF2-40B4-BE49-F238E27FC236}">
                  <a16:creationId xmlns:a16="http://schemas.microsoft.com/office/drawing/2014/main" id="{FFD37B77-9CF3-48BC-A6F3-CDA59B129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334" y="6383871"/>
              <a:ext cx="869873" cy="762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บริษัท เฮงลิสซิ่ง จำกัด สาขาบ้านต้า - Home | Facebook">
              <a:extLst>
                <a:ext uri="{FF2B5EF4-FFF2-40B4-BE49-F238E27FC236}">
                  <a16:creationId xmlns:a16="http://schemas.microsoft.com/office/drawing/2014/main" id="{7452B979-BF0E-455A-9C6D-2F88B3D78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9799" y="6383869"/>
              <a:ext cx="869874" cy="76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descr="LINE Bank คว้าไลเซนส์ธุรกิจ &amp;quot;ธนาคารทางอินเตอร์เน็ต&amp;quot; ในไต้หวัน">
              <a:extLst>
                <a:ext uri="{FF2B5EF4-FFF2-40B4-BE49-F238E27FC236}">
                  <a16:creationId xmlns:a16="http://schemas.microsoft.com/office/drawing/2014/main" id="{D86EB6DD-2833-4999-8E80-7FAC14F28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763" y="6280588"/>
              <a:ext cx="1284310" cy="883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B3FB45-E68B-493C-83CC-CE76D2E4D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84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877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15" grpId="0"/>
      <p:bldP spid="16" grpId="0"/>
      <p:bldP spid="17" grpId="0"/>
      <p:bldP spid="20" grpId="0"/>
      <p:bldP spid="2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909441" y="1533908"/>
            <a:ext cx="6595615" cy="964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221077-2911-45C4-83CD-6B58415887FA}"/>
              </a:ext>
            </a:extLst>
          </p:cNvPr>
          <p:cNvGrpSpPr/>
          <p:nvPr/>
        </p:nvGrpSpPr>
        <p:grpSpPr>
          <a:xfrm>
            <a:off x="197014" y="122560"/>
            <a:ext cx="7610647" cy="1936332"/>
            <a:chOff x="367759" y="228778"/>
            <a:chExt cx="14206541" cy="36144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7E80F4-9A99-4653-B113-BDF51B002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759" y="1562909"/>
              <a:ext cx="2931886" cy="228035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022DA7-66BC-414D-A310-8354FE96191F}"/>
                </a:ext>
              </a:extLst>
            </p:cNvPr>
            <p:cNvSpPr txBox="1"/>
            <p:nvPr/>
          </p:nvSpPr>
          <p:spPr>
            <a:xfrm>
              <a:off x="3165738" y="228778"/>
              <a:ext cx="11408562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algn="ctr">
                <a:defRPr sz="5400" b="1">
                  <a:solidFill>
                    <a:schemeClr val="accent5">
                      <a:lumMod val="7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th-TH" sz="2893"/>
                <a:t>สินเชื่อ</a:t>
              </a:r>
              <a:r>
                <a:rPr lang="th-TH" sz="2893" err="1"/>
                <a:t>พิ</a:t>
              </a:r>
              <a:r>
                <a:rPr lang="th-TH" sz="2893"/>
                <a:t>โกไฟแนน</a:t>
              </a:r>
              <a:r>
                <a:rPr lang="th-TH" sz="2893" err="1"/>
                <a:t>ซ์</a:t>
              </a:r>
              <a:endParaRPr lang="th-TH" sz="2893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83D1A6C-0A34-409E-BCA6-43A988CB1F72}"/>
                </a:ext>
              </a:extLst>
            </p:cNvPr>
            <p:cNvSpPr txBox="1"/>
            <p:nvPr/>
          </p:nvSpPr>
          <p:spPr>
            <a:xfrm>
              <a:off x="6300420" y="978693"/>
              <a:ext cx="5257192" cy="649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61">
                  <a:solidFill>
                    <a:schemeClr val="tx2"/>
                  </a:solidFill>
                  <a:latin typeface="DB Helvethaica X 55 Regular" panose="02000506090000020004" pitchFamily="2" charset="-34"/>
                  <a:ea typeface="+mj-ea"/>
                  <a:cs typeface="DB Helvethaica X 55 Regular" panose="02000506090000020004" pitchFamily="2" charset="-34"/>
                </a:rPr>
                <a:t>(สินเชื่อ</a:t>
              </a:r>
              <a:r>
                <a:rPr lang="en-US" sz="1661" err="1">
                  <a:solidFill>
                    <a:schemeClr val="tx2"/>
                  </a:solidFill>
                  <a:latin typeface="DB Helvethaica X 55 Regular" panose="02000506090000020004" pitchFamily="2" charset="-34"/>
                  <a:ea typeface="+mj-ea"/>
                  <a:cs typeface="DB Helvethaica X 55 Regular" panose="02000506090000020004" pitchFamily="2" charset="-34"/>
                </a:rPr>
                <a:t>รายย่อยระดับจังหวัดภายใต้การ</a:t>
              </a:r>
              <a:r>
                <a:rPr lang="en-US" sz="1661">
                  <a:solidFill>
                    <a:schemeClr val="tx2"/>
                  </a:solidFill>
                  <a:latin typeface="DB Helvethaica X 55 Regular" panose="02000506090000020004" pitchFamily="2" charset="-34"/>
                  <a:ea typeface="+mj-ea"/>
                  <a:cs typeface="DB Helvethaica X 55 Regular" panose="02000506090000020004" pitchFamily="2" charset="-34"/>
                </a:rPr>
                <a:t>กำกับ)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A1B3898-AD13-439E-B589-85AFA09A70FF}"/>
              </a:ext>
            </a:extLst>
          </p:cNvPr>
          <p:cNvSpPr txBox="1"/>
          <p:nvPr/>
        </p:nvSpPr>
        <p:spPr>
          <a:xfrm>
            <a:off x="1909441" y="837398"/>
            <a:ext cx="6595615" cy="6430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48979" tIns="24490" rIns="48979" bIns="24490" rtlCol="0">
            <a:spAutoFit/>
          </a:bodyPr>
          <a:lstStyle/>
          <a:p>
            <a:pPr algn="ctr"/>
            <a:r>
              <a:rPr lang="th-TH" sz="2143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ดอกเบี้ย ค่าปรับ ค่าบริการ และค่าธรรมเนียม รวมกันไม่เกิน </a:t>
            </a:r>
            <a:r>
              <a:rPr lang="th-TH" sz="2143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28-36</a:t>
            </a:r>
            <a:r>
              <a:rPr lang="en-US" sz="2143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%</a:t>
            </a:r>
            <a:r>
              <a:rPr lang="en-US" sz="2143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2143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ต่อปี</a:t>
            </a:r>
            <a:br>
              <a:rPr lang="th-TH" sz="2143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[</a:t>
            </a: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คิดดอกเบี้ยแบบลดต้นลดดอก (</a:t>
            </a: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Effective rate</a:t>
            </a: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]</a:t>
            </a:r>
            <a:endParaRPr lang="th-TH" sz="1929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A481B-3459-4A3D-A5D4-0DD1373DAF5F}"/>
              </a:ext>
            </a:extLst>
          </p:cNvPr>
          <p:cNvSpPr txBox="1"/>
          <p:nvPr/>
        </p:nvSpPr>
        <p:spPr>
          <a:xfrm>
            <a:off x="1941146" y="1547263"/>
            <a:ext cx="6532204" cy="1011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Bef>
                <a:spcPts val="45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1714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กำหนดคุณสมบัติผู้กู้</a:t>
            </a:r>
            <a:r>
              <a:rPr lang="en-US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</a:t>
            </a: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มีรายได้รายวัน / รายเดือน / เกษตรกร / ข้าราชการ </a:t>
            </a:r>
          </a:p>
          <a:p>
            <a:pPr marL="342891" indent="-342891">
              <a:spcBef>
                <a:spcPts val="45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1714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</a:t>
            </a:r>
            <a:r>
              <a:rPr lang="en-US" sz="1714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1714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ไม่มี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หลักประกัน </a:t>
            </a:r>
            <a:r>
              <a:rPr lang="th-TH" sz="1714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(ขึ้นกับการพิจารณาของผู้ให้กู้)</a:t>
            </a:r>
          </a:p>
          <a:p>
            <a:pPr marL="342891" indent="-342891">
              <a:spcBef>
                <a:spcPts val="45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ผู้กู้ต้องมีทะเบียนบ้าน อาศัย หรือทำงาน ภายในจังหวัดที่ผู้ให้กู้จัดตั้งอยู่ </a:t>
            </a:r>
            <a:endParaRPr lang="th-TH" sz="1929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1538184-D285-401A-9F16-9D15C7FD2096}"/>
              </a:ext>
            </a:extLst>
          </p:cNvPr>
          <p:cNvSpPr txBox="1"/>
          <p:nvPr/>
        </p:nvSpPr>
        <p:spPr>
          <a:xfrm>
            <a:off x="1555101" y="4085419"/>
            <a:ext cx="6943530" cy="9130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891" indent="-342891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ผู้ให้บริการต้องขึ้นทะเบียนอย่างถูกต้องและให้กู้ได้เฉพาะในเขตสาขาที่จัดตั้งเท่านั้น (กำกับโดย ก.คลัง) </a:t>
            </a:r>
          </a:p>
          <a:p>
            <a:pPr marL="244922" indent="-244922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ตัวอย่างผู้ให้บริการ</a:t>
            </a:r>
          </a:p>
          <a:p>
            <a:pPr marL="342891" indent="-342891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ตรวจสอบผู้ให้บริการเพิ่มเติมได้ที่ </a:t>
            </a:r>
            <a:r>
              <a:rPr lang="en-US" sz="15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4"/>
              </a:rPr>
              <a:t>https://1359.go.th/picodoc/</a:t>
            </a:r>
            <a:r>
              <a:rPr lang="th-TH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หรือ คลิก </a:t>
            </a:r>
            <a:r>
              <a:rPr lang="en-US" sz="15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5"/>
              </a:rPr>
              <a:t>http://164.115.61.50/picofinance/public/</a:t>
            </a:r>
            <a:r>
              <a:rPr lang="th-TH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DCCF912-6534-4914-909A-CA061689DF96}"/>
              </a:ext>
            </a:extLst>
          </p:cNvPr>
          <p:cNvGrpSpPr/>
          <p:nvPr/>
        </p:nvGrpSpPr>
        <p:grpSpPr>
          <a:xfrm>
            <a:off x="3063549" y="4372145"/>
            <a:ext cx="4056010" cy="262319"/>
            <a:chOff x="5930556" y="7412597"/>
            <a:chExt cx="10478348" cy="763359"/>
          </a:xfrm>
        </p:grpSpPr>
        <p:pic>
          <p:nvPicPr>
            <p:cNvPr id="80" name="Picture 79" descr="Logo">
              <a:extLst>
                <a:ext uri="{FF2B5EF4-FFF2-40B4-BE49-F238E27FC236}">
                  <a16:creationId xmlns:a16="http://schemas.microsoft.com/office/drawing/2014/main" id="{E98431E0-AD40-464E-B859-9CD1D572C4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6"/>
            <a:stretch/>
          </p:blipFill>
          <p:spPr bwMode="auto">
            <a:xfrm>
              <a:off x="12750232" y="7545554"/>
              <a:ext cx="1527162" cy="57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80" descr="เพื่อนแท้เงินด่วน : Pueantae NgernDuan - Home | Facebook">
              <a:extLst>
                <a:ext uri="{FF2B5EF4-FFF2-40B4-BE49-F238E27FC236}">
                  <a16:creationId xmlns:a16="http://schemas.microsoft.com/office/drawing/2014/main" id="{552A3DAB-58AF-4943-91BB-3200F356A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59819" y="7449753"/>
              <a:ext cx="829787" cy="710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1" descr="BrandAge : เคทีซีกำไรครึ่งปี 2,790 ล้านบาท เล็งปรับโมเดลธุรกิจหวังเติบโตยาว">
              <a:extLst>
                <a:ext uri="{FF2B5EF4-FFF2-40B4-BE49-F238E27FC236}">
                  <a16:creationId xmlns:a16="http://schemas.microsoft.com/office/drawing/2014/main" id="{45A5B95F-E3F5-460A-8E4E-7DD7EBF3CB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3" r="11832"/>
            <a:stretch/>
          </p:blipFill>
          <p:spPr bwMode="auto">
            <a:xfrm>
              <a:off x="15376085" y="7497072"/>
              <a:ext cx="1032819" cy="596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82" descr="May be an image of text that says &quot;ช้างไทย เงินกู้&quot;">
              <a:extLst>
                <a:ext uri="{FF2B5EF4-FFF2-40B4-BE49-F238E27FC236}">
                  <a16:creationId xmlns:a16="http://schemas.microsoft.com/office/drawing/2014/main" id="{9775BC77-0080-4551-AECB-17FE802C52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6" t="15613" r="8247" b="19474"/>
            <a:stretch/>
          </p:blipFill>
          <p:spPr bwMode="auto">
            <a:xfrm>
              <a:off x="11653146" y="7458446"/>
              <a:ext cx="1006481" cy="673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87" descr="No photo description available.">
              <a:extLst>
                <a:ext uri="{FF2B5EF4-FFF2-40B4-BE49-F238E27FC236}">
                  <a16:creationId xmlns:a16="http://schemas.microsoft.com/office/drawing/2014/main" id="{6DBCA71B-465B-4F60-99AF-214C5BA5B5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9301" y="7444076"/>
              <a:ext cx="666326" cy="575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88" descr="เงินต่อยอด-นครราชสีมา - &amp;#39;วันพืชมงคล&amp;#39; ปีนี้ ถึงแม้จะงดพิธีทำนาย  แต่แอดมินก็ขอทำนายว่า ปีนี้ ‼️พืชผลจะอุดมสมบูรณ์ดี ✓  และมีน้ำไว้ใช้ตลอดฤดูทำนานะคะ สาธุ 🙏 เงินต่อยอด 👉&amp;#39;เรื่องเงิน  เรื่องง่าย&amp;#39;👈 ----------------------------------------------- ปรึกษาเรา ...">
              <a:extLst>
                <a:ext uri="{FF2B5EF4-FFF2-40B4-BE49-F238E27FC236}">
                  <a16:creationId xmlns:a16="http://schemas.microsoft.com/office/drawing/2014/main" id="{B2265DAF-B8C1-40DE-8BE7-36877FF08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2011" y="7449945"/>
              <a:ext cx="789177" cy="681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89" descr="No photo description available.">
              <a:extLst>
                <a:ext uri="{FF2B5EF4-FFF2-40B4-BE49-F238E27FC236}">
                  <a16:creationId xmlns:a16="http://schemas.microsoft.com/office/drawing/2014/main" id="{7453CA86-45AE-4306-AB59-815E84F19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1" b="7541"/>
            <a:stretch/>
          </p:blipFill>
          <p:spPr bwMode="auto">
            <a:xfrm>
              <a:off x="6899544" y="7486093"/>
              <a:ext cx="871007" cy="629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90" descr="พาวเวอร์พิโก เครดิตดีมีสิทธิ์กู้ : Inspired by LnwShop.com">
              <a:extLst>
                <a:ext uri="{FF2B5EF4-FFF2-40B4-BE49-F238E27FC236}">
                  <a16:creationId xmlns:a16="http://schemas.microsoft.com/office/drawing/2014/main" id="{A3F3988E-0BE0-4933-83B1-3E775AB9C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364" y="7429989"/>
              <a:ext cx="864020" cy="74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85" descr="หน้าแรก - กู้เงิน พิโกไฟแนนซ์ เงินด่วน สินเชื่อโฉนดที่ดิน - สหไพบูลย์">
              <a:extLst>
                <a:ext uri="{FF2B5EF4-FFF2-40B4-BE49-F238E27FC236}">
                  <a16:creationId xmlns:a16="http://schemas.microsoft.com/office/drawing/2014/main" id="{CF174304-1A67-421A-B639-F1772BF75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254" y="7470346"/>
              <a:ext cx="709228" cy="61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86" descr="บริษัท สบาย สบาย ลิสซิ่ง จำกัด">
              <a:extLst>
                <a:ext uri="{FF2B5EF4-FFF2-40B4-BE49-F238E27FC236}">
                  <a16:creationId xmlns:a16="http://schemas.microsoft.com/office/drawing/2014/main" id="{141EB536-8A91-45D8-98BB-43B497C2E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556" y="7412597"/>
              <a:ext cx="805187" cy="698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00250" y="2533555"/>
            <a:ext cx="6477393" cy="15054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86002C-1753-4F9F-91CD-5B42FCFD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85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19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 animBg="1"/>
      <p:bldP spid="9" grpId="0"/>
      <p:bldP spid="7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22239" y="1794442"/>
            <a:ext cx="6680822" cy="15478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/>
            <a:endParaRPr lang="th-TH" sz="15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BFE24-F63A-4A9C-9518-BB5D543BA012}"/>
              </a:ext>
            </a:extLst>
          </p:cNvPr>
          <p:cNvSpPr txBox="1"/>
          <p:nvPr/>
        </p:nvSpPr>
        <p:spPr>
          <a:xfrm>
            <a:off x="2022237" y="1026672"/>
            <a:ext cx="6672351" cy="7090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48979" tIns="24490" rIns="48979" bIns="24490" rtlCol="0">
            <a:spAutoFit/>
          </a:bodyPr>
          <a:lstStyle/>
          <a:p>
            <a:pPr algn="ctr" defTabSz="685782"/>
            <a:r>
              <a:rPr lang="th-TH" sz="2572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ดอกเบี้ย ค่าปรับ ค่าบริการ และค่าธรรมเนียม ไม่เกิน </a:t>
            </a:r>
            <a:r>
              <a:rPr lang="th-TH" sz="2572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25</a:t>
            </a:r>
            <a:r>
              <a:rPr lang="en-US" sz="2572" b="1" u="sng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%</a:t>
            </a:r>
            <a:r>
              <a:rPr lang="th-TH" sz="2572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2572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ต่อปี</a:t>
            </a:r>
          </a:p>
          <a:p>
            <a:pPr algn="ctr" defTabSz="685782"/>
            <a:r>
              <a:rPr lang="en-US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[</a:t>
            </a: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คิดดอกเบี้ยแบบลดต้นลดดอก (</a:t>
            </a:r>
            <a:r>
              <a:rPr lang="en-US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Effective rate</a:t>
            </a: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  <a:r>
              <a:rPr lang="en-US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]</a:t>
            </a:r>
            <a:endParaRPr lang="th-TH" sz="1714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60D405-E9DD-42EC-BA8E-5A19C4666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4" t="5202" r="7005"/>
          <a:stretch/>
        </p:blipFill>
        <p:spPr>
          <a:xfrm>
            <a:off x="618881" y="715699"/>
            <a:ext cx="1170091" cy="1145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14B6B-EC0D-4C99-B5FF-B31712EADFC0}"/>
              </a:ext>
            </a:extLst>
          </p:cNvPr>
          <p:cNvSpPr txBox="1"/>
          <p:nvPr/>
        </p:nvSpPr>
        <p:spPr>
          <a:xfrm>
            <a:off x="3009899" y="363394"/>
            <a:ext cx="4079852" cy="544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1" i="0" u="none" strike="noStrike" cap="none" spc="0" normalizeH="0" baseline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782"/>
            <a:r>
              <a:rPr lang="th-TH" sz="3300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สินเชื่อดิจิทัล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B9034-0244-4DC9-8F24-120C7B6D23C5}"/>
              </a:ext>
            </a:extLst>
          </p:cNvPr>
          <p:cNvSpPr txBox="1"/>
          <p:nvPr/>
        </p:nvSpPr>
        <p:spPr>
          <a:xfrm>
            <a:off x="2009552" y="1808930"/>
            <a:ext cx="6334349" cy="160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8" indent="-342898" defTabSz="685782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สำหรับผู้ที่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ไม่มีรายได้ประจำ / ไม่สามารถพิสูจน์รายได้ / ไม่มีทรัพย์สินเป็นหลักประกัน</a:t>
            </a:r>
          </a:p>
          <a:p>
            <a:pPr marL="342898" indent="-342898" defTabSz="685782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ให้กู้โดย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พิจารณาจากข้อมูลทางเลือกอื่น ๆ</a:t>
            </a: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เช่น การซื้อขายบนโลกออนไลน์ การรับ</a:t>
            </a:r>
            <a:r>
              <a:rPr lang="en-US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</a:t>
            </a: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โอนเงิน</a:t>
            </a:r>
            <a:r>
              <a:rPr lang="en-US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</a:t>
            </a:r>
            <a:b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การชำระค่าน้ำค่าไฟผ่านแอปพลิเคชัน  </a:t>
            </a:r>
          </a:p>
          <a:p>
            <a:pPr marL="342898" indent="-342898" defTabSz="685782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วงเงินกู้ต่อราย 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ไม่เกิน </a:t>
            </a:r>
            <a:r>
              <a:rPr lang="en-US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40,000 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 ชำระคืนภายใน </a:t>
            </a:r>
            <a:r>
              <a:rPr lang="en-US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12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เดือน</a:t>
            </a:r>
            <a:r>
              <a:rPr lang="en-US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endParaRPr lang="th-TH" sz="1714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342898" indent="-342898" defTabSz="685782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เบิกจ่ายและชำระคืน</a:t>
            </a:r>
            <a:r>
              <a:rPr lang="th-TH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สินเชื่อจะทำ</a:t>
            </a:r>
            <a:r>
              <a:rPr lang="th-TH" sz="1714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ผ่านช่องทางออนไลน์เป็นหลัก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1FF5A3-682A-4FB9-BE05-B371F2E06B1B}"/>
              </a:ext>
            </a:extLst>
          </p:cNvPr>
          <p:cNvSpPr txBox="1"/>
          <p:nvPr/>
        </p:nvSpPr>
        <p:spPr>
          <a:xfrm>
            <a:off x="59666" y="4847258"/>
            <a:ext cx="3458611" cy="257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2"/>
            <a:r>
              <a:rPr lang="th-TH" sz="1072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ข้อมูลผู้ให้บริการล่าสุด ณ วันที่ 22 มีนาคม 2564</a:t>
            </a:r>
            <a:endParaRPr lang="en-US" sz="1072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13768" y="3435811"/>
            <a:ext cx="6680822" cy="947823"/>
            <a:chOff x="3759034" y="6413507"/>
            <a:chExt cx="12470867" cy="176926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83233C4-D635-44A7-A244-6830D8E4BFF6}"/>
                </a:ext>
              </a:extLst>
            </p:cNvPr>
            <p:cNvSpPr txBox="1"/>
            <p:nvPr/>
          </p:nvSpPr>
          <p:spPr>
            <a:xfrm>
              <a:off x="3759034" y="6413507"/>
              <a:ext cx="12470867" cy="176926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342898" indent="-342898" defTabSz="685782">
                <a:spcBef>
                  <a:spcPts val="450"/>
                </a:spcBef>
                <a:buFont typeface="Wingdings" panose="05000000000000000000" pitchFamily="2" charset="2"/>
                <a:buChar char="q"/>
              </a:pPr>
              <a:r>
                <a:rPr lang="th-TH" sz="1714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ผู้ให้บริการที่ขึ้นทะเบียนและเปิดให้บริการแล้ว เช่น</a:t>
              </a:r>
            </a:p>
            <a:p>
              <a:pPr marL="342898" indent="-342898" defTabSz="685782">
                <a:spcBef>
                  <a:spcPts val="450"/>
                </a:spcBef>
                <a:buFont typeface="Wingdings" panose="05000000000000000000" pitchFamily="2" charset="2"/>
                <a:buChar char="q"/>
              </a:pPr>
              <a:r>
                <a:rPr lang="th-TH" sz="1714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ตรวจสอบผู้ให้บริการเพิ่มเติมได้ที่</a:t>
              </a:r>
              <a:r>
                <a:rPr lang="en-US" sz="1714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  <a:hlinkClick r:id="rId4"/>
                </a:rPr>
                <a:t>https://www.bot.or.th/Thai/FinancialInstitutions/Pages/DigitalPloan_ServiceProvider.aspx</a:t>
              </a:r>
              <a:r>
                <a:rPr lang="th-TH" sz="1714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endParaRPr lang="en-US" sz="1714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021010" y="6982157"/>
              <a:ext cx="2795792" cy="631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2"/>
              <a:r>
                <a:rPr lang="en-US" sz="80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th-TH" sz="80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ปัจจุบันจำกัดเฉพาะผู้ซื้อใน </a:t>
              </a:r>
              <a:r>
                <a:rPr lang="en-US" sz="80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app</a:t>
              </a:r>
              <a:r>
                <a:rPr lang="th-TH" sz="80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sz="80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Shopee </a:t>
              </a:r>
              <a:r>
                <a:rPr lang="th-TH" sz="80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ก่อน</a:t>
              </a:r>
              <a:r>
                <a:rPr lang="en-US" sz="80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(SEasyCash</a:t>
              </a:r>
              <a:r>
                <a:rPr lang="th-TH" sz="80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 โดยบริษัทจะเป็นผู้เสนอวงเงินให้</a:t>
              </a:r>
            </a:p>
          </p:txBody>
        </p:sp>
      </p:grpSp>
      <p:sp>
        <p:nvSpPr>
          <p:cNvPr id="19" name="Rectangle 3"/>
          <p:cNvSpPr/>
          <p:nvPr/>
        </p:nvSpPr>
        <p:spPr>
          <a:xfrm>
            <a:off x="-465073" y="4435734"/>
            <a:ext cx="8958481" cy="488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576041">
              <a:defRPr/>
            </a:pPr>
            <a:r>
              <a:rPr lang="en-US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มาตรการเพิ่มเติมเพื่อส่งเสริมการช่วยเหลือลูกหนี้ที่ได้รับผลกระทบจาก </a:t>
            </a:r>
            <a:r>
              <a:rPr lang="en-US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COVID-19 </a:t>
            </a:r>
            <a:r>
              <a:rPr lang="th-TH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ได้อย่างยั่งยืน</a:t>
            </a:r>
          </a:p>
          <a:p>
            <a:pPr algn="r" defTabSz="576041">
              <a:defRPr/>
            </a:pPr>
            <a:r>
              <a:rPr lang="th-TH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ขยายเพดานวงเงินกู้เป็นรายละไม่เกิน </a:t>
            </a:r>
            <a:r>
              <a:rPr lang="en-US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40,000 </a:t>
            </a:r>
            <a:r>
              <a:rPr lang="th-TH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 และขยายระยะเวลาการชำระคืนไม่เกิน </a:t>
            </a:r>
            <a:r>
              <a:rPr lang="en-US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12 </a:t>
            </a:r>
            <a:r>
              <a:rPr lang="th-TH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เดือน มีผลถึง </a:t>
            </a:r>
            <a:r>
              <a:rPr lang="en-US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31 </a:t>
            </a:r>
            <a:r>
              <a:rPr lang="th-TH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ธ.ค. </a:t>
            </a:r>
            <a:r>
              <a:rPr lang="en-US" sz="1286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65</a:t>
            </a:r>
            <a:endParaRPr lang="th-TH" sz="1286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4C8841-BB85-4CD1-A89B-E9EF34158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488" y="3454920"/>
            <a:ext cx="348226" cy="3385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909CBA-F4D9-412F-AE8F-B6638FEF3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967" y="3501727"/>
            <a:ext cx="578265" cy="2599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933E21-EAEA-4427-870D-3CBF2D990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5390" y="3464505"/>
            <a:ext cx="334372" cy="3343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900208-8C6A-467C-B4E6-DB33879BED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6492" y="3457131"/>
            <a:ext cx="358385" cy="3497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95A6F-6183-4893-B176-9A9C675B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86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854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9" grpId="0"/>
      <p:bldP spid="19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D22ADE-A17C-442F-8B00-7D0C639FF555}"/>
              </a:ext>
            </a:extLst>
          </p:cNvPr>
          <p:cNvSpPr/>
          <p:nvPr/>
        </p:nvSpPr>
        <p:spPr>
          <a:xfrm>
            <a:off x="1331640" y="483518"/>
            <a:ext cx="6228356" cy="501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14" b="1">
                <a:solidFill>
                  <a:srgbClr val="003865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เอกสารที่เกี่ยวข้องกับการติดตามทวงถามหนี้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EE4E68-54D1-44C7-BB56-A6E1AE73C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964" y="1203598"/>
            <a:ext cx="2436598" cy="25004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02F3BA-81F1-490B-97C7-095E49AA6836}"/>
              </a:ext>
            </a:extLst>
          </p:cNvPr>
          <p:cNvSpPr/>
          <p:nvPr/>
        </p:nvSpPr>
        <p:spPr>
          <a:xfrm>
            <a:off x="122140" y="3923005"/>
            <a:ext cx="4608512" cy="501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พ.ร.บ. การทวงถามหนี้</a:t>
            </a:r>
          </a:p>
          <a:p>
            <a:pPr algn="ctr"/>
            <a:r>
              <a:rPr lang="th-TH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พ.ศ. </a:t>
            </a:r>
            <a:r>
              <a:rPr lang="en-US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2558</a:t>
            </a:r>
            <a:endParaRPr lang="th-TH">
              <a:solidFill>
                <a:schemeClr val="tx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953754-3167-4680-B888-26758210C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340" y="1203597"/>
            <a:ext cx="2447012" cy="25004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0866B9-7153-472A-955A-2BB1556B4AED}"/>
              </a:ext>
            </a:extLst>
          </p:cNvPr>
          <p:cNvSpPr/>
          <p:nvPr/>
        </p:nvSpPr>
        <p:spPr>
          <a:xfrm>
            <a:off x="4283968" y="3923003"/>
            <a:ext cx="4608512" cy="501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ประกาศคณะกรรมการ</a:t>
            </a:r>
          </a:p>
          <a:p>
            <a:pPr algn="ctr"/>
            <a:r>
              <a:rPr lang="th-TH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กำกับการทวงถามหนี้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7F099-7EF3-45E9-A288-1767B2DD4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87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0901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2429" y="1262386"/>
            <a:ext cx="3780908" cy="3326393"/>
          </a:xfrm>
          <a:prstGeom prst="rect">
            <a:avLst/>
          </a:prstGeom>
          <a:solidFill>
            <a:schemeClr val="bg1"/>
          </a:solidFill>
          <a:ln w="28575">
            <a:solidFill>
              <a:srgbClr val="0D2E68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26892080">
                  <a:custGeom>
                    <a:avLst/>
                    <a:gdLst>
                      <a:gd name="connsiteX0" fmla="*/ 0 w 3780908"/>
                      <a:gd name="connsiteY0" fmla="*/ 0 h 2849208"/>
                      <a:gd name="connsiteX1" fmla="*/ 705769 w 3780908"/>
                      <a:gd name="connsiteY1" fmla="*/ 0 h 2849208"/>
                      <a:gd name="connsiteX2" fmla="*/ 1373730 w 3780908"/>
                      <a:gd name="connsiteY2" fmla="*/ 0 h 2849208"/>
                      <a:gd name="connsiteX3" fmla="*/ 1928263 w 3780908"/>
                      <a:gd name="connsiteY3" fmla="*/ 0 h 2849208"/>
                      <a:gd name="connsiteX4" fmla="*/ 2444987 w 3780908"/>
                      <a:gd name="connsiteY4" fmla="*/ 0 h 2849208"/>
                      <a:gd name="connsiteX5" fmla="*/ 3150757 w 3780908"/>
                      <a:gd name="connsiteY5" fmla="*/ 0 h 2849208"/>
                      <a:gd name="connsiteX6" fmla="*/ 3780908 w 3780908"/>
                      <a:gd name="connsiteY6" fmla="*/ 0 h 2849208"/>
                      <a:gd name="connsiteX7" fmla="*/ 3780908 w 3780908"/>
                      <a:gd name="connsiteY7" fmla="*/ 598334 h 2849208"/>
                      <a:gd name="connsiteX8" fmla="*/ 3780908 w 3780908"/>
                      <a:gd name="connsiteY8" fmla="*/ 1139683 h 2849208"/>
                      <a:gd name="connsiteX9" fmla="*/ 3780908 w 3780908"/>
                      <a:gd name="connsiteY9" fmla="*/ 1681033 h 2849208"/>
                      <a:gd name="connsiteX10" fmla="*/ 3780908 w 3780908"/>
                      <a:gd name="connsiteY10" fmla="*/ 2165398 h 2849208"/>
                      <a:gd name="connsiteX11" fmla="*/ 3780908 w 3780908"/>
                      <a:gd name="connsiteY11" fmla="*/ 2849208 h 2849208"/>
                      <a:gd name="connsiteX12" fmla="*/ 3075139 w 3780908"/>
                      <a:gd name="connsiteY12" fmla="*/ 2849208 h 2849208"/>
                      <a:gd name="connsiteX13" fmla="*/ 2482796 w 3780908"/>
                      <a:gd name="connsiteY13" fmla="*/ 2849208 h 2849208"/>
                      <a:gd name="connsiteX14" fmla="*/ 1890454 w 3780908"/>
                      <a:gd name="connsiteY14" fmla="*/ 2849208 h 2849208"/>
                      <a:gd name="connsiteX15" fmla="*/ 1260303 w 3780908"/>
                      <a:gd name="connsiteY15" fmla="*/ 2849208 h 2849208"/>
                      <a:gd name="connsiteX16" fmla="*/ 705769 w 3780908"/>
                      <a:gd name="connsiteY16" fmla="*/ 2849208 h 2849208"/>
                      <a:gd name="connsiteX17" fmla="*/ 0 w 3780908"/>
                      <a:gd name="connsiteY17" fmla="*/ 2849208 h 2849208"/>
                      <a:gd name="connsiteX18" fmla="*/ 0 w 3780908"/>
                      <a:gd name="connsiteY18" fmla="*/ 2336351 h 2849208"/>
                      <a:gd name="connsiteX19" fmla="*/ 0 w 3780908"/>
                      <a:gd name="connsiteY19" fmla="*/ 1709525 h 2849208"/>
                      <a:gd name="connsiteX20" fmla="*/ 0 w 3780908"/>
                      <a:gd name="connsiteY20" fmla="*/ 1082699 h 2849208"/>
                      <a:gd name="connsiteX21" fmla="*/ 0 w 3780908"/>
                      <a:gd name="connsiteY21" fmla="*/ 569842 h 2849208"/>
                      <a:gd name="connsiteX22" fmla="*/ 0 w 3780908"/>
                      <a:gd name="connsiteY22" fmla="*/ 0 h 2849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80908" h="2849208" fill="none" extrusionOk="0">
                        <a:moveTo>
                          <a:pt x="0" y="0"/>
                        </a:moveTo>
                        <a:cubicBezTo>
                          <a:pt x="233552" y="-1467"/>
                          <a:pt x="488281" y="15209"/>
                          <a:pt x="705769" y="0"/>
                        </a:cubicBezTo>
                        <a:cubicBezTo>
                          <a:pt x="923257" y="-15209"/>
                          <a:pt x="1065089" y="9825"/>
                          <a:pt x="1373730" y="0"/>
                        </a:cubicBezTo>
                        <a:cubicBezTo>
                          <a:pt x="1682371" y="-9825"/>
                          <a:pt x="1689817" y="24405"/>
                          <a:pt x="1928263" y="0"/>
                        </a:cubicBezTo>
                        <a:cubicBezTo>
                          <a:pt x="2166709" y="-24405"/>
                          <a:pt x="2292192" y="6372"/>
                          <a:pt x="2444987" y="0"/>
                        </a:cubicBezTo>
                        <a:cubicBezTo>
                          <a:pt x="2597782" y="-6372"/>
                          <a:pt x="2951371" y="34244"/>
                          <a:pt x="3150757" y="0"/>
                        </a:cubicBezTo>
                        <a:cubicBezTo>
                          <a:pt x="3350143" y="-34244"/>
                          <a:pt x="3636826" y="9435"/>
                          <a:pt x="3780908" y="0"/>
                        </a:cubicBezTo>
                        <a:cubicBezTo>
                          <a:pt x="3771946" y="255321"/>
                          <a:pt x="3753785" y="431450"/>
                          <a:pt x="3780908" y="598334"/>
                        </a:cubicBezTo>
                        <a:cubicBezTo>
                          <a:pt x="3808031" y="765218"/>
                          <a:pt x="3790757" y="924795"/>
                          <a:pt x="3780908" y="1139683"/>
                        </a:cubicBezTo>
                        <a:cubicBezTo>
                          <a:pt x="3771059" y="1354571"/>
                          <a:pt x="3759773" y="1425605"/>
                          <a:pt x="3780908" y="1681033"/>
                        </a:cubicBezTo>
                        <a:cubicBezTo>
                          <a:pt x="3802044" y="1936461"/>
                          <a:pt x="3790121" y="1931332"/>
                          <a:pt x="3780908" y="2165398"/>
                        </a:cubicBezTo>
                        <a:cubicBezTo>
                          <a:pt x="3771695" y="2399465"/>
                          <a:pt x="3760565" y="2675751"/>
                          <a:pt x="3780908" y="2849208"/>
                        </a:cubicBezTo>
                        <a:cubicBezTo>
                          <a:pt x="3630119" y="2849137"/>
                          <a:pt x="3217808" y="2846641"/>
                          <a:pt x="3075139" y="2849208"/>
                        </a:cubicBezTo>
                        <a:cubicBezTo>
                          <a:pt x="2932470" y="2851775"/>
                          <a:pt x="2628915" y="2836926"/>
                          <a:pt x="2482796" y="2849208"/>
                        </a:cubicBezTo>
                        <a:cubicBezTo>
                          <a:pt x="2336677" y="2861490"/>
                          <a:pt x="2010757" y="2824091"/>
                          <a:pt x="1890454" y="2849208"/>
                        </a:cubicBezTo>
                        <a:cubicBezTo>
                          <a:pt x="1770151" y="2874325"/>
                          <a:pt x="1450464" y="2851122"/>
                          <a:pt x="1260303" y="2849208"/>
                        </a:cubicBezTo>
                        <a:cubicBezTo>
                          <a:pt x="1070142" y="2847294"/>
                          <a:pt x="825566" y="2825237"/>
                          <a:pt x="705769" y="2849208"/>
                        </a:cubicBezTo>
                        <a:cubicBezTo>
                          <a:pt x="585972" y="2873179"/>
                          <a:pt x="298166" y="2883749"/>
                          <a:pt x="0" y="2849208"/>
                        </a:cubicBezTo>
                        <a:cubicBezTo>
                          <a:pt x="-21157" y="2708018"/>
                          <a:pt x="336" y="2574490"/>
                          <a:pt x="0" y="2336351"/>
                        </a:cubicBezTo>
                        <a:cubicBezTo>
                          <a:pt x="-336" y="2098212"/>
                          <a:pt x="-9509" y="1846288"/>
                          <a:pt x="0" y="1709525"/>
                        </a:cubicBezTo>
                        <a:cubicBezTo>
                          <a:pt x="9509" y="1572762"/>
                          <a:pt x="-8623" y="1216535"/>
                          <a:pt x="0" y="1082699"/>
                        </a:cubicBezTo>
                        <a:cubicBezTo>
                          <a:pt x="8623" y="948863"/>
                          <a:pt x="18926" y="681212"/>
                          <a:pt x="0" y="569842"/>
                        </a:cubicBezTo>
                        <a:cubicBezTo>
                          <a:pt x="-18926" y="458472"/>
                          <a:pt x="-1065" y="173216"/>
                          <a:pt x="0" y="0"/>
                        </a:cubicBezTo>
                        <a:close/>
                      </a:path>
                      <a:path w="3780908" h="2849208" stroke="0" extrusionOk="0">
                        <a:moveTo>
                          <a:pt x="0" y="0"/>
                        </a:moveTo>
                        <a:cubicBezTo>
                          <a:pt x="254963" y="-12868"/>
                          <a:pt x="350489" y="24150"/>
                          <a:pt x="592342" y="0"/>
                        </a:cubicBezTo>
                        <a:cubicBezTo>
                          <a:pt x="834195" y="-24150"/>
                          <a:pt x="968061" y="28"/>
                          <a:pt x="1222494" y="0"/>
                        </a:cubicBezTo>
                        <a:cubicBezTo>
                          <a:pt x="1476927" y="-28"/>
                          <a:pt x="1774673" y="35168"/>
                          <a:pt x="1928263" y="0"/>
                        </a:cubicBezTo>
                        <a:cubicBezTo>
                          <a:pt x="2081853" y="-35168"/>
                          <a:pt x="2204068" y="17315"/>
                          <a:pt x="2444987" y="0"/>
                        </a:cubicBezTo>
                        <a:cubicBezTo>
                          <a:pt x="2685906" y="-17315"/>
                          <a:pt x="2883457" y="13822"/>
                          <a:pt x="2999520" y="0"/>
                        </a:cubicBezTo>
                        <a:cubicBezTo>
                          <a:pt x="3115583" y="-13822"/>
                          <a:pt x="3481292" y="28002"/>
                          <a:pt x="3780908" y="0"/>
                        </a:cubicBezTo>
                        <a:cubicBezTo>
                          <a:pt x="3757701" y="210858"/>
                          <a:pt x="3760297" y="374747"/>
                          <a:pt x="3780908" y="484365"/>
                        </a:cubicBezTo>
                        <a:cubicBezTo>
                          <a:pt x="3801519" y="593983"/>
                          <a:pt x="3797124" y="882239"/>
                          <a:pt x="3780908" y="1111191"/>
                        </a:cubicBezTo>
                        <a:cubicBezTo>
                          <a:pt x="3764692" y="1340143"/>
                          <a:pt x="3798607" y="1466859"/>
                          <a:pt x="3780908" y="1709525"/>
                        </a:cubicBezTo>
                        <a:cubicBezTo>
                          <a:pt x="3763209" y="1952191"/>
                          <a:pt x="3784964" y="2121277"/>
                          <a:pt x="3780908" y="2336351"/>
                        </a:cubicBezTo>
                        <a:cubicBezTo>
                          <a:pt x="3776852" y="2551425"/>
                          <a:pt x="3758308" y="2657572"/>
                          <a:pt x="3780908" y="2849208"/>
                        </a:cubicBezTo>
                        <a:cubicBezTo>
                          <a:pt x="3488189" y="2857315"/>
                          <a:pt x="3312794" y="2837463"/>
                          <a:pt x="3150757" y="2849208"/>
                        </a:cubicBezTo>
                        <a:cubicBezTo>
                          <a:pt x="2988720" y="2860953"/>
                          <a:pt x="2803350" y="2848316"/>
                          <a:pt x="2634033" y="2849208"/>
                        </a:cubicBezTo>
                        <a:cubicBezTo>
                          <a:pt x="2464716" y="2850100"/>
                          <a:pt x="2274007" y="2869616"/>
                          <a:pt x="1966072" y="2849208"/>
                        </a:cubicBezTo>
                        <a:cubicBezTo>
                          <a:pt x="1658137" y="2828800"/>
                          <a:pt x="1551261" y="2878151"/>
                          <a:pt x="1298112" y="2849208"/>
                        </a:cubicBezTo>
                        <a:cubicBezTo>
                          <a:pt x="1044963" y="2820265"/>
                          <a:pt x="818660" y="2857135"/>
                          <a:pt x="592342" y="2849208"/>
                        </a:cubicBezTo>
                        <a:cubicBezTo>
                          <a:pt x="366024" y="2841282"/>
                          <a:pt x="131221" y="2845462"/>
                          <a:pt x="0" y="2849208"/>
                        </a:cubicBezTo>
                        <a:cubicBezTo>
                          <a:pt x="-7602" y="2675988"/>
                          <a:pt x="-16765" y="2555380"/>
                          <a:pt x="0" y="2307858"/>
                        </a:cubicBezTo>
                        <a:cubicBezTo>
                          <a:pt x="16765" y="2060336"/>
                          <a:pt x="830" y="1947658"/>
                          <a:pt x="0" y="1823493"/>
                        </a:cubicBezTo>
                        <a:cubicBezTo>
                          <a:pt x="-830" y="1699328"/>
                          <a:pt x="-15611" y="1509622"/>
                          <a:pt x="0" y="1253652"/>
                        </a:cubicBezTo>
                        <a:cubicBezTo>
                          <a:pt x="15611" y="997682"/>
                          <a:pt x="-16156" y="895450"/>
                          <a:pt x="0" y="769286"/>
                        </a:cubicBezTo>
                        <a:cubicBezTo>
                          <a:pt x="16156" y="643122"/>
                          <a:pt x="-1598" y="1635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357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6436" y="2161826"/>
            <a:ext cx="206235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มูลค่าหนี้สินรวม</a:t>
            </a:r>
          </a:p>
          <a:p>
            <a:pPr algn="ctr"/>
            <a:r>
              <a:rPr lang="th-TH" sz="20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ไม่ควรเกิน </a:t>
            </a:r>
            <a:endParaRPr lang="en-US" sz="2000" b="1">
              <a:solidFill>
                <a:srgbClr val="0D2E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pPr algn="ctr"/>
            <a:r>
              <a:rPr lang="en-US" sz="32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50%</a:t>
            </a:r>
            <a:endParaRPr lang="th-TH" sz="3200" b="1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pPr algn="ctr"/>
            <a:r>
              <a:rPr lang="th-TH" sz="2000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ของมูลค่าสินทรัพย์รวม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CEBF13-624D-4F53-B1A1-A82A007D1BA9}"/>
              </a:ext>
            </a:extLst>
          </p:cNvPr>
          <p:cNvSpPr txBox="1"/>
          <p:nvPr/>
        </p:nvSpPr>
        <p:spPr>
          <a:xfrm>
            <a:off x="929743" y="1302745"/>
            <a:ext cx="3389934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571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หนี้สินรวมต่อสินทรัพย์รวม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C066BA-504B-47A9-88BD-A09F411FB667}"/>
              </a:ext>
            </a:extLst>
          </p:cNvPr>
          <p:cNvSpPr/>
          <p:nvPr/>
        </p:nvSpPr>
        <p:spPr>
          <a:xfrm>
            <a:off x="4771077" y="1237900"/>
            <a:ext cx="3780908" cy="3350879"/>
          </a:xfrm>
          <a:custGeom>
            <a:avLst/>
            <a:gdLst>
              <a:gd name="connsiteX0" fmla="*/ 0 w 3780908"/>
              <a:gd name="connsiteY0" fmla="*/ 0 h 3350879"/>
              <a:gd name="connsiteX1" fmla="*/ 705769 w 3780908"/>
              <a:gd name="connsiteY1" fmla="*/ 0 h 3350879"/>
              <a:gd name="connsiteX2" fmla="*/ 1373730 w 3780908"/>
              <a:gd name="connsiteY2" fmla="*/ 0 h 3350879"/>
              <a:gd name="connsiteX3" fmla="*/ 1928263 w 3780908"/>
              <a:gd name="connsiteY3" fmla="*/ 0 h 3350879"/>
              <a:gd name="connsiteX4" fmla="*/ 2444987 w 3780908"/>
              <a:gd name="connsiteY4" fmla="*/ 0 h 3350879"/>
              <a:gd name="connsiteX5" fmla="*/ 3150757 w 3780908"/>
              <a:gd name="connsiteY5" fmla="*/ 0 h 3350879"/>
              <a:gd name="connsiteX6" fmla="*/ 3780908 w 3780908"/>
              <a:gd name="connsiteY6" fmla="*/ 0 h 3350879"/>
              <a:gd name="connsiteX7" fmla="*/ 3780908 w 3780908"/>
              <a:gd name="connsiteY7" fmla="*/ 703685 h 3350879"/>
              <a:gd name="connsiteX8" fmla="*/ 3780908 w 3780908"/>
              <a:gd name="connsiteY8" fmla="*/ 1340352 h 3350879"/>
              <a:gd name="connsiteX9" fmla="*/ 3780908 w 3780908"/>
              <a:gd name="connsiteY9" fmla="*/ 1977019 h 3350879"/>
              <a:gd name="connsiteX10" fmla="*/ 3780908 w 3780908"/>
              <a:gd name="connsiteY10" fmla="*/ 2546668 h 3350879"/>
              <a:gd name="connsiteX11" fmla="*/ 3780908 w 3780908"/>
              <a:gd name="connsiteY11" fmla="*/ 3350879 h 3350879"/>
              <a:gd name="connsiteX12" fmla="*/ 3075139 w 3780908"/>
              <a:gd name="connsiteY12" fmla="*/ 3350879 h 3350879"/>
              <a:gd name="connsiteX13" fmla="*/ 2482796 w 3780908"/>
              <a:gd name="connsiteY13" fmla="*/ 3350879 h 3350879"/>
              <a:gd name="connsiteX14" fmla="*/ 1890454 w 3780908"/>
              <a:gd name="connsiteY14" fmla="*/ 3350879 h 3350879"/>
              <a:gd name="connsiteX15" fmla="*/ 1260303 w 3780908"/>
              <a:gd name="connsiteY15" fmla="*/ 3350879 h 3350879"/>
              <a:gd name="connsiteX16" fmla="*/ 705769 w 3780908"/>
              <a:gd name="connsiteY16" fmla="*/ 3350879 h 3350879"/>
              <a:gd name="connsiteX17" fmla="*/ 0 w 3780908"/>
              <a:gd name="connsiteY17" fmla="*/ 3350879 h 3350879"/>
              <a:gd name="connsiteX18" fmla="*/ 0 w 3780908"/>
              <a:gd name="connsiteY18" fmla="*/ 2747721 h 3350879"/>
              <a:gd name="connsiteX19" fmla="*/ 0 w 3780908"/>
              <a:gd name="connsiteY19" fmla="*/ 2010527 h 3350879"/>
              <a:gd name="connsiteX20" fmla="*/ 0 w 3780908"/>
              <a:gd name="connsiteY20" fmla="*/ 1273334 h 3350879"/>
              <a:gd name="connsiteX21" fmla="*/ 0 w 3780908"/>
              <a:gd name="connsiteY21" fmla="*/ 670176 h 3350879"/>
              <a:gd name="connsiteX22" fmla="*/ 0 w 3780908"/>
              <a:gd name="connsiteY22" fmla="*/ 0 h 335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80908" h="3350879" fill="none" extrusionOk="0">
                <a:moveTo>
                  <a:pt x="0" y="0"/>
                </a:moveTo>
                <a:cubicBezTo>
                  <a:pt x="233552" y="-1467"/>
                  <a:pt x="488281" y="15209"/>
                  <a:pt x="705769" y="0"/>
                </a:cubicBezTo>
                <a:cubicBezTo>
                  <a:pt x="923257" y="-15209"/>
                  <a:pt x="1065089" y="9825"/>
                  <a:pt x="1373730" y="0"/>
                </a:cubicBezTo>
                <a:cubicBezTo>
                  <a:pt x="1682371" y="-9825"/>
                  <a:pt x="1689817" y="24405"/>
                  <a:pt x="1928263" y="0"/>
                </a:cubicBezTo>
                <a:cubicBezTo>
                  <a:pt x="2166709" y="-24405"/>
                  <a:pt x="2292192" y="6372"/>
                  <a:pt x="2444987" y="0"/>
                </a:cubicBezTo>
                <a:cubicBezTo>
                  <a:pt x="2597782" y="-6372"/>
                  <a:pt x="2951371" y="34244"/>
                  <a:pt x="3150757" y="0"/>
                </a:cubicBezTo>
                <a:cubicBezTo>
                  <a:pt x="3350143" y="-34244"/>
                  <a:pt x="3636826" y="9435"/>
                  <a:pt x="3780908" y="0"/>
                </a:cubicBezTo>
                <a:cubicBezTo>
                  <a:pt x="3770413" y="324136"/>
                  <a:pt x="3758952" y="531863"/>
                  <a:pt x="3780908" y="703685"/>
                </a:cubicBezTo>
                <a:cubicBezTo>
                  <a:pt x="3802864" y="875507"/>
                  <a:pt x="3767542" y="1206771"/>
                  <a:pt x="3780908" y="1340352"/>
                </a:cubicBezTo>
                <a:cubicBezTo>
                  <a:pt x="3794274" y="1473933"/>
                  <a:pt x="3801246" y="1779905"/>
                  <a:pt x="3780908" y="1977019"/>
                </a:cubicBezTo>
                <a:cubicBezTo>
                  <a:pt x="3760570" y="2174133"/>
                  <a:pt x="3767729" y="2321294"/>
                  <a:pt x="3780908" y="2546668"/>
                </a:cubicBezTo>
                <a:cubicBezTo>
                  <a:pt x="3794087" y="2772042"/>
                  <a:pt x="3785510" y="3152250"/>
                  <a:pt x="3780908" y="3350879"/>
                </a:cubicBezTo>
                <a:cubicBezTo>
                  <a:pt x="3630119" y="3350808"/>
                  <a:pt x="3217808" y="3348312"/>
                  <a:pt x="3075139" y="3350879"/>
                </a:cubicBezTo>
                <a:cubicBezTo>
                  <a:pt x="2932470" y="3353446"/>
                  <a:pt x="2628915" y="3338597"/>
                  <a:pt x="2482796" y="3350879"/>
                </a:cubicBezTo>
                <a:cubicBezTo>
                  <a:pt x="2336677" y="3363161"/>
                  <a:pt x="2010757" y="3325762"/>
                  <a:pt x="1890454" y="3350879"/>
                </a:cubicBezTo>
                <a:cubicBezTo>
                  <a:pt x="1770151" y="3375996"/>
                  <a:pt x="1450464" y="3352793"/>
                  <a:pt x="1260303" y="3350879"/>
                </a:cubicBezTo>
                <a:cubicBezTo>
                  <a:pt x="1070142" y="3348965"/>
                  <a:pt x="825566" y="3326908"/>
                  <a:pt x="705769" y="3350879"/>
                </a:cubicBezTo>
                <a:cubicBezTo>
                  <a:pt x="585972" y="3374850"/>
                  <a:pt x="298166" y="3385420"/>
                  <a:pt x="0" y="3350879"/>
                </a:cubicBezTo>
                <a:cubicBezTo>
                  <a:pt x="-7498" y="3106157"/>
                  <a:pt x="20180" y="2932611"/>
                  <a:pt x="0" y="2747721"/>
                </a:cubicBezTo>
                <a:cubicBezTo>
                  <a:pt x="-20180" y="2562831"/>
                  <a:pt x="32720" y="2309363"/>
                  <a:pt x="0" y="2010527"/>
                </a:cubicBezTo>
                <a:cubicBezTo>
                  <a:pt x="-32720" y="1711691"/>
                  <a:pt x="18413" y="1635736"/>
                  <a:pt x="0" y="1273334"/>
                </a:cubicBezTo>
                <a:cubicBezTo>
                  <a:pt x="-18413" y="910932"/>
                  <a:pt x="-15278" y="837913"/>
                  <a:pt x="0" y="670176"/>
                </a:cubicBezTo>
                <a:cubicBezTo>
                  <a:pt x="15278" y="502439"/>
                  <a:pt x="-26991" y="251658"/>
                  <a:pt x="0" y="0"/>
                </a:cubicBezTo>
                <a:close/>
              </a:path>
              <a:path w="3780908" h="3350879" stroke="0" extrusionOk="0">
                <a:moveTo>
                  <a:pt x="0" y="0"/>
                </a:moveTo>
                <a:cubicBezTo>
                  <a:pt x="254963" y="-12868"/>
                  <a:pt x="350489" y="24150"/>
                  <a:pt x="592342" y="0"/>
                </a:cubicBezTo>
                <a:cubicBezTo>
                  <a:pt x="834195" y="-24150"/>
                  <a:pt x="968061" y="28"/>
                  <a:pt x="1222494" y="0"/>
                </a:cubicBezTo>
                <a:cubicBezTo>
                  <a:pt x="1476927" y="-28"/>
                  <a:pt x="1774673" y="35168"/>
                  <a:pt x="1928263" y="0"/>
                </a:cubicBezTo>
                <a:cubicBezTo>
                  <a:pt x="2081853" y="-35168"/>
                  <a:pt x="2204068" y="17315"/>
                  <a:pt x="2444987" y="0"/>
                </a:cubicBezTo>
                <a:cubicBezTo>
                  <a:pt x="2685906" y="-17315"/>
                  <a:pt x="2883457" y="13822"/>
                  <a:pt x="2999520" y="0"/>
                </a:cubicBezTo>
                <a:cubicBezTo>
                  <a:pt x="3115583" y="-13822"/>
                  <a:pt x="3481292" y="28002"/>
                  <a:pt x="3780908" y="0"/>
                </a:cubicBezTo>
                <a:cubicBezTo>
                  <a:pt x="3760003" y="278962"/>
                  <a:pt x="3788627" y="327082"/>
                  <a:pt x="3780908" y="569649"/>
                </a:cubicBezTo>
                <a:cubicBezTo>
                  <a:pt x="3773189" y="812216"/>
                  <a:pt x="3766931" y="1069191"/>
                  <a:pt x="3780908" y="1306843"/>
                </a:cubicBezTo>
                <a:cubicBezTo>
                  <a:pt x="3794885" y="1544495"/>
                  <a:pt x="3775773" y="1794945"/>
                  <a:pt x="3780908" y="2010527"/>
                </a:cubicBezTo>
                <a:cubicBezTo>
                  <a:pt x="3786043" y="2226109"/>
                  <a:pt x="3796755" y="2587373"/>
                  <a:pt x="3780908" y="2747721"/>
                </a:cubicBezTo>
                <a:cubicBezTo>
                  <a:pt x="3765061" y="2908069"/>
                  <a:pt x="3791400" y="3124373"/>
                  <a:pt x="3780908" y="3350879"/>
                </a:cubicBezTo>
                <a:cubicBezTo>
                  <a:pt x="3488189" y="3358986"/>
                  <a:pt x="3312794" y="3339134"/>
                  <a:pt x="3150757" y="3350879"/>
                </a:cubicBezTo>
                <a:cubicBezTo>
                  <a:pt x="2988720" y="3362624"/>
                  <a:pt x="2803350" y="3349987"/>
                  <a:pt x="2634033" y="3350879"/>
                </a:cubicBezTo>
                <a:cubicBezTo>
                  <a:pt x="2464716" y="3351771"/>
                  <a:pt x="2274007" y="3371287"/>
                  <a:pt x="1966072" y="3350879"/>
                </a:cubicBezTo>
                <a:cubicBezTo>
                  <a:pt x="1658137" y="3330471"/>
                  <a:pt x="1551261" y="3379822"/>
                  <a:pt x="1298112" y="3350879"/>
                </a:cubicBezTo>
                <a:cubicBezTo>
                  <a:pt x="1044963" y="3321936"/>
                  <a:pt x="818660" y="3358806"/>
                  <a:pt x="592342" y="3350879"/>
                </a:cubicBezTo>
                <a:cubicBezTo>
                  <a:pt x="366024" y="3342953"/>
                  <a:pt x="131221" y="3347133"/>
                  <a:pt x="0" y="3350879"/>
                </a:cubicBezTo>
                <a:cubicBezTo>
                  <a:pt x="14100" y="3104947"/>
                  <a:pt x="-18175" y="3019149"/>
                  <a:pt x="0" y="2714212"/>
                </a:cubicBezTo>
                <a:cubicBezTo>
                  <a:pt x="18175" y="2409275"/>
                  <a:pt x="5598" y="2302875"/>
                  <a:pt x="0" y="2144563"/>
                </a:cubicBezTo>
                <a:cubicBezTo>
                  <a:pt x="-5598" y="1986251"/>
                  <a:pt x="-26212" y="1726519"/>
                  <a:pt x="0" y="1474387"/>
                </a:cubicBezTo>
                <a:cubicBezTo>
                  <a:pt x="26212" y="1222255"/>
                  <a:pt x="17998" y="1085025"/>
                  <a:pt x="0" y="904737"/>
                </a:cubicBezTo>
                <a:cubicBezTo>
                  <a:pt x="-17998" y="724449"/>
                  <a:pt x="-18737" y="451403"/>
                  <a:pt x="0" y="0"/>
                </a:cubicBezTo>
                <a:close/>
              </a:path>
            </a:pathLst>
          </a:custGeom>
          <a:solidFill>
            <a:srgbClr val="D9D9D9"/>
          </a:solidFill>
          <a:ln w="28575">
            <a:solidFill>
              <a:srgbClr val="15406A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268920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357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3057B3-5DC8-4B77-B4D2-F31D14CFE984}"/>
              </a:ext>
            </a:extLst>
          </p:cNvPr>
          <p:cNvSpPr txBox="1"/>
          <p:nvPr/>
        </p:nvSpPr>
        <p:spPr>
          <a:xfrm>
            <a:off x="4781767" y="1237900"/>
            <a:ext cx="3703949" cy="88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571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หนี้สินรวมต่อสินทรัพย์รวมของคุณ</a:t>
            </a:r>
          </a:p>
          <a:p>
            <a:pPr algn="ctr"/>
            <a:r>
              <a:rPr lang="th-TH" sz="2571" b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เกินคำแนะนำหรือยัง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4DBC55-2A23-418A-A9E9-160CC144CDE7}"/>
              </a:ext>
            </a:extLst>
          </p:cNvPr>
          <p:cNvSpPr/>
          <p:nvPr/>
        </p:nvSpPr>
        <p:spPr>
          <a:xfrm>
            <a:off x="4925565" y="2305459"/>
            <a:ext cx="1224136" cy="641856"/>
          </a:xfrm>
          <a:prstGeom prst="rect">
            <a:avLst/>
          </a:prstGeom>
          <a:solidFill>
            <a:schemeClr val="bg1"/>
          </a:solidFill>
          <a:ln>
            <a:solidFill>
              <a:srgbClr val="0D2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F1B602-9850-464E-9921-38DCAD2091A5}"/>
              </a:ext>
            </a:extLst>
          </p:cNvPr>
          <p:cNvSpPr txBox="1"/>
          <p:nvPr/>
        </p:nvSpPr>
        <p:spPr>
          <a:xfrm>
            <a:off x="4797225" y="1977670"/>
            <a:ext cx="1480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หนี้สินรวม (บาท)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C36A70-1ED9-4994-B0F6-BDB68E20FC67}"/>
              </a:ext>
            </a:extLst>
          </p:cNvPr>
          <p:cNvSpPr txBox="1"/>
          <p:nvPr/>
        </p:nvSpPr>
        <p:spPr>
          <a:xfrm>
            <a:off x="5335310" y="2842604"/>
            <a:ext cx="8304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÷</a:t>
            </a:r>
            <a:endParaRPr lang="th-TH" sz="3200" b="1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5B92FD6-8D26-4011-8BFF-81FCCB1F0D51}"/>
              </a:ext>
            </a:extLst>
          </p:cNvPr>
          <p:cNvSpPr/>
          <p:nvPr/>
        </p:nvSpPr>
        <p:spPr>
          <a:xfrm>
            <a:off x="7207353" y="2338721"/>
            <a:ext cx="1067135" cy="789612"/>
          </a:xfrm>
          <a:prstGeom prst="rect">
            <a:avLst/>
          </a:prstGeom>
          <a:solidFill>
            <a:schemeClr val="bg1"/>
          </a:solidFill>
          <a:ln>
            <a:solidFill>
              <a:srgbClr val="0D2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4F4DFDC-D0B7-479B-BB45-BB5DA5DFFA7B}"/>
              </a:ext>
            </a:extLst>
          </p:cNvPr>
          <p:cNvSpPr/>
          <p:nvPr/>
        </p:nvSpPr>
        <p:spPr>
          <a:xfrm>
            <a:off x="4932614" y="3290919"/>
            <a:ext cx="1224136" cy="641856"/>
          </a:xfrm>
          <a:prstGeom prst="rect">
            <a:avLst/>
          </a:prstGeom>
          <a:solidFill>
            <a:schemeClr val="bg1"/>
          </a:solidFill>
          <a:ln>
            <a:solidFill>
              <a:srgbClr val="0D2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2569EB-1324-4FAA-A2D5-2DA0742AB3A4}"/>
              </a:ext>
            </a:extLst>
          </p:cNvPr>
          <p:cNvGrpSpPr/>
          <p:nvPr/>
        </p:nvGrpSpPr>
        <p:grpSpPr>
          <a:xfrm>
            <a:off x="1004281" y="3078274"/>
            <a:ext cx="1443571" cy="500139"/>
            <a:chOff x="669834" y="1634042"/>
            <a:chExt cx="2781449" cy="93770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07431D5-4973-4F52-948C-2FB35B0EA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416" y="1650834"/>
              <a:ext cx="836126" cy="920916"/>
            </a:xfrm>
            <a:prstGeom prst="rect">
              <a:avLst/>
            </a:prstGeom>
          </p:spPr>
        </p:pic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0D39B92F-1DB4-420D-AE68-56191083C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441" y="1634042"/>
              <a:ext cx="586802" cy="423993"/>
            </a:xfrm>
            <a:prstGeom prst="rect">
              <a:avLst/>
            </a:prstGeom>
          </p:spPr>
        </p:pic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53F6C137-9E58-4BE8-A8FC-A9F0821C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862" y="1918101"/>
              <a:ext cx="496030" cy="584776"/>
            </a:xfrm>
            <a:prstGeom prst="rect">
              <a:avLst/>
            </a:prstGeom>
          </p:spPr>
        </p:pic>
        <p:pic>
          <p:nvPicPr>
            <p:cNvPr id="42" name="Picture 41" descr="A yellow car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E5DEFA5-C60C-41C7-BB2A-46A5301ED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9834" y="2062045"/>
              <a:ext cx="1289268" cy="424171"/>
            </a:xfrm>
            <a:prstGeom prst="rect">
              <a:avLst/>
            </a:prstGeom>
          </p:spPr>
        </p:pic>
        <p:pic>
          <p:nvPicPr>
            <p:cNvPr id="43" name="Picture 42" descr="Diagram, shape, polygon&#10;&#10;Description automatically generated">
              <a:extLst>
                <a:ext uri="{FF2B5EF4-FFF2-40B4-BE49-F238E27FC236}">
                  <a16:creationId xmlns:a16="http://schemas.microsoft.com/office/drawing/2014/main" id="{3B8D282B-1D17-442C-9064-F0BF8548C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932" y="1697467"/>
              <a:ext cx="496351" cy="771544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7AB97F82-41B2-45F0-85BB-89F99172E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718" y="2229483"/>
            <a:ext cx="1127094" cy="68337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13B81E-2739-4E49-B9B6-6C4C798F2D8C}"/>
              </a:ext>
            </a:extLst>
          </p:cNvPr>
          <p:cNvCxnSpPr>
            <a:cxnSpLocks/>
          </p:cNvCxnSpPr>
          <p:nvPr/>
        </p:nvCxnSpPr>
        <p:spPr>
          <a:xfrm>
            <a:off x="1127115" y="2964742"/>
            <a:ext cx="12929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E4B9C18-8D3E-4737-A6C8-661D435FF6FF}"/>
              </a:ext>
            </a:extLst>
          </p:cNvPr>
          <p:cNvSpPr txBox="1"/>
          <p:nvPr/>
        </p:nvSpPr>
        <p:spPr>
          <a:xfrm>
            <a:off x="840998" y="3874604"/>
            <a:ext cx="3478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i="1" u="sng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ตัวอย่าง</a:t>
            </a:r>
            <a:r>
              <a:rPr lang="en-US" sz="2000" i="1" u="sng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:</a:t>
            </a:r>
            <a:r>
              <a:rPr lang="en-US" sz="2000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2000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หนี้สิน </a:t>
            </a:r>
            <a:r>
              <a:rPr lang="en-US" sz="2000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500,000</a:t>
            </a:r>
          </a:p>
          <a:p>
            <a:r>
              <a:rPr lang="th-TH" sz="2000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      สินทรัพย์ </a:t>
            </a:r>
            <a:r>
              <a:rPr lang="en-US" sz="2000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1,000,000</a:t>
            </a:r>
            <a:endParaRPr lang="th-TH" sz="2000" i="1">
              <a:solidFill>
                <a:srgbClr val="0D2E68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7A6915-C6B6-4079-9EF5-992CB52290B8}"/>
              </a:ext>
            </a:extLst>
          </p:cNvPr>
          <p:cNvSpPr txBox="1"/>
          <p:nvPr/>
        </p:nvSpPr>
        <p:spPr>
          <a:xfrm>
            <a:off x="2691521" y="3845909"/>
            <a:ext cx="2055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x 100 = </a:t>
            </a:r>
            <a:r>
              <a:rPr lang="en-US" b="1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50 </a:t>
            </a:r>
            <a:r>
              <a:rPr lang="en-US" sz="2000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(%)</a:t>
            </a:r>
            <a:endParaRPr lang="th-TH" sz="2400"/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F124720D-B8FC-49BB-8C66-B5652C854054}"/>
              </a:ext>
            </a:extLst>
          </p:cNvPr>
          <p:cNvSpPr/>
          <p:nvPr/>
        </p:nvSpPr>
        <p:spPr>
          <a:xfrm>
            <a:off x="1545005" y="4136877"/>
            <a:ext cx="1606231" cy="167896"/>
          </a:xfrm>
          <a:prstGeom prst="mathMinus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0D2E68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438CCD2-2517-4148-B3C1-08A2DB9236FA}"/>
              </a:ext>
            </a:extLst>
          </p:cNvPr>
          <p:cNvSpPr txBox="1"/>
          <p:nvPr/>
        </p:nvSpPr>
        <p:spPr>
          <a:xfrm>
            <a:off x="782430" y="4634709"/>
            <a:ext cx="775985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0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หากมีการค้ำประกันให้ใคร ต้องนำยอดหนี้จากการค้ำประกันมารวมเป็นหนี้สินของเราด้วย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3B040A-B0E1-48BE-B6ED-005608D59F17}"/>
              </a:ext>
            </a:extLst>
          </p:cNvPr>
          <p:cNvSpPr txBox="1"/>
          <p:nvPr/>
        </p:nvSpPr>
        <p:spPr>
          <a:xfrm>
            <a:off x="6183712" y="2783728"/>
            <a:ext cx="1067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x 100 = </a:t>
            </a:r>
            <a:endParaRPr lang="th-TH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75ED714-9AE2-4DBD-826F-AEE2AFE92857}"/>
              </a:ext>
            </a:extLst>
          </p:cNvPr>
          <p:cNvSpPr txBox="1"/>
          <p:nvPr/>
        </p:nvSpPr>
        <p:spPr>
          <a:xfrm>
            <a:off x="4800077" y="3902786"/>
            <a:ext cx="1480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i="1">
                <a:solidFill>
                  <a:schemeClr val="accent3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สินทรัพย์รวม (บาท)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359137C-5F5A-4091-B984-7AF8F61004FD}"/>
              </a:ext>
            </a:extLst>
          </p:cNvPr>
          <p:cNvSpPr txBox="1"/>
          <p:nvPr/>
        </p:nvSpPr>
        <p:spPr>
          <a:xfrm>
            <a:off x="6697299" y="3132035"/>
            <a:ext cx="2119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อัตราส่วนหนี้สิน</a:t>
            </a:r>
          </a:p>
          <a:p>
            <a:pPr algn="ctr"/>
            <a:r>
              <a:rPr lang="th-TH" sz="1800" i="1">
                <a:solidFill>
                  <a:srgbClr val="0D2E6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ต่อสินทรัพย์ที่มี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F9F33D-89E4-443C-9C8D-B4460162857F}"/>
              </a:ext>
            </a:extLst>
          </p:cNvPr>
          <p:cNvSpPr txBox="1"/>
          <p:nvPr/>
        </p:nvSpPr>
        <p:spPr>
          <a:xfrm>
            <a:off x="7070126" y="3867894"/>
            <a:ext cx="130029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th-TH" sz="18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เกิน </a:t>
            </a:r>
            <a:r>
              <a:rPr lang="en-US" sz="18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50%</a:t>
            </a:r>
            <a:r>
              <a:rPr lang="th-TH" sz="1800" i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th-TH" sz="1800" i="1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ไม่เกิน </a:t>
            </a:r>
            <a:r>
              <a:rPr lang="en-US" sz="1800" i="1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50%</a:t>
            </a:r>
            <a:endParaRPr lang="th-TH" sz="1800" i="1">
              <a:solidFill>
                <a:schemeClr val="accent6">
                  <a:lumMod val="7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A77F87D-9209-4DA0-85E9-2283AD1ED6A3}"/>
              </a:ext>
            </a:extLst>
          </p:cNvPr>
          <p:cNvGrpSpPr/>
          <p:nvPr/>
        </p:nvGrpSpPr>
        <p:grpSpPr>
          <a:xfrm>
            <a:off x="282908" y="554721"/>
            <a:ext cx="8502285" cy="832959"/>
            <a:chOff x="256149" y="613368"/>
            <a:chExt cx="8502285" cy="8329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C7163C6-F0F1-495C-B5A0-6B224AB7AA88}"/>
                </a:ext>
              </a:extLst>
            </p:cNvPr>
            <p:cNvGrpSpPr/>
            <p:nvPr/>
          </p:nvGrpSpPr>
          <p:grpSpPr>
            <a:xfrm>
              <a:off x="256149" y="613368"/>
              <a:ext cx="2187166" cy="832959"/>
              <a:chOff x="711495" y="630946"/>
              <a:chExt cx="2269701" cy="832958"/>
            </a:xfrm>
            <a:solidFill>
              <a:schemeClr val="bg1"/>
            </a:solidFill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9316881-D77E-4ED9-9040-0D5BBD1AE258}"/>
                  </a:ext>
                </a:extLst>
              </p:cNvPr>
              <p:cNvSpPr txBox="1"/>
              <p:nvPr/>
            </p:nvSpPr>
            <p:spPr>
              <a:xfrm>
                <a:off x="955462" y="630946"/>
                <a:ext cx="2025734" cy="52321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th-TH" b="1">
                    <a:solidFill>
                      <a:srgbClr val="0D2E68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รู้จักตัวเอง </a:t>
                </a:r>
              </a:p>
            </p:txBody>
          </p:sp>
          <p:pic>
            <p:nvPicPr>
              <p:cNvPr id="61" name="Picture 60" descr="Icon&#10;&#10;Description automatically generated">
                <a:extLst>
                  <a:ext uri="{FF2B5EF4-FFF2-40B4-BE49-F238E27FC236}">
                    <a16:creationId xmlns:a16="http://schemas.microsoft.com/office/drawing/2014/main" id="{78B901B8-1585-4504-B18E-C5CEBDC6D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495" y="659836"/>
                <a:ext cx="590761" cy="804068"/>
              </a:xfrm>
              <a:prstGeom prst="rect">
                <a:avLst/>
              </a:prstGeom>
              <a:noFill/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49D5F7B-3BCE-4C23-870E-54B2E161DC97}"/>
                </a:ext>
              </a:extLst>
            </p:cNvPr>
            <p:cNvSpPr txBox="1"/>
            <p:nvPr/>
          </p:nvSpPr>
          <p:spPr>
            <a:xfrm>
              <a:off x="2267744" y="621835"/>
              <a:ext cx="6490690" cy="52322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th-TH" sz="28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หนี้ก้อนนี้จำเป็น</a:t>
              </a:r>
              <a:r>
                <a:rPr lang="th-TH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หรือไม่ </a:t>
              </a:r>
              <a:r>
                <a:rPr lang="en-US" sz="28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?  vs  </a:t>
              </a:r>
              <a:r>
                <a:rPr lang="th-TH" sz="28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ภาระหนี้ที่เรามีอยู่มากเกินไปรึเปล่า</a:t>
              </a:r>
              <a:r>
                <a:rPr lang="en-US" sz="2800" b="1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? </a:t>
              </a:r>
              <a:endParaRPr lang="th-TH">
                <a:solidFill>
                  <a:schemeClr val="bg1"/>
                </a:solidFill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23FD5C4-9583-4B44-A3D4-A8AE1B835D41}"/>
              </a:ext>
            </a:extLst>
          </p:cNvPr>
          <p:cNvCxnSpPr>
            <a:cxnSpLocks/>
          </p:cNvCxnSpPr>
          <p:nvPr/>
        </p:nvCxnSpPr>
        <p:spPr>
          <a:xfrm>
            <a:off x="5145091" y="996030"/>
            <a:ext cx="343616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5B0740-7884-4B62-8F87-A1BF8F55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448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34" grpId="0"/>
      <p:bldP spid="38" grpId="0" animBg="1"/>
      <p:bldP spid="41" grpId="0"/>
      <p:bldP spid="44" grpId="0" animBg="1"/>
      <p:bldP spid="45" grpId="0"/>
      <p:bldP spid="46" grpId="0"/>
      <p:bldP spid="49" grpId="0" animBg="1"/>
      <p:bldP spid="47" grpId="0" animBg="1"/>
      <p:bldP spid="52" grpId="0"/>
      <p:bldP spid="54" grpId="0"/>
      <p:bldP spid="55" grpId="0" animBg="1"/>
      <p:bldP spid="56" grpId="0" animBg="1"/>
      <p:bldP spid="57" grpId="0"/>
      <p:bldP spid="58" grpId="0"/>
      <p:bldP spid="59" grpId="0"/>
      <p:bldP spid="37" grpId="0" animBg="1"/>
    </p:bldLst>
  </p:timing>
</p:sld>
</file>

<file path=ppt/theme/theme1.xml><?xml version="1.0" encoding="utf-8"?>
<a:theme xmlns:a="http://schemas.openxmlformats.org/drawingml/2006/main" name="SlideTemplateV01-T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0Y_SlideTemplate.pptx" id="{0BA4547E-537F-4D02-A38E-95917401029C}" vid="{725E7C02-4AD0-4C0A-873B-27F3D913A970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0Y_SlideTemplate.pptx" id="{0BA4547E-537F-4D02-A38E-95917401029C}" vid="{5643328B-3B00-4C6C-98D8-749FC7F7B50D}"/>
    </a:ext>
  </a:extLst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61116AD-F290-43B8-85FE-1DBB5126AD8D}" vid="{7CE16027-0D0C-4EE3-A231-983D4EA4930F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0Y_SlideTemplate.pptx" id="{0BA4547E-537F-4D02-A38E-95917401029C}" vid="{295182A7-F205-42B4-BBD0-B4DA040D7B6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43269BD06EE6489603CAF02DDFC377" ma:contentTypeVersion="0" ma:contentTypeDescription="Create a new document." ma:contentTypeScope="" ma:versionID="b5a22848b6605e2e254862c8cf04168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f290172534202c30ad8aa7d2484908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197ACA-4A33-45DE-8608-D1BC88F803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43F85F-9CF3-4CFE-A3B0-A7B2A213EE2D}">
  <ds:schemaRefs>
    <ds:schemaRef ds:uri="46101f89-6f1e-4753-bc01-18a30d9c4d3d"/>
    <ds:schemaRef ds:uri="7f454ad9-1bfa-4f44-a0a5-1565cd381a0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53332AE-FD14-443B-8919-6A8D42067F0E}"/>
</file>

<file path=docProps/app.xml><?xml version="1.0" encoding="utf-8"?>
<Properties xmlns="http://schemas.openxmlformats.org/officeDocument/2006/extended-properties" xmlns:vt="http://schemas.openxmlformats.org/officeDocument/2006/docPropsVTypes">
  <Template>80Y_SlideTemplate</Template>
  <TotalTime>17</TotalTime>
  <Words>7550</Words>
  <Application>Microsoft Office PowerPoint</Application>
  <PresentationFormat>On-screen Show (16:9)</PresentationFormat>
  <Paragraphs>1248</Paragraphs>
  <Slides>87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87</vt:i4>
      </vt:variant>
    </vt:vector>
  </HeadingPairs>
  <TitlesOfParts>
    <vt:vector size="108" baseType="lpstr">
      <vt:lpstr>BrowalliaUPC</vt:lpstr>
      <vt:lpstr>Arial</vt:lpstr>
      <vt:lpstr>Browallia New</vt:lpstr>
      <vt:lpstr>Wingdings</vt:lpstr>
      <vt:lpstr>DB Helvethaica X 25 UlLi</vt:lpstr>
      <vt:lpstr>Symbol</vt:lpstr>
      <vt:lpstr>Calibri Light</vt:lpstr>
      <vt:lpstr>DB Helvethaica X 45 Li</vt:lpstr>
      <vt:lpstr>Microsoft Sans Serif</vt:lpstr>
      <vt:lpstr>TH Sarabun New</vt:lpstr>
      <vt:lpstr>DB Helvethaica X 65 Med</vt:lpstr>
      <vt:lpstr>Calibri</vt:lpstr>
      <vt:lpstr>DB Helvethaica X 55 Regular</vt:lpstr>
      <vt:lpstr>Tahoma</vt:lpstr>
      <vt:lpstr>DB Helvethaica X 75 Bd</vt:lpstr>
      <vt:lpstr>DB Helvethaica X 85 Blk</vt:lpstr>
      <vt:lpstr>SlideTemplateV01-TH</vt:lpstr>
      <vt:lpstr>2_Custom Design</vt:lpstr>
      <vt:lpstr>Theme1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แผนใช้เงินของวัลลภ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แผนใช้เงินของวัลลภ</vt:lpstr>
      <vt:lpstr>แผนใช้เงินของวัลลภ NEW!!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Bank of Thailand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เป็นหนี้อย่างเป็นสุข</dc:title>
  <dc:creator>Saengrawee Angsuwotai (แสงระวี อังสุโวทัย)</dc:creator>
  <cp:lastModifiedBy>Wanlaya Srithong-oon (วัลยา ศรีทองอุ่น)</cp:lastModifiedBy>
  <cp:revision>39</cp:revision>
  <cp:lastPrinted>2022-04-04T10:20:44Z</cp:lastPrinted>
  <dcterms:created xsi:type="dcterms:W3CDTF">2022-01-20T07:33:12Z</dcterms:created>
  <dcterms:modified xsi:type="dcterms:W3CDTF">2022-11-29T04:58:41Z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0x010100B943269BD06EE6489603CAF02DDFC377</vt:lpwstr>
  </property>
  <property fmtid="{D5CDD505-2E9C-101B-9397-08002B2CF9AE}" pid="3" name="MSIP_Label_b93a4d6f-7563-4bfd-a710-320428f3a219_Enabled">
    <vt:lpwstr>true</vt:lpwstr>
  </property>
  <property fmtid="{D5CDD505-2E9C-101B-9397-08002B2CF9AE}" pid="4" name="MSIP_Label_b93a4d6f-7563-4bfd-a710-320428f3a219_SetDate">
    <vt:lpwstr>2022-05-23T07:19:55Z</vt:lpwstr>
  </property>
  <property fmtid="{D5CDD505-2E9C-101B-9397-08002B2CF9AE}" pid="5" name="MSIP_Label_b93a4d6f-7563-4bfd-a710-320428f3a219_Method">
    <vt:lpwstr>Privileged</vt:lpwstr>
  </property>
  <property fmtid="{D5CDD505-2E9C-101B-9397-08002B2CF9AE}" pid="6" name="MSIP_Label_b93a4d6f-7563-4bfd-a710-320428f3a219_Name">
    <vt:lpwstr>General</vt:lpwstr>
  </property>
  <property fmtid="{D5CDD505-2E9C-101B-9397-08002B2CF9AE}" pid="7" name="MSIP_Label_b93a4d6f-7563-4bfd-a710-320428f3a219_SiteId">
    <vt:lpwstr>db27cba9-535b-4797-bd0b-1b1d889f3898</vt:lpwstr>
  </property>
  <property fmtid="{D5CDD505-2E9C-101B-9397-08002B2CF9AE}" pid="8" name="MSIP_Label_b93a4d6f-7563-4bfd-a710-320428f3a219_ActionId">
    <vt:lpwstr>25eac4bc-ff50-4faf-85da-ef23396b4cbd</vt:lpwstr>
  </property>
  <property fmtid="{D5CDD505-2E9C-101B-9397-08002B2CF9AE}" pid="9" name="MSIP_Label_b93a4d6f-7563-4bfd-a710-320428f3a219_ContentBits">
    <vt:lpwstr>0</vt:lpwstr>
  </property>
  <property fmtid="{D5CDD505-2E9C-101B-9397-08002B2CF9AE}" pid="10" name="MediaServiceImageTags">
    <vt:lpwstr/>
  </property>
  <property fmtid="{D5CDD505-2E9C-101B-9397-08002B2CF9AE}" pid="11" name="Order">
    <vt:r8>38100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TemplateUrl">
    <vt:lpwstr/>
  </property>
</Properties>
</file>