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5" r:id="rId4"/>
    <p:sldMasterId id="2147483734" r:id="rId5"/>
    <p:sldMasterId id="2147483746" r:id="rId6"/>
  </p:sldMasterIdLst>
  <p:notesMasterIdLst>
    <p:notesMasterId r:id="rId27"/>
  </p:notesMasterIdLst>
  <p:handoutMasterIdLst>
    <p:handoutMasterId r:id="rId28"/>
  </p:handoutMasterIdLst>
  <p:sldIdLst>
    <p:sldId id="887" r:id="rId7"/>
    <p:sldId id="1585" r:id="rId8"/>
    <p:sldId id="1610" r:id="rId9"/>
    <p:sldId id="1603" r:id="rId10"/>
    <p:sldId id="1608" r:id="rId11"/>
    <p:sldId id="1611" r:id="rId12"/>
    <p:sldId id="1612" r:id="rId13"/>
    <p:sldId id="1613" r:id="rId14"/>
    <p:sldId id="1614" r:id="rId15"/>
    <p:sldId id="1609" r:id="rId16"/>
    <p:sldId id="1622" r:id="rId17"/>
    <p:sldId id="1615" r:id="rId18"/>
    <p:sldId id="1623" r:id="rId19"/>
    <p:sldId id="1616" r:id="rId20"/>
    <p:sldId id="1617" r:id="rId21"/>
    <p:sldId id="1618" r:id="rId22"/>
    <p:sldId id="1619" r:id="rId23"/>
    <p:sldId id="1621" r:id="rId24"/>
    <p:sldId id="1624" r:id="rId25"/>
    <p:sldId id="778" r:id="rId26"/>
  </p:sldIdLst>
  <p:sldSz cx="17068800" cy="9601200"/>
  <p:notesSz cx="6799263" cy="9929813"/>
  <p:embeddedFontLst>
    <p:embeddedFont>
      <p:font typeface="Browallia New" panose="020B0604020202020204" pitchFamily="34" charset="-34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DB Helvethaica X 55 Regular" panose="02000506090000020004" pitchFamily="2" charset="-34"/>
      <p:regular r:id="rId39"/>
    </p:embeddedFont>
    <p:embeddedFont>
      <p:font typeface="DB Helvethaica X 65 Med" panose="02000506090000020004" pitchFamily="2" charset="-34"/>
      <p:italic r:id="rId40"/>
    </p:embeddedFont>
    <p:embeddedFont>
      <p:font typeface="DB Helvethaica X 75 Bd" panose="02000506090000020004" pitchFamily="2" charset="-34"/>
      <p:bold r:id="rId41"/>
    </p:embeddedFont>
    <p:embeddedFont>
      <p:font typeface="Microsoft Sans Serif" panose="020B0604020202020204" pitchFamily="34" charset="0"/>
      <p:regular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TH SarabunPSK" panose="020B0500040200020003" pitchFamily="34" charset="-34"/>
      <p:regular r:id="rId45"/>
      <p:bold r:id="rId46"/>
      <p:italic r:id="rId47"/>
      <p:boldItalic r:id="rId48"/>
    </p:embeddedFont>
  </p:embeddedFontLst>
  <p:defaultTextStyle>
    <a:defPPr>
      <a:defRPr lang="th-TH"/>
    </a:defPPr>
    <a:lvl1pPr marL="0" algn="l" defTabSz="1075284" rtl="0" eaLnBrk="1" latinLnBrk="0" hangingPunct="1">
      <a:defRPr sz="3293" kern="1200">
        <a:solidFill>
          <a:schemeClr val="tx1"/>
        </a:solidFill>
        <a:latin typeface="+mn-lt"/>
        <a:ea typeface="+mn-ea"/>
        <a:cs typeface="+mn-cs"/>
      </a:defRPr>
    </a:lvl1pPr>
    <a:lvl2pPr marL="537641" algn="l" defTabSz="1075284" rtl="0" eaLnBrk="1" latinLnBrk="0" hangingPunct="1">
      <a:defRPr sz="3293" kern="1200">
        <a:solidFill>
          <a:schemeClr val="tx1"/>
        </a:solidFill>
        <a:latin typeface="+mn-lt"/>
        <a:ea typeface="+mn-ea"/>
        <a:cs typeface="+mn-cs"/>
      </a:defRPr>
    </a:lvl2pPr>
    <a:lvl3pPr marL="1075284" algn="l" defTabSz="1075284" rtl="0" eaLnBrk="1" latinLnBrk="0" hangingPunct="1">
      <a:defRPr sz="3293" kern="1200">
        <a:solidFill>
          <a:schemeClr val="tx1"/>
        </a:solidFill>
        <a:latin typeface="+mn-lt"/>
        <a:ea typeface="+mn-ea"/>
        <a:cs typeface="+mn-cs"/>
      </a:defRPr>
    </a:lvl3pPr>
    <a:lvl4pPr marL="1612926" algn="l" defTabSz="1075284" rtl="0" eaLnBrk="1" latinLnBrk="0" hangingPunct="1">
      <a:defRPr sz="3293" kern="1200">
        <a:solidFill>
          <a:schemeClr val="tx1"/>
        </a:solidFill>
        <a:latin typeface="+mn-lt"/>
        <a:ea typeface="+mn-ea"/>
        <a:cs typeface="+mn-cs"/>
      </a:defRPr>
    </a:lvl4pPr>
    <a:lvl5pPr marL="2150568" algn="l" defTabSz="1075284" rtl="0" eaLnBrk="1" latinLnBrk="0" hangingPunct="1">
      <a:defRPr sz="3293" kern="1200">
        <a:solidFill>
          <a:schemeClr val="tx1"/>
        </a:solidFill>
        <a:latin typeface="+mn-lt"/>
        <a:ea typeface="+mn-ea"/>
        <a:cs typeface="+mn-cs"/>
      </a:defRPr>
    </a:lvl5pPr>
    <a:lvl6pPr marL="2688209" algn="l" defTabSz="1075284" rtl="0" eaLnBrk="1" latinLnBrk="0" hangingPunct="1">
      <a:defRPr sz="3293" kern="1200">
        <a:solidFill>
          <a:schemeClr val="tx1"/>
        </a:solidFill>
        <a:latin typeface="+mn-lt"/>
        <a:ea typeface="+mn-ea"/>
        <a:cs typeface="+mn-cs"/>
      </a:defRPr>
    </a:lvl6pPr>
    <a:lvl7pPr marL="3225850" algn="l" defTabSz="1075284" rtl="0" eaLnBrk="1" latinLnBrk="0" hangingPunct="1">
      <a:defRPr sz="3293" kern="1200">
        <a:solidFill>
          <a:schemeClr val="tx1"/>
        </a:solidFill>
        <a:latin typeface="+mn-lt"/>
        <a:ea typeface="+mn-ea"/>
        <a:cs typeface="+mn-cs"/>
      </a:defRPr>
    </a:lvl7pPr>
    <a:lvl8pPr marL="3763493" algn="l" defTabSz="1075284" rtl="0" eaLnBrk="1" latinLnBrk="0" hangingPunct="1">
      <a:defRPr sz="3293" kern="1200">
        <a:solidFill>
          <a:schemeClr val="tx1"/>
        </a:solidFill>
        <a:latin typeface="+mn-lt"/>
        <a:ea typeface="+mn-ea"/>
        <a:cs typeface="+mn-cs"/>
      </a:defRPr>
    </a:lvl8pPr>
    <a:lvl9pPr marL="4301135" algn="l" defTabSz="1075284" rtl="0" eaLnBrk="1" latinLnBrk="0" hangingPunct="1">
      <a:defRPr sz="32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5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ACFB74-61FB-92E4-D497-6DAF419F8A81}" name="Vallapa Imruthaicharoenchok (วัลลภา อิ่มฤทัยเจริญโชค)" initials="VI(อ" userId="S::Vallapar@bot.or.th::9ddf1c19-ff67-4e02-9015-3d2656ba783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anya Onprapai (วรัญญา อ่อนประไพ)" initials="WO(อ" lastIdx="4" clrIdx="0">
    <p:extLst>
      <p:ext uri="{19B8F6BF-5375-455C-9EA6-DF929625EA0E}">
        <p15:presenceInfo xmlns:p15="http://schemas.microsoft.com/office/powerpoint/2012/main" userId="S-1-5-21-1959536293-879694598-1853977503-145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495C42"/>
    <a:srgbClr val="E8EDE6"/>
    <a:srgbClr val="905E28"/>
    <a:srgbClr val="D49F64"/>
    <a:srgbClr val="DD5828"/>
    <a:srgbClr val="86D9FF"/>
    <a:srgbClr val="FFA1A5"/>
    <a:srgbClr val="FFFFCC"/>
    <a:srgbClr val="003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0D0C4-1017-F0C1-DAFA-218179C57144}" v="16" dt="2022-11-29T07:34:41.581"/>
    <p1510:client id="{D29BED6D-DE82-D8F6-09C6-2AF7D7A13EF3}" v="24" dt="2022-11-29T07:38:10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54" y="38"/>
      </p:cViewPr>
      <p:guideLst>
        <p:guide orient="horz" pos="3024"/>
        <p:guide pos="53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microsoft.com/office/2018/10/relationships/authors" Target="authors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4.xml"/><Relationship Id="rId41" Type="http://schemas.openxmlformats.org/officeDocument/2006/relationships/font" Target="fonts/font13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ut Poompaka (ปาณัสม์ พุ่มผกา)" userId="S::panutp@bot.or.th::50d58969-2ad7-4fbf-bfea-503899cca7b4" providerId="AD" clId="Web-{C0D0D0C4-1017-F0C1-DAFA-218179C57144}"/>
    <pc:docChg chg="modSld">
      <pc:chgData name="Panut Poompaka (ปาณัสม์ พุ่มผกา)" userId="S::panutp@bot.or.th::50d58969-2ad7-4fbf-bfea-503899cca7b4" providerId="AD" clId="Web-{C0D0D0C4-1017-F0C1-DAFA-218179C57144}" dt="2022-11-29T07:34:28.190" v="1" actId="1076"/>
      <pc:docMkLst>
        <pc:docMk/>
      </pc:docMkLst>
      <pc:sldChg chg="modSp">
        <pc:chgData name="Panut Poompaka (ปาณัสม์ พุ่มผกา)" userId="S::panutp@bot.or.th::50d58969-2ad7-4fbf-bfea-503899cca7b4" providerId="AD" clId="Web-{C0D0D0C4-1017-F0C1-DAFA-218179C57144}" dt="2022-11-29T07:34:28.190" v="1" actId="1076"/>
        <pc:sldMkLst>
          <pc:docMk/>
          <pc:sldMk cId="3794149085" sldId="1619"/>
        </pc:sldMkLst>
        <pc:spChg chg="mod">
          <ac:chgData name="Panut Poompaka (ปาณัสม์ พุ่มผกา)" userId="S::panutp@bot.or.th::50d58969-2ad7-4fbf-bfea-503899cca7b4" providerId="AD" clId="Web-{C0D0D0C4-1017-F0C1-DAFA-218179C57144}" dt="2022-11-29T07:34:28.190" v="1" actId="1076"/>
          <ac:spMkLst>
            <pc:docMk/>
            <pc:sldMk cId="3794149085" sldId="1619"/>
            <ac:spMk id="48" creationId="{D6FA548B-0577-FC00-0E8C-C6D53432B24F}"/>
          </ac:spMkLst>
        </pc:spChg>
      </pc:sldChg>
    </pc:docChg>
  </pc:docChgLst>
  <pc:docChgLst>
    <pc:chgData name="Wanlaya Srithong-oon (วัลยา ศรีทองอุ่น)" userId="2d04a82e-d6f4-4cf3-ac05-3acd5e5010bc" providerId="ADAL" clId="{7C9D8CBE-C73B-426A-AAF9-E7A84D25CDA7}"/>
    <pc:docChg chg="undo custSel modSld">
      <pc:chgData name="Wanlaya Srithong-oon (วัลยา ศรีทองอุ่น)" userId="2d04a82e-d6f4-4cf3-ac05-3acd5e5010bc" providerId="ADAL" clId="{7C9D8CBE-C73B-426A-AAF9-E7A84D25CDA7}" dt="2022-11-30T03:57:10.927" v="36" actId="255"/>
      <pc:docMkLst>
        <pc:docMk/>
      </pc:docMkLst>
      <pc:sldChg chg="addSp delSp modSp mod delCm">
        <pc:chgData name="Wanlaya Srithong-oon (วัลยา ศรีทองอุ่น)" userId="2d04a82e-d6f4-4cf3-ac05-3acd5e5010bc" providerId="ADAL" clId="{7C9D8CBE-C73B-426A-AAF9-E7A84D25CDA7}" dt="2022-11-30T03:57:10.927" v="36" actId="255"/>
        <pc:sldMkLst>
          <pc:docMk/>
          <pc:sldMk cId="3794149085" sldId="1619"/>
        </pc:sldMkLst>
        <pc:spChg chg="add del mod">
          <ac:chgData name="Wanlaya Srithong-oon (วัลยา ศรีทองอุ่น)" userId="2d04a82e-d6f4-4cf3-ac05-3acd5e5010bc" providerId="ADAL" clId="{7C9D8CBE-C73B-426A-AAF9-E7A84D25CDA7}" dt="2022-11-30T03:55:29.164" v="9" actId="22"/>
          <ac:spMkLst>
            <pc:docMk/>
            <pc:sldMk cId="3794149085" sldId="1619"/>
            <ac:spMk id="4" creationId="{BFC6F371-3F18-32D9-AA2E-05F30FB1BF75}"/>
          </ac:spMkLst>
        </pc:spChg>
        <pc:spChg chg="mod">
          <ac:chgData name="Wanlaya Srithong-oon (วัลยา ศรีทองอุ่น)" userId="2d04a82e-d6f4-4cf3-ac05-3acd5e5010bc" providerId="ADAL" clId="{7C9D8CBE-C73B-426A-AAF9-E7A84D25CDA7}" dt="2022-11-30T03:57:10.927" v="36" actId="255"/>
          <ac:spMkLst>
            <pc:docMk/>
            <pc:sldMk cId="3794149085" sldId="1619"/>
            <ac:spMk id="31" creationId="{A2FF4D7B-B00D-1C8C-8234-BE5666B8F477}"/>
          </ac:spMkLst>
        </pc:spChg>
      </pc:sldChg>
    </pc:docChg>
  </pc:docChgLst>
  <pc:docChgLst>
    <pc:chgData name="Panut Poompaka (ปาณัสม์ พุ่มผกา)" userId="S::panutp@bot.or.th::50d58969-2ad7-4fbf-bfea-503899cca7b4" providerId="AD" clId="Web-{D29BED6D-DE82-D8F6-09C6-2AF7D7A13EF3}"/>
    <pc:docChg chg="modSld">
      <pc:chgData name="Panut Poompaka (ปาณัสม์ พุ่มผกา)" userId="S::panutp@bot.or.th::50d58969-2ad7-4fbf-bfea-503899cca7b4" providerId="AD" clId="Web-{D29BED6D-DE82-D8F6-09C6-2AF7D7A13EF3}" dt="2022-11-29T07:38:10.659" v="21" actId="1076"/>
      <pc:docMkLst>
        <pc:docMk/>
      </pc:docMkLst>
      <pc:sldChg chg="modSp modCm">
        <pc:chgData name="Panut Poompaka (ปาณัสม์ พุ่มผกา)" userId="S::panutp@bot.or.th::50d58969-2ad7-4fbf-bfea-503899cca7b4" providerId="AD" clId="Web-{D29BED6D-DE82-D8F6-09C6-2AF7D7A13EF3}" dt="2022-11-29T07:38:10.659" v="21" actId="1076"/>
        <pc:sldMkLst>
          <pc:docMk/>
          <pc:sldMk cId="3794149085" sldId="1619"/>
        </pc:sldMkLst>
        <pc:spChg chg="mod">
          <ac:chgData name="Panut Poompaka (ปาณัสม์ พุ่มผกา)" userId="S::panutp@bot.or.th::50d58969-2ad7-4fbf-bfea-503899cca7b4" providerId="AD" clId="Web-{D29BED6D-DE82-D8F6-09C6-2AF7D7A13EF3}" dt="2022-11-29T07:38:10.659" v="21" actId="1076"/>
          <ac:spMkLst>
            <pc:docMk/>
            <pc:sldMk cId="3794149085" sldId="1619"/>
            <ac:spMk id="31" creationId="{A2FF4D7B-B00D-1C8C-8234-BE5666B8F477}"/>
          </ac:spMkLst>
        </pc:spChg>
        <pc:grpChg chg="mod">
          <ac:chgData name="Panut Poompaka (ปาณัสม์ พุ่มผกา)" userId="S::panutp@bot.or.th::50d58969-2ad7-4fbf-bfea-503899cca7b4" providerId="AD" clId="Web-{D29BED6D-DE82-D8F6-09C6-2AF7D7A13EF3}" dt="2022-11-29T07:38:01.924" v="20" actId="1076"/>
          <ac:grpSpMkLst>
            <pc:docMk/>
            <pc:sldMk cId="3794149085" sldId="1619"/>
            <ac:grpSpMk id="29" creationId="{93D0D10B-C189-09D9-C6D6-71297C3B74BB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98B5C159-81BC-4425-A9B6-B07D32A8EE4D}" type="datetimeFigureOut">
              <a:rPr lang="th-TH" smtClean="0"/>
              <a:pPr/>
              <a:t>30/11/65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749BD46E-CF75-429F-B8FC-AE4EA25A54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16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FDF6022E-A655-43B7-88D4-B561E45122B9}" type="datetimeFigureOut">
              <a:rPr lang="th-TH" smtClean="0"/>
              <a:pPr/>
              <a:t>30/11/65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2172" tIns="46086" rIns="92172" bIns="460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F342B7B3-0EA3-4BE0-8BE1-565A86EA757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818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7696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932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7572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4376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3282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606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0884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33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82563"/>
            <a:endParaRPr lang="en-US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622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51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986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925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8260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284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745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754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20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43029" y="8859981"/>
            <a:ext cx="3840480" cy="511175"/>
          </a:xfrm>
        </p:spPr>
        <p:txBody>
          <a:bodyPr/>
          <a:lstStyle>
            <a:lvl1pPr algn="r">
              <a:defRPr sz="2000" b="1">
                <a:solidFill>
                  <a:schemeClr val="tx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defRPr>
            </a:lvl1pPr>
          </a:lstStyle>
          <a:p>
            <a:fld id="{EFDF1642-36F5-4944-A90B-128936D0950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576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80DC-9801-4088-9677-65DC04729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005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D361-56A1-47C4-AE44-813ED23CFD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15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9090025"/>
            <a:ext cx="3840480" cy="511175"/>
          </a:xfrm>
        </p:spPr>
        <p:txBody>
          <a:bodyPr/>
          <a:lstStyle>
            <a:lvl1pPr algn="l">
              <a:defRPr sz="2053">
                <a:solidFill>
                  <a:schemeClr val="tx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defRPr>
            </a:lvl1pPr>
          </a:lstStyle>
          <a:p>
            <a:fld id="{EFDF1642-36F5-4944-A90B-128936D0950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1413F5-51B2-442D-A79B-A6BED74654B1}"/>
              </a:ext>
            </a:extLst>
          </p:cNvPr>
          <p:cNvSpPr/>
          <p:nvPr userDrawn="1"/>
        </p:nvSpPr>
        <p:spPr>
          <a:xfrm>
            <a:off x="363502" y="410916"/>
            <a:ext cx="16325992" cy="8929512"/>
          </a:xfrm>
          <a:prstGeom prst="roundRect">
            <a:avLst>
              <a:gd name="adj" fmla="val 44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614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80E14F-5C07-9805-026B-0ACD82156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464" y="173849"/>
            <a:ext cx="1693337" cy="86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89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625"/>
            <a:ext cx="12801600" cy="3341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3488"/>
            <a:ext cx="12801600" cy="23177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818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833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25" y="2393950"/>
            <a:ext cx="14720888" cy="3994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225" y="6424613"/>
            <a:ext cx="14720888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859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2555875"/>
            <a:ext cx="7285037" cy="60912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0600" y="2555875"/>
            <a:ext cx="7285038" cy="60912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541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338" y="511175"/>
            <a:ext cx="14720887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338" y="2354263"/>
            <a:ext cx="7219950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338" y="3506788"/>
            <a:ext cx="7219950" cy="5159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0763" y="2354263"/>
            <a:ext cx="7256462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0763" y="3506788"/>
            <a:ext cx="7256462" cy="5159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81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6916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422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821" y="368656"/>
            <a:ext cx="2260406" cy="11603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71" y="8084321"/>
            <a:ext cx="912318" cy="13005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" y="7735581"/>
            <a:ext cx="1143094" cy="16477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10" y="8352421"/>
            <a:ext cx="329987" cy="10460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7" y="4746633"/>
            <a:ext cx="392884" cy="27647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7" y="4818098"/>
            <a:ext cx="953818" cy="12523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7" y="6530830"/>
            <a:ext cx="802928" cy="8290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17044" y="6133733"/>
            <a:ext cx="2299128" cy="3170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509" y="5142692"/>
            <a:ext cx="938200" cy="92310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885" y="5521353"/>
            <a:ext cx="1181916" cy="19173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214" y="6516538"/>
            <a:ext cx="590958" cy="8433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741" y="8296667"/>
            <a:ext cx="1977768" cy="10676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37" y="8367518"/>
            <a:ext cx="1617585" cy="10158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472" y="7644502"/>
            <a:ext cx="1071920" cy="40547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66" y="8745278"/>
            <a:ext cx="1360929" cy="6340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118" y="8281571"/>
            <a:ext cx="1065450" cy="10978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87" y="8896423"/>
            <a:ext cx="511332" cy="5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64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338" y="639763"/>
            <a:ext cx="5503862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713"/>
            <a:ext cx="8640762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338" y="2879725"/>
            <a:ext cx="5503862" cy="5337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0122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338" y="639763"/>
            <a:ext cx="5503862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56463" y="1382713"/>
            <a:ext cx="8640762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338" y="2879725"/>
            <a:ext cx="5503862" cy="5337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8004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0121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5813" y="511175"/>
            <a:ext cx="3679825" cy="8135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511175"/>
            <a:ext cx="10890250" cy="81359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6556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33" y="2556692"/>
            <a:ext cx="15219680" cy="627635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696969"/>
                </a:solidFill>
              </a:defRPr>
            </a:lvl1pPr>
            <a:lvl2pPr>
              <a:spcBef>
                <a:spcPts val="0"/>
              </a:spcBef>
              <a:buClrTx/>
              <a:buFont typeface="Browallia New" pitchFamily="34" charset="-34"/>
              <a:buChar char="–"/>
              <a:defRPr b="1">
                <a:solidFill>
                  <a:schemeClr val="tx1"/>
                </a:solidFill>
              </a:defRPr>
            </a:lvl2pPr>
            <a:lvl3pPr>
              <a:buClrTx/>
              <a:defRPr b="1">
                <a:solidFill>
                  <a:schemeClr val="tx1"/>
                </a:solidFill>
              </a:defRPr>
            </a:lvl3pPr>
            <a:lvl4pPr>
              <a:buClrTx/>
              <a:defRPr b="1">
                <a:solidFill>
                  <a:schemeClr val="tx1"/>
                </a:solidFill>
              </a:defRPr>
            </a:lvl4pPr>
            <a:lvl5pPr>
              <a:buClrTx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8333" y="1515426"/>
            <a:ext cx="15219680" cy="1000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466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792960" y="9023225"/>
            <a:ext cx="227584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4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2706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8334" y="2765531"/>
            <a:ext cx="7725465" cy="6336348"/>
          </a:xfrm>
          <a:prstGeom prst="rect">
            <a:avLst/>
          </a:prstGeom>
        </p:spPr>
        <p:txBody>
          <a:bodyPr/>
          <a:lstStyle>
            <a:lvl1pPr>
              <a:defRPr sz="5226">
                <a:solidFill>
                  <a:srgbClr val="696969"/>
                </a:solidFill>
              </a:defRPr>
            </a:lvl1pPr>
            <a:lvl2pPr>
              <a:defRPr sz="4480">
                <a:solidFill>
                  <a:schemeClr val="tx1"/>
                </a:solidFill>
              </a:defRPr>
            </a:lvl2pPr>
            <a:lvl3pPr>
              <a:defRPr sz="3734">
                <a:solidFill>
                  <a:schemeClr val="tx1"/>
                </a:solidFill>
              </a:defRPr>
            </a:lvl3pPr>
            <a:lvl4pPr>
              <a:defRPr sz="3360">
                <a:solidFill>
                  <a:schemeClr val="tx1"/>
                </a:solidFill>
              </a:defRPr>
            </a:lvl4pPr>
            <a:lvl5pPr>
              <a:defRPr sz="3360">
                <a:solidFill>
                  <a:schemeClr val="tx1"/>
                </a:solidFill>
              </a:defRPr>
            </a:lvl5pPr>
            <a:lvl6pPr>
              <a:defRPr sz="3360"/>
            </a:lvl6pPr>
            <a:lvl7pPr>
              <a:defRPr sz="3360"/>
            </a:lvl7pPr>
            <a:lvl8pPr>
              <a:defRPr sz="3360"/>
            </a:lvl8pPr>
            <a:lvl9pPr>
              <a:defRPr sz="3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8280" y="2765531"/>
            <a:ext cx="7725465" cy="6336348"/>
          </a:xfrm>
          <a:prstGeom prst="rect">
            <a:avLst/>
          </a:prstGeom>
        </p:spPr>
        <p:txBody>
          <a:bodyPr/>
          <a:lstStyle>
            <a:lvl1pPr>
              <a:defRPr sz="5226">
                <a:solidFill>
                  <a:srgbClr val="696969"/>
                </a:solidFill>
              </a:defRPr>
            </a:lvl1pPr>
            <a:lvl2pPr>
              <a:defRPr sz="4480">
                <a:solidFill>
                  <a:schemeClr val="tx1"/>
                </a:solidFill>
              </a:defRPr>
            </a:lvl2pPr>
            <a:lvl3pPr>
              <a:defRPr sz="3734">
                <a:solidFill>
                  <a:schemeClr val="tx1"/>
                </a:solidFill>
              </a:defRPr>
            </a:lvl3pPr>
            <a:lvl4pPr>
              <a:defRPr sz="3360">
                <a:solidFill>
                  <a:schemeClr val="tx1"/>
                </a:solidFill>
              </a:defRPr>
            </a:lvl4pPr>
            <a:lvl5pPr>
              <a:defRPr sz="3360">
                <a:solidFill>
                  <a:schemeClr val="tx1"/>
                </a:solidFill>
              </a:defRPr>
            </a:lvl5pPr>
            <a:lvl6pPr>
              <a:defRPr sz="3360"/>
            </a:lvl6pPr>
            <a:lvl7pPr>
              <a:defRPr sz="3360"/>
            </a:lvl7pPr>
            <a:lvl8pPr>
              <a:defRPr sz="3360"/>
            </a:lvl8pPr>
            <a:lvl9pPr>
              <a:defRPr sz="3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92960" y="9023225"/>
            <a:ext cx="227584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4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8333" y="1515426"/>
            <a:ext cx="15219680" cy="1000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466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7482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34" y="2539994"/>
            <a:ext cx="7728430" cy="8956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80" b="1">
                <a:solidFill>
                  <a:srgbClr val="696969"/>
                </a:solidFill>
              </a:defRPr>
            </a:lvl1pPr>
            <a:lvl2pPr marL="853419" indent="0">
              <a:buNone/>
              <a:defRPr sz="3734" b="1"/>
            </a:lvl2pPr>
            <a:lvl3pPr marL="1706838" indent="0">
              <a:buNone/>
              <a:defRPr sz="3360" b="1"/>
            </a:lvl3pPr>
            <a:lvl4pPr marL="2560256" indent="0">
              <a:buNone/>
              <a:defRPr sz="2986" b="1"/>
            </a:lvl4pPr>
            <a:lvl5pPr marL="3413675" indent="0">
              <a:buNone/>
              <a:defRPr sz="2986" b="1"/>
            </a:lvl5pPr>
            <a:lvl6pPr marL="4267094" indent="0">
              <a:buNone/>
              <a:defRPr sz="2986" b="1"/>
            </a:lvl6pPr>
            <a:lvl7pPr marL="5120513" indent="0">
              <a:buNone/>
              <a:defRPr sz="2986" b="1"/>
            </a:lvl7pPr>
            <a:lvl8pPr marL="5973930" indent="0">
              <a:buNone/>
              <a:defRPr sz="2986" b="1"/>
            </a:lvl8pPr>
            <a:lvl9pPr marL="6827349" indent="0">
              <a:buNone/>
              <a:defRPr sz="29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334" y="3435660"/>
            <a:ext cx="7728430" cy="5531803"/>
          </a:xfrm>
          <a:prstGeom prst="rect">
            <a:avLst/>
          </a:prstGeom>
        </p:spPr>
        <p:txBody>
          <a:bodyPr/>
          <a:lstStyle>
            <a:lvl1pPr>
              <a:defRPr sz="4480">
                <a:solidFill>
                  <a:schemeClr val="tx1"/>
                </a:solidFill>
              </a:defRPr>
            </a:lvl1pPr>
            <a:lvl2pPr>
              <a:defRPr sz="3734">
                <a:solidFill>
                  <a:schemeClr val="tx1"/>
                </a:solidFill>
              </a:defRPr>
            </a:lvl2pPr>
            <a:lvl3pPr>
              <a:defRPr sz="3360">
                <a:solidFill>
                  <a:schemeClr val="tx1"/>
                </a:solidFill>
              </a:defRPr>
            </a:lvl3pPr>
            <a:lvl4pPr>
              <a:defRPr sz="2986">
                <a:solidFill>
                  <a:schemeClr val="tx1"/>
                </a:solidFill>
              </a:defRPr>
            </a:lvl4pPr>
            <a:lvl5pPr>
              <a:defRPr sz="2986">
                <a:solidFill>
                  <a:schemeClr val="tx1"/>
                </a:solidFill>
              </a:defRPr>
            </a:lvl5pPr>
            <a:lvl6pPr>
              <a:defRPr sz="2986"/>
            </a:lvl6pPr>
            <a:lvl7pPr>
              <a:defRPr sz="2986"/>
            </a:lvl7pPr>
            <a:lvl8pPr>
              <a:defRPr sz="2986"/>
            </a:lvl8pPr>
            <a:lvl9pPr>
              <a:defRPr sz="29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0717" y="2539994"/>
            <a:ext cx="7731392" cy="8956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80" b="1">
                <a:solidFill>
                  <a:srgbClr val="696969"/>
                </a:solidFill>
              </a:defRPr>
            </a:lvl1pPr>
            <a:lvl2pPr marL="853419" indent="0">
              <a:buNone/>
              <a:defRPr sz="3734" b="1"/>
            </a:lvl2pPr>
            <a:lvl3pPr marL="1706838" indent="0">
              <a:buNone/>
              <a:defRPr sz="3360" b="1"/>
            </a:lvl3pPr>
            <a:lvl4pPr marL="2560256" indent="0">
              <a:buNone/>
              <a:defRPr sz="2986" b="1"/>
            </a:lvl4pPr>
            <a:lvl5pPr marL="3413675" indent="0">
              <a:buNone/>
              <a:defRPr sz="2986" b="1"/>
            </a:lvl5pPr>
            <a:lvl6pPr marL="4267094" indent="0">
              <a:buNone/>
              <a:defRPr sz="2986" b="1"/>
            </a:lvl6pPr>
            <a:lvl7pPr marL="5120513" indent="0">
              <a:buNone/>
              <a:defRPr sz="2986" b="1"/>
            </a:lvl7pPr>
            <a:lvl8pPr marL="5973930" indent="0">
              <a:buNone/>
              <a:defRPr sz="2986" b="1"/>
            </a:lvl8pPr>
            <a:lvl9pPr marL="6827349" indent="0">
              <a:buNone/>
              <a:defRPr sz="29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0717" y="3435660"/>
            <a:ext cx="7731392" cy="5531803"/>
          </a:xfrm>
          <a:prstGeom prst="rect">
            <a:avLst/>
          </a:prstGeom>
        </p:spPr>
        <p:txBody>
          <a:bodyPr/>
          <a:lstStyle>
            <a:lvl1pPr>
              <a:defRPr sz="4480">
                <a:solidFill>
                  <a:schemeClr val="tx1"/>
                </a:solidFill>
              </a:defRPr>
            </a:lvl1pPr>
            <a:lvl2pPr>
              <a:defRPr sz="3734" b="1">
                <a:solidFill>
                  <a:schemeClr val="tx1"/>
                </a:solidFill>
              </a:defRPr>
            </a:lvl2pPr>
            <a:lvl3pPr>
              <a:defRPr sz="3360" b="1">
                <a:solidFill>
                  <a:schemeClr val="tx1"/>
                </a:solidFill>
              </a:defRPr>
            </a:lvl3pPr>
            <a:lvl4pPr>
              <a:defRPr sz="2986" b="1">
                <a:solidFill>
                  <a:schemeClr val="tx1"/>
                </a:solidFill>
              </a:defRPr>
            </a:lvl4pPr>
            <a:lvl5pPr>
              <a:defRPr sz="2986" b="1">
                <a:solidFill>
                  <a:schemeClr val="tx1"/>
                </a:solidFill>
              </a:defRPr>
            </a:lvl5pPr>
            <a:lvl6pPr>
              <a:defRPr sz="2986"/>
            </a:lvl6pPr>
            <a:lvl7pPr>
              <a:defRPr sz="2986"/>
            </a:lvl7pPr>
            <a:lvl8pPr>
              <a:defRPr sz="2986"/>
            </a:lvl8pPr>
            <a:lvl9pPr>
              <a:defRPr sz="29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792960" y="9023225"/>
            <a:ext cx="227584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4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8333" y="1515426"/>
            <a:ext cx="15219680" cy="1000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466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2608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51313" y="499323"/>
            <a:ext cx="14113568" cy="1000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466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92960" y="9023225"/>
            <a:ext cx="227584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4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3300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92960" y="9023225"/>
            <a:ext cx="227584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4">
                <a:solidFill>
                  <a:schemeClr val="bg1"/>
                </a:solidFill>
                <a:latin typeface="Microsoft Sans Serif" panose="020B0604020202020204" pitchFamily="34" charset="0"/>
                <a:ea typeface="Tahoma" pitchFamily="34" charset="0"/>
                <a:cs typeface="Microsoft Sans Serif" panose="020B0604020202020204" pitchFamily="34" charset="0"/>
              </a:defRPr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9593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069" y="3053206"/>
            <a:ext cx="12231759" cy="270035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1706838" rtl="0" eaLnBrk="1" latinLnBrk="0" hangingPunct="1">
              <a:spcBef>
                <a:spcPct val="0"/>
              </a:spcBef>
              <a:buNone/>
              <a:defRPr lang="th-TH" sz="8960" b="1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237" y="5854374"/>
            <a:ext cx="12293590" cy="10208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2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defRPr>
            </a:lvl1pPr>
            <a:lvl2pPr marL="85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041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05017" y="8896865"/>
            <a:ext cx="848997" cy="518335"/>
          </a:xfrm>
        </p:spPr>
        <p:txBody>
          <a:bodyPr/>
          <a:lstStyle>
            <a:lvl1pPr algn="r">
              <a:defRPr lang="th-TH" sz="2000" b="1" kern="1200" smtClean="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</a:lstStyle>
          <a:p>
            <a:fld id="{EFDF1642-36F5-4944-A90B-128936D095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717" y="204008"/>
            <a:ext cx="1413083" cy="72538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9415200"/>
            <a:ext cx="17068800" cy="186000"/>
          </a:xfrm>
          <a:prstGeom prst="rect">
            <a:avLst/>
          </a:prstGeom>
          <a:solidFill>
            <a:srgbClr val="F9F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941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29709" y="8904025"/>
            <a:ext cx="730656" cy="511175"/>
          </a:xfrm>
        </p:spPr>
        <p:txBody>
          <a:bodyPr/>
          <a:lstStyle>
            <a:lvl1pPr algn="r">
              <a:defRPr sz="2000" b="1">
                <a:solidFill>
                  <a:schemeClr val="tx1"/>
                </a:solidFill>
                <a:latin typeface="DB Helvethaica X 75 Bd" panose="02000506090000020004" pitchFamily="2" charset="-34"/>
                <a:cs typeface="DB Helvethaica X 75 Bd" panose="02000506090000020004" pitchFamily="2" charset="-34"/>
              </a:defRPr>
            </a:lvl1pPr>
          </a:lstStyle>
          <a:p>
            <a:fld id="{88DF3CCA-B1AA-44B2-8491-5DFB46E2B028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956" y="278958"/>
            <a:ext cx="1413087" cy="725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45" y="26284"/>
            <a:ext cx="1560510" cy="5869922"/>
          </a:xfrm>
          <a:prstGeom prst="rect">
            <a:avLst/>
          </a:prstGeom>
          <a:solidFill>
            <a:srgbClr val="7BD3F7"/>
          </a:solidFill>
        </p:spPr>
      </p:pic>
      <p:sp>
        <p:nvSpPr>
          <p:cNvPr id="2" name="Rectangle 1"/>
          <p:cNvSpPr/>
          <p:nvPr userDrawn="1"/>
        </p:nvSpPr>
        <p:spPr>
          <a:xfrm>
            <a:off x="0" y="9415200"/>
            <a:ext cx="17068800" cy="18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526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415200"/>
            <a:ext cx="17068800" cy="186000"/>
          </a:xfrm>
          <a:prstGeom prst="rect">
            <a:avLst/>
          </a:prstGeom>
          <a:solidFill>
            <a:srgbClr val="F9F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659" y="8208297"/>
            <a:ext cx="2231349" cy="11454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820736" y="252919"/>
            <a:ext cx="938272" cy="490366"/>
          </a:xfrm>
        </p:spPr>
        <p:txBody>
          <a:bodyPr/>
          <a:lstStyle>
            <a:lvl1pPr marL="0" algn="r" defTabSz="1075284" rtl="0" eaLnBrk="1" latinLnBrk="0" hangingPunct="1">
              <a:defRPr lang="th-TH" sz="2000" b="1" kern="1200" smtClean="0">
                <a:solidFill>
                  <a:schemeClr val="tx1"/>
                </a:solidFill>
                <a:latin typeface="DB Helvethaica X 75 Bd" panose="02000506090000020004" pitchFamily="2" charset="-34"/>
                <a:ea typeface="+mn-ea"/>
                <a:cs typeface="DB Helvethaica X 75 Bd" panose="02000506090000020004" pitchFamily="2" charset="-34"/>
              </a:defRPr>
            </a:lvl1pPr>
          </a:lstStyle>
          <a:p>
            <a:fld id="{EFDF1642-36F5-4944-A90B-128936D09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214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19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517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92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1642-36F5-4944-A90B-128936D0950B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2700"/>
            <a:ext cx="17184371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2" r:id="rId2"/>
    <p:sldLayoutId id="2147483727" r:id="rId3"/>
    <p:sldLayoutId id="2147483730" r:id="rId4"/>
    <p:sldLayoutId id="2147483728" r:id="rId5"/>
    <p:sldLayoutId id="2147483723" r:id="rId6"/>
    <p:sldLayoutId id="2147483724" r:id="rId7"/>
    <p:sldLayoutId id="2147483725" r:id="rId8"/>
    <p:sldLayoutId id="2147483726" r:id="rId9"/>
    <p:sldLayoutId id="2147483732" r:id="rId10"/>
    <p:sldLayoutId id="2147483733" r:id="rId11"/>
    <p:sldLayoutId id="2147483753" r:id="rId12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DB Helvethaica X 75 Bd" panose="02000506090000020004" pitchFamily="2" charset="-34"/>
          <a:ea typeface="+mj-ea"/>
          <a:cs typeface="DB Helvethaica X 75 Bd" panose="02000506090000020004" pitchFamily="2" charset="-34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80160" rtl="0" eaLnBrk="1" latinLnBrk="0" hangingPunct="1"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39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39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39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39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39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39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3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163" y="511175"/>
            <a:ext cx="14722475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163" y="2555875"/>
            <a:ext cx="14722475" cy="60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163" y="8899525"/>
            <a:ext cx="384016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675" y="8899525"/>
            <a:ext cx="575945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5475" y="8899525"/>
            <a:ext cx="384016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B21D-0E80-4E49-8659-01BBF06D40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090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68800" cy="9601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92960" y="9023225"/>
            <a:ext cx="227584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4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th-TH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54BA34-7FB4-402E-BF50-E4CEF3F0ED32}"/>
              </a:ext>
            </a:extLst>
          </p:cNvPr>
          <p:cNvGrpSpPr/>
          <p:nvPr userDrawn="1"/>
        </p:nvGrpSpPr>
        <p:grpSpPr>
          <a:xfrm>
            <a:off x="11357114" y="8919632"/>
            <a:ext cx="5711686" cy="681569"/>
            <a:chOff x="6084168" y="4778374"/>
            <a:chExt cx="3059832" cy="3651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2875BB-9AD8-4D10-AA08-E7746867DD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38" t="92901"/>
            <a:stretch/>
          </p:blipFill>
          <p:spPr>
            <a:xfrm>
              <a:off x="6084168" y="4778374"/>
              <a:ext cx="3059832" cy="3651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D982FBB-1E7B-401B-9D5D-4B92B7222F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99" t="92901" r="10625"/>
            <a:stretch/>
          </p:blipFill>
          <p:spPr>
            <a:xfrm>
              <a:off x="6300192" y="4778374"/>
              <a:ext cx="1872208" cy="365126"/>
            </a:xfrm>
            <a:prstGeom prst="rect">
              <a:avLst/>
            </a:prstGeom>
          </p:spPr>
        </p:pic>
      </p:grp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2C578A-5E05-408E-9278-DCFC7AAB7B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0688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</p:sldLayoutIdLst>
  <p:hf hdr="0" ftr="0" dt="0"/>
  <p:txStyles>
    <p:titleStyle>
      <a:lvl1pPr algn="l" defTabSz="1706838" rtl="0" eaLnBrk="1" latinLnBrk="0" hangingPunct="1">
        <a:spcBef>
          <a:spcPct val="0"/>
        </a:spcBef>
        <a:buNone/>
        <a:defRPr sz="7466" b="1" kern="1200">
          <a:solidFill>
            <a:srgbClr val="004065"/>
          </a:solidFill>
          <a:latin typeface="Browallia New" pitchFamily="34" charset="-34"/>
          <a:ea typeface="+mj-ea"/>
          <a:cs typeface="Browallia New" pitchFamily="34" charset="-34"/>
        </a:defRPr>
      </a:lvl1pPr>
    </p:titleStyle>
    <p:bodyStyle>
      <a:lvl1pPr marL="640065" indent="-640065" algn="l" defTabSz="1706838" rtl="0" eaLnBrk="1" latinLnBrk="0" hangingPunct="1">
        <a:spcBef>
          <a:spcPct val="20000"/>
        </a:spcBef>
        <a:buFont typeface="Arial" pitchFamily="34" charset="0"/>
        <a:buChar char="•"/>
        <a:defRPr sz="6720" b="1" kern="1200">
          <a:solidFill>
            <a:srgbClr val="004065"/>
          </a:solidFill>
          <a:latin typeface="Browallia New" pitchFamily="34" charset="-34"/>
          <a:ea typeface="+mn-ea"/>
          <a:cs typeface="Browallia New" pitchFamily="34" charset="-34"/>
        </a:defRPr>
      </a:lvl1pPr>
      <a:lvl2pPr marL="1386805" indent="-533386" algn="l" defTabSz="1706838" rtl="0" eaLnBrk="1" latinLnBrk="0" hangingPunct="1">
        <a:spcBef>
          <a:spcPct val="20000"/>
        </a:spcBef>
        <a:buFont typeface="Browallia New" pitchFamily="34" charset="-34"/>
        <a:buChar char="–"/>
        <a:defRPr sz="5226" b="1" kern="1200">
          <a:solidFill>
            <a:srgbClr val="9C9B9B"/>
          </a:solidFill>
          <a:latin typeface="Browallia New" pitchFamily="34" charset="-34"/>
          <a:ea typeface="+mn-ea"/>
          <a:cs typeface="Browallia New" pitchFamily="34" charset="-34"/>
        </a:defRPr>
      </a:lvl2pPr>
      <a:lvl3pPr marL="2133547" indent="-426709" algn="l" defTabSz="1706838" rtl="0" eaLnBrk="1" latinLnBrk="0" hangingPunct="1">
        <a:spcBef>
          <a:spcPct val="20000"/>
        </a:spcBef>
        <a:buFont typeface="Arial" pitchFamily="34" charset="0"/>
        <a:buChar char="•"/>
        <a:defRPr sz="448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3pPr>
      <a:lvl4pPr marL="2986966" indent="-426709" algn="l" defTabSz="1706838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4pPr>
      <a:lvl5pPr marL="3840383" indent="-426709" algn="l" defTabSz="1706838" rtl="0" eaLnBrk="1" latinLnBrk="0" hangingPunct="1">
        <a:spcBef>
          <a:spcPct val="20000"/>
        </a:spcBef>
        <a:buFont typeface="Arial" pitchFamily="34" charset="0"/>
        <a:buChar char="»"/>
        <a:defRPr sz="3734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5pPr>
      <a:lvl6pPr marL="4693802" indent="-426709" algn="l" defTabSz="1706838" rtl="0" eaLnBrk="1" latinLnBrk="0" hangingPunct="1">
        <a:spcBef>
          <a:spcPct val="20000"/>
        </a:spcBef>
        <a:buFont typeface="Arial" pitchFamily="34" charset="0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6pPr>
      <a:lvl7pPr marL="5547221" indent="-426709" algn="l" defTabSz="1706838" rtl="0" eaLnBrk="1" latinLnBrk="0" hangingPunct="1">
        <a:spcBef>
          <a:spcPct val="20000"/>
        </a:spcBef>
        <a:buFont typeface="Arial" pitchFamily="34" charset="0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indent="-426709" algn="l" defTabSz="1706838" rtl="0" eaLnBrk="1" latinLnBrk="0" hangingPunct="1">
        <a:spcBef>
          <a:spcPct val="20000"/>
        </a:spcBef>
        <a:buFont typeface="Arial" pitchFamily="34" charset="0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8pPr>
      <a:lvl9pPr marL="7254058" indent="-426709" algn="l" defTabSz="1706838" rtl="0" eaLnBrk="1" latinLnBrk="0" hangingPunct="1">
        <a:spcBef>
          <a:spcPct val="20000"/>
        </a:spcBef>
        <a:buFont typeface="Arial" pitchFamily="34" charset="0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706838" rtl="0" eaLnBrk="1" latinLnBrk="0" hangingPunct="1">
        <a:defRPr sz="5226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algn="l" defTabSz="1706838" rtl="0" eaLnBrk="1" latinLnBrk="0" hangingPunct="1">
        <a:defRPr sz="5226" kern="1200">
          <a:solidFill>
            <a:schemeClr val="tx1"/>
          </a:solidFill>
          <a:latin typeface="+mn-lt"/>
          <a:ea typeface="+mn-ea"/>
          <a:cs typeface="+mn-cs"/>
        </a:defRPr>
      </a:lvl2pPr>
      <a:lvl3pPr marL="1706838" algn="l" defTabSz="1706838" rtl="0" eaLnBrk="1" latinLnBrk="0" hangingPunct="1">
        <a:defRPr sz="5226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6" algn="l" defTabSz="1706838" rtl="0" eaLnBrk="1" latinLnBrk="0" hangingPunct="1">
        <a:defRPr sz="5226" kern="1200">
          <a:solidFill>
            <a:schemeClr val="tx1"/>
          </a:solidFill>
          <a:latin typeface="+mn-lt"/>
          <a:ea typeface="+mn-ea"/>
          <a:cs typeface="+mn-cs"/>
        </a:defRPr>
      </a:lvl4pPr>
      <a:lvl5pPr marL="3413675" algn="l" defTabSz="1706838" rtl="0" eaLnBrk="1" latinLnBrk="0" hangingPunct="1">
        <a:defRPr sz="5226" kern="1200">
          <a:solidFill>
            <a:schemeClr val="tx1"/>
          </a:solidFill>
          <a:latin typeface="+mn-lt"/>
          <a:ea typeface="+mn-ea"/>
          <a:cs typeface="+mn-cs"/>
        </a:defRPr>
      </a:lvl5pPr>
      <a:lvl6pPr marL="4267094" algn="l" defTabSz="1706838" rtl="0" eaLnBrk="1" latinLnBrk="0" hangingPunct="1">
        <a:defRPr sz="5226" kern="1200">
          <a:solidFill>
            <a:schemeClr val="tx1"/>
          </a:solidFill>
          <a:latin typeface="+mn-lt"/>
          <a:ea typeface="+mn-ea"/>
          <a:cs typeface="+mn-cs"/>
        </a:defRPr>
      </a:lvl6pPr>
      <a:lvl7pPr marL="5120513" algn="l" defTabSz="1706838" rtl="0" eaLnBrk="1" latinLnBrk="0" hangingPunct="1">
        <a:defRPr sz="5226" kern="1200">
          <a:solidFill>
            <a:schemeClr val="tx1"/>
          </a:solidFill>
          <a:latin typeface="+mn-lt"/>
          <a:ea typeface="+mn-ea"/>
          <a:cs typeface="+mn-cs"/>
        </a:defRPr>
      </a:lvl7pPr>
      <a:lvl8pPr marL="5973930" algn="l" defTabSz="1706838" rtl="0" eaLnBrk="1" latinLnBrk="0" hangingPunct="1">
        <a:defRPr sz="5226" kern="1200">
          <a:solidFill>
            <a:schemeClr val="tx1"/>
          </a:solidFill>
          <a:latin typeface="+mn-lt"/>
          <a:ea typeface="+mn-ea"/>
          <a:cs typeface="+mn-cs"/>
        </a:defRPr>
      </a:lvl8pPr>
      <a:lvl9pPr marL="6827349" algn="l" defTabSz="1706838" rtl="0" eaLnBrk="1" latinLnBrk="0" hangingPunct="1">
        <a:defRPr sz="52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1.png"/><Relationship Id="rId12" Type="http://schemas.openxmlformats.org/officeDocument/2006/relationships/image" Target="../media/image75.sv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9.svg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11" Type="http://schemas.openxmlformats.org/officeDocument/2006/relationships/image" Target="../media/image74.png"/><Relationship Id="rId5" Type="http://schemas.microsoft.com/office/2007/relationships/hdphoto" Target="../media/hdphoto3.wdp"/><Relationship Id="rId15" Type="http://schemas.openxmlformats.org/officeDocument/2006/relationships/image" Target="../media/image78.png"/><Relationship Id="rId10" Type="http://schemas.openxmlformats.org/officeDocument/2006/relationships/image" Target="../media/image58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Relationship Id="rId14" Type="http://schemas.openxmlformats.org/officeDocument/2006/relationships/image" Target="../media/image7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1.svg"/><Relationship Id="rId12" Type="http://schemas.openxmlformats.org/officeDocument/2006/relationships/image" Target="../media/image85.png"/><Relationship Id="rId1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1.png"/><Relationship Id="rId1" Type="http://schemas.openxmlformats.org/officeDocument/2006/relationships/tags" Target="../tags/tag11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30.png"/><Relationship Id="rId15" Type="http://schemas.openxmlformats.org/officeDocument/2006/relationships/image" Target="../media/image88.png"/><Relationship Id="rId10" Type="http://schemas.microsoft.com/office/2007/relationships/hdphoto" Target="../media/hdphoto4.wdp"/><Relationship Id="rId4" Type="http://schemas.openxmlformats.org/officeDocument/2006/relationships/image" Target="../media/image27.png"/><Relationship Id="rId9" Type="http://schemas.openxmlformats.org/officeDocument/2006/relationships/image" Target="../media/image83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77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0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9.png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11" Type="http://schemas.openxmlformats.org/officeDocument/2006/relationships/image" Target="../media/image75.svg"/><Relationship Id="rId5" Type="http://schemas.microsoft.com/office/2007/relationships/hdphoto" Target="../media/hdphoto1.wdp"/><Relationship Id="rId15" Type="http://schemas.openxmlformats.org/officeDocument/2006/relationships/image" Target="../media/image79.svg"/><Relationship Id="rId10" Type="http://schemas.openxmlformats.org/officeDocument/2006/relationships/image" Target="../media/image74.png"/><Relationship Id="rId4" Type="http://schemas.openxmlformats.org/officeDocument/2006/relationships/image" Target="../media/image31.png"/><Relationship Id="rId9" Type="http://schemas.openxmlformats.org/officeDocument/2006/relationships/image" Target="../media/image47.png"/><Relationship Id="rId1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4.png"/><Relationship Id="rId18" Type="http://schemas.openxmlformats.org/officeDocument/2006/relationships/image" Target="../media/image99.svg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debtclinicbysam.com/" TargetMode="External"/><Relationship Id="rId12" Type="http://schemas.openxmlformats.org/officeDocument/2006/relationships/image" Target="../media/image93.svg"/><Relationship Id="rId17" Type="http://schemas.openxmlformats.org/officeDocument/2006/relationships/image" Target="../media/image9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7.svg"/><Relationship Id="rId1" Type="http://schemas.openxmlformats.org/officeDocument/2006/relationships/tags" Target="../tags/tag13.xml"/><Relationship Id="rId6" Type="http://schemas.openxmlformats.org/officeDocument/2006/relationships/image" Target="../media/image90.png"/><Relationship Id="rId11" Type="http://schemas.openxmlformats.org/officeDocument/2006/relationships/image" Target="../media/image92.png"/><Relationship Id="rId5" Type="http://schemas.openxmlformats.org/officeDocument/2006/relationships/image" Target="../media/image30.png"/><Relationship Id="rId15" Type="http://schemas.openxmlformats.org/officeDocument/2006/relationships/image" Target="../media/image96.png"/><Relationship Id="rId10" Type="http://schemas.microsoft.com/office/2007/relationships/hdphoto" Target="../media/hdphoto1.wdp"/><Relationship Id="rId19" Type="http://schemas.openxmlformats.org/officeDocument/2006/relationships/image" Target="../media/image100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9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69.svg"/><Relationship Id="rId18" Type="http://schemas.openxmlformats.org/officeDocument/2006/relationships/image" Target="../media/image108.png"/><Relationship Id="rId26" Type="http://schemas.openxmlformats.org/officeDocument/2006/relationships/image" Target="../media/image116.sv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11.png"/><Relationship Id="rId7" Type="http://schemas.openxmlformats.org/officeDocument/2006/relationships/image" Target="../media/image81.svg"/><Relationship Id="rId12" Type="http://schemas.openxmlformats.org/officeDocument/2006/relationships/image" Target="../media/image68.png"/><Relationship Id="rId17" Type="http://schemas.openxmlformats.org/officeDocument/2006/relationships/image" Target="../media/image107.svg"/><Relationship Id="rId25" Type="http://schemas.openxmlformats.org/officeDocument/2006/relationships/image" Target="../media/image1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29" Type="http://schemas.openxmlformats.org/officeDocument/2006/relationships/image" Target="../media/image119.png"/><Relationship Id="rId1" Type="http://schemas.openxmlformats.org/officeDocument/2006/relationships/tags" Target="../tags/tag14.xml"/><Relationship Id="rId6" Type="http://schemas.openxmlformats.org/officeDocument/2006/relationships/image" Target="../media/image80.png"/><Relationship Id="rId11" Type="http://schemas.openxmlformats.org/officeDocument/2006/relationships/image" Target="../media/image103.svg"/><Relationship Id="rId24" Type="http://schemas.openxmlformats.org/officeDocument/2006/relationships/image" Target="../media/image114.svg"/><Relationship Id="rId32" Type="http://schemas.microsoft.com/office/2007/relationships/hdphoto" Target="../media/hdphoto1.wdp"/><Relationship Id="rId5" Type="http://schemas.openxmlformats.org/officeDocument/2006/relationships/image" Target="../media/image30.png"/><Relationship Id="rId15" Type="http://schemas.openxmlformats.org/officeDocument/2006/relationships/image" Target="../media/image105.svg"/><Relationship Id="rId23" Type="http://schemas.openxmlformats.org/officeDocument/2006/relationships/image" Target="../media/image113.png"/><Relationship Id="rId28" Type="http://schemas.openxmlformats.org/officeDocument/2006/relationships/image" Target="../media/image118.svg"/><Relationship Id="rId10" Type="http://schemas.openxmlformats.org/officeDocument/2006/relationships/image" Target="../media/image102.png"/><Relationship Id="rId19" Type="http://schemas.openxmlformats.org/officeDocument/2006/relationships/image" Target="../media/image109.png"/><Relationship Id="rId31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82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Relationship Id="rId30" Type="http://schemas.openxmlformats.org/officeDocument/2006/relationships/image" Target="../media/image1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213.or.th/App/DebtCase" TargetMode="External"/><Relationship Id="rId13" Type="http://schemas.openxmlformats.org/officeDocument/2006/relationships/image" Target="../media/image126.png"/><Relationship Id="rId18" Type="http://schemas.microsoft.com/office/2007/relationships/hdphoto" Target="../media/hdphoto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2.png"/><Relationship Id="rId12" Type="http://schemas.openxmlformats.org/officeDocument/2006/relationships/image" Target="../media/image125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9.svg"/><Relationship Id="rId1" Type="http://schemas.openxmlformats.org/officeDocument/2006/relationships/tags" Target="../tags/tag15.xml"/><Relationship Id="rId6" Type="http://schemas.openxmlformats.org/officeDocument/2006/relationships/image" Target="../media/image121.png"/><Relationship Id="rId11" Type="http://schemas.openxmlformats.org/officeDocument/2006/relationships/hyperlink" Target="http://www.bot.or.th/app/doctordebt" TargetMode="External"/><Relationship Id="rId5" Type="http://schemas.openxmlformats.org/officeDocument/2006/relationships/image" Target="../media/image30.png"/><Relationship Id="rId15" Type="http://schemas.openxmlformats.org/officeDocument/2006/relationships/image" Target="../media/image128.png"/><Relationship Id="rId10" Type="http://schemas.openxmlformats.org/officeDocument/2006/relationships/image" Target="../media/image124.png"/><Relationship Id="rId4" Type="http://schemas.openxmlformats.org/officeDocument/2006/relationships/image" Target="../media/image27.png"/><Relationship Id="rId9" Type="http://schemas.openxmlformats.org/officeDocument/2006/relationships/image" Target="../media/image123.png"/><Relationship Id="rId14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notesSlide" Target="../notesSlides/notesSlide15.xml"/><Relationship Id="rId7" Type="http://schemas.openxmlformats.org/officeDocument/2006/relationships/hyperlink" Target="http://www.bot.or.th/app/doctordebt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hyperlink" Target="http://www.1213.or.th/App/DebtCase" TargetMode="External"/><Relationship Id="rId5" Type="http://schemas.openxmlformats.org/officeDocument/2006/relationships/image" Target="../media/image130.png"/><Relationship Id="rId4" Type="http://schemas.openxmlformats.org/officeDocument/2006/relationships/image" Target="../media/image27.pn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82.png"/><Relationship Id="rId5" Type="http://schemas.openxmlformats.org/officeDocument/2006/relationships/image" Target="../media/image133.png"/><Relationship Id="rId10" Type="http://schemas.openxmlformats.org/officeDocument/2006/relationships/image" Target="../media/image134.png"/><Relationship Id="rId4" Type="http://schemas.openxmlformats.org/officeDocument/2006/relationships/image" Target="../media/image132.png"/><Relationship Id="rId9" Type="http://schemas.openxmlformats.org/officeDocument/2006/relationships/hyperlink" Target="http://www.&#3588;&#3621;&#3636;&#3609;&#3636;&#3585;&#3649;&#3585;&#3657;&#3627;&#3609;&#3637;&#3657;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6.jpeg"/><Relationship Id="rId7" Type="http://schemas.microsoft.com/office/2007/relationships/hdphoto" Target="../media/hdphoto5.wdp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27.png"/><Relationship Id="rId4" Type="http://schemas.openxmlformats.org/officeDocument/2006/relationships/image" Target="../media/image137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13.or.th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0.jpeg"/><Relationship Id="rId4" Type="http://schemas.openxmlformats.org/officeDocument/2006/relationships/hyperlink" Target="http://www.facebook.com/hotline121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11" Type="http://schemas.openxmlformats.org/officeDocument/2006/relationships/image" Target="../media/image35.svg"/><Relationship Id="rId5" Type="http://schemas.openxmlformats.org/officeDocument/2006/relationships/image" Target="../media/image30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0.png"/><Relationship Id="rId15" Type="http://schemas.microsoft.com/office/2007/relationships/hdphoto" Target="../media/hdphoto1.wdp"/><Relationship Id="rId10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5.xml"/><Relationship Id="rId21" Type="http://schemas.microsoft.com/office/2007/relationships/hdphoto" Target="../media/hdphoto1.wdp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7.svg"/><Relationship Id="rId20" Type="http://schemas.openxmlformats.org/officeDocument/2006/relationships/image" Target="../media/image31.png"/><Relationship Id="rId1" Type="http://schemas.openxmlformats.org/officeDocument/2006/relationships/tags" Target="../tags/tag4.xml"/><Relationship Id="rId6" Type="http://schemas.openxmlformats.org/officeDocument/2006/relationships/image" Target="../media/image48.png"/><Relationship Id="rId11" Type="http://schemas.openxmlformats.org/officeDocument/2006/relationships/image" Target="../media/image43.png"/><Relationship Id="rId5" Type="http://schemas.openxmlformats.org/officeDocument/2006/relationships/image" Target="../media/image30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19" Type="http://schemas.openxmlformats.org/officeDocument/2006/relationships/image" Target="../media/image60.svg"/><Relationship Id="rId4" Type="http://schemas.openxmlformats.org/officeDocument/2006/relationships/image" Target="../media/image27.png"/><Relationship Id="rId9" Type="http://schemas.openxmlformats.org/officeDocument/2006/relationships/image" Target="../media/image51.png"/><Relationship Id="rId14" Type="http://schemas.openxmlformats.org/officeDocument/2006/relationships/image" Target="../media/image5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8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62.png"/><Relationship Id="rId11" Type="http://schemas.openxmlformats.org/officeDocument/2006/relationships/image" Target="../media/image31.png"/><Relationship Id="rId5" Type="http://schemas.openxmlformats.org/officeDocument/2006/relationships/image" Target="../media/image61.png"/><Relationship Id="rId10" Type="http://schemas.openxmlformats.org/officeDocument/2006/relationships/image" Target="../media/image27.png"/><Relationship Id="rId4" Type="http://schemas.openxmlformats.org/officeDocument/2006/relationships/image" Target="../media/image30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1.png"/><Relationship Id="rId12" Type="http://schemas.openxmlformats.org/officeDocument/2006/relationships/image" Target="../media/image55.svg"/><Relationship Id="rId1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6.png"/><Relationship Id="rId1" Type="http://schemas.openxmlformats.org/officeDocument/2006/relationships/tags" Target="../tags/tag6.xml"/><Relationship Id="rId6" Type="http://schemas.openxmlformats.org/officeDocument/2006/relationships/image" Target="../media/image64.png"/><Relationship Id="rId11" Type="http://schemas.openxmlformats.org/officeDocument/2006/relationships/image" Target="../media/image54.png"/><Relationship Id="rId5" Type="http://schemas.openxmlformats.org/officeDocument/2006/relationships/image" Target="../media/image63.png"/><Relationship Id="rId15" Type="http://schemas.microsoft.com/office/2007/relationships/hdphoto" Target="../media/hdphoto1.wdp"/><Relationship Id="rId10" Type="http://schemas.openxmlformats.org/officeDocument/2006/relationships/image" Target="../media/image53.png"/><Relationship Id="rId4" Type="http://schemas.openxmlformats.org/officeDocument/2006/relationships/image" Target="../media/image30.png"/><Relationship Id="rId9" Type="http://schemas.openxmlformats.org/officeDocument/2006/relationships/image" Target="../media/image43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57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56.pn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6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12" Type="http://schemas.openxmlformats.org/officeDocument/2006/relationships/image" Target="../media/image69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60.svg"/><Relationship Id="rId11" Type="http://schemas.openxmlformats.org/officeDocument/2006/relationships/image" Target="../media/image68.png"/><Relationship Id="rId5" Type="http://schemas.openxmlformats.org/officeDocument/2006/relationships/image" Target="../media/image59.png"/><Relationship Id="rId10" Type="http://schemas.openxmlformats.org/officeDocument/2006/relationships/image" Target="../media/image67.png"/><Relationship Id="rId4" Type="http://schemas.openxmlformats.org/officeDocument/2006/relationships/image" Target="../media/image5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5475D9E-90E1-4877-9B4B-DFCA7E91AB7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078" y="406150"/>
            <a:ext cx="1541012" cy="791330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B3EC2E5-1232-47E4-BB9A-973C5B85A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030" y="1"/>
            <a:ext cx="1541012" cy="5796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DF4A77-C326-4954-ACF2-DD437AA550BE}"/>
              </a:ext>
            </a:extLst>
          </p:cNvPr>
          <p:cNvSpPr txBox="1"/>
          <p:nvPr/>
        </p:nvSpPr>
        <p:spPr>
          <a:xfrm>
            <a:off x="11644193" y="8671830"/>
            <a:ext cx="5424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วันที่ </a:t>
            </a:r>
            <a:r>
              <a:rPr lang="en-US" sz="2800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24-25</a:t>
            </a:r>
            <a:r>
              <a:rPr lang="th-TH" sz="2800">
                <a:solidFill>
                  <a:srgbClr val="FF000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พ.ย. 65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1CD62F-D5A2-48A7-992B-30CF8C309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66" y="3434245"/>
            <a:ext cx="11130068" cy="11440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B71E2C-CDB8-4381-A74E-A5BFAB170C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53" y="2685965"/>
            <a:ext cx="1225513" cy="1144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6BC9B-2576-43C6-B09D-6203C72D17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332">
            <a:off x="14038250" y="3016704"/>
            <a:ext cx="2523410" cy="9552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9CEB6CB-B512-46BD-874C-43E7295EBB9A}"/>
              </a:ext>
            </a:extLst>
          </p:cNvPr>
          <p:cNvSpPr txBox="1">
            <a:spLocks/>
          </p:cNvSpPr>
          <p:nvPr/>
        </p:nvSpPr>
        <p:spPr>
          <a:xfrm>
            <a:off x="2432017" y="4800600"/>
            <a:ext cx="11811521" cy="8581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5">
                    <a:lumMod val="75000"/>
                  </a:schemeClr>
                </a:solidFill>
                <a:latin typeface="DB Helvethaica X 65 Med" panose="02000506090000020004" pitchFamily="2" charset="-34"/>
                <a:ea typeface="+mj-ea"/>
                <a:cs typeface="+mj-cs"/>
              </a:defRPr>
            </a:lvl1pPr>
          </a:lstStyle>
          <a:p>
            <a:pPr algn="ctr" defTabSz="1706838"/>
            <a:r>
              <a:rPr lang="th-TH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การอบรมวิทยากรการเงินประจำหน่วยงาน (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Fin. Trainer) </a:t>
            </a:r>
            <a:endParaRPr lang="th-TH">
              <a:solidFill>
                <a:schemeClr val="accent1">
                  <a:lumMod val="75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 defTabSz="1706838"/>
            <a:r>
              <a:rPr lang="th-TH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รุ่นที่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</a:t>
            </a:r>
            <a:r>
              <a:rPr lang="th-TH">
                <a:solidFill>
                  <a:schemeClr val="accent1">
                    <a:lumMod val="75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/65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EE7D5-CB2A-EB13-13C3-00D5CACC7148}"/>
              </a:ext>
            </a:extLst>
          </p:cNvPr>
          <p:cNvSpPr txBox="1"/>
          <p:nvPr/>
        </p:nvSpPr>
        <p:spPr>
          <a:xfrm>
            <a:off x="3370260" y="3586615"/>
            <a:ext cx="106164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ทำยังไงดี พยายามบริหารจัดการหนี้ด้วยตัวเองแล้ว แต่ก็ยังมีปัญหา </a:t>
            </a:r>
            <a:r>
              <a:rPr lang="en-US" sz="4400" b="1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 sz="4400" b="1">
              <a:solidFill>
                <a:srgbClr val="002060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AAF0AC-56E9-9E99-B233-44DEE2C4C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152">
            <a:off x="1437265" y="619329"/>
            <a:ext cx="8159639" cy="867774"/>
          </a:xfrm>
          <a:prstGeom prst="rect">
            <a:avLst/>
          </a:prstGeom>
          <a:noFill/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0DFE3A-3CAD-82F5-D06A-DDEE7ACB8544}"/>
              </a:ext>
            </a:extLst>
          </p:cNvPr>
          <p:cNvSpPr/>
          <p:nvPr/>
        </p:nvSpPr>
        <p:spPr>
          <a:xfrm>
            <a:off x="632013" y="587265"/>
            <a:ext cx="9911371" cy="93540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706910">
              <a:defRPr/>
            </a:pPr>
            <a:r>
              <a:rPr lang="th-TH" sz="5600" kern="0">
                <a:solidFill>
                  <a:srgbClr val="0941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     สรุปการเตรียมความพร้อมก่อนไปเจรจา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5F35221D-2B6A-CEFE-D2D9-7449D158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81023" y="9090025"/>
            <a:ext cx="782623" cy="511175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10</a:t>
            </a:fld>
            <a:endParaRPr lang="th-TH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CD7C98-BBCD-0A67-3EAB-B43DF96652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4" y="560780"/>
            <a:ext cx="906071" cy="921764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7BBDC45-0563-61B3-BD67-399FB67DF2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67" y="1888115"/>
            <a:ext cx="1928226" cy="18597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77EDC7-8CD2-8378-8BF4-07908A4DBA8D}"/>
              </a:ext>
            </a:extLst>
          </p:cNvPr>
          <p:cNvGrpSpPr/>
          <p:nvPr/>
        </p:nvGrpSpPr>
        <p:grpSpPr>
          <a:xfrm>
            <a:off x="7633954" y="2089652"/>
            <a:ext cx="2186341" cy="1883133"/>
            <a:chOff x="2653243" y="1505323"/>
            <a:chExt cx="1262377" cy="11854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FAAF8F-5B0D-00DD-9044-9B6057ADB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853" y="1505323"/>
              <a:ext cx="996767" cy="103196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EA9F0F-759F-9EC6-323B-E7525A444B83}"/>
                </a:ext>
              </a:extLst>
            </p:cNvPr>
            <p:cNvGrpSpPr/>
            <p:nvPr/>
          </p:nvGrpSpPr>
          <p:grpSpPr>
            <a:xfrm>
              <a:off x="2653243" y="2021307"/>
              <a:ext cx="821612" cy="669419"/>
              <a:chOff x="7162820" y="1797558"/>
              <a:chExt cx="1467726" cy="112454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311B9E5-956D-FC1E-BB56-EBC8F1251003}"/>
                  </a:ext>
                </a:extLst>
              </p:cNvPr>
              <p:cNvGrpSpPr/>
              <p:nvPr/>
            </p:nvGrpSpPr>
            <p:grpSpPr>
              <a:xfrm>
                <a:off x="7162820" y="1933948"/>
                <a:ext cx="969484" cy="988150"/>
                <a:chOff x="11705259" y="5521679"/>
                <a:chExt cx="1241931" cy="1360564"/>
              </a:xfrm>
            </p:grpSpPr>
            <p:pic>
              <p:nvPicPr>
                <p:cNvPr id="17" name="Content Placeholder 4">
                  <a:extLst>
                    <a:ext uri="{FF2B5EF4-FFF2-40B4-BE49-F238E27FC236}">
                      <a16:creationId xmlns:a16="http://schemas.microsoft.com/office/drawing/2014/main" id="{80B9B318-C8CD-8B74-7C21-DE03963AF8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05259" y="5802243"/>
                  <a:ext cx="1207343" cy="1080000"/>
                </a:xfrm>
                <a:prstGeom prst="rect">
                  <a:avLst/>
                </a:prstGeom>
              </p:spPr>
            </p:pic>
            <p:pic>
              <p:nvPicPr>
                <p:cNvPr id="18" name="Content Placeholder 4">
                  <a:extLst>
                    <a:ext uri="{FF2B5EF4-FFF2-40B4-BE49-F238E27FC236}">
                      <a16:creationId xmlns:a16="http://schemas.microsoft.com/office/drawing/2014/main" id="{4E659087-F316-D85B-A913-40FDFFEDC5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39847" y="5521679"/>
                  <a:ext cx="1207343" cy="1080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2D1C79D-6D8C-8695-26DF-4BF70A44A165}"/>
                  </a:ext>
                </a:extLst>
              </p:cNvPr>
              <p:cNvGrpSpPr/>
              <p:nvPr/>
            </p:nvGrpSpPr>
            <p:grpSpPr>
              <a:xfrm>
                <a:off x="7661062" y="1797558"/>
                <a:ext cx="969484" cy="988150"/>
                <a:chOff x="11705259" y="5521679"/>
                <a:chExt cx="1241931" cy="1360564"/>
              </a:xfrm>
            </p:grpSpPr>
            <p:pic>
              <p:nvPicPr>
                <p:cNvPr id="15" name="Content Placeholder 4">
                  <a:extLst>
                    <a:ext uri="{FF2B5EF4-FFF2-40B4-BE49-F238E27FC236}">
                      <a16:creationId xmlns:a16="http://schemas.microsoft.com/office/drawing/2014/main" id="{C28B44E5-76BB-6AE4-F03F-912D80C173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05259" y="5802243"/>
                  <a:ext cx="1207343" cy="1080000"/>
                </a:xfrm>
                <a:prstGeom prst="rect">
                  <a:avLst/>
                </a:prstGeom>
              </p:spPr>
            </p:pic>
            <p:pic>
              <p:nvPicPr>
                <p:cNvPr id="16" name="Content Placeholder 4">
                  <a:extLst>
                    <a:ext uri="{FF2B5EF4-FFF2-40B4-BE49-F238E27FC236}">
                      <a16:creationId xmlns:a16="http://schemas.microsoft.com/office/drawing/2014/main" id="{5AAFA5FD-3012-0F81-363A-12B14B027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39847" y="5521679"/>
                  <a:ext cx="1207343" cy="10800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B7A3BF-E511-6E0F-4C07-F507471D4F93}"/>
              </a:ext>
            </a:extLst>
          </p:cNvPr>
          <p:cNvGrpSpPr/>
          <p:nvPr/>
        </p:nvGrpSpPr>
        <p:grpSpPr>
          <a:xfrm>
            <a:off x="12664019" y="1938315"/>
            <a:ext cx="2173737" cy="1993656"/>
            <a:chOff x="4678892" y="1399725"/>
            <a:chExt cx="1399336" cy="1312246"/>
          </a:xfrm>
        </p:grpSpPr>
        <p:pic>
          <p:nvPicPr>
            <p:cNvPr id="20" name="Graphic 19" descr="Document with solid fill">
              <a:extLst>
                <a:ext uri="{FF2B5EF4-FFF2-40B4-BE49-F238E27FC236}">
                  <a16:creationId xmlns:a16="http://schemas.microsoft.com/office/drawing/2014/main" id="{70EF9FDE-B2B6-4DAF-12AD-E12302B68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36092" y="1399725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hecklist with solid fill">
              <a:extLst>
                <a:ext uri="{FF2B5EF4-FFF2-40B4-BE49-F238E27FC236}">
                  <a16:creationId xmlns:a16="http://schemas.microsoft.com/office/drawing/2014/main" id="{67ED70E0-23F3-1AA5-B9B3-FF12D8CEC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63828" y="1655027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Magnifying glass with solid fill">
              <a:extLst>
                <a:ext uri="{FF2B5EF4-FFF2-40B4-BE49-F238E27FC236}">
                  <a16:creationId xmlns:a16="http://schemas.microsoft.com/office/drawing/2014/main" id="{49BA8CD0-36D6-6711-C90B-013D4D2B4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678892" y="1797571"/>
              <a:ext cx="914400" cy="91440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296C204-61D1-D1A7-43E7-4C844DA402CB}"/>
              </a:ext>
            </a:extLst>
          </p:cNvPr>
          <p:cNvSpPr txBox="1"/>
          <p:nvPr/>
        </p:nvSpPr>
        <p:spPr>
          <a:xfrm>
            <a:off x="876737" y="3972782"/>
            <a:ext cx="5308772" cy="14135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defTabSz="1075275">
              <a:defRPr/>
            </a:pPr>
            <a:r>
              <a:rPr lang="th-TH" sz="336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สำรวจสถานการณ์ทางการเงินของตนเอง</a:t>
            </a:r>
            <a:r>
              <a:rPr lang="en-US" sz="336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br>
              <a:rPr lang="th-TH" sz="336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ตรวจสอบรายรับ รายจ่าย ในปัจจุบันและอนาคต</a:t>
            </a:r>
            <a:b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</a:t>
            </a:r>
            <a:r>
              <a:rPr lang="th-TH" sz="2613" u="sng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ประเมินกระแสเงินสด</a:t>
            </a:r>
            <a:endParaRPr lang="th-TH" sz="2987" u="sng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2C000A-A4E8-10B9-D064-5CDDB04E886F}"/>
              </a:ext>
            </a:extLst>
          </p:cNvPr>
          <p:cNvSpPr txBox="1"/>
          <p:nvPr/>
        </p:nvSpPr>
        <p:spPr>
          <a:xfrm>
            <a:off x="6661614" y="3972783"/>
            <a:ext cx="4417314" cy="1528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defTabSz="1075275">
              <a:defRPr/>
            </a:pPr>
            <a:r>
              <a:rPr lang="th-TH" sz="336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เลือกวิธีที่เหมาะสม</a:t>
            </a:r>
            <a:br>
              <a:rPr lang="th-TH" sz="336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36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กับสถานการณ์ทางการเงิน</a:t>
            </a:r>
            <a:r>
              <a:rPr lang="en-US" sz="336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</a:t>
            </a:r>
            <a:br>
              <a:rPr lang="en-US" sz="336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613" u="sng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วิธีที่เลือกนั้น เราต้องจ่ายไหว</a:t>
            </a:r>
            <a:endParaRPr lang="th-TH" sz="3360" u="sng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1B00EF-12F9-9C37-7ADD-8FCBE465E8B9}"/>
              </a:ext>
            </a:extLst>
          </p:cNvPr>
          <p:cNvSpPr txBox="1"/>
          <p:nvPr/>
        </p:nvSpPr>
        <p:spPr>
          <a:xfrm>
            <a:off x="11578715" y="3972782"/>
            <a:ext cx="4621165" cy="15285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defTabSz="1075275">
              <a:defRPr/>
            </a:pPr>
            <a:r>
              <a:rPr lang="th-TH" sz="336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จัดเตรียมข้อมูล และเอกสารที่จำเป็นในการเจรจาให้ครบถ้วน</a:t>
            </a:r>
            <a:r>
              <a:rPr lang="en-US" sz="336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</a:t>
            </a:r>
            <a:br>
              <a:rPr lang="en-US" sz="336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613" u="sng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ยิ่งเจรจาเร็ว ทางออกยิ่งเยอะ ยิ่งแก้ไขทัน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CC97F4-04BB-DD61-DB4D-F162A4B7E4CC}"/>
              </a:ext>
            </a:extLst>
          </p:cNvPr>
          <p:cNvSpPr txBox="1"/>
          <p:nvPr/>
        </p:nvSpPr>
        <p:spPr>
          <a:xfrm>
            <a:off x="1900444" y="6304506"/>
            <a:ext cx="13267912" cy="78175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1280183"/>
            <a:r>
              <a:rPr lang="th-TH" sz="4480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การเจรจาเพื่อขอปรับโครงสร้างหนี้ ทำได้ทุกสถานะของการเป็นหนี้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4695C5-7540-E521-EAD8-A4C688FE984D}"/>
              </a:ext>
            </a:extLst>
          </p:cNvPr>
          <p:cNvSpPr txBox="1"/>
          <p:nvPr/>
        </p:nvSpPr>
        <p:spPr>
          <a:xfrm>
            <a:off x="4523466" y="7672495"/>
            <a:ext cx="8153169" cy="78175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1280183"/>
            <a:r>
              <a:rPr lang="th-TH" sz="4480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มีตัวเลขที่จ่ายไหวในใจ มีชัยไปกว่าครึ่ง</a:t>
            </a:r>
            <a:r>
              <a:rPr lang="en-US" sz="4480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!!!</a:t>
            </a:r>
            <a:endParaRPr lang="th-TH" sz="4480">
              <a:solidFill>
                <a:schemeClr val="accent5">
                  <a:lumMod val="50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E686783-C9DC-B113-4220-81E1E7816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306">
            <a:off x="4322758" y="4393743"/>
            <a:ext cx="9437096" cy="122161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EDECA4E-193F-08A6-AE09-D5AF2EAA77C3}"/>
              </a:ext>
            </a:extLst>
          </p:cNvPr>
          <p:cNvSpPr/>
          <p:nvPr/>
        </p:nvSpPr>
        <p:spPr>
          <a:xfrm>
            <a:off x="2775252" y="2921723"/>
            <a:ext cx="1137920" cy="1137920"/>
          </a:xfrm>
          <a:prstGeom prst="ellipse">
            <a:avLst/>
          </a:prstGeom>
          <a:solidFill>
            <a:srgbClr val="137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7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th-TH" sz="5973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5C2F896-359E-CDB2-3B43-9006D4E3A17F}"/>
              </a:ext>
            </a:extLst>
          </p:cNvPr>
          <p:cNvSpPr/>
          <p:nvPr/>
        </p:nvSpPr>
        <p:spPr>
          <a:xfrm>
            <a:off x="2767126" y="4425404"/>
            <a:ext cx="1137920" cy="1137920"/>
          </a:xfrm>
          <a:prstGeom prst="ellipse">
            <a:avLst/>
          </a:prstGeom>
          <a:solidFill>
            <a:srgbClr val="137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7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th-TH" sz="5973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431DFA-30C9-6F97-E890-C6957EF6AF9B}"/>
              </a:ext>
            </a:extLst>
          </p:cNvPr>
          <p:cNvSpPr txBox="1"/>
          <p:nvPr/>
        </p:nvSpPr>
        <p:spPr>
          <a:xfrm>
            <a:off x="3716655" y="3051849"/>
            <a:ext cx="8892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600">
                <a:solidFill>
                  <a:srgbClr val="0D2E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ติดต่อเจ้าหนี้เพื่อขอปรับโครงสร้างหนี้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C6496CF-B974-73E0-47F4-C12382C9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51571" y="8914179"/>
            <a:ext cx="770174" cy="687021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11</a:t>
            </a:fld>
            <a:endParaRPr lang="th-TH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6C34F7-639C-5EE9-C151-DD3420CB6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0168" y="-241142"/>
            <a:ext cx="1469888" cy="4836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3F02AA-ED3A-4A5D-5671-0780B0C833F1}"/>
              </a:ext>
            </a:extLst>
          </p:cNvPr>
          <p:cNvSpPr txBox="1"/>
          <p:nvPr/>
        </p:nvSpPr>
        <p:spPr>
          <a:xfrm>
            <a:off x="4407977" y="4513214"/>
            <a:ext cx="94846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600">
                <a:solidFill>
                  <a:srgbClr val="0D2E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หามาตรการที่ช่วยแก้ไขหนี้จากทางการเพิ่มเติม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947B5-C748-CFF5-CF33-CDB495155D00}"/>
              </a:ext>
            </a:extLst>
          </p:cNvPr>
          <p:cNvSpPr txBox="1"/>
          <p:nvPr/>
        </p:nvSpPr>
        <p:spPr>
          <a:xfrm>
            <a:off x="1368966" y="1443806"/>
            <a:ext cx="15344680" cy="1011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973" b="1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ทำยังไงดี พยายามบริหารจัดการหนี้ด้วยตัวเองแล้ว แต่ก็ยังมีปัญหา </a:t>
            </a:r>
            <a:r>
              <a:rPr lang="en-US" sz="5973" b="1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 sz="5973" b="1">
              <a:solidFill>
                <a:schemeClr val="accent5">
                  <a:lumMod val="50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2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E293D-3EAE-A2B7-15AB-A56F3F74C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501">
            <a:off x="1531730" y="502514"/>
            <a:ext cx="10640887" cy="1024983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5F35221D-2B6A-CEFE-D2D9-7449D158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82650" y="8927839"/>
            <a:ext cx="1143162" cy="523219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12</a:t>
            </a:fld>
            <a:endParaRPr lang="th-TH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5A3996D-F112-4A31-CF13-B1DF666C5FFC}"/>
              </a:ext>
            </a:extLst>
          </p:cNvPr>
          <p:cNvSpPr txBox="1"/>
          <p:nvPr/>
        </p:nvSpPr>
        <p:spPr>
          <a:xfrm>
            <a:off x="1757438" y="572149"/>
            <a:ext cx="10419541" cy="89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27" b="1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Refinance: </a:t>
            </a:r>
            <a:r>
              <a:rPr lang="th-TH" sz="5227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ทำได้กับหนี้หลายประเภท ลดภาระได้ไม่ยาก</a:t>
            </a:r>
            <a:endParaRPr lang="th-TH" sz="4480" u="sng">
              <a:solidFill>
                <a:srgbClr val="0D2E68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2CD06-B26C-7C0D-BA35-8FD0FA929099}"/>
              </a:ext>
            </a:extLst>
          </p:cNvPr>
          <p:cNvSpPr txBox="1"/>
          <p:nvPr/>
        </p:nvSpPr>
        <p:spPr>
          <a:xfrm>
            <a:off x="5867601" y="6307445"/>
            <a:ext cx="4785178" cy="609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36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ห้าม</a:t>
            </a:r>
            <a:r>
              <a:rPr lang="th-TH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เรียกเก็บถ้าผ่อนชำระมามากกว่า </a:t>
            </a:r>
            <a:r>
              <a:rPr lang="en-US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 </a:t>
            </a:r>
            <a:r>
              <a:rPr lang="th-TH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289F4-E822-DC48-FFD9-5F86F86C8019}"/>
              </a:ext>
            </a:extLst>
          </p:cNvPr>
          <p:cNvSpPr txBox="1"/>
          <p:nvPr/>
        </p:nvSpPr>
        <p:spPr>
          <a:xfrm>
            <a:off x="700886" y="6283406"/>
            <a:ext cx="4708851" cy="609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6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ห้าม</a:t>
            </a:r>
            <a:r>
              <a:rPr lang="th-TH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เรียกเก็บ</a:t>
            </a:r>
            <a:r>
              <a:rPr lang="th-TH" sz="2987" u="sng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ชั่วคราว</a:t>
            </a:r>
            <a:r>
              <a:rPr lang="th-TH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ถึง </a:t>
            </a:r>
            <a:r>
              <a:rPr lang="en-US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31 </a:t>
            </a:r>
            <a:r>
              <a:rPr lang="th-TH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ธ.ค. </a:t>
            </a:r>
            <a:r>
              <a:rPr lang="en-US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66</a:t>
            </a:r>
            <a:endParaRPr lang="th-TH" sz="2613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1CC40-F4E0-12CC-9CE5-60BC959084A6}"/>
              </a:ext>
            </a:extLst>
          </p:cNvPr>
          <p:cNvSpPr txBox="1"/>
          <p:nvPr/>
        </p:nvSpPr>
        <p:spPr>
          <a:xfrm>
            <a:off x="11053543" y="6304295"/>
            <a:ext cx="5308800" cy="609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360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ห้าม</a:t>
            </a:r>
            <a:r>
              <a:rPr lang="th-TH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เรียกเก็บ</a:t>
            </a:r>
            <a:endParaRPr lang="th-TH" sz="3733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0B74225E-AC9A-2AFC-2A86-26FA63B487CF}"/>
              </a:ext>
            </a:extLst>
          </p:cNvPr>
          <p:cNvSpPr txBox="1">
            <a:spLocks/>
          </p:cNvSpPr>
          <p:nvPr/>
        </p:nvSpPr>
        <p:spPr>
          <a:xfrm>
            <a:off x="16381096" y="6801320"/>
            <a:ext cx="544716" cy="397510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h-TH" sz="1999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BDF2310-1C5F-73BD-5407-88DE772AFA15}"/>
              </a:ext>
            </a:extLst>
          </p:cNvPr>
          <p:cNvGrpSpPr/>
          <p:nvPr/>
        </p:nvGrpSpPr>
        <p:grpSpPr>
          <a:xfrm>
            <a:off x="8526515" y="1710475"/>
            <a:ext cx="5858698" cy="1011494"/>
            <a:chOff x="4343327" y="935562"/>
            <a:chExt cx="3138588" cy="54187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C8C4118-FDC2-2473-AF63-0963640FC4C1}"/>
                </a:ext>
              </a:extLst>
            </p:cNvPr>
            <p:cNvSpPr/>
            <p:nvPr/>
          </p:nvSpPr>
          <p:spPr>
            <a:xfrm>
              <a:off x="4343327" y="935562"/>
              <a:ext cx="2824272" cy="541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389721"/>
              <a:r>
                <a:rPr lang="en-US" sz="5973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Q: Prepayment Fee</a:t>
              </a:r>
              <a:endParaRPr lang="th-TH" sz="5973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86" name="Graphic 85" descr="Question Mark with solid fill">
              <a:extLst>
                <a:ext uri="{FF2B5EF4-FFF2-40B4-BE49-F238E27FC236}">
                  <a16:creationId xmlns:a16="http://schemas.microsoft.com/office/drawing/2014/main" id="{CC616131-DF2C-A49C-3D65-B8180083D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03789" y="951010"/>
              <a:ext cx="578126" cy="4890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E50A3C2-7A3D-26CA-046B-B656E089E3EB}"/>
              </a:ext>
            </a:extLst>
          </p:cNvPr>
          <p:cNvGrpSpPr/>
          <p:nvPr/>
        </p:nvGrpSpPr>
        <p:grpSpPr>
          <a:xfrm>
            <a:off x="3528396" y="1710475"/>
            <a:ext cx="4411396" cy="1011494"/>
            <a:chOff x="1433635" y="966655"/>
            <a:chExt cx="2363248" cy="54187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F6CC73C-1A1D-319B-834C-1DF3EEB18335}"/>
                </a:ext>
              </a:extLst>
            </p:cNvPr>
            <p:cNvSpPr/>
            <p:nvPr/>
          </p:nvSpPr>
          <p:spPr>
            <a:xfrm>
              <a:off x="1433635" y="966655"/>
              <a:ext cx="2152481" cy="541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389721"/>
              <a:r>
                <a:rPr lang="en-US" sz="5973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Q: Refinance</a:t>
              </a:r>
              <a:endParaRPr lang="th-TH" sz="5973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89" name="Graphic 88" descr="Question Mark with solid fill">
              <a:extLst>
                <a:ext uri="{FF2B5EF4-FFF2-40B4-BE49-F238E27FC236}">
                  <a16:creationId xmlns:a16="http://schemas.microsoft.com/office/drawing/2014/main" id="{8B82016B-7FA2-2DB5-320A-399952697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73983" y="1006396"/>
              <a:ext cx="522900" cy="45581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802665-4DE5-E582-4351-F5A4A8CF48AD}"/>
              </a:ext>
            </a:extLst>
          </p:cNvPr>
          <p:cNvGrpSpPr/>
          <p:nvPr/>
        </p:nvGrpSpPr>
        <p:grpSpPr>
          <a:xfrm>
            <a:off x="415826" y="2848948"/>
            <a:ext cx="16029250" cy="6487144"/>
            <a:chOff x="222764" y="1526222"/>
            <a:chExt cx="8587098" cy="3475256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DC509B2-F75C-0C3D-CED8-16B5997060BD}"/>
                </a:ext>
              </a:extLst>
            </p:cNvPr>
            <p:cNvSpPr/>
            <p:nvPr/>
          </p:nvSpPr>
          <p:spPr>
            <a:xfrm>
              <a:off x="352771" y="1526222"/>
              <a:ext cx="2561486" cy="1761053"/>
            </a:xfrm>
            <a:custGeom>
              <a:avLst/>
              <a:gdLst>
                <a:gd name="connsiteX0" fmla="*/ 0 w 2561486"/>
                <a:gd name="connsiteY0" fmla="*/ 0 h 1761053"/>
                <a:gd name="connsiteX1" fmla="*/ 486682 w 2561486"/>
                <a:gd name="connsiteY1" fmla="*/ 0 h 1761053"/>
                <a:gd name="connsiteX2" fmla="*/ 922135 w 2561486"/>
                <a:gd name="connsiteY2" fmla="*/ 0 h 1761053"/>
                <a:gd name="connsiteX3" fmla="*/ 1383202 w 2561486"/>
                <a:gd name="connsiteY3" fmla="*/ 0 h 1761053"/>
                <a:gd name="connsiteX4" fmla="*/ 1921115 w 2561486"/>
                <a:gd name="connsiteY4" fmla="*/ 0 h 1761053"/>
                <a:gd name="connsiteX5" fmla="*/ 2561486 w 2561486"/>
                <a:gd name="connsiteY5" fmla="*/ 0 h 1761053"/>
                <a:gd name="connsiteX6" fmla="*/ 2561486 w 2561486"/>
                <a:gd name="connsiteY6" fmla="*/ 551797 h 1761053"/>
                <a:gd name="connsiteX7" fmla="*/ 2561486 w 2561486"/>
                <a:gd name="connsiteY7" fmla="*/ 1085983 h 1761053"/>
                <a:gd name="connsiteX8" fmla="*/ 2561486 w 2561486"/>
                <a:gd name="connsiteY8" fmla="*/ 1761053 h 1761053"/>
                <a:gd name="connsiteX9" fmla="*/ 2049189 w 2561486"/>
                <a:gd name="connsiteY9" fmla="*/ 1761053 h 1761053"/>
                <a:gd name="connsiteX10" fmla="*/ 1588121 w 2561486"/>
                <a:gd name="connsiteY10" fmla="*/ 1761053 h 1761053"/>
                <a:gd name="connsiteX11" fmla="*/ 1024594 w 2561486"/>
                <a:gd name="connsiteY11" fmla="*/ 1761053 h 1761053"/>
                <a:gd name="connsiteX12" fmla="*/ 537912 w 2561486"/>
                <a:gd name="connsiteY12" fmla="*/ 1761053 h 1761053"/>
                <a:gd name="connsiteX13" fmla="*/ 0 w 2561486"/>
                <a:gd name="connsiteY13" fmla="*/ 1761053 h 1761053"/>
                <a:gd name="connsiteX14" fmla="*/ 0 w 2561486"/>
                <a:gd name="connsiteY14" fmla="*/ 1156425 h 1761053"/>
                <a:gd name="connsiteX15" fmla="*/ 0 w 2561486"/>
                <a:gd name="connsiteY15" fmla="*/ 587018 h 1761053"/>
                <a:gd name="connsiteX16" fmla="*/ 0 w 2561486"/>
                <a:gd name="connsiteY16" fmla="*/ 0 h 176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61486" h="1761053" fill="none" extrusionOk="0">
                  <a:moveTo>
                    <a:pt x="0" y="0"/>
                  </a:moveTo>
                  <a:cubicBezTo>
                    <a:pt x="113697" y="-1510"/>
                    <a:pt x="275040" y="47681"/>
                    <a:pt x="486682" y="0"/>
                  </a:cubicBezTo>
                  <a:cubicBezTo>
                    <a:pt x="698324" y="-47681"/>
                    <a:pt x="830344" y="12307"/>
                    <a:pt x="922135" y="0"/>
                  </a:cubicBezTo>
                  <a:cubicBezTo>
                    <a:pt x="1013926" y="-12307"/>
                    <a:pt x="1184327" y="4003"/>
                    <a:pt x="1383202" y="0"/>
                  </a:cubicBezTo>
                  <a:cubicBezTo>
                    <a:pt x="1582077" y="-4003"/>
                    <a:pt x="1666771" y="40326"/>
                    <a:pt x="1921115" y="0"/>
                  </a:cubicBezTo>
                  <a:cubicBezTo>
                    <a:pt x="2175459" y="-40326"/>
                    <a:pt x="2433336" y="27415"/>
                    <a:pt x="2561486" y="0"/>
                  </a:cubicBezTo>
                  <a:cubicBezTo>
                    <a:pt x="2600391" y="178859"/>
                    <a:pt x="2539992" y="393810"/>
                    <a:pt x="2561486" y="551797"/>
                  </a:cubicBezTo>
                  <a:cubicBezTo>
                    <a:pt x="2582980" y="709784"/>
                    <a:pt x="2519732" y="951196"/>
                    <a:pt x="2561486" y="1085983"/>
                  </a:cubicBezTo>
                  <a:cubicBezTo>
                    <a:pt x="2603240" y="1220770"/>
                    <a:pt x="2501386" y="1578351"/>
                    <a:pt x="2561486" y="1761053"/>
                  </a:cubicBezTo>
                  <a:cubicBezTo>
                    <a:pt x="2322622" y="1766388"/>
                    <a:pt x="2187083" y="1736104"/>
                    <a:pt x="2049189" y="1761053"/>
                  </a:cubicBezTo>
                  <a:cubicBezTo>
                    <a:pt x="1911295" y="1786002"/>
                    <a:pt x="1756018" y="1744193"/>
                    <a:pt x="1588121" y="1761053"/>
                  </a:cubicBezTo>
                  <a:cubicBezTo>
                    <a:pt x="1420224" y="1777913"/>
                    <a:pt x="1197485" y="1727125"/>
                    <a:pt x="1024594" y="1761053"/>
                  </a:cubicBezTo>
                  <a:cubicBezTo>
                    <a:pt x="851703" y="1794981"/>
                    <a:pt x="648265" y="1714987"/>
                    <a:pt x="537912" y="1761053"/>
                  </a:cubicBezTo>
                  <a:cubicBezTo>
                    <a:pt x="427559" y="1807119"/>
                    <a:pt x="229545" y="1760503"/>
                    <a:pt x="0" y="1761053"/>
                  </a:cubicBezTo>
                  <a:cubicBezTo>
                    <a:pt x="-8946" y="1529960"/>
                    <a:pt x="32859" y="1287107"/>
                    <a:pt x="0" y="1156425"/>
                  </a:cubicBezTo>
                  <a:cubicBezTo>
                    <a:pt x="-32859" y="1025743"/>
                    <a:pt x="1338" y="793902"/>
                    <a:pt x="0" y="587018"/>
                  </a:cubicBezTo>
                  <a:cubicBezTo>
                    <a:pt x="-1338" y="380134"/>
                    <a:pt x="19246" y="170983"/>
                    <a:pt x="0" y="0"/>
                  </a:cubicBezTo>
                  <a:close/>
                </a:path>
                <a:path w="2561486" h="1761053" stroke="0" extrusionOk="0">
                  <a:moveTo>
                    <a:pt x="0" y="0"/>
                  </a:moveTo>
                  <a:cubicBezTo>
                    <a:pt x="228129" y="-40607"/>
                    <a:pt x="263283" y="11885"/>
                    <a:pt x="486682" y="0"/>
                  </a:cubicBezTo>
                  <a:cubicBezTo>
                    <a:pt x="710081" y="-11885"/>
                    <a:pt x="833265" y="43326"/>
                    <a:pt x="922135" y="0"/>
                  </a:cubicBezTo>
                  <a:cubicBezTo>
                    <a:pt x="1011005" y="-43326"/>
                    <a:pt x="1258207" y="3280"/>
                    <a:pt x="1485662" y="0"/>
                  </a:cubicBezTo>
                  <a:cubicBezTo>
                    <a:pt x="1713117" y="-3280"/>
                    <a:pt x="1738939" y="2276"/>
                    <a:pt x="1972344" y="0"/>
                  </a:cubicBezTo>
                  <a:cubicBezTo>
                    <a:pt x="2205749" y="-2276"/>
                    <a:pt x="2419914" y="67752"/>
                    <a:pt x="2561486" y="0"/>
                  </a:cubicBezTo>
                  <a:cubicBezTo>
                    <a:pt x="2615900" y="137529"/>
                    <a:pt x="2492641" y="464983"/>
                    <a:pt x="2561486" y="622239"/>
                  </a:cubicBezTo>
                  <a:cubicBezTo>
                    <a:pt x="2630331" y="779495"/>
                    <a:pt x="2491838" y="1086917"/>
                    <a:pt x="2561486" y="1209256"/>
                  </a:cubicBezTo>
                  <a:cubicBezTo>
                    <a:pt x="2631134" y="1331595"/>
                    <a:pt x="2522061" y="1632179"/>
                    <a:pt x="2561486" y="1761053"/>
                  </a:cubicBezTo>
                  <a:cubicBezTo>
                    <a:pt x="2377296" y="1784933"/>
                    <a:pt x="2300616" y="1736088"/>
                    <a:pt x="2100419" y="1761053"/>
                  </a:cubicBezTo>
                  <a:cubicBezTo>
                    <a:pt x="1900222" y="1786018"/>
                    <a:pt x="1707853" y="1717447"/>
                    <a:pt x="1588121" y="1761053"/>
                  </a:cubicBezTo>
                  <a:cubicBezTo>
                    <a:pt x="1468389" y="1804659"/>
                    <a:pt x="1232615" y="1746983"/>
                    <a:pt x="1075824" y="1761053"/>
                  </a:cubicBezTo>
                  <a:cubicBezTo>
                    <a:pt x="919033" y="1775123"/>
                    <a:pt x="734009" y="1722757"/>
                    <a:pt x="589142" y="1761053"/>
                  </a:cubicBezTo>
                  <a:cubicBezTo>
                    <a:pt x="444275" y="1799349"/>
                    <a:pt x="196712" y="1706076"/>
                    <a:pt x="0" y="1761053"/>
                  </a:cubicBezTo>
                  <a:cubicBezTo>
                    <a:pt x="-18179" y="1545347"/>
                    <a:pt x="54031" y="1386241"/>
                    <a:pt x="0" y="1138814"/>
                  </a:cubicBezTo>
                  <a:cubicBezTo>
                    <a:pt x="-54031" y="891387"/>
                    <a:pt x="20881" y="786138"/>
                    <a:pt x="0" y="516576"/>
                  </a:cubicBezTo>
                  <a:cubicBezTo>
                    <a:pt x="-20881" y="247014"/>
                    <a:pt x="35689" y="12567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FE970D-AAF9-76BE-ED3D-487548BB5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320" y="2060161"/>
              <a:ext cx="1261223" cy="106117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96186E-489A-A9AB-B456-98CA6A7F67BD}"/>
                </a:ext>
              </a:extLst>
            </p:cNvPr>
            <p:cNvSpPr txBox="1"/>
            <p:nvPr/>
          </p:nvSpPr>
          <p:spPr>
            <a:xfrm>
              <a:off x="3706363" y="1672709"/>
              <a:ext cx="1532647" cy="2802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สินเชื่อเพื่อที่อยู่อาศัย</a:t>
              </a:r>
            </a:p>
          </p:txBody>
        </p:sp>
        <p:pic>
          <p:nvPicPr>
            <p:cNvPr id="15" name="Picture 3" descr="C:\Documents and Settings\niratchp\Desktop\FCC\Cartoon FL\gartoon_FCC\New Folder\group_color.png">
              <a:extLst>
                <a:ext uri="{FF2B5EF4-FFF2-40B4-BE49-F238E27FC236}">
                  <a16:creationId xmlns:a16="http://schemas.microsoft.com/office/drawing/2014/main" id="{DF54BFB5-CFF9-43AD-77BF-76A9CE9C5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76" y="2208377"/>
              <a:ext cx="957787" cy="81693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593DFC-3806-8E4F-08BB-B5A499310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698" y="1738071"/>
              <a:ext cx="508740" cy="910377"/>
            </a:xfrm>
            <a:prstGeom prst="rect">
              <a:avLst/>
            </a:prstGeom>
          </p:spPr>
        </p:pic>
        <p:pic>
          <p:nvPicPr>
            <p:cNvPr id="17" name="Content Placeholder 4">
              <a:extLst>
                <a:ext uri="{FF2B5EF4-FFF2-40B4-BE49-F238E27FC236}">
                  <a16:creationId xmlns:a16="http://schemas.microsoft.com/office/drawing/2014/main" id="{E5DEEF4E-F878-7170-FBD5-BBA28F632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2222" y="2012202"/>
              <a:ext cx="308787" cy="30998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26FDD8-83D3-5E24-B911-3398CECA644B}"/>
                </a:ext>
              </a:extLst>
            </p:cNvPr>
            <p:cNvSpPr txBox="1"/>
            <p:nvPr/>
          </p:nvSpPr>
          <p:spPr>
            <a:xfrm>
              <a:off x="374885" y="1598209"/>
              <a:ext cx="1894582" cy="511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สินเชื่อรายย่อยเพื่อการประกอบอาชีพภายใต้การกำกับ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64CE3A-5CDC-AFFE-4BE1-2A98C3C2941A}"/>
                </a:ext>
              </a:extLst>
            </p:cNvPr>
            <p:cNvSpPr txBox="1"/>
            <p:nvPr/>
          </p:nvSpPr>
          <p:spPr>
            <a:xfrm>
              <a:off x="1625761" y="2651064"/>
              <a:ext cx="1199485" cy="48028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th-TH" sz="2613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สินเชื่อส่วนบุคคลภายใต้</a:t>
              </a:r>
            </a:p>
            <a:p>
              <a:pPr algn="ctr"/>
              <a:r>
                <a:rPr lang="th-TH" sz="2613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การกำกับ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BF0C62-069F-6012-832F-EE1916AA8E66}"/>
                </a:ext>
              </a:extLst>
            </p:cNvPr>
            <p:cNvSpPr txBox="1"/>
            <p:nvPr/>
          </p:nvSpPr>
          <p:spPr>
            <a:xfrm>
              <a:off x="6009524" y="2681129"/>
              <a:ext cx="902017" cy="5111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h-TH" sz="28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สินเชื่อส่วนบุคคลดิจิทัล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7AD786-BF43-38C4-2076-40DB3C060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64" y="2311725"/>
              <a:ext cx="801396" cy="7652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621761-9CDB-A24C-88F6-AE9281B45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733" y="1601109"/>
              <a:ext cx="982293" cy="69997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F0F874-0D38-9DCE-382E-86F280E0B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55014" y="2264255"/>
              <a:ext cx="599977" cy="69997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BC247D-D639-0C74-7D08-5A2942FA7F60}"/>
                </a:ext>
              </a:extLst>
            </p:cNvPr>
            <p:cNvSpPr txBox="1"/>
            <p:nvPr/>
          </p:nvSpPr>
          <p:spPr>
            <a:xfrm>
              <a:off x="6099529" y="1675814"/>
              <a:ext cx="902017" cy="5111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h-TH" sz="28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สินเชื่อจำนำ</a:t>
              </a:r>
            </a:p>
            <a:p>
              <a:r>
                <a:rPr lang="th-TH" sz="28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ทะเบียนรถ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F866CF-00E1-1521-7685-B2BB1589C255}"/>
                </a:ext>
              </a:extLst>
            </p:cNvPr>
            <p:cNvSpPr txBox="1"/>
            <p:nvPr/>
          </p:nvSpPr>
          <p:spPr>
            <a:xfrm>
              <a:off x="7199697" y="3002992"/>
              <a:ext cx="1610165" cy="2802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สินเชื่ออุปโภคบริโภคอื่น ๆ</a:t>
              </a:r>
              <a:r>
                <a:rPr lang="en-US" sz="28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*</a:t>
              </a:r>
              <a:endParaRPr lang="th-TH" sz="280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5D6CB25-85FD-8C35-4F40-120597FE73FD}"/>
                </a:ext>
              </a:extLst>
            </p:cNvPr>
            <p:cNvSpPr/>
            <p:nvPr/>
          </p:nvSpPr>
          <p:spPr>
            <a:xfrm>
              <a:off x="3143358" y="1540457"/>
              <a:ext cx="2561486" cy="1761053"/>
            </a:xfrm>
            <a:custGeom>
              <a:avLst/>
              <a:gdLst>
                <a:gd name="connsiteX0" fmla="*/ 0 w 2561486"/>
                <a:gd name="connsiteY0" fmla="*/ 0 h 1761053"/>
                <a:gd name="connsiteX1" fmla="*/ 486682 w 2561486"/>
                <a:gd name="connsiteY1" fmla="*/ 0 h 1761053"/>
                <a:gd name="connsiteX2" fmla="*/ 922135 w 2561486"/>
                <a:gd name="connsiteY2" fmla="*/ 0 h 1761053"/>
                <a:gd name="connsiteX3" fmla="*/ 1485662 w 2561486"/>
                <a:gd name="connsiteY3" fmla="*/ 0 h 1761053"/>
                <a:gd name="connsiteX4" fmla="*/ 1972344 w 2561486"/>
                <a:gd name="connsiteY4" fmla="*/ 0 h 1761053"/>
                <a:gd name="connsiteX5" fmla="*/ 2561486 w 2561486"/>
                <a:gd name="connsiteY5" fmla="*/ 0 h 1761053"/>
                <a:gd name="connsiteX6" fmla="*/ 2561486 w 2561486"/>
                <a:gd name="connsiteY6" fmla="*/ 622239 h 1761053"/>
                <a:gd name="connsiteX7" fmla="*/ 2561486 w 2561486"/>
                <a:gd name="connsiteY7" fmla="*/ 1209256 h 1761053"/>
                <a:gd name="connsiteX8" fmla="*/ 2561486 w 2561486"/>
                <a:gd name="connsiteY8" fmla="*/ 1761053 h 1761053"/>
                <a:gd name="connsiteX9" fmla="*/ 2100419 w 2561486"/>
                <a:gd name="connsiteY9" fmla="*/ 1761053 h 1761053"/>
                <a:gd name="connsiteX10" fmla="*/ 1588121 w 2561486"/>
                <a:gd name="connsiteY10" fmla="*/ 1761053 h 1761053"/>
                <a:gd name="connsiteX11" fmla="*/ 1075824 w 2561486"/>
                <a:gd name="connsiteY11" fmla="*/ 1761053 h 1761053"/>
                <a:gd name="connsiteX12" fmla="*/ 589142 w 2561486"/>
                <a:gd name="connsiteY12" fmla="*/ 1761053 h 1761053"/>
                <a:gd name="connsiteX13" fmla="*/ 0 w 2561486"/>
                <a:gd name="connsiteY13" fmla="*/ 1761053 h 1761053"/>
                <a:gd name="connsiteX14" fmla="*/ 0 w 2561486"/>
                <a:gd name="connsiteY14" fmla="*/ 1138814 h 1761053"/>
                <a:gd name="connsiteX15" fmla="*/ 0 w 2561486"/>
                <a:gd name="connsiteY15" fmla="*/ 516576 h 1761053"/>
                <a:gd name="connsiteX16" fmla="*/ 0 w 2561486"/>
                <a:gd name="connsiteY16" fmla="*/ 0 h 176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61486" h="1761053" extrusionOk="0">
                  <a:moveTo>
                    <a:pt x="0" y="0"/>
                  </a:moveTo>
                  <a:cubicBezTo>
                    <a:pt x="228129" y="-40607"/>
                    <a:pt x="263283" y="11885"/>
                    <a:pt x="486682" y="0"/>
                  </a:cubicBezTo>
                  <a:cubicBezTo>
                    <a:pt x="710081" y="-11885"/>
                    <a:pt x="833265" y="43326"/>
                    <a:pt x="922135" y="0"/>
                  </a:cubicBezTo>
                  <a:cubicBezTo>
                    <a:pt x="1011005" y="-43326"/>
                    <a:pt x="1258207" y="3280"/>
                    <a:pt x="1485662" y="0"/>
                  </a:cubicBezTo>
                  <a:cubicBezTo>
                    <a:pt x="1713117" y="-3280"/>
                    <a:pt x="1738939" y="2276"/>
                    <a:pt x="1972344" y="0"/>
                  </a:cubicBezTo>
                  <a:cubicBezTo>
                    <a:pt x="2205749" y="-2276"/>
                    <a:pt x="2419914" y="67752"/>
                    <a:pt x="2561486" y="0"/>
                  </a:cubicBezTo>
                  <a:cubicBezTo>
                    <a:pt x="2615900" y="137529"/>
                    <a:pt x="2492641" y="464983"/>
                    <a:pt x="2561486" y="622239"/>
                  </a:cubicBezTo>
                  <a:cubicBezTo>
                    <a:pt x="2630331" y="779495"/>
                    <a:pt x="2491838" y="1086917"/>
                    <a:pt x="2561486" y="1209256"/>
                  </a:cubicBezTo>
                  <a:cubicBezTo>
                    <a:pt x="2631134" y="1331595"/>
                    <a:pt x="2522061" y="1632179"/>
                    <a:pt x="2561486" y="1761053"/>
                  </a:cubicBezTo>
                  <a:cubicBezTo>
                    <a:pt x="2377296" y="1784933"/>
                    <a:pt x="2300616" y="1736088"/>
                    <a:pt x="2100419" y="1761053"/>
                  </a:cubicBezTo>
                  <a:cubicBezTo>
                    <a:pt x="1900222" y="1786018"/>
                    <a:pt x="1707853" y="1717447"/>
                    <a:pt x="1588121" y="1761053"/>
                  </a:cubicBezTo>
                  <a:cubicBezTo>
                    <a:pt x="1468389" y="1804659"/>
                    <a:pt x="1232615" y="1746983"/>
                    <a:pt x="1075824" y="1761053"/>
                  </a:cubicBezTo>
                  <a:cubicBezTo>
                    <a:pt x="919033" y="1775123"/>
                    <a:pt x="734009" y="1722757"/>
                    <a:pt x="589142" y="1761053"/>
                  </a:cubicBezTo>
                  <a:cubicBezTo>
                    <a:pt x="444275" y="1799349"/>
                    <a:pt x="196712" y="1706076"/>
                    <a:pt x="0" y="1761053"/>
                  </a:cubicBezTo>
                  <a:cubicBezTo>
                    <a:pt x="-18179" y="1545347"/>
                    <a:pt x="54031" y="1386241"/>
                    <a:pt x="0" y="1138814"/>
                  </a:cubicBezTo>
                  <a:cubicBezTo>
                    <a:pt x="-54031" y="891387"/>
                    <a:pt x="20881" y="786138"/>
                    <a:pt x="0" y="516576"/>
                  </a:cubicBezTo>
                  <a:cubicBezTo>
                    <a:pt x="-20881" y="247014"/>
                    <a:pt x="35689" y="125673"/>
                    <a:pt x="0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68DC6C4-6FBF-B729-5F10-E3E679D02D16}"/>
                </a:ext>
              </a:extLst>
            </p:cNvPr>
            <p:cNvSpPr/>
            <p:nvPr/>
          </p:nvSpPr>
          <p:spPr>
            <a:xfrm>
              <a:off x="5891994" y="1540458"/>
              <a:ext cx="2863588" cy="1761053"/>
            </a:xfrm>
            <a:custGeom>
              <a:avLst/>
              <a:gdLst>
                <a:gd name="connsiteX0" fmla="*/ 0 w 2863588"/>
                <a:gd name="connsiteY0" fmla="*/ 0 h 1761053"/>
                <a:gd name="connsiteX1" fmla="*/ 544082 w 2863588"/>
                <a:gd name="connsiteY1" fmla="*/ 0 h 1761053"/>
                <a:gd name="connsiteX2" fmla="*/ 1030892 w 2863588"/>
                <a:gd name="connsiteY2" fmla="*/ 0 h 1761053"/>
                <a:gd name="connsiteX3" fmla="*/ 1660881 w 2863588"/>
                <a:gd name="connsiteY3" fmla="*/ 0 h 1761053"/>
                <a:gd name="connsiteX4" fmla="*/ 2204963 w 2863588"/>
                <a:gd name="connsiteY4" fmla="*/ 0 h 1761053"/>
                <a:gd name="connsiteX5" fmla="*/ 2863588 w 2863588"/>
                <a:gd name="connsiteY5" fmla="*/ 0 h 1761053"/>
                <a:gd name="connsiteX6" fmla="*/ 2863588 w 2863588"/>
                <a:gd name="connsiteY6" fmla="*/ 622239 h 1761053"/>
                <a:gd name="connsiteX7" fmla="*/ 2863588 w 2863588"/>
                <a:gd name="connsiteY7" fmla="*/ 1209256 h 1761053"/>
                <a:gd name="connsiteX8" fmla="*/ 2863588 w 2863588"/>
                <a:gd name="connsiteY8" fmla="*/ 1761053 h 1761053"/>
                <a:gd name="connsiteX9" fmla="*/ 2348142 w 2863588"/>
                <a:gd name="connsiteY9" fmla="*/ 1761053 h 1761053"/>
                <a:gd name="connsiteX10" fmla="*/ 1775425 w 2863588"/>
                <a:gd name="connsiteY10" fmla="*/ 1761053 h 1761053"/>
                <a:gd name="connsiteX11" fmla="*/ 1202707 w 2863588"/>
                <a:gd name="connsiteY11" fmla="*/ 1761053 h 1761053"/>
                <a:gd name="connsiteX12" fmla="*/ 658625 w 2863588"/>
                <a:gd name="connsiteY12" fmla="*/ 1761053 h 1761053"/>
                <a:gd name="connsiteX13" fmla="*/ 0 w 2863588"/>
                <a:gd name="connsiteY13" fmla="*/ 1761053 h 1761053"/>
                <a:gd name="connsiteX14" fmla="*/ 0 w 2863588"/>
                <a:gd name="connsiteY14" fmla="*/ 1138814 h 1761053"/>
                <a:gd name="connsiteX15" fmla="*/ 0 w 2863588"/>
                <a:gd name="connsiteY15" fmla="*/ 516576 h 1761053"/>
                <a:gd name="connsiteX16" fmla="*/ 0 w 2863588"/>
                <a:gd name="connsiteY16" fmla="*/ 0 h 176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3588" h="1761053" extrusionOk="0">
                  <a:moveTo>
                    <a:pt x="0" y="0"/>
                  </a:moveTo>
                  <a:cubicBezTo>
                    <a:pt x="160975" y="-10979"/>
                    <a:pt x="399455" y="44702"/>
                    <a:pt x="544082" y="0"/>
                  </a:cubicBezTo>
                  <a:cubicBezTo>
                    <a:pt x="688709" y="-44702"/>
                    <a:pt x="804682" y="43018"/>
                    <a:pt x="1030892" y="0"/>
                  </a:cubicBezTo>
                  <a:cubicBezTo>
                    <a:pt x="1257102" y="-43018"/>
                    <a:pt x="1368914" y="50498"/>
                    <a:pt x="1660881" y="0"/>
                  </a:cubicBezTo>
                  <a:cubicBezTo>
                    <a:pt x="1952848" y="-50498"/>
                    <a:pt x="2046771" y="47569"/>
                    <a:pt x="2204963" y="0"/>
                  </a:cubicBezTo>
                  <a:cubicBezTo>
                    <a:pt x="2363155" y="-47569"/>
                    <a:pt x="2576839" y="15373"/>
                    <a:pt x="2863588" y="0"/>
                  </a:cubicBezTo>
                  <a:cubicBezTo>
                    <a:pt x="2918002" y="137529"/>
                    <a:pt x="2794743" y="464983"/>
                    <a:pt x="2863588" y="622239"/>
                  </a:cubicBezTo>
                  <a:cubicBezTo>
                    <a:pt x="2932433" y="779495"/>
                    <a:pt x="2793940" y="1086917"/>
                    <a:pt x="2863588" y="1209256"/>
                  </a:cubicBezTo>
                  <a:cubicBezTo>
                    <a:pt x="2933236" y="1331595"/>
                    <a:pt x="2824163" y="1632179"/>
                    <a:pt x="2863588" y="1761053"/>
                  </a:cubicBezTo>
                  <a:cubicBezTo>
                    <a:pt x="2698764" y="1768505"/>
                    <a:pt x="2572732" y="1734415"/>
                    <a:pt x="2348142" y="1761053"/>
                  </a:cubicBezTo>
                  <a:cubicBezTo>
                    <a:pt x="2123552" y="1787691"/>
                    <a:pt x="1899193" y="1711593"/>
                    <a:pt x="1775425" y="1761053"/>
                  </a:cubicBezTo>
                  <a:cubicBezTo>
                    <a:pt x="1651657" y="1810513"/>
                    <a:pt x="1365904" y="1731595"/>
                    <a:pt x="1202707" y="1761053"/>
                  </a:cubicBezTo>
                  <a:cubicBezTo>
                    <a:pt x="1039510" y="1790511"/>
                    <a:pt x="815693" y="1753942"/>
                    <a:pt x="658625" y="1761053"/>
                  </a:cubicBezTo>
                  <a:cubicBezTo>
                    <a:pt x="501557" y="1768164"/>
                    <a:pt x="320563" y="1716849"/>
                    <a:pt x="0" y="1761053"/>
                  </a:cubicBezTo>
                  <a:cubicBezTo>
                    <a:pt x="-18179" y="1545347"/>
                    <a:pt x="54031" y="1386241"/>
                    <a:pt x="0" y="1138814"/>
                  </a:cubicBezTo>
                  <a:cubicBezTo>
                    <a:pt x="-54031" y="891387"/>
                    <a:pt x="20881" y="786138"/>
                    <a:pt x="0" y="516576"/>
                  </a:cubicBezTo>
                  <a:cubicBezTo>
                    <a:pt x="-20881" y="247014"/>
                    <a:pt x="35689" y="125673"/>
                    <a:pt x="0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44BD3E-3E30-E664-5C83-99FD90D252B0}"/>
                </a:ext>
              </a:extLst>
            </p:cNvPr>
            <p:cNvSpPr txBox="1"/>
            <p:nvPr/>
          </p:nvSpPr>
          <p:spPr>
            <a:xfrm>
              <a:off x="222764" y="4782771"/>
              <a:ext cx="4030696" cy="218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53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หมายเหตุ</a:t>
              </a:r>
              <a:r>
                <a:rPr lang="en-US" sz="2053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: *</a:t>
              </a:r>
              <a:r>
                <a:rPr lang="th-TH" sz="2053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สินเชื่ออุปโภคบริโภค เช่น สินเชื่อสวัสดิการ สินเชื่อที่มีหลักประกันอื่น ๆ </a:t>
              </a:r>
            </a:p>
          </p:txBody>
        </p:sp>
      </p:grp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CB651FB-FC31-3D73-08A1-624EF3D4BE0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7" y="707193"/>
            <a:ext cx="903256" cy="1275790"/>
          </a:xfrm>
          <a:prstGeom prst="rect">
            <a:avLst/>
          </a:prstGeom>
          <a:noFill/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292487F-3DE6-F0EC-F4FD-15C382D98E1A}"/>
              </a:ext>
            </a:extLst>
          </p:cNvPr>
          <p:cNvGrpSpPr/>
          <p:nvPr/>
        </p:nvGrpSpPr>
        <p:grpSpPr>
          <a:xfrm>
            <a:off x="2364994" y="7524882"/>
            <a:ext cx="10514090" cy="1038298"/>
            <a:chOff x="1266961" y="4031186"/>
            <a:chExt cx="5632548" cy="5562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A5C24C-ABB2-CA13-32DE-8FB3CEDF2DDC}"/>
                </a:ext>
              </a:extLst>
            </p:cNvPr>
            <p:cNvSpPr txBox="1"/>
            <p:nvPr/>
          </p:nvSpPr>
          <p:spPr>
            <a:xfrm>
              <a:off x="1266961" y="4073853"/>
              <a:ext cx="5632548" cy="3572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33">
                  <a:solidFill>
                    <a:srgbClr val="FF000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     </a:t>
              </a:r>
              <a:r>
                <a:rPr lang="th-TH" sz="3733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มาตรการสนับสนุนการรีไฟแนนซ์ </a:t>
              </a:r>
              <a:r>
                <a:rPr lang="en-US" sz="3733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&gt;&gt; </a:t>
              </a:r>
              <a:r>
                <a:rPr lang="th-TH" sz="3733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ห้ามเรียกเก็บค่า </a:t>
              </a:r>
              <a:r>
                <a:rPr lang="en-US" sz="3733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Prepayment Fee</a:t>
              </a:r>
              <a:endParaRPr lang="th-TH" sz="3733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D35E6E-653A-244C-FE09-517EC30EE081}"/>
                </a:ext>
              </a:extLst>
            </p:cNvPr>
            <p:cNvSpPr txBox="1"/>
            <p:nvPr/>
          </p:nvSpPr>
          <p:spPr>
            <a:xfrm>
              <a:off x="1292139" y="4031186"/>
              <a:ext cx="765261" cy="556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47">
                  <a:solidFill>
                    <a:srgbClr val="00B050"/>
                  </a:solidFill>
                </a:rPr>
                <a:t>A:</a:t>
              </a:r>
              <a:endParaRPr lang="th-TH" sz="6147">
                <a:solidFill>
                  <a:srgbClr val="00B05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661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A78A3-8AEC-7D41-7973-BE942ED7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00938" y="8914179"/>
            <a:ext cx="492370" cy="511175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13</a:t>
            </a:fld>
            <a:endParaRPr lang="th-TH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2F04C3-E1CF-C784-8D2C-89382EBD6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7" y="707193"/>
            <a:ext cx="903256" cy="127579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30BFBA-65CA-2406-4108-C522E98FC4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645">
            <a:off x="1808593" y="559715"/>
            <a:ext cx="13438977" cy="1252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5BFEB2-32FE-EB8E-60DE-C484AE3D5BC9}"/>
              </a:ext>
            </a:extLst>
          </p:cNvPr>
          <p:cNvSpPr txBox="1"/>
          <p:nvPr/>
        </p:nvSpPr>
        <p:spPr>
          <a:xfrm>
            <a:off x="1846518" y="723009"/>
            <a:ext cx="13618849" cy="89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27" b="1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Retention: </a:t>
            </a:r>
            <a:r>
              <a:rPr lang="th-TH" sz="5227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อีก 1 ทางเลือกสำหรับคนที่มีบ้าน นอกจากการ </a:t>
            </a:r>
            <a:r>
              <a:rPr lang="en-US" sz="5227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Refinance</a:t>
            </a:r>
            <a:endParaRPr lang="th-TH" sz="4480" u="sng">
              <a:solidFill>
                <a:srgbClr val="0D2E68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6AC8D5-3335-AD82-8C8D-0CB9166A5470}"/>
              </a:ext>
            </a:extLst>
          </p:cNvPr>
          <p:cNvGrpSpPr/>
          <p:nvPr/>
        </p:nvGrpSpPr>
        <p:grpSpPr>
          <a:xfrm>
            <a:off x="7201319" y="2599359"/>
            <a:ext cx="5385313" cy="1262070"/>
            <a:chOff x="3930677" y="1675735"/>
            <a:chExt cx="2884989" cy="6761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F5BB7A-69FD-54E1-B706-38B6D1378363}"/>
                </a:ext>
              </a:extLst>
            </p:cNvPr>
            <p:cNvSpPr/>
            <p:nvPr/>
          </p:nvSpPr>
          <p:spPr>
            <a:xfrm>
              <a:off x="3930677" y="1686792"/>
              <a:ext cx="2884989" cy="665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389721"/>
              <a:r>
                <a:rPr lang="en-US" sz="746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Q: Retention </a:t>
              </a:r>
              <a:endParaRPr lang="th-TH" sz="7467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10" name="Graphic 9" descr="Question Mark with solid fill">
              <a:extLst>
                <a:ext uri="{FF2B5EF4-FFF2-40B4-BE49-F238E27FC236}">
                  <a16:creationId xmlns:a16="http://schemas.microsoft.com/office/drawing/2014/main" id="{EF846F1D-76D4-FFCB-59BA-B497C45A6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94359" y="1675735"/>
              <a:ext cx="562039" cy="48993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4FD927-182B-D596-2C67-83490135214C}"/>
              </a:ext>
            </a:extLst>
          </p:cNvPr>
          <p:cNvGrpSpPr/>
          <p:nvPr/>
        </p:nvGrpSpPr>
        <p:grpSpPr>
          <a:xfrm>
            <a:off x="7833493" y="3652880"/>
            <a:ext cx="8040458" cy="1241430"/>
            <a:chOff x="4269343" y="2304858"/>
            <a:chExt cx="4307388" cy="6650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5C4B4B-22AD-DF09-613D-7E3D8D6C0FA2}"/>
                </a:ext>
              </a:extLst>
            </p:cNvPr>
            <p:cNvSpPr/>
            <p:nvPr/>
          </p:nvSpPr>
          <p:spPr>
            <a:xfrm>
              <a:off x="4269343" y="2304858"/>
              <a:ext cx="4036457" cy="665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389721"/>
              <a:r>
                <a:rPr lang="en-US" sz="746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Q: </a:t>
              </a:r>
              <a:r>
                <a:rPr lang="th-TH" sz="746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ข้อดีของการ</a:t>
              </a:r>
              <a:r>
                <a:rPr lang="en-US" sz="746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Retention </a:t>
              </a:r>
              <a:endParaRPr lang="th-TH" sz="7467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12" name="Graphic 11" descr="Question Mark with solid fill">
              <a:extLst>
                <a:ext uri="{FF2B5EF4-FFF2-40B4-BE49-F238E27FC236}">
                  <a16:creationId xmlns:a16="http://schemas.microsoft.com/office/drawing/2014/main" id="{C6438DC5-7A19-2322-26DE-7393D09F4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14692" y="2353068"/>
              <a:ext cx="562039" cy="48993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838384-DE57-D95E-B797-FFC327338024}"/>
              </a:ext>
            </a:extLst>
          </p:cNvPr>
          <p:cNvGrpSpPr/>
          <p:nvPr/>
        </p:nvGrpSpPr>
        <p:grpSpPr>
          <a:xfrm>
            <a:off x="10936117" y="5483165"/>
            <a:ext cx="1495413" cy="1031178"/>
            <a:chOff x="8522608" y="2025086"/>
            <a:chExt cx="1371231" cy="113034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25ADC5-84CE-91E3-FB7B-D46FE1EDE19B}"/>
                </a:ext>
              </a:extLst>
            </p:cNvPr>
            <p:cNvSpPr/>
            <p:nvPr/>
          </p:nvSpPr>
          <p:spPr>
            <a:xfrm>
              <a:off x="8713984" y="2025086"/>
              <a:ext cx="1179855" cy="113034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5275">
                <a:defRPr/>
              </a:pPr>
              <a:endParaRPr lang="th-TH">
                <a:solidFill>
                  <a:prstClr val="white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334BCF-481E-3EF6-A8FA-F2474896AAA7}"/>
                </a:ext>
              </a:extLst>
            </p:cNvPr>
            <p:cNvSpPr txBox="1"/>
            <p:nvPr/>
          </p:nvSpPr>
          <p:spPr>
            <a:xfrm>
              <a:off x="8522608" y="2084722"/>
              <a:ext cx="1223169" cy="9829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075275">
                <a:defRPr/>
              </a:pPr>
              <a:r>
                <a:rPr lang="en-US" sz="5227" b="1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%</a:t>
              </a:r>
              <a:endParaRPr lang="th-TH" sz="5227" b="1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80D098C-786C-5330-5B5B-49894EE4E9C9}"/>
                </a:ext>
              </a:extLst>
            </p:cNvPr>
            <p:cNvCxnSpPr>
              <a:cxnSpLocks/>
            </p:cNvCxnSpPr>
            <p:nvPr/>
          </p:nvCxnSpPr>
          <p:spPr>
            <a:xfrm>
              <a:off x="9447354" y="2471691"/>
              <a:ext cx="2" cy="302466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5D4243-6EC2-FFA4-6D23-3DAA3695AD1B}"/>
              </a:ext>
            </a:extLst>
          </p:cNvPr>
          <p:cNvGrpSpPr/>
          <p:nvPr/>
        </p:nvGrpSpPr>
        <p:grpSpPr>
          <a:xfrm>
            <a:off x="12869571" y="5196166"/>
            <a:ext cx="1873036" cy="1314146"/>
            <a:chOff x="6559376" y="2984987"/>
            <a:chExt cx="1233254" cy="8101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1555B32-7E1E-F200-2550-8E7618A102AC}"/>
                </a:ext>
              </a:extLst>
            </p:cNvPr>
            <p:cNvGrpSpPr/>
            <p:nvPr/>
          </p:nvGrpSpPr>
          <p:grpSpPr>
            <a:xfrm>
              <a:off x="6559376" y="2984987"/>
              <a:ext cx="780100" cy="810177"/>
              <a:chOff x="7899839" y="2708015"/>
              <a:chExt cx="902347" cy="797821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7A73A7E-A27A-852D-3E4B-3F3E26C6BD51}"/>
                  </a:ext>
                </a:extLst>
              </p:cNvPr>
              <p:cNvGrpSpPr/>
              <p:nvPr/>
            </p:nvGrpSpPr>
            <p:grpSpPr>
              <a:xfrm>
                <a:off x="7899839" y="2708015"/>
                <a:ext cx="842334" cy="797821"/>
                <a:chOff x="11340245" y="5802243"/>
                <a:chExt cx="1572357" cy="1489264"/>
              </a:xfrm>
            </p:grpSpPr>
            <p:pic>
              <p:nvPicPr>
                <p:cNvPr id="21" name="Content Placeholder 4">
                  <a:extLst>
                    <a:ext uri="{FF2B5EF4-FFF2-40B4-BE49-F238E27FC236}">
                      <a16:creationId xmlns:a16="http://schemas.microsoft.com/office/drawing/2014/main" id="{FA021B89-236E-7BAA-1B49-489DF38FDC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05259" y="5802243"/>
                  <a:ext cx="1207343" cy="1080000"/>
                </a:xfrm>
                <a:prstGeom prst="rect">
                  <a:avLst/>
                </a:prstGeom>
              </p:spPr>
            </p:pic>
            <p:pic>
              <p:nvPicPr>
                <p:cNvPr id="22" name="Content Placeholder 4">
                  <a:extLst>
                    <a:ext uri="{FF2B5EF4-FFF2-40B4-BE49-F238E27FC236}">
                      <a16:creationId xmlns:a16="http://schemas.microsoft.com/office/drawing/2014/main" id="{47DC7547-DF9A-CA55-F141-EB959254C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340245" y="6211507"/>
                  <a:ext cx="1207343" cy="1080000"/>
                </a:xfrm>
                <a:prstGeom prst="rect">
                  <a:avLst/>
                </a:prstGeom>
              </p:spPr>
            </p:pic>
          </p:grpSp>
          <p:pic>
            <p:nvPicPr>
              <p:cNvPr id="20" name="Content Placeholder 4">
                <a:extLst>
                  <a:ext uri="{FF2B5EF4-FFF2-40B4-BE49-F238E27FC236}">
                    <a16:creationId xmlns:a16="http://schemas.microsoft.com/office/drawing/2014/main" id="{CB0CE268-1835-C349-E07E-8DBAD7D37A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55395" y="2834741"/>
                <a:ext cx="646791" cy="578572"/>
              </a:xfrm>
              <a:prstGeom prst="rect">
                <a:avLst/>
              </a:prstGeom>
            </p:spPr>
          </p:pic>
        </p:grp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586E785D-1755-404E-3BD6-A24A00BCFD54}"/>
                </a:ext>
              </a:extLst>
            </p:cNvPr>
            <p:cNvSpPr/>
            <p:nvPr/>
          </p:nvSpPr>
          <p:spPr>
            <a:xfrm>
              <a:off x="7331384" y="3050697"/>
              <a:ext cx="461246" cy="67163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6147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E68F23-9C59-9D1E-CB27-CC4FEDE3EFFF}"/>
              </a:ext>
            </a:extLst>
          </p:cNvPr>
          <p:cNvGrpSpPr/>
          <p:nvPr/>
        </p:nvGrpSpPr>
        <p:grpSpPr>
          <a:xfrm>
            <a:off x="8972449" y="5105534"/>
            <a:ext cx="1706880" cy="1737092"/>
            <a:chOff x="4678892" y="1399725"/>
            <a:chExt cx="1399336" cy="1312246"/>
          </a:xfrm>
        </p:grpSpPr>
        <p:pic>
          <p:nvPicPr>
            <p:cNvPr id="25" name="Graphic 24" descr="Document with solid fill">
              <a:extLst>
                <a:ext uri="{FF2B5EF4-FFF2-40B4-BE49-F238E27FC236}">
                  <a16:creationId xmlns:a16="http://schemas.microsoft.com/office/drawing/2014/main" id="{E6A7C372-5624-5204-6305-5BD062F86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36092" y="1399725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Checklist with solid fill">
              <a:extLst>
                <a:ext uri="{FF2B5EF4-FFF2-40B4-BE49-F238E27FC236}">
                  <a16:creationId xmlns:a16="http://schemas.microsoft.com/office/drawing/2014/main" id="{A4559000-460F-55AE-AEC4-EC0BDFD3B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163828" y="1655027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Magnifying glass with solid fill">
              <a:extLst>
                <a:ext uri="{FF2B5EF4-FFF2-40B4-BE49-F238E27FC236}">
                  <a16:creationId xmlns:a16="http://schemas.microsoft.com/office/drawing/2014/main" id="{4A7017A2-199A-4C54-8897-DCFC18E85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78892" y="1797571"/>
              <a:ext cx="914400" cy="914400"/>
            </a:xfrm>
            <a:prstGeom prst="rect">
              <a:avLst/>
            </a:prstGeom>
          </p:spPr>
        </p:pic>
      </p:grpSp>
      <p:pic>
        <p:nvPicPr>
          <p:cNvPr id="31" name="Picture 30" descr="A picture containing building, yellow, house, window&#10;&#10;Description automatically generated">
            <a:extLst>
              <a:ext uri="{FF2B5EF4-FFF2-40B4-BE49-F238E27FC236}">
                <a16:creationId xmlns:a16="http://schemas.microsoft.com/office/drawing/2014/main" id="{DFA9C6B5-1671-6391-902C-F2BC6D85A69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17" y="2760520"/>
            <a:ext cx="5297346" cy="4036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41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E293D-3EAE-A2B7-15AB-A56F3F74C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781">
            <a:off x="1295148" y="536318"/>
            <a:ext cx="9833124" cy="1200336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5F35221D-2B6A-CEFE-D2D9-7449D158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65769" y="8771815"/>
            <a:ext cx="474785" cy="583200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14</a:t>
            </a:fld>
            <a:endParaRPr lang="th-TH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92784-244E-5842-5F8A-8F1F3D82082C}"/>
              </a:ext>
            </a:extLst>
          </p:cNvPr>
          <p:cNvSpPr txBox="1"/>
          <p:nvPr/>
        </p:nvSpPr>
        <p:spPr>
          <a:xfrm>
            <a:off x="1415361" y="674375"/>
            <a:ext cx="9396206" cy="89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227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หนี้บัตร สินเชื่อส่วนบุคคล  แก้ไขไม่ยากอย่างที่คิด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6F4021E-FAE0-61FB-0647-0E7A5384EC2A}"/>
              </a:ext>
            </a:extLst>
          </p:cNvPr>
          <p:cNvGrpSpPr/>
          <p:nvPr/>
        </p:nvGrpSpPr>
        <p:grpSpPr>
          <a:xfrm>
            <a:off x="10086134" y="2190873"/>
            <a:ext cx="5941831" cy="6563357"/>
            <a:chOff x="5403286" y="1173682"/>
            <a:chExt cx="3183124" cy="3516084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ABF334E-6DF6-0CDB-FFF2-36DE3BDAB494}"/>
                </a:ext>
              </a:extLst>
            </p:cNvPr>
            <p:cNvGrpSpPr/>
            <p:nvPr/>
          </p:nvGrpSpPr>
          <p:grpSpPr>
            <a:xfrm>
              <a:off x="5403286" y="1173682"/>
              <a:ext cx="3183124" cy="2604671"/>
              <a:chOff x="5249537" y="1165590"/>
              <a:chExt cx="3183124" cy="260467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85B0E4-BF5F-8A64-39E9-86269D11EAA7}"/>
                  </a:ext>
                </a:extLst>
              </p:cNvPr>
              <p:cNvSpPr/>
              <p:nvPr/>
            </p:nvSpPr>
            <p:spPr>
              <a:xfrm>
                <a:off x="6429183" y="1165590"/>
                <a:ext cx="1912125" cy="35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389721"/>
                <a:r>
                  <a:rPr lang="th-TH" sz="3733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หนี้เสีย ก่อน </a:t>
                </a:r>
                <a:r>
                  <a:rPr lang="en-US" sz="3733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1 </a:t>
                </a:r>
                <a:r>
                  <a:rPr lang="th-TH" sz="3733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ก.ย. </a:t>
                </a:r>
                <a:r>
                  <a:rPr lang="en-US" sz="3733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65</a:t>
                </a:r>
                <a:endParaRPr lang="th-TH" sz="3733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73CCBDD3-A16B-9AE1-1721-75E9D0421FDB}"/>
                  </a:ext>
                </a:extLst>
              </p:cNvPr>
              <p:cNvSpPr/>
              <p:nvPr/>
            </p:nvSpPr>
            <p:spPr>
              <a:xfrm>
                <a:off x="5259822" y="1694812"/>
                <a:ext cx="3107835" cy="773259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7A9B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r>
                  <a:rPr lang="th-TH" sz="2800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ช่องทางสำหรับการแก้ </a:t>
                </a:r>
                <a:r>
                  <a:rPr lang="en-US" sz="2800" b="1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“</a:t>
                </a:r>
                <a:r>
                  <a:rPr lang="th-TH" sz="2800" b="1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หนี้เสีย </a:t>
                </a:r>
                <a:r>
                  <a:rPr lang="en-US" sz="2800" b="1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(NPL)” </a:t>
                </a:r>
                <a:r>
                  <a:rPr lang="th-TH" sz="2800" b="1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ที่ค้างชำระ</a:t>
                </a:r>
                <a:br>
                  <a:rPr lang="th-TH" sz="2800" b="1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2800" b="1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ตั้งแต่ </a:t>
                </a:r>
                <a:r>
                  <a:rPr lang="en-US" sz="2800" b="1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91 </a:t>
                </a:r>
                <a:r>
                  <a:rPr lang="th-TH" sz="2800" b="1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วันขึ้นไป หรือ </a:t>
                </a:r>
                <a:r>
                  <a:rPr lang="en-US" sz="2800" b="1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3 </a:t>
                </a:r>
                <a:r>
                  <a:rPr lang="th-TH" sz="2800" b="1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เดือน </a:t>
                </a:r>
                <a:r>
                  <a:rPr lang="th-TH" sz="2800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ของบัตรเครดิต บัตรกดเงินสด และสินเชื่อส่วนบุคคลที่ไม่มีหลักประกัน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BC527E8-679E-C363-C3D7-38F8173B2A8C}"/>
                  </a:ext>
                </a:extLst>
              </p:cNvPr>
              <p:cNvSpPr/>
              <p:nvPr/>
            </p:nvSpPr>
            <p:spPr>
              <a:xfrm>
                <a:off x="5259823" y="2526249"/>
                <a:ext cx="3107834" cy="920960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7A9B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  <a:p>
                <a:endPara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  <a:p>
                <a:endPara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  <a:p>
                <a:endParaRPr lang="th-TH" sz="3733" u="sng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  <a:p>
                <a:pPr marL="533410" indent="-533410">
                  <a:buFont typeface="Wingdings" panose="05000000000000000000" pitchFamily="2" charset="2"/>
                  <a:buChar char="ü"/>
                </a:pPr>
                <a:r>
                  <a:rPr lang="th-TH" sz="2613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คิดดอกเบี้ยอัตรา 3- 5</a:t>
                </a:r>
                <a:r>
                  <a:rPr lang="en-US" sz="2613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%</a:t>
                </a:r>
                <a:r>
                  <a:rPr lang="th-TH" sz="2613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ต่อปี</a:t>
                </a:r>
              </a:p>
              <a:p>
                <a:pPr marL="533410" indent="-533410">
                  <a:buFont typeface="Wingdings" panose="05000000000000000000" pitchFamily="2" charset="2"/>
                  <a:buChar char="ü"/>
                </a:pPr>
                <a:r>
                  <a:rPr lang="th-TH" sz="2613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ผ่อนนานสูงสุด 10 ปี</a:t>
                </a:r>
              </a:p>
              <a:p>
                <a:pPr marL="533410" indent="-533410">
                  <a:buFont typeface="Wingdings" panose="05000000000000000000" pitchFamily="2" charset="2"/>
                  <a:buChar char="ü"/>
                </a:pPr>
                <a:r>
                  <a:rPr lang="th-TH" sz="2613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ไม่ถูกทวงถามจากเจ้าหนี้หลายราย</a:t>
                </a:r>
              </a:p>
              <a:p>
                <a:pPr marL="533410" indent="-533410">
                  <a:buFont typeface="Wingdings" panose="05000000000000000000" pitchFamily="2" charset="2"/>
                  <a:buChar char="ü"/>
                </a:pPr>
                <a:r>
                  <a:rPr lang="th-TH" sz="2613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ทำสัญญาแก้หนี้ฉบับเดียว</a:t>
                </a:r>
                <a:endParaRPr lang="en-US" sz="2613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  <a:p>
                <a:endParaRPr lang="en-US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  <a:p>
                <a:endParaRPr lang="en-US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  <a:p>
                <a:endParaRPr lang="en-US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  <a:p>
                <a:endPara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9846D70C-ABF0-43E2-EE70-427E4196F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843" t="12745" r="77647" b="76623"/>
              <a:stretch/>
            </p:blipFill>
            <p:spPr>
              <a:xfrm>
                <a:off x="5275040" y="1202947"/>
                <a:ext cx="708274" cy="445409"/>
              </a:xfrm>
              <a:prstGeom prst="rect">
                <a:avLst/>
              </a:prstGeom>
              <a:ln>
                <a:solidFill>
                  <a:srgbClr val="F7A9B0"/>
                </a:solidFill>
              </a:ln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E81ADE64-C07B-79E1-A8CE-AE80AF3B716E}"/>
                  </a:ext>
                </a:extLst>
              </p:cNvPr>
              <p:cNvGrpSpPr/>
              <p:nvPr/>
            </p:nvGrpSpPr>
            <p:grpSpPr>
              <a:xfrm>
                <a:off x="5249537" y="3497880"/>
                <a:ext cx="3183124" cy="272381"/>
                <a:chOff x="8205636" y="3530247"/>
                <a:chExt cx="3183124" cy="272381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6023760-4BCB-80FC-B9F6-73CEC10B38BD}"/>
                    </a:ext>
                  </a:extLst>
                </p:cNvPr>
                <p:cNvSpPr txBox="1"/>
                <p:nvPr/>
              </p:nvSpPr>
              <p:spPr>
                <a:xfrm>
                  <a:off x="8205636" y="3537754"/>
                  <a:ext cx="3146703" cy="264874"/>
                </a:xfrm>
                <a:prstGeom prst="rect">
                  <a:avLst/>
                </a:prstGeom>
                <a:solidFill>
                  <a:srgbClr val="FFD9D9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1280183"/>
                  <a:r>
                    <a:rPr lang="th-TH" sz="2613"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คลินิกแก้หนี้ </a:t>
                  </a:r>
                  <a:r>
                    <a:rPr lang="en-US" sz="2613"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by SAM</a:t>
                  </a:r>
                  <a:endParaRPr lang="th-TH" sz="2613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F93A464-D18A-580E-6ECE-D0518335F691}"/>
                    </a:ext>
                  </a:extLst>
                </p:cNvPr>
                <p:cNvSpPr txBox="1"/>
                <p:nvPr/>
              </p:nvSpPr>
              <p:spPr>
                <a:xfrm>
                  <a:off x="9287816" y="3530247"/>
                  <a:ext cx="2100944" cy="2648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613">
                      <a:solidFill>
                        <a:srgbClr val="C00000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  <a:hlinkClick r:id="rId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https://www.debtclinicbysam.com/</a:t>
                  </a:r>
                  <a:endParaRPr lang="th-TH" sz="2613">
                    <a:solidFill>
                      <a:srgbClr val="C0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1B77BCE-6146-DBDB-4602-9CF3DCAE7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571" y="3963521"/>
              <a:ext cx="726245" cy="7262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652DDDF-740E-D1E1-6BB1-E878894983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7" y="707193"/>
            <a:ext cx="903256" cy="1275790"/>
          </a:xfrm>
          <a:prstGeom prst="rect">
            <a:avLst/>
          </a:prstGeom>
          <a:noFill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4BB856-6002-CBD6-818B-DB17E7DDE902}"/>
              </a:ext>
            </a:extLst>
          </p:cNvPr>
          <p:cNvSpPr/>
          <p:nvPr/>
        </p:nvSpPr>
        <p:spPr>
          <a:xfrm>
            <a:off x="11693833" y="2140771"/>
            <a:ext cx="768986" cy="7639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5227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EABDA9-860B-CAB3-DC3F-55329E8D021A}"/>
              </a:ext>
            </a:extLst>
          </p:cNvPr>
          <p:cNvGrpSpPr/>
          <p:nvPr/>
        </p:nvGrpSpPr>
        <p:grpSpPr>
          <a:xfrm>
            <a:off x="481604" y="2114413"/>
            <a:ext cx="9517700" cy="6428378"/>
            <a:chOff x="258002" y="1132721"/>
            <a:chExt cx="5098768" cy="344377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C58606E-319A-7898-39E5-7DEA9A7B22BC}"/>
                </a:ext>
              </a:extLst>
            </p:cNvPr>
            <p:cNvGrpSpPr/>
            <p:nvPr/>
          </p:nvGrpSpPr>
          <p:grpSpPr>
            <a:xfrm>
              <a:off x="258002" y="1165580"/>
              <a:ext cx="5098768" cy="3410915"/>
              <a:chOff x="225634" y="1080165"/>
              <a:chExt cx="5098768" cy="341091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77C0CA1-3AE9-28F5-278D-8ACEC5DCF8B5}"/>
                  </a:ext>
                </a:extLst>
              </p:cNvPr>
              <p:cNvSpPr/>
              <p:nvPr/>
            </p:nvSpPr>
            <p:spPr>
              <a:xfrm>
                <a:off x="1106060" y="1080165"/>
                <a:ext cx="3966178" cy="35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389721"/>
                <a:r>
                  <a:rPr lang="th-TH" sz="3733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สถานะหนี้ ขึ้นกับการพิจารณาของแต่ละสถาบันการเงิน</a:t>
                </a: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A9DFCAD-7C2B-7D27-4B3E-11560408F35E}"/>
                  </a:ext>
                </a:extLst>
              </p:cNvPr>
              <p:cNvGrpSpPr/>
              <p:nvPr/>
            </p:nvGrpSpPr>
            <p:grpSpPr>
              <a:xfrm>
                <a:off x="225634" y="1511597"/>
                <a:ext cx="5098768" cy="2979483"/>
                <a:chOff x="185174" y="1260744"/>
                <a:chExt cx="5098768" cy="2979483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B92B860-66C7-6664-CFB3-5526A78EE175}"/>
                    </a:ext>
                  </a:extLst>
                </p:cNvPr>
                <p:cNvSpPr/>
                <p:nvPr/>
              </p:nvSpPr>
              <p:spPr>
                <a:xfrm>
                  <a:off x="325232" y="1278917"/>
                  <a:ext cx="4671774" cy="524501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360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70487E8-F790-08AC-F9C2-785647AEBE66}"/>
                    </a:ext>
                  </a:extLst>
                </p:cNvPr>
                <p:cNvSpPr txBox="1"/>
                <p:nvPr/>
              </p:nvSpPr>
              <p:spPr>
                <a:xfrm>
                  <a:off x="918555" y="1260744"/>
                  <a:ext cx="4184687" cy="541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2987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เพื่อบรรเทาภาระการจ่ายชำระหนี้ และเพิ่มสภาพคล่องให้กับลูกหนี้</a:t>
                  </a:r>
                  <a:br>
                    <a:rPr lang="th-TH" sz="2987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</a:br>
                  <a:r>
                    <a:rPr lang="th-TH" sz="2987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เป็นการชั่วคราว</a:t>
                  </a:r>
                </a:p>
              </p:txBody>
            </p:sp>
            <p:sp>
              <p:nvSpPr>
                <p:cNvPr id="23" name="Flowchart: Terminator 22">
                  <a:extLst>
                    <a:ext uri="{FF2B5EF4-FFF2-40B4-BE49-F238E27FC236}">
                      <a16:creationId xmlns:a16="http://schemas.microsoft.com/office/drawing/2014/main" id="{67F8D9CB-28BF-5441-62E1-3BB4755A3009}"/>
                    </a:ext>
                  </a:extLst>
                </p:cNvPr>
                <p:cNvSpPr/>
                <p:nvPr/>
              </p:nvSpPr>
              <p:spPr>
                <a:xfrm>
                  <a:off x="3665693" y="1563328"/>
                  <a:ext cx="1278539" cy="307497"/>
                </a:xfrm>
                <a:prstGeom prst="flowChartTerminator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2987" b="1">
                      <a:solidFill>
                        <a:schemeClr val="accent1">
                          <a:lumMod val="50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ถึง </a:t>
                  </a:r>
                  <a:r>
                    <a:rPr lang="en-US" sz="2987" b="1">
                      <a:solidFill>
                        <a:schemeClr val="accent1">
                          <a:lumMod val="50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31 </a:t>
                  </a:r>
                  <a:r>
                    <a:rPr lang="th-TH" sz="2987" b="1">
                      <a:solidFill>
                        <a:schemeClr val="accent1">
                          <a:lumMod val="50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ธ.ค. </a:t>
                  </a:r>
                  <a:r>
                    <a:rPr lang="en-US" sz="2987" b="1">
                      <a:solidFill>
                        <a:schemeClr val="accent1">
                          <a:lumMod val="50000"/>
                        </a:schemeClr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65</a:t>
                  </a:r>
                  <a:endParaRPr lang="th-TH" sz="2987" b="1">
                    <a:solidFill>
                      <a:schemeClr val="accent1">
                        <a:lumMod val="50000"/>
                      </a:schemeClr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pic>
              <p:nvPicPr>
                <p:cNvPr id="24" name="Graphic 23" descr="Bullseye with solid fill">
                  <a:extLst>
                    <a:ext uri="{FF2B5EF4-FFF2-40B4-BE49-F238E27FC236}">
                      <a16:creationId xmlns:a16="http://schemas.microsoft.com/office/drawing/2014/main" id="{3F1AB80E-2B8E-D41C-B221-4D1337C30F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495" y="1289020"/>
                  <a:ext cx="538884" cy="496915"/>
                </a:xfrm>
                <a:prstGeom prst="rect">
                  <a:avLst/>
                </a:prstGeom>
              </p:spPr>
            </p:pic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1A41FEA-5996-985D-BC33-44E1AF9023AD}"/>
                    </a:ext>
                  </a:extLst>
                </p:cNvPr>
                <p:cNvGrpSpPr/>
                <p:nvPr/>
              </p:nvGrpSpPr>
              <p:grpSpPr>
                <a:xfrm>
                  <a:off x="185174" y="1933996"/>
                  <a:ext cx="1865058" cy="1197622"/>
                  <a:chOff x="17682" y="2544465"/>
                  <a:chExt cx="1865058" cy="1182417"/>
                </a:xfrm>
              </p:grpSpPr>
              <p:sp>
                <p:nvSpPr>
                  <p:cNvPr id="43" name="Rectangle: Rounded Corners 42">
                    <a:extLst>
                      <a:ext uri="{FF2B5EF4-FFF2-40B4-BE49-F238E27FC236}">
                        <a16:creationId xmlns:a16="http://schemas.microsoft.com/office/drawing/2014/main" id="{2CABD1BE-E00F-C20A-72AC-F4AC06D0A486}"/>
                      </a:ext>
                    </a:extLst>
                  </p:cNvPr>
                  <p:cNvSpPr/>
                  <p:nvPr/>
                </p:nvSpPr>
                <p:spPr>
                  <a:xfrm>
                    <a:off x="157740" y="2544465"/>
                    <a:ext cx="1568304" cy="1182417"/>
                  </a:xfrm>
                  <a:prstGeom prst="roundRect">
                    <a:avLst>
                      <a:gd name="adj" fmla="val 9434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6147"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8C5995E7-38B1-B1A1-F4F1-43AA6C752841}"/>
                      </a:ext>
                    </a:extLst>
                  </p:cNvPr>
                  <p:cNvSpPr txBox="1"/>
                  <p:nvPr/>
                </p:nvSpPr>
                <p:spPr>
                  <a:xfrm>
                    <a:off x="17682" y="3361913"/>
                    <a:ext cx="1865058" cy="261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613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บัตรเครดิต  สินเชื่อส่วนบุคคล</a:t>
                    </a: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C27875D8-0F77-C038-5253-66FFEA7D78D5}"/>
                    </a:ext>
                  </a:extLst>
                </p:cNvPr>
                <p:cNvGrpSpPr/>
                <p:nvPr/>
              </p:nvGrpSpPr>
              <p:grpSpPr>
                <a:xfrm>
                  <a:off x="291272" y="3194799"/>
                  <a:ext cx="1618996" cy="1045428"/>
                  <a:chOff x="162006" y="3678127"/>
                  <a:chExt cx="1906704" cy="1032155"/>
                </a:xfrm>
              </p:grpSpPr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1D26EEBE-87B3-1B23-50EC-A3B893431CAF}"/>
                      </a:ext>
                    </a:extLst>
                  </p:cNvPr>
                  <p:cNvSpPr/>
                  <p:nvPr/>
                </p:nvSpPr>
                <p:spPr>
                  <a:xfrm>
                    <a:off x="170628" y="3678127"/>
                    <a:ext cx="1862471" cy="1032155"/>
                  </a:xfrm>
                  <a:prstGeom prst="roundRect">
                    <a:avLst>
                      <a:gd name="adj" fmla="val 12984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6147"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pic>
                <p:nvPicPr>
                  <p:cNvPr id="40" name="Graphic 39" descr="Laptop with solid fill">
                    <a:extLst>
                      <a:ext uri="{FF2B5EF4-FFF2-40B4-BE49-F238E27FC236}">
                        <a16:creationId xmlns:a16="http://schemas.microsoft.com/office/drawing/2014/main" id="{88423C47-98A9-FB93-A84F-2B379AE9CC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8357" y="3753590"/>
                    <a:ext cx="607301" cy="607301"/>
                  </a:xfrm>
                  <a:prstGeom prst="rect">
                    <a:avLst/>
                  </a:prstGeom>
                </p:spPr>
              </p:pic>
              <p:pic>
                <p:nvPicPr>
                  <p:cNvPr id="41" name="Graphic 40" descr="Smart Phone with solid fill">
                    <a:extLst>
                      <a:ext uri="{FF2B5EF4-FFF2-40B4-BE49-F238E27FC236}">
                        <a16:creationId xmlns:a16="http://schemas.microsoft.com/office/drawing/2014/main" id="{95983D2F-FD90-AB49-09C1-0728985A31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3938" y="3792855"/>
                    <a:ext cx="528769" cy="528769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46EF466D-4F48-1BCB-A361-E9E1F5D1DD25}"/>
                      </a:ext>
                    </a:extLst>
                  </p:cNvPr>
                  <p:cNvSpPr txBox="1"/>
                  <p:nvPr/>
                </p:nvSpPr>
                <p:spPr>
                  <a:xfrm>
                    <a:off x="162006" y="4353125"/>
                    <a:ext cx="1906704" cy="261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613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สินเชื่อส่วนบุคคลดิจิทัล</a:t>
                    </a: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92755876-214B-BC49-EBA2-47D8412B2B04}"/>
                    </a:ext>
                  </a:extLst>
                </p:cNvPr>
                <p:cNvGrpSpPr/>
                <p:nvPr/>
              </p:nvGrpSpPr>
              <p:grpSpPr>
                <a:xfrm>
                  <a:off x="1901226" y="1911361"/>
                  <a:ext cx="3382716" cy="1263773"/>
                  <a:chOff x="1619265" y="2005370"/>
                  <a:chExt cx="3382716" cy="1247727"/>
                </a:xfrm>
              </p:grpSpPr>
              <p:sp>
                <p:nvSpPr>
                  <p:cNvPr id="34" name="Rectangle: Rounded Corners 33">
                    <a:extLst>
                      <a:ext uri="{FF2B5EF4-FFF2-40B4-BE49-F238E27FC236}">
                        <a16:creationId xmlns:a16="http://schemas.microsoft.com/office/drawing/2014/main" id="{76C4B13D-9A05-398E-3C47-59DC17D75B52}"/>
                      </a:ext>
                    </a:extLst>
                  </p:cNvPr>
                  <p:cNvSpPr/>
                  <p:nvPr/>
                </p:nvSpPr>
                <p:spPr>
                  <a:xfrm>
                    <a:off x="1661441" y="2016315"/>
                    <a:ext cx="3122211" cy="1210595"/>
                  </a:xfrm>
                  <a:prstGeom prst="roundRect">
                    <a:avLst>
                      <a:gd name="adj" fmla="val 8990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6147"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56D1840-6328-B9D6-4132-764ECE0D6EF9}"/>
                      </a:ext>
                    </a:extLst>
                  </p:cNvPr>
                  <p:cNvSpPr txBox="1"/>
                  <p:nvPr/>
                </p:nvSpPr>
                <p:spPr>
                  <a:xfrm>
                    <a:off x="1619265" y="2005370"/>
                    <a:ext cx="3382716" cy="12477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31899" indent="-331899">
                      <a:buAutoNum type="arabicPeriod"/>
                    </a:pPr>
                    <a:r>
                      <a:rPr lang="th-TH" sz="2800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คงอัตราผ่อนชำระขั้นต่ำสำหรับบัตรเครดิตที่ </a:t>
                    </a:r>
                    <a:r>
                      <a:rPr lang="en-US" sz="2800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5%</a:t>
                    </a:r>
                    <a:endParaRPr lang="th-TH" sz="2800"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  <a:p>
                    <a:pPr marL="331899" indent="-331899">
                      <a:buAutoNum type="arabicPeriod"/>
                    </a:pPr>
                    <a:endParaRPr lang="th-TH" sz="2800"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  <a:p>
                    <a:pPr marL="331899" indent="-331899">
                      <a:spcBef>
                        <a:spcPts val="1120"/>
                      </a:spcBef>
                      <a:buAutoNum type="arabicPeriod"/>
                    </a:pPr>
                    <a:r>
                      <a:rPr lang="th-TH" sz="2800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กลุ่มที่มีรายได้เฉลี่ยต่อเดือน ต่ำกว่า </a:t>
                    </a:r>
                    <a:r>
                      <a:rPr lang="en-US" sz="2800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30,000 </a:t>
                    </a:r>
                    <a:r>
                      <a:rPr lang="th-TH" sz="2800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บาท</a:t>
                    </a:r>
                  </a:p>
                  <a:p>
                    <a:pPr marL="331899" indent="-26671">
                      <a:buFont typeface="Wingdings" panose="05000000000000000000" pitchFamily="2" charset="2"/>
                      <a:buChar char="Ø"/>
                    </a:pPr>
                    <a:r>
                      <a:rPr lang="th-TH" sz="2800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 </a:t>
                    </a:r>
                    <a:r>
                      <a:rPr lang="th-TH" sz="2613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ขยายเพดานวงเงิน </a:t>
                    </a:r>
                    <a:r>
                      <a:rPr lang="th-TH" sz="2613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ไม่เกิน </a:t>
                    </a:r>
                    <a:r>
                      <a:rPr lang="en-US" sz="2613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2 </a:t>
                    </a:r>
                    <a:r>
                      <a:rPr lang="th-TH" sz="2613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เท่า</a:t>
                    </a:r>
                    <a:r>
                      <a:rPr lang="th-TH" sz="2613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ของรายได้</a:t>
                    </a:r>
                  </a:p>
                  <a:p>
                    <a:pPr marL="331899" indent="174841">
                      <a:buFont typeface="Wingdings" panose="05000000000000000000" pitchFamily="2" charset="2"/>
                      <a:buChar char="Ø"/>
                    </a:pPr>
                    <a:r>
                      <a:rPr lang="th-TH" sz="2613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 </a:t>
                    </a:r>
                    <a:r>
                      <a:rPr lang="th-TH" sz="2613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ไม่จำกัดจำนวนผู้ให้สินเชื่อ</a:t>
                    </a:r>
                    <a:r>
                      <a:rPr lang="th-TH" sz="2613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ส่วนบุคคลภายใต้การกำกับ </a:t>
                    </a:r>
                  </a:p>
                </p:txBody>
              </p: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70A1B993-7781-24B9-9504-69632587D54F}"/>
                      </a:ext>
                    </a:extLst>
                  </p:cNvPr>
                  <p:cNvGrpSpPr/>
                  <p:nvPr/>
                </p:nvGrpSpPr>
                <p:grpSpPr>
                  <a:xfrm>
                    <a:off x="1904013" y="2206563"/>
                    <a:ext cx="2745482" cy="285616"/>
                    <a:chOff x="1904013" y="2206563"/>
                    <a:chExt cx="2745482" cy="285616"/>
                  </a:xfrm>
                </p:grpSpPr>
                <p:pic>
                  <p:nvPicPr>
                    <p:cNvPr id="37" name="Graphic 36" descr="Badge Tick1 with solid fill">
                      <a:extLst>
                        <a:ext uri="{FF2B5EF4-FFF2-40B4-BE49-F238E27FC236}">
                          <a16:creationId xmlns:a16="http://schemas.microsoft.com/office/drawing/2014/main" id="{543A3635-96D8-07DD-C78A-D0F6D6E5BF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04013" y="2206564"/>
                      <a:ext cx="285615" cy="28561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318CAD6C-DD96-7C64-6A56-B9E4273277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41908" y="2206563"/>
                      <a:ext cx="2507587" cy="2767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th-TH" sz="2800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ขยายระยะเวลาชั่วคราวถึง </a:t>
                      </a:r>
                      <a:r>
                        <a:rPr lang="en-US" sz="2800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31 </a:t>
                      </a:r>
                      <a:r>
                        <a:rPr lang="th-TH" sz="2800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ธ.ค. </a:t>
                      </a:r>
                      <a:r>
                        <a:rPr lang="en-US" sz="2800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66</a:t>
                      </a:r>
                      <a:endParaRPr lang="th-TH" sz="2800">
                        <a:solidFill>
                          <a:srgbClr val="00B05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p:txBody>
                </p:sp>
              </p:grp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7345A71-53ED-4EB1-8B15-D550371F521C}"/>
                    </a:ext>
                  </a:extLst>
                </p:cNvPr>
                <p:cNvGrpSpPr/>
                <p:nvPr/>
              </p:nvGrpSpPr>
              <p:grpSpPr>
                <a:xfrm>
                  <a:off x="1956785" y="3200230"/>
                  <a:ext cx="3154596" cy="1039996"/>
                  <a:chOff x="1860941" y="3725280"/>
                  <a:chExt cx="3497390" cy="1026792"/>
                </a:xfrm>
              </p:grpSpPr>
              <p:sp>
                <p:nvSpPr>
                  <p:cNvPr id="29" name="Rectangle: Rounded Corners 28">
                    <a:extLst>
                      <a:ext uri="{FF2B5EF4-FFF2-40B4-BE49-F238E27FC236}">
                        <a16:creationId xmlns:a16="http://schemas.microsoft.com/office/drawing/2014/main" id="{5A6EFCE3-9DB3-A4F8-3396-8D30BFA72572}"/>
                      </a:ext>
                    </a:extLst>
                  </p:cNvPr>
                  <p:cNvSpPr/>
                  <p:nvPr/>
                </p:nvSpPr>
                <p:spPr>
                  <a:xfrm>
                    <a:off x="1860941" y="3725280"/>
                    <a:ext cx="3464592" cy="1026792"/>
                  </a:xfrm>
                  <a:prstGeom prst="roundRect">
                    <a:avLst>
                      <a:gd name="adj" fmla="val 10832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sz="6147"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9EEAB2AE-7CD0-CCEC-77E4-52B4057213B0}"/>
                      </a:ext>
                    </a:extLst>
                  </p:cNvPr>
                  <p:cNvSpPr txBox="1"/>
                  <p:nvPr/>
                </p:nvSpPr>
                <p:spPr>
                  <a:xfrm>
                    <a:off x="1869692" y="3813708"/>
                    <a:ext cx="3488639" cy="8528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31899" indent="-331899">
                      <a:buAutoNum type="arabicPeriod"/>
                    </a:pPr>
                    <a:r>
                      <a:rPr lang="th-TH" sz="2987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 ขยายเพดานวงเงินเป็น </a:t>
                    </a:r>
                    <a:r>
                      <a:rPr lang="th-TH" sz="2987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รายละไม่เกิน </a:t>
                    </a:r>
                    <a:r>
                      <a:rPr lang="en-US" sz="2987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40,000 </a:t>
                    </a:r>
                    <a:r>
                      <a:rPr lang="th-TH" sz="2987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บาท</a:t>
                    </a:r>
                  </a:p>
                  <a:p>
                    <a:pPr marL="331899" indent="-331899">
                      <a:spcBef>
                        <a:spcPts val="1120"/>
                      </a:spcBef>
                      <a:buAutoNum type="arabicPeriod"/>
                    </a:pPr>
                    <a:r>
                      <a:rPr lang="th-TH" sz="2987"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 ขยายระยะเวลาชำระคืน </a:t>
                    </a:r>
                    <a:r>
                      <a:rPr lang="th-TH" sz="2987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ไม่เกิน </a:t>
                    </a:r>
                    <a:r>
                      <a:rPr lang="en-US" sz="2987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12 </a:t>
                    </a:r>
                    <a:r>
                      <a:rPr lang="th-TH" sz="2987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เดือน</a:t>
                    </a:r>
                  </a:p>
                  <a:p>
                    <a:endParaRPr lang="th-TH" sz="2987">
                      <a:solidFill>
                        <a:srgbClr val="FF0000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61BB007-8C73-AFAB-83F5-E609EAD05487}"/>
                      </a:ext>
                    </a:extLst>
                  </p:cNvPr>
                  <p:cNvSpPr txBox="1"/>
                  <p:nvPr/>
                </p:nvSpPr>
                <p:spPr>
                  <a:xfrm>
                    <a:off x="2439147" y="4352525"/>
                    <a:ext cx="2670159" cy="2767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2800">
                        <a:solidFill>
                          <a:srgbClr val="00B05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ขยายระยะเวลาชั่วคราวถึง </a:t>
                    </a:r>
                    <a:r>
                      <a:rPr lang="en-US" sz="2800">
                        <a:solidFill>
                          <a:srgbClr val="00B05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31 </a:t>
                    </a:r>
                    <a:r>
                      <a:rPr lang="th-TH" sz="2800">
                        <a:solidFill>
                          <a:srgbClr val="00B05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ธ.ค. </a:t>
                    </a:r>
                    <a:r>
                      <a:rPr lang="en-US" sz="2800">
                        <a:solidFill>
                          <a:srgbClr val="00B05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66</a:t>
                    </a:r>
                    <a:endParaRPr lang="th-TH" sz="2800">
                      <a:solidFill>
                        <a:srgbClr val="00B050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</p:grpSp>
            <p:pic>
              <p:nvPicPr>
                <p:cNvPr id="51" name="Graphic 50" descr="Badge Tick1 with solid fill">
                  <a:extLst>
                    <a:ext uri="{FF2B5EF4-FFF2-40B4-BE49-F238E27FC236}">
                      <a16:creationId xmlns:a16="http://schemas.microsoft.com/office/drawing/2014/main" id="{DAB3F3E8-E7BB-E6CA-DE2B-3B0D340C4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1046" y="3860492"/>
                  <a:ext cx="285615" cy="2892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4AC625-7726-5C5E-38DE-4A5B61A7F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5271" y="2340066"/>
              <a:ext cx="747960" cy="764264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1AE4B2-6573-A1EC-9000-34A76FA9B740}"/>
                </a:ext>
              </a:extLst>
            </p:cNvPr>
            <p:cNvSpPr/>
            <p:nvPr/>
          </p:nvSpPr>
          <p:spPr>
            <a:xfrm>
              <a:off x="358756" y="1141687"/>
              <a:ext cx="411957" cy="39674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5227">
                <a:solidFill>
                  <a:prstClr val="white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1D6434-A32D-367A-4345-875ABAA159A2}"/>
                </a:ext>
              </a:extLst>
            </p:cNvPr>
            <p:cNvSpPr/>
            <p:nvPr/>
          </p:nvSpPr>
          <p:spPr>
            <a:xfrm>
              <a:off x="492116" y="1141565"/>
              <a:ext cx="411957" cy="3967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5227">
                <a:solidFill>
                  <a:prstClr val="white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CFFDA6-B4D0-78A3-9FE0-C7AC19B31932}"/>
                </a:ext>
              </a:extLst>
            </p:cNvPr>
            <p:cNvSpPr/>
            <p:nvPr/>
          </p:nvSpPr>
          <p:spPr>
            <a:xfrm>
              <a:off x="623542" y="1141540"/>
              <a:ext cx="429348" cy="396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5227">
                <a:solidFill>
                  <a:prstClr val="white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E1883B-F28A-08F3-5E80-C280A31BFCD6}"/>
                </a:ext>
              </a:extLst>
            </p:cNvPr>
            <p:cNvSpPr/>
            <p:nvPr/>
          </p:nvSpPr>
          <p:spPr>
            <a:xfrm>
              <a:off x="750991" y="1132721"/>
              <a:ext cx="411957" cy="4092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5227">
                <a:solidFill>
                  <a:prstClr val="white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57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E293D-3EAE-A2B7-15AB-A56F3F74C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714">
            <a:off x="1857020" y="523103"/>
            <a:ext cx="12216146" cy="957766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5F35221D-2B6A-CEFE-D2D9-7449D158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00938" y="8827775"/>
            <a:ext cx="767862" cy="650333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15</a:t>
            </a:fld>
            <a:endParaRPr lang="th-TH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92784-244E-5842-5F8A-8F1F3D82082C}"/>
              </a:ext>
            </a:extLst>
          </p:cNvPr>
          <p:cNvSpPr txBox="1"/>
          <p:nvPr/>
        </p:nvSpPr>
        <p:spPr>
          <a:xfrm>
            <a:off x="1682712" y="533278"/>
            <a:ext cx="12677788" cy="89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227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ถ้ามีหนี้บ้าน เอามารวมกับหนี้บัตร</a:t>
            </a:r>
            <a:r>
              <a:rPr lang="en-US" sz="5227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/</a:t>
            </a:r>
            <a:r>
              <a:rPr lang="th-TH" sz="5227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สินเชื่อส่วนบุคคล ... ลดภาระได้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822DBF-5C8A-DD2C-1424-0E718D5A1325}"/>
              </a:ext>
            </a:extLst>
          </p:cNvPr>
          <p:cNvGrpSpPr/>
          <p:nvPr/>
        </p:nvGrpSpPr>
        <p:grpSpPr>
          <a:xfrm>
            <a:off x="582911" y="2434374"/>
            <a:ext cx="5967838" cy="968429"/>
            <a:chOff x="1061401" y="1041528"/>
            <a:chExt cx="2889380" cy="5188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BAD855-2035-46F4-8D3C-A764692037AF}"/>
                </a:ext>
              </a:extLst>
            </p:cNvPr>
            <p:cNvSpPr/>
            <p:nvPr/>
          </p:nvSpPr>
          <p:spPr>
            <a:xfrm>
              <a:off x="1061401" y="1079943"/>
              <a:ext cx="2791753" cy="480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389721"/>
              <a:r>
                <a:rPr lang="en-US" sz="522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Q: </a:t>
              </a:r>
              <a:r>
                <a:rPr lang="th-TH" sz="522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อัตราดอกเบี้ยหลังรวม</a:t>
              </a:r>
            </a:p>
          </p:txBody>
        </p:sp>
        <p:pic>
          <p:nvPicPr>
            <p:cNvPr id="5" name="Graphic 4" descr="Question Mark with solid fill">
              <a:extLst>
                <a:ext uri="{FF2B5EF4-FFF2-40B4-BE49-F238E27FC236}">
                  <a16:creationId xmlns:a16="http://schemas.microsoft.com/office/drawing/2014/main" id="{701001C8-5861-1D4E-7487-C01ADCA3F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37646" y="1041528"/>
              <a:ext cx="413135" cy="45054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DA03FB-6362-456D-91FC-FEE9DC30C582}"/>
              </a:ext>
            </a:extLst>
          </p:cNvPr>
          <p:cNvGrpSpPr/>
          <p:nvPr/>
        </p:nvGrpSpPr>
        <p:grpSpPr>
          <a:xfrm>
            <a:off x="464348" y="1601145"/>
            <a:ext cx="4195738" cy="951326"/>
            <a:chOff x="1433635" y="937402"/>
            <a:chExt cx="2247717" cy="50963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3AD3F32-3C27-1F18-21F2-532D9037E827}"/>
                </a:ext>
              </a:extLst>
            </p:cNvPr>
            <p:cNvSpPr/>
            <p:nvPr/>
          </p:nvSpPr>
          <p:spPr>
            <a:xfrm>
              <a:off x="1433635" y="966655"/>
              <a:ext cx="2152481" cy="480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389721"/>
              <a:r>
                <a:rPr lang="en-US" sz="522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Q: </a:t>
              </a:r>
              <a:r>
                <a:rPr lang="th-TH" sz="522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การรวมหนี้ </a:t>
              </a:r>
            </a:p>
          </p:txBody>
        </p:sp>
        <p:pic>
          <p:nvPicPr>
            <p:cNvPr id="85" name="Graphic 84" descr="Question Mark with solid fill">
              <a:extLst>
                <a:ext uri="{FF2B5EF4-FFF2-40B4-BE49-F238E27FC236}">
                  <a16:creationId xmlns:a16="http://schemas.microsoft.com/office/drawing/2014/main" id="{A2FB3709-5878-18DF-511C-3B5BC340A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68217" y="937402"/>
              <a:ext cx="413135" cy="450541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AB1762D-D30D-1073-D178-11411C85F44A}"/>
              </a:ext>
            </a:extLst>
          </p:cNvPr>
          <p:cNvGrpSpPr/>
          <p:nvPr/>
        </p:nvGrpSpPr>
        <p:grpSpPr>
          <a:xfrm>
            <a:off x="378144" y="3413225"/>
            <a:ext cx="2958088" cy="896720"/>
            <a:chOff x="1556366" y="966654"/>
            <a:chExt cx="1584690" cy="480386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516C41A-D4E0-60B5-A7E5-495BFDBD1C73}"/>
                </a:ext>
              </a:extLst>
            </p:cNvPr>
            <p:cNvSpPr/>
            <p:nvPr/>
          </p:nvSpPr>
          <p:spPr>
            <a:xfrm>
              <a:off x="1556366" y="966654"/>
              <a:ext cx="1584690" cy="480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389721"/>
              <a:r>
                <a:rPr lang="en-US" sz="522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Q: </a:t>
              </a:r>
              <a:r>
                <a:rPr lang="th-TH" sz="522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ข้อดี</a:t>
              </a:r>
            </a:p>
          </p:txBody>
        </p:sp>
        <p:pic>
          <p:nvPicPr>
            <p:cNvPr id="89" name="Graphic 88" descr="Question Mark with solid fill">
              <a:extLst>
                <a:ext uri="{FF2B5EF4-FFF2-40B4-BE49-F238E27FC236}">
                  <a16:creationId xmlns:a16="http://schemas.microsoft.com/office/drawing/2014/main" id="{C00BBE51-C9CC-BA0D-090E-9C5BF11FB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11167" y="982928"/>
              <a:ext cx="403660" cy="440209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02CCD79-3F6D-7128-5337-4A4EE702902F}"/>
              </a:ext>
            </a:extLst>
          </p:cNvPr>
          <p:cNvGrpSpPr/>
          <p:nvPr/>
        </p:nvGrpSpPr>
        <p:grpSpPr>
          <a:xfrm>
            <a:off x="1238618" y="5664427"/>
            <a:ext cx="5649323" cy="2190244"/>
            <a:chOff x="305014" y="1547022"/>
            <a:chExt cx="2397725" cy="83203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82E16AB-B91D-29E2-DE81-C86566461615}"/>
                </a:ext>
              </a:extLst>
            </p:cNvPr>
            <p:cNvGrpSpPr/>
            <p:nvPr/>
          </p:nvGrpSpPr>
          <p:grpSpPr>
            <a:xfrm>
              <a:off x="1917810" y="1618406"/>
              <a:ext cx="784929" cy="760652"/>
              <a:chOff x="2273862" y="1666959"/>
              <a:chExt cx="462630" cy="518198"/>
            </a:xfrm>
          </p:grpSpPr>
          <p:pic>
            <p:nvPicPr>
              <p:cNvPr id="10" name="Content Placeholder 4">
                <a:extLst>
                  <a:ext uri="{FF2B5EF4-FFF2-40B4-BE49-F238E27FC236}">
                    <a16:creationId xmlns:a16="http://schemas.microsoft.com/office/drawing/2014/main" id="{C84C9E7D-FB63-DBD1-40F3-9AEDE452F8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273862" y="1666959"/>
                <a:ext cx="273557" cy="404202"/>
              </a:xfrm>
              <a:prstGeom prst="rect">
                <a:avLst/>
              </a:prstGeom>
            </p:spPr>
          </p:pic>
          <p:pic>
            <p:nvPicPr>
              <p:cNvPr id="11" name="Content Placeholder 4">
                <a:extLst>
                  <a:ext uri="{FF2B5EF4-FFF2-40B4-BE49-F238E27FC236}">
                    <a16:creationId xmlns:a16="http://schemas.microsoft.com/office/drawing/2014/main" id="{8EF323A0-548B-86E0-59AD-141D92AC7E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6926" y="1780956"/>
                <a:ext cx="273557" cy="404201"/>
              </a:xfrm>
              <a:prstGeom prst="rect">
                <a:avLst/>
              </a:prstGeom>
            </p:spPr>
          </p:pic>
          <p:pic>
            <p:nvPicPr>
              <p:cNvPr id="12" name="Content Placeholder 4">
                <a:extLst>
                  <a:ext uri="{FF2B5EF4-FFF2-40B4-BE49-F238E27FC236}">
                    <a16:creationId xmlns:a16="http://schemas.microsoft.com/office/drawing/2014/main" id="{04D35797-27BD-5C3C-D9C8-18069FE205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62935" y="1691022"/>
                <a:ext cx="273557" cy="404201"/>
              </a:xfrm>
              <a:prstGeom prst="rect">
                <a:avLst/>
              </a:prstGeom>
            </p:spPr>
          </p:pic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55D6DC4-F758-441E-392D-A8B801FE3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14" y="1547022"/>
              <a:ext cx="1114055" cy="815852"/>
            </a:xfrm>
            <a:prstGeom prst="rect">
              <a:avLst/>
            </a:prstGeom>
          </p:spPr>
        </p:pic>
        <p:pic>
          <p:nvPicPr>
            <p:cNvPr id="95" name="Graphic 94" descr="Badge Follow with solid fill">
              <a:extLst>
                <a:ext uri="{FF2B5EF4-FFF2-40B4-BE49-F238E27FC236}">
                  <a16:creationId xmlns:a16="http://schemas.microsoft.com/office/drawing/2014/main" id="{C136B90A-9429-E020-213D-C4131F98D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8190" y="1795083"/>
              <a:ext cx="327727" cy="285247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0E982B6-05E0-9229-3ADF-9882CE2EB50B}"/>
              </a:ext>
            </a:extLst>
          </p:cNvPr>
          <p:cNvGrpSpPr/>
          <p:nvPr/>
        </p:nvGrpSpPr>
        <p:grpSpPr>
          <a:xfrm>
            <a:off x="8699664" y="5149103"/>
            <a:ext cx="4765454" cy="4029155"/>
            <a:chOff x="4672971" y="2548991"/>
            <a:chExt cx="2552922" cy="2158476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1384144-120C-6223-090F-458C62D57227}"/>
                </a:ext>
              </a:extLst>
            </p:cNvPr>
            <p:cNvSpPr/>
            <p:nvPr/>
          </p:nvSpPr>
          <p:spPr>
            <a:xfrm>
              <a:off x="4726743" y="2608609"/>
              <a:ext cx="2491353" cy="2098858"/>
            </a:xfrm>
            <a:custGeom>
              <a:avLst/>
              <a:gdLst>
                <a:gd name="connsiteX0" fmla="*/ 0 w 2491353"/>
                <a:gd name="connsiteY0" fmla="*/ 0 h 2098858"/>
                <a:gd name="connsiteX1" fmla="*/ 448444 w 2491353"/>
                <a:gd name="connsiteY1" fmla="*/ 0 h 2098858"/>
                <a:gd name="connsiteX2" fmla="*/ 971628 w 2491353"/>
                <a:gd name="connsiteY2" fmla="*/ 0 h 2098858"/>
                <a:gd name="connsiteX3" fmla="*/ 1444985 w 2491353"/>
                <a:gd name="connsiteY3" fmla="*/ 0 h 2098858"/>
                <a:gd name="connsiteX4" fmla="*/ 1893428 w 2491353"/>
                <a:gd name="connsiteY4" fmla="*/ 0 h 2098858"/>
                <a:gd name="connsiteX5" fmla="*/ 2491353 w 2491353"/>
                <a:gd name="connsiteY5" fmla="*/ 0 h 2098858"/>
                <a:gd name="connsiteX6" fmla="*/ 2491353 w 2491353"/>
                <a:gd name="connsiteY6" fmla="*/ 524715 h 2098858"/>
                <a:gd name="connsiteX7" fmla="*/ 2491353 w 2491353"/>
                <a:gd name="connsiteY7" fmla="*/ 1049429 h 2098858"/>
                <a:gd name="connsiteX8" fmla="*/ 2491353 w 2491353"/>
                <a:gd name="connsiteY8" fmla="*/ 1532166 h 2098858"/>
                <a:gd name="connsiteX9" fmla="*/ 2491353 w 2491353"/>
                <a:gd name="connsiteY9" fmla="*/ 2098858 h 2098858"/>
                <a:gd name="connsiteX10" fmla="*/ 2042909 w 2491353"/>
                <a:gd name="connsiteY10" fmla="*/ 2098858 h 2098858"/>
                <a:gd name="connsiteX11" fmla="*/ 1619379 w 2491353"/>
                <a:gd name="connsiteY11" fmla="*/ 2098858 h 2098858"/>
                <a:gd name="connsiteX12" fmla="*/ 1096195 w 2491353"/>
                <a:gd name="connsiteY12" fmla="*/ 2098858 h 2098858"/>
                <a:gd name="connsiteX13" fmla="*/ 647752 w 2491353"/>
                <a:gd name="connsiteY13" fmla="*/ 2098858 h 2098858"/>
                <a:gd name="connsiteX14" fmla="*/ 0 w 2491353"/>
                <a:gd name="connsiteY14" fmla="*/ 2098858 h 2098858"/>
                <a:gd name="connsiteX15" fmla="*/ 0 w 2491353"/>
                <a:gd name="connsiteY15" fmla="*/ 1532166 h 2098858"/>
                <a:gd name="connsiteX16" fmla="*/ 0 w 2491353"/>
                <a:gd name="connsiteY16" fmla="*/ 1049429 h 2098858"/>
                <a:gd name="connsiteX17" fmla="*/ 0 w 2491353"/>
                <a:gd name="connsiteY17" fmla="*/ 503726 h 2098858"/>
                <a:gd name="connsiteX18" fmla="*/ 0 w 2491353"/>
                <a:gd name="connsiteY18" fmla="*/ 0 h 209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91353" h="2098858" fill="none" extrusionOk="0">
                  <a:moveTo>
                    <a:pt x="0" y="0"/>
                  </a:moveTo>
                  <a:cubicBezTo>
                    <a:pt x="148022" y="-31986"/>
                    <a:pt x="231513" y="7689"/>
                    <a:pt x="448444" y="0"/>
                  </a:cubicBezTo>
                  <a:cubicBezTo>
                    <a:pt x="665375" y="-7689"/>
                    <a:pt x="745080" y="3039"/>
                    <a:pt x="971628" y="0"/>
                  </a:cubicBezTo>
                  <a:cubicBezTo>
                    <a:pt x="1198176" y="-3039"/>
                    <a:pt x="1264930" y="33165"/>
                    <a:pt x="1444985" y="0"/>
                  </a:cubicBezTo>
                  <a:cubicBezTo>
                    <a:pt x="1625040" y="-33165"/>
                    <a:pt x="1713063" y="52881"/>
                    <a:pt x="1893428" y="0"/>
                  </a:cubicBezTo>
                  <a:cubicBezTo>
                    <a:pt x="2073793" y="-52881"/>
                    <a:pt x="2305479" y="18222"/>
                    <a:pt x="2491353" y="0"/>
                  </a:cubicBezTo>
                  <a:cubicBezTo>
                    <a:pt x="2552257" y="188803"/>
                    <a:pt x="2428763" y="368194"/>
                    <a:pt x="2491353" y="524715"/>
                  </a:cubicBezTo>
                  <a:cubicBezTo>
                    <a:pt x="2553943" y="681236"/>
                    <a:pt x="2435693" y="862142"/>
                    <a:pt x="2491353" y="1049429"/>
                  </a:cubicBezTo>
                  <a:cubicBezTo>
                    <a:pt x="2547013" y="1236716"/>
                    <a:pt x="2472023" y="1319403"/>
                    <a:pt x="2491353" y="1532166"/>
                  </a:cubicBezTo>
                  <a:cubicBezTo>
                    <a:pt x="2510683" y="1744929"/>
                    <a:pt x="2437182" y="1908090"/>
                    <a:pt x="2491353" y="2098858"/>
                  </a:cubicBezTo>
                  <a:cubicBezTo>
                    <a:pt x="2293454" y="2107032"/>
                    <a:pt x="2166572" y="2085464"/>
                    <a:pt x="2042909" y="2098858"/>
                  </a:cubicBezTo>
                  <a:cubicBezTo>
                    <a:pt x="1919246" y="2112252"/>
                    <a:pt x="1754762" y="2055992"/>
                    <a:pt x="1619379" y="2098858"/>
                  </a:cubicBezTo>
                  <a:cubicBezTo>
                    <a:pt x="1483996" y="2141724"/>
                    <a:pt x="1348017" y="2042562"/>
                    <a:pt x="1096195" y="2098858"/>
                  </a:cubicBezTo>
                  <a:cubicBezTo>
                    <a:pt x="844373" y="2155154"/>
                    <a:pt x="757401" y="2066692"/>
                    <a:pt x="647752" y="2098858"/>
                  </a:cubicBezTo>
                  <a:cubicBezTo>
                    <a:pt x="538103" y="2131024"/>
                    <a:pt x="288707" y="2083853"/>
                    <a:pt x="0" y="2098858"/>
                  </a:cubicBezTo>
                  <a:cubicBezTo>
                    <a:pt x="-27422" y="1841175"/>
                    <a:pt x="65774" y="1793794"/>
                    <a:pt x="0" y="1532166"/>
                  </a:cubicBezTo>
                  <a:cubicBezTo>
                    <a:pt x="-65774" y="1270538"/>
                    <a:pt x="19322" y="1166889"/>
                    <a:pt x="0" y="1049429"/>
                  </a:cubicBezTo>
                  <a:cubicBezTo>
                    <a:pt x="-19322" y="931969"/>
                    <a:pt x="4060" y="751195"/>
                    <a:pt x="0" y="503726"/>
                  </a:cubicBezTo>
                  <a:cubicBezTo>
                    <a:pt x="-4060" y="256257"/>
                    <a:pt x="10686" y="120599"/>
                    <a:pt x="0" y="0"/>
                  </a:cubicBezTo>
                  <a:close/>
                </a:path>
                <a:path w="2491353" h="2098858" stroke="0" extrusionOk="0">
                  <a:moveTo>
                    <a:pt x="0" y="0"/>
                  </a:moveTo>
                  <a:cubicBezTo>
                    <a:pt x="160150" y="-49555"/>
                    <a:pt x="258383" y="36972"/>
                    <a:pt x="473357" y="0"/>
                  </a:cubicBezTo>
                  <a:cubicBezTo>
                    <a:pt x="688331" y="-36972"/>
                    <a:pt x="780205" y="22425"/>
                    <a:pt x="896887" y="0"/>
                  </a:cubicBezTo>
                  <a:cubicBezTo>
                    <a:pt x="1013569" y="-22425"/>
                    <a:pt x="1203742" y="19485"/>
                    <a:pt x="1444985" y="0"/>
                  </a:cubicBezTo>
                  <a:cubicBezTo>
                    <a:pt x="1686228" y="-19485"/>
                    <a:pt x="1804782" y="10879"/>
                    <a:pt x="1918342" y="0"/>
                  </a:cubicBezTo>
                  <a:cubicBezTo>
                    <a:pt x="2031902" y="-10879"/>
                    <a:pt x="2298921" y="18198"/>
                    <a:pt x="2491353" y="0"/>
                  </a:cubicBezTo>
                  <a:cubicBezTo>
                    <a:pt x="2535037" y="205950"/>
                    <a:pt x="2480037" y="449830"/>
                    <a:pt x="2491353" y="566692"/>
                  </a:cubicBezTo>
                  <a:cubicBezTo>
                    <a:pt x="2502669" y="683554"/>
                    <a:pt x="2452904" y="912915"/>
                    <a:pt x="2491353" y="1091406"/>
                  </a:cubicBezTo>
                  <a:cubicBezTo>
                    <a:pt x="2529802" y="1269897"/>
                    <a:pt x="2490267" y="1390671"/>
                    <a:pt x="2491353" y="1616121"/>
                  </a:cubicBezTo>
                  <a:cubicBezTo>
                    <a:pt x="2492439" y="1841571"/>
                    <a:pt x="2444580" y="1950601"/>
                    <a:pt x="2491353" y="2098858"/>
                  </a:cubicBezTo>
                  <a:cubicBezTo>
                    <a:pt x="2332015" y="2131283"/>
                    <a:pt x="2220898" y="2065661"/>
                    <a:pt x="2042909" y="2098858"/>
                  </a:cubicBezTo>
                  <a:cubicBezTo>
                    <a:pt x="1864920" y="2132055"/>
                    <a:pt x="1659960" y="2043436"/>
                    <a:pt x="1544639" y="2098858"/>
                  </a:cubicBezTo>
                  <a:cubicBezTo>
                    <a:pt x="1429318" y="2154280"/>
                    <a:pt x="1204695" y="2087794"/>
                    <a:pt x="1071282" y="2098858"/>
                  </a:cubicBezTo>
                  <a:cubicBezTo>
                    <a:pt x="937869" y="2109922"/>
                    <a:pt x="655885" y="2072948"/>
                    <a:pt x="523184" y="2098858"/>
                  </a:cubicBezTo>
                  <a:cubicBezTo>
                    <a:pt x="390483" y="2124768"/>
                    <a:pt x="159114" y="2044464"/>
                    <a:pt x="0" y="2098858"/>
                  </a:cubicBezTo>
                  <a:cubicBezTo>
                    <a:pt x="-56450" y="1946176"/>
                    <a:pt x="12994" y="1761261"/>
                    <a:pt x="0" y="1616121"/>
                  </a:cubicBezTo>
                  <a:cubicBezTo>
                    <a:pt x="-12994" y="1470981"/>
                    <a:pt x="54657" y="1214981"/>
                    <a:pt x="0" y="1091406"/>
                  </a:cubicBezTo>
                  <a:cubicBezTo>
                    <a:pt x="-54657" y="967831"/>
                    <a:pt x="45709" y="792917"/>
                    <a:pt x="0" y="587680"/>
                  </a:cubicBezTo>
                  <a:cubicBezTo>
                    <a:pt x="-45709" y="382443"/>
                    <a:pt x="31085" y="25765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137" name="Graphic 136" descr="Bank with solid fill">
              <a:extLst>
                <a:ext uri="{FF2B5EF4-FFF2-40B4-BE49-F238E27FC236}">
                  <a16:creationId xmlns:a16="http://schemas.microsoft.com/office/drawing/2014/main" id="{0DC28E5C-7E77-B701-911D-CA00D17A8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91785" y="2580010"/>
              <a:ext cx="1056059" cy="980485"/>
            </a:xfrm>
            <a:prstGeom prst="rect">
              <a:avLst/>
            </a:prstGeom>
          </p:spPr>
        </p:pic>
        <p:pic>
          <p:nvPicPr>
            <p:cNvPr id="138" name="Graphic 137" descr="Bank with solid fill">
              <a:extLst>
                <a:ext uri="{FF2B5EF4-FFF2-40B4-BE49-F238E27FC236}">
                  <a16:creationId xmlns:a16="http://schemas.microsoft.com/office/drawing/2014/main" id="{61D21901-DB13-ABCA-25B8-10805D583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041175" y="2548991"/>
              <a:ext cx="1067678" cy="991273"/>
            </a:xfrm>
            <a:prstGeom prst="rect">
              <a:avLst/>
            </a:prstGeom>
          </p:spPr>
        </p:pic>
        <p:pic>
          <p:nvPicPr>
            <p:cNvPr id="139" name="Graphic 138" descr="Bank with solid fill">
              <a:extLst>
                <a:ext uri="{FF2B5EF4-FFF2-40B4-BE49-F238E27FC236}">
                  <a16:creationId xmlns:a16="http://schemas.microsoft.com/office/drawing/2014/main" id="{7620E172-7E0F-228D-B6EB-48D36DA2F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453983" y="3315037"/>
              <a:ext cx="1056059" cy="980485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F5054A6-B4F2-C38C-5E04-49B6819B0822}"/>
                </a:ext>
              </a:extLst>
            </p:cNvPr>
            <p:cNvSpPr txBox="1"/>
            <p:nvPr/>
          </p:nvSpPr>
          <p:spPr>
            <a:xfrm>
              <a:off x="4835662" y="4298160"/>
              <a:ext cx="2318671" cy="2957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2987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โอนหนี้ต่างธนาคารมารวมอีกธนาคาร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5F58352-F94C-8F11-3C37-5A50C3EAEE0D}"/>
                </a:ext>
              </a:extLst>
            </p:cNvPr>
            <p:cNvSpPr txBox="1"/>
            <p:nvPr/>
          </p:nvSpPr>
          <p:spPr>
            <a:xfrm>
              <a:off x="4672971" y="2771600"/>
              <a:ext cx="1299855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613" b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ธนาคาร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C8AAE6C-B6C7-54EB-D15B-16EE2D43D625}"/>
                </a:ext>
              </a:extLst>
            </p:cNvPr>
            <p:cNvSpPr txBox="1"/>
            <p:nvPr/>
          </p:nvSpPr>
          <p:spPr>
            <a:xfrm>
              <a:off x="5926038" y="2737733"/>
              <a:ext cx="1299855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613" b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ธนาคาร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CBCC99FF-1AFE-7944-DC6E-C0C633AF3894}"/>
                </a:ext>
              </a:extLst>
            </p:cNvPr>
            <p:cNvSpPr txBox="1"/>
            <p:nvPr/>
          </p:nvSpPr>
          <p:spPr>
            <a:xfrm>
              <a:off x="5324905" y="3516667"/>
              <a:ext cx="1299855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613" b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ธนาคาร</a:t>
              </a:r>
            </a:p>
          </p:txBody>
        </p: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6C769BF4-04F9-3A5A-8F29-5A1BBB73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451" y="2999223"/>
              <a:ext cx="378560" cy="313640"/>
            </a:xfrm>
            <a:prstGeom prst="rect">
              <a:avLst/>
            </a:prstGeom>
          </p:spPr>
        </p:pic>
        <p:pic>
          <p:nvPicPr>
            <p:cNvPr id="148" name="Content Placeholder 4">
              <a:extLst>
                <a:ext uri="{FF2B5EF4-FFF2-40B4-BE49-F238E27FC236}">
                  <a16:creationId xmlns:a16="http://schemas.microsoft.com/office/drawing/2014/main" id="{AF841AEB-687F-366E-819E-413BE21E3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06513" y="2932989"/>
              <a:ext cx="384952" cy="390756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C79BA2A7-5EEC-73F3-B1C8-F48DF5C96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866" y="3757985"/>
              <a:ext cx="351811" cy="291478"/>
            </a:xfrm>
            <a:prstGeom prst="rect">
              <a:avLst/>
            </a:prstGeom>
          </p:spPr>
        </p:pic>
        <p:pic>
          <p:nvPicPr>
            <p:cNvPr id="150" name="Content Placeholder 4">
              <a:extLst>
                <a:ext uri="{FF2B5EF4-FFF2-40B4-BE49-F238E27FC236}">
                  <a16:creationId xmlns:a16="http://schemas.microsoft.com/office/drawing/2014/main" id="{78CBE5DE-7136-540D-CFB0-0EC7A32C1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11332" y="3749861"/>
              <a:ext cx="297531" cy="302017"/>
            </a:xfrm>
            <a:prstGeom prst="rect">
              <a:avLst/>
            </a:prstGeom>
          </p:spPr>
        </p:pic>
        <p:sp>
          <p:nvSpPr>
            <p:cNvPr id="151" name="Arrow: Right 150">
              <a:extLst>
                <a:ext uri="{FF2B5EF4-FFF2-40B4-BE49-F238E27FC236}">
                  <a16:creationId xmlns:a16="http://schemas.microsoft.com/office/drawing/2014/main" id="{48B8C327-8FA1-ECFA-8862-DDD05A0AAF6F}"/>
                </a:ext>
              </a:extLst>
            </p:cNvPr>
            <p:cNvSpPr/>
            <p:nvPr/>
          </p:nvSpPr>
          <p:spPr>
            <a:xfrm rot="2755786">
              <a:off x="5187732" y="3590835"/>
              <a:ext cx="412694" cy="1699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6147"/>
            </a:p>
          </p:txBody>
        </p:sp>
        <p:sp>
          <p:nvSpPr>
            <p:cNvPr id="152" name="Arrow: Right 151">
              <a:extLst>
                <a:ext uri="{FF2B5EF4-FFF2-40B4-BE49-F238E27FC236}">
                  <a16:creationId xmlns:a16="http://schemas.microsoft.com/office/drawing/2014/main" id="{39BB92D2-F6D1-7E20-7EFB-1C6A957FD8BA}"/>
                </a:ext>
              </a:extLst>
            </p:cNvPr>
            <p:cNvSpPr/>
            <p:nvPr/>
          </p:nvSpPr>
          <p:spPr>
            <a:xfrm rot="7807488">
              <a:off x="6338986" y="3583798"/>
              <a:ext cx="412694" cy="1699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6147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DD4C0A4-93FB-8B39-3C2F-4CF497E0DF2B}"/>
              </a:ext>
            </a:extLst>
          </p:cNvPr>
          <p:cNvGrpSpPr/>
          <p:nvPr/>
        </p:nvGrpSpPr>
        <p:grpSpPr>
          <a:xfrm>
            <a:off x="7112594" y="1599155"/>
            <a:ext cx="3970422" cy="3450963"/>
            <a:chOff x="4308654" y="1164165"/>
            <a:chExt cx="2127012" cy="184873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4C0A7BE-865D-3333-5C72-4780D2817C7D}"/>
                </a:ext>
              </a:extLst>
            </p:cNvPr>
            <p:cNvGrpSpPr/>
            <p:nvPr/>
          </p:nvGrpSpPr>
          <p:grpSpPr>
            <a:xfrm>
              <a:off x="4308654" y="1164165"/>
              <a:ext cx="2127012" cy="1848730"/>
              <a:chOff x="327372" y="2458891"/>
              <a:chExt cx="2127012" cy="1848730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E6C2398-DD88-8EBA-EAC1-692C94C197F5}"/>
                  </a:ext>
                </a:extLst>
              </p:cNvPr>
              <p:cNvSpPr/>
              <p:nvPr/>
            </p:nvSpPr>
            <p:spPr>
              <a:xfrm>
                <a:off x="327372" y="2546568"/>
                <a:ext cx="2127012" cy="1761053"/>
              </a:xfrm>
              <a:custGeom>
                <a:avLst/>
                <a:gdLst>
                  <a:gd name="connsiteX0" fmla="*/ 0 w 2127012"/>
                  <a:gd name="connsiteY0" fmla="*/ 0 h 1761053"/>
                  <a:gd name="connsiteX1" fmla="*/ 574293 w 2127012"/>
                  <a:gd name="connsiteY1" fmla="*/ 0 h 1761053"/>
                  <a:gd name="connsiteX2" fmla="*/ 1127316 w 2127012"/>
                  <a:gd name="connsiteY2" fmla="*/ 0 h 1761053"/>
                  <a:gd name="connsiteX3" fmla="*/ 2127012 w 2127012"/>
                  <a:gd name="connsiteY3" fmla="*/ 0 h 1761053"/>
                  <a:gd name="connsiteX4" fmla="*/ 2127012 w 2127012"/>
                  <a:gd name="connsiteY4" fmla="*/ 534186 h 1761053"/>
                  <a:gd name="connsiteX5" fmla="*/ 2127012 w 2127012"/>
                  <a:gd name="connsiteY5" fmla="*/ 1156425 h 1761053"/>
                  <a:gd name="connsiteX6" fmla="*/ 2127012 w 2127012"/>
                  <a:gd name="connsiteY6" fmla="*/ 1761053 h 1761053"/>
                  <a:gd name="connsiteX7" fmla="*/ 1637799 w 2127012"/>
                  <a:gd name="connsiteY7" fmla="*/ 1761053 h 1761053"/>
                  <a:gd name="connsiteX8" fmla="*/ 1127316 w 2127012"/>
                  <a:gd name="connsiteY8" fmla="*/ 1761053 h 1761053"/>
                  <a:gd name="connsiteX9" fmla="*/ 659374 w 2127012"/>
                  <a:gd name="connsiteY9" fmla="*/ 1761053 h 1761053"/>
                  <a:gd name="connsiteX10" fmla="*/ 0 w 2127012"/>
                  <a:gd name="connsiteY10" fmla="*/ 1761053 h 1761053"/>
                  <a:gd name="connsiteX11" fmla="*/ 0 w 2127012"/>
                  <a:gd name="connsiteY11" fmla="*/ 1156425 h 1761053"/>
                  <a:gd name="connsiteX12" fmla="*/ 0 w 2127012"/>
                  <a:gd name="connsiteY12" fmla="*/ 622239 h 1761053"/>
                  <a:gd name="connsiteX13" fmla="*/ 0 w 2127012"/>
                  <a:gd name="connsiteY13" fmla="*/ 0 h 1761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27012" h="1761053" fill="none" extrusionOk="0">
                    <a:moveTo>
                      <a:pt x="0" y="0"/>
                    </a:moveTo>
                    <a:cubicBezTo>
                      <a:pt x="284817" y="-16672"/>
                      <a:pt x="406787" y="50997"/>
                      <a:pt x="574293" y="0"/>
                    </a:cubicBezTo>
                    <a:cubicBezTo>
                      <a:pt x="741799" y="-50997"/>
                      <a:pt x="975787" y="26589"/>
                      <a:pt x="1127316" y="0"/>
                    </a:cubicBezTo>
                    <a:cubicBezTo>
                      <a:pt x="1278845" y="-26589"/>
                      <a:pt x="1671062" y="24644"/>
                      <a:pt x="2127012" y="0"/>
                    </a:cubicBezTo>
                    <a:cubicBezTo>
                      <a:pt x="2165672" y="153700"/>
                      <a:pt x="2077435" y="395349"/>
                      <a:pt x="2127012" y="534186"/>
                    </a:cubicBezTo>
                    <a:cubicBezTo>
                      <a:pt x="2176589" y="673023"/>
                      <a:pt x="2125767" y="965496"/>
                      <a:pt x="2127012" y="1156425"/>
                    </a:cubicBezTo>
                    <a:cubicBezTo>
                      <a:pt x="2128257" y="1347354"/>
                      <a:pt x="2057517" y="1594170"/>
                      <a:pt x="2127012" y="1761053"/>
                    </a:cubicBezTo>
                    <a:cubicBezTo>
                      <a:pt x="1985438" y="1805708"/>
                      <a:pt x="1833750" y="1717756"/>
                      <a:pt x="1637799" y="1761053"/>
                    </a:cubicBezTo>
                    <a:cubicBezTo>
                      <a:pt x="1441848" y="1804350"/>
                      <a:pt x="1287811" y="1733240"/>
                      <a:pt x="1127316" y="1761053"/>
                    </a:cubicBezTo>
                    <a:cubicBezTo>
                      <a:pt x="966821" y="1788866"/>
                      <a:pt x="890908" y="1740635"/>
                      <a:pt x="659374" y="1761053"/>
                    </a:cubicBezTo>
                    <a:cubicBezTo>
                      <a:pt x="427840" y="1781471"/>
                      <a:pt x="322342" y="1704576"/>
                      <a:pt x="0" y="1761053"/>
                    </a:cubicBezTo>
                    <a:cubicBezTo>
                      <a:pt x="-38977" y="1533073"/>
                      <a:pt x="26395" y="1305977"/>
                      <a:pt x="0" y="1156425"/>
                    </a:cubicBezTo>
                    <a:cubicBezTo>
                      <a:pt x="-26395" y="1006873"/>
                      <a:pt x="60298" y="861373"/>
                      <a:pt x="0" y="622239"/>
                    </a:cubicBezTo>
                    <a:cubicBezTo>
                      <a:pt x="-60298" y="383105"/>
                      <a:pt x="5105" y="238561"/>
                      <a:pt x="0" y="0"/>
                    </a:cubicBezTo>
                    <a:close/>
                  </a:path>
                  <a:path w="2127012" h="1761053" stroke="0" extrusionOk="0">
                    <a:moveTo>
                      <a:pt x="0" y="0"/>
                    </a:moveTo>
                    <a:cubicBezTo>
                      <a:pt x="171094" y="-20483"/>
                      <a:pt x="308528" y="8218"/>
                      <a:pt x="510483" y="0"/>
                    </a:cubicBezTo>
                    <a:cubicBezTo>
                      <a:pt x="712438" y="-8218"/>
                      <a:pt x="855078" y="26713"/>
                      <a:pt x="978426" y="0"/>
                    </a:cubicBezTo>
                    <a:cubicBezTo>
                      <a:pt x="1101774" y="-26713"/>
                      <a:pt x="1366385" y="61809"/>
                      <a:pt x="1552719" y="0"/>
                    </a:cubicBezTo>
                    <a:cubicBezTo>
                      <a:pt x="1739053" y="-61809"/>
                      <a:pt x="2011752" y="7963"/>
                      <a:pt x="2127012" y="0"/>
                    </a:cubicBezTo>
                    <a:cubicBezTo>
                      <a:pt x="2180736" y="140087"/>
                      <a:pt x="2092537" y="391692"/>
                      <a:pt x="2127012" y="569407"/>
                    </a:cubicBezTo>
                    <a:cubicBezTo>
                      <a:pt x="2161487" y="747122"/>
                      <a:pt x="2126227" y="989642"/>
                      <a:pt x="2127012" y="1121204"/>
                    </a:cubicBezTo>
                    <a:cubicBezTo>
                      <a:pt x="2127797" y="1252766"/>
                      <a:pt x="2077761" y="1449496"/>
                      <a:pt x="2127012" y="1761053"/>
                    </a:cubicBezTo>
                    <a:cubicBezTo>
                      <a:pt x="1989712" y="1793700"/>
                      <a:pt x="1701726" y="1706439"/>
                      <a:pt x="1595259" y="1761053"/>
                    </a:cubicBezTo>
                    <a:cubicBezTo>
                      <a:pt x="1488792" y="1815667"/>
                      <a:pt x="1294104" y="1721042"/>
                      <a:pt x="1127316" y="1761053"/>
                    </a:cubicBezTo>
                    <a:cubicBezTo>
                      <a:pt x="960528" y="1801064"/>
                      <a:pt x="840660" y="1721039"/>
                      <a:pt x="595563" y="1761053"/>
                    </a:cubicBezTo>
                    <a:cubicBezTo>
                      <a:pt x="350466" y="1801067"/>
                      <a:pt x="141692" y="1715237"/>
                      <a:pt x="0" y="1761053"/>
                    </a:cubicBezTo>
                    <a:cubicBezTo>
                      <a:pt x="-48302" y="1552905"/>
                      <a:pt x="54802" y="1386906"/>
                      <a:pt x="0" y="1191646"/>
                    </a:cubicBezTo>
                    <a:cubicBezTo>
                      <a:pt x="-54802" y="996386"/>
                      <a:pt x="24281" y="818616"/>
                      <a:pt x="0" y="622239"/>
                    </a:cubicBezTo>
                    <a:cubicBezTo>
                      <a:pt x="-24281" y="425862"/>
                      <a:pt x="54031" y="24742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2613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2D17CD64-9D7C-C576-344F-8F87BAE3430C}"/>
                  </a:ext>
                </a:extLst>
              </p:cNvPr>
              <p:cNvGrpSpPr/>
              <p:nvPr/>
            </p:nvGrpSpPr>
            <p:grpSpPr>
              <a:xfrm>
                <a:off x="656535" y="2458891"/>
                <a:ext cx="1568672" cy="1456416"/>
                <a:chOff x="2872352" y="2696387"/>
                <a:chExt cx="886300" cy="886300"/>
              </a:xfrm>
            </p:grpSpPr>
            <p:pic>
              <p:nvPicPr>
                <p:cNvPr id="104" name="Graphic 103" descr="Bank with solid fill">
                  <a:extLst>
                    <a:ext uri="{FF2B5EF4-FFF2-40B4-BE49-F238E27FC236}">
                      <a16:creationId xmlns:a16="http://schemas.microsoft.com/office/drawing/2014/main" id="{BC354A29-9F64-F7D8-5080-1DE2468800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2352" y="2696387"/>
                  <a:ext cx="886300" cy="886300"/>
                </a:xfrm>
                <a:prstGeom prst="rect">
                  <a:avLst/>
                </a:prstGeom>
              </p:spPr>
            </p:pic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FDB2A785-A56B-84A8-2A92-4BBB2D03A714}"/>
                    </a:ext>
                  </a:extLst>
                </p:cNvPr>
                <p:cNvSpPr txBox="1"/>
                <p:nvPr/>
              </p:nvSpPr>
              <p:spPr>
                <a:xfrm>
                  <a:off x="2963468" y="2933030"/>
                  <a:ext cx="734418" cy="161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613" b="1"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ธนาคาร</a:t>
                  </a:r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FA0F3DE-8AA2-F630-9331-6678DC2D0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391" y="3130449"/>
                <a:ext cx="507883" cy="420785"/>
              </a:xfrm>
              <a:prstGeom prst="rect">
                <a:avLst/>
              </a:prstGeom>
            </p:spPr>
          </p:pic>
          <p:pic>
            <p:nvPicPr>
              <p:cNvPr id="19" name="Content Placeholder 4">
                <a:extLst>
                  <a:ext uri="{FF2B5EF4-FFF2-40B4-BE49-F238E27FC236}">
                    <a16:creationId xmlns:a16="http://schemas.microsoft.com/office/drawing/2014/main" id="{16F99AB7-3C75-DBBB-3F05-ADC79AE94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84319" y="3157262"/>
                <a:ext cx="423643" cy="430030"/>
              </a:xfrm>
              <a:prstGeom prst="rect">
                <a:avLst/>
              </a:prstGeom>
            </p:spPr>
          </p:pic>
          <p:pic>
            <p:nvPicPr>
              <p:cNvPr id="22" name="Graphic 21" descr="Badge Follow with solid fill">
                <a:extLst>
                  <a:ext uri="{FF2B5EF4-FFF2-40B4-BE49-F238E27FC236}">
                    <a16:creationId xmlns:a16="http://schemas.microsoft.com/office/drawing/2014/main" id="{68970134-D82D-AA8A-9711-DBA7C2CC6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322472" y="3227553"/>
                <a:ext cx="269340" cy="265217"/>
              </a:xfrm>
              <a:prstGeom prst="rect">
                <a:avLst/>
              </a:prstGeom>
            </p:spPr>
          </p:pic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BAEA1EF-70A9-76AC-D445-9815224D45D7}"/>
                  </a:ext>
                </a:extLst>
              </p:cNvPr>
              <p:cNvSpPr txBox="1"/>
              <p:nvPr/>
            </p:nvSpPr>
            <p:spPr>
              <a:xfrm>
                <a:off x="613193" y="3819371"/>
                <a:ext cx="1629200" cy="29572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defTabSz="1075275">
                  <a:defRPr/>
                </a:pPr>
                <a:r>
                  <a:rPr lang="th-TH" sz="2987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รวมหนี้ในธนาคารเดียวกัน</a:t>
                </a:r>
              </a:p>
            </p:txBody>
          </p:sp>
        </p:grpSp>
        <p:pic>
          <p:nvPicPr>
            <p:cNvPr id="153" name="Graphic 152" descr="Badge 1 with solid fill">
              <a:extLst>
                <a:ext uri="{FF2B5EF4-FFF2-40B4-BE49-F238E27FC236}">
                  <a16:creationId xmlns:a16="http://schemas.microsoft.com/office/drawing/2014/main" id="{9CA9E209-C379-5F57-FB41-BE7BC6319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393744" y="1295650"/>
              <a:ext cx="460687" cy="420913"/>
            </a:xfrm>
            <a:prstGeom prst="rect">
              <a:avLst/>
            </a:prstGeom>
          </p:spPr>
        </p:pic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278E2CF-AD61-4101-AED2-1C6B7FD82FCC}"/>
              </a:ext>
            </a:extLst>
          </p:cNvPr>
          <p:cNvGrpSpPr/>
          <p:nvPr/>
        </p:nvGrpSpPr>
        <p:grpSpPr>
          <a:xfrm>
            <a:off x="11252944" y="1793118"/>
            <a:ext cx="4472477" cy="3252033"/>
            <a:chOff x="6405565" y="1956974"/>
            <a:chExt cx="2479489" cy="1662639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6E5FEF1-F295-5B34-B8D0-BE7BB1917C6A}"/>
                </a:ext>
              </a:extLst>
            </p:cNvPr>
            <p:cNvGrpSpPr/>
            <p:nvPr/>
          </p:nvGrpSpPr>
          <p:grpSpPr>
            <a:xfrm>
              <a:off x="6405565" y="1956974"/>
              <a:ext cx="2479489" cy="1662639"/>
              <a:chOff x="2100603" y="3127846"/>
              <a:chExt cx="2479489" cy="1662639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3A807AB1-2392-626F-FEC7-D0E4D9F2CE9E}"/>
                  </a:ext>
                </a:extLst>
              </p:cNvPr>
              <p:cNvSpPr/>
              <p:nvPr/>
            </p:nvSpPr>
            <p:spPr>
              <a:xfrm>
                <a:off x="2138640" y="3127846"/>
                <a:ext cx="2441452" cy="1662639"/>
              </a:xfrm>
              <a:custGeom>
                <a:avLst/>
                <a:gdLst>
                  <a:gd name="connsiteX0" fmla="*/ 0 w 2441452"/>
                  <a:gd name="connsiteY0" fmla="*/ 0 h 1662639"/>
                  <a:gd name="connsiteX1" fmla="*/ 463876 w 2441452"/>
                  <a:gd name="connsiteY1" fmla="*/ 0 h 1662639"/>
                  <a:gd name="connsiteX2" fmla="*/ 878923 w 2441452"/>
                  <a:gd name="connsiteY2" fmla="*/ 0 h 1662639"/>
                  <a:gd name="connsiteX3" fmla="*/ 1318384 w 2441452"/>
                  <a:gd name="connsiteY3" fmla="*/ 0 h 1662639"/>
                  <a:gd name="connsiteX4" fmla="*/ 1831089 w 2441452"/>
                  <a:gd name="connsiteY4" fmla="*/ 0 h 1662639"/>
                  <a:gd name="connsiteX5" fmla="*/ 2441452 w 2441452"/>
                  <a:gd name="connsiteY5" fmla="*/ 0 h 1662639"/>
                  <a:gd name="connsiteX6" fmla="*/ 2441452 w 2441452"/>
                  <a:gd name="connsiteY6" fmla="*/ 520960 h 1662639"/>
                  <a:gd name="connsiteX7" fmla="*/ 2441452 w 2441452"/>
                  <a:gd name="connsiteY7" fmla="*/ 1025294 h 1662639"/>
                  <a:gd name="connsiteX8" fmla="*/ 2441452 w 2441452"/>
                  <a:gd name="connsiteY8" fmla="*/ 1662639 h 1662639"/>
                  <a:gd name="connsiteX9" fmla="*/ 1953162 w 2441452"/>
                  <a:gd name="connsiteY9" fmla="*/ 1662639 h 1662639"/>
                  <a:gd name="connsiteX10" fmla="*/ 1513700 w 2441452"/>
                  <a:gd name="connsiteY10" fmla="*/ 1662639 h 1662639"/>
                  <a:gd name="connsiteX11" fmla="*/ 976581 w 2441452"/>
                  <a:gd name="connsiteY11" fmla="*/ 1662639 h 1662639"/>
                  <a:gd name="connsiteX12" fmla="*/ 512705 w 2441452"/>
                  <a:gd name="connsiteY12" fmla="*/ 1662639 h 1662639"/>
                  <a:gd name="connsiteX13" fmla="*/ 0 w 2441452"/>
                  <a:gd name="connsiteY13" fmla="*/ 1662639 h 1662639"/>
                  <a:gd name="connsiteX14" fmla="*/ 0 w 2441452"/>
                  <a:gd name="connsiteY14" fmla="*/ 1091800 h 1662639"/>
                  <a:gd name="connsiteX15" fmla="*/ 0 w 2441452"/>
                  <a:gd name="connsiteY15" fmla="*/ 554213 h 1662639"/>
                  <a:gd name="connsiteX16" fmla="*/ 0 w 2441452"/>
                  <a:gd name="connsiteY16" fmla="*/ 0 h 166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41452" h="1662639" fill="none" extrusionOk="0">
                    <a:moveTo>
                      <a:pt x="0" y="0"/>
                    </a:moveTo>
                    <a:cubicBezTo>
                      <a:pt x="108471" y="-47953"/>
                      <a:pt x="346661" y="13678"/>
                      <a:pt x="463876" y="0"/>
                    </a:cubicBezTo>
                    <a:cubicBezTo>
                      <a:pt x="581091" y="-13678"/>
                      <a:pt x="771348" y="47190"/>
                      <a:pt x="878923" y="0"/>
                    </a:cubicBezTo>
                    <a:cubicBezTo>
                      <a:pt x="986498" y="-47190"/>
                      <a:pt x="1103206" y="31723"/>
                      <a:pt x="1318384" y="0"/>
                    </a:cubicBezTo>
                    <a:cubicBezTo>
                      <a:pt x="1533562" y="-31723"/>
                      <a:pt x="1691347" y="54815"/>
                      <a:pt x="1831089" y="0"/>
                    </a:cubicBezTo>
                    <a:cubicBezTo>
                      <a:pt x="1970831" y="-54815"/>
                      <a:pt x="2153724" y="1915"/>
                      <a:pt x="2441452" y="0"/>
                    </a:cubicBezTo>
                    <a:cubicBezTo>
                      <a:pt x="2480208" y="202750"/>
                      <a:pt x="2416159" y="328919"/>
                      <a:pt x="2441452" y="520960"/>
                    </a:cubicBezTo>
                    <a:cubicBezTo>
                      <a:pt x="2466745" y="713001"/>
                      <a:pt x="2436304" y="844953"/>
                      <a:pt x="2441452" y="1025294"/>
                    </a:cubicBezTo>
                    <a:cubicBezTo>
                      <a:pt x="2446600" y="1205635"/>
                      <a:pt x="2410613" y="1460359"/>
                      <a:pt x="2441452" y="1662639"/>
                    </a:cubicBezTo>
                    <a:cubicBezTo>
                      <a:pt x="2309035" y="1687665"/>
                      <a:pt x="2164258" y="1638843"/>
                      <a:pt x="1953162" y="1662639"/>
                    </a:cubicBezTo>
                    <a:cubicBezTo>
                      <a:pt x="1742066" y="1686435"/>
                      <a:pt x="1637924" y="1615958"/>
                      <a:pt x="1513700" y="1662639"/>
                    </a:cubicBezTo>
                    <a:cubicBezTo>
                      <a:pt x="1389476" y="1709320"/>
                      <a:pt x="1214827" y="1650958"/>
                      <a:pt x="976581" y="1662639"/>
                    </a:cubicBezTo>
                    <a:cubicBezTo>
                      <a:pt x="738335" y="1674320"/>
                      <a:pt x="681734" y="1615381"/>
                      <a:pt x="512705" y="1662639"/>
                    </a:cubicBezTo>
                    <a:cubicBezTo>
                      <a:pt x="343676" y="1709897"/>
                      <a:pt x="240903" y="1662577"/>
                      <a:pt x="0" y="1662639"/>
                    </a:cubicBezTo>
                    <a:cubicBezTo>
                      <a:pt x="-45270" y="1512255"/>
                      <a:pt x="32342" y="1285746"/>
                      <a:pt x="0" y="1091800"/>
                    </a:cubicBezTo>
                    <a:cubicBezTo>
                      <a:pt x="-32342" y="897854"/>
                      <a:pt x="43074" y="730539"/>
                      <a:pt x="0" y="554213"/>
                    </a:cubicBezTo>
                    <a:cubicBezTo>
                      <a:pt x="-43074" y="377887"/>
                      <a:pt x="64130" y="222486"/>
                      <a:pt x="0" y="0"/>
                    </a:cubicBezTo>
                    <a:close/>
                  </a:path>
                  <a:path w="2441452" h="1662639" stroke="0" extrusionOk="0">
                    <a:moveTo>
                      <a:pt x="0" y="0"/>
                    </a:moveTo>
                    <a:cubicBezTo>
                      <a:pt x="98789" y="-41721"/>
                      <a:pt x="242120" y="13273"/>
                      <a:pt x="463876" y="0"/>
                    </a:cubicBezTo>
                    <a:cubicBezTo>
                      <a:pt x="685632" y="-13273"/>
                      <a:pt x="749782" y="5566"/>
                      <a:pt x="878923" y="0"/>
                    </a:cubicBezTo>
                    <a:cubicBezTo>
                      <a:pt x="1008064" y="-5566"/>
                      <a:pt x="1225369" y="24585"/>
                      <a:pt x="1416042" y="0"/>
                    </a:cubicBezTo>
                    <a:cubicBezTo>
                      <a:pt x="1606715" y="-24585"/>
                      <a:pt x="1717220" y="2110"/>
                      <a:pt x="1879918" y="0"/>
                    </a:cubicBezTo>
                    <a:cubicBezTo>
                      <a:pt x="2042616" y="-2110"/>
                      <a:pt x="2326411" y="1127"/>
                      <a:pt x="2441452" y="0"/>
                    </a:cubicBezTo>
                    <a:cubicBezTo>
                      <a:pt x="2511323" y="274153"/>
                      <a:pt x="2388616" y="363101"/>
                      <a:pt x="2441452" y="587466"/>
                    </a:cubicBezTo>
                    <a:cubicBezTo>
                      <a:pt x="2494288" y="811831"/>
                      <a:pt x="2399839" y="991303"/>
                      <a:pt x="2441452" y="1141679"/>
                    </a:cubicBezTo>
                    <a:cubicBezTo>
                      <a:pt x="2483065" y="1292055"/>
                      <a:pt x="2403261" y="1487535"/>
                      <a:pt x="2441452" y="1662639"/>
                    </a:cubicBezTo>
                    <a:cubicBezTo>
                      <a:pt x="2244264" y="1715040"/>
                      <a:pt x="2193231" y="1617649"/>
                      <a:pt x="2001991" y="1662639"/>
                    </a:cubicBezTo>
                    <a:cubicBezTo>
                      <a:pt x="1810751" y="1707629"/>
                      <a:pt x="1696660" y="1646856"/>
                      <a:pt x="1513700" y="1662639"/>
                    </a:cubicBezTo>
                    <a:cubicBezTo>
                      <a:pt x="1330740" y="1678422"/>
                      <a:pt x="1127937" y="1613864"/>
                      <a:pt x="1025410" y="1662639"/>
                    </a:cubicBezTo>
                    <a:cubicBezTo>
                      <a:pt x="922883" y="1711414"/>
                      <a:pt x="774025" y="1634845"/>
                      <a:pt x="561534" y="1662639"/>
                    </a:cubicBezTo>
                    <a:cubicBezTo>
                      <a:pt x="349043" y="1690433"/>
                      <a:pt x="225238" y="1653810"/>
                      <a:pt x="0" y="1662639"/>
                    </a:cubicBezTo>
                    <a:cubicBezTo>
                      <a:pt x="-44821" y="1428624"/>
                      <a:pt x="32895" y="1293489"/>
                      <a:pt x="0" y="1075173"/>
                    </a:cubicBezTo>
                    <a:cubicBezTo>
                      <a:pt x="-32895" y="856857"/>
                      <a:pt x="16588" y="644163"/>
                      <a:pt x="0" y="487707"/>
                    </a:cubicBezTo>
                    <a:cubicBezTo>
                      <a:pt x="-16588" y="331251"/>
                      <a:pt x="13100" y="12587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2613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pic>
            <p:nvPicPr>
              <p:cNvPr id="128" name="Graphic 127" descr="Bank with solid fill">
                <a:extLst>
                  <a:ext uri="{FF2B5EF4-FFF2-40B4-BE49-F238E27FC236}">
                    <a16:creationId xmlns:a16="http://schemas.microsoft.com/office/drawing/2014/main" id="{A1659170-1B32-0863-0ED7-74BFD1B18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72335" y="3252405"/>
                <a:ext cx="1192604" cy="1107259"/>
              </a:xfrm>
              <a:prstGeom prst="rect">
                <a:avLst/>
              </a:prstGeom>
            </p:spPr>
          </p:pic>
          <p:pic>
            <p:nvPicPr>
              <p:cNvPr id="129" name="Graphic 128" descr="Bank with solid fill">
                <a:extLst>
                  <a:ext uri="{FF2B5EF4-FFF2-40B4-BE49-F238E27FC236}">
                    <a16:creationId xmlns:a16="http://schemas.microsoft.com/office/drawing/2014/main" id="{03F05063-DDDD-70C6-8AB2-CC40593358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295779" y="3234872"/>
                <a:ext cx="1192604" cy="1107259"/>
              </a:xfrm>
              <a:prstGeom prst="rect">
                <a:avLst/>
              </a:prstGeom>
            </p:spPr>
          </p:pic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09DB64C4-B045-0BAD-6BCE-A049337DB8F2}"/>
                  </a:ext>
                </a:extLst>
              </p:cNvPr>
              <p:cNvSpPr txBox="1"/>
              <p:nvPr/>
            </p:nvSpPr>
            <p:spPr>
              <a:xfrm>
                <a:off x="3259113" y="3461977"/>
                <a:ext cx="1299855" cy="252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613" b="1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ธนาคาร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7A1A662-C996-18C8-6F6F-845EA4CF6685}"/>
                  </a:ext>
                </a:extLst>
              </p:cNvPr>
              <p:cNvSpPr txBox="1"/>
              <p:nvPr/>
            </p:nvSpPr>
            <p:spPr>
              <a:xfrm>
                <a:off x="2100603" y="3492996"/>
                <a:ext cx="1299855" cy="252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613" b="1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ธนาคาร</a:t>
                </a:r>
              </a:p>
            </p:txBody>
          </p:sp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C215A594-F5D7-E093-6DD1-0C145D1E2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7083" y="3746019"/>
                <a:ext cx="378560" cy="313640"/>
              </a:xfrm>
              <a:prstGeom prst="rect">
                <a:avLst/>
              </a:prstGeom>
            </p:spPr>
          </p:pic>
          <p:pic>
            <p:nvPicPr>
              <p:cNvPr id="133" name="Content Placeholder 4">
                <a:extLst>
                  <a:ext uri="{FF2B5EF4-FFF2-40B4-BE49-F238E27FC236}">
                    <a16:creationId xmlns:a16="http://schemas.microsoft.com/office/drawing/2014/main" id="{B97551EF-913A-E8E8-3B30-105A4BC7BF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31925" y="3706499"/>
                <a:ext cx="384952" cy="390756"/>
              </a:xfrm>
              <a:prstGeom prst="rect">
                <a:avLst/>
              </a:prstGeom>
            </p:spPr>
          </p:pic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9B0CD47-6F84-5243-A93B-6667F6BE07AB}"/>
                  </a:ext>
                </a:extLst>
              </p:cNvPr>
              <p:cNvSpPr txBox="1"/>
              <p:nvPr/>
            </p:nvSpPr>
            <p:spPr>
              <a:xfrm>
                <a:off x="2559020" y="4320434"/>
                <a:ext cx="1629200" cy="28222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defTabSz="1075275">
                  <a:defRPr/>
                </a:pPr>
                <a:r>
                  <a:rPr lang="th-TH" sz="2987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รวมหนี้ต่างธนาคาร</a:t>
                </a:r>
              </a:p>
            </p:txBody>
          </p:sp>
          <p:sp>
            <p:nvSpPr>
              <p:cNvPr id="135" name="Arrow: Right 134">
                <a:extLst>
                  <a:ext uri="{FF2B5EF4-FFF2-40B4-BE49-F238E27FC236}">
                    <a16:creationId xmlns:a16="http://schemas.microsoft.com/office/drawing/2014/main" id="{98BF940E-5065-9F3D-AFA7-9E920068D912}"/>
                  </a:ext>
                </a:extLst>
              </p:cNvPr>
              <p:cNvSpPr/>
              <p:nvPr/>
            </p:nvSpPr>
            <p:spPr>
              <a:xfrm>
                <a:off x="3131617" y="3737929"/>
                <a:ext cx="412694" cy="169932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6147"/>
              </a:p>
            </p:txBody>
          </p:sp>
          <p:sp>
            <p:nvSpPr>
              <p:cNvPr id="136" name="Arrow: Right 135">
                <a:extLst>
                  <a:ext uri="{FF2B5EF4-FFF2-40B4-BE49-F238E27FC236}">
                    <a16:creationId xmlns:a16="http://schemas.microsoft.com/office/drawing/2014/main" id="{04177167-ED89-9B1A-8FFF-2E82B2148794}"/>
                  </a:ext>
                </a:extLst>
              </p:cNvPr>
              <p:cNvSpPr/>
              <p:nvPr/>
            </p:nvSpPr>
            <p:spPr>
              <a:xfrm rot="10800000">
                <a:off x="3105993" y="3890329"/>
                <a:ext cx="412694" cy="169932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6147"/>
              </a:p>
            </p:txBody>
          </p:sp>
        </p:grpSp>
        <p:pic>
          <p:nvPicPr>
            <p:cNvPr id="154" name="Graphic 153" descr="Badge with solid fill">
              <a:extLst>
                <a:ext uri="{FF2B5EF4-FFF2-40B4-BE49-F238E27FC236}">
                  <a16:creationId xmlns:a16="http://schemas.microsoft.com/office/drawing/2014/main" id="{7FA05930-B87B-B359-F218-0484ABAF7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7406066" y="1976266"/>
              <a:ext cx="457092" cy="421295"/>
            </a:xfrm>
            <a:prstGeom prst="rect">
              <a:avLst/>
            </a:prstGeom>
          </p:spPr>
        </p:pic>
      </p:grpSp>
      <p:pic>
        <p:nvPicPr>
          <p:cNvPr id="155" name="Graphic 154" descr="Badge 3 with solid fill">
            <a:extLst>
              <a:ext uri="{FF2B5EF4-FFF2-40B4-BE49-F238E27FC236}">
                <a16:creationId xmlns:a16="http://schemas.microsoft.com/office/drawing/2014/main" id="{C382CA60-E444-DCCC-5B16-89871192ABE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715794" y="5283194"/>
            <a:ext cx="737117" cy="7364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1C330F2-366A-EF23-F380-C856DBFA2ED3}"/>
              </a:ext>
            </a:extLst>
          </p:cNvPr>
          <p:cNvGrpSpPr/>
          <p:nvPr/>
        </p:nvGrpSpPr>
        <p:grpSpPr>
          <a:xfrm>
            <a:off x="-131791" y="4269626"/>
            <a:ext cx="5766195" cy="896721"/>
            <a:chOff x="-53046" y="2327946"/>
            <a:chExt cx="3089033" cy="480386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D970814-7B19-38B0-0432-62E23C604D41}"/>
                </a:ext>
              </a:extLst>
            </p:cNvPr>
            <p:cNvSpPr/>
            <p:nvPr/>
          </p:nvSpPr>
          <p:spPr>
            <a:xfrm>
              <a:off x="-53046" y="2327946"/>
              <a:ext cx="3089033" cy="480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389721"/>
              <a:r>
                <a:rPr lang="en-US" sz="522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Q: </a:t>
              </a:r>
              <a:r>
                <a:rPr lang="th-TH" sz="5227">
                  <a:solidFill>
                    <a:schemeClr val="accent5">
                      <a:lumMod val="50000"/>
                    </a:scheme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วิธีการรวมหนี้</a:t>
              </a:r>
            </a:p>
          </p:txBody>
        </p:sp>
        <p:pic>
          <p:nvPicPr>
            <p:cNvPr id="161" name="Graphic 160" descr="Question Mark with solid fill">
              <a:extLst>
                <a:ext uri="{FF2B5EF4-FFF2-40B4-BE49-F238E27FC236}">
                  <a16:creationId xmlns:a16="http://schemas.microsoft.com/office/drawing/2014/main" id="{01CC1A79-7493-AF4A-36B5-1ED07055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14289" y="2332750"/>
              <a:ext cx="469641" cy="462874"/>
            </a:xfrm>
            <a:prstGeom prst="rect">
              <a:avLst/>
            </a:prstGeom>
          </p:spPr>
        </p:pic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66D33E3-DA62-F9E2-6CFC-E7317A980C5A}"/>
              </a:ext>
            </a:extLst>
          </p:cNvPr>
          <p:cNvSpPr/>
          <p:nvPr/>
        </p:nvSpPr>
        <p:spPr>
          <a:xfrm>
            <a:off x="945193" y="7952074"/>
            <a:ext cx="332955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89721"/>
            <a:r>
              <a:rPr lang="th-TH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อัตราดอกเบี้ยไม่เพิ่มจากเดิม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3BB5D1C-D1FC-1A8B-1C34-99ABB6901387}"/>
              </a:ext>
            </a:extLst>
          </p:cNvPr>
          <p:cNvSpPr/>
          <p:nvPr/>
        </p:nvSpPr>
        <p:spPr>
          <a:xfrm>
            <a:off x="4175176" y="7798503"/>
            <a:ext cx="3498232" cy="101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≤ อัตราดอกเบี้ย</a:t>
            </a:r>
          </a:p>
          <a:p>
            <a:pPr algn="ctr"/>
            <a:r>
              <a:rPr lang="th-TH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สินเชื่อบ้าน </a:t>
            </a:r>
            <a:r>
              <a:rPr lang="en-US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+ 2% </a:t>
            </a:r>
            <a:r>
              <a:rPr lang="th-TH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ต่อปี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F09A7BE-B129-6AE4-38BB-6F22F9A49A6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4" y="511871"/>
            <a:ext cx="903256" cy="127579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7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E293D-3EAE-A2B7-15AB-A56F3F74C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388">
            <a:off x="1516748" y="627135"/>
            <a:ext cx="3668853" cy="925645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5F35221D-2B6A-CEFE-D2D9-7449D158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48185" y="8861425"/>
            <a:ext cx="580292" cy="599098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16</a:t>
            </a:fld>
            <a:endParaRPr lang="th-TH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5A3996D-F112-4A31-CF13-B1DF666C5FFC}"/>
              </a:ext>
            </a:extLst>
          </p:cNvPr>
          <p:cNvSpPr txBox="1"/>
          <p:nvPr/>
        </p:nvSpPr>
        <p:spPr>
          <a:xfrm>
            <a:off x="1478876" y="555118"/>
            <a:ext cx="3704982" cy="89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227">
                <a:solidFill>
                  <a:srgbClr val="01365A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มาตรการอื่น ๆ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E5A496-C251-2FED-783A-F444705AD565}"/>
              </a:ext>
            </a:extLst>
          </p:cNvPr>
          <p:cNvGrpSpPr/>
          <p:nvPr/>
        </p:nvGrpSpPr>
        <p:grpSpPr>
          <a:xfrm>
            <a:off x="3289441" y="2050277"/>
            <a:ext cx="4311509" cy="926365"/>
            <a:chOff x="103029" y="1377991"/>
            <a:chExt cx="2309737" cy="5373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578508-A0AB-FA24-F229-39437B618255}"/>
                </a:ext>
              </a:extLst>
            </p:cNvPr>
            <p:cNvSpPr txBox="1"/>
            <p:nvPr/>
          </p:nvSpPr>
          <p:spPr>
            <a:xfrm>
              <a:off x="147328" y="1451335"/>
              <a:ext cx="2100484" cy="4200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50400" rIns="50400">
              <a:spAutoFit/>
            </a:bodyPr>
            <a:lstStyle/>
            <a:p>
              <a:pPr algn="ctr" defTabSz="1280183"/>
              <a:endPara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pPr algn="ctr" defTabSz="1280183"/>
              <a:endPara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47E0C7-F1CE-D98F-C24C-607966DFB197}"/>
                </a:ext>
              </a:extLst>
            </p:cNvPr>
            <p:cNvSpPr txBox="1"/>
            <p:nvPr/>
          </p:nvSpPr>
          <p:spPr>
            <a:xfrm>
              <a:off x="819368" y="1430211"/>
              <a:ext cx="1593398" cy="4534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48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ทางด่วนแก้หนี้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8DA871-BDA1-3534-9370-CBC208D3B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029" y="1377991"/>
              <a:ext cx="640140" cy="53737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A5FAB4-02BF-4C58-45FA-B69088FDCF64}"/>
              </a:ext>
            </a:extLst>
          </p:cNvPr>
          <p:cNvGrpSpPr/>
          <p:nvPr/>
        </p:nvGrpSpPr>
        <p:grpSpPr>
          <a:xfrm>
            <a:off x="2246330" y="3161347"/>
            <a:ext cx="6058188" cy="5450047"/>
            <a:chOff x="505276" y="1645088"/>
            <a:chExt cx="3245458" cy="29196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05D82CA-4D44-4A7F-B196-2107B537A5E6}"/>
                </a:ext>
              </a:extLst>
            </p:cNvPr>
            <p:cNvSpPr/>
            <p:nvPr/>
          </p:nvSpPr>
          <p:spPr>
            <a:xfrm>
              <a:off x="525112" y="1645088"/>
              <a:ext cx="3217155" cy="92650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r>
                <a:rPr lang="th-TH" sz="2987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ช่องทางสำหรับลูกหนี้ที่ต้องการแก้หนี้ </a:t>
              </a:r>
              <a:r>
                <a:rPr lang="th-TH" sz="2987" u="sng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แต่ติดต่อธนาคารไม่ได้หรือติดต่อแล้วแต่ตกลงกันไม่ได้</a:t>
              </a:r>
              <a:r>
                <a:rPr lang="en-US" sz="2987" u="sng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/</a:t>
              </a:r>
              <a:r>
                <a:rPr lang="th-TH" sz="2987" u="sng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เงื่อนไขยังไม่เป็นไปตามที่ต้องการ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9A1E6D-57C2-8E61-96BE-6DABFE1A885B}"/>
                </a:ext>
              </a:extLst>
            </p:cNvPr>
            <p:cNvSpPr/>
            <p:nvPr/>
          </p:nvSpPr>
          <p:spPr>
            <a:xfrm>
              <a:off x="505276" y="2662364"/>
              <a:ext cx="3245458" cy="1107269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331899" indent="-331899">
                <a:buFont typeface="Wingdings" panose="05000000000000000000" pitchFamily="2" charset="2"/>
                <a:buChar char="ü"/>
              </a:pPr>
              <a:r>
                <a:rPr lang="th-TH" sz="2987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แก้หนี้ได้ทุกประเภท </a:t>
              </a:r>
              <a:r>
                <a:rPr lang="th-TH" sz="2987" u="sng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ยกเว้นหนี้นอกระบบ</a:t>
              </a:r>
            </a:p>
            <a:p>
              <a:pPr marL="331899" indent="-331899">
                <a:buFont typeface="Wingdings" panose="05000000000000000000" pitchFamily="2" charset="2"/>
                <a:buChar char="ü"/>
              </a:pPr>
              <a:r>
                <a:rPr lang="th-TH" sz="2987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ลงทะเบียนได้ทั้งประชาชนทั่วไป ธุรกิจ</a:t>
              </a:r>
              <a:r>
                <a:rPr lang="en-US" sz="2987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SME</a:t>
              </a:r>
            </a:p>
            <a:p>
              <a:pPr marL="331899" indent="-331899">
                <a:buFont typeface="Wingdings" panose="05000000000000000000" pitchFamily="2" charset="2"/>
                <a:buChar char="ü"/>
              </a:pPr>
              <a:r>
                <a:rPr lang="th-TH" sz="2987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ภายใน </a:t>
              </a:r>
              <a:r>
                <a:rPr lang="en-US" sz="2987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18 </a:t>
              </a:r>
              <a:r>
                <a:rPr lang="th-TH" sz="2987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วันสถาบันการเงินจะติดต่อท่านกลับ</a:t>
              </a:r>
              <a:br>
                <a: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987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หากไม่ได้รับการติดต่อ โทรมาได้ที่ </a:t>
              </a:r>
              <a:r>
                <a:rPr lang="th-TH" sz="2987" dirty="0" err="1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ศค</a:t>
              </a:r>
              <a:r>
                <a:rPr lang="th-TH" sz="2987" dirty="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ง. เบอร์ 1213</a:t>
              </a:r>
            </a:p>
          </p:txBody>
        </p:sp>
        <p:pic>
          <p:nvPicPr>
            <p:cNvPr id="9" name="Picture 8" descr="Qr code&#10;&#10;Description automatically generated">
              <a:extLst>
                <a:ext uri="{FF2B5EF4-FFF2-40B4-BE49-F238E27FC236}">
                  <a16:creationId xmlns:a16="http://schemas.microsoft.com/office/drawing/2014/main" id="{6E13AA19-9BBB-4FFB-732B-B83A5018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18" y="3840201"/>
              <a:ext cx="724555" cy="724555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C8056F-F7FC-ADFE-B337-629001CEC8CA}"/>
                </a:ext>
              </a:extLst>
            </p:cNvPr>
            <p:cNvGrpSpPr/>
            <p:nvPr/>
          </p:nvGrpSpPr>
          <p:grpSpPr>
            <a:xfrm>
              <a:off x="1361051" y="3962799"/>
              <a:ext cx="2332146" cy="483847"/>
              <a:chOff x="4912792" y="2662461"/>
              <a:chExt cx="2675508" cy="78598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F5A9FB-F21E-3569-DEBC-BE213CCF2CA4}"/>
                  </a:ext>
                </a:extLst>
              </p:cNvPr>
              <p:cNvSpPr txBox="1"/>
              <p:nvPr/>
            </p:nvSpPr>
            <p:spPr>
              <a:xfrm>
                <a:off x="4912792" y="2662461"/>
                <a:ext cx="2675505" cy="480385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1280183"/>
                <a:r>
                  <a:rPr lang="th-TH" sz="2987" dirty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ทางด่วนแก้หนี้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90DD71-29E0-3741-5206-9024620707FD}"/>
                  </a:ext>
                </a:extLst>
              </p:cNvPr>
              <p:cNvSpPr txBox="1"/>
              <p:nvPr/>
            </p:nvSpPr>
            <p:spPr>
              <a:xfrm>
                <a:off x="4912802" y="3018174"/>
                <a:ext cx="2675498" cy="43027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defTabSz="1280183"/>
                <a:r>
                  <a:rPr lang="en-US" sz="2613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https://www.1213.or.th/App/DebtCase</a:t>
                </a:r>
                <a:endParaRPr lang="th-TH" sz="2613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30975C-6E15-C0CC-4F60-BB2E58FBDBF8}"/>
              </a:ext>
            </a:extLst>
          </p:cNvPr>
          <p:cNvGrpSpPr/>
          <p:nvPr/>
        </p:nvGrpSpPr>
        <p:grpSpPr>
          <a:xfrm>
            <a:off x="9493469" y="1981788"/>
            <a:ext cx="4936490" cy="1101791"/>
            <a:chOff x="5564539" y="911581"/>
            <a:chExt cx="2644548" cy="59024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6D1425-6ECC-72C8-DC20-0559CC1245DF}"/>
                </a:ext>
              </a:extLst>
            </p:cNvPr>
            <p:cNvSpPr txBox="1"/>
            <p:nvPr/>
          </p:nvSpPr>
          <p:spPr>
            <a:xfrm>
              <a:off x="6010583" y="1007534"/>
              <a:ext cx="2100484" cy="3879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50400" rIns="50400">
              <a:spAutoFit/>
            </a:bodyPr>
            <a:lstStyle/>
            <a:p>
              <a:pPr algn="ctr" defTabSz="1280183"/>
              <a:endPara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pPr algn="ctr" defTabSz="1280183"/>
              <a:endPara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F0C26E24-B005-1B34-4D3A-28B8D3C31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539" y="911581"/>
              <a:ext cx="651209" cy="59024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CB78F5-852D-B35D-9274-395F29C2D340}"/>
                </a:ext>
              </a:extLst>
            </p:cNvPr>
            <p:cNvSpPr txBox="1"/>
            <p:nvPr/>
          </p:nvSpPr>
          <p:spPr>
            <a:xfrm>
              <a:off x="6069889" y="989360"/>
              <a:ext cx="2139198" cy="4187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480" dirty="0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 หมอหนี้เพื่อประชาชน 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146F770-CA82-5AAA-53F9-CAD26DB3F502}"/>
              </a:ext>
            </a:extLst>
          </p:cNvPr>
          <p:cNvSpPr/>
          <p:nvPr/>
        </p:nvSpPr>
        <p:spPr>
          <a:xfrm>
            <a:off x="8810263" y="3195922"/>
            <a:ext cx="6464017" cy="123541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endParaRPr lang="th-TH" sz="2987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r>
              <a:rPr lang="th-TH" sz="2987" dirty="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ผู้ช่วย</a:t>
            </a:r>
            <a:r>
              <a:rPr lang="th-TH" sz="2987" u="sng" dirty="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ให้คำปรึกษาปัญหาหนี้ต่าง ๆ </a:t>
            </a:r>
            <a:r>
              <a:rPr lang="th-TH" sz="2987" dirty="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แก่ลูกหนี้รายย่อยและลูกหนี้ธุรกิจผ่านช่องทางเว็บไซต์  </a:t>
            </a:r>
            <a:r>
              <a:rPr lang="en-US" sz="2987" dirty="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LINE </a:t>
            </a:r>
            <a:r>
              <a:rPr lang="th-TH" sz="2987" dirty="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และทีมงานหมอหนี้</a:t>
            </a:r>
          </a:p>
          <a:p>
            <a:endParaRPr lang="th-TH" sz="2987"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EDD5D97-7166-8CB8-9C49-F7C5B5CF533D}"/>
              </a:ext>
            </a:extLst>
          </p:cNvPr>
          <p:cNvGrpSpPr/>
          <p:nvPr/>
        </p:nvGrpSpPr>
        <p:grpSpPr>
          <a:xfrm>
            <a:off x="9051466" y="7275330"/>
            <a:ext cx="5928106" cy="1256625"/>
            <a:chOff x="4454721" y="3979862"/>
            <a:chExt cx="3175771" cy="67319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CB9A2F-1FE0-CA99-9B8D-9502D8298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721" y="3979862"/>
              <a:ext cx="723048" cy="67319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6B86FA-7EB6-B4CD-7DDF-5C16CEA774C4}"/>
                </a:ext>
              </a:extLst>
            </p:cNvPr>
            <p:cNvGrpSpPr/>
            <p:nvPr/>
          </p:nvGrpSpPr>
          <p:grpSpPr>
            <a:xfrm>
              <a:off x="5265304" y="4057327"/>
              <a:ext cx="2365188" cy="515324"/>
              <a:chOff x="1873885" y="2738403"/>
              <a:chExt cx="2629697" cy="717822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5C737A-4E66-EC7B-7927-BB76359287CD}"/>
                  </a:ext>
                </a:extLst>
              </p:cNvPr>
              <p:cNvSpPr txBox="1"/>
              <p:nvPr/>
            </p:nvSpPr>
            <p:spPr>
              <a:xfrm>
                <a:off x="1873885" y="2738403"/>
                <a:ext cx="2629697" cy="4119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280183"/>
                <a:r>
                  <a:rPr lang="th-TH" sz="2987" dirty="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หมอหนี้เพื่อประชาชน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21A40E-99DF-BF86-7B40-4F953A13B464}"/>
                  </a:ext>
                </a:extLst>
              </p:cNvPr>
              <p:cNvSpPr txBox="1"/>
              <p:nvPr/>
            </p:nvSpPr>
            <p:spPr>
              <a:xfrm>
                <a:off x="1873885" y="3087269"/>
                <a:ext cx="2629697" cy="36895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defTabSz="1280183"/>
                <a:r>
                  <a:rPr lang="en-US" sz="2613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  <a:hlinkClick r:id="rId11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www.bot.or.th/app/doctordebt</a:t>
                </a:r>
                <a:r>
                  <a:rPr lang="en-US" sz="2613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</a:t>
                </a:r>
                <a:endParaRPr lang="th-TH" sz="2613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B85497-D2B2-31F1-1A10-1815CC7B751A}"/>
              </a:ext>
            </a:extLst>
          </p:cNvPr>
          <p:cNvGrpSpPr/>
          <p:nvPr/>
        </p:nvGrpSpPr>
        <p:grpSpPr>
          <a:xfrm>
            <a:off x="8850233" y="4475164"/>
            <a:ext cx="2891616" cy="2702220"/>
            <a:chOff x="4508746" y="2492855"/>
            <a:chExt cx="1549080" cy="144761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54DC229-3288-53E4-1C63-A53D7638CB1A}"/>
                </a:ext>
              </a:extLst>
            </p:cNvPr>
            <p:cNvGrpSpPr/>
            <p:nvPr/>
          </p:nvGrpSpPr>
          <p:grpSpPr>
            <a:xfrm>
              <a:off x="4555065" y="3268133"/>
              <a:ext cx="1468893" cy="672340"/>
              <a:chOff x="3942219" y="3423516"/>
              <a:chExt cx="1835022" cy="87134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3320F9B-046C-F73D-6207-E2B900A5A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2219" y="3423516"/>
                <a:ext cx="720079" cy="871349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7F510C7-973E-1C9A-D14D-731CBF8758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7847" t="6221" r="3808" b="1298"/>
              <a:stretch/>
            </p:blipFill>
            <p:spPr>
              <a:xfrm>
                <a:off x="4710542" y="3455251"/>
                <a:ext cx="1066699" cy="802635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6C1844E-5FF4-C8DE-F8A0-574A1CA6C303}"/>
                </a:ext>
              </a:extLst>
            </p:cNvPr>
            <p:cNvGrpSpPr/>
            <p:nvPr/>
          </p:nvGrpSpPr>
          <p:grpSpPr>
            <a:xfrm>
              <a:off x="4508746" y="2492855"/>
              <a:ext cx="1549080" cy="771159"/>
              <a:chOff x="4508746" y="2492855"/>
              <a:chExt cx="1549080" cy="771159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6F0E098-67C3-AD6A-DE99-A73DFB70BE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t="3992" b="8228"/>
              <a:stretch/>
            </p:blipFill>
            <p:spPr>
              <a:xfrm>
                <a:off x="4508746" y="2803470"/>
                <a:ext cx="1540614" cy="460544"/>
              </a:xfrm>
              <a:prstGeom prst="rect">
                <a:avLst/>
              </a:prstGeom>
            </p:spPr>
          </p:pic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136FCF4-3599-07AA-4C85-BE15DF3475B6}"/>
                  </a:ext>
                </a:extLst>
              </p:cNvPr>
              <p:cNvGrpSpPr/>
              <p:nvPr/>
            </p:nvGrpSpPr>
            <p:grpSpPr>
              <a:xfrm>
                <a:off x="4516359" y="2492855"/>
                <a:ext cx="1541467" cy="307822"/>
                <a:chOff x="4516359" y="2492855"/>
                <a:chExt cx="1541467" cy="307822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7344DE9-3F4E-ABB1-9F42-5A68EFCD7521}"/>
                    </a:ext>
                  </a:extLst>
                </p:cNvPr>
                <p:cNvSpPr/>
                <p:nvPr/>
              </p:nvSpPr>
              <p:spPr>
                <a:xfrm>
                  <a:off x="4516359" y="2529668"/>
                  <a:ext cx="1541467" cy="27100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80183"/>
                  <a:endParaRPr lang="th-TH" sz="392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A52F48-9C29-34C1-DEA4-913F568D4F11}"/>
                    </a:ext>
                  </a:extLst>
                </p:cNvPr>
                <p:cNvSpPr txBox="1"/>
                <p:nvPr/>
              </p:nvSpPr>
              <p:spPr>
                <a:xfrm>
                  <a:off x="4658882" y="2492855"/>
                  <a:ext cx="1295185" cy="2957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80183"/>
                  <a:r>
                    <a:rPr lang="en-US" sz="2987" dirty="0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Chatbot </a:t>
                  </a:r>
                  <a:r>
                    <a:rPr lang="th-TH" sz="2987" dirty="0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หมอหนี้</a:t>
                  </a:r>
                </a:p>
              </p:txBody>
            </p:sp>
          </p:grp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6EE260-A58D-9038-7D3C-247C2B86B215}"/>
              </a:ext>
            </a:extLst>
          </p:cNvPr>
          <p:cNvGrpSpPr/>
          <p:nvPr/>
        </p:nvGrpSpPr>
        <p:grpSpPr>
          <a:xfrm>
            <a:off x="11781497" y="4414669"/>
            <a:ext cx="3461173" cy="2508716"/>
            <a:chOff x="6104467" y="2460449"/>
            <a:chExt cx="1921933" cy="12805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DCAAEB-E39C-F3A7-D16D-63937882BF16}"/>
                </a:ext>
              </a:extLst>
            </p:cNvPr>
            <p:cNvSpPr txBox="1"/>
            <p:nvPr/>
          </p:nvSpPr>
          <p:spPr>
            <a:xfrm>
              <a:off x="6104467" y="2872875"/>
              <a:ext cx="1913466" cy="868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1280183"/>
              <a:r>
                <a:rPr lang="th-TH" sz="2613" dirty="0">
                  <a:solidFill>
                    <a:srgbClr val="4472C4">
                      <a:lumMod val="50000"/>
                    </a:srgb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ภาคเหนือ     02-283-6772</a:t>
              </a:r>
            </a:p>
            <a:p>
              <a:pPr algn="ctr" defTabSz="1280183"/>
              <a:r>
                <a:rPr lang="th-TH" sz="2613" dirty="0">
                  <a:solidFill>
                    <a:srgbClr val="4472C4">
                      <a:lumMod val="50000"/>
                    </a:srgb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ภาคอีสาน     02-283-6776</a:t>
              </a:r>
            </a:p>
            <a:p>
              <a:pPr algn="ctr" defTabSz="1280183"/>
              <a:r>
                <a:rPr lang="th-TH" sz="2613" dirty="0">
                  <a:solidFill>
                    <a:srgbClr val="4472C4">
                      <a:lumMod val="50000"/>
                    </a:srgb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ภาคกลาง     02-283-6771</a:t>
              </a:r>
            </a:p>
            <a:p>
              <a:pPr algn="ctr" defTabSz="1280183"/>
              <a:r>
                <a:rPr lang="th-TH" sz="2613" dirty="0">
                  <a:solidFill>
                    <a:srgbClr val="4472C4">
                      <a:lumMod val="50000"/>
                    </a:srgb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ภาคใต้          02-283-6777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A00FEBE-7CAB-FA64-3B81-E48818709238}"/>
                </a:ext>
              </a:extLst>
            </p:cNvPr>
            <p:cNvGrpSpPr/>
            <p:nvPr/>
          </p:nvGrpSpPr>
          <p:grpSpPr>
            <a:xfrm>
              <a:off x="6104595" y="2460449"/>
              <a:ext cx="1921805" cy="471143"/>
              <a:chOff x="8373661" y="2587449"/>
              <a:chExt cx="1921805" cy="4711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1EB0BA6-89C0-F0D9-046D-49EFE37028BB}"/>
                  </a:ext>
                </a:extLst>
              </p:cNvPr>
              <p:cNvGrpSpPr/>
              <p:nvPr/>
            </p:nvGrpSpPr>
            <p:grpSpPr>
              <a:xfrm>
                <a:off x="8373661" y="2651487"/>
                <a:ext cx="1921805" cy="345714"/>
                <a:chOff x="8373661" y="2651487"/>
                <a:chExt cx="1921805" cy="34571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B8B43F1-6A3E-E3F4-CDEC-6D9869C553B5}"/>
                    </a:ext>
                  </a:extLst>
                </p:cNvPr>
                <p:cNvSpPr/>
                <p:nvPr/>
              </p:nvSpPr>
              <p:spPr>
                <a:xfrm>
                  <a:off x="8373661" y="2651487"/>
                  <a:ext cx="1921805" cy="34571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80183"/>
                  <a:endParaRPr lang="th-TH" sz="3360">
                    <a:solidFill>
                      <a:schemeClr val="bg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CF45508-2D49-191F-A903-97C07E92E217}"/>
                    </a:ext>
                  </a:extLst>
                </p:cNvPr>
                <p:cNvSpPr txBox="1"/>
                <p:nvPr/>
              </p:nvSpPr>
              <p:spPr>
                <a:xfrm>
                  <a:off x="8824907" y="2652915"/>
                  <a:ext cx="1446965" cy="2817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280183"/>
                  <a:r>
                    <a:rPr lang="th-TH" sz="2987" dirty="0">
                      <a:solidFill>
                        <a:schemeClr val="bg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ติดต่อทีมงานหมอหนี้</a:t>
                  </a:r>
                </a:p>
              </p:txBody>
            </p:sp>
          </p:grpSp>
          <p:pic>
            <p:nvPicPr>
              <p:cNvPr id="32" name="Graphic 31" descr="Telephone with solid fill">
                <a:extLst>
                  <a:ext uri="{FF2B5EF4-FFF2-40B4-BE49-F238E27FC236}">
                    <a16:creationId xmlns:a16="http://schemas.microsoft.com/office/drawing/2014/main" id="{896E7DFA-97ED-623C-625E-4202ECF06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474755" y="2587449"/>
                <a:ext cx="471143" cy="471143"/>
              </a:xfrm>
              <a:prstGeom prst="rect">
                <a:avLst/>
              </a:prstGeom>
            </p:spPr>
          </p:pic>
        </p:grpSp>
      </p:grp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FE51036-DD0A-824B-D322-892F838302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7" y="707193"/>
            <a:ext cx="903256" cy="127579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8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12EF6-001D-8E1C-BA27-3BC102D85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693">
            <a:off x="1578682" y="664410"/>
            <a:ext cx="6913743" cy="9005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350341-3E45-F149-37AA-CB3ABC55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25092" y="8890144"/>
            <a:ext cx="633046" cy="587964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17</a:t>
            </a:fld>
            <a:endParaRPr lang="th-TH"/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65FDD240-2F88-B4BF-2F96-2E6E80CA3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4" y="725153"/>
            <a:ext cx="1049020" cy="103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85B686-3FDA-CC9C-08A3-8ADEBB4E3598}"/>
              </a:ext>
            </a:extLst>
          </p:cNvPr>
          <p:cNvSpPr/>
          <p:nvPr/>
        </p:nvSpPr>
        <p:spPr>
          <a:xfrm>
            <a:off x="479673" y="2160025"/>
            <a:ext cx="2314777" cy="806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2613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38E6E2-8A51-12DF-D54E-9C28E07EA5C4}"/>
              </a:ext>
            </a:extLst>
          </p:cNvPr>
          <p:cNvSpPr/>
          <p:nvPr/>
        </p:nvSpPr>
        <p:spPr>
          <a:xfrm>
            <a:off x="2978574" y="2160025"/>
            <a:ext cx="2375283" cy="78128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2613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6BC5-84BD-0827-5662-E48F2BB87EE8}"/>
              </a:ext>
            </a:extLst>
          </p:cNvPr>
          <p:cNvSpPr/>
          <p:nvPr/>
        </p:nvSpPr>
        <p:spPr>
          <a:xfrm>
            <a:off x="5528480" y="2160025"/>
            <a:ext cx="2955465" cy="806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2613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E33FB1-6AB4-41C0-DA12-C4C7067A23F8}"/>
              </a:ext>
            </a:extLst>
          </p:cNvPr>
          <p:cNvSpPr/>
          <p:nvPr/>
        </p:nvSpPr>
        <p:spPr>
          <a:xfrm>
            <a:off x="8711713" y="2160025"/>
            <a:ext cx="4733687" cy="806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2613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C108C-340B-9C43-CDFC-3A9D7550807D}"/>
              </a:ext>
            </a:extLst>
          </p:cNvPr>
          <p:cNvSpPr/>
          <p:nvPr/>
        </p:nvSpPr>
        <p:spPr>
          <a:xfrm>
            <a:off x="13658644" y="2160025"/>
            <a:ext cx="2933259" cy="806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2613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98EB94-3FE7-AEC8-62AE-08989115FC1D}"/>
              </a:ext>
            </a:extLst>
          </p:cNvPr>
          <p:cNvSpPr txBox="1"/>
          <p:nvPr/>
        </p:nvSpPr>
        <p:spPr>
          <a:xfrm>
            <a:off x="928906" y="2280866"/>
            <a:ext cx="2180101" cy="49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06910">
              <a:defRPr/>
            </a:pPr>
            <a:r>
              <a: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มีหนี้แบบไหน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B063B-9041-407C-D0EB-CA7A1D60D6B1}"/>
              </a:ext>
            </a:extLst>
          </p:cNvPr>
          <p:cNvSpPr txBox="1"/>
          <p:nvPr/>
        </p:nvSpPr>
        <p:spPr>
          <a:xfrm>
            <a:off x="3030346" y="2105491"/>
            <a:ext cx="2238236" cy="89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06910">
              <a:defRPr/>
            </a:pPr>
            <a:r>
              <a: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สถานะหนี้ตอนนี้</a:t>
            </a:r>
          </a:p>
          <a:p>
            <a:pPr algn="ctr" defTabSz="1706910">
              <a:defRPr/>
            </a:pPr>
            <a:r>
              <a: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เป็นอย่างไร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B6973-7BC0-2A9A-52BA-E0E80FC3F038}"/>
              </a:ext>
            </a:extLst>
          </p:cNvPr>
          <p:cNvSpPr txBox="1"/>
          <p:nvPr/>
        </p:nvSpPr>
        <p:spPr>
          <a:xfrm>
            <a:off x="6269707" y="2250999"/>
            <a:ext cx="2180101" cy="49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06910">
              <a:defRPr/>
            </a:pPr>
            <a:r>
              <a: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ต้องการอะไร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CA05D6-A459-DEFD-F41B-B33D414D5767}"/>
              </a:ext>
            </a:extLst>
          </p:cNvPr>
          <p:cNvSpPr txBox="1"/>
          <p:nvPr/>
        </p:nvSpPr>
        <p:spPr>
          <a:xfrm>
            <a:off x="10382431" y="2250998"/>
            <a:ext cx="2180101" cy="49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06910">
              <a:defRPr/>
            </a:pPr>
            <a:r>
              <a: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ต้องทำอย่างไร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FBAE9-751F-E610-7881-7AEDE64E77F3}"/>
              </a:ext>
            </a:extLst>
          </p:cNvPr>
          <p:cNvSpPr txBox="1"/>
          <p:nvPr/>
        </p:nvSpPr>
        <p:spPr>
          <a:xfrm>
            <a:off x="13725835" y="2115701"/>
            <a:ext cx="2723657" cy="89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06910">
              <a:defRPr/>
            </a:pPr>
            <a:r>
              <a: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ติดต่อที่ไหน </a:t>
            </a:r>
          </a:p>
          <a:p>
            <a:pPr algn="ctr" defTabSz="1706910">
              <a:defRPr/>
            </a:pPr>
            <a:r>
              <a: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ลงทะเบียนได้ถึงเมื่อไหร่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627561-E926-6E89-4B08-40786D220A40}"/>
              </a:ext>
            </a:extLst>
          </p:cNvPr>
          <p:cNvGrpSpPr/>
          <p:nvPr/>
        </p:nvGrpSpPr>
        <p:grpSpPr>
          <a:xfrm>
            <a:off x="8677921" y="5272796"/>
            <a:ext cx="4916093" cy="1002882"/>
            <a:chOff x="4799937" y="2201115"/>
            <a:chExt cx="2633621" cy="5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511392-BE52-FFE6-8C07-0A198D8430F6}"/>
                </a:ext>
              </a:extLst>
            </p:cNvPr>
            <p:cNvSpPr/>
            <p:nvPr/>
          </p:nvSpPr>
          <p:spPr>
            <a:xfrm>
              <a:off x="4808982" y="2201115"/>
              <a:ext cx="2535904" cy="5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BCF7E3-1C5F-C966-1C58-AE62E7017490}"/>
                </a:ext>
              </a:extLst>
            </p:cNvPr>
            <p:cNvSpPr txBox="1"/>
            <p:nvPr/>
          </p:nvSpPr>
          <p:spPr>
            <a:xfrm>
              <a:off x="4799937" y="2300312"/>
              <a:ext cx="2633621" cy="27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ลงทะเบียน </a:t>
              </a:r>
              <a:r>
                <a:rPr lang="th-TH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หมอหนี้เพื่อประชาชน</a:t>
              </a:r>
              <a:endPara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BE55C0-038D-9F32-B125-93F4ED9FE94D}"/>
              </a:ext>
            </a:extLst>
          </p:cNvPr>
          <p:cNvGrpSpPr/>
          <p:nvPr/>
        </p:nvGrpSpPr>
        <p:grpSpPr>
          <a:xfrm>
            <a:off x="8508398" y="6377597"/>
            <a:ext cx="5010189" cy="963850"/>
            <a:chOff x="4675266" y="2696377"/>
            <a:chExt cx="2684030" cy="51634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3BE36A-E349-F75E-8294-EE658BD426DA}"/>
                </a:ext>
              </a:extLst>
            </p:cNvPr>
            <p:cNvSpPr/>
            <p:nvPr/>
          </p:nvSpPr>
          <p:spPr>
            <a:xfrm>
              <a:off x="4780403" y="2696377"/>
              <a:ext cx="2535904" cy="5163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91E1D8-C865-5B5A-167E-AD869DDFEC09}"/>
                </a:ext>
              </a:extLst>
            </p:cNvPr>
            <p:cNvSpPr txBox="1"/>
            <p:nvPr/>
          </p:nvSpPr>
          <p:spPr>
            <a:xfrm>
              <a:off x="4675266" y="2783249"/>
              <a:ext cx="2684030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ลงทะเบียน </a:t>
              </a:r>
              <a:r>
                <a:rPr lang="th-TH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ทางด่วนแก้หนี้ </a:t>
              </a:r>
              <a:endPara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1DADC5A-731B-6E07-3062-F44EFAA34891}"/>
              </a:ext>
            </a:extLst>
          </p:cNvPr>
          <p:cNvSpPr/>
          <p:nvPr/>
        </p:nvSpPr>
        <p:spPr>
          <a:xfrm>
            <a:off x="2975537" y="4190849"/>
            <a:ext cx="2343184" cy="32369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2613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EC20D6-F4FA-B300-CA37-1607B1CE731C}"/>
              </a:ext>
            </a:extLst>
          </p:cNvPr>
          <p:cNvSpPr txBox="1"/>
          <p:nvPr/>
        </p:nvSpPr>
        <p:spPr>
          <a:xfrm>
            <a:off x="2872096" y="5329164"/>
            <a:ext cx="2630372" cy="49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06910">
              <a:defRPr/>
            </a:pPr>
            <a:r>
              <a:rPr lang="th-TH" sz="2613">
                <a:solidFill>
                  <a:srgbClr val="00B05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หนี้ปกติ </a:t>
            </a: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และ </a:t>
            </a:r>
            <a:r>
              <a:rPr lang="th-TH" sz="2613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หนี้เสีย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6ED362-E974-6B93-4C58-98FBA312819C}"/>
              </a:ext>
            </a:extLst>
          </p:cNvPr>
          <p:cNvGrpSpPr/>
          <p:nvPr/>
        </p:nvGrpSpPr>
        <p:grpSpPr>
          <a:xfrm>
            <a:off x="5543560" y="4197447"/>
            <a:ext cx="2952240" cy="940800"/>
            <a:chOff x="3126226" y="1641453"/>
            <a:chExt cx="1581557" cy="504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9733D3-373C-593D-191D-995BDBA88FE2}"/>
                </a:ext>
              </a:extLst>
            </p:cNvPr>
            <p:cNvSpPr/>
            <p:nvPr/>
          </p:nvSpPr>
          <p:spPr>
            <a:xfrm>
              <a:off x="3126226" y="1641453"/>
              <a:ext cx="1581557" cy="50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595AA3-CBB8-378F-870C-88E235865F33}"/>
                </a:ext>
              </a:extLst>
            </p:cNvPr>
            <p:cNvSpPr txBox="1"/>
            <p:nvPr/>
          </p:nvSpPr>
          <p:spPr>
            <a:xfrm>
              <a:off x="3179297" y="1723137"/>
              <a:ext cx="1409128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อยากลดภาระ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0D10B-C189-09D9-C6D6-71297C3B74BB}"/>
              </a:ext>
            </a:extLst>
          </p:cNvPr>
          <p:cNvGrpSpPr/>
          <p:nvPr/>
        </p:nvGrpSpPr>
        <p:grpSpPr>
          <a:xfrm>
            <a:off x="5523870" y="5221659"/>
            <a:ext cx="3110432" cy="1449478"/>
            <a:chOff x="3099005" y="2186139"/>
            <a:chExt cx="1666303" cy="77650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A44D4D-0DE1-9F8C-4CBE-298690809A75}"/>
                </a:ext>
              </a:extLst>
            </p:cNvPr>
            <p:cNvSpPr/>
            <p:nvPr/>
          </p:nvSpPr>
          <p:spPr>
            <a:xfrm>
              <a:off x="3138112" y="2186139"/>
              <a:ext cx="1575207" cy="5754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FF4D7B-B00D-1C8C-8234-BE5666B8F477}"/>
                </a:ext>
              </a:extLst>
            </p:cNvPr>
            <p:cNvSpPr txBox="1"/>
            <p:nvPr/>
          </p:nvSpPr>
          <p:spPr>
            <a:xfrm>
              <a:off x="3099005" y="2216562"/>
              <a:ext cx="1666303" cy="7460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1706910">
                <a:defRPr/>
              </a:pPr>
              <a:r>
                <a:rPr lang="th-TH" sz="2600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อยากได้คำปรึกษา </a:t>
              </a:r>
              <a:r>
                <a:rPr lang="th-TH" sz="2600">
                  <a:effectLst/>
                  <a:latin typeface="DB Helvethaica X 55 Regular" panose="02000506090000020004" pitchFamily="2" charset="-34"/>
                  <a:ea typeface="Calibri" panose="020F0502020204030204" pitchFamily="34" charset="0"/>
                  <a:cs typeface="DB Helvethaica X 55 Regular" panose="02000506090000020004" pitchFamily="2" charset="-34"/>
                </a:rPr>
                <a:t>รู้วิธีการและการเตรียมตัวแก้ไขหนี้เบื้องต้น</a:t>
              </a:r>
              <a:endParaRPr lang="en-US" sz="2600">
                <a:effectLst/>
                <a:latin typeface="DB Helvethaica X 55 Regular" panose="02000506090000020004" pitchFamily="2" charset="-34"/>
                <a:ea typeface="Calibri" panose="020F0502020204030204" pitchFamily="34" charset="0"/>
                <a:cs typeface="DB Helvethaica X 55 Regular" panose="02000506090000020004" pitchFamily="2" charset="-34"/>
              </a:endParaRPr>
            </a:p>
            <a:p>
              <a:pPr algn="ctr" defTabSz="1706910">
                <a:defRPr/>
              </a:pPr>
              <a:endParaRPr lang="th-TH" sz="3250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B710B7-F496-8194-14A8-A742FC1139E0}"/>
              </a:ext>
            </a:extLst>
          </p:cNvPr>
          <p:cNvGrpSpPr/>
          <p:nvPr/>
        </p:nvGrpSpPr>
        <p:grpSpPr>
          <a:xfrm>
            <a:off x="5543559" y="6322403"/>
            <a:ext cx="3141705" cy="1074233"/>
            <a:chOff x="3132433" y="2804338"/>
            <a:chExt cx="1683056" cy="57548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8A44824-6027-0FC0-C07B-F1E8E6A72B80}"/>
                </a:ext>
              </a:extLst>
            </p:cNvPr>
            <p:cNvSpPr/>
            <p:nvPr/>
          </p:nvSpPr>
          <p:spPr>
            <a:xfrm>
              <a:off x="3138112" y="2804338"/>
              <a:ext cx="1601783" cy="5754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90FB40-97C8-35C0-335D-C94FF0CA0534}"/>
                </a:ext>
              </a:extLst>
            </p:cNvPr>
            <p:cNvSpPr txBox="1"/>
            <p:nvPr/>
          </p:nvSpPr>
          <p:spPr>
            <a:xfrm>
              <a:off x="3132433" y="2825927"/>
              <a:ext cx="1683056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 spc="-56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ติดต่อสถาบันการเงินเจ้าหนี้แล้ว </a:t>
              </a:r>
              <a:br>
                <a:rPr lang="th-TH" sz="2613" spc="-56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แต่ไม่คืบหน้า</a:t>
              </a:r>
              <a:r>
                <a:rPr lang="en-US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/ </a:t>
              </a: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ไม่ได้ข้อยุติ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A29BD9-640F-B0BA-BCB3-9392E88C3CF8}"/>
              </a:ext>
            </a:extLst>
          </p:cNvPr>
          <p:cNvGrpSpPr/>
          <p:nvPr/>
        </p:nvGrpSpPr>
        <p:grpSpPr>
          <a:xfrm>
            <a:off x="8696100" y="4186391"/>
            <a:ext cx="4843123" cy="968014"/>
            <a:chOff x="4800618" y="1625331"/>
            <a:chExt cx="2594530" cy="51857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E069B3-055C-4021-2438-33D1A67F9078}"/>
                </a:ext>
              </a:extLst>
            </p:cNvPr>
            <p:cNvSpPr/>
            <p:nvPr/>
          </p:nvSpPr>
          <p:spPr>
            <a:xfrm>
              <a:off x="4808982" y="1625331"/>
              <a:ext cx="2535904" cy="5185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1DE0E0-AB9B-1890-915A-18F4CB5B995E}"/>
                </a:ext>
              </a:extLst>
            </p:cNvPr>
            <p:cNvSpPr txBox="1"/>
            <p:nvPr/>
          </p:nvSpPr>
          <p:spPr>
            <a:xfrm>
              <a:off x="4800618" y="1632791"/>
              <a:ext cx="2594530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ปรับโครงสร้างหนี้ </a:t>
              </a: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ให้เหมาะสมกับ</a:t>
              </a:r>
              <a:b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สถานการณ์ทางการเงิน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C9CA24-D99F-2E88-855A-B50D8BC163D7}"/>
              </a:ext>
            </a:extLst>
          </p:cNvPr>
          <p:cNvGrpSpPr/>
          <p:nvPr/>
        </p:nvGrpSpPr>
        <p:grpSpPr>
          <a:xfrm>
            <a:off x="13256952" y="4165244"/>
            <a:ext cx="3666094" cy="976675"/>
            <a:chOff x="7238660" y="1625331"/>
            <a:chExt cx="1963979" cy="52321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622B7D-E72D-A05F-D344-B62C105C53AD}"/>
                </a:ext>
              </a:extLst>
            </p:cNvPr>
            <p:cNvSpPr/>
            <p:nvPr/>
          </p:nvSpPr>
          <p:spPr>
            <a:xfrm>
              <a:off x="7453852" y="1625331"/>
              <a:ext cx="1574254" cy="5232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770C12-42A2-EC2F-0E03-13AA9F6DA732}"/>
                </a:ext>
              </a:extLst>
            </p:cNvPr>
            <p:cNvSpPr txBox="1"/>
            <p:nvPr/>
          </p:nvSpPr>
          <p:spPr>
            <a:xfrm>
              <a:off x="7238660" y="1730232"/>
              <a:ext cx="1963979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ติดต่อสถาบันการเงินโดยตรง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45DBCD9-96CD-3824-FE4C-C567E99C4E0A}"/>
              </a:ext>
            </a:extLst>
          </p:cNvPr>
          <p:cNvGrpSpPr/>
          <p:nvPr/>
        </p:nvGrpSpPr>
        <p:grpSpPr>
          <a:xfrm>
            <a:off x="13333608" y="6374230"/>
            <a:ext cx="3603413" cy="956769"/>
            <a:chOff x="7293615" y="2847783"/>
            <a:chExt cx="1930400" cy="57548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CCFC2D-548B-24F0-3980-F8C02F0DA672}"/>
                </a:ext>
              </a:extLst>
            </p:cNvPr>
            <p:cNvSpPr/>
            <p:nvPr/>
          </p:nvSpPr>
          <p:spPr>
            <a:xfrm>
              <a:off x="7464521" y="2847783"/>
              <a:ext cx="1574254" cy="5754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EADF5A-5C39-DFE6-E19E-3AB690D97C84}"/>
                </a:ext>
              </a:extLst>
            </p:cNvPr>
            <p:cNvSpPr txBox="1"/>
            <p:nvPr/>
          </p:nvSpPr>
          <p:spPr>
            <a:xfrm>
              <a:off x="7293615" y="2851419"/>
              <a:ext cx="1930400" cy="50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en-US" sz="224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  <a:hlinkClick r:id="rId6"/>
                </a:rPr>
                <a:t>www.1213.or.th/App/DebtCase</a:t>
              </a: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ลงทะเบียนได้ตลอด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59CBDC-F0DB-8043-ABFD-02D0ABA16D6A}"/>
              </a:ext>
            </a:extLst>
          </p:cNvPr>
          <p:cNvGrpSpPr/>
          <p:nvPr/>
        </p:nvGrpSpPr>
        <p:grpSpPr>
          <a:xfrm>
            <a:off x="13341702" y="5244335"/>
            <a:ext cx="3768488" cy="1058380"/>
            <a:chOff x="7321370" y="2171037"/>
            <a:chExt cx="2018833" cy="56698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278C521-CDEF-E497-1137-D8AD8E36B3B0}"/>
                </a:ext>
              </a:extLst>
            </p:cNvPr>
            <p:cNvSpPr/>
            <p:nvPr/>
          </p:nvSpPr>
          <p:spPr>
            <a:xfrm>
              <a:off x="7482227" y="2171037"/>
              <a:ext cx="1574254" cy="5669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A877C2-A349-76A6-4DB7-B6E60625BED9}"/>
                </a:ext>
              </a:extLst>
            </p:cNvPr>
            <p:cNvSpPr txBox="1"/>
            <p:nvPr/>
          </p:nvSpPr>
          <p:spPr>
            <a:xfrm>
              <a:off x="7321370" y="2398322"/>
              <a:ext cx="1944216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ลงทะเบียนได้ตลอด</a:t>
              </a:r>
              <a:endParaRPr lang="th-TH" sz="2613">
                <a:solidFill>
                  <a:srgbClr val="0070C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DDB6C-B2CE-867A-52AC-BD66894E738A}"/>
                </a:ext>
              </a:extLst>
            </p:cNvPr>
            <p:cNvSpPr txBox="1"/>
            <p:nvPr/>
          </p:nvSpPr>
          <p:spPr>
            <a:xfrm>
              <a:off x="7445761" y="2178783"/>
              <a:ext cx="1894442" cy="23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706910">
                <a:defRPr/>
              </a:pPr>
              <a:r>
                <a:rPr lang="en-US" sz="224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  <a:hlinkClick r:id="rId7"/>
                </a:rPr>
                <a:t>www.bot.or.th/app/doctordebt</a:t>
              </a:r>
              <a:r>
                <a:rPr lang="en-US" sz="224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endParaRPr lang="th-TH" sz="224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6FA548B-0577-FC00-0E8C-C6D53432B24F}"/>
              </a:ext>
            </a:extLst>
          </p:cNvPr>
          <p:cNvSpPr/>
          <p:nvPr/>
        </p:nvSpPr>
        <p:spPr>
          <a:xfrm>
            <a:off x="494778" y="3000543"/>
            <a:ext cx="2299672" cy="4446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06910">
              <a:defRPr/>
            </a:pPr>
            <a:endParaRPr lang="th-TH" sz="2613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849205-C3FC-9934-EB77-414408B01DE7}"/>
              </a:ext>
            </a:extLst>
          </p:cNvPr>
          <p:cNvSpPr txBox="1"/>
          <p:nvPr/>
        </p:nvSpPr>
        <p:spPr>
          <a:xfrm>
            <a:off x="272718" y="4735148"/>
            <a:ext cx="2630372" cy="49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06910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หนี้ทุกประเภท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BAA270F-A8F0-E4F6-555E-3E18672B874D}"/>
              </a:ext>
            </a:extLst>
          </p:cNvPr>
          <p:cNvGrpSpPr/>
          <p:nvPr/>
        </p:nvGrpSpPr>
        <p:grpSpPr>
          <a:xfrm>
            <a:off x="2833234" y="3103062"/>
            <a:ext cx="2630372" cy="922669"/>
            <a:chOff x="1485436" y="1654261"/>
            <a:chExt cx="1409128" cy="49428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96A1C00-1D0C-1F9C-497B-0AE046D3C6D0}"/>
                </a:ext>
              </a:extLst>
            </p:cNvPr>
            <p:cNvSpPr/>
            <p:nvPr/>
          </p:nvSpPr>
          <p:spPr>
            <a:xfrm>
              <a:off x="1562362" y="1654261"/>
              <a:ext cx="1255277" cy="494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3118BC9-1B07-7329-6909-2A6EF545CB38}"/>
                </a:ext>
              </a:extLst>
            </p:cNvPr>
            <p:cNvSpPr txBox="1"/>
            <p:nvPr/>
          </p:nvSpPr>
          <p:spPr>
            <a:xfrm>
              <a:off x="1485436" y="1733151"/>
              <a:ext cx="1409128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srgbClr val="00B05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หนี้ปกติ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32EAA0-48DE-D97A-ADDC-82B192D7A167}"/>
              </a:ext>
            </a:extLst>
          </p:cNvPr>
          <p:cNvGrpSpPr/>
          <p:nvPr/>
        </p:nvGrpSpPr>
        <p:grpSpPr>
          <a:xfrm>
            <a:off x="5543560" y="3058203"/>
            <a:ext cx="2950433" cy="1045498"/>
            <a:chOff x="3127406" y="1039143"/>
            <a:chExt cx="1580589" cy="56008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E71C7CF-4ADB-5B98-8C35-963861C58FEC}"/>
                </a:ext>
              </a:extLst>
            </p:cNvPr>
            <p:cNvSpPr/>
            <p:nvPr/>
          </p:nvSpPr>
          <p:spPr>
            <a:xfrm>
              <a:off x="3127406" y="1039143"/>
              <a:ext cx="1580589" cy="5600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38C9CA6-7107-D4B5-9C7E-9A80F4664D6D}"/>
                </a:ext>
              </a:extLst>
            </p:cNvPr>
            <p:cNvSpPr txBox="1"/>
            <p:nvPr/>
          </p:nvSpPr>
          <p:spPr>
            <a:xfrm>
              <a:off x="3179297" y="1047439"/>
              <a:ext cx="1409128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อยากลดภาระดอกเบี้ยและค่างวด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2BEE71E-F59A-1B16-AB50-4472421AF234}"/>
              </a:ext>
            </a:extLst>
          </p:cNvPr>
          <p:cNvGrpSpPr/>
          <p:nvPr/>
        </p:nvGrpSpPr>
        <p:grpSpPr>
          <a:xfrm>
            <a:off x="8530312" y="3069660"/>
            <a:ext cx="5010189" cy="982602"/>
            <a:chOff x="4728062" y="1037835"/>
            <a:chExt cx="2684030" cy="52639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118D940-CBC3-D7CE-0C63-E391BE690424}"/>
                </a:ext>
              </a:extLst>
            </p:cNvPr>
            <p:cNvSpPr/>
            <p:nvPr/>
          </p:nvSpPr>
          <p:spPr>
            <a:xfrm>
              <a:off x="4827348" y="1047881"/>
              <a:ext cx="2535904" cy="5163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11860CE-A4D2-10DB-8FBB-45A3A7D1D67A}"/>
                </a:ext>
              </a:extLst>
            </p:cNvPr>
            <p:cNvSpPr txBox="1"/>
            <p:nvPr/>
          </p:nvSpPr>
          <p:spPr>
            <a:xfrm>
              <a:off x="4728062" y="1037835"/>
              <a:ext cx="2684030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ขอ </a:t>
              </a:r>
              <a:r>
                <a:rPr lang="en-US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Refinance </a:t>
              </a: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ไปสถาบันการเงินอื่นที่ให้เงื่อนไข</a:t>
              </a:r>
            </a:p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ในการผ่อนชำระที่ดีกว่าเดิม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386808-A72F-819E-DDAE-7D9C92C7A825}"/>
              </a:ext>
            </a:extLst>
          </p:cNvPr>
          <p:cNvGrpSpPr/>
          <p:nvPr/>
        </p:nvGrpSpPr>
        <p:grpSpPr>
          <a:xfrm>
            <a:off x="13287162" y="3056622"/>
            <a:ext cx="3666094" cy="975297"/>
            <a:chOff x="7258956" y="1039143"/>
            <a:chExt cx="1963979" cy="57548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F71B1B0-5051-AE62-6E9B-0D62F826A64F}"/>
                </a:ext>
              </a:extLst>
            </p:cNvPr>
            <p:cNvSpPr/>
            <p:nvPr/>
          </p:nvSpPr>
          <p:spPr>
            <a:xfrm>
              <a:off x="7453852" y="1039143"/>
              <a:ext cx="1574254" cy="5754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D40108-AC18-F329-B338-A1F8ED9DE06C}"/>
                </a:ext>
              </a:extLst>
            </p:cNvPr>
            <p:cNvSpPr txBox="1"/>
            <p:nvPr/>
          </p:nvSpPr>
          <p:spPr>
            <a:xfrm>
              <a:off x="7258956" y="1125432"/>
              <a:ext cx="1963979" cy="29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ติดต่อสถาบันการเงินโดยตรง 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A596A25B-7459-64E9-D8BC-ADBBC1E8AD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6" t="30314" r="17766" b="54733"/>
          <a:stretch/>
        </p:blipFill>
        <p:spPr>
          <a:xfrm flipH="1">
            <a:off x="8296404" y="520572"/>
            <a:ext cx="2900415" cy="150038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D79D50D-5DA1-D526-A16E-5DA347EE7E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3" y="518533"/>
            <a:ext cx="1495939" cy="142855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36EC901-3A8A-A554-8695-A4CCF4CACEE6}"/>
              </a:ext>
            </a:extLst>
          </p:cNvPr>
          <p:cNvSpPr txBox="1"/>
          <p:nvPr/>
        </p:nvSpPr>
        <p:spPr>
          <a:xfrm>
            <a:off x="272717" y="829830"/>
            <a:ext cx="9545620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06910">
              <a:defRPr/>
            </a:pPr>
            <a:r>
              <a:rPr lang="th-TH" sz="4480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สรุปแนวทางแก้ไขหนี้สำหรับลูกหนี้รายย่อย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9629FF-DFFD-7CFE-794D-F1ED51D1CF34}"/>
              </a:ext>
            </a:extLst>
          </p:cNvPr>
          <p:cNvSpPr txBox="1"/>
          <p:nvPr/>
        </p:nvSpPr>
        <p:spPr>
          <a:xfrm>
            <a:off x="433792" y="8421559"/>
            <a:ext cx="13270247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06910">
              <a:defRPr/>
            </a:pPr>
            <a:r>
              <a: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หมายเหตุ</a:t>
            </a:r>
            <a:r>
              <a:rPr lang="en-US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1/ </a:t>
            </a:r>
            <a:r>
              <a: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หนี้เสีย หรือ </a:t>
            </a:r>
            <a:r>
              <a:rPr lang="en-US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Non-Performing Loan (NPL)</a:t>
            </a:r>
            <a:r>
              <a: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คือ หนี้ที่ค้างชำระเงินต้นหรือดอกเบี้ยนานติดต่อกันตั้งแต่ </a:t>
            </a:r>
            <a:r>
              <a:rPr lang="en-US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91 </a:t>
            </a:r>
            <a:r>
              <a: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วัน ขึ้นไป </a:t>
            </a:r>
            <a:br>
              <a:rPr lang="en-US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               2/ </a:t>
            </a:r>
            <a:r>
              <a: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ข้อกำหนดและเงื่อนไขต่าง ๆ เป็นไปตามที่โครงการ/สถาบันการเงินแต่ละแห่งกำหนด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1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4" grpId="0" animBg="1"/>
      <p:bldP spid="25" grpId="0"/>
      <p:bldP spid="48" grpId="0" animBg="1"/>
      <p:bldP spid="4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350341-3E45-F149-37AA-CB3ABC55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93511" y="8781388"/>
            <a:ext cx="975289" cy="494432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AAF2ABB-FFC4-F42C-97A7-F4D3525A2BC3}"/>
              </a:ext>
            </a:extLst>
          </p:cNvPr>
          <p:cNvSpPr txBox="1"/>
          <p:nvPr/>
        </p:nvSpPr>
        <p:spPr>
          <a:xfrm>
            <a:off x="586629" y="8930476"/>
            <a:ext cx="13270247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06910">
              <a:defRPr/>
            </a:pPr>
            <a:r>
              <a: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หมายเหตุ</a:t>
            </a:r>
            <a:r>
              <a:rPr lang="en-US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1/ </a:t>
            </a:r>
            <a:r>
              <a: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หนี้เสีย หรือ </a:t>
            </a:r>
            <a:r>
              <a:rPr lang="en-US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Non-Performing Loan (NPL)</a:t>
            </a:r>
            <a:r>
              <a: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คือ หนี้ที่ค้างชำระเงินต้นหรือดอกเบี้ยนานติดต่อกันตั้งแต่ </a:t>
            </a:r>
            <a:r>
              <a:rPr lang="en-US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91 </a:t>
            </a:r>
            <a:r>
              <a: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วัน ขึ้นไป </a:t>
            </a:r>
            <a:br>
              <a:rPr lang="en-US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en-US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                 2/ </a:t>
            </a:r>
            <a:r>
              <a:rPr lang="th-TH" sz="205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ข้อกำหนดและเงื่อนไขต่าง ๆ เป็นไปตามที่โครงการ/สถาบันการเงินแต่ละแห่งกำหนด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92F082-7862-F68D-1F2C-53F865BA869D}"/>
              </a:ext>
            </a:extLst>
          </p:cNvPr>
          <p:cNvGrpSpPr/>
          <p:nvPr/>
        </p:nvGrpSpPr>
        <p:grpSpPr>
          <a:xfrm>
            <a:off x="8579715" y="422944"/>
            <a:ext cx="3294596" cy="942962"/>
            <a:chOff x="4240349" y="109933"/>
            <a:chExt cx="2040910" cy="7113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0EADF6-7739-B055-421C-47C7642D0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8FFFA"/>
                </a:clrFrom>
                <a:clrTo>
                  <a:srgbClr val="F8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57" t="36272" r="29474" b="48275"/>
            <a:stretch/>
          </p:blipFill>
          <p:spPr>
            <a:xfrm rot="235975" flipH="1">
              <a:off x="4240349" y="109933"/>
              <a:ext cx="873264" cy="71137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FC5B02F-2943-32E9-095F-F06F08787C64}"/>
                </a:ext>
              </a:extLst>
            </p:cNvPr>
            <p:cNvGrpSpPr/>
            <p:nvPr/>
          </p:nvGrpSpPr>
          <p:grpSpPr>
            <a:xfrm>
              <a:off x="5766928" y="285706"/>
              <a:ext cx="514331" cy="415194"/>
              <a:chOff x="5232046" y="-426239"/>
              <a:chExt cx="613358" cy="49020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5540329-E222-8F60-AAA2-375129C32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86411" flipH="1">
                <a:off x="5296660" y="-426239"/>
                <a:ext cx="484132" cy="25679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59DA418-7526-E909-45A6-0D66FDD03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86411" flipH="1">
                <a:off x="5232046" y="-261369"/>
                <a:ext cx="613358" cy="325339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D05395-5C78-1B9E-D1AB-8DF6F95A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785" y="111111"/>
              <a:ext cx="737728" cy="603607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672A5FA-D46F-90B2-5CE0-B0124A9FBE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693">
            <a:off x="1578680" y="392521"/>
            <a:ext cx="6913743" cy="900585"/>
          </a:xfrm>
          <a:prstGeom prst="rect">
            <a:avLst/>
          </a:prstGeom>
        </p:spPr>
      </p:pic>
      <p:pic>
        <p:nvPicPr>
          <p:cNvPr id="27" name="Picture 2" descr="image">
            <a:extLst>
              <a:ext uri="{FF2B5EF4-FFF2-40B4-BE49-F238E27FC236}">
                <a16:creationId xmlns:a16="http://schemas.microsoft.com/office/drawing/2014/main" id="{20418CA3-8691-C6C4-8AED-580652A3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99" y="498537"/>
            <a:ext cx="910771" cy="8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611715-0DDD-2155-4521-9B90B92CB8CB}"/>
              </a:ext>
            </a:extLst>
          </p:cNvPr>
          <p:cNvSpPr txBox="1"/>
          <p:nvPr/>
        </p:nvSpPr>
        <p:spPr>
          <a:xfrm>
            <a:off x="1525618" y="399894"/>
            <a:ext cx="7129623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06910">
              <a:defRPr/>
            </a:pPr>
            <a:r>
              <a:rPr lang="th-TH" sz="4480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สรุปแนวทางแก้ไขหนี้สำหรับลูกหนี้รายย่อย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D28A924-82C3-5FAA-14CB-FB0EDA8B8731}"/>
              </a:ext>
            </a:extLst>
          </p:cNvPr>
          <p:cNvGrpSpPr/>
          <p:nvPr/>
        </p:nvGrpSpPr>
        <p:grpSpPr>
          <a:xfrm>
            <a:off x="434355" y="1410653"/>
            <a:ext cx="16082020" cy="906739"/>
            <a:chOff x="232690" y="755707"/>
            <a:chExt cx="8615368" cy="48575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E8D7BE-6CFA-26E0-68CF-9EE4E4563423}"/>
                </a:ext>
              </a:extLst>
            </p:cNvPr>
            <p:cNvSpPr/>
            <p:nvPr/>
          </p:nvSpPr>
          <p:spPr>
            <a:xfrm>
              <a:off x="232690" y="784923"/>
              <a:ext cx="1240059" cy="4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B94940-F530-CA47-0FFF-03E9E24EA9ED}"/>
                </a:ext>
              </a:extLst>
            </p:cNvPr>
            <p:cNvSpPr/>
            <p:nvPr/>
          </p:nvSpPr>
          <p:spPr>
            <a:xfrm>
              <a:off x="1569847" y="784923"/>
              <a:ext cx="1269495" cy="4185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8B6C02-2569-9B85-5861-674AF22FEF9E}"/>
                </a:ext>
              </a:extLst>
            </p:cNvPr>
            <p:cNvSpPr/>
            <p:nvPr/>
          </p:nvSpPr>
          <p:spPr>
            <a:xfrm>
              <a:off x="2953579" y="784923"/>
              <a:ext cx="1550930" cy="4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C83CFD-F4C0-8BFA-078F-79966226DF0D}"/>
                </a:ext>
              </a:extLst>
            </p:cNvPr>
            <p:cNvSpPr/>
            <p:nvPr/>
          </p:nvSpPr>
          <p:spPr>
            <a:xfrm>
              <a:off x="4626528" y="784923"/>
              <a:ext cx="2535904" cy="4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9AB7B87-D61B-26B3-50B1-5E7C1FBC7214}"/>
                </a:ext>
              </a:extLst>
            </p:cNvPr>
            <p:cNvSpPr/>
            <p:nvPr/>
          </p:nvSpPr>
          <p:spPr>
            <a:xfrm>
              <a:off x="7276669" y="784923"/>
              <a:ext cx="1571389" cy="4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01C86D-A898-E38F-1DC1-D0F2BC3BFF87}"/>
                </a:ext>
              </a:extLst>
            </p:cNvPr>
            <p:cNvSpPr txBox="1"/>
            <p:nvPr/>
          </p:nvSpPr>
          <p:spPr>
            <a:xfrm>
              <a:off x="473352" y="849659"/>
              <a:ext cx="902294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06910">
                <a:defRPr/>
              </a:pPr>
              <a:r>
                <a:rPr lang="th-TH" sz="2613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มีหนี้แบบไหน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5F27A9-889F-14E3-0537-B03D0F99E61C}"/>
                </a:ext>
              </a:extLst>
            </p:cNvPr>
            <p:cNvSpPr txBox="1"/>
            <p:nvPr/>
          </p:nvSpPr>
          <p:spPr>
            <a:xfrm>
              <a:off x="1644890" y="755707"/>
              <a:ext cx="1137103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สถานะหนี้ตอนนี้</a:t>
              </a:r>
            </a:p>
            <a:p>
              <a:pPr algn="ctr" defTabSz="1706910">
                <a:defRPr/>
              </a:pPr>
              <a:r>
                <a:rPr lang="th-TH" sz="2613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เป็นอย่างไร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CD6689-1464-21A1-3504-75BFA5693AF1}"/>
                </a:ext>
              </a:extLst>
            </p:cNvPr>
            <p:cNvSpPr txBox="1"/>
            <p:nvPr/>
          </p:nvSpPr>
          <p:spPr>
            <a:xfrm>
              <a:off x="3318310" y="833659"/>
              <a:ext cx="1167911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06910">
                <a:defRPr/>
              </a:pPr>
              <a:r>
                <a:rPr lang="th-TH" sz="2613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ต้องการอะไร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9C7B13-275E-39E3-3B94-E2EE0FCEA020}"/>
                </a:ext>
              </a:extLst>
            </p:cNvPr>
            <p:cNvSpPr txBox="1"/>
            <p:nvPr/>
          </p:nvSpPr>
          <p:spPr>
            <a:xfrm>
              <a:off x="5521555" y="833658"/>
              <a:ext cx="1167911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06910">
                <a:defRPr/>
              </a:pPr>
              <a:r>
                <a:rPr lang="th-TH" sz="2613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ต้องทำอย่างไร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EDD1F33-F6A8-E167-E1D9-A3C1255946D3}"/>
                </a:ext>
              </a:extLst>
            </p:cNvPr>
            <p:cNvSpPr txBox="1"/>
            <p:nvPr/>
          </p:nvSpPr>
          <p:spPr>
            <a:xfrm>
              <a:off x="7312665" y="761178"/>
              <a:ext cx="1459102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ติดต่อที่ไหน </a:t>
              </a:r>
            </a:p>
            <a:p>
              <a:pPr algn="ctr" defTabSz="1706910">
                <a:defRPr/>
              </a:pPr>
              <a:r>
                <a:rPr lang="th-TH" sz="2613">
                  <a:solidFill>
                    <a:schemeClr val="bg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ลงทะเบียนได้ถึงเมื่อไหร่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9A27D5-43F0-C649-C513-8B27280FCF25}"/>
              </a:ext>
            </a:extLst>
          </p:cNvPr>
          <p:cNvGrpSpPr/>
          <p:nvPr/>
        </p:nvGrpSpPr>
        <p:grpSpPr>
          <a:xfrm>
            <a:off x="314686" y="2401705"/>
            <a:ext cx="2661012" cy="4727919"/>
            <a:chOff x="-365493" y="1246166"/>
            <a:chExt cx="1425542" cy="2532814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69C5769-62FB-B648-20E2-8AE9F65AD4DD}"/>
                </a:ext>
              </a:extLst>
            </p:cNvPr>
            <p:cNvSpPr/>
            <p:nvPr/>
          </p:nvSpPr>
          <p:spPr>
            <a:xfrm>
              <a:off x="-299407" y="1246166"/>
              <a:ext cx="1260116" cy="116526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B51D6D0-B8F3-3ACE-350E-AB3FE65C76FC}"/>
                </a:ext>
              </a:extLst>
            </p:cNvPr>
            <p:cNvSpPr txBox="1"/>
            <p:nvPr/>
          </p:nvSpPr>
          <p:spPr>
            <a:xfrm>
              <a:off x="-357171" y="1545875"/>
              <a:ext cx="1409128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บัตรเครดิต</a:t>
              </a:r>
            </a:p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สินเชื่อส่วนบุคคล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C055CAC-E4D4-A306-6586-3AC256AFBF87}"/>
                </a:ext>
              </a:extLst>
            </p:cNvPr>
            <p:cNvSpPr/>
            <p:nvPr/>
          </p:nvSpPr>
          <p:spPr>
            <a:xfrm>
              <a:off x="-299408" y="3034499"/>
              <a:ext cx="1276464" cy="7444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706910">
                <a:defRPr/>
              </a:pPr>
              <a:endParaRPr lang="th-TH" sz="5227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20D056F-C176-D030-3D3A-F9594903C433}"/>
                </a:ext>
              </a:extLst>
            </p:cNvPr>
            <p:cNvSpPr txBox="1"/>
            <p:nvPr/>
          </p:nvSpPr>
          <p:spPr>
            <a:xfrm>
              <a:off x="-356053" y="3058217"/>
              <a:ext cx="1416102" cy="6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 spc="-56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หนี้บ้าน และหนี้รายย่อยอื่น </a:t>
              </a:r>
              <a:r>
                <a:rPr lang="th-TH" sz="224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เช่น บัตรเครดิต บัตรกดเงินสด และสินเชื่อส่วนบุคคล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6C1842-6989-C277-AD9F-4E7D00DEF3D3}"/>
                </a:ext>
              </a:extLst>
            </p:cNvPr>
            <p:cNvSpPr/>
            <p:nvPr/>
          </p:nvSpPr>
          <p:spPr>
            <a:xfrm>
              <a:off x="-300755" y="2474804"/>
              <a:ext cx="1276464" cy="4545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706910">
                <a:defRPr/>
              </a:pPr>
              <a:endParaRPr lang="th-TH" sz="5227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15C9E0-E98A-9085-1F0B-EB44FDE12C69}"/>
                </a:ext>
              </a:extLst>
            </p:cNvPr>
            <p:cNvSpPr txBox="1"/>
            <p:nvPr/>
          </p:nvSpPr>
          <p:spPr>
            <a:xfrm>
              <a:off x="-365493" y="2538982"/>
              <a:ext cx="1416102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 spc="-56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หนี้บ้าน</a:t>
              </a:r>
              <a:endParaRPr lang="th-TH" sz="224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912D8C-0ED4-557E-28D8-75BE67CEE6D3}"/>
              </a:ext>
            </a:extLst>
          </p:cNvPr>
          <p:cNvGrpSpPr/>
          <p:nvPr/>
        </p:nvGrpSpPr>
        <p:grpSpPr>
          <a:xfrm>
            <a:off x="2734015" y="2416810"/>
            <a:ext cx="14117858" cy="4727918"/>
            <a:chOff x="1488927" y="1286627"/>
            <a:chExt cx="7563138" cy="253281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473EE3-B141-D0E5-F23C-7ADFB36EC35B}"/>
                </a:ext>
              </a:extLst>
            </p:cNvPr>
            <p:cNvSpPr/>
            <p:nvPr/>
          </p:nvSpPr>
          <p:spPr>
            <a:xfrm>
              <a:off x="2953579" y="1286627"/>
              <a:ext cx="1574253" cy="5469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F78AE26-A0C9-4E4B-4B33-35F34695B137}"/>
                </a:ext>
              </a:extLst>
            </p:cNvPr>
            <p:cNvSpPr/>
            <p:nvPr/>
          </p:nvSpPr>
          <p:spPr>
            <a:xfrm>
              <a:off x="4620531" y="1286627"/>
              <a:ext cx="2535904" cy="5185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8D431E9-F95D-07EF-4022-CAC78F66A972}"/>
                </a:ext>
              </a:extLst>
            </p:cNvPr>
            <p:cNvSpPr txBox="1"/>
            <p:nvPr/>
          </p:nvSpPr>
          <p:spPr>
            <a:xfrm>
              <a:off x="4620531" y="1286627"/>
              <a:ext cx="2476578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จ่ายขั้นต่ำ</a:t>
              </a: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สำหรับบัตรเครดิต </a:t>
              </a:r>
              <a:r>
                <a:rPr lang="th-TH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ขอวงเงินเพิ่มเติม</a:t>
              </a:r>
              <a:r>
                <a:rPr lang="th-TH" sz="2613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สำหรับสินเชื่อส่วนบุคคล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ADA730F-1D4C-89B0-FA10-3B340AE82BC8}"/>
                </a:ext>
              </a:extLst>
            </p:cNvPr>
            <p:cNvSpPr/>
            <p:nvPr/>
          </p:nvSpPr>
          <p:spPr>
            <a:xfrm>
              <a:off x="7274707" y="1286627"/>
              <a:ext cx="1574254" cy="5352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3DEC6C-F1C5-6CDD-F2D2-228FAEBB78EA}"/>
                </a:ext>
              </a:extLst>
            </p:cNvPr>
            <p:cNvSpPr txBox="1"/>
            <p:nvPr/>
          </p:nvSpPr>
          <p:spPr>
            <a:xfrm>
              <a:off x="3026407" y="1294719"/>
              <a:ext cx="1409128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บรรเทาการจ่ายชำระหนี้</a:t>
              </a:r>
            </a:p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เพิ่มสภาพคล่อง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81EB52E-F905-BCB9-2540-431C8ED8A7CA}"/>
                </a:ext>
              </a:extLst>
            </p:cNvPr>
            <p:cNvSpPr/>
            <p:nvPr/>
          </p:nvSpPr>
          <p:spPr>
            <a:xfrm>
              <a:off x="2953579" y="1893527"/>
              <a:ext cx="1574253" cy="52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08A94EB-1141-7D2C-DF6B-94B978CD66F0}"/>
                </a:ext>
              </a:extLst>
            </p:cNvPr>
            <p:cNvSpPr/>
            <p:nvPr/>
          </p:nvSpPr>
          <p:spPr>
            <a:xfrm>
              <a:off x="4620531" y="1893527"/>
              <a:ext cx="2535904" cy="5185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921491-DD9F-6A3A-26A8-FFB9871AA695}"/>
                </a:ext>
              </a:extLst>
            </p:cNvPr>
            <p:cNvGrpSpPr/>
            <p:nvPr/>
          </p:nvGrpSpPr>
          <p:grpSpPr>
            <a:xfrm>
              <a:off x="1497018" y="1885435"/>
              <a:ext cx="1409128" cy="545134"/>
              <a:chOff x="1537479" y="2306220"/>
              <a:chExt cx="1409128" cy="545134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E8FCA99-893E-E16D-E348-4B7FDC4DFC2A}"/>
                  </a:ext>
                </a:extLst>
              </p:cNvPr>
              <p:cNvSpPr/>
              <p:nvPr/>
            </p:nvSpPr>
            <p:spPr>
              <a:xfrm>
                <a:off x="1626492" y="2314312"/>
                <a:ext cx="1255277" cy="5370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2613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27E974E-146D-51F3-53E7-F6287ECA67AD}"/>
                  </a:ext>
                </a:extLst>
              </p:cNvPr>
              <p:cNvSpPr txBox="1"/>
              <p:nvPr/>
            </p:nvSpPr>
            <p:spPr>
              <a:xfrm>
                <a:off x="1537479" y="2306220"/>
                <a:ext cx="1409128" cy="48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706910">
                  <a:defRPr/>
                </a:pPr>
                <a:r>
                  <a:rPr lang="th-TH" sz="2613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เป็นหนี้เสีย </a:t>
                </a:r>
                <a:br>
                  <a:rPr lang="th-TH" sz="2613">
                    <a:solidFill>
                      <a:srgbClr val="0070C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2613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ก่อน </a:t>
                </a:r>
                <a:r>
                  <a:rPr lang="en-US" sz="2613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1 </a:t>
                </a:r>
                <a:r>
                  <a:rPr lang="th-TH" sz="2613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ก.ย. </a:t>
                </a:r>
                <a:r>
                  <a:rPr lang="en-US" sz="2613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65</a:t>
                </a:r>
                <a:endPara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7A65F6-5332-BFF3-E6B8-6B45B251BC74}"/>
                </a:ext>
              </a:extLst>
            </p:cNvPr>
            <p:cNvSpPr txBox="1"/>
            <p:nvPr/>
          </p:nvSpPr>
          <p:spPr>
            <a:xfrm>
              <a:off x="4821203" y="2000638"/>
              <a:ext cx="2160133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ลงทะเบียน </a:t>
              </a:r>
              <a:r>
                <a:rPr lang="th-TH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โครงการคลินิกแก้หนี้ </a:t>
              </a:r>
              <a:r>
                <a:rPr lang="en-US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by SAM</a:t>
              </a:r>
              <a:endPara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5064687-6BFE-412C-AC9A-44ADE4C80667}"/>
                </a:ext>
              </a:extLst>
            </p:cNvPr>
            <p:cNvSpPr/>
            <p:nvPr/>
          </p:nvSpPr>
          <p:spPr>
            <a:xfrm>
              <a:off x="7274707" y="1893527"/>
              <a:ext cx="1574254" cy="5352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B755457-D0E5-2E7D-391E-46ADA067EBF2}"/>
                </a:ext>
              </a:extLst>
            </p:cNvPr>
            <p:cNvSpPr txBox="1"/>
            <p:nvPr/>
          </p:nvSpPr>
          <p:spPr>
            <a:xfrm>
              <a:off x="7274707" y="1893527"/>
              <a:ext cx="1547819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คลินิกแก้หนี้ โทร. </a:t>
              </a:r>
              <a:r>
                <a:rPr lang="en-US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1443</a:t>
              </a:r>
            </a:p>
            <a:p>
              <a:pPr algn="ctr" defTabSz="1706910">
                <a:defRPr/>
              </a:pPr>
              <a:r>
                <a:rPr lang="en-US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  <a:hlinkClick r:id="rId9"/>
                </a:rPr>
                <a:t>www.</a:t>
              </a: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  <a:hlinkClick r:id="rId9"/>
                </a:rPr>
                <a:t>คลินิกแก้หนี้</a:t>
              </a:r>
              <a:r>
                <a:rPr lang="en-US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  <a:hlinkClick r:id="rId9"/>
                </a:rPr>
                <a:t>.com</a:t>
              </a:r>
              <a:endParaRPr lang="en-US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593960F-E366-ED90-AA89-C321AA41AD86}"/>
                </a:ext>
              </a:extLst>
            </p:cNvPr>
            <p:cNvSpPr txBox="1"/>
            <p:nvPr/>
          </p:nvSpPr>
          <p:spPr>
            <a:xfrm>
              <a:off x="3058776" y="1893527"/>
              <a:ext cx="1409128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อยากลดภาระ</a:t>
              </a:r>
            </a:p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ไม่อยากถูกฟ้อง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01D8BEA-ABFF-74F4-4743-78BE77D69E99}"/>
                </a:ext>
              </a:extLst>
            </p:cNvPr>
            <p:cNvSpPr/>
            <p:nvPr/>
          </p:nvSpPr>
          <p:spPr>
            <a:xfrm>
              <a:off x="2953579" y="3066867"/>
              <a:ext cx="1582414" cy="7444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DB1FA36-852C-1910-3060-D4C47DDD5B86}"/>
                </a:ext>
              </a:extLst>
            </p:cNvPr>
            <p:cNvSpPr txBox="1"/>
            <p:nvPr/>
          </p:nvSpPr>
          <p:spPr>
            <a:xfrm>
              <a:off x="3010223" y="3147788"/>
              <a:ext cx="1409128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อยากลดภาระดอกเบี้ยและค่างวด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5E646DB-5F8F-B8F9-9C26-EF7F0A21E04A}"/>
                </a:ext>
              </a:extLst>
            </p:cNvPr>
            <p:cNvSpPr/>
            <p:nvPr/>
          </p:nvSpPr>
          <p:spPr>
            <a:xfrm>
              <a:off x="4620531" y="3066867"/>
              <a:ext cx="2535904" cy="7363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B038EC9-9E02-82AE-C257-B22DC8E8B125}"/>
                </a:ext>
              </a:extLst>
            </p:cNvPr>
            <p:cNvSpPr txBox="1"/>
            <p:nvPr/>
          </p:nvSpPr>
          <p:spPr>
            <a:xfrm>
              <a:off x="4418230" y="3107328"/>
              <a:ext cx="2878480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ปรับโครงสร้างหนี้โดย </a:t>
              </a:r>
              <a:r>
                <a:rPr lang="th-TH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วิธีการรวมหนี้ </a:t>
              </a:r>
              <a:r>
                <a:rPr lang="en-US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(Debt </a:t>
              </a:r>
            </a:p>
            <a:p>
              <a:pPr algn="ctr" defTabSz="1706910">
                <a:defRPr/>
              </a:pPr>
              <a:r>
                <a:rPr lang="en-US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Consolidation) </a:t>
              </a: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ภายในธนาคารหรือต่างธนาคาร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C2FBDED-3AC0-274C-1599-85745043C042}"/>
                </a:ext>
              </a:extLst>
            </p:cNvPr>
            <p:cNvGrpSpPr/>
            <p:nvPr/>
          </p:nvGrpSpPr>
          <p:grpSpPr>
            <a:xfrm>
              <a:off x="1488927" y="3066867"/>
              <a:ext cx="1409128" cy="752573"/>
              <a:chOff x="1529388" y="2937396"/>
              <a:chExt cx="1409128" cy="93282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68EF403-C6F9-03DC-4CEE-1B2989982B82}"/>
                  </a:ext>
                </a:extLst>
              </p:cNvPr>
              <p:cNvSpPr/>
              <p:nvPr/>
            </p:nvSpPr>
            <p:spPr>
              <a:xfrm>
                <a:off x="1626492" y="2937396"/>
                <a:ext cx="1255544" cy="9328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227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163564A-C9C6-0F26-C8BE-9799299259E3}"/>
                  </a:ext>
                </a:extLst>
              </p:cNvPr>
              <p:cNvSpPr txBox="1"/>
              <p:nvPr/>
            </p:nvSpPr>
            <p:spPr>
              <a:xfrm>
                <a:off x="1529388" y="3204433"/>
                <a:ext cx="1409128" cy="32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706910">
                  <a:defRPr/>
                </a:pPr>
                <a:r>
                  <a:rPr lang="th-TH" sz="2613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หนี้ปกติ </a:t>
                </a:r>
                <a:r>
                  <a:rPr lang="th-TH" sz="2613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และ </a:t>
                </a:r>
                <a:r>
                  <a:rPr lang="th-TH" sz="2613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หนี้เสีย</a:t>
                </a:r>
              </a:p>
            </p:txBody>
          </p: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C4BDE27-84AF-BB9F-5D69-C0EB273B9922}"/>
                </a:ext>
              </a:extLst>
            </p:cNvPr>
            <p:cNvSpPr/>
            <p:nvPr/>
          </p:nvSpPr>
          <p:spPr>
            <a:xfrm>
              <a:off x="7274707" y="3066867"/>
              <a:ext cx="1574254" cy="7363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5227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198211F-C025-9677-6891-B8C70C6BAC78}"/>
                </a:ext>
              </a:extLst>
            </p:cNvPr>
            <p:cNvSpPr txBox="1"/>
            <p:nvPr/>
          </p:nvSpPr>
          <p:spPr>
            <a:xfrm>
              <a:off x="7290516" y="3252983"/>
              <a:ext cx="1626719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ติดต่อสถาบันการเงินโดยตรง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A7B0DB6-FBD0-656E-CBD7-C86047A51794}"/>
                </a:ext>
              </a:extLst>
            </p:cNvPr>
            <p:cNvGrpSpPr/>
            <p:nvPr/>
          </p:nvGrpSpPr>
          <p:grpSpPr>
            <a:xfrm>
              <a:off x="1505111" y="1286627"/>
              <a:ext cx="1409128" cy="538037"/>
              <a:chOff x="1545572" y="1675044"/>
              <a:chExt cx="1409128" cy="53803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D52B207-C9C7-BBB6-A611-08D0FAD5F346}"/>
                  </a:ext>
                </a:extLst>
              </p:cNvPr>
              <p:cNvSpPr/>
              <p:nvPr/>
            </p:nvSpPr>
            <p:spPr>
              <a:xfrm>
                <a:off x="1626492" y="1675044"/>
                <a:ext cx="1255277" cy="5380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2613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BFB98A5-AD7D-77B0-9682-6D03C2C4B29F}"/>
                  </a:ext>
                </a:extLst>
              </p:cNvPr>
              <p:cNvSpPr txBox="1"/>
              <p:nvPr/>
            </p:nvSpPr>
            <p:spPr>
              <a:xfrm>
                <a:off x="1545572" y="1755965"/>
                <a:ext cx="1409128" cy="26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706910">
                  <a:defRPr/>
                </a:pPr>
                <a:r>
                  <a:rPr lang="th-TH" sz="2613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หนี้ปกติ</a:t>
                </a: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22E1D88-9BDB-153F-0AD4-571398299A7D}"/>
                </a:ext>
              </a:extLst>
            </p:cNvPr>
            <p:cNvSpPr txBox="1"/>
            <p:nvPr/>
          </p:nvSpPr>
          <p:spPr>
            <a:xfrm>
              <a:off x="7088086" y="1391823"/>
              <a:ext cx="1963979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ติดต่อสถาบันการเงินโดยตรง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28741B-4D57-446C-EA22-C15933753302}"/>
                </a:ext>
              </a:extLst>
            </p:cNvPr>
            <p:cNvSpPr/>
            <p:nvPr/>
          </p:nvSpPr>
          <p:spPr>
            <a:xfrm>
              <a:off x="2952231" y="2482895"/>
              <a:ext cx="1582414" cy="4949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4BE558-5FEE-501C-344E-101550E334A6}"/>
                </a:ext>
              </a:extLst>
            </p:cNvPr>
            <p:cNvSpPr txBox="1"/>
            <p:nvPr/>
          </p:nvSpPr>
          <p:spPr>
            <a:xfrm>
              <a:off x="3065519" y="2482896"/>
              <a:ext cx="1409128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อยากลดภาระดอกเบี้ยและค่างวด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7C777F-9EFF-E7F0-8AFC-E51AFE7E2FCA}"/>
                </a:ext>
              </a:extLst>
            </p:cNvPr>
            <p:cNvSpPr/>
            <p:nvPr/>
          </p:nvSpPr>
          <p:spPr>
            <a:xfrm>
              <a:off x="4619183" y="2482895"/>
              <a:ext cx="2535904" cy="503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D9809A-FD2D-0AF9-C452-8E36C442B1A4}"/>
                </a:ext>
              </a:extLst>
            </p:cNvPr>
            <p:cNvSpPr txBox="1"/>
            <p:nvPr/>
          </p:nvSpPr>
          <p:spPr>
            <a:xfrm>
              <a:off x="4449250" y="2474804"/>
              <a:ext cx="2878480" cy="48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ขอ </a:t>
              </a:r>
              <a:r>
                <a:rPr lang="en-US" sz="2613">
                  <a:solidFill>
                    <a:srgbClr val="0070C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Retention </a:t>
              </a: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กับสถาบันการเงินเดิม</a:t>
              </a:r>
            </a:p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เพื่อให้ได้เงื่อนไขในการผ่อนชำระที่ดีกว่าเดิม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0173B6-5AD7-09CB-D943-965E1557A6B2}"/>
                </a:ext>
              </a:extLst>
            </p:cNvPr>
            <p:cNvGrpSpPr/>
            <p:nvPr/>
          </p:nvGrpSpPr>
          <p:grpSpPr>
            <a:xfrm>
              <a:off x="1511855" y="2523355"/>
              <a:ext cx="1409128" cy="430238"/>
              <a:chOff x="1553664" y="2937396"/>
              <a:chExt cx="1409128" cy="9328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DBF9805-3AC6-E946-2ABF-E2D372C6E15F}"/>
                  </a:ext>
                </a:extLst>
              </p:cNvPr>
              <p:cNvSpPr/>
              <p:nvPr/>
            </p:nvSpPr>
            <p:spPr>
              <a:xfrm>
                <a:off x="1626492" y="2937396"/>
                <a:ext cx="1255544" cy="9328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227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8BCA06-0CB1-B45E-262B-7287BD036204}"/>
                  </a:ext>
                </a:extLst>
              </p:cNvPr>
              <p:cNvSpPr txBox="1"/>
              <p:nvPr/>
            </p:nvSpPr>
            <p:spPr>
              <a:xfrm>
                <a:off x="1553664" y="3018491"/>
                <a:ext cx="1409128" cy="574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706910">
                  <a:defRPr/>
                </a:pPr>
                <a:r>
                  <a:rPr lang="th-TH" sz="2613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หนี้ปกติ</a:t>
                </a:r>
                <a:endParaRPr lang="th-TH" sz="2613">
                  <a:solidFill>
                    <a:srgbClr val="FF0000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4C3CA1-F49B-5A76-7DF4-9B655DCA45C6}"/>
                </a:ext>
              </a:extLst>
            </p:cNvPr>
            <p:cNvSpPr/>
            <p:nvPr/>
          </p:nvSpPr>
          <p:spPr>
            <a:xfrm>
              <a:off x="7273359" y="2482895"/>
              <a:ext cx="1574254" cy="50306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5227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925269-70AA-D4C0-098B-A03DEF27606C}"/>
                </a:ext>
              </a:extLst>
            </p:cNvPr>
            <p:cNvSpPr txBox="1"/>
            <p:nvPr/>
          </p:nvSpPr>
          <p:spPr>
            <a:xfrm>
              <a:off x="7248708" y="2579999"/>
              <a:ext cx="1626719" cy="26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ติดต่อสถาบันการเงินโดยตรง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3FFB6D-5E21-E11F-E07E-187167371E75}"/>
              </a:ext>
            </a:extLst>
          </p:cNvPr>
          <p:cNvSpPr txBox="1"/>
          <p:nvPr/>
        </p:nvSpPr>
        <p:spPr>
          <a:xfrm>
            <a:off x="10758517" y="7652844"/>
            <a:ext cx="3189620" cy="10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55 Regular" panose="02000506090000020004" pitchFamily="2" charset="-34"/>
                <a:cs typeface="DB Helvethaica X 55 Regular" panose="02000506090000020004" pitchFamily="2" charset="-34"/>
              </a:defRPr>
            </a:lvl1pPr>
          </a:lstStyle>
          <a:p>
            <a:pPr algn="ctr"/>
            <a:r>
              <a:rPr lang="th-TH" sz="2053"/>
              <a:t>มาตรการช่วยเหลือและข้อมูลสถาบันการเงินในสถานการณ์ </a:t>
            </a:r>
            <a:r>
              <a:rPr lang="en-US" sz="2053"/>
              <a:t>COVID – 19 </a:t>
            </a:r>
            <a:r>
              <a:rPr lang="th-TH" sz="2053"/>
              <a:t> </a:t>
            </a:r>
          </a:p>
          <a:p>
            <a:pPr algn="ctr"/>
            <a:r>
              <a:rPr lang="th-TH" sz="2053"/>
              <a:t>ได้ที่เว็บไซต์ของแบงก์ชาติ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15B43F-9249-42DC-1AA1-CAFDD0666F0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656"/>
          <a:stretch/>
        </p:blipFill>
        <p:spPr>
          <a:xfrm>
            <a:off x="14155033" y="7396479"/>
            <a:ext cx="1731582" cy="1632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05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3D79B-4557-6A13-6F97-651CCEC3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73400" y="8808671"/>
            <a:ext cx="738554" cy="493591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19</a:t>
            </a:fld>
            <a:endParaRPr lang="th-TH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429238-D460-ED1E-21DC-C036824CCEB0}"/>
              </a:ext>
            </a:extLst>
          </p:cNvPr>
          <p:cNvGrpSpPr/>
          <p:nvPr/>
        </p:nvGrpSpPr>
        <p:grpSpPr>
          <a:xfrm>
            <a:off x="1060969" y="1544938"/>
            <a:ext cx="13530356" cy="6475959"/>
            <a:chOff x="2171861" y="1435100"/>
            <a:chExt cx="9664540" cy="4625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0C70C4-7494-10C8-112B-B568D6CA5B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7" t="7929" r="8038" b="7273"/>
            <a:stretch/>
          </p:blipFill>
          <p:spPr>
            <a:xfrm>
              <a:off x="2213480" y="4260786"/>
              <a:ext cx="1813953" cy="1800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61D7FC-CE89-EE9A-D81C-563AFF66E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51" y="4260786"/>
              <a:ext cx="1800000" cy="1800000"/>
            </a:xfrm>
            <a:prstGeom prst="rect">
              <a:avLst/>
            </a:prstGeom>
          </p:spPr>
        </p:pic>
        <p:sp>
          <p:nvSpPr>
            <p:cNvPr id="7" name="Rounded Rectangle 33">
              <a:extLst>
                <a:ext uri="{FF2B5EF4-FFF2-40B4-BE49-F238E27FC236}">
                  <a16:creationId xmlns:a16="http://schemas.microsoft.com/office/drawing/2014/main" id="{CDDAE576-201A-3454-ED04-7AAB84E7C5FE}"/>
                </a:ext>
              </a:extLst>
            </p:cNvPr>
            <p:cNvSpPr/>
            <p:nvPr/>
          </p:nvSpPr>
          <p:spPr>
            <a:xfrm>
              <a:off x="2171861" y="3274543"/>
              <a:ext cx="1897191" cy="784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5275">
                <a:defRPr/>
              </a:pPr>
              <a:r>
                <a:rPr lang="en-US" sz="3360" b="1">
                  <a:solidFill>
                    <a:srgbClr val="2B7043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www.1213.or.th</a:t>
              </a:r>
            </a:p>
          </p:txBody>
        </p:sp>
        <p:sp>
          <p:nvSpPr>
            <p:cNvPr id="8" name="Rounded Rectangle 13">
              <a:extLst>
                <a:ext uri="{FF2B5EF4-FFF2-40B4-BE49-F238E27FC236}">
                  <a16:creationId xmlns:a16="http://schemas.microsoft.com/office/drawing/2014/main" id="{83F8B774-3780-8B2B-220E-2826F69A6C2A}"/>
                </a:ext>
              </a:extLst>
            </p:cNvPr>
            <p:cNvSpPr/>
            <p:nvPr/>
          </p:nvSpPr>
          <p:spPr>
            <a:xfrm>
              <a:off x="8953501" y="3274543"/>
              <a:ext cx="2882900" cy="784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5275">
                <a:defRPr/>
              </a:pPr>
              <a:r>
                <a:rPr lang="en-US" sz="3360" b="1">
                  <a:solidFill>
                    <a:srgbClr val="2B7043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https://www.facebook.com/hotline1213</a:t>
              </a:r>
              <a:endParaRPr lang="th-TH" sz="3360" b="1">
                <a:solidFill>
                  <a:srgbClr val="2B7043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6D5347BC-1FFF-A284-2F73-06722D763138}"/>
                </a:ext>
              </a:extLst>
            </p:cNvPr>
            <p:cNvSpPr/>
            <p:nvPr/>
          </p:nvSpPr>
          <p:spPr>
            <a:xfrm>
              <a:off x="5177779" y="3274543"/>
              <a:ext cx="3370043" cy="7842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5275">
                <a:defRPr/>
              </a:pPr>
              <a:r>
                <a:rPr lang="en-US" sz="3360" b="1">
                  <a:solidFill>
                    <a:srgbClr val="2B7043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https://www.youtube.com/user/Hotline1213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CAD75C-ED84-788C-390B-C1CE9E231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8016" y="4260786"/>
              <a:ext cx="1829569" cy="180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384211-E318-4BE7-28D9-E77D08950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" t="5623" r="65624" b="67295"/>
            <a:stretch/>
          </p:blipFill>
          <p:spPr>
            <a:xfrm>
              <a:off x="9556751" y="1435100"/>
              <a:ext cx="16764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3D3609-9A5D-90F5-E9FB-4B8D0AD08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5" t="37187" r="65417" b="35938"/>
            <a:stretch/>
          </p:blipFill>
          <p:spPr>
            <a:xfrm>
              <a:off x="6011840" y="1435100"/>
              <a:ext cx="1701921" cy="1638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BB3D80-A649-0395-AD30-676CFB79B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9" t="3746" r="19455" b="6164"/>
            <a:stretch/>
          </p:blipFill>
          <p:spPr>
            <a:xfrm>
              <a:off x="2288606" y="1435100"/>
              <a:ext cx="1663700" cy="1638000"/>
            </a:xfrm>
            <a:prstGeom prst="rect">
              <a:avLst/>
            </a:prstGeom>
          </p:spPr>
        </p:pic>
      </p:grp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3B644AE-6B75-F7E4-8837-7EE25B6612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2" y="408024"/>
            <a:ext cx="903256" cy="127579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9399B2-1D9F-544E-4728-B292094875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283">
            <a:off x="1435884" y="519370"/>
            <a:ext cx="6745878" cy="8877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E7D4FB-C05B-25FA-6ADA-62E9B3F778CE}"/>
              </a:ext>
            </a:extLst>
          </p:cNvPr>
          <p:cNvSpPr/>
          <p:nvPr/>
        </p:nvSpPr>
        <p:spPr>
          <a:xfrm>
            <a:off x="1796562" y="517263"/>
            <a:ext cx="6569338" cy="93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75275">
              <a:defRPr/>
            </a:pPr>
            <a:r>
              <a:rPr lang="th-TH" sz="5600">
                <a:solidFill>
                  <a:srgbClr val="00206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แหล่งข้อมูลความรู้ทางการเงิน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209250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E686783-C9DC-B113-4220-81E1E7816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306">
            <a:off x="4502845" y="3727969"/>
            <a:ext cx="8262776" cy="122161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EDECA4E-193F-08A6-AE09-D5AF2EAA77C3}"/>
              </a:ext>
            </a:extLst>
          </p:cNvPr>
          <p:cNvSpPr/>
          <p:nvPr/>
        </p:nvSpPr>
        <p:spPr>
          <a:xfrm>
            <a:off x="2999390" y="3714818"/>
            <a:ext cx="1137920" cy="1137920"/>
          </a:xfrm>
          <a:prstGeom prst="ellipse">
            <a:avLst/>
          </a:prstGeom>
          <a:solidFill>
            <a:srgbClr val="137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7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</a:t>
            </a:r>
            <a:endParaRPr lang="th-TH" sz="5973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5C2F896-359E-CDB2-3B43-9006D4E3A17F}"/>
              </a:ext>
            </a:extLst>
          </p:cNvPr>
          <p:cNvSpPr/>
          <p:nvPr/>
        </p:nvSpPr>
        <p:spPr>
          <a:xfrm>
            <a:off x="2991264" y="5218498"/>
            <a:ext cx="1137920" cy="1137920"/>
          </a:xfrm>
          <a:prstGeom prst="ellipse">
            <a:avLst/>
          </a:prstGeom>
          <a:solidFill>
            <a:srgbClr val="137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73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</a:t>
            </a:r>
            <a:endParaRPr lang="th-TH" sz="5973">
              <a:solidFill>
                <a:schemeClr val="bg1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431DFA-30C9-6F97-E890-C6957EF6AF9B}"/>
              </a:ext>
            </a:extLst>
          </p:cNvPr>
          <p:cNvSpPr txBox="1"/>
          <p:nvPr/>
        </p:nvSpPr>
        <p:spPr>
          <a:xfrm>
            <a:off x="3940793" y="3844943"/>
            <a:ext cx="8892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600">
                <a:solidFill>
                  <a:srgbClr val="0D2E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ติดต่อเจ้าหนี้เพื่อขอปรับโครงสร้างหนี้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C6496CF-B974-73E0-47F4-C12382C9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59907" y="8879009"/>
            <a:ext cx="808893" cy="511175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2</a:t>
            </a:fld>
            <a:endParaRPr lang="th-TH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6C34F7-639C-5EE9-C151-DD3420CB6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0168" y="-241142"/>
            <a:ext cx="1469888" cy="4836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3F02AA-ED3A-4A5D-5671-0780B0C833F1}"/>
              </a:ext>
            </a:extLst>
          </p:cNvPr>
          <p:cNvSpPr txBox="1"/>
          <p:nvPr/>
        </p:nvSpPr>
        <p:spPr>
          <a:xfrm>
            <a:off x="4632115" y="5306308"/>
            <a:ext cx="94846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600">
                <a:solidFill>
                  <a:srgbClr val="0D2E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หามาตรการที่ช่วยแก้ไขหนี้จากทางการเพิ่มเติม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18873-0F8A-94B4-0B12-80BFF5EAF7EE}"/>
              </a:ext>
            </a:extLst>
          </p:cNvPr>
          <p:cNvSpPr txBox="1"/>
          <p:nvPr/>
        </p:nvSpPr>
        <p:spPr>
          <a:xfrm>
            <a:off x="1153932" y="1780173"/>
            <a:ext cx="15344679" cy="1011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973" b="1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ทำยังไงดี พยายามบริหารจัดการหนี้ด้วยตัวเองแล้ว แต่ก็ยังมีปัญหา </a:t>
            </a:r>
            <a:r>
              <a:rPr lang="en-US" sz="5973" b="1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?</a:t>
            </a:r>
            <a:endParaRPr lang="th-TH" sz="5973" b="1">
              <a:solidFill>
                <a:schemeClr val="accent5">
                  <a:lumMod val="50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1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1642-36F5-4944-A90B-128936D0950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5509950" y="4789877"/>
            <a:ext cx="6492757" cy="17795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5040" b="1" spc="-28">
                <a:solidFill>
                  <a:srgbClr val="00335B"/>
                </a:solidFill>
                <a:latin typeface="Browallia New" panose="020B0604020202020204" pitchFamily="34" charset="-34"/>
                <a:cs typeface="Browallia New" panose="020B0604020202020204" pitchFamily="34" charset="-34"/>
                <a:hlinkClick r:id="rId3"/>
              </a:rPr>
              <a:t>www.1213.or.th</a:t>
            </a:r>
            <a:endParaRPr lang="en-US" sz="5040" b="1" spc="-28">
              <a:solidFill>
                <a:srgbClr val="00335B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>
              <a:buNone/>
              <a:defRPr/>
            </a:pPr>
            <a:r>
              <a:rPr lang="en-US" sz="5040" b="1" spc="-28">
                <a:solidFill>
                  <a:srgbClr val="00335B"/>
                </a:solidFill>
                <a:latin typeface="Browallia New" panose="020B0604020202020204" pitchFamily="34" charset="-34"/>
                <a:cs typeface="Browallia New" panose="020B0604020202020204" pitchFamily="34" charset="-34"/>
                <a:hlinkClick r:id="rId4"/>
              </a:rPr>
              <a:t>www.facebook.com/hotline1213</a:t>
            </a:r>
            <a:r>
              <a:rPr lang="en-US" sz="5040" b="1" spc="-28">
                <a:solidFill>
                  <a:srgbClr val="00335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5040" b="1" spc="-28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Picture 4" descr="โลโก้แนวนอน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986" y="2622430"/>
            <a:ext cx="6652687" cy="18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E293D-3EAE-A2B7-15AB-A56F3F74C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839">
            <a:off x="1361719" y="474923"/>
            <a:ext cx="8049293" cy="1021828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5F35221D-2B6A-CEFE-D2D9-7449D158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78542" y="8943165"/>
            <a:ext cx="987777" cy="658035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3</a:t>
            </a:fld>
            <a:endParaRPr lang="th-TH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4173B6-AF58-CFD9-8773-E814512F4AF4}"/>
              </a:ext>
            </a:extLst>
          </p:cNvPr>
          <p:cNvSpPr txBox="1"/>
          <p:nvPr/>
        </p:nvSpPr>
        <p:spPr>
          <a:xfrm>
            <a:off x="1108588" y="478276"/>
            <a:ext cx="86803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600">
                <a:solidFill>
                  <a:srgbClr val="0D2E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มารู้จัก.....สถานะการเป็นหนี้กันก่อน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420ADC16-1AB1-9E9E-6E71-F96EA2899C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0" y="557110"/>
            <a:ext cx="903256" cy="127579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31E9C0-68EE-4164-9BFF-5CBD158246A3}"/>
              </a:ext>
            </a:extLst>
          </p:cNvPr>
          <p:cNvSpPr/>
          <p:nvPr/>
        </p:nvSpPr>
        <p:spPr>
          <a:xfrm>
            <a:off x="928665" y="1699576"/>
            <a:ext cx="10266622" cy="7499177"/>
          </a:xfrm>
          <a:custGeom>
            <a:avLst/>
            <a:gdLst>
              <a:gd name="connsiteX0" fmla="*/ 0 w 10266622"/>
              <a:gd name="connsiteY0" fmla="*/ 0 h 7499177"/>
              <a:gd name="connsiteX1" fmla="*/ 467702 w 10266622"/>
              <a:gd name="connsiteY1" fmla="*/ 0 h 7499177"/>
              <a:gd name="connsiteX2" fmla="*/ 935403 w 10266622"/>
              <a:gd name="connsiteY2" fmla="*/ 0 h 7499177"/>
              <a:gd name="connsiteX3" fmla="*/ 1403105 w 10266622"/>
              <a:gd name="connsiteY3" fmla="*/ 0 h 7499177"/>
              <a:gd name="connsiteX4" fmla="*/ 1665474 w 10266622"/>
              <a:gd name="connsiteY4" fmla="*/ 0 h 7499177"/>
              <a:gd name="connsiteX5" fmla="*/ 1927843 w 10266622"/>
              <a:gd name="connsiteY5" fmla="*/ 0 h 7499177"/>
              <a:gd name="connsiteX6" fmla="*/ 2600878 w 10266622"/>
              <a:gd name="connsiteY6" fmla="*/ 0 h 7499177"/>
              <a:gd name="connsiteX7" fmla="*/ 2965913 w 10266622"/>
              <a:gd name="connsiteY7" fmla="*/ 0 h 7499177"/>
              <a:gd name="connsiteX8" fmla="*/ 3741613 w 10266622"/>
              <a:gd name="connsiteY8" fmla="*/ 0 h 7499177"/>
              <a:gd name="connsiteX9" fmla="*/ 4414647 w 10266622"/>
              <a:gd name="connsiteY9" fmla="*/ 0 h 7499177"/>
              <a:gd name="connsiteX10" fmla="*/ 4985015 w 10266622"/>
              <a:gd name="connsiteY10" fmla="*/ 0 h 7499177"/>
              <a:gd name="connsiteX11" fmla="*/ 5247385 w 10266622"/>
              <a:gd name="connsiteY11" fmla="*/ 0 h 7499177"/>
              <a:gd name="connsiteX12" fmla="*/ 6023085 w 10266622"/>
              <a:gd name="connsiteY12" fmla="*/ 0 h 7499177"/>
              <a:gd name="connsiteX13" fmla="*/ 6490787 w 10266622"/>
              <a:gd name="connsiteY13" fmla="*/ 0 h 7499177"/>
              <a:gd name="connsiteX14" fmla="*/ 6958488 w 10266622"/>
              <a:gd name="connsiteY14" fmla="*/ 0 h 7499177"/>
              <a:gd name="connsiteX15" fmla="*/ 7734189 w 10266622"/>
              <a:gd name="connsiteY15" fmla="*/ 0 h 7499177"/>
              <a:gd name="connsiteX16" fmla="*/ 8201890 w 10266622"/>
              <a:gd name="connsiteY16" fmla="*/ 0 h 7499177"/>
              <a:gd name="connsiteX17" fmla="*/ 8669592 w 10266622"/>
              <a:gd name="connsiteY17" fmla="*/ 0 h 7499177"/>
              <a:gd name="connsiteX18" fmla="*/ 9239960 w 10266622"/>
              <a:gd name="connsiteY18" fmla="*/ 0 h 7499177"/>
              <a:gd name="connsiteX19" fmla="*/ 9707661 w 10266622"/>
              <a:gd name="connsiteY19" fmla="*/ 0 h 7499177"/>
              <a:gd name="connsiteX20" fmla="*/ 10266622 w 10266622"/>
              <a:gd name="connsiteY20" fmla="*/ 0 h 7499177"/>
              <a:gd name="connsiteX21" fmla="*/ 10266622 w 10266622"/>
              <a:gd name="connsiteY21" fmla="*/ 576860 h 7499177"/>
              <a:gd name="connsiteX22" fmla="*/ 10266622 w 10266622"/>
              <a:gd name="connsiteY22" fmla="*/ 1078728 h 7499177"/>
              <a:gd name="connsiteX23" fmla="*/ 10266622 w 10266622"/>
              <a:gd name="connsiteY23" fmla="*/ 1580596 h 7499177"/>
              <a:gd name="connsiteX24" fmla="*/ 10266622 w 10266622"/>
              <a:gd name="connsiteY24" fmla="*/ 2082464 h 7499177"/>
              <a:gd name="connsiteX25" fmla="*/ 10266622 w 10266622"/>
              <a:gd name="connsiteY25" fmla="*/ 2509340 h 7499177"/>
              <a:gd name="connsiteX26" fmla="*/ 10266622 w 10266622"/>
              <a:gd name="connsiteY26" fmla="*/ 3236183 h 7499177"/>
              <a:gd name="connsiteX27" fmla="*/ 10266622 w 10266622"/>
              <a:gd name="connsiteY27" fmla="*/ 3588068 h 7499177"/>
              <a:gd name="connsiteX28" fmla="*/ 10266622 w 10266622"/>
              <a:gd name="connsiteY28" fmla="*/ 4014944 h 7499177"/>
              <a:gd name="connsiteX29" fmla="*/ 10266622 w 10266622"/>
              <a:gd name="connsiteY29" fmla="*/ 4366828 h 7499177"/>
              <a:gd name="connsiteX30" fmla="*/ 10266622 w 10266622"/>
              <a:gd name="connsiteY30" fmla="*/ 5018680 h 7499177"/>
              <a:gd name="connsiteX31" fmla="*/ 10266622 w 10266622"/>
              <a:gd name="connsiteY31" fmla="*/ 5595540 h 7499177"/>
              <a:gd name="connsiteX32" fmla="*/ 10266622 w 10266622"/>
              <a:gd name="connsiteY32" fmla="*/ 6022416 h 7499177"/>
              <a:gd name="connsiteX33" fmla="*/ 10266622 w 10266622"/>
              <a:gd name="connsiteY33" fmla="*/ 6599276 h 7499177"/>
              <a:gd name="connsiteX34" fmla="*/ 10266622 w 10266622"/>
              <a:gd name="connsiteY34" fmla="*/ 7499177 h 7499177"/>
              <a:gd name="connsiteX35" fmla="*/ 9593588 w 10266622"/>
              <a:gd name="connsiteY35" fmla="*/ 7499177 h 7499177"/>
              <a:gd name="connsiteX36" fmla="*/ 9228552 w 10266622"/>
              <a:gd name="connsiteY36" fmla="*/ 7499177 h 7499177"/>
              <a:gd name="connsiteX37" fmla="*/ 8760851 w 10266622"/>
              <a:gd name="connsiteY37" fmla="*/ 7499177 h 7499177"/>
              <a:gd name="connsiteX38" fmla="*/ 8498482 w 10266622"/>
              <a:gd name="connsiteY38" fmla="*/ 7499177 h 7499177"/>
              <a:gd name="connsiteX39" fmla="*/ 7722781 w 10266622"/>
              <a:gd name="connsiteY39" fmla="*/ 7499177 h 7499177"/>
              <a:gd name="connsiteX40" fmla="*/ 7357746 w 10266622"/>
              <a:gd name="connsiteY40" fmla="*/ 7499177 h 7499177"/>
              <a:gd name="connsiteX41" fmla="*/ 7095377 w 10266622"/>
              <a:gd name="connsiteY41" fmla="*/ 7499177 h 7499177"/>
              <a:gd name="connsiteX42" fmla="*/ 6833007 w 10266622"/>
              <a:gd name="connsiteY42" fmla="*/ 7499177 h 7499177"/>
              <a:gd name="connsiteX43" fmla="*/ 6057307 w 10266622"/>
              <a:gd name="connsiteY43" fmla="*/ 7499177 h 7499177"/>
              <a:gd name="connsiteX44" fmla="*/ 5486939 w 10266622"/>
              <a:gd name="connsiteY44" fmla="*/ 7499177 h 7499177"/>
              <a:gd name="connsiteX45" fmla="*/ 5224570 w 10266622"/>
              <a:gd name="connsiteY45" fmla="*/ 7499177 h 7499177"/>
              <a:gd name="connsiteX46" fmla="*/ 4962201 w 10266622"/>
              <a:gd name="connsiteY46" fmla="*/ 7499177 h 7499177"/>
              <a:gd name="connsiteX47" fmla="*/ 4289167 w 10266622"/>
              <a:gd name="connsiteY47" fmla="*/ 7499177 h 7499177"/>
              <a:gd name="connsiteX48" fmla="*/ 3924131 w 10266622"/>
              <a:gd name="connsiteY48" fmla="*/ 7499177 h 7499177"/>
              <a:gd name="connsiteX49" fmla="*/ 3661762 w 10266622"/>
              <a:gd name="connsiteY49" fmla="*/ 7499177 h 7499177"/>
              <a:gd name="connsiteX50" fmla="*/ 3091394 w 10266622"/>
              <a:gd name="connsiteY50" fmla="*/ 7499177 h 7499177"/>
              <a:gd name="connsiteX51" fmla="*/ 2521026 w 10266622"/>
              <a:gd name="connsiteY51" fmla="*/ 7499177 h 7499177"/>
              <a:gd name="connsiteX52" fmla="*/ 1847992 w 10266622"/>
              <a:gd name="connsiteY52" fmla="*/ 7499177 h 7499177"/>
              <a:gd name="connsiteX53" fmla="*/ 1277624 w 10266622"/>
              <a:gd name="connsiteY53" fmla="*/ 7499177 h 7499177"/>
              <a:gd name="connsiteX54" fmla="*/ 501924 w 10266622"/>
              <a:gd name="connsiteY54" fmla="*/ 7499177 h 7499177"/>
              <a:gd name="connsiteX55" fmla="*/ 0 w 10266622"/>
              <a:gd name="connsiteY55" fmla="*/ 7499177 h 7499177"/>
              <a:gd name="connsiteX56" fmla="*/ 0 w 10266622"/>
              <a:gd name="connsiteY56" fmla="*/ 6922317 h 7499177"/>
              <a:gd name="connsiteX57" fmla="*/ 0 w 10266622"/>
              <a:gd name="connsiteY57" fmla="*/ 6270466 h 7499177"/>
              <a:gd name="connsiteX58" fmla="*/ 0 w 10266622"/>
              <a:gd name="connsiteY58" fmla="*/ 5693606 h 7499177"/>
              <a:gd name="connsiteX59" fmla="*/ 0 w 10266622"/>
              <a:gd name="connsiteY59" fmla="*/ 5191738 h 7499177"/>
              <a:gd name="connsiteX60" fmla="*/ 0 w 10266622"/>
              <a:gd name="connsiteY60" fmla="*/ 4464895 h 7499177"/>
              <a:gd name="connsiteX61" fmla="*/ 0 w 10266622"/>
              <a:gd name="connsiteY61" fmla="*/ 4113010 h 7499177"/>
              <a:gd name="connsiteX62" fmla="*/ 0 w 10266622"/>
              <a:gd name="connsiteY62" fmla="*/ 3536150 h 7499177"/>
              <a:gd name="connsiteX63" fmla="*/ 0 w 10266622"/>
              <a:gd name="connsiteY63" fmla="*/ 2959291 h 7499177"/>
              <a:gd name="connsiteX64" fmla="*/ 0 w 10266622"/>
              <a:gd name="connsiteY64" fmla="*/ 2232447 h 7499177"/>
              <a:gd name="connsiteX65" fmla="*/ 0 w 10266622"/>
              <a:gd name="connsiteY65" fmla="*/ 1805571 h 7499177"/>
              <a:gd name="connsiteX66" fmla="*/ 0 w 10266622"/>
              <a:gd name="connsiteY66" fmla="*/ 1303703 h 7499177"/>
              <a:gd name="connsiteX67" fmla="*/ 0 w 10266622"/>
              <a:gd name="connsiteY67" fmla="*/ 576860 h 7499177"/>
              <a:gd name="connsiteX68" fmla="*/ 0 w 10266622"/>
              <a:gd name="connsiteY68" fmla="*/ 0 h 749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266622" h="7499177" fill="none" extrusionOk="0">
                <a:moveTo>
                  <a:pt x="0" y="0"/>
                </a:moveTo>
                <a:cubicBezTo>
                  <a:pt x="221452" y="-39368"/>
                  <a:pt x="286668" y="42828"/>
                  <a:pt x="467702" y="0"/>
                </a:cubicBezTo>
                <a:cubicBezTo>
                  <a:pt x="648736" y="-42828"/>
                  <a:pt x="819390" y="40279"/>
                  <a:pt x="935403" y="0"/>
                </a:cubicBezTo>
                <a:cubicBezTo>
                  <a:pt x="1051416" y="-40279"/>
                  <a:pt x="1286857" y="13791"/>
                  <a:pt x="1403105" y="0"/>
                </a:cubicBezTo>
                <a:cubicBezTo>
                  <a:pt x="1519353" y="-13791"/>
                  <a:pt x="1610960" y="28355"/>
                  <a:pt x="1665474" y="0"/>
                </a:cubicBezTo>
                <a:cubicBezTo>
                  <a:pt x="1719988" y="-28355"/>
                  <a:pt x="1859782" y="30359"/>
                  <a:pt x="1927843" y="0"/>
                </a:cubicBezTo>
                <a:cubicBezTo>
                  <a:pt x="1995904" y="-30359"/>
                  <a:pt x="2304146" y="5795"/>
                  <a:pt x="2600878" y="0"/>
                </a:cubicBezTo>
                <a:cubicBezTo>
                  <a:pt x="2897611" y="-5795"/>
                  <a:pt x="2876309" y="42614"/>
                  <a:pt x="2965913" y="0"/>
                </a:cubicBezTo>
                <a:cubicBezTo>
                  <a:pt x="3055518" y="-42614"/>
                  <a:pt x="3386414" y="59974"/>
                  <a:pt x="3741613" y="0"/>
                </a:cubicBezTo>
                <a:cubicBezTo>
                  <a:pt x="4096812" y="-59974"/>
                  <a:pt x="4228224" y="10606"/>
                  <a:pt x="4414647" y="0"/>
                </a:cubicBezTo>
                <a:cubicBezTo>
                  <a:pt x="4601070" y="-10606"/>
                  <a:pt x="4755540" y="52542"/>
                  <a:pt x="4985015" y="0"/>
                </a:cubicBezTo>
                <a:cubicBezTo>
                  <a:pt x="5214490" y="-52542"/>
                  <a:pt x="5135200" y="26289"/>
                  <a:pt x="5247385" y="0"/>
                </a:cubicBezTo>
                <a:cubicBezTo>
                  <a:pt x="5359570" y="-26289"/>
                  <a:pt x="5721277" y="12977"/>
                  <a:pt x="6023085" y="0"/>
                </a:cubicBezTo>
                <a:cubicBezTo>
                  <a:pt x="6324893" y="-12977"/>
                  <a:pt x="6272701" y="12035"/>
                  <a:pt x="6490787" y="0"/>
                </a:cubicBezTo>
                <a:cubicBezTo>
                  <a:pt x="6708873" y="-12035"/>
                  <a:pt x="6814052" y="26192"/>
                  <a:pt x="6958488" y="0"/>
                </a:cubicBezTo>
                <a:cubicBezTo>
                  <a:pt x="7102924" y="-26192"/>
                  <a:pt x="7463319" y="82724"/>
                  <a:pt x="7734189" y="0"/>
                </a:cubicBezTo>
                <a:cubicBezTo>
                  <a:pt x="8005059" y="-82724"/>
                  <a:pt x="8037836" y="44877"/>
                  <a:pt x="8201890" y="0"/>
                </a:cubicBezTo>
                <a:cubicBezTo>
                  <a:pt x="8365944" y="-44877"/>
                  <a:pt x="8469873" y="44056"/>
                  <a:pt x="8669592" y="0"/>
                </a:cubicBezTo>
                <a:cubicBezTo>
                  <a:pt x="8869311" y="-44056"/>
                  <a:pt x="8957506" y="32506"/>
                  <a:pt x="9239960" y="0"/>
                </a:cubicBezTo>
                <a:cubicBezTo>
                  <a:pt x="9522414" y="-32506"/>
                  <a:pt x="9514076" y="40604"/>
                  <a:pt x="9707661" y="0"/>
                </a:cubicBezTo>
                <a:cubicBezTo>
                  <a:pt x="9901246" y="-40604"/>
                  <a:pt x="10127554" y="25544"/>
                  <a:pt x="10266622" y="0"/>
                </a:cubicBezTo>
                <a:cubicBezTo>
                  <a:pt x="10272919" y="230054"/>
                  <a:pt x="10212577" y="365394"/>
                  <a:pt x="10266622" y="576860"/>
                </a:cubicBezTo>
                <a:cubicBezTo>
                  <a:pt x="10320667" y="788326"/>
                  <a:pt x="10264027" y="841657"/>
                  <a:pt x="10266622" y="1078728"/>
                </a:cubicBezTo>
                <a:cubicBezTo>
                  <a:pt x="10269217" y="1315799"/>
                  <a:pt x="10233803" y="1372826"/>
                  <a:pt x="10266622" y="1580596"/>
                </a:cubicBezTo>
                <a:cubicBezTo>
                  <a:pt x="10299441" y="1788366"/>
                  <a:pt x="10261045" y="1847271"/>
                  <a:pt x="10266622" y="2082464"/>
                </a:cubicBezTo>
                <a:cubicBezTo>
                  <a:pt x="10272199" y="2317657"/>
                  <a:pt x="10226611" y="2350589"/>
                  <a:pt x="10266622" y="2509340"/>
                </a:cubicBezTo>
                <a:cubicBezTo>
                  <a:pt x="10306633" y="2668091"/>
                  <a:pt x="10219055" y="3031056"/>
                  <a:pt x="10266622" y="3236183"/>
                </a:cubicBezTo>
                <a:cubicBezTo>
                  <a:pt x="10314189" y="3441310"/>
                  <a:pt x="10239576" y="3461240"/>
                  <a:pt x="10266622" y="3588068"/>
                </a:cubicBezTo>
                <a:cubicBezTo>
                  <a:pt x="10293668" y="3714896"/>
                  <a:pt x="10255545" y="3858781"/>
                  <a:pt x="10266622" y="4014944"/>
                </a:cubicBezTo>
                <a:cubicBezTo>
                  <a:pt x="10277699" y="4171107"/>
                  <a:pt x="10237115" y="4284459"/>
                  <a:pt x="10266622" y="4366828"/>
                </a:cubicBezTo>
                <a:cubicBezTo>
                  <a:pt x="10296129" y="4449197"/>
                  <a:pt x="10234233" y="4872424"/>
                  <a:pt x="10266622" y="5018680"/>
                </a:cubicBezTo>
                <a:cubicBezTo>
                  <a:pt x="10299011" y="5164936"/>
                  <a:pt x="10238815" y="5454916"/>
                  <a:pt x="10266622" y="5595540"/>
                </a:cubicBezTo>
                <a:cubicBezTo>
                  <a:pt x="10294429" y="5736164"/>
                  <a:pt x="10254912" y="5865904"/>
                  <a:pt x="10266622" y="6022416"/>
                </a:cubicBezTo>
                <a:cubicBezTo>
                  <a:pt x="10278332" y="6178928"/>
                  <a:pt x="10243782" y="6347236"/>
                  <a:pt x="10266622" y="6599276"/>
                </a:cubicBezTo>
                <a:cubicBezTo>
                  <a:pt x="10289462" y="6851316"/>
                  <a:pt x="10215923" y="7107528"/>
                  <a:pt x="10266622" y="7499177"/>
                </a:cubicBezTo>
                <a:cubicBezTo>
                  <a:pt x="10084603" y="7513277"/>
                  <a:pt x="9737492" y="7485085"/>
                  <a:pt x="9593588" y="7499177"/>
                </a:cubicBezTo>
                <a:cubicBezTo>
                  <a:pt x="9449684" y="7513269"/>
                  <a:pt x="9408870" y="7456261"/>
                  <a:pt x="9228552" y="7499177"/>
                </a:cubicBezTo>
                <a:cubicBezTo>
                  <a:pt x="9048234" y="7542093"/>
                  <a:pt x="8971536" y="7493471"/>
                  <a:pt x="8760851" y="7499177"/>
                </a:cubicBezTo>
                <a:cubicBezTo>
                  <a:pt x="8550166" y="7504883"/>
                  <a:pt x="8563087" y="7498282"/>
                  <a:pt x="8498482" y="7499177"/>
                </a:cubicBezTo>
                <a:cubicBezTo>
                  <a:pt x="8433877" y="7500072"/>
                  <a:pt x="8084943" y="7414246"/>
                  <a:pt x="7722781" y="7499177"/>
                </a:cubicBezTo>
                <a:cubicBezTo>
                  <a:pt x="7360619" y="7584108"/>
                  <a:pt x="7524329" y="7458421"/>
                  <a:pt x="7357746" y="7499177"/>
                </a:cubicBezTo>
                <a:cubicBezTo>
                  <a:pt x="7191163" y="7539933"/>
                  <a:pt x="7165356" y="7494089"/>
                  <a:pt x="7095377" y="7499177"/>
                </a:cubicBezTo>
                <a:cubicBezTo>
                  <a:pt x="7025398" y="7504265"/>
                  <a:pt x="6945566" y="7481600"/>
                  <a:pt x="6833007" y="7499177"/>
                </a:cubicBezTo>
                <a:cubicBezTo>
                  <a:pt x="6720448" y="7516754"/>
                  <a:pt x="6236424" y="7439278"/>
                  <a:pt x="6057307" y="7499177"/>
                </a:cubicBezTo>
                <a:cubicBezTo>
                  <a:pt x="5878190" y="7559076"/>
                  <a:pt x="5741073" y="7464686"/>
                  <a:pt x="5486939" y="7499177"/>
                </a:cubicBezTo>
                <a:cubicBezTo>
                  <a:pt x="5232805" y="7533668"/>
                  <a:pt x="5337542" y="7488389"/>
                  <a:pt x="5224570" y="7499177"/>
                </a:cubicBezTo>
                <a:cubicBezTo>
                  <a:pt x="5111598" y="7509965"/>
                  <a:pt x="5024178" y="7497412"/>
                  <a:pt x="4962201" y="7499177"/>
                </a:cubicBezTo>
                <a:cubicBezTo>
                  <a:pt x="4900224" y="7500942"/>
                  <a:pt x="4507064" y="7477973"/>
                  <a:pt x="4289167" y="7499177"/>
                </a:cubicBezTo>
                <a:cubicBezTo>
                  <a:pt x="4071270" y="7520381"/>
                  <a:pt x="4054295" y="7458297"/>
                  <a:pt x="3924131" y="7499177"/>
                </a:cubicBezTo>
                <a:cubicBezTo>
                  <a:pt x="3793967" y="7540057"/>
                  <a:pt x="3735125" y="7477612"/>
                  <a:pt x="3661762" y="7499177"/>
                </a:cubicBezTo>
                <a:cubicBezTo>
                  <a:pt x="3588399" y="7520742"/>
                  <a:pt x="3233771" y="7435642"/>
                  <a:pt x="3091394" y="7499177"/>
                </a:cubicBezTo>
                <a:cubicBezTo>
                  <a:pt x="2949017" y="7562712"/>
                  <a:pt x="2780041" y="7494573"/>
                  <a:pt x="2521026" y="7499177"/>
                </a:cubicBezTo>
                <a:cubicBezTo>
                  <a:pt x="2262011" y="7503781"/>
                  <a:pt x="2125484" y="7438792"/>
                  <a:pt x="1847992" y="7499177"/>
                </a:cubicBezTo>
                <a:cubicBezTo>
                  <a:pt x="1570500" y="7559562"/>
                  <a:pt x="1514197" y="7494060"/>
                  <a:pt x="1277624" y="7499177"/>
                </a:cubicBezTo>
                <a:cubicBezTo>
                  <a:pt x="1041051" y="7504294"/>
                  <a:pt x="813350" y="7453580"/>
                  <a:pt x="501924" y="7499177"/>
                </a:cubicBezTo>
                <a:cubicBezTo>
                  <a:pt x="190498" y="7544774"/>
                  <a:pt x="208372" y="7457455"/>
                  <a:pt x="0" y="7499177"/>
                </a:cubicBezTo>
                <a:cubicBezTo>
                  <a:pt x="-47805" y="7312444"/>
                  <a:pt x="59844" y="7190835"/>
                  <a:pt x="0" y="6922317"/>
                </a:cubicBezTo>
                <a:cubicBezTo>
                  <a:pt x="-59844" y="6653799"/>
                  <a:pt x="27453" y="6411966"/>
                  <a:pt x="0" y="6270466"/>
                </a:cubicBezTo>
                <a:cubicBezTo>
                  <a:pt x="-27453" y="6128966"/>
                  <a:pt x="30731" y="5851851"/>
                  <a:pt x="0" y="5693606"/>
                </a:cubicBezTo>
                <a:cubicBezTo>
                  <a:pt x="-30731" y="5535361"/>
                  <a:pt x="9740" y="5419981"/>
                  <a:pt x="0" y="5191738"/>
                </a:cubicBezTo>
                <a:cubicBezTo>
                  <a:pt x="-9740" y="4963495"/>
                  <a:pt x="78853" y="4703187"/>
                  <a:pt x="0" y="4464895"/>
                </a:cubicBezTo>
                <a:cubicBezTo>
                  <a:pt x="-78853" y="4226603"/>
                  <a:pt x="610" y="4283765"/>
                  <a:pt x="0" y="4113010"/>
                </a:cubicBezTo>
                <a:cubicBezTo>
                  <a:pt x="-610" y="3942255"/>
                  <a:pt x="47883" y="3687086"/>
                  <a:pt x="0" y="3536150"/>
                </a:cubicBezTo>
                <a:cubicBezTo>
                  <a:pt x="-47883" y="3385214"/>
                  <a:pt x="37783" y="3170281"/>
                  <a:pt x="0" y="2959291"/>
                </a:cubicBezTo>
                <a:cubicBezTo>
                  <a:pt x="-37783" y="2748301"/>
                  <a:pt x="62007" y="2492775"/>
                  <a:pt x="0" y="2232447"/>
                </a:cubicBezTo>
                <a:cubicBezTo>
                  <a:pt x="-62007" y="1972119"/>
                  <a:pt x="6754" y="2018515"/>
                  <a:pt x="0" y="1805571"/>
                </a:cubicBezTo>
                <a:cubicBezTo>
                  <a:pt x="-6754" y="1592627"/>
                  <a:pt x="42290" y="1530094"/>
                  <a:pt x="0" y="1303703"/>
                </a:cubicBezTo>
                <a:cubicBezTo>
                  <a:pt x="-42290" y="1077312"/>
                  <a:pt x="69392" y="742778"/>
                  <a:pt x="0" y="576860"/>
                </a:cubicBezTo>
                <a:cubicBezTo>
                  <a:pt x="-69392" y="410942"/>
                  <a:pt x="62767" y="228465"/>
                  <a:pt x="0" y="0"/>
                </a:cubicBezTo>
                <a:close/>
              </a:path>
              <a:path w="10266622" h="7499177" stroke="0" extrusionOk="0">
                <a:moveTo>
                  <a:pt x="0" y="0"/>
                </a:moveTo>
                <a:cubicBezTo>
                  <a:pt x="127608" y="-11559"/>
                  <a:pt x="225975" y="42764"/>
                  <a:pt x="365035" y="0"/>
                </a:cubicBezTo>
                <a:cubicBezTo>
                  <a:pt x="504095" y="-42764"/>
                  <a:pt x="770206" y="61599"/>
                  <a:pt x="935403" y="0"/>
                </a:cubicBezTo>
                <a:cubicBezTo>
                  <a:pt x="1100600" y="-61599"/>
                  <a:pt x="1368913" y="62465"/>
                  <a:pt x="1505771" y="0"/>
                </a:cubicBezTo>
                <a:cubicBezTo>
                  <a:pt x="1642629" y="-62465"/>
                  <a:pt x="1932599" y="5386"/>
                  <a:pt x="2076139" y="0"/>
                </a:cubicBezTo>
                <a:cubicBezTo>
                  <a:pt x="2219679" y="-5386"/>
                  <a:pt x="2654164" y="51521"/>
                  <a:pt x="2851839" y="0"/>
                </a:cubicBezTo>
                <a:cubicBezTo>
                  <a:pt x="3049514" y="-51521"/>
                  <a:pt x="3003360" y="6826"/>
                  <a:pt x="3114209" y="0"/>
                </a:cubicBezTo>
                <a:cubicBezTo>
                  <a:pt x="3225058" y="-6826"/>
                  <a:pt x="3365471" y="6599"/>
                  <a:pt x="3479244" y="0"/>
                </a:cubicBezTo>
                <a:cubicBezTo>
                  <a:pt x="3593017" y="-6599"/>
                  <a:pt x="3961714" y="41566"/>
                  <a:pt x="4254944" y="0"/>
                </a:cubicBezTo>
                <a:cubicBezTo>
                  <a:pt x="4548174" y="-41566"/>
                  <a:pt x="4759196" y="74726"/>
                  <a:pt x="4927979" y="0"/>
                </a:cubicBezTo>
                <a:cubicBezTo>
                  <a:pt x="5096763" y="-74726"/>
                  <a:pt x="5122694" y="29563"/>
                  <a:pt x="5293014" y="0"/>
                </a:cubicBezTo>
                <a:cubicBezTo>
                  <a:pt x="5463334" y="-29563"/>
                  <a:pt x="5636316" y="44502"/>
                  <a:pt x="5863382" y="0"/>
                </a:cubicBezTo>
                <a:cubicBezTo>
                  <a:pt x="6090448" y="-44502"/>
                  <a:pt x="6032836" y="3023"/>
                  <a:pt x="6125751" y="0"/>
                </a:cubicBezTo>
                <a:cubicBezTo>
                  <a:pt x="6218666" y="-3023"/>
                  <a:pt x="6540563" y="19934"/>
                  <a:pt x="6696119" y="0"/>
                </a:cubicBezTo>
                <a:cubicBezTo>
                  <a:pt x="6851675" y="-19934"/>
                  <a:pt x="6957412" y="44826"/>
                  <a:pt x="7163821" y="0"/>
                </a:cubicBezTo>
                <a:cubicBezTo>
                  <a:pt x="7370230" y="-44826"/>
                  <a:pt x="7309229" y="23876"/>
                  <a:pt x="7426190" y="0"/>
                </a:cubicBezTo>
                <a:cubicBezTo>
                  <a:pt x="7543151" y="-23876"/>
                  <a:pt x="7584604" y="6489"/>
                  <a:pt x="7688559" y="0"/>
                </a:cubicBezTo>
                <a:cubicBezTo>
                  <a:pt x="7792514" y="-6489"/>
                  <a:pt x="8243022" y="34854"/>
                  <a:pt x="8464259" y="0"/>
                </a:cubicBezTo>
                <a:cubicBezTo>
                  <a:pt x="8685496" y="-34854"/>
                  <a:pt x="8720193" y="41602"/>
                  <a:pt x="8829295" y="0"/>
                </a:cubicBezTo>
                <a:cubicBezTo>
                  <a:pt x="8938397" y="-41602"/>
                  <a:pt x="9193738" y="26014"/>
                  <a:pt x="9502329" y="0"/>
                </a:cubicBezTo>
                <a:cubicBezTo>
                  <a:pt x="9810920" y="-26014"/>
                  <a:pt x="9976501" y="62708"/>
                  <a:pt x="10266622" y="0"/>
                </a:cubicBezTo>
                <a:cubicBezTo>
                  <a:pt x="10314807" y="113136"/>
                  <a:pt x="10253864" y="325157"/>
                  <a:pt x="10266622" y="426876"/>
                </a:cubicBezTo>
                <a:cubicBezTo>
                  <a:pt x="10279380" y="528595"/>
                  <a:pt x="10246641" y="605099"/>
                  <a:pt x="10266622" y="778761"/>
                </a:cubicBezTo>
                <a:cubicBezTo>
                  <a:pt x="10286603" y="952424"/>
                  <a:pt x="10239995" y="1102925"/>
                  <a:pt x="10266622" y="1205637"/>
                </a:cubicBezTo>
                <a:cubicBezTo>
                  <a:pt x="10293249" y="1308349"/>
                  <a:pt x="10229117" y="1555954"/>
                  <a:pt x="10266622" y="1707505"/>
                </a:cubicBezTo>
                <a:cubicBezTo>
                  <a:pt x="10304127" y="1859056"/>
                  <a:pt x="10196869" y="2102876"/>
                  <a:pt x="10266622" y="2359356"/>
                </a:cubicBezTo>
                <a:cubicBezTo>
                  <a:pt x="10336375" y="2615836"/>
                  <a:pt x="10244099" y="2697343"/>
                  <a:pt x="10266622" y="3011208"/>
                </a:cubicBezTo>
                <a:cubicBezTo>
                  <a:pt x="10289145" y="3325073"/>
                  <a:pt x="10239809" y="3424009"/>
                  <a:pt x="10266622" y="3588068"/>
                </a:cubicBezTo>
                <a:cubicBezTo>
                  <a:pt x="10293435" y="3752127"/>
                  <a:pt x="10234134" y="3817402"/>
                  <a:pt x="10266622" y="4014944"/>
                </a:cubicBezTo>
                <a:cubicBezTo>
                  <a:pt x="10299110" y="4212486"/>
                  <a:pt x="10265734" y="4344148"/>
                  <a:pt x="10266622" y="4441820"/>
                </a:cubicBezTo>
                <a:cubicBezTo>
                  <a:pt x="10267510" y="4539492"/>
                  <a:pt x="10208609" y="4834114"/>
                  <a:pt x="10266622" y="4943688"/>
                </a:cubicBezTo>
                <a:cubicBezTo>
                  <a:pt x="10324635" y="5053262"/>
                  <a:pt x="10262593" y="5411221"/>
                  <a:pt x="10266622" y="5595540"/>
                </a:cubicBezTo>
                <a:cubicBezTo>
                  <a:pt x="10270651" y="5779859"/>
                  <a:pt x="10257166" y="5942237"/>
                  <a:pt x="10266622" y="6172400"/>
                </a:cubicBezTo>
                <a:cubicBezTo>
                  <a:pt x="10276078" y="6402563"/>
                  <a:pt x="10225497" y="6625528"/>
                  <a:pt x="10266622" y="6749259"/>
                </a:cubicBezTo>
                <a:cubicBezTo>
                  <a:pt x="10307747" y="6872990"/>
                  <a:pt x="10202870" y="7269085"/>
                  <a:pt x="10266622" y="7499177"/>
                </a:cubicBezTo>
                <a:cubicBezTo>
                  <a:pt x="10003032" y="7502903"/>
                  <a:pt x="9930325" y="7449754"/>
                  <a:pt x="9696254" y="7499177"/>
                </a:cubicBezTo>
                <a:cubicBezTo>
                  <a:pt x="9462183" y="7548600"/>
                  <a:pt x="9511729" y="7486114"/>
                  <a:pt x="9433885" y="7499177"/>
                </a:cubicBezTo>
                <a:cubicBezTo>
                  <a:pt x="9356041" y="7512240"/>
                  <a:pt x="9177285" y="7450296"/>
                  <a:pt x="8966183" y="7499177"/>
                </a:cubicBezTo>
                <a:cubicBezTo>
                  <a:pt x="8755081" y="7548058"/>
                  <a:pt x="8713559" y="7477626"/>
                  <a:pt x="8601148" y="7499177"/>
                </a:cubicBezTo>
                <a:cubicBezTo>
                  <a:pt x="8488737" y="7520728"/>
                  <a:pt x="8035880" y="7424320"/>
                  <a:pt x="7825447" y="7499177"/>
                </a:cubicBezTo>
                <a:cubicBezTo>
                  <a:pt x="7615014" y="7574034"/>
                  <a:pt x="7211183" y="7438050"/>
                  <a:pt x="7049747" y="7499177"/>
                </a:cubicBezTo>
                <a:cubicBezTo>
                  <a:pt x="6888311" y="7560304"/>
                  <a:pt x="6902690" y="7491224"/>
                  <a:pt x="6787378" y="7499177"/>
                </a:cubicBezTo>
                <a:cubicBezTo>
                  <a:pt x="6672066" y="7507130"/>
                  <a:pt x="6385504" y="7466750"/>
                  <a:pt x="6011678" y="7499177"/>
                </a:cubicBezTo>
                <a:cubicBezTo>
                  <a:pt x="5637852" y="7531604"/>
                  <a:pt x="5485176" y="7479641"/>
                  <a:pt x="5338643" y="7499177"/>
                </a:cubicBezTo>
                <a:cubicBezTo>
                  <a:pt x="5192111" y="7518713"/>
                  <a:pt x="5204977" y="7487830"/>
                  <a:pt x="5076274" y="7499177"/>
                </a:cubicBezTo>
                <a:cubicBezTo>
                  <a:pt x="4947571" y="7510524"/>
                  <a:pt x="4564368" y="7469733"/>
                  <a:pt x="4300574" y="7499177"/>
                </a:cubicBezTo>
                <a:cubicBezTo>
                  <a:pt x="4036780" y="7528621"/>
                  <a:pt x="4152308" y="7472657"/>
                  <a:pt x="4038205" y="7499177"/>
                </a:cubicBezTo>
                <a:cubicBezTo>
                  <a:pt x="3924102" y="7525697"/>
                  <a:pt x="3859351" y="7498512"/>
                  <a:pt x="3775835" y="7499177"/>
                </a:cubicBezTo>
                <a:cubicBezTo>
                  <a:pt x="3692319" y="7499842"/>
                  <a:pt x="3566678" y="7477434"/>
                  <a:pt x="3410800" y="7499177"/>
                </a:cubicBezTo>
                <a:cubicBezTo>
                  <a:pt x="3254923" y="7520920"/>
                  <a:pt x="3277050" y="7495326"/>
                  <a:pt x="3148431" y="7499177"/>
                </a:cubicBezTo>
                <a:cubicBezTo>
                  <a:pt x="3019812" y="7503028"/>
                  <a:pt x="2856921" y="7485136"/>
                  <a:pt x="2783395" y="7499177"/>
                </a:cubicBezTo>
                <a:cubicBezTo>
                  <a:pt x="2709869" y="7513218"/>
                  <a:pt x="2333628" y="7483514"/>
                  <a:pt x="2213027" y="7499177"/>
                </a:cubicBezTo>
                <a:cubicBezTo>
                  <a:pt x="2092426" y="7514840"/>
                  <a:pt x="1809288" y="7471914"/>
                  <a:pt x="1539993" y="7499177"/>
                </a:cubicBezTo>
                <a:cubicBezTo>
                  <a:pt x="1270698" y="7526440"/>
                  <a:pt x="1125545" y="7456135"/>
                  <a:pt x="764293" y="7499177"/>
                </a:cubicBezTo>
                <a:cubicBezTo>
                  <a:pt x="403041" y="7542219"/>
                  <a:pt x="329833" y="7457594"/>
                  <a:pt x="0" y="7499177"/>
                </a:cubicBezTo>
                <a:cubicBezTo>
                  <a:pt x="-78284" y="7295143"/>
                  <a:pt x="41520" y="6979049"/>
                  <a:pt x="0" y="6772334"/>
                </a:cubicBezTo>
                <a:cubicBezTo>
                  <a:pt x="-41520" y="6565619"/>
                  <a:pt x="27420" y="6397530"/>
                  <a:pt x="0" y="6195474"/>
                </a:cubicBezTo>
                <a:cubicBezTo>
                  <a:pt x="-27420" y="5993418"/>
                  <a:pt x="28926" y="5663921"/>
                  <a:pt x="0" y="5468631"/>
                </a:cubicBezTo>
                <a:cubicBezTo>
                  <a:pt x="-28926" y="5273341"/>
                  <a:pt x="10964" y="5161682"/>
                  <a:pt x="0" y="4966763"/>
                </a:cubicBezTo>
                <a:cubicBezTo>
                  <a:pt x="-10964" y="4771844"/>
                  <a:pt x="46145" y="4475783"/>
                  <a:pt x="0" y="4239919"/>
                </a:cubicBezTo>
                <a:cubicBezTo>
                  <a:pt x="-46145" y="4004055"/>
                  <a:pt x="35294" y="3937821"/>
                  <a:pt x="0" y="3738051"/>
                </a:cubicBezTo>
                <a:cubicBezTo>
                  <a:pt x="-35294" y="3538281"/>
                  <a:pt x="58425" y="3470426"/>
                  <a:pt x="0" y="3236183"/>
                </a:cubicBezTo>
                <a:cubicBezTo>
                  <a:pt x="-58425" y="3001940"/>
                  <a:pt x="25094" y="2926971"/>
                  <a:pt x="0" y="2734315"/>
                </a:cubicBezTo>
                <a:cubicBezTo>
                  <a:pt x="-25094" y="2541659"/>
                  <a:pt x="64905" y="2194796"/>
                  <a:pt x="0" y="2007472"/>
                </a:cubicBezTo>
                <a:cubicBezTo>
                  <a:pt x="-64905" y="1820148"/>
                  <a:pt x="14170" y="1726107"/>
                  <a:pt x="0" y="1655588"/>
                </a:cubicBezTo>
                <a:cubicBezTo>
                  <a:pt x="-14170" y="1585069"/>
                  <a:pt x="50422" y="1220671"/>
                  <a:pt x="0" y="1078728"/>
                </a:cubicBezTo>
                <a:cubicBezTo>
                  <a:pt x="-50422" y="936785"/>
                  <a:pt x="1537" y="848864"/>
                  <a:pt x="0" y="651852"/>
                </a:cubicBezTo>
                <a:cubicBezTo>
                  <a:pt x="-1537" y="454840"/>
                  <a:pt x="52075" y="2028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sd="20709298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5227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5F13C-AFE4-9BEE-84A7-E706168452AC}"/>
              </a:ext>
            </a:extLst>
          </p:cNvPr>
          <p:cNvGrpSpPr/>
          <p:nvPr/>
        </p:nvGrpSpPr>
        <p:grpSpPr>
          <a:xfrm>
            <a:off x="2257675" y="2048767"/>
            <a:ext cx="3493370" cy="2399413"/>
            <a:chOff x="2189123" y="1322437"/>
            <a:chExt cx="2440258" cy="16992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D2512A-C56B-E064-AD0A-8A355C362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41631" y="1322437"/>
              <a:ext cx="1220846" cy="11994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52B90B-2D63-2AB8-E1C7-B270AD56FC04}"/>
                </a:ext>
              </a:extLst>
            </p:cNvPr>
            <p:cNvSpPr txBox="1"/>
            <p:nvPr/>
          </p:nvSpPr>
          <p:spPr>
            <a:xfrm>
              <a:off x="2189123" y="2630771"/>
              <a:ext cx="2440258" cy="390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>
                <a:defRPr sz="220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defRPr>
              </a:lvl1pPr>
            </a:lstStyle>
            <a:p>
              <a:pPr defTabSz="1706910">
                <a:defRPr/>
              </a:pPr>
              <a:r>
                <a: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รู้สึกฝืดเคือง เริ่มจ่ายหนี้ไม่ไหว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4308CF-ECE1-AF6F-88B0-2001E0FEECBE}"/>
              </a:ext>
            </a:extLst>
          </p:cNvPr>
          <p:cNvGrpSpPr/>
          <p:nvPr/>
        </p:nvGrpSpPr>
        <p:grpSpPr>
          <a:xfrm>
            <a:off x="1314629" y="4868545"/>
            <a:ext cx="5012917" cy="3889017"/>
            <a:chOff x="1975323" y="2864307"/>
            <a:chExt cx="2588278" cy="207533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0AD561-733A-F795-9CF7-F062616D34FF}"/>
                </a:ext>
              </a:extLst>
            </p:cNvPr>
            <p:cNvGrpSpPr/>
            <p:nvPr/>
          </p:nvGrpSpPr>
          <p:grpSpPr>
            <a:xfrm>
              <a:off x="2552181" y="2864307"/>
              <a:ext cx="1282108" cy="1195153"/>
              <a:chOff x="6944943" y="905672"/>
              <a:chExt cx="1413016" cy="143598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FC30B24-8818-8EB3-038D-70693AFF6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4943" y="905672"/>
                <a:ext cx="1413016" cy="1435981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C6C80B-3DD0-C331-E2D8-043120F3D268}"/>
                  </a:ext>
                </a:extLst>
              </p:cNvPr>
              <p:cNvSpPr txBox="1"/>
              <p:nvPr/>
            </p:nvSpPr>
            <p:spPr>
              <a:xfrm>
                <a:off x="7311442" y="1395826"/>
                <a:ext cx="629474" cy="501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en-US" sz="4480" b="1">
                    <a:solidFill>
                      <a:srgbClr val="FF9966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NPL</a:t>
                </a:r>
                <a:endParaRPr lang="th-TH" sz="4480" b="1">
                  <a:solidFill>
                    <a:srgbClr val="FF9966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BF7DC2-17F6-BE51-2F95-C67BC9B64E9D}"/>
                </a:ext>
              </a:extLst>
            </p:cNvPr>
            <p:cNvSpPr txBox="1"/>
            <p:nvPr/>
          </p:nvSpPr>
          <p:spPr>
            <a:xfrm>
              <a:off x="1975323" y="4154463"/>
              <a:ext cx="2588278" cy="7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>
                <a:defRPr sz="200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defRPr>
              </a:lvl1pPr>
            </a:lstStyle>
            <a:p>
              <a:pPr algn="ctr" defTabSz="1706910">
                <a:defRPr/>
              </a:pPr>
              <a:r>
                <a: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สถานะเป็นหนี้เสียแล้ว </a:t>
              </a:r>
              <a:br>
                <a: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(ค้างชำระ</a:t>
              </a:r>
              <a:r>
                <a:rPr lang="th-TH" sz="2987" u="sng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ตั้งแต่ </a:t>
              </a:r>
              <a:r>
                <a:rPr lang="en-US" sz="2987" u="sng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91 </a:t>
              </a:r>
              <a:r>
                <a:rPr lang="th-TH" sz="2987" u="sng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วัน</a:t>
              </a:r>
              <a:r>
                <a: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ขึ้นไป) </a:t>
              </a:r>
            </a:p>
            <a:p>
              <a:pPr algn="ctr" defTabSz="1706910">
                <a:defRPr/>
              </a:pPr>
              <a:r>
                <a: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หรือ</a:t>
              </a:r>
              <a:r>
                <a:rPr lang="en-US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อยู่ระหว่างถูกฟ้อง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26284C-53A9-27D9-A8E3-96A5BE112E41}"/>
              </a:ext>
            </a:extLst>
          </p:cNvPr>
          <p:cNvGrpSpPr/>
          <p:nvPr/>
        </p:nvGrpSpPr>
        <p:grpSpPr>
          <a:xfrm>
            <a:off x="7463398" y="5179249"/>
            <a:ext cx="3567383" cy="2871342"/>
            <a:chOff x="6360349" y="3408906"/>
            <a:chExt cx="2535021" cy="151714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5125E0-FB05-7ECE-87A9-34BFC57F23A0}"/>
                </a:ext>
              </a:extLst>
            </p:cNvPr>
            <p:cNvGrpSpPr/>
            <p:nvPr/>
          </p:nvGrpSpPr>
          <p:grpSpPr>
            <a:xfrm>
              <a:off x="6360349" y="3408906"/>
              <a:ext cx="1714002" cy="971458"/>
              <a:chOff x="8000814" y="1656513"/>
              <a:chExt cx="2741339" cy="1747168"/>
            </a:xfrm>
          </p:grpSpPr>
          <p:pic>
            <p:nvPicPr>
              <p:cNvPr id="18" name="Graphic 17" descr="Scales of justice with solid fill">
                <a:extLst>
                  <a:ext uri="{FF2B5EF4-FFF2-40B4-BE49-F238E27FC236}">
                    <a16:creationId xmlns:a16="http://schemas.microsoft.com/office/drawing/2014/main" id="{696D90BA-9B95-0527-7ACC-12686F107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060818" y="1656513"/>
                <a:ext cx="1681335" cy="1681336"/>
              </a:xfrm>
              <a:prstGeom prst="rect">
                <a:avLst/>
              </a:prstGeom>
            </p:spPr>
          </p:pic>
          <p:pic>
            <p:nvPicPr>
              <p:cNvPr id="19" name="Graphic 18" descr="Judge male with solid fill">
                <a:extLst>
                  <a:ext uri="{FF2B5EF4-FFF2-40B4-BE49-F238E27FC236}">
                    <a16:creationId xmlns:a16="http://schemas.microsoft.com/office/drawing/2014/main" id="{D10BC67D-489E-4B08-0CD9-D6F9D258B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000814" y="2058564"/>
                <a:ext cx="1345114" cy="1345117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6933CB-B805-D637-09A1-DFD6E8E11729}"/>
                </a:ext>
              </a:extLst>
            </p:cNvPr>
            <p:cNvSpPr txBox="1"/>
            <p:nvPr/>
          </p:nvSpPr>
          <p:spPr>
            <a:xfrm>
              <a:off x="6377470" y="4634382"/>
              <a:ext cx="2517900" cy="291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>
                <a:defRPr sz="220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defRPr>
              </a:lvl1pPr>
            </a:lstStyle>
            <a:p>
              <a:pPr defTabSz="1706910">
                <a:defRPr/>
              </a:pPr>
              <a:r>
                <a: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ศาลพิพากษา / บังคับคดีแล้ว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F8CE5E-32DB-D291-F39F-261FCE8F34BE}"/>
              </a:ext>
            </a:extLst>
          </p:cNvPr>
          <p:cNvGrpSpPr/>
          <p:nvPr/>
        </p:nvGrpSpPr>
        <p:grpSpPr>
          <a:xfrm>
            <a:off x="7443797" y="1914539"/>
            <a:ext cx="2970303" cy="2518535"/>
            <a:chOff x="5251050" y="1389477"/>
            <a:chExt cx="1998510" cy="151121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0FC1FB-7448-DE11-B97F-C9E64901F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050" y="1460714"/>
              <a:ext cx="773895" cy="107572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0C22E78-83FF-E00B-100F-47CC7A0A2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570991"/>
              <a:ext cx="1021376" cy="8766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7331BB-D081-9A73-C8B2-6EC437C143C3}"/>
                </a:ext>
              </a:extLst>
            </p:cNvPr>
            <p:cNvSpPr txBox="1"/>
            <p:nvPr/>
          </p:nvSpPr>
          <p:spPr>
            <a:xfrm>
              <a:off x="5476917" y="2569467"/>
              <a:ext cx="1637360" cy="33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>
                <a:defRPr sz="220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defRPr>
              </a:lvl1pPr>
            </a:lstStyle>
            <a:p>
              <a:pPr defTabSz="1706910">
                <a:defRPr/>
              </a:pPr>
              <a:r>
                <a: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ค้างชำระ </a:t>
              </a:r>
              <a:r>
                <a:rPr lang="en-US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 – 90 </a:t>
              </a:r>
              <a:r>
                <a:rPr lang="th-TH" sz="2987"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วัน</a:t>
              </a:r>
            </a:p>
          </p:txBody>
        </p:sp>
        <p:sp>
          <p:nvSpPr>
            <p:cNvPr id="24" name="Multiplication Sign 23">
              <a:extLst>
                <a:ext uri="{FF2B5EF4-FFF2-40B4-BE49-F238E27FC236}">
                  <a16:creationId xmlns:a16="http://schemas.microsoft.com/office/drawing/2014/main" id="{704EF629-CD89-A0BB-94DC-F66C1702AF3E}"/>
                </a:ext>
              </a:extLst>
            </p:cNvPr>
            <p:cNvSpPr/>
            <p:nvPr/>
          </p:nvSpPr>
          <p:spPr>
            <a:xfrm>
              <a:off x="5805232" y="1389477"/>
              <a:ext cx="773894" cy="1199476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5227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08E8901-C345-3656-BEF4-D3F5724E7C47}"/>
              </a:ext>
            </a:extLst>
          </p:cNvPr>
          <p:cNvSpPr/>
          <p:nvPr/>
        </p:nvSpPr>
        <p:spPr>
          <a:xfrm>
            <a:off x="1488690" y="3805591"/>
            <a:ext cx="768986" cy="7405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5227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ECA226-3100-BAEF-90F8-93F3C54898E8}"/>
              </a:ext>
            </a:extLst>
          </p:cNvPr>
          <p:cNvSpPr/>
          <p:nvPr/>
        </p:nvSpPr>
        <p:spPr>
          <a:xfrm>
            <a:off x="6713508" y="3805591"/>
            <a:ext cx="801450" cy="740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5227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D1D384F-1ABF-8B8D-2141-3CE4A6966A97}"/>
              </a:ext>
            </a:extLst>
          </p:cNvPr>
          <p:cNvSpPr/>
          <p:nvPr/>
        </p:nvSpPr>
        <p:spPr>
          <a:xfrm>
            <a:off x="1500181" y="7393246"/>
            <a:ext cx="768986" cy="7639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5227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7B822CA-A89B-6DFB-9E05-97474B5DA0E4}"/>
              </a:ext>
            </a:extLst>
          </p:cNvPr>
          <p:cNvSpPr/>
          <p:nvPr/>
        </p:nvSpPr>
        <p:spPr>
          <a:xfrm>
            <a:off x="6713508" y="7342963"/>
            <a:ext cx="801450" cy="765322"/>
          </a:xfrm>
          <a:prstGeom prst="ellipse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5227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E9B980-22C6-4CC1-7444-E754AA1B3752}"/>
              </a:ext>
            </a:extLst>
          </p:cNvPr>
          <p:cNvSpPr txBox="1"/>
          <p:nvPr/>
        </p:nvSpPr>
        <p:spPr>
          <a:xfrm>
            <a:off x="11374030" y="3618259"/>
            <a:ext cx="5305151" cy="2735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227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เมื่อเริ่มมีปัญหา</a:t>
            </a:r>
          </a:p>
          <a:p>
            <a:pPr algn="ctr"/>
            <a:r>
              <a:rPr lang="th-TH" sz="6720" u="sng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อย่ารอช้า </a:t>
            </a:r>
            <a:r>
              <a:rPr lang="en-US" sz="5973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!!!</a:t>
            </a:r>
            <a:r>
              <a:rPr lang="th-TH" sz="5973">
                <a:solidFill>
                  <a:srgbClr val="FF0000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</a:p>
          <a:p>
            <a:pPr algn="ctr"/>
            <a:r>
              <a:rPr lang="th-TH" sz="5227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รีบติดต่อเจรจากับเจ้าหนี้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0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7" grpId="0" animBg="1"/>
      <p:bldP spid="28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8588B170-DEE8-EEA3-533A-C402AD65B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706">
            <a:off x="1516158" y="439729"/>
            <a:ext cx="8049293" cy="1021828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5F35221D-2B6A-CEFE-D2D9-7449D158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81023" y="9002102"/>
            <a:ext cx="765039" cy="519013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4</a:t>
            </a:fld>
            <a:endParaRPr lang="th-TH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911DBB-22FC-7ECC-73EC-B65ED8F5B12B}"/>
              </a:ext>
            </a:extLst>
          </p:cNvPr>
          <p:cNvSpPr/>
          <p:nvPr/>
        </p:nvSpPr>
        <p:spPr>
          <a:xfrm>
            <a:off x="1430593" y="1717688"/>
            <a:ext cx="3378838" cy="188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075275">
              <a:spcBef>
                <a:spcPts val="1120"/>
              </a:spcBef>
              <a:defRPr/>
            </a:pPr>
            <a:r>
              <a:rPr lang="th-TH" sz="336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ยืด </a:t>
            </a: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ระยะเวลา</a:t>
            </a:r>
          </a:p>
          <a:p>
            <a:pPr algn="ctr" defTabSz="1075275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ผ่อนชำระหนี้ออกไป</a:t>
            </a:r>
          </a:p>
          <a:p>
            <a:pPr algn="ctr" defTabSz="1075275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เพื่อให้ค่างวดลดลง</a:t>
            </a:r>
            <a:endParaRPr lang="th-TH" sz="2520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78C48B-2C1B-5567-5936-C7A1768C5C5E}"/>
              </a:ext>
            </a:extLst>
          </p:cNvPr>
          <p:cNvSpPr/>
          <p:nvPr/>
        </p:nvSpPr>
        <p:spPr>
          <a:xfrm>
            <a:off x="1400523" y="4167102"/>
            <a:ext cx="3408909" cy="21244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75275">
              <a:defRPr/>
            </a:pPr>
            <a:r>
              <a:rPr lang="th-TH" sz="336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เปลี่ยนประเภทหนี้</a:t>
            </a:r>
            <a:br>
              <a:rPr lang="th-TH" sz="2987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จากสินเชื่อหมุนเวียน</a:t>
            </a:r>
          </a:p>
          <a:p>
            <a:pPr algn="ctr" defTabSz="1075275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ระยะสั้นเป็นสินเชื่อระยะยาว</a:t>
            </a:r>
            <a:b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เพื่อให้ค่างวดและดอกเบี้ยลดลง</a:t>
            </a:r>
          </a:p>
          <a:p>
            <a:pPr algn="ctr" defTabSz="1075275">
              <a:defRPr/>
            </a:pPr>
            <a:endParaRPr lang="th-TH" sz="2520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E546B4-9DFA-EA83-6310-2DC47E8079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68" y="3685789"/>
            <a:ext cx="568092" cy="84350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733A2D-3156-826A-79AA-41EEF749103C}"/>
              </a:ext>
            </a:extLst>
          </p:cNvPr>
          <p:cNvCxnSpPr>
            <a:cxnSpLocks/>
          </p:cNvCxnSpPr>
          <p:nvPr/>
        </p:nvCxnSpPr>
        <p:spPr>
          <a:xfrm flipV="1">
            <a:off x="5031924" y="4105319"/>
            <a:ext cx="422343" cy="2613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E082981C-4366-FACF-60F8-B5B203E47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13" y="3769434"/>
            <a:ext cx="493892" cy="733333"/>
          </a:xfrm>
          <a:prstGeom prst="rect">
            <a:avLst/>
          </a:prstGeom>
        </p:spPr>
      </p:pic>
      <p:sp>
        <p:nvSpPr>
          <p:cNvPr id="49" name="Arc 48">
            <a:extLst>
              <a:ext uri="{FF2B5EF4-FFF2-40B4-BE49-F238E27FC236}">
                <a16:creationId xmlns:a16="http://schemas.microsoft.com/office/drawing/2014/main" id="{85FFAC37-2DFE-88A9-353B-D8B36FC1E7DF}"/>
              </a:ext>
            </a:extLst>
          </p:cNvPr>
          <p:cNvSpPr/>
          <p:nvPr/>
        </p:nvSpPr>
        <p:spPr>
          <a:xfrm rot="10800000">
            <a:off x="4231255" y="4355554"/>
            <a:ext cx="887131" cy="480952"/>
          </a:xfrm>
          <a:prstGeom prst="arc">
            <a:avLst>
              <a:gd name="adj1" fmla="val 552135"/>
              <a:gd name="adj2" fmla="val 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75275"/>
            <a:endParaRPr lang="th-TH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pic>
        <p:nvPicPr>
          <p:cNvPr id="50" name="Picture 20">
            <a:extLst>
              <a:ext uri="{FF2B5EF4-FFF2-40B4-BE49-F238E27FC236}">
                <a16:creationId xmlns:a16="http://schemas.microsoft.com/office/drawing/2014/main" id="{8E0AA38D-6F3C-B160-9303-95EB7AEC49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6" y="4014460"/>
            <a:ext cx="516986" cy="767624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817BAA0-647E-9318-C35F-104DFF3DE959}"/>
              </a:ext>
            </a:extLst>
          </p:cNvPr>
          <p:cNvSpPr/>
          <p:nvPr/>
        </p:nvSpPr>
        <p:spPr>
          <a:xfrm>
            <a:off x="1409146" y="6705851"/>
            <a:ext cx="3420529" cy="19055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75275">
              <a:defRPr/>
            </a:pPr>
            <a:r>
              <a:rPr lang="en-US" sz="336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Step Up</a:t>
            </a:r>
            <a:endParaRPr lang="th-TH" sz="3360" b="1">
              <a:solidFill>
                <a:srgbClr val="5B9BD5">
                  <a:lumMod val="50000"/>
                </a:srgb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 defTabSz="1075275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ทยอยจ่ายหนี้เพิ่มขึ้น</a:t>
            </a:r>
          </a:p>
          <a:p>
            <a:pPr algn="ctr" defTabSz="1075275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เพื่อให้สอดคล้องกับรายได้</a:t>
            </a:r>
          </a:p>
          <a:p>
            <a:pPr algn="ctr" defTabSz="1075275">
              <a:defRPr/>
            </a:pPr>
            <a:endParaRPr lang="th-TH" sz="2520">
              <a:solidFill>
                <a:prstClr val="white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22B8A63-5C19-7F8F-DBBB-9535E32F60B8}"/>
              </a:ext>
            </a:extLst>
          </p:cNvPr>
          <p:cNvGrpSpPr/>
          <p:nvPr/>
        </p:nvGrpSpPr>
        <p:grpSpPr>
          <a:xfrm>
            <a:off x="4033753" y="6732189"/>
            <a:ext cx="1815251" cy="1922051"/>
            <a:chOff x="5224761" y="6109078"/>
            <a:chExt cx="1761578" cy="184292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F8044AE-BF54-1929-41F4-783DE8A46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761" y="6109078"/>
              <a:ext cx="1217178" cy="987975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7828D39-9948-C60F-3E74-F8AA13B26A96}"/>
                </a:ext>
              </a:extLst>
            </p:cNvPr>
            <p:cNvGrpSpPr/>
            <p:nvPr/>
          </p:nvGrpSpPr>
          <p:grpSpPr>
            <a:xfrm rot="552241">
              <a:off x="5882427" y="6304715"/>
              <a:ext cx="1103912" cy="1647286"/>
              <a:chOff x="1824516" y="866941"/>
              <a:chExt cx="3220280" cy="5605230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05FC001B-64DB-F232-1CF9-C333CA802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46836">
                <a:off x="1824516" y="866941"/>
                <a:ext cx="3220280" cy="560523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EAD23B59-FD17-8B59-C9F6-9C7A71659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0572" y="1343672"/>
                <a:ext cx="2451904" cy="3939716"/>
              </a:xfrm>
              <a:prstGeom prst="rect">
                <a:avLst/>
              </a:prstGeom>
            </p:spPr>
          </p:pic>
        </p:grp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C2126AC-C477-C740-F326-C625A59421A7}"/>
              </a:ext>
            </a:extLst>
          </p:cNvPr>
          <p:cNvSpPr/>
          <p:nvPr/>
        </p:nvSpPr>
        <p:spPr>
          <a:xfrm>
            <a:off x="6547794" y="1717688"/>
            <a:ext cx="3265481" cy="188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75275">
              <a:defRPr/>
            </a:pPr>
            <a:r>
              <a:rPr lang="th-TH" sz="336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พัก</a:t>
            </a:r>
            <a:r>
              <a:rPr lang="th-TH" sz="448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ชำระเงินต้น</a:t>
            </a:r>
          </a:p>
          <a:p>
            <a:pPr algn="ctr" defTabSz="1075275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ช่วงระยะเวลาหนึ่ง</a:t>
            </a:r>
          </a:p>
          <a:p>
            <a:pPr algn="ctr" defTabSz="1075275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เช่น 6 เดือน 12 เดือน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6D61848-502D-15FC-119B-A26A697DFDBA}"/>
              </a:ext>
            </a:extLst>
          </p:cNvPr>
          <p:cNvGrpSpPr/>
          <p:nvPr/>
        </p:nvGrpSpPr>
        <p:grpSpPr>
          <a:xfrm>
            <a:off x="9034689" y="1741788"/>
            <a:ext cx="1755421" cy="1128611"/>
            <a:chOff x="11062238" y="3977705"/>
            <a:chExt cx="1727541" cy="1128611"/>
          </a:xfrm>
        </p:grpSpPr>
        <p:sp>
          <p:nvSpPr>
            <p:cNvPr id="59" name="Circular Arrow 10">
              <a:extLst>
                <a:ext uri="{FF2B5EF4-FFF2-40B4-BE49-F238E27FC236}">
                  <a16:creationId xmlns:a16="http://schemas.microsoft.com/office/drawing/2014/main" id="{A41C03FC-57AB-5436-E232-CA9C384F7365}"/>
                </a:ext>
              </a:extLst>
            </p:cNvPr>
            <p:cNvSpPr/>
            <p:nvPr/>
          </p:nvSpPr>
          <p:spPr>
            <a:xfrm rot="21365773">
              <a:off x="11062238" y="3977705"/>
              <a:ext cx="1080000" cy="1128611"/>
            </a:xfrm>
            <a:prstGeom prst="circularArrow">
              <a:avLst>
                <a:gd name="adj1" fmla="val 2271"/>
                <a:gd name="adj2" fmla="val 273786"/>
                <a:gd name="adj3" fmla="val 19550703"/>
                <a:gd name="adj4" fmla="val 12575511"/>
                <a:gd name="adj5" fmla="val 7777"/>
              </a:avLst>
            </a:prstGeom>
            <a:ln w="28575">
              <a:solidFill>
                <a:schemeClr val="tx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60" name="Content Placeholder 4">
              <a:extLst>
                <a:ext uri="{FF2B5EF4-FFF2-40B4-BE49-F238E27FC236}">
                  <a16:creationId xmlns:a16="http://schemas.microsoft.com/office/drawing/2014/main" id="{49D3D0A0-31F6-25B5-957E-45745DCE7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08750" y="4061380"/>
              <a:ext cx="881029" cy="788104"/>
            </a:xfrm>
            <a:prstGeom prst="rect">
              <a:avLst/>
            </a:prstGeom>
          </p:spPr>
        </p:pic>
        <p:pic>
          <p:nvPicPr>
            <p:cNvPr id="61" name="Content Placeholder 4">
              <a:extLst>
                <a:ext uri="{FF2B5EF4-FFF2-40B4-BE49-F238E27FC236}">
                  <a16:creationId xmlns:a16="http://schemas.microsoft.com/office/drawing/2014/main" id="{76C930F4-0404-8E17-0D28-824BD9E3EA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90808" y="4210388"/>
              <a:ext cx="881029" cy="788104"/>
            </a:xfrm>
            <a:prstGeom prst="rect">
              <a:avLst/>
            </a:prstGeom>
          </p:spPr>
        </p:pic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0F8C8AC-FD7F-D58C-3A86-C134E355C8B5}"/>
              </a:ext>
            </a:extLst>
          </p:cNvPr>
          <p:cNvSpPr/>
          <p:nvPr/>
        </p:nvSpPr>
        <p:spPr>
          <a:xfrm>
            <a:off x="6636619" y="4324142"/>
            <a:ext cx="3265481" cy="21103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75275">
              <a:defRPr/>
            </a:pPr>
            <a:r>
              <a:rPr lang="th-TH" sz="336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ยก / ผ่อนปรน</a:t>
            </a:r>
          </a:p>
          <a:p>
            <a:pPr algn="ctr" defTabSz="1075275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ดอกเบี้ยผิดนัดชำระหนี้ </a:t>
            </a:r>
          </a:p>
          <a:p>
            <a:pPr algn="ctr" defTabSz="1075275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เพื่อให้ค่างวดที่ผ่อนเข้ามา </a:t>
            </a:r>
            <a:b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ไปตัดเงินต้นได้มากขึ้น</a:t>
            </a:r>
          </a:p>
          <a:p>
            <a:pPr algn="ctr" defTabSz="1075275">
              <a:defRPr/>
            </a:pPr>
            <a:endParaRPr lang="th-TH" sz="2613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5F93C7-9736-399C-F385-F55A15D21B0D}"/>
              </a:ext>
            </a:extLst>
          </p:cNvPr>
          <p:cNvGrpSpPr/>
          <p:nvPr/>
        </p:nvGrpSpPr>
        <p:grpSpPr>
          <a:xfrm>
            <a:off x="9126946" y="3899196"/>
            <a:ext cx="1252192" cy="1588623"/>
            <a:chOff x="5176510" y="965798"/>
            <a:chExt cx="670817" cy="85104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6826B59-1D2A-03A6-66A0-3A398BCD9BCE}"/>
                </a:ext>
              </a:extLst>
            </p:cNvPr>
            <p:cNvGrpSpPr/>
            <p:nvPr/>
          </p:nvGrpSpPr>
          <p:grpSpPr>
            <a:xfrm>
              <a:off x="5176510" y="965798"/>
              <a:ext cx="542260" cy="404327"/>
              <a:chOff x="5176510" y="965798"/>
              <a:chExt cx="542260" cy="404327"/>
            </a:xfrm>
          </p:grpSpPr>
          <p:sp>
            <p:nvSpPr>
              <p:cNvPr id="69" name="Rounded Rectangular Callout 18">
                <a:extLst>
                  <a:ext uri="{FF2B5EF4-FFF2-40B4-BE49-F238E27FC236}">
                    <a16:creationId xmlns:a16="http://schemas.microsoft.com/office/drawing/2014/main" id="{8533B669-8B2A-7C47-94EE-F2AD8B2B61BD}"/>
                  </a:ext>
                </a:extLst>
              </p:cNvPr>
              <p:cNvSpPr/>
              <p:nvPr/>
            </p:nvSpPr>
            <p:spPr>
              <a:xfrm>
                <a:off x="5176510" y="965798"/>
                <a:ext cx="542260" cy="404327"/>
              </a:xfrm>
              <a:prstGeom prst="wedgeRoundRectCallout">
                <a:avLst>
                  <a:gd name="adj1" fmla="val 27920"/>
                  <a:gd name="adj2" fmla="val 70192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5275">
                  <a:defRPr/>
                </a:pPr>
                <a:endParaRPr lang="th-TH" sz="4400" b="1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pic>
            <p:nvPicPr>
              <p:cNvPr id="70" name="Picture 20">
                <a:extLst>
                  <a:ext uri="{FF2B5EF4-FFF2-40B4-BE49-F238E27FC236}">
                    <a16:creationId xmlns:a16="http://schemas.microsoft.com/office/drawing/2014/main" id="{DB468561-8616-4944-4BF8-E69FD0696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8531" y="996317"/>
                <a:ext cx="251774" cy="339851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0533888-16DF-3F3D-CCF3-C70D4029F408}"/>
                </a:ext>
              </a:extLst>
            </p:cNvPr>
            <p:cNvGrpSpPr/>
            <p:nvPr/>
          </p:nvGrpSpPr>
          <p:grpSpPr>
            <a:xfrm>
              <a:off x="5432909" y="1443685"/>
              <a:ext cx="414418" cy="373161"/>
              <a:chOff x="5788954" y="1843010"/>
              <a:chExt cx="414418" cy="373161"/>
            </a:xfrm>
          </p:grpSpPr>
          <p:sp>
            <p:nvSpPr>
              <p:cNvPr id="66" name="Rounded Rectangular Callout 28">
                <a:extLst>
                  <a:ext uri="{FF2B5EF4-FFF2-40B4-BE49-F238E27FC236}">
                    <a16:creationId xmlns:a16="http://schemas.microsoft.com/office/drawing/2014/main" id="{C35E2F5D-9E23-0575-6DDA-BD72B34F63F4}"/>
                  </a:ext>
                </a:extLst>
              </p:cNvPr>
              <p:cNvSpPr/>
              <p:nvPr/>
            </p:nvSpPr>
            <p:spPr>
              <a:xfrm>
                <a:off x="5788954" y="1843010"/>
                <a:ext cx="414418" cy="346214"/>
              </a:xfrm>
              <a:prstGeom prst="wedgeRoundRectCallout">
                <a:avLst>
                  <a:gd name="adj1" fmla="val -33738"/>
                  <a:gd name="adj2" fmla="val 66347"/>
                  <a:gd name="adj3" fmla="val 16667"/>
                </a:avLst>
              </a:prstGeom>
              <a:solidFill>
                <a:schemeClr val="bg2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5275">
                  <a:defRPr/>
                </a:pPr>
                <a:endParaRPr lang="th-TH" sz="4400" b="1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pic>
            <p:nvPicPr>
              <p:cNvPr id="67" name="Picture 20">
                <a:extLst>
                  <a:ext uri="{FF2B5EF4-FFF2-40B4-BE49-F238E27FC236}">
                    <a16:creationId xmlns:a16="http://schemas.microsoft.com/office/drawing/2014/main" id="{90DFCF6D-58DD-467C-040A-BBC2FFB4F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234" y="1876320"/>
                <a:ext cx="251774" cy="339851"/>
              </a:xfrm>
              <a:prstGeom prst="rect">
                <a:avLst/>
              </a:prstGeom>
            </p:spPr>
          </p:pic>
          <p:sp>
            <p:nvSpPr>
              <p:cNvPr id="68" name="Multiplication Sign 67">
                <a:extLst>
                  <a:ext uri="{FF2B5EF4-FFF2-40B4-BE49-F238E27FC236}">
                    <a16:creationId xmlns:a16="http://schemas.microsoft.com/office/drawing/2014/main" id="{11C0BA8D-ACE0-AB24-EF9B-BA9843817C6C}"/>
                  </a:ext>
                </a:extLst>
              </p:cNvPr>
              <p:cNvSpPr/>
              <p:nvPr/>
            </p:nvSpPr>
            <p:spPr>
              <a:xfrm>
                <a:off x="5832805" y="1843010"/>
                <a:ext cx="320026" cy="347143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5275">
                  <a:defRPr/>
                </a:pPr>
                <a:endParaRPr lang="th-TH">
                  <a:solidFill>
                    <a:srgbClr val="FF0000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48873CB8-514D-92D9-34DE-C0995E8840D4}"/>
              </a:ext>
            </a:extLst>
          </p:cNvPr>
          <p:cNvSpPr/>
          <p:nvPr/>
        </p:nvSpPr>
        <p:spPr>
          <a:xfrm>
            <a:off x="11530599" y="1717688"/>
            <a:ext cx="3265481" cy="188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75275">
              <a:defRPr/>
            </a:pPr>
            <a:r>
              <a:rPr lang="th-TH" sz="336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ลด</a:t>
            </a:r>
            <a:r>
              <a:rPr lang="th-TH" sz="6147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อัตราดอกเบี้ย</a:t>
            </a:r>
          </a:p>
          <a:p>
            <a:pPr algn="ctr" defTabSz="1075275">
              <a:defRPr/>
            </a:pP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เพื่อลดภาระดอกเบี้ยจ่าย</a:t>
            </a:r>
          </a:p>
          <a:p>
            <a:pPr algn="ctr" defTabSz="1075275">
              <a:defRPr/>
            </a:pPr>
            <a:endParaRPr lang="th-TH" sz="2613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4613C68-1EFA-D5E1-C812-1DDE707D2C93}"/>
              </a:ext>
            </a:extLst>
          </p:cNvPr>
          <p:cNvGrpSpPr/>
          <p:nvPr/>
        </p:nvGrpSpPr>
        <p:grpSpPr>
          <a:xfrm>
            <a:off x="14042671" y="1544642"/>
            <a:ext cx="1506816" cy="944004"/>
            <a:chOff x="8522608" y="2025086"/>
            <a:chExt cx="1371231" cy="119066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88F0E3A-3C60-6E74-1752-9B85CCC7FB9D}"/>
                </a:ext>
              </a:extLst>
            </p:cNvPr>
            <p:cNvSpPr/>
            <p:nvPr/>
          </p:nvSpPr>
          <p:spPr>
            <a:xfrm>
              <a:off x="8713984" y="2025086"/>
              <a:ext cx="1179855" cy="113034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5275">
                <a:defRPr/>
              </a:pPr>
              <a:endParaRPr lang="th-TH">
                <a:solidFill>
                  <a:prstClr val="white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8E7D4A-C7A3-17FE-082B-CFB1B093DA47}"/>
                </a:ext>
              </a:extLst>
            </p:cNvPr>
            <p:cNvSpPr txBox="1"/>
            <p:nvPr/>
          </p:nvSpPr>
          <p:spPr>
            <a:xfrm>
              <a:off x="8522608" y="2084724"/>
              <a:ext cx="1223169" cy="1131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075275">
                <a:defRPr/>
              </a:pPr>
              <a:r>
                <a:rPr lang="en-US" sz="5227" b="1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%</a:t>
              </a:r>
              <a:endParaRPr lang="th-TH" sz="5227" b="1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BB9594E-993E-D5DE-984C-8F3A5E79E93A}"/>
                </a:ext>
              </a:extLst>
            </p:cNvPr>
            <p:cNvCxnSpPr>
              <a:cxnSpLocks/>
            </p:cNvCxnSpPr>
            <p:nvPr/>
          </p:nvCxnSpPr>
          <p:spPr>
            <a:xfrm>
              <a:off x="9447354" y="2471691"/>
              <a:ext cx="2" cy="302466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D84CEF1-4ACB-8D43-98EC-6A06DFD03580}"/>
              </a:ext>
            </a:extLst>
          </p:cNvPr>
          <p:cNvSpPr/>
          <p:nvPr/>
        </p:nvSpPr>
        <p:spPr>
          <a:xfrm>
            <a:off x="11608762" y="4274406"/>
            <a:ext cx="3265481" cy="1863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075275">
              <a:defRPr/>
            </a:pPr>
            <a:r>
              <a:rPr lang="th-TH" sz="336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ปิด</a:t>
            </a:r>
            <a:r>
              <a:rPr lang="th-TH" sz="3733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 </a:t>
            </a: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จบจ่ายคืนหนี้เร็วขึ้น</a:t>
            </a:r>
          </a:p>
          <a:p>
            <a:pPr algn="ctr" defTabSz="1075275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เพื่อลดภาระดอกเบี้ย</a:t>
            </a:r>
          </a:p>
          <a:p>
            <a:pPr algn="ctr" defTabSz="1075275">
              <a:defRPr/>
            </a:pPr>
            <a:r>
              <a:rPr lang="th-TH" sz="2613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(ถ้ามีเงินก้อน)</a:t>
            </a:r>
          </a:p>
          <a:p>
            <a:pPr algn="ctr" defTabSz="1075275">
              <a:defRPr/>
            </a:pPr>
            <a:endParaRPr lang="th-TH" sz="2613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D2A003B-E35E-407D-1C2C-9DC5DB9C0E65}"/>
              </a:ext>
            </a:extLst>
          </p:cNvPr>
          <p:cNvGrpSpPr/>
          <p:nvPr/>
        </p:nvGrpSpPr>
        <p:grpSpPr>
          <a:xfrm>
            <a:off x="14343783" y="3880203"/>
            <a:ext cx="1205704" cy="1186976"/>
            <a:chOff x="7899839" y="2708015"/>
            <a:chExt cx="902347" cy="79782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2486869-9B5F-238B-DA7A-326B608D919A}"/>
                </a:ext>
              </a:extLst>
            </p:cNvPr>
            <p:cNvGrpSpPr/>
            <p:nvPr/>
          </p:nvGrpSpPr>
          <p:grpSpPr>
            <a:xfrm>
              <a:off x="7899839" y="2708015"/>
              <a:ext cx="842334" cy="797821"/>
              <a:chOff x="11340245" y="5802243"/>
              <a:chExt cx="1572357" cy="1489264"/>
            </a:xfrm>
          </p:grpSpPr>
          <p:pic>
            <p:nvPicPr>
              <p:cNvPr id="80" name="Content Placeholder 4">
                <a:extLst>
                  <a:ext uri="{FF2B5EF4-FFF2-40B4-BE49-F238E27FC236}">
                    <a16:creationId xmlns:a16="http://schemas.microsoft.com/office/drawing/2014/main" id="{8781AEFB-97A1-4B9A-BE13-316067D150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705259" y="5802243"/>
                <a:ext cx="1207343" cy="1080000"/>
              </a:xfrm>
              <a:prstGeom prst="rect">
                <a:avLst/>
              </a:prstGeom>
            </p:spPr>
          </p:pic>
          <p:pic>
            <p:nvPicPr>
              <p:cNvPr id="81" name="Content Placeholder 4">
                <a:extLst>
                  <a:ext uri="{FF2B5EF4-FFF2-40B4-BE49-F238E27FC236}">
                    <a16:creationId xmlns:a16="http://schemas.microsoft.com/office/drawing/2014/main" id="{B7601F67-A0CA-F341-E844-6BBF250C2E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340245" y="6211507"/>
                <a:ext cx="1207343" cy="1080000"/>
              </a:xfrm>
              <a:prstGeom prst="rect">
                <a:avLst/>
              </a:prstGeom>
            </p:spPr>
          </p:pic>
        </p:grpSp>
        <p:pic>
          <p:nvPicPr>
            <p:cNvPr id="79" name="Content Placeholder 4">
              <a:extLst>
                <a:ext uri="{FF2B5EF4-FFF2-40B4-BE49-F238E27FC236}">
                  <a16:creationId xmlns:a16="http://schemas.microsoft.com/office/drawing/2014/main" id="{2B8E755D-6E9F-5469-BDD5-9F492B646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55395" y="2834741"/>
              <a:ext cx="646791" cy="578572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22FD1BB-6D71-8251-626D-2F51C01A5E7D}"/>
              </a:ext>
            </a:extLst>
          </p:cNvPr>
          <p:cNvSpPr txBox="1"/>
          <p:nvPr/>
        </p:nvSpPr>
        <p:spPr>
          <a:xfrm>
            <a:off x="1196572" y="425486"/>
            <a:ext cx="86803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600">
                <a:solidFill>
                  <a:srgbClr val="0D2E68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มารู้จัก.....วิธีปรับโครงสร้างหนี้กันเถอะ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727CF838-D831-4817-8B10-4BD1A506ED04}"/>
              </a:ext>
            </a:extLst>
          </p:cNvPr>
          <p:cNvSpPr/>
          <p:nvPr/>
        </p:nvSpPr>
        <p:spPr>
          <a:xfrm>
            <a:off x="602191" y="9112862"/>
            <a:ext cx="13476820" cy="4082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075275">
              <a:defRPr/>
            </a:pPr>
            <a:r>
              <a:rPr lang="th-TH" sz="205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หมายเหตุ</a:t>
            </a:r>
            <a:r>
              <a:rPr lang="en-US" sz="205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: </a:t>
            </a:r>
            <a:r>
              <a:rPr lang="th-TH" sz="2053"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เจ้าหนี้อาจมีเงื่อนไขการพิจารณาปรับปรุงโครงสร้างหนี้ให้แก่ลูกหนี้ที่แตกต่างกัน เช่น อายุของลูกหนี้ ประวัติการผ่อนชำระ และแหล่งเงินที่จะใช้เพื่อชำระหนี้ในอนาคต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F0941-E50E-1F30-150C-E2FBFFE5F859}"/>
              </a:ext>
            </a:extLst>
          </p:cNvPr>
          <p:cNvSpPr txBox="1"/>
          <p:nvPr/>
        </p:nvSpPr>
        <p:spPr>
          <a:xfrm>
            <a:off x="6509407" y="7101520"/>
            <a:ext cx="6641367" cy="78175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1280183"/>
            <a:r>
              <a:rPr lang="th-TH" sz="4480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ทำได้ทุกประเภทสินเชื่อ  ทุกสถานะหนี้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6B2E4AD-11C1-706D-3DF2-9BA71F2F46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0" y="557110"/>
            <a:ext cx="903256" cy="127579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3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9" grpId="0" animBg="1"/>
      <p:bldP spid="51" grpId="0" animBg="1"/>
      <p:bldP spid="57" grpId="0" animBg="1"/>
      <p:bldP spid="62" grpId="0" animBg="1"/>
      <p:bldP spid="71" grpId="0" animBg="1"/>
      <p:bldP spid="7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ED26082-8510-BE2B-A21E-630F69440DDA}"/>
              </a:ext>
            </a:extLst>
          </p:cNvPr>
          <p:cNvGrpSpPr/>
          <p:nvPr/>
        </p:nvGrpSpPr>
        <p:grpSpPr>
          <a:xfrm>
            <a:off x="1344744" y="430920"/>
            <a:ext cx="7878056" cy="1055803"/>
            <a:chOff x="5109447" y="2450096"/>
            <a:chExt cx="2576280" cy="5656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FE293D-3EAE-A2B7-15AB-A56F3F74C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3546">
              <a:off x="5144089" y="2450096"/>
              <a:ext cx="2506997" cy="56560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4173B6-AF58-CFD9-8773-E814512F4AF4}"/>
                </a:ext>
              </a:extLst>
            </p:cNvPr>
            <p:cNvSpPr txBox="1"/>
            <p:nvPr/>
          </p:nvSpPr>
          <p:spPr>
            <a:xfrm>
              <a:off x="5109447" y="2489227"/>
              <a:ext cx="2576280" cy="480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5227">
                  <a:solidFill>
                    <a:srgbClr val="0D2E68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อยากปรับโครงสร้างหนี้...เลือกวิธีไหนดี?</a:t>
              </a:r>
            </a:p>
          </p:txBody>
        </p:sp>
      </p:grp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5F35221D-2B6A-CEFE-D2D9-7449D158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81023" y="9073662"/>
            <a:ext cx="765039" cy="358390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5</a:t>
            </a:fld>
            <a:endParaRPr lang="th-TH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F245EE-E31A-1449-7B16-28943376B4BA}"/>
              </a:ext>
            </a:extLst>
          </p:cNvPr>
          <p:cNvGrpSpPr/>
          <p:nvPr/>
        </p:nvGrpSpPr>
        <p:grpSpPr>
          <a:xfrm>
            <a:off x="667882" y="2749809"/>
            <a:ext cx="3489939" cy="1401430"/>
            <a:chOff x="675414" y="1602235"/>
            <a:chExt cx="1869610" cy="7507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AC7B99-5D64-7372-7C62-F58ABDF7CB1A}"/>
                </a:ext>
              </a:extLst>
            </p:cNvPr>
            <p:cNvGrpSpPr/>
            <p:nvPr/>
          </p:nvGrpSpPr>
          <p:grpSpPr>
            <a:xfrm>
              <a:off x="1290270" y="1602235"/>
              <a:ext cx="1254754" cy="750766"/>
              <a:chOff x="520792" y="2143554"/>
              <a:chExt cx="1262467" cy="85958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12E5835-8AFE-D4B4-D7DF-3D9EA85AEA7A}"/>
                  </a:ext>
                </a:extLst>
              </p:cNvPr>
              <p:cNvGrpSpPr/>
              <p:nvPr/>
            </p:nvGrpSpPr>
            <p:grpSpPr>
              <a:xfrm>
                <a:off x="520792" y="2143554"/>
                <a:ext cx="1251812" cy="859588"/>
                <a:chOff x="179512" y="3119527"/>
                <a:chExt cx="1115484" cy="691098"/>
              </a:xfrm>
            </p:grpSpPr>
            <p:pic>
              <p:nvPicPr>
                <p:cNvPr id="12" name="Picture 11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708A0969-3DC1-6F28-1464-2DA46B7248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512" y="3604747"/>
                  <a:ext cx="318986" cy="183466"/>
                </a:xfrm>
                <a:prstGeom prst="rect">
                  <a:avLst/>
                </a:prstGeom>
              </p:spPr>
            </p:pic>
            <p:pic>
              <p:nvPicPr>
                <p:cNvPr id="13" name="Picture 12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FF31FEF7-9220-AB9D-7C07-6FEF4B4CF6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221" y="3359497"/>
                  <a:ext cx="318986" cy="183466"/>
                </a:xfrm>
                <a:prstGeom prst="rect">
                  <a:avLst/>
                </a:prstGeom>
              </p:spPr>
            </p:pic>
            <p:pic>
              <p:nvPicPr>
                <p:cNvPr id="14" name="Picture 13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1B14E0DA-7E76-4A37-FD40-59236438E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274" y="3119527"/>
                  <a:ext cx="318986" cy="183466"/>
                </a:xfrm>
                <a:prstGeom prst="rect">
                  <a:avLst/>
                </a:prstGeom>
              </p:spPr>
            </p:pic>
            <p:pic>
              <p:nvPicPr>
                <p:cNvPr id="15" name="Picture 14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EADDC961-4670-3940-081A-4412C5DE73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346" y="3372170"/>
                  <a:ext cx="318986" cy="183466"/>
                </a:xfrm>
                <a:prstGeom prst="rect">
                  <a:avLst/>
                </a:prstGeom>
              </p:spPr>
            </p:pic>
            <p:pic>
              <p:nvPicPr>
                <p:cNvPr id="16" name="Picture 15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2C834F42-2754-A3C2-ECBF-AAA78D8EF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3254" y="3626192"/>
                  <a:ext cx="318986" cy="183466"/>
                </a:xfrm>
                <a:prstGeom prst="rect">
                  <a:avLst/>
                </a:prstGeom>
              </p:spPr>
            </p:pic>
            <p:pic>
              <p:nvPicPr>
                <p:cNvPr id="17" name="Picture 16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463378F0-C468-9520-D6F3-7199E16E94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6010" y="3627159"/>
                  <a:ext cx="318986" cy="183466"/>
                </a:xfrm>
                <a:prstGeom prst="rect">
                  <a:avLst/>
                </a:prstGeom>
              </p:spPr>
            </p:pic>
          </p:grpSp>
          <p:sp>
            <p:nvSpPr>
              <p:cNvPr id="9" name="Arrow: Down 8">
                <a:extLst>
                  <a:ext uri="{FF2B5EF4-FFF2-40B4-BE49-F238E27FC236}">
                    <a16:creationId xmlns:a16="http://schemas.microsoft.com/office/drawing/2014/main" id="{FEA8A42B-F027-6C13-8EBC-FEDD9413D432}"/>
                  </a:ext>
                </a:extLst>
              </p:cNvPr>
              <p:cNvSpPr/>
              <p:nvPr/>
            </p:nvSpPr>
            <p:spPr>
              <a:xfrm>
                <a:off x="1425288" y="2370088"/>
                <a:ext cx="357971" cy="331767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227">
                  <a:solidFill>
                    <a:prstClr val="white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pic>
          <p:nvPicPr>
            <p:cNvPr id="6" name="Graphic 5" descr="Badge 1 with solid fill">
              <a:extLst>
                <a:ext uri="{FF2B5EF4-FFF2-40B4-BE49-F238E27FC236}">
                  <a16:creationId xmlns:a16="http://schemas.microsoft.com/office/drawing/2014/main" id="{303D02E0-867D-A2EB-00D5-2BD5B7C14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5414" y="1741553"/>
              <a:ext cx="538145" cy="51074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1C0BF-C681-FCE4-0D7D-0366F1FDCB7A}"/>
              </a:ext>
            </a:extLst>
          </p:cNvPr>
          <p:cNvGrpSpPr/>
          <p:nvPr/>
        </p:nvGrpSpPr>
        <p:grpSpPr>
          <a:xfrm>
            <a:off x="3185182" y="5230357"/>
            <a:ext cx="4119593" cy="2482977"/>
            <a:chOff x="2322402" y="2546642"/>
            <a:chExt cx="2451258" cy="14795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C863C5-21C2-6D7A-6D80-4C6C631FDB90}"/>
                </a:ext>
              </a:extLst>
            </p:cNvPr>
            <p:cNvGrpSpPr/>
            <p:nvPr/>
          </p:nvGrpSpPr>
          <p:grpSpPr>
            <a:xfrm flipH="1">
              <a:off x="2832522" y="2616785"/>
              <a:ext cx="1941138" cy="1409447"/>
              <a:chOff x="2156095" y="2248801"/>
              <a:chExt cx="2301745" cy="167442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AB96A35-9330-5DAF-F09E-272654C45250}"/>
                  </a:ext>
                </a:extLst>
              </p:cNvPr>
              <p:cNvGrpSpPr/>
              <p:nvPr/>
            </p:nvGrpSpPr>
            <p:grpSpPr>
              <a:xfrm>
                <a:off x="2982930" y="3063779"/>
                <a:ext cx="782075" cy="818721"/>
                <a:chOff x="2589004" y="3863363"/>
                <a:chExt cx="782075" cy="818721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0913C94B-9572-E62D-8362-F875F6BE98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79716" y="4188266"/>
                  <a:ext cx="591363" cy="493818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C2EE4801-0D1C-70B1-901B-C065416496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4360" y="4019347"/>
                  <a:ext cx="591363" cy="493818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CEBA6937-2332-C757-A312-AC9F6390C0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89004" y="3863363"/>
                  <a:ext cx="591363" cy="493820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3D1C231-27C5-73FA-A689-B81CA70311AF}"/>
                  </a:ext>
                </a:extLst>
              </p:cNvPr>
              <p:cNvGrpSpPr/>
              <p:nvPr/>
            </p:nvGrpSpPr>
            <p:grpSpPr>
              <a:xfrm>
                <a:off x="2156095" y="2248801"/>
                <a:ext cx="2301745" cy="1674423"/>
                <a:chOff x="1924022" y="2549019"/>
                <a:chExt cx="1186034" cy="1013612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DCEF0BC8-394D-BD4D-BE4E-4016F5DE4D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24022" y="2549019"/>
                  <a:ext cx="711820" cy="584769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C4EC296D-1DF9-174D-2C42-C1DACAD43E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99077">
                  <a:off x="2490867" y="2758136"/>
                  <a:ext cx="532680" cy="804495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B846B3D0-A26E-95D5-494E-BBC74BC0FD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52241">
                  <a:off x="2614945" y="2669721"/>
                  <a:ext cx="495111" cy="69027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" name="Graphic 19" descr="Badge with solid fill">
              <a:extLst>
                <a:ext uri="{FF2B5EF4-FFF2-40B4-BE49-F238E27FC236}">
                  <a16:creationId xmlns:a16="http://schemas.microsoft.com/office/drawing/2014/main" id="{1E10202F-9C0E-6C7D-04BF-C694D6255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322402" y="2546642"/>
              <a:ext cx="550484" cy="55048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00EF79-AE82-34EB-FE13-CE65D12DCB4D}"/>
              </a:ext>
            </a:extLst>
          </p:cNvPr>
          <p:cNvGrpSpPr/>
          <p:nvPr/>
        </p:nvGrpSpPr>
        <p:grpSpPr>
          <a:xfrm>
            <a:off x="8201503" y="5208167"/>
            <a:ext cx="3033156" cy="2208355"/>
            <a:chOff x="5630142" y="1534606"/>
            <a:chExt cx="1586093" cy="116122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ED53456-3EA7-F9DA-4368-19B6AC352290}"/>
                </a:ext>
              </a:extLst>
            </p:cNvPr>
            <p:cNvGrpSpPr/>
            <p:nvPr/>
          </p:nvGrpSpPr>
          <p:grpSpPr>
            <a:xfrm>
              <a:off x="5935847" y="2043046"/>
              <a:ext cx="1280388" cy="652784"/>
              <a:chOff x="4617585" y="2272106"/>
              <a:chExt cx="1079534" cy="45723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DC2DD8-DB87-4681-3D20-89A98C9ACCF4}"/>
                  </a:ext>
                </a:extLst>
              </p:cNvPr>
              <p:cNvSpPr txBox="1"/>
              <p:nvPr/>
            </p:nvSpPr>
            <p:spPr>
              <a:xfrm>
                <a:off x="4617585" y="2272106"/>
                <a:ext cx="1079534" cy="45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en-US" sz="7467" b="1">
                    <a:solidFill>
                      <a:prstClr val="black"/>
                    </a:solidFill>
                    <a:latin typeface="Calibri" panose="020F0502020204030204"/>
                  </a:rPr>
                  <a:t>%</a:t>
                </a:r>
                <a:endParaRPr lang="th-TH" sz="7467" b="1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6DEC3199-88BB-58CE-13BA-D0CEDAE8CDD1}"/>
                  </a:ext>
                </a:extLst>
              </p:cNvPr>
              <p:cNvSpPr/>
              <p:nvPr/>
            </p:nvSpPr>
            <p:spPr>
              <a:xfrm>
                <a:off x="5049196" y="2304842"/>
                <a:ext cx="357686" cy="348564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227">
                  <a:solidFill>
                    <a:prstClr val="white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pic>
          <p:nvPicPr>
            <p:cNvPr id="31" name="Graphic 30" descr="Badge 3 with solid fill">
              <a:extLst>
                <a:ext uri="{FF2B5EF4-FFF2-40B4-BE49-F238E27FC236}">
                  <a16:creationId xmlns:a16="http://schemas.microsoft.com/office/drawing/2014/main" id="{EA32720F-8273-B6C3-E9EE-7BDC428E0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30142" y="1534606"/>
              <a:ext cx="478663" cy="47866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2EBC44-7F23-0D8F-6A1D-E00BBE49DCFE}"/>
              </a:ext>
            </a:extLst>
          </p:cNvPr>
          <p:cNvGrpSpPr/>
          <p:nvPr/>
        </p:nvGrpSpPr>
        <p:grpSpPr>
          <a:xfrm>
            <a:off x="12029488" y="2736404"/>
            <a:ext cx="2415999" cy="1510925"/>
            <a:chOff x="6360408" y="3138302"/>
            <a:chExt cx="1294285" cy="80942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D8313F0-290A-73C8-B778-90F9DC21DEC8}"/>
                </a:ext>
              </a:extLst>
            </p:cNvPr>
            <p:cNvGrpSpPr/>
            <p:nvPr/>
          </p:nvGrpSpPr>
          <p:grpSpPr>
            <a:xfrm>
              <a:off x="6833081" y="3278307"/>
              <a:ext cx="821612" cy="669419"/>
              <a:chOff x="7162820" y="1797558"/>
              <a:chExt cx="1467726" cy="112454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15D21ED-E000-6DCD-85D2-C8E5F6875EB8}"/>
                  </a:ext>
                </a:extLst>
              </p:cNvPr>
              <p:cNvGrpSpPr/>
              <p:nvPr/>
            </p:nvGrpSpPr>
            <p:grpSpPr>
              <a:xfrm>
                <a:off x="7162820" y="1933948"/>
                <a:ext cx="969484" cy="988150"/>
                <a:chOff x="11705259" y="5521679"/>
                <a:chExt cx="1241931" cy="1360564"/>
              </a:xfrm>
            </p:grpSpPr>
            <p:pic>
              <p:nvPicPr>
                <p:cNvPr id="41" name="Content Placeholder 4">
                  <a:extLst>
                    <a:ext uri="{FF2B5EF4-FFF2-40B4-BE49-F238E27FC236}">
                      <a16:creationId xmlns:a16="http://schemas.microsoft.com/office/drawing/2014/main" id="{026C0644-330E-799D-A085-17DEBE2EDB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05259" y="5802243"/>
                  <a:ext cx="1207343" cy="1080000"/>
                </a:xfrm>
                <a:prstGeom prst="rect">
                  <a:avLst/>
                </a:prstGeom>
              </p:spPr>
            </p:pic>
            <p:pic>
              <p:nvPicPr>
                <p:cNvPr id="43" name="Content Placeholder 4">
                  <a:extLst>
                    <a:ext uri="{FF2B5EF4-FFF2-40B4-BE49-F238E27FC236}">
                      <a16:creationId xmlns:a16="http://schemas.microsoft.com/office/drawing/2014/main" id="{52A3B63C-8DD7-056D-6367-1A8944F4AC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39847" y="5521679"/>
                  <a:ext cx="1207343" cy="1080000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C517C53-BD7F-28FB-C32F-DB267947E442}"/>
                  </a:ext>
                </a:extLst>
              </p:cNvPr>
              <p:cNvGrpSpPr/>
              <p:nvPr/>
            </p:nvGrpSpPr>
            <p:grpSpPr>
              <a:xfrm>
                <a:off x="7661062" y="1797558"/>
                <a:ext cx="969484" cy="988150"/>
                <a:chOff x="11705259" y="5521679"/>
                <a:chExt cx="1241931" cy="1360564"/>
              </a:xfrm>
            </p:grpSpPr>
            <p:pic>
              <p:nvPicPr>
                <p:cNvPr id="39" name="Content Placeholder 4">
                  <a:extLst>
                    <a:ext uri="{FF2B5EF4-FFF2-40B4-BE49-F238E27FC236}">
                      <a16:creationId xmlns:a16="http://schemas.microsoft.com/office/drawing/2014/main" id="{599C2D55-4906-86AA-2A6E-3D68062CED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05259" y="5802243"/>
                  <a:ext cx="1207343" cy="1080000"/>
                </a:xfrm>
                <a:prstGeom prst="rect">
                  <a:avLst/>
                </a:prstGeom>
              </p:spPr>
            </p:pic>
            <p:pic>
              <p:nvPicPr>
                <p:cNvPr id="40" name="Content Placeholder 4">
                  <a:extLst>
                    <a:ext uri="{FF2B5EF4-FFF2-40B4-BE49-F238E27FC236}">
                      <a16:creationId xmlns:a16="http://schemas.microsoft.com/office/drawing/2014/main" id="{54A3EB66-5D01-2C39-6785-7C040F7C7D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39847" y="5521679"/>
                  <a:ext cx="1207343" cy="1080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6" name="Graphic 35" descr="Badge 4 with solid fill">
              <a:extLst>
                <a:ext uri="{FF2B5EF4-FFF2-40B4-BE49-F238E27FC236}">
                  <a16:creationId xmlns:a16="http://schemas.microsoft.com/office/drawing/2014/main" id="{946FB4CE-2E82-B650-3E8C-845797E4B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360408" y="3138302"/>
              <a:ext cx="533743" cy="522608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98BEB8B-3E4A-E9EE-5034-87D3B9D80AE2}"/>
              </a:ext>
            </a:extLst>
          </p:cNvPr>
          <p:cNvSpPr txBox="1"/>
          <p:nvPr/>
        </p:nvSpPr>
        <p:spPr>
          <a:xfrm>
            <a:off x="1057922" y="4388576"/>
            <a:ext cx="3322364" cy="6093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รายได้ลดลงเป็นเวลานาน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BD55EF-61D1-22C3-6A88-ED5A30C5BD32}"/>
              </a:ext>
            </a:extLst>
          </p:cNvPr>
          <p:cNvSpPr txBox="1"/>
          <p:nvPr/>
        </p:nvSpPr>
        <p:spPr>
          <a:xfrm>
            <a:off x="3781170" y="7794415"/>
            <a:ext cx="3620297" cy="11264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รายได้ลดลงในช่วงแรก</a:t>
            </a:r>
          </a:p>
          <a:p>
            <a:pPr lvl="0" algn="ctr">
              <a:defRPr/>
            </a:pP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แต่จะทยอยดีขึ้นในช่วงต่อไป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39AE98-3EAC-C5AC-5B01-0B580FC0BDA8}"/>
              </a:ext>
            </a:extLst>
          </p:cNvPr>
          <p:cNvSpPr txBox="1"/>
          <p:nvPr/>
        </p:nvSpPr>
        <p:spPr>
          <a:xfrm>
            <a:off x="8170468" y="7774404"/>
            <a:ext cx="3620297" cy="11264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จะจ่ายไหว  ถ้าดอกเบี้ย</a:t>
            </a:r>
            <a:b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ลดลงบางส่วน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E73E34-9426-3559-D7E7-F51722569683}"/>
              </a:ext>
            </a:extLst>
          </p:cNvPr>
          <p:cNvSpPr txBox="1"/>
          <p:nvPr/>
        </p:nvSpPr>
        <p:spPr>
          <a:xfrm>
            <a:off x="11649331" y="4297433"/>
            <a:ext cx="4399610" cy="16435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มีเงินก้อนจำนวนหนึ่งอยากปิดหนี้</a:t>
            </a:r>
            <a:b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เพื่อลดภาระดอกเบี้ย แต่เงินไม่พอปิดหนี้ทั้งหมด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6A79D3-A64C-3D20-F934-16F07EA1096E}"/>
              </a:ext>
            </a:extLst>
          </p:cNvPr>
          <p:cNvSpPr txBox="1"/>
          <p:nvPr/>
        </p:nvSpPr>
        <p:spPr>
          <a:xfrm>
            <a:off x="3060249" y="1735466"/>
            <a:ext cx="11089213" cy="781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th-TH"/>
            </a:defPPr>
            <a:lvl1pPr algn="ctr" defTabSz="685800">
              <a:defRPr sz="2400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defRPr>
            </a:lvl1pPr>
          </a:lstStyle>
          <a:p>
            <a:r>
              <a:rPr lang="en-US" sz="4480"/>
              <a:t>1. </a:t>
            </a:r>
            <a:r>
              <a:rPr lang="th-TH" sz="4480"/>
              <a:t>สำรวจสถานการณ์ทางการเงินของตัวเองก่อนว่าเป็นอย่างไร</a:t>
            </a:r>
            <a:r>
              <a:rPr lang="en-US" sz="4480"/>
              <a:t>?</a:t>
            </a:r>
            <a:endParaRPr lang="th-TH" sz="4480"/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DB759A31-95BA-F4E1-C1CE-A8A321D7B7C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0" y="557110"/>
            <a:ext cx="903256" cy="127579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 animBg="1"/>
      <p:bldP spid="5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40E2CFE-FAE5-454C-A348-A010E7C0808E}"/>
              </a:ext>
            </a:extLst>
          </p:cNvPr>
          <p:cNvSpPr txBox="1"/>
          <p:nvPr/>
        </p:nvSpPr>
        <p:spPr>
          <a:xfrm>
            <a:off x="8017158" y="6565996"/>
            <a:ext cx="3696000" cy="19310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defTabSz="1075275">
              <a:defRPr/>
            </a:pPr>
            <a:r>
              <a:rPr lang="en-US" sz="2987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 sz="2987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เปลี่ยนประเภทหนี้</a:t>
            </a:r>
            <a:br>
              <a:rPr lang="th-TH" sz="2987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จากสินเชื่อหมุนเวียนระยะสั้น</a:t>
            </a:r>
          </a:p>
          <a:p>
            <a:pPr algn="ctr" defTabSz="1075275">
              <a:defRPr/>
            </a:pP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เป็นสินเชื่อระยะยาว เพื่อลด</a:t>
            </a:r>
          </a:p>
          <a:p>
            <a:pPr algn="ctr" defTabSz="1075275">
              <a:defRPr/>
            </a:pP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ค่างวดและดอกเบี้ยลง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410EEA-AE3A-76D4-D78B-89036B341CD6}"/>
              </a:ext>
            </a:extLst>
          </p:cNvPr>
          <p:cNvGrpSpPr/>
          <p:nvPr/>
        </p:nvGrpSpPr>
        <p:grpSpPr>
          <a:xfrm>
            <a:off x="828522" y="2487825"/>
            <a:ext cx="7331214" cy="3287299"/>
            <a:chOff x="4622068" y="1181934"/>
            <a:chExt cx="3699144" cy="176105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590BDD-C364-0083-14F1-A1F458BAE621}"/>
                </a:ext>
              </a:extLst>
            </p:cNvPr>
            <p:cNvSpPr/>
            <p:nvPr/>
          </p:nvSpPr>
          <p:spPr>
            <a:xfrm>
              <a:off x="4622068" y="1181934"/>
              <a:ext cx="3346579" cy="1761053"/>
            </a:xfrm>
            <a:custGeom>
              <a:avLst/>
              <a:gdLst>
                <a:gd name="connsiteX0" fmla="*/ 0 w 3346579"/>
                <a:gd name="connsiteY0" fmla="*/ 0 h 1761053"/>
                <a:gd name="connsiteX1" fmla="*/ 490832 w 3346579"/>
                <a:gd name="connsiteY1" fmla="*/ 0 h 1761053"/>
                <a:gd name="connsiteX2" fmla="*/ 1082061 w 3346579"/>
                <a:gd name="connsiteY2" fmla="*/ 0 h 1761053"/>
                <a:gd name="connsiteX3" fmla="*/ 1606358 w 3346579"/>
                <a:gd name="connsiteY3" fmla="*/ 0 h 1761053"/>
                <a:gd name="connsiteX4" fmla="*/ 2097190 w 3346579"/>
                <a:gd name="connsiteY4" fmla="*/ 0 h 1761053"/>
                <a:gd name="connsiteX5" fmla="*/ 2688418 w 3346579"/>
                <a:gd name="connsiteY5" fmla="*/ 0 h 1761053"/>
                <a:gd name="connsiteX6" fmla="*/ 3346579 w 3346579"/>
                <a:gd name="connsiteY6" fmla="*/ 0 h 1761053"/>
                <a:gd name="connsiteX7" fmla="*/ 3346579 w 3346579"/>
                <a:gd name="connsiteY7" fmla="*/ 587018 h 1761053"/>
                <a:gd name="connsiteX8" fmla="*/ 3346579 w 3346579"/>
                <a:gd name="connsiteY8" fmla="*/ 1138814 h 1761053"/>
                <a:gd name="connsiteX9" fmla="*/ 3346579 w 3346579"/>
                <a:gd name="connsiteY9" fmla="*/ 1761053 h 1761053"/>
                <a:gd name="connsiteX10" fmla="*/ 2855747 w 3346579"/>
                <a:gd name="connsiteY10" fmla="*/ 1761053 h 1761053"/>
                <a:gd name="connsiteX11" fmla="*/ 2398382 w 3346579"/>
                <a:gd name="connsiteY11" fmla="*/ 1761053 h 1761053"/>
                <a:gd name="connsiteX12" fmla="*/ 1807153 w 3346579"/>
                <a:gd name="connsiteY12" fmla="*/ 1761053 h 1761053"/>
                <a:gd name="connsiteX13" fmla="*/ 1316321 w 3346579"/>
                <a:gd name="connsiteY13" fmla="*/ 1761053 h 1761053"/>
                <a:gd name="connsiteX14" fmla="*/ 725092 w 3346579"/>
                <a:gd name="connsiteY14" fmla="*/ 1761053 h 1761053"/>
                <a:gd name="connsiteX15" fmla="*/ 0 w 3346579"/>
                <a:gd name="connsiteY15" fmla="*/ 1761053 h 1761053"/>
                <a:gd name="connsiteX16" fmla="*/ 0 w 3346579"/>
                <a:gd name="connsiteY16" fmla="*/ 1191646 h 1761053"/>
                <a:gd name="connsiteX17" fmla="*/ 0 w 3346579"/>
                <a:gd name="connsiteY17" fmla="*/ 587018 h 1761053"/>
                <a:gd name="connsiteX18" fmla="*/ 0 w 3346579"/>
                <a:gd name="connsiteY18" fmla="*/ 0 h 176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46579" h="1761053" fill="none" extrusionOk="0">
                  <a:moveTo>
                    <a:pt x="0" y="0"/>
                  </a:moveTo>
                  <a:cubicBezTo>
                    <a:pt x="196602" y="-14994"/>
                    <a:pt x="314663" y="44333"/>
                    <a:pt x="490832" y="0"/>
                  </a:cubicBezTo>
                  <a:cubicBezTo>
                    <a:pt x="667001" y="-44333"/>
                    <a:pt x="787850" y="49443"/>
                    <a:pt x="1082061" y="0"/>
                  </a:cubicBezTo>
                  <a:cubicBezTo>
                    <a:pt x="1376272" y="-49443"/>
                    <a:pt x="1463063" y="22987"/>
                    <a:pt x="1606358" y="0"/>
                  </a:cubicBezTo>
                  <a:cubicBezTo>
                    <a:pt x="1749653" y="-22987"/>
                    <a:pt x="1955228" y="6739"/>
                    <a:pt x="2097190" y="0"/>
                  </a:cubicBezTo>
                  <a:cubicBezTo>
                    <a:pt x="2239152" y="-6739"/>
                    <a:pt x="2562224" y="18866"/>
                    <a:pt x="2688418" y="0"/>
                  </a:cubicBezTo>
                  <a:cubicBezTo>
                    <a:pt x="2814612" y="-18866"/>
                    <a:pt x="3066816" y="46495"/>
                    <a:pt x="3346579" y="0"/>
                  </a:cubicBezTo>
                  <a:cubicBezTo>
                    <a:pt x="3388960" y="124654"/>
                    <a:pt x="3303674" y="411103"/>
                    <a:pt x="3346579" y="587018"/>
                  </a:cubicBezTo>
                  <a:cubicBezTo>
                    <a:pt x="3389484" y="762933"/>
                    <a:pt x="3312587" y="966716"/>
                    <a:pt x="3346579" y="1138814"/>
                  </a:cubicBezTo>
                  <a:cubicBezTo>
                    <a:pt x="3380571" y="1310912"/>
                    <a:pt x="3301445" y="1631508"/>
                    <a:pt x="3346579" y="1761053"/>
                  </a:cubicBezTo>
                  <a:cubicBezTo>
                    <a:pt x="3230010" y="1809864"/>
                    <a:pt x="3068117" y="1734363"/>
                    <a:pt x="2855747" y="1761053"/>
                  </a:cubicBezTo>
                  <a:cubicBezTo>
                    <a:pt x="2643377" y="1787743"/>
                    <a:pt x="2603562" y="1709146"/>
                    <a:pt x="2398382" y="1761053"/>
                  </a:cubicBezTo>
                  <a:cubicBezTo>
                    <a:pt x="2193202" y="1812960"/>
                    <a:pt x="2062974" y="1699804"/>
                    <a:pt x="1807153" y="1761053"/>
                  </a:cubicBezTo>
                  <a:cubicBezTo>
                    <a:pt x="1551332" y="1822302"/>
                    <a:pt x="1545082" y="1710251"/>
                    <a:pt x="1316321" y="1761053"/>
                  </a:cubicBezTo>
                  <a:cubicBezTo>
                    <a:pt x="1087560" y="1811855"/>
                    <a:pt x="969528" y="1740089"/>
                    <a:pt x="725092" y="1761053"/>
                  </a:cubicBezTo>
                  <a:cubicBezTo>
                    <a:pt x="480656" y="1782017"/>
                    <a:pt x="188934" y="1729319"/>
                    <a:pt x="0" y="1761053"/>
                  </a:cubicBezTo>
                  <a:cubicBezTo>
                    <a:pt x="-20305" y="1494183"/>
                    <a:pt x="45006" y="1421902"/>
                    <a:pt x="0" y="1191646"/>
                  </a:cubicBezTo>
                  <a:cubicBezTo>
                    <a:pt x="-45006" y="961390"/>
                    <a:pt x="61962" y="787883"/>
                    <a:pt x="0" y="587018"/>
                  </a:cubicBezTo>
                  <a:cubicBezTo>
                    <a:pt x="-61962" y="386153"/>
                    <a:pt x="17751" y="292911"/>
                    <a:pt x="0" y="0"/>
                  </a:cubicBezTo>
                  <a:close/>
                </a:path>
                <a:path w="3346579" h="1761053" stroke="0" extrusionOk="0">
                  <a:moveTo>
                    <a:pt x="0" y="0"/>
                  </a:moveTo>
                  <a:cubicBezTo>
                    <a:pt x="228431" y="-25847"/>
                    <a:pt x="407612" y="5359"/>
                    <a:pt x="524297" y="0"/>
                  </a:cubicBezTo>
                  <a:cubicBezTo>
                    <a:pt x="640982" y="-5359"/>
                    <a:pt x="762981" y="16369"/>
                    <a:pt x="981663" y="0"/>
                  </a:cubicBezTo>
                  <a:cubicBezTo>
                    <a:pt x="1200345" y="-16369"/>
                    <a:pt x="1436024" y="17962"/>
                    <a:pt x="1606358" y="0"/>
                  </a:cubicBezTo>
                  <a:cubicBezTo>
                    <a:pt x="1776692" y="-17962"/>
                    <a:pt x="1964765" y="57070"/>
                    <a:pt x="2130655" y="0"/>
                  </a:cubicBezTo>
                  <a:cubicBezTo>
                    <a:pt x="2296545" y="-57070"/>
                    <a:pt x="2483757" y="16435"/>
                    <a:pt x="2654953" y="0"/>
                  </a:cubicBezTo>
                  <a:cubicBezTo>
                    <a:pt x="2826149" y="-16435"/>
                    <a:pt x="3149561" y="68323"/>
                    <a:pt x="3346579" y="0"/>
                  </a:cubicBezTo>
                  <a:cubicBezTo>
                    <a:pt x="3387725" y="167760"/>
                    <a:pt x="3331480" y="366573"/>
                    <a:pt x="3346579" y="551797"/>
                  </a:cubicBezTo>
                  <a:cubicBezTo>
                    <a:pt x="3361678" y="737021"/>
                    <a:pt x="3306131" y="899468"/>
                    <a:pt x="3346579" y="1138814"/>
                  </a:cubicBezTo>
                  <a:cubicBezTo>
                    <a:pt x="3387027" y="1378160"/>
                    <a:pt x="3305867" y="1517937"/>
                    <a:pt x="3346579" y="1761053"/>
                  </a:cubicBezTo>
                  <a:cubicBezTo>
                    <a:pt x="3202456" y="1779673"/>
                    <a:pt x="3038337" y="1712277"/>
                    <a:pt x="2855747" y="1761053"/>
                  </a:cubicBezTo>
                  <a:cubicBezTo>
                    <a:pt x="2673157" y="1809829"/>
                    <a:pt x="2463015" y="1729498"/>
                    <a:pt x="2297984" y="1761053"/>
                  </a:cubicBezTo>
                  <a:cubicBezTo>
                    <a:pt x="2132953" y="1792608"/>
                    <a:pt x="1896869" y="1736282"/>
                    <a:pt x="1773687" y="1761053"/>
                  </a:cubicBezTo>
                  <a:cubicBezTo>
                    <a:pt x="1650505" y="1785824"/>
                    <a:pt x="1341947" y="1693429"/>
                    <a:pt x="1148992" y="1761053"/>
                  </a:cubicBezTo>
                  <a:cubicBezTo>
                    <a:pt x="956038" y="1828677"/>
                    <a:pt x="712514" y="1743868"/>
                    <a:pt x="524297" y="1761053"/>
                  </a:cubicBezTo>
                  <a:cubicBezTo>
                    <a:pt x="336081" y="1778238"/>
                    <a:pt x="207389" y="1703459"/>
                    <a:pt x="0" y="1761053"/>
                  </a:cubicBezTo>
                  <a:cubicBezTo>
                    <a:pt x="-44434" y="1569933"/>
                    <a:pt x="44507" y="1432845"/>
                    <a:pt x="0" y="1174035"/>
                  </a:cubicBezTo>
                  <a:cubicBezTo>
                    <a:pt x="-44507" y="915225"/>
                    <a:pt x="4684" y="798234"/>
                    <a:pt x="0" y="604628"/>
                  </a:cubicBezTo>
                  <a:cubicBezTo>
                    <a:pt x="-4684" y="411022"/>
                    <a:pt x="10070" y="25568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B79D39E-CAFF-BC3E-8C8E-0BB38AB37063}"/>
                </a:ext>
              </a:extLst>
            </p:cNvPr>
            <p:cNvCxnSpPr>
              <a:cxnSpLocks/>
            </p:cNvCxnSpPr>
            <p:nvPr/>
          </p:nvCxnSpPr>
          <p:spPr>
            <a:xfrm>
              <a:off x="6451007" y="2106683"/>
              <a:ext cx="1144729" cy="0"/>
            </a:xfrm>
            <a:prstGeom prst="line">
              <a:avLst/>
            </a:prstGeom>
            <a:ln w="1270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6E7EC6-1728-FEE6-24DA-6A4A8FE78D95}"/>
                </a:ext>
              </a:extLst>
            </p:cNvPr>
            <p:cNvGrpSpPr/>
            <p:nvPr/>
          </p:nvGrpSpPr>
          <p:grpSpPr>
            <a:xfrm>
              <a:off x="4680425" y="1206621"/>
              <a:ext cx="3640787" cy="1640254"/>
              <a:chOff x="4403421" y="808130"/>
              <a:chExt cx="3640787" cy="1640254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88391C6-0FA6-CD41-5B34-533A2208EC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4119" y="1711495"/>
                <a:ext cx="1697000" cy="0"/>
              </a:xfrm>
              <a:prstGeom prst="line">
                <a:avLst/>
              </a:prstGeom>
              <a:ln w="1270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E05AE7-B127-5F1E-B6C4-CB82547FBC5C}"/>
                  </a:ext>
                </a:extLst>
              </p:cNvPr>
              <p:cNvSpPr txBox="1"/>
              <p:nvPr/>
            </p:nvSpPr>
            <p:spPr>
              <a:xfrm>
                <a:off x="4494120" y="1079915"/>
                <a:ext cx="1689531" cy="511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th-TH" sz="2800" u="sng">
                    <a:solidFill>
                      <a:srgbClr val="C55A1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เดิม </a:t>
                </a:r>
                <a:r>
                  <a:rPr lang="th-TH" sz="2800">
                    <a:solidFill>
                      <a:srgbClr val="C55A1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ระยะเวลาผ่อนชำระ</a:t>
                </a:r>
                <a:r>
                  <a:rPr lang="en-US" sz="2800">
                    <a:solidFill>
                      <a:srgbClr val="C55A1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20 </a:t>
                </a:r>
                <a:r>
                  <a:rPr lang="th-TH" sz="2800">
                    <a:solidFill>
                      <a:srgbClr val="C55A1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ปี </a:t>
                </a:r>
                <a:br>
                  <a:rPr lang="th-TH" sz="2800">
                    <a:solidFill>
                      <a:srgbClr val="C55A1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2800">
                    <a:solidFill>
                      <a:srgbClr val="C55A1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ผ่อนงวดละ </a:t>
                </a:r>
                <a:r>
                  <a:rPr lang="en-US" sz="2800">
                    <a:solidFill>
                      <a:srgbClr val="C55A1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7,000 </a:t>
                </a:r>
                <a:r>
                  <a:rPr lang="th-TH" sz="2800">
                    <a:solidFill>
                      <a:srgbClr val="C55A1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บาท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D5109C9-3C87-B0BD-D365-121A295D75A5}"/>
                  </a:ext>
                </a:extLst>
              </p:cNvPr>
              <p:cNvSpPr txBox="1"/>
              <p:nvPr/>
            </p:nvSpPr>
            <p:spPr>
              <a:xfrm>
                <a:off x="6081808" y="1968102"/>
                <a:ext cx="1825510" cy="48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th-TH" sz="2613" u="sng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ใหม่</a:t>
                </a:r>
                <a:r>
                  <a:rPr lang="th-TH" sz="2613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ยืดระยะเวลาเป็น </a:t>
                </a:r>
                <a:r>
                  <a:rPr lang="en-US" sz="2613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30 </a:t>
                </a:r>
                <a:r>
                  <a:rPr lang="th-TH" sz="2613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ปี</a:t>
                </a:r>
                <a:r>
                  <a:rPr lang="en-US" sz="2613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</a:t>
                </a:r>
                <a:br>
                  <a:rPr lang="th-TH" sz="2613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</a:br>
                <a:r>
                  <a:rPr lang="th-TH" sz="2613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ค่างวดลดลงเหลือ </a:t>
                </a:r>
                <a:r>
                  <a:rPr lang="en-US" sz="2613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5,000 </a:t>
                </a:r>
                <a:r>
                  <a:rPr lang="th-TH" sz="2613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บาท 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D24C917-8A0D-FA82-8505-9452F0FDB1B6}"/>
                  </a:ext>
                </a:extLst>
              </p:cNvPr>
              <p:cNvSpPr txBox="1"/>
              <p:nvPr/>
            </p:nvSpPr>
            <p:spPr>
              <a:xfrm>
                <a:off x="5981356" y="1758681"/>
                <a:ext cx="641920" cy="28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20 </a:t>
                </a:r>
                <a:r>
                  <a:rPr lang="th-TH" sz="2800" b="1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ปี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C7707DC-D658-019C-95C0-941806145D11}"/>
                  </a:ext>
                </a:extLst>
              </p:cNvPr>
              <p:cNvSpPr txBox="1"/>
              <p:nvPr/>
            </p:nvSpPr>
            <p:spPr>
              <a:xfrm>
                <a:off x="7043027" y="1781797"/>
                <a:ext cx="641920" cy="28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en-US" sz="2800" b="1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30 </a:t>
                </a:r>
                <a:r>
                  <a:rPr lang="th-TH" sz="2800" b="1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ปี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F468F8D-9631-8439-ECDA-F06159D66B3D}"/>
                  </a:ext>
                </a:extLst>
              </p:cNvPr>
              <p:cNvSpPr txBox="1"/>
              <p:nvPr/>
            </p:nvSpPr>
            <p:spPr>
              <a:xfrm>
                <a:off x="4403421" y="808130"/>
                <a:ext cx="3640787" cy="28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th-TH" sz="2800" b="1">
                    <a:solidFill>
                      <a:srgbClr val="C55A11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ตัวอย่าง</a:t>
                </a:r>
                <a:r>
                  <a:rPr lang="th-TH" sz="2800" b="1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</a:t>
                </a:r>
                <a:r>
                  <a:rPr lang="th-TH" sz="2800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การปรับโครงสร้างหนี้บ้านแบบขอยืดระยะเวลา</a:t>
                </a:r>
              </a:p>
            </p:txBody>
          </p:sp>
          <p:pic>
            <p:nvPicPr>
              <p:cNvPr id="61" name="Picture 60" descr="A picture containing text, sign, vector graphics&#10;&#10;Description automatically generated">
                <a:extLst>
                  <a:ext uri="{FF2B5EF4-FFF2-40B4-BE49-F238E27FC236}">
                    <a16:creationId xmlns:a16="http://schemas.microsoft.com/office/drawing/2014/main" id="{6A35144F-7590-A9CA-8C7A-8495610E7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9035" y="1881548"/>
                <a:ext cx="578838" cy="487026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273260E-B140-36D0-A54D-0C366A22475A}"/>
              </a:ext>
            </a:extLst>
          </p:cNvPr>
          <p:cNvGrpSpPr/>
          <p:nvPr/>
        </p:nvGrpSpPr>
        <p:grpSpPr>
          <a:xfrm>
            <a:off x="793331" y="5939863"/>
            <a:ext cx="6685269" cy="3304637"/>
            <a:chOff x="6875780" y="2149407"/>
            <a:chExt cx="8854440" cy="516190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C8A772F-66C0-EE23-B45C-F91158BCC542}"/>
                </a:ext>
              </a:extLst>
            </p:cNvPr>
            <p:cNvSpPr/>
            <p:nvPr/>
          </p:nvSpPr>
          <p:spPr>
            <a:xfrm>
              <a:off x="6875780" y="2153638"/>
              <a:ext cx="8854440" cy="5134821"/>
            </a:xfrm>
            <a:custGeom>
              <a:avLst/>
              <a:gdLst>
                <a:gd name="connsiteX0" fmla="*/ 0 w 8854440"/>
                <a:gd name="connsiteY0" fmla="*/ 0 h 5134821"/>
                <a:gd name="connsiteX1" fmla="*/ 767385 w 8854440"/>
                <a:gd name="connsiteY1" fmla="*/ 0 h 5134821"/>
                <a:gd name="connsiteX2" fmla="*/ 1446225 w 8854440"/>
                <a:gd name="connsiteY2" fmla="*/ 0 h 5134821"/>
                <a:gd name="connsiteX3" fmla="*/ 2213610 w 8854440"/>
                <a:gd name="connsiteY3" fmla="*/ 0 h 5134821"/>
                <a:gd name="connsiteX4" fmla="*/ 2803906 w 8854440"/>
                <a:gd name="connsiteY4" fmla="*/ 0 h 5134821"/>
                <a:gd name="connsiteX5" fmla="*/ 3482746 w 8854440"/>
                <a:gd name="connsiteY5" fmla="*/ 0 h 5134821"/>
                <a:gd name="connsiteX6" fmla="*/ 4073042 w 8854440"/>
                <a:gd name="connsiteY6" fmla="*/ 0 h 5134821"/>
                <a:gd name="connsiteX7" fmla="*/ 4663338 w 8854440"/>
                <a:gd name="connsiteY7" fmla="*/ 0 h 5134821"/>
                <a:gd name="connsiteX8" fmla="*/ 5253634 w 8854440"/>
                <a:gd name="connsiteY8" fmla="*/ 0 h 5134821"/>
                <a:gd name="connsiteX9" fmla="*/ 5578297 w 8854440"/>
                <a:gd name="connsiteY9" fmla="*/ 0 h 5134821"/>
                <a:gd name="connsiteX10" fmla="*/ 6257138 w 8854440"/>
                <a:gd name="connsiteY10" fmla="*/ 0 h 5134821"/>
                <a:gd name="connsiteX11" fmla="*/ 6581800 w 8854440"/>
                <a:gd name="connsiteY11" fmla="*/ 0 h 5134821"/>
                <a:gd name="connsiteX12" fmla="*/ 7172096 w 8854440"/>
                <a:gd name="connsiteY12" fmla="*/ 0 h 5134821"/>
                <a:gd name="connsiteX13" fmla="*/ 7939481 w 8854440"/>
                <a:gd name="connsiteY13" fmla="*/ 0 h 5134821"/>
                <a:gd name="connsiteX14" fmla="*/ 8854440 w 8854440"/>
                <a:gd name="connsiteY14" fmla="*/ 0 h 5134821"/>
                <a:gd name="connsiteX15" fmla="*/ 8854440 w 8854440"/>
                <a:gd name="connsiteY15" fmla="*/ 621884 h 5134821"/>
                <a:gd name="connsiteX16" fmla="*/ 8854440 w 8854440"/>
                <a:gd name="connsiteY16" fmla="*/ 1089723 h 5134821"/>
                <a:gd name="connsiteX17" fmla="*/ 8854440 w 8854440"/>
                <a:gd name="connsiteY17" fmla="*/ 1557562 h 5134821"/>
                <a:gd name="connsiteX18" fmla="*/ 8854440 w 8854440"/>
                <a:gd name="connsiteY18" fmla="*/ 2128098 h 5134821"/>
                <a:gd name="connsiteX19" fmla="*/ 8854440 w 8854440"/>
                <a:gd name="connsiteY19" fmla="*/ 2698634 h 5134821"/>
                <a:gd name="connsiteX20" fmla="*/ 8854440 w 8854440"/>
                <a:gd name="connsiteY20" fmla="*/ 3217821 h 5134821"/>
                <a:gd name="connsiteX21" fmla="*/ 8854440 w 8854440"/>
                <a:gd name="connsiteY21" fmla="*/ 3891053 h 5134821"/>
                <a:gd name="connsiteX22" fmla="*/ 8854440 w 8854440"/>
                <a:gd name="connsiteY22" fmla="*/ 4358892 h 5134821"/>
                <a:gd name="connsiteX23" fmla="*/ 8854440 w 8854440"/>
                <a:gd name="connsiteY23" fmla="*/ 5134821 h 5134821"/>
                <a:gd name="connsiteX24" fmla="*/ 8441233 w 8854440"/>
                <a:gd name="connsiteY24" fmla="*/ 5134821 h 5134821"/>
                <a:gd name="connsiteX25" fmla="*/ 8116570 w 8854440"/>
                <a:gd name="connsiteY25" fmla="*/ 5134821 h 5134821"/>
                <a:gd name="connsiteX26" fmla="*/ 7349185 w 8854440"/>
                <a:gd name="connsiteY26" fmla="*/ 5134821 h 5134821"/>
                <a:gd name="connsiteX27" fmla="*/ 6847434 w 8854440"/>
                <a:gd name="connsiteY27" fmla="*/ 5134821 h 5134821"/>
                <a:gd name="connsiteX28" fmla="*/ 6168593 w 8854440"/>
                <a:gd name="connsiteY28" fmla="*/ 5134821 h 5134821"/>
                <a:gd name="connsiteX29" fmla="*/ 5843930 w 8854440"/>
                <a:gd name="connsiteY29" fmla="*/ 5134821 h 5134821"/>
                <a:gd name="connsiteX30" fmla="*/ 5076546 w 8854440"/>
                <a:gd name="connsiteY30" fmla="*/ 5134821 h 5134821"/>
                <a:gd name="connsiteX31" fmla="*/ 4574794 w 8854440"/>
                <a:gd name="connsiteY31" fmla="*/ 5134821 h 5134821"/>
                <a:gd name="connsiteX32" fmla="*/ 3984498 w 8854440"/>
                <a:gd name="connsiteY32" fmla="*/ 5134821 h 5134821"/>
                <a:gd name="connsiteX33" fmla="*/ 3571291 w 8854440"/>
                <a:gd name="connsiteY33" fmla="*/ 5134821 h 5134821"/>
                <a:gd name="connsiteX34" fmla="*/ 2892450 w 8854440"/>
                <a:gd name="connsiteY34" fmla="*/ 5134821 h 5134821"/>
                <a:gd name="connsiteX35" fmla="*/ 2125066 w 8854440"/>
                <a:gd name="connsiteY35" fmla="*/ 5134821 h 5134821"/>
                <a:gd name="connsiteX36" fmla="*/ 1623314 w 8854440"/>
                <a:gd name="connsiteY36" fmla="*/ 5134821 h 5134821"/>
                <a:gd name="connsiteX37" fmla="*/ 855929 w 8854440"/>
                <a:gd name="connsiteY37" fmla="*/ 5134821 h 5134821"/>
                <a:gd name="connsiteX38" fmla="*/ 0 w 8854440"/>
                <a:gd name="connsiteY38" fmla="*/ 5134821 h 5134821"/>
                <a:gd name="connsiteX39" fmla="*/ 0 w 8854440"/>
                <a:gd name="connsiteY39" fmla="*/ 4461589 h 5134821"/>
                <a:gd name="connsiteX40" fmla="*/ 0 w 8854440"/>
                <a:gd name="connsiteY40" fmla="*/ 3839705 h 5134821"/>
                <a:gd name="connsiteX41" fmla="*/ 0 w 8854440"/>
                <a:gd name="connsiteY41" fmla="*/ 3269169 h 5134821"/>
                <a:gd name="connsiteX42" fmla="*/ 0 w 8854440"/>
                <a:gd name="connsiteY42" fmla="*/ 2647285 h 5134821"/>
                <a:gd name="connsiteX43" fmla="*/ 0 w 8854440"/>
                <a:gd name="connsiteY43" fmla="*/ 2025402 h 5134821"/>
                <a:gd name="connsiteX44" fmla="*/ 0 w 8854440"/>
                <a:gd name="connsiteY44" fmla="*/ 1352170 h 5134821"/>
                <a:gd name="connsiteX45" fmla="*/ 0 w 8854440"/>
                <a:gd name="connsiteY45" fmla="*/ 935678 h 5134821"/>
                <a:gd name="connsiteX46" fmla="*/ 0 w 8854440"/>
                <a:gd name="connsiteY46" fmla="*/ 519187 h 5134821"/>
                <a:gd name="connsiteX47" fmla="*/ 0 w 8854440"/>
                <a:gd name="connsiteY47" fmla="*/ 0 h 513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854440" h="5134821" fill="none" extrusionOk="0">
                  <a:moveTo>
                    <a:pt x="0" y="0"/>
                  </a:moveTo>
                  <a:cubicBezTo>
                    <a:pt x="336254" y="-28582"/>
                    <a:pt x="551050" y="59627"/>
                    <a:pt x="767385" y="0"/>
                  </a:cubicBezTo>
                  <a:cubicBezTo>
                    <a:pt x="983721" y="-59627"/>
                    <a:pt x="1278693" y="2140"/>
                    <a:pt x="1446225" y="0"/>
                  </a:cubicBezTo>
                  <a:cubicBezTo>
                    <a:pt x="1613757" y="-2140"/>
                    <a:pt x="2049764" y="9596"/>
                    <a:pt x="2213610" y="0"/>
                  </a:cubicBezTo>
                  <a:cubicBezTo>
                    <a:pt x="2377456" y="-9596"/>
                    <a:pt x="2623463" y="56079"/>
                    <a:pt x="2803906" y="0"/>
                  </a:cubicBezTo>
                  <a:cubicBezTo>
                    <a:pt x="2984349" y="-56079"/>
                    <a:pt x="3163420" y="32095"/>
                    <a:pt x="3482746" y="0"/>
                  </a:cubicBezTo>
                  <a:cubicBezTo>
                    <a:pt x="3802072" y="-32095"/>
                    <a:pt x="3913851" y="46005"/>
                    <a:pt x="4073042" y="0"/>
                  </a:cubicBezTo>
                  <a:cubicBezTo>
                    <a:pt x="4232233" y="-46005"/>
                    <a:pt x="4485572" y="52246"/>
                    <a:pt x="4663338" y="0"/>
                  </a:cubicBezTo>
                  <a:cubicBezTo>
                    <a:pt x="4841104" y="-52246"/>
                    <a:pt x="5128712" y="35310"/>
                    <a:pt x="5253634" y="0"/>
                  </a:cubicBezTo>
                  <a:cubicBezTo>
                    <a:pt x="5378556" y="-35310"/>
                    <a:pt x="5468050" y="33473"/>
                    <a:pt x="5578297" y="0"/>
                  </a:cubicBezTo>
                  <a:cubicBezTo>
                    <a:pt x="5688544" y="-33473"/>
                    <a:pt x="6114579" y="75705"/>
                    <a:pt x="6257138" y="0"/>
                  </a:cubicBezTo>
                  <a:cubicBezTo>
                    <a:pt x="6399697" y="-75705"/>
                    <a:pt x="6498141" y="10345"/>
                    <a:pt x="6581800" y="0"/>
                  </a:cubicBezTo>
                  <a:cubicBezTo>
                    <a:pt x="6665459" y="-10345"/>
                    <a:pt x="6956887" y="18216"/>
                    <a:pt x="7172096" y="0"/>
                  </a:cubicBezTo>
                  <a:cubicBezTo>
                    <a:pt x="7387305" y="-18216"/>
                    <a:pt x="7729931" y="25986"/>
                    <a:pt x="7939481" y="0"/>
                  </a:cubicBezTo>
                  <a:cubicBezTo>
                    <a:pt x="8149032" y="-25986"/>
                    <a:pt x="8587784" y="86144"/>
                    <a:pt x="8854440" y="0"/>
                  </a:cubicBezTo>
                  <a:cubicBezTo>
                    <a:pt x="8927492" y="205635"/>
                    <a:pt x="8802020" y="470012"/>
                    <a:pt x="8854440" y="621884"/>
                  </a:cubicBezTo>
                  <a:cubicBezTo>
                    <a:pt x="8906860" y="773756"/>
                    <a:pt x="8801689" y="947494"/>
                    <a:pt x="8854440" y="1089723"/>
                  </a:cubicBezTo>
                  <a:cubicBezTo>
                    <a:pt x="8907191" y="1231952"/>
                    <a:pt x="8809340" y="1360651"/>
                    <a:pt x="8854440" y="1557562"/>
                  </a:cubicBezTo>
                  <a:cubicBezTo>
                    <a:pt x="8899540" y="1754473"/>
                    <a:pt x="8805395" y="1996851"/>
                    <a:pt x="8854440" y="2128098"/>
                  </a:cubicBezTo>
                  <a:cubicBezTo>
                    <a:pt x="8903485" y="2259345"/>
                    <a:pt x="8824365" y="2452571"/>
                    <a:pt x="8854440" y="2698634"/>
                  </a:cubicBezTo>
                  <a:cubicBezTo>
                    <a:pt x="8884515" y="2944697"/>
                    <a:pt x="8817810" y="3015089"/>
                    <a:pt x="8854440" y="3217821"/>
                  </a:cubicBezTo>
                  <a:cubicBezTo>
                    <a:pt x="8891070" y="3420553"/>
                    <a:pt x="8799625" y="3604489"/>
                    <a:pt x="8854440" y="3891053"/>
                  </a:cubicBezTo>
                  <a:cubicBezTo>
                    <a:pt x="8909255" y="4177617"/>
                    <a:pt x="8805304" y="4191610"/>
                    <a:pt x="8854440" y="4358892"/>
                  </a:cubicBezTo>
                  <a:cubicBezTo>
                    <a:pt x="8903576" y="4526174"/>
                    <a:pt x="8827631" y="4946572"/>
                    <a:pt x="8854440" y="5134821"/>
                  </a:cubicBezTo>
                  <a:cubicBezTo>
                    <a:pt x="8755607" y="5173181"/>
                    <a:pt x="8615591" y="5123818"/>
                    <a:pt x="8441233" y="5134821"/>
                  </a:cubicBezTo>
                  <a:cubicBezTo>
                    <a:pt x="8266875" y="5145824"/>
                    <a:pt x="8192317" y="5124447"/>
                    <a:pt x="8116570" y="5134821"/>
                  </a:cubicBezTo>
                  <a:cubicBezTo>
                    <a:pt x="8040823" y="5145195"/>
                    <a:pt x="7592770" y="5057040"/>
                    <a:pt x="7349185" y="5134821"/>
                  </a:cubicBezTo>
                  <a:cubicBezTo>
                    <a:pt x="7105601" y="5212602"/>
                    <a:pt x="7064979" y="5109756"/>
                    <a:pt x="6847434" y="5134821"/>
                  </a:cubicBezTo>
                  <a:cubicBezTo>
                    <a:pt x="6629889" y="5159886"/>
                    <a:pt x="6483941" y="5067354"/>
                    <a:pt x="6168593" y="5134821"/>
                  </a:cubicBezTo>
                  <a:cubicBezTo>
                    <a:pt x="5853245" y="5202288"/>
                    <a:pt x="5951678" y="5097602"/>
                    <a:pt x="5843930" y="5134821"/>
                  </a:cubicBezTo>
                  <a:cubicBezTo>
                    <a:pt x="5736182" y="5172040"/>
                    <a:pt x="5326966" y="5073367"/>
                    <a:pt x="5076546" y="5134821"/>
                  </a:cubicBezTo>
                  <a:cubicBezTo>
                    <a:pt x="4826126" y="5196275"/>
                    <a:pt x="4767375" y="5085701"/>
                    <a:pt x="4574794" y="5134821"/>
                  </a:cubicBezTo>
                  <a:cubicBezTo>
                    <a:pt x="4382213" y="5183941"/>
                    <a:pt x="4209407" y="5091767"/>
                    <a:pt x="3984498" y="5134821"/>
                  </a:cubicBezTo>
                  <a:cubicBezTo>
                    <a:pt x="3759589" y="5177875"/>
                    <a:pt x="3684845" y="5100450"/>
                    <a:pt x="3571291" y="5134821"/>
                  </a:cubicBezTo>
                  <a:cubicBezTo>
                    <a:pt x="3457737" y="5169192"/>
                    <a:pt x="3052877" y="5098712"/>
                    <a:pt x="2892450" y="5134821"/>
                  </a:cubicBezTo>
                  <a:cubicBezTo>
                    <a:pt x="2732023" y="5170930"/>
                    <a:pt x="2460858" y="5047349"/>
                    <a:pt x="2125066" y="5134821"/>
                  </a:cubicBezTo>
                  <a:cubicBezTo>
                    <a:pt x="1789274" y="5222293"/>
                    <a:pt x="1731252" y="5078359"/>
                    <a:pt x="1623314" y="5134821"/>
                  </a:cubicBezTo>
                  <a:cubicBezTo>
                    <a:pt x="1515376" y="5191283"/>
                    <a:pt x="1043970" y="5079904"/>
                    <a:pt x="855929" y="5134821"/>
                  </a:cubicBezTo>
                  <a:cubicBezTo>
                    <a:pt x="667888" y="5189738"/>
                    <a:pt x="323385" y="5125923"/>
                    <a:pt x="0" y="5134821"/>
                  </a:cubicBezTo>
                  <a:cubicBezTo>
                    <a:pt x="-37844" y="4834049"/>
                    <a:pt x="4219" y="4597227"/>
                    <a:pt x="0" y="4461589"/>
                  </a:cubicBezTo>
                  <a:cubicBezTo>
                    <a:pt x="-4219" y="4325951"/>
                    <a:pt x="41308" y="4024262"/>
                    <a:pt x="0" y="3839705"/>
                  </a:cubicBezTo>
                  <a:cubicBezTo>
                    <a:pt x="-41308" y="3655148"/>
                    <a:pt x="58830" y="3417313"/>
                    <a:pt x="0" y="3269169"/>
                  </a:cubicBezTo>
                  <a:cubicBezTo>
                    <a:pt x="-58830" y="3121025"/>
                    <a:pt x="19083" y="2844744"/>
                    <a:pt x="0" y="2647285"/>
                  </a:cubicBezTo>
                  <a:cubicBezTo>
                    <a:pt x="-19083" y="2449826"/>
                    <a:pt x="69147" y="2249395"/>
                    <a:pt x="0" y="2025402"/>
                  </a:cubicBezTo>
                  <a:cubicBezTo>
                    <a:pt x="-69147" y="1801409"/>
                    <a:pt x="58494" y="1650113"/>
                    <a:pt x="0" y="1352170"/>
                  </a:cubicBezTo>
                  <a:cubicBezTo>
                    <a:pt x="-58494" y="1054227"/>
                    <a:pt x="6980" y="1086421"/>
                    <a:pt x="0" y="935678"/>
                  </a:cubicBezTo>
                  <a:cubicBezTo>
                    <a:pt x="-6980" y="784935"/>
                    <a:pt x="45015" y="726100"/>
                    <a:pt x="0" y="519187"/>
                  </a:cubicBezTo>
                  <a:cubicBezTo>
                    <a:pt x="-45015" y="312274"/>
                    <a:pt x="3757" y="224501"/>
                    <a:pt x="0" y="0"/>
                  </a:cubicBezTo>
                  <a:close/>
                </a:path>
                <a:path w="8854440" h="5134821" stroke="0" extrusionOk="0">
                  <a:moveTo>
                    <a:pt x="0" y="0"/>
                  </a:moveTo>
                  <a:cubicBezTo>
                    <a:pt x="134008" y="-14728"/>
                    <a:pt x="285411" y="41557"/>
                    <a:pt x="501752" y="0"/>
                  </a:cubicBezTo>
                  <a:cubicBezTo>
                    <a:pt x="718093" y="-41557"/>
                    <a:pt x="684571" y="2501"/>
                    <a:pt x="826414" y="0"/>
                  </a:cubicBezTo>
                  <a:cubicBezTo>
                    <a:pt x="968257" y="-2501"/>
                    <a:pt x="1215998" y="18486"/>
                    <a:pt x="1593799" y="0"/>
                  </a:cubicBezTo>
                  <a:cubicBezTo>
                    <a:pt x="1971600" y="-18486"/>
                    <a:pt x="1955492" y="32601"/>
                    <a:pt x="2095551" y="0"/>
                  </a:cubicBezTo>
                  <a:cubicBezTo>
                    <a:pt x="2235610" y="-32601"/>
                    <a:pt x="2403001" y="8351"/>
                    <a:pt x="2597302" y="0"/>
                  </a:cubicBezTo>
                  <a:cubicBezTo>
                    <a:pt x="2791603" y="-8351"/>
                    <a:pt x="3077596" y="42807"/>
                    <a:pt x="3364687" y="0"/>
                  </a:cubicBezTo>
                  <a:cubicBezTo>
                    <a:pt x="3651778" y="-42807"/>
                    <a:pt x="3606710" y="32100"/>
                    <a:pt x="3777894" y="0"/>
                  </a:cubicBezTo>
                  <a:cubicBezTo>
                    <a:pt x="3949078" y="-32100"/>
                    <a:pt x="4341824" y="75406"/>
                    <a:pt x="4545279" y="0"/>
                  </a:cubicBezTo>
                  <a:cubicBezTo>
                    <a:pt x="4748734" y="-75406"/>
                    <a:pt x="5017436" y="67585"/>
                    <a:pt x="5312664" y="0"/>
                  </a:cubicBezTo>
                  <a:cubicBezTo>
                    <a:pt x="5607893" y="-67585"/>
                    <a:pt x="5747083" y="29348"/>
                    <a:pt x="5902960" y="0"/>
                  </a:cubicBezTo>
                  <a:cubicBezTo>
                    <a:pt x="6058837" y="-29348"/>
                    <a:pt x="6359182" y="3266"/>
                    <a:pt x="6670345" y="0"/>
                  </a:cubicBezTo>
                  <a:cubicBezTo>
                    <a:pt x="6981509" y="-3266"/>
                    <a:pt x="7054362" y="54021"/>
                    <a:pt x="7172096" y="0"/>
                  </a:cubicBezTo>
                  <a:cubicBezTo>
                    <a:pt x="7289830" y="-54021"/>
                    <a:pt x="7501003" y="50060"/>
                    <a:pt x="7673848" y="0"/>
                  </a:cubicBezTo>
                  <a:cubicBezTo>
                    <a:pt x="7846693" y="-50060"/>
                    <a:pt x="8094178" y="32275"/>
                    <a:pt x="8352688" y="0"/>
                  </a:cubicBezTo>
                  <a:cubicBezTo>
                    <a:pt x="8611198" y="-32275"/>
                    <a:pt x="8628789" y="6835"/>
                    <a:pt x="8854440" y="0"/>
                  </a:cubicBezTo>
                  <a:cubicBezTo>
                    <a:pt x="8926637" y="321516"/>
                    <a:pt x="8837704" y="460370"/>
                    <a:pt x="8854440" y="673232"/>
                  </a:cubicBezTo>
                  <a:cubicBezTo>
                    <a:pt x="8871176" y="886094"/>
                    <a:pt x="8789195" y="1096420"/>
                    <a:pt x="8854440" y="1295116"/>
                  </a:cubicBezTo>
                  <a:cubicBezTo>
                    <a:pt x="8919685" y="1493812"/>
                    <a:pt x="8811123" y="1695056"/>
                    <a:pt x="8854440" y="1917000"/>
                  </a:cubicBezTo>
                  <a:cubicBezTo>
                    <a:pt x="8897757" y="2138944"/>
                    <a:pt x="8815228" y="2344676"/>
                    <a:pt x="8854440" y="2538884"/>
                  </a:cubicBezTo>
                  <a:cubicBezTo>
                    <a:pt x="8893652" y="2733092"/>
                    <a:pt x="8817943" y="2760997"/>
                    <a:pt x="8854440" y="2955375"/>
                  </a:cubicBezTo>
                  <a:cubicBezTo>
                    <a:pt x="8890937" y="3149753"/>
                    <a:pt x="8824699" y="3207375"/>
                    <a:pt x="8854440" y="3423214"/>
                  </a:cubicBezTo>
                  <a:cubicBezTo>
                    <a:pt x="8884181" y="3639053"/>
                    <a:pt x="8843285" y="3756831"/>
                    <a:pt x="8854440" y="4045098"/>
                  </a:cubicBezTo>
                  <a:cubicBezTo>
                    <a:pt x="8865595" y="4333365"/>
                    <a:pt x="8798637" y="4413315"/>
                    <a:pt x="8854440" y="4564285"/>
                  </a:cubicBezTo>
                  <a:cubicBezTo>
                    <a:pt x="8910243" y="4715255"/>
                    <a:pt x="8846145" y="4851244"/>
                    <a:pt x="8854440" y="5134821"/>
                  </a:cubicBezTo>
                  <a:cubicBezTo>
                    <a:pt x="8682613" y="5151513"/>
                    <a:pt x="8506896" y="5122859"/>
                    <a:pt x="8175600" y="5134821"/>
                  </a:cubicBezTo>
                  <a:cubicBezTo>
                    <a:pt x="7844304" y="5146783"/>
                    <a:pt x="7997560" y="5123250"/>
                    <a:pt x="7850937" y="5134821"/>
                  </a:cubicBezTo>
                  <a:cubicBezTo>
                    <a:pt x="7704314" y="5146392"/>
                    <a:pt x="7447428" y="5082384"/>
                    <a:pt x="7260641" y="5134821"/>
                  </a:cubicBezTo>
                  <a:cubicBezTo>
                    <a:pt x="7073854" y="5187258"/>
                    <a:pt x="7010197" y="5087144"/>
                    <a:pt x="6847434" y="5134821"/>
                  </a:cubicBezTo>
                  <a:cubicBezTo>
                    <a:pt x="6684671" y="5182498"/>
                    <a:pt x="6504209" y="5065318"/>
                    <a:pt x="6168593" y="5134821"/>
                  </a:cubicBezTo>
                  <a:cubicBezTo>
                    <a:pt x="5832977" y="5204324"/>
                    <a:pt x="5838274" y="5121502"/>
                    <a:pt x="5755386" y="5134821"/>
                  </a:cubicBezTo>
                  <a:cubicBezTo>
                    <a:pt x="5672498" y="5148140"/>
                    <a:pt x="5332250" y="5082020"/>
                    <a:pt x="5076546" y="5134821"/>
                  </a:cubicBezTo>
                  <a:cubicBezTo>
                    <a:pt x="4820842" y="5187622"/>
                    <a:pt x="4877539" y="5104001"/>
                    <a:pt x="4751883" y="5134821"/>
                  </a:cubicBezTo>
                  <a:cubicBezTo>
                    <a:pt x="4626227" y="5165641"/>
                    <a:pt x="4407914" y="5070350"/>
                    <a:pt x="4073042" y="5134821"/>
                  </a:cubicBezTo>
                  <a:cubicBezTo>
                    <a:pt x="3738170" y="5199292"/>
                    <a:pt x="3842431" y="5116523"/>
                    <a:pt x="3659835" y="5134821"/>
                  </a:cubicBezTo>
                  <a:cubicBezTo>
                    <a:pt x="3477239" y="5153119"/>
                    <a:pt x="3487612" y="5096527"/>
                    <a:pt x="3335172" y="5134821"/>
                  </a:cubicBezTo>
                  <a:cubicBezTo>
                    <a:pt x="3182732" y="5173115"/>
                    <a:pt x="3058087" y="5130213"/>
                    <a:pt x="2921965" y="5134821"/>
                  </a:cubicBezTo>
                  <a:cubicBezTo>
                    <a:pt x="2785843" y="5139429"/>
                    <a:pt x="2534184" y="5103633"/>
                    <a:pt x="2243125" y="5134821"/>
                  </a:cubicBezTo>
                  <a:cubicBezTo>
                    <a:pt x="1952066" y="5166009"/>
                    <a:pt x="2016297" y="5118823"/>
                    <a:pt x="1829918" y="5134821"/>
                  </a:cubicBezTo>
                  <a:cubicBezTo>
                    <a:pt x="1643539" y="5150819"/>
                    <a:pt x="1597356" y="5112986"/>
                    <a:pt x="1505255" y="5134821"/>
                  </a:cubicBezTo>
                  <a:cubicBezTo>
                    <a:pt x="1413154" y="5156656"/>
                    <a:pt x="1206161" y="5104717"/>
                    <a:pt x="1092048" y="5134821"/>
                  </a:cubicBezTo>
                  <a:cubicBezTo>
                    <a:pt x="977935" y="5164925"/>
                    <a:pt x="795444" y="5123612"/>
                    <a:pt x="590296" y="5134821"/>
                  </a:cubicBezTo>
                  <a:cubicBezTo>
                    <a:pt x="385148" y="5146030"/>
                    <a:pt x="179981" y="5121295"/>
                    <a:pt x="0" y="5134821"/>
                  </a:cubicBezTo>
                  <a:cubicBezTo>
                    <a:pt x="-20141" y="4935526"/>
                    <a:pt x="6737" y="4805156"/>
                    <a:pt x="0" y="4666982"/>
                  </a:cubicBezTo>
                  <a:cubicBezTo>
                    <a:pt x="-6737" y="4528808"/>
                    <a:pt x="31820" y="4383488"/>
                    <a:pt x="0" y="4199143"/>
                  </a:cubicBezTo>
                  <a:cubicBezTo>
                    <a:pt x="-31820" y="4014798"/>
                    <a:pt x="65297" y="3768862"/>
                    <a:pt x="0" y="3628607"/>
                  </a:cubicBezTo>
                  <a:cubicBezTo>
                    <a:pt x="-65297" y="3488352"/>
                    <a:pt x="1279" y="3265749"/>
                    <a:pt x="0" y="3058071"/>
                  </a:cubicBezTo>
                  <a:cubicBezTo>
                    <a:pt x="-1279" y="2850393"/>
                    <a:pt x="9459" y="2737597"/>
                    <a:pt x="0" y="2487536"/>
                  </a:cubicBezTo>
                  <a:cubicBezTo>
                    <a:pt x="-9459" y="2237475"/>
                    <a:pt x="21524" y="2089070"/>
                    <a:pt x="0" y="1917000"/>
                  </a:cubicBezTo>
                  <a:cubicBezTo>
                    <a:pt x="-21524" y="1744930"/>
                    <a:pt x="41522" y="1534878"/>
                    <a:pt x="0" y="1397812"/>
                  </a:cubicBezTo>
                  <a:cubicBezTo>
                    <a:pt x="-41522" y="1260746"/>
                    <a:pt x="32563" y="958073"/>
                    <a:pt x="0" y="775929"/>
                  </a:cubicBezTo>
                  <a:cubicBezTo>
                    <a:pt x="-32563" y="593785"/>
                    <a:pt x="42659" y="30643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613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64" name="Picture 63" descr="A close-up of a calculator and a calculator&#10;&#10;Description automatically generated with low confidence">
              <a:extLst>
                <a:ext uri="{FF2B5EF4-FFF2-40B4-BE49-F238E27FC236}">
                  <a16:creationId xmlns:a16="http://schemas.microsoft.com/office/drawing/2014/main" id="{A7BE0489-F06D-C9BA-4C5E-33036D857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810" y="3675542"/>
              <a:ext cx="1270642" cy="1064033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5A9A659-ECA9-72C9-66BE-634DBC315713}"/>
                </a:ext>
              </a:extLst>
            </p:cNvPr>
            <p:cNvSpPr txBox="1"/>
            <p:nvPr/>
          </p:nvSpPr>
          <p:spPr>
            <a:xfrm>
              <a:off x="7036606" y="2149407"/>
              <a:ext cx="8577077" cy="2163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06910">
                <a:defRPr/>
              </a:pPr>
              <a:r>
                <a:rPr lang="th-TH" sz="2800" b="1">
                  <a:solidFill>
                    <a:srgbClr val="C55A11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ตัวอย่าง</a:t>
              </a: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ขอเปลี่ยนจากหนี้บัตรกดเงินสด </a:t>
              </a: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48,000 </a:t>
              </a: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บาท ที่จะครบกำหนดจ่ายในเดือนถัดไป เป็นหนี้ระยะยาว ระยะเวลาผ่อน </a:t>
              </a: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48 </a:t>
              </a: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งวด  ผ่อนงวดละ </a:t>
              </a: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1,000 </a:t>
              </a: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บาท 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F3A3C45-E4B0-D30E-9A93-2BFE99BFDBFC}"/>
                </a:ext>
              </a:extLst>
            </p:cNvPr>
            <p:cNvCxnSpPr>
              <a:cxnSpLocks/>
            </p:cNvCxnSpPr>
            <p:nvPr/>
          </p:nvCxnSpPr>
          <p:spPr>
            <a:xfrm>
              <a:off x="7329139" y="5141417"/>
              <a:ext cx="7748501" cy="0"/>
            </a:xfrm>
            <a:prstGeom prst="line">
              <a:avLst/>
            </a:prstGeom>
            <a:ln w="984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9C7D0D3-FC2F-8C54-4434-A046ECCF93C7}"/>
                </a:ext>
              </a:extLst>
            </p:cNvPr>
            <p:cNvSpPr txBox="1"/>
            <p:nvPr/>
          </p:nvSpPr>
          <p:spPr>
            <a:xfrm>
              <a:off x="8012730" y="5192892"/>
              <a:ext cx="6533687" cy="2118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งวดที่ </a:t>
              </a: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 – 48 </a:t>
              </a: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b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ชำระงวดละ </a:t>
              </a: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1,000 </a:t>
              </a: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บาท </a:t>
              </a:r>
            </a:p>
            <a:p>
              <a:pPr algn="ctr" defTabSz="1706910">
                <a:defRPr/>
              </a:pPr>
              <a:r>
                <a:rPr lang="th-TH" sz="2613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(ตัวเลขสมมติรวมดอกเบี้ยแล้ว) </a:t>
              </a:r>
              <a:endParaRPr lang="th-TH" sz="280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E146F31-87AB-30F3-CD9C-76A48EDED87B}"/>
                </a:ext>
              </a:extLst>
            </p:cNvPr>
            <p:cNvCxnSpPr>
              <a:cxnSpLocks/>
            </p:cNvCxnSpPr>
            <p:nvPr/>
          </p:nvCxnSpPr>
          <p:spPr>
            <a:xfrm>
              <a:off x="12210966" y="5603447"/>
              <a:ext cx="286667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101E6B4-9887-1ED6-B2C4-8C08AE1788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5752" y="5624962"/>
              <a:ext cx="2924096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2DED0C1-375B-7711-1F9D-43C482EF84D6}"/>
              </a:ext>
            </a:extLst>
          </p:cNvPr>
          <p:cNvSpPr txBox="1"/>
          <p:nvPr/>
        </p:nvSpPr>
        <p:spPr>
          <a:xfrm>
            <a:off x="8017158" y="3425669"/>
            <a:ext cx="3696000" cy="14713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defTabSz="1075275">
              <a:defRPr/>
            </a:pPr>
            <a:r>
              <a:rPr lang="en-US" sz="2987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</a:t>
            </a:r>
            <a:r>
              <a:rPr lang="th-TH" sz="2987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ยืด </a:t>
            </a: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ระยะเวลา</a:t>
            </a:r>
            <a:b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ผ่อนชำระหนี้ออกไป </a:t>
            </a:r>
            <a:b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เพื่อให้ค่างวดลดลง</a:t>
            </a:r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9377C03B-2021-D3E6-D943-9BB91CFCF4B5}"/>
              </a:ext>
            </a:extLst>
          </p:cNvPr>
          <p:cNvSpPr/>
          <p:nvPr/>
        </p:nvSpPr>
        <p:spPr>
          <a:xfrm>
            <a:off x="4298531" y="3616081"/>
            <a:ext cx="359160" cy="39150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06910">
              <a:defRPr/>
            </a:pPr>
            <a:endParaRPr lang="th-TH" sz="28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1763636-4164-21EC-348B-16A700C494B0}"/>
              </a:ext>
            </a:extLst>
          </p:cNvPr>
          <p:cNvGrpSpPr/>
          <p:nvPr/>
        </p:nvGrpSpPr>
        <p:grpSpPr>
          <a:xfrm>
            <a:off x="12293891" y="3772563"/>
            <a:ext cx="3489939" cy="1401430"/>
            <a:chOff x="675414" y="1602235"/>
            <a:chExt cx="1869610" cy="75076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55BFD23-C0DA-929A-5866-8BD5B2F7B6F2}"/>
                </a:ext>
              </a:extLst>
            </p:cNvPr>
            <p:cNvGrpSpPr/>
            <p:nvPr/>
          </p:nvGrpSpPr>
          <p:grpSpPr>
            <a:xfrm>
              <a:off x="1290270" y="1602235"/>
              <a:ext cx="1254754" cy="750766"/>
              <a:chOff x="520792" y="2143554"/>
              <a:chExt cx="1262467" cy="859588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C58569C-B665-B678-5BC4-5A201C491831}"/>
                  </a:ext>
                </a:extLst>
              </p:cNvPr>
              <p:cNvGrpSpPr/>
              <p:nvPr/>
            </p:nvGrpSpPr>
            <p:grpSpPr>
              <a:xfrm>
                <a:off x="520792" y="2143554"/>
                <a:ext cx="1251812" cy="859588"/>
                <a:chOff x="179512" y="3119527"/>
                <a:chExt cx="1115484" cy="691098"/>
              </a:xfrm>
            </p:grpSpPr>
            <p:pic>
              <p:nvPicPr>
                <p:cNvPr id="88" name="Picture 87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7CDDEE4-C016-2F05-0BC2-C3876EC8C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512" y="3604747"/>
                  <a:ext cx="318986" cy="183466"/>
                </a:xfrm>
                <a:prstGeom prst="rect">
                  <a:avLst/>
                </a:prstGeom>
              </p:spPr>
            </p:pic>
            <p:pic>
              <p:nvPicPr>
                <p:cNvPr id="89" name="Picture 88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6D8A6B29-7F0D-26DA-007B-59AD06F82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221" y="3359497"/>
                  <a:ext cx="318986" cy="183466"/>
                </a:xfrm>
                <a:prstGeom prst="rect">
                  <a:avLst/>
                </a:prstGeom>
              </p:spPr>
            </p:pic>
            <p:pic>
              <p:nvPicPr>
                <p:cNvPr id="90" name="Picture 89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60213E93-306D-B335-AAA0-71E26D9127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274" y="3119527"/>
                  <a:ext cx="318986" cy="183466"/>
                </a:xfrm>
                <a:prstGeom prst="rect">
                  <a:avLst/>
                </a:prstGeom>
              </p:spPr>
            </p:pic>
            <p:pic>
              <p:nvPicPr>
                <p:cNvPr id="91" name="Picture 90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EF14E3F9-CB2D-44A5-CDAE-B1BC593518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346" y="3372170"/>
                  <a:ext cx="318986" cy="183466"/>
                </a:xfrm>
                <a:prstGeom prst="rect">
                  <a:avLst/>
                </a:prstGeom>
              </p:spPr>
            </p:pic>
            <p:pic>
              <p:nvPicPr>
                <p:cNvPr id="92" name="Picture 91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D8574AD-7252-7A3D-C636-37A6BAC592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3254" y="3626192"/>
                  <a:ext cx="318986" cy="183466"/>
                </a:xfrm>
                <a:prstGeom prst="rect">
                  <a:avLst/>
                </a:prstGeom>
              </p:spPr>
            </p:pic>
            <p:pic>
              <p:nvPicPr>
                <p:cNvPr id="93" name="Picture 92" descr="Icon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94B29DD9-DD77-5FD6-46A2-0E7EECE599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6010" y="3627159"/>
                  <a:ext cx="318986" cy="183466"/>
                </a:xfrm>
                <a:prstGeom prst="rect">
                  <a:avLst/>
                </a:prstGeom>
              </p:spPr>
            </p:pic>
          </p:grpSp>
          <p:sp>
            <p:nvSpPr>
              <p:cNvPr id="87" name="Arrow: Down 86">
                <a:extLst>
                  <a:ext uri="{FF2B5EF4-FFF2-40B4-BE49-F238E27FC236}">
                    <a16:creationId xmlns:a16="http://schemas.microsoft.com/office/drawing/2014/main" id="{BCB4A4CB-EEE6-82D6-F869-F3C55D377C7C}"/>
                  </a:ext>
                </a:extLst>
              </p:cNvPr>
              <p:cNvSpPr/>
              <p:nvPr/>
            </p:nvSpPr>
            <p:spPr>
              <a:xfrm>
                <a:off x="1425288" y="2370088"/>
                <a:ext cx="357971" cy="331767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227">
                  <a:solidFill>
                    <a:prstClr val="white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pic>
          <p:nvPicPr>
            <p:cNvPr id="85" name="Graphic 84" descr="Badge 1 with solid fill">
              <a:extLst>
                <a:ext uri="{FF2B5EF4-FFF2-40B4-BE49-F238E27FC236}">
                  <a16:creationId xmlns:a16="http://schemas.microsoft.com/office/drawing/2014/main" id="{B58CEEC0-11C2-2A32-75C4-DAD70933C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5414" y="1741553"/>
              <a:ext cx="538145" cy="510744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B9DBB3D-21B2-5521-0418-EBAD349F39FA}"/>
              </a:ext>
            </a:extLst>
          </p:cNvPr>
          <p:cNvSpPr txBox="1"/>
          <p:nvPr/>
        </p:nvSpPr>
        <p:spPr>
          <a:xfrm>
            <a:off x="12578196" y="5547278"/>
            <a:ext cx="3322364" cy="6093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รายได้ลดลงเป็นเวลานาน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3A70C-DFC1-B802-BC98-2944D3234CB4}"/>
              </a:ext>
            </a:extLst>
          </p:cNvPr>
          <p:cNvSpPr txBox="1"/>
          <p:nvPr/>
        </p:nvSpPr>
        <p:spPr>
          <a:xfrm>
            <a:off x="4152687" y="1497419"/>
            <a:ext cx="9360988" cy="781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th-TH"/>
            </a:defPPr>
            <a:lvl1pPr algn="ctr" defTabSz="685800">
              <a:defRPr sz="2400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defRPr>
            </a:lvl1pPr>
          </a:lstStyle>
          <a:p>
            <a:r>
              <a:rPr lang="en-US" altLang="th-TH" sz="4480"/>
              <a:t>2. </a:t>
            </a:r>
            <a:r>
              <a:rPr lang="th-TH" altLang="th-TH" sz="4480"/>
              <a:t>เลือกวิธีที่เหมาะสมกับสถานการณ์ทางการเงิน </a:t>
            </a:r>
            <a:endParaRPr lang="th-TH" sz="448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C62F0E-67F8-7295-CA7B-CCD21D6F5E0B}"/>
              </a:ext>
            </a:extLst>
          </p:cNvPr>
          <p:cNvGrpSpPr/>
          <p:nvPr/>
        </p:nvGrpSpPr>
        <p:grpSpPr>
          <a:xfrm>
            <a:off x="1344744" y="430920"/>
            <a:ext cx="7878056" cy="1055803"/>
            <a:chOff x="5109447" y="2450096"/>
            <a:chExt cx="2576280" cy="56560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6665BF-95BB-2E56-E423-63ADF6BB8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3546">
              <a:off x="5144089" y="2450096"/>
              <a:ext cx="2506997" cy="56560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485770-43FD-9613-14D3-EB3E3F37614F}"/>
                </a:ext>
              </a:extLst>
            </p:cNvPr>
            <p:cNvSpPr txBox="1"/>
            <p:nvPr/>
          </p:nvSpPr>
          <p:spPr>
            <a:xfrm>
              <a:off x="5109447" y="2489227"/>
              <a:ext cx="2576280" cy="480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5227">
                  <a:solidFill>
                    <a:srgbClr val="0D2E68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อยากปรับโครงสร้างหนี้...เลือกวิธีไหนดี?</a:t>
              </a:r>
            </a:p>
          </p:txBody>
        </p:sp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A0967073-778D-5E7E-6EB3-BE6546ABAD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0" y="557110"/>
            <a:ext cx="903256" cy="1275790"/>
          </a:xfrm>
          <a:prstGeom prst="rect">
            <a:avLst/>
          </a:prstGeom>
          <a:noFill/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631B2B2-7FDB-5417-79A5-23CAA42D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81023" y="8974285"/>
            <a:ext cx="606777" cy="451070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6</a:t>
            </a:fld>
            <a:endParaRPr lang="th-T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12968 0.001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0" grpId="0" animBg="1"/>
      <p:bldP spid="71" grpId="0" animBg="1"/>
      <p:bldP spid="71" grpId="1" animBg="1"/>
      <p:bldP spid="94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03D501-1912-AFBE-E466-572275E7F4C9}"/>
              </a:ext>
            </a:extLst>
          </p:cNvPr>
          <p:cNvGrpSpPr/>
          <p:nvPr/>
        </p:nvGrpSpPr>
        <p:grpSpPr>
          <a:xfrm>
            <a:off x="532351" y="2449030"/>
            <a:ext cx="8547549" cy="3023543"/>
            <a:chOff x="4282904" y="1237806"/>
            <a:chExt cx="4751688" cy="17610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1B1CB-5691-BDF9-98C6-389B1E4CFE1D}"/>
                </a:ext>
              </a:extLst>
            </p:cNvPr>
            <p:cNvSpPr/>
            <p:nvPr/>
          </p:nvSpPr>
          <p:spPr>
            <a:xfrm>
              <a:off x="4282904" y="1237806"/>
              <a:ext cx="4751688" cy="1761053"/>
            </a:xfrm>
            <a:custGeom>
              <a:avLst/>
              <a:gdLst>
                <a:gd name="connsiteX0" fmla="*/ 0 w 4751688"/>
                <a:gd name="connsiteY0" fmla="*/ 0 h 1761053"/>
                <a:gd name="connsiteX1" fmla="*/ 688995 w 4751688"/>
                <a:gd name="connsiteY1" fmla="*/ 0 h 1761053"/>
                <a:gd name="connsiteX2" fmla="*/ 1330473 w 4751688"/>
                <a:gd name="connsiteY2" fmla="*/ 0 h 1761053"/>
                <a:gd name="connsiteX3" fmla="*/ 1924434 w 4751688"/>
                <a:gd name="connsiteY3" fmla="*/ 0 h 1761053"/>
                <a:gd name="connsiteX4" fmla="*/ 2518395 w 4751688"/>
                <a:gd name="connsiteY4" fmla="*/ 0 h 1761053"/>
                <a:gd name="connsiteX5" fmla="*/ 3207389 w 4751688"/>
                <a:gd name="connsiteY5" fmla="*/ 0 h 1761053"/>
                <a:gd name="connsiteX6" fmla="*/ 3848867 w 4751688"/>
                <a:gd name="connsiteY6" fmla="*/ 0 h 1761053"/>
                <a:gd name="connsiteX7" fmla="*/ 4751688 w 4751688"/>
                <a:gd name="connsiteY7" fmla="*/ 0 h 1761053"/>
                <a:gd name="connsiteX8" fmla="*/ 4751688 w 4751688"/>
                <a:gd name="connsiteY8" fmla="*/ 569407 h 1761053"/>
                <a:gd name="connsiteX9" fmla="*/ 4751688 w 4751688"/>
                <a:gd name="connsiteY9" fmla="*/ 1103593 h 1761053"/>
                <a:gd name="connsiteX10" fmla="*/ 4751688 w 4751688"/>
                <a:gd name="connsiteY10" fmla="*/ 1761053 h 1761053"/>
                <a:gd name="connsiteX11" fmla="*/ 4252761 w 4751688"/>
                <a:gd name="connsiteY11" fmla="*/ 1761053 h 1761053"/>
                <a:gd name="connsiteX12" fmla="*/ 3563766 w 4751688"/>
                <a:gd name="connsiteY12" fmla="*/ 1761053 h 1761053"/>
                <a:gd name="connsiteX13" fmla="*/ 3017322 w 4751688"/>
                <a:gd name="connsiteY13" fmla="*/ 1761053 h 1761053"/>
                <a:gd name="connsiteX14" fmla="*/ 2328327 w 4751688"/>
                <a:gd name="connsiteY14" fmla="*/ 1761053 h 1761053"/>
                <a:gd name="connsiteX15" fmla="*/ 1829400 w 4751688"/>
                <a:gd name="connsiteY15" fmla="*/ 1761053 h 1761053"/>
                <a:gd name="connsiteX16" fmla="*/ 1377990 w 4751688"/>
                <a:gd name="connsiteY16" fmla="*/ 1761053 h 1761053"/>
                <a:gd name="connsiteX17" fmla="*/ 926579 w 4751688"/>
                <a:gd name="connsiteY17" fmla="*/ 1761053 h 1761053"/>
                <a:gd name="connsiteX18" fmla="*/ 0 w 4751688"/>
                <a:gd name="connsiteY18" fmla="*/ 1761053 h 1761053"/>
                <a:gd name="connsiteX19" fmla="*/ 0 w 4751688"/>
                <a:gd name="connsiteY19" fmla="*/ 1226867 h 1761053"/>
                <a:gd name="connsiteX20" fmla="*/ 0 w 4751688"/>
                <a:gd name="connsiteY20" fmla="*/ 604628 h 1761053"/>
                <a:gd name="connsiteX21" fmla="*/ 0 w 4751688"/>
                <a:gd name="connsiteY21" fmla="*/ 0 h 176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51688" h="1761053" fill="none" extrusionOk="0">
                  <a:moveTo>
                    <a:pt x="0" y="0"/>
                  </a:moveTo>
                  <a:cubicBezTo>
                    <a:pt x="243207" y="-1253"/>
                    <a:pt x="532134" y="56458"/>
                    <a:pt x="688995" y="0"/>
                  </a:cubicBezTo>
                  <a:cubicBezTo>
                    <a:pt x="845856" y="-56458"/>
                    <a:pt x="1027272" y="60833"/>
                    <a:pt x="1330473" y="0"/>
                  </a:cubicBezTo>
                  <a:cubicBezTo>
                    <a:pt x="1633674" y="-60833"/>
                    <a:pt x="1649435" y="58417"/>
                    <a:pt x="1924434" y="0"/>
                  </a:cubicBezTo>
                  <a:cubicBezTo>
                    <a:pt x="2199433" y="-58417"/>
                    <a:pt x="2296586" y="19010"/>
                    <a:pt x="2518395" y="0"/>
                  </a:cubicBezTo>
                  <a:cubicBezTo>
                    <a:pt x="2740204" y="-19010"/>
                    <a:pt x="2944465" y="82319"/>
                    <a:pt x="3207389" y="0"/>
                  </a:cubicBezTo>
                  <a:cubicBezTo>
                    <a:pt x="3470313" y="-82319"/>
                    <a:pt x="3650942" y="12863"/>
                    <a:pt x="3848867" y="0"/>
                  </a:cubicBezTo>
                  <a:cubicBezTo>
                    <a:pt x="4046792" y="-12863"/>
                    <a:pt x="4350686" y="65252"/>
                    <a:pt x="4751688" y="0"/>
                  </a:cubicBezTo>
                  <a:cubicBezTo>
                    <a:pt x="4758022" y="239736"/>
                    <a:pt x="4713715" y="367349"/>
                    <a:pt x="4751688" y="569407"/>
                  </a:cubicBezTo>
                  <a:cubicBezTo>
                    <a:pt x="4789661" y="771465"/>
                    <a:pt x="4701287" y="854193"/>
                    <a:pt x="4751688" y="1103593"/>
                  </a:cubicBezTo>
                  <a:cubicBezTo>
                    <a:pt x="4802089" y="1352993"/>
                    <a:pt x="4685207" y="1545999"/>
                    <a:pt x="4751688" y="1761053"/>
                  </a:cubicBezTo>
                  <a:cubicBezTo>
                    <a:pt x="4615174" y="1798495"/>
                    <a:pt x="4397104" y="1746421"/>
                    <a:pt x="4252761" y="1761053"/>
                  </a:cubicBezTo>
                  <a:cubicBezTo>
                    <a:pt x="4108418" y="1775685"/>
                    <a:pt x="3779104" y="1715212"/>
                    <a:pt x="3563766" y="1761053"/>
                  </a:cubicBezTo>
                  <a:cubicBezTo>
                    <a:pt x="3348428" y="1806894"/>
                    <a:pt x="3229515" y="1709432"/>
                    <a:pt x="3017322" y="1761053"/>
                  </a:cubicBezTo>
                  <a:cubicBezTo>
                    <a:pt x="2805129" y="1812674"/>
                    <a:pt x="2660747" y="1705940"/>
                    <a:pt x="2328327" y="1761053"/>
                  </a:cubicBezTo>
                  <a:cubicBezTo>
                    <a:pt x="1995907" y="1816166"/>
                    <a:pt x="2066782" y="1702165"/>
                    <a:pt x="1829400" y="1761053"/>
                  </a:cubicBezTo>
                  <a:cubicBezTo>
                    <a:pt x="1592018" y="1819941"/>
                    <a:pt x="1599476" y="1728654"/>
                    <a:pt x="1377990" y="1761053"/>
                  </a:cubicBezTo>
                  <a:cubicBezTo>
                    <a:pt x="1156504" y="1793452"/>
                    <a:pt x="1073365" y="1716430"/>
                    <a:pt x="926579" y="1761053"/>
                  </a:cubicBezTo>
                  <a:cubicBezTo>
                    <a:pt x="779793" y="1805676"/>
                    <a:pt x="187845" y="1719191"/>
                    <a:pt x="0" y="1761053"/>
                  </a:cubicBezTo>
                  <a:cubicBezTo>
                    <a:pt x="-22783" y="1604488"/>
                    <a:pt x="12634" y="1457987"/>
                    <a:pt x="0" y="1226867"/>
                  </a:cubicBezTo>
                  <a:cubicBezTo>
                    <a:pt x="-12634" y="995747"/>
                    <a:pt x="9751" y="805008"/>
                    <a:pt x="0" y="604628"/>
                  </a:cubicBezTo>
                  <a:cubicBezTo>
                    <a:pt x="-9751" y="404248"/>
                    <a:pt x="37659" y="148927"/>
                    <a:pt x="0" y="0"/>
                  </a:cubicBezTo>
                  <a:close/>
                </a:path>
                <a:path w="4751688" h="1761053" stroke="0" extrusionOk="0">
                  <a:moveTo>
                    <a:pt x="0" y="0"/>
                  </a:moveTo>
                  <a:cubicBezTo>
                    <a:pt x="154738" y="-4997"/>
                    <a:pt x="424746" y="8209"/>
                    <a:pt x="546444" y="0"/>
                  </a:cubicBezTo>
                  <a:cubicBezTo>
                    <a:pt x="668142" y="-8209"/>
                    <a:pt x="889452" y="49977"/>
                    <a:pt x="997854" y="0"/>
                  </a:cubicBezTo>
                  <a:cubicBezTo>
                    <a:pt x="1106256" y="-49977"/>
                    <a:pt x="1447954" y="61578"/>
                    <a:pt x="1686849" y="0"/>
                  </a:cubicBezTo>
                  <a:cubicBezTo>
                    <a:pt x="1925744" y="-61578"/>
                    <a:pt x="2071283" y="1368"/>
                    <a:pt x="2233293" y="0"/>
                  </a:cubicBezTo>
                  <a:cubicBezTo>
                    <a:pt x="2395303" y="-1368"/>
                    <a:pt x="2573969" y="7309"/>
                    <a:pt x="2779737" y="0"/>
                  </a:cubicBezTo>
                  <a:cubicBezTo>
                    <a:pt x="2985505" y="-7309"/>
                    <a:pt x="3258431" y="42996"/>
                    <a:pt x="3468732" y="0"/>
                  </a:cubicBezTo>
                  <a:cubicBezTo>
                    <a:pt x="3679033" y="-42996"/>
                    <a:pt x="3817552" y="1031"/>
                    <a:pt x="3967659" y="0"/>
                  </a:cubicBezTo>
                  <a:cubicBezTo>
                    <a:pt x="4117766" y="-1031"/>
                    <a:pt x="4458358" y="21173"/>
                    <a:pt x="4751688" y="0"/>
                  </a:cubicBezTo>
                  <a:cubicBezTo>
                    <a:pt x="4805009" y="187476"/>
                    <a:pt x="4710976" y="379123"/>
                    <a:pt x="4751688" y="622239"/>
                  </a:cubicBezTo>
                  <a:cubicBezTo>
                    <a:pt x="4792400" y="865355"/>
                    <a:pt x="4751475" y="1012830"/>
                    <a:pt x="4751688" y="1174035"/>
                  </a:cubicBezTo>
                  <a:cubicBezTo>
                    <a:pt x="4751901" y="1335240"/>
                    <a:pt x="4727947" y="1469543"/>
                    <a:pt x="4751688" y="1761053"/>
                  </a:cubicBezTo>
                  <a:cubicBezTo>
                    <a:pt x="4618940" y="1762033"/>
                    <a:pt x="4253359" y="1685945"/>
                    <a:pt x="4110210" y="1761053"/>
                  </a:cubicBezTo>
                  <a:cubicBezTo>
                    <a:pt x="3967061" y="1836161"/>
                    <a:pt x="3731852" y="1759607"/>
                    <a:pt x="3421215" y="1761053"/>
                  </a:cubicBezTo>
                  <a:cubicBezTo>
                    <a:pt x="3110578" y="1762499"/>
                    <a:pt x="2995147" y="1724043"/>
                    <a:pt x="2732221" y="1761053"/>
                  </a:cubicBezTo>
                  <a:cubicBezTo>
                    <a:pt x="2469295" y="1798063"/>
                    <a:pt x="2472500" y="1758424"/>
                    <a:pt x="2233293" y="1761053"/>
                  </a:cubicBezTo>
                  <a:cubicBezTo>
                    <a:pt x="1994086" y="1763682"/>
                    <a:pt x="1848078" y="1759937"/>
                    <a:pt x="1639332" y="1761053"/>
                  </a:cubicBezTo>
                  <a:cubicBezTo>
                    <a:pt x="1430586" y="1762169"/>
                    <a:pt x="1093197" y="1750536"/>
                    <a:pt x="950338" y="1761053"/>
                  </a:cubicBezTo>
                  <a:cubicBezTo>
                    <a:pt x="807479" y="1771570"/>
                    <a:pt x="247396" y="1755764"/>
                    <a:pt x="0" y="1761053"/>
                  </a:cubicBezTo>
                  <a:cubicBezTo>
                    <a:pt x="-35465" y="1631057"/>
                    <a:pt x="37424" y="1438009"/>
                    <a:pt x="0" y="1226867"/>
                  </a:cubicBezTo>
                  <a:cubicBezTo>
                    <a:pt x="-37424" y="1015725"/>
                    <a:pt x="35897" y="848884"/>
                    <a:pt x="0" y="675070"/>
                  </a:cubicBezTo>
                  <a:cubicBezTo>
                    <a:pt x="-35897" y="501256"/>
                    <a:pt x="6445" y="18830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800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727558-25F8-1240-5B6D-292215356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437" b="24079"/>
            <a:stretch/>
          </p:blipFill>
          <p:spPr>
            <a:xfrm>
              <a:off x="6844173" y="1533891"/>
              <a:ext cx="1066791" cy="1320773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3206B0-8053-3E95-62DC-B8D6768CB79B}"/>
                </a:ext>
              </a:extLst>
            </p:cNvPr>
            <p:cNvGrpSpPr/>
            <p:nvPr/>
          </p:nvGrpSpPr>
          <p:grpSpPr>
            <a:xfrm>
              <a:off x="4337076" y="1253868"/>
              <a:ext cx="4469271" cy="1613201"/>
              <a:chOff x="4077612" y="2844184"/>
              <a:chExt cx="4194803" cy="161320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36382E-8158-0998-508B-156201D51813}"/>
                  </a:ext>
                </a:extLst>
              </p:cNvPr>
              <p:cNvGrpSpPr/>
              <p:nvPr/>
            </p:nvGrpSpPr>
            <p:grpSpPr>
              <a:xfrm>
                <a:off x="4077612" y="2844184"/>
                <a:ext cx="3643278" cy="1613201"/>
                <a:chOff x="4077612" y="2844184"/>
                <a:chExt cx="3643278" cy="1613201"/>
              </a:xfrm>
            </p:grpSpPr>
            <p:grpSp>
              <p:nvGrpSpPr>
                <p:cNvPr id="13" name="Group 30">
                  <a:extLst>
                    <a:ext uri="{FF2B5EF4-FFF2-40B4-BE49-F238E27FC236}">
                      <a16:creationId xmlns:a16="http://schemas.microsoft.com/office/drawing/2014/main" id="{44AB1A14-7BC8-D83B-07B1-544DAD110B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05171" y="3124207"/>
                  <a:ext cx="3244599" cy="1333178"/>
                  <a:chOff x="634" y="1934"/>
                  <a:chExt cx="4355" cy="1612"/>
                </a:xfrm>
              </p:grpSpPr>
              <p:sp>
                <p:nvSpPr>
                  <p:cNvPr id="15" name="Text Box 15">
                    <a:extLst>
                      <a:ext uri="{FF2B5EF4-FFF2-40B4-BE49-F238E27FC236}">
                        <a16:creationId xmlns:a16="http://schemas.microsoft.com/office/drawing/2014/main" id="{A9E885CB-0D9D-8D1F-87E7-B5CD0986973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634" y="3056"/>
                    <a:ext cx="129" cy="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defTabSz="1706910" eaLnBrk="0" hangingPunct="0">
                      <a:defRPr/>
                    </a:pPr>
                    <a:endParaRPr lang="en-US" sz="1960" b="1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0497603E-123E-DB39-E77E-70ACEFC25D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3" y="1934"/>
                    <a:ext cx="4076" cy="1612"/>
                    <a:chOff x="795" y="1940"/>
                    <a:chExt cx="4076" cy="1612"/>
                  </a:xfrm>
                </p:grpSpPr>
                <p:sp>
                  <p:nvSpPr>
                    <p:cNvPr id="17" name="Freeform 20">
                      <a:extLst>
                        <a:ext uri="{FF2B5EF4-FFF2-40B4-BE49-F238E27FC236}">
                          <a16:creationId xmlns:a16="http://schemas.microsoft.com/office/drawing/2014/main" id="{942B08B8-6C82-32FF-311F-37C7228C8E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569" y="1940"/>
                      <a:ext cx="2302" cy="376"/>
                    </a:xfrm>
                    <a:custGeom>
                      <a:avLst/>
                      <a:gdLst/>
                      <a:ahLst/>
                      <a:cxnLst>
                        <a:cxn ang="0">
                          <a:pos x="1612" y="284"/>
                        </a:cxn>
                        <a:cxn ang="0">
                          <a:pos x="0" y="284"/>
                        </a:cxn>
                        <a:cxn ang="0">
                          <a:pos x="446" y="0"/>
                        </a:cxn>
                        <a:cxn ang="0">
                          <a:pos x="1920" y="0"/>
                        </a:cxn>
                        <a:cxn ang="0">
                          <a:pos x="1612" y="284"/>
                        </a:cxn>
                      </a:cxnLst>
                      <a:rect l="0" t="0" r="r" b="b"/>
                      <a:pathLst>
                        <a:path w="1920" h="284">
                          <a:moveTo>
                            <a:pt x="1612" y="284"/>
                          </a:moveTo>
                          <a:lnTo>
                            <a:pt x="0" y="284"/>
                          </a:lnTo>
                          <a:lnTo>
                            <a:pt x="446" y="0"/>
                          </a:lnTo>
                          <a:lnTo>
                            <a:pt x="1920" y="0"/>
                          </a:lnTo>
                          <a:lnTo>
                            <a:pt x="1612" y="284"/>
                          </a:lnTo>
                          <a:close/>
                        </a:path>
                      </a:pathLst>
                    </a:cu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706910">
                        <a:defRPr/>
                      </a:pPr>
                      <a:endParaRPr lang="en-US" sz="4611">
                        <a:solidFill>
                          <a:prstClr val="black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p:txBody>
                </p:sp>
                <p:sp>
                  <p:nvSpPr>
                    <p:cNvPr id="18" name="Freeform 22">
                      <a:extLst>
                        <a:ext uri="{FF2B5EF4-FFF2-40B4-BE49-F238E27FC236}">
                          <a16:creationId xmlns:a16="http://schemas.microsoft.com/office/drawing/2014/main" id="{E3F4AEF5-A1B3-BDB6-3F0C-7B881BEC49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3722" y="3019"/>
                      <a:ext cx="364" cy="533"/>
                    </a:xfrm>
                    <a:custGeom>
                      <a:avLst/>
                      <a:gdLst/>
                      <a:ahLst/>
                      <a:cxnLst>
                        <a:cxn ang="0">
                          <a:pos x="308" y="122"/>
                        </a:cxn>
                        <a:cxn ang="0">
                          <a:pos x="0" y="444"/>
                        </a:cxn>
                        <a:cxn ang="0">
                          <a:pos x="0" y="286"/>
                        </a:cxn>
                        <a:cxn ang="0">
                          <a:pos x="308" y="0"/>
                        </a:cxn>
                        <a:cxn ang="0">
                          <a:pos x="308" y="122"/>
                        </a:cxn>
                      </a:cxnLst>
                      <a:rect l="0" t="0" r="r" b="b"/>
                      <a:pathLst>
                        <a:path w="308" h="444">
                          <a:moveTo>
                            <a:pt x="308" y="122"/>
                          </a:moveTo>
                          <a:lnTo>
                            <a:pt x="0" y="444"/>
                          </a:lnTo>
                          <a:lnTo>
                            <a:pt x="0" y="286"/>
                          </a:lnTo>
                          <a:lnTo>
                            <a:pt x="308" y="0"/>
                          </a:lnTo>
                          <a:lnTo>
                            <a:pt x="308" y="122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706910">
                        <a:defRPr/>
                      </a:pPr>
                      <a:endParaRPr lang="en-US" sz="4611">
                        <a:solidFill>
                          <a:prstClr val="black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p:txBody>
                </p:sp>
                <p:sp>
                  <p:nvSpPr>
                    <p:cNvPr id="19" name="Freeform 23">
                      <a:extLst>
                        <a:ext uri="{FF2B5EF4-FFF2-40B4-BE49-F238E27FC236}">
                          <a16:creationId xmlns:a16="http://schemas.microsoft.com/office/drawing/2014/main" id="{88353404-6D02-C314-10AF-AF830C0833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515" y="3022"/>
                      <a:ext cx="2571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1872" y="284"/>
                        </a:cxn>
                        <a:cxn ang="0">
                          <a:pos x="0" y="284"/>
                        </a:cxn>
                        <a:cxn ang="0">
                          <a:pos x="446" y="0"/>
                        </a:cxn>
                        <a:cxn ang="0">
                          <a:pos x="2180" y="0"/>
                        </a:cxn>
                        <a:cxn ang="0">
                          <a:pos x="1872" y="284"/>
                        </a:cxn>
                      </a:cxnLst>
                      <a:rect l="0" t="0" r="r" b="b"/>
                      <a:pathLst>
                        <a:path w="2180" h="284">
                          <a:moveTo>
                            <a:pt x="1872" y="284"/>
                          </a:moveTo>
                          <a:lnTo>
                            <a:pt x="0" y="284"/>
                          </a:lnTo>
                          <a:lnTo>
                            <a:pt x="446" y="0"/>
                          </a:lnTo>
                          <a:lnTo>
                            <a:pt x="2180" y="0"/>
                          </a:lnTo>
                          <a:lnTo>
                            <a:pt x="1872" y="284"/>
                          </a:lnTo>
                          <a:close/>
                        </a:path>
                      </a:pathLst>
                    </a:custGeom>
                    <a:solidFill>
                      <a:schemeClr val="accent2">
                        <a:lumMod val="60000"/>
                        <a:lumOff val="40000"/>
                        <a:alpha val="8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706910">
                        <a:defRPr/>
                      </a:pPr>
                      <a:endParaRPr lang="en-US" sz="4611">
                        <a:solidFill>
                          <a:prstClr val="black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p:txBody>
                </p:sp>
                <p:sp>
                  <p:nvSpPr>
                    <p:cNvPr id="20" name="Rectangle 26">
                      <a:extLst>
                        <a:ext uri="{FF2B5EF4-FFF2-40B4-BE49-F238E27FC236}">
                          <a16:creationId xmlns:a16="http://schemas.microsoft.com/office/drawing/2014/main" id="{D7B4BD33-BEA2-6CBD-7D83-907A1FA03E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554" y="2133"/>
                      <a:ext cx="2214" cy="375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defTabSz="1706910" eaLnBrk="0" hangingPunct="0">
                        <a:defRPr/>
                      </a:pPr>
                      <a:r>
                        <a:rPr lang="th-TH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ปีที่ </a:t>
                      </a:r>
                      <a:r>
                        <a:rPr lang="en-US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3 </a:t>
                      </a:r>
                      <a:r>
                        <a:rPr lang="th-TH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เป็นต้นไป งวดละ </a:t>
                      </a:r>
                      <a:r>
                        <a:rPr lang="en-US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7,000 </a:t>
                      </a:r>
                      <a:r>
                        <a:rPr lang="th-TH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บาท</a:t>
                      </a:r>
                      <a:endParaRPr lang="en-US" sz="2613" b="1">
                        <a:solidFill>
                          <a:srgbClr val="44546A">
                            <a:lumMod val="50000"/>
                          </a:srgbClr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p:txBody>
                </p:sp>
                <p:sp>
                  <p:nvSpPr>
                    <p:cNvPr id="21" name="Freeform 27">
                      <a:extLst>
                        <a:ext uri="{FF2B5EF4-FFF2-40B4-BE49-F238E27FC236}">
                          <a16:creationId xmlns:a16="http://schemas.microsoft.com/office/drawing/2014/main" id="{42E45CB3-FD6B-2023-3C8F-2237BCA89D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036" y="2494"/>
                      <a:ext cx="2415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1742" y="286"/>
                        </a:cxn>
                        <a:cxn ang="0">
                          <a:pos x="0" y="286"/>
                        </a:cxn>
                        <a:cxn ang="0">
                          <a:pos x="446" y="0"/>
                        </a:cxn>
                        <a:cxn ang="0">
                          <a:pos x="2048" y="0"/>
                        </a:cxn>
                        <a:cxn ang="0">
                          <a:pos x="1742" y="286"/>
                        </a:cxn>
                      </a:cxnLst>
                      <a:rect l="0" t="0" r="r" b="b"/>
                      <a:pathLst>
                        <a:path w="2048" h="286">
                          <a:moveTo>
                            <a:pt x="1742" y="286"/>
                          </a:moveTo>
                          <a:lnTo>
                            <a:pt x="0" y="286"/>
                          </a:lnTo>
                          <a:lnTo>
                            <a:pt x="446" y="0"/>
                          </a:lnTo>
                          <a:lnTo>
                            <a:pt x="2048" y="0"/>
                          </a:lnTo>
                          <a:lnTo>
                            <a:pt x="1742" y="286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75000"/>
                        <a:alpha val="65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706910">
                        <a:defRPr/>
                      </a:pPr>
                      <a:endParaRPr lang="en-US" sz="4611">
                        <a:solidFill>
                          <a:prstClr val="black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p:txBody>
                </p:sp>
                <p:sp>
                  <p:nvSpPr>
                    <p:cNvPr id="22" name="Rectangle 28">
                      <a:extLst>
                        <a:ext uri="{FF2B5EF4-FFF2-40B4-BE49-F238E27FC236}">
                          <a16:creationId xmlns:a16="http://schemas.microsoft.com/office/drawing/2014/main" id="{4AD5AC15-EAD2-7062-1D7A-C9242A2492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38" y="2729"/>
                      <a:ext cx="2150" cy="362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defTabSz="1706910" eaLnBrk="0" hangingPunct="0">
                        <a:defRPr/>
                      </a:pPr>
                      <a:r>
                        <a:rPr lang="th-TH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ปีที่ </a:t>
                      </a:r>
                      <a:r>
                        <a:rPr lang="en-US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2</a:t>
                      </a:r>
                      <a:r>
                        <a:rPr lang="th-TH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งวดละ </a:t>
                      </a:r>
                      <a:r>
                        <a:rPr lang="en-US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6,000 </a:t>
                      </a:r>
                      <a:r>
                        <a:rPr lang="th-TH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บาท</a:t>
                      </a:r>
                      <a:r>
                        <a:rPr lang="th-TH" sz="2613" b="1">
                          <a:solidFill>
                            <a:srgbClr val="FFFFFF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 </a:t>
                      </a:r>
                      <a:endParaRPr lang="en-US" sz="2613" b="1">
                        <a:solidFill>
                          <a:srgbClr val="FFFFFF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p:txBody>
                </p:sp>
                <p:sp>
                  <p:nvSpPr>
                    <p:cNvPr id="23" name="Rectangle 29">
                      <a:extLst>
                        <a:ext uri="{FF2B5EF4-FFF2-40B4-BE49-F238E27FC236}">
                          <a16:creationId xmlns:a16="http://schemas.microsoft.com/office/drawing/2014/main" id="{4FF0BD17-BCFA-9CF5-627E-DA5EC68D852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514" y="3206"/>
                      <a:ext cx="2552" cy="331"/>
                    </a:xfrm>
                    <a:prstGeom prst="rect">
                      <a:avLst/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defTabSz="1706910" eaLnBrk="0" hangingPunct="0">
                        <a:defRPr/>
                      </a:pPr>
                      <a:r>
                        <a:rPr lang="th-TH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ปีที่ 1 งวดละ </a:t>
                      </a:r>
                      <a:r>
                        <a:rPr lang="en-US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5,000 </a:t>
                      </a:r>
                      <a:r>
                        <a:rPr lang="th-TH" sz="2613" b="1">
                          <a:solidFill>
                            <a:srgbClr val="44546A">
                              <a:lumMod val="50000"/>
                            </a:srgbClr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บาท</a:t>
                      </a:r>
                      <a:endParaRPr lang="en-US" sz="2613" b="1">
                        <a:solidFill>
                          <a:srgbClr val="44546A">
                            <a:lumMod val="50000"/>
                          </a:srgbClr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p:txBody>
                </p:sp>
                <p:sp>
                  <p:nvSpPr>
                    <p:cNvPr id="24" name="Freeform 24">
                      <a:extLst>
                        <a:ext uri="{FF2B5EF4-FFF2-40B4-BE49-F238E27FC236}">
                          <a16:creationId xmlns:a16="http://schemas.microsoft.com/office/drawing/2014/main" id="{2E565DBE-EFDC-ECE5-C295-BC397014BC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795" y="2102"/>
                      <a:ext cx="967" cy="1288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2464"/>
                        </a:cxn>
                        <a:cxn ang="0">
                          <a:pos x="56" y="2120"/>
                        </a:cxn>
                        <a:cxn ang="0">
                          <a:pos x="124" y="1808"/>
                        </a:cxn>
                        <a:cxn ang="0">
                          <a:pos x="212" y="1524"/>
                        </a:cxn>
                        <a:cxn ang="0">
                          <a:pos x="316" y="1270"/>
                        </a:cxn>
                        <a:cxn ang="0">
                          <a:pos x="430" y="1044"/>
                        </a:cxn>
                        <a:cxn ang="0">
                          <a:pos x="550" y="846"/>
                        </a:cxn>
                        <a:cxn ang="0">
                          <a:pos x="672" y="674"/>
                        </a:cxn>
                        <a:cxn ang="0">
                          <a:pos x="792" y="528"/>
                        </a:cxn>
                        <a:cxn ang="0">
                          <a:pos x="906" y="408"/>
                        </a:cxn>
                        <a:cxn ang="0">
                          <a:pos x="1010" y="310"/>
                        </a:cxn>
                        <a:cxn ang="0">
                          <a:pos x="1096" y="236"/>
                        </a:cxn>
                        <a:cxn ang="0">
                          <a:pos x="1164" y="184"/>
                        </a:cxn>
                        <a:cxn ang="0">
                          <a:pos x="1208" y="154"/>
                        </a:cxn>
                        <a:cxn ang="0">
                          <a:pos x="1224" y="144"/>
                        </a:cxn>
                        <a:cxn ang="0">
                          <a:pos x="1728" y="56"/>
                        </a:cxn>
                        <a:cxn ang="0">
                          <a:pos x="1568" y="328"/>
                        </a:cxn>
                        <a:cxn ang="0">
                          <a:pos x="1554" y="332"/>
                        </a:cxn>
                        <a:cxn ang="0">
                          <a:pos x="1514" y="346"/>
                        </a:cxn>
                        <a:cxn ang="0">
                          <a:pos x="1452" y="370"/>
                        </a:cxn>
                        <a:cxn ang="0">
                          <a:pos x="1370" y="410"/>
                        </a:cxn>
                        <a:cxn ang="0">
                          <a:pos x="1270" y="466"/>
                        </a:cxn>
                        <a:cxn ang="0">
                          <a:pos x="1158" y="540"/>
                        </a:cxn>
                        <a:cxn ang="0">
                          <a:pos x="1034" y="636"/>
                        </a:cxn>
                        <a:cxn ang="0">
                          <a:pos x="904" y="756"/>
                        </a:cxn>
                        <a:cxn ang="0">
                          <a:pos x="770" y="900"/>
                        </a:cxn>
                        <a:cxn ang="0">
                          <a:pos x="632" y="1076"/>
                        </a:cxn>
                        <a:cxn ang="0">
                          <a:pos x="498" y="1280"/>
                        </a:cxn>
                        <a:cxn ang="0">
                          <a:pos x="370" y="1518"/>
                        </a:cxn>
                        <a:cxn ang="0">
                          <a:pos x="248" y="1792"/>
                        </a:cxn>
                        <a:cxn ang="0">
                          <a:pos x="138" y="2104"/>
                        </a:cxn>
                        <a:cxn ang="0">
                          <a:pos x="42" y="2456"/>
                        </a:cxn>
                      </a:cxnLst>
                      <a:rect l="0" t="0" r="r" b="b"/>
                      <a:pathLst>
                        <a:path w="1824" h="2648">
                          <a:moveTo>
                            <a:pt x="0" y="2648"/>
                          </a:moveTo>
                          <a:lnTo>
                            <a:pt x="12" y="2464"/>
                          </a:lnTo>
                          <a:lnTo>
                            <a:pt x="32" y="2288"/>
                          </a:lnTo>
                          <a:lnTo>
                            <a:pt x="56" y="2120"/>
                          </a:lnTo>
                          <a:lnTo>
                            <a:pt x="88" y="1960"/>
                          </a:lnTo>
                          <a:lnTo>
                            <a:pt x="124" y="1808"/>
                          </a:lnTo>
                          <a:lnTo>
                            <a:pt x="166" y="1662"/>
                          </a:lnTo>
                          <a:lnTo>
                            <a:pt x="212" y="1524"/>
                          </a:lnTo>
                          <a:lnTo>
                            <a:pt x="262" y="1394"/>
                          </a:lnTo>
                          <a:lnTo>
                            <a:pt x="316" y="1270"/>
                          </a:lnTo>
                          <a:lnTo>
                            <a:pt x="372" y="1154"/>
                          </a:lnTo>
                          <a:lnTo>
                            <a:pt x="430" y="1044"/>
                          </a:lnTo>
                          <a:lnTo>
                            <a:pt x="490" y="942"/>
                          </a:lnTo>
                          <a:lnTo>
                            <a:pt x="550" y="846"/>
                          </a:lnTo>
                          <a:lnTo>
                            <a:pt x="612" y="758"/>
                          </a:lnTo>
                          <a:lnTo>
                            <a:pt x="672" y="674"/>
                          </a:lnTo>
                          <a:lnTo>
                            <a:pt x="734" y="598"/>
                          </a:lnTo>
                          <a:lnTo>
                            <a:pt x="792" y="528"/>
                          </a:lnTo>
                          <a:lnTo>
                            <a:pt x="850" y="464"/>
                          </a:lnTo>
                          <a:lnTo>
                            <a:pt x="906" y="408"/>
                          </a:lnTo>
                          <a:lnTo>
                            <a:pt x="960" y="356"/>
                          </a:lnTo>
                          <a:lnTo>
                            <a:pt x="1010" y="310"/>
                          </a:lnTo>
                          <a:lnTo>
                            <a:pt x="1056" y="270"/>
                          </a:lnTo>
                          <a:lnTo>
                            <a:pt x="1096" y="236"/>
                          </a:lnTo>
                          <a:lnTo>
                            <a:pt x="1134" y="208"/>
                          </a:lnTo>
                          <a:lnTo>
                            <a:pt x="1164" y="184"/>
                          </a:lnTo>
                          <a:lnTo>
                            <a:pt x="1190" y="166"/>
                          </a:lnTo>
                          <a:lnTo>
                            <a:pt x="1208" y="154"/>
                          </a:lnTo>
                          <a:lnTo>
                            <a:pt x="1220" y="146"/>
                          </a:lnTo>
                          <a:lnTo>
                            <a:pt x="1224" y="144"/>
                          </a:lnTo>
                          <a:lnTo>
                            <a:pt x="848" y="0"/>
                          </a:lnTo>
                          <a:lnTo>
                            <a:pt x="1728" y="56"/>
                          </a:lnTo>
                          <a:lnTo>
                            <a:pt x="1824" y="480"/>
                          </a:lnTo>
                          <a:lnTo>
                            <a:pt x="1568" y="328"/>
                          </a:lnTo>
                          <a:lnTo>
                            <a:pt x="1564" y="328"/>
                          </a:lnTo>
                          <a:lnTo>
                            <a:pt x="1554" y="332"/>
                          </a:lnTo>
                          <a:lnTo>
                            <a:pt x="1538" y="338"/>
                          </a:lnTo>
                          <a:lnTo>
                            <a:pt x="1514" y="346"/>
                          </a:lnTo>
                          <a:lnTo>
                            <a:pt x="1486" y="356"/>
                          </a:lnTo>
                          <a:lnTo>
                            <a:pt x="1452" y="370"/>
                          </a:lnTo>
                          <a:lnTo>
                            <a:pt x="1412" y="388"/>
                          </a:lnTo>
                          <a:lnTo>
                            <a:pt x="1370" y="410"/>
                          </a:lnTo>
                          <a:lnTo>
                            <a:pt x="1322" y="436"/>
                          </a:lnTo>
                          <a:lnTo>
                            <a:pt x="1270" y="466"/>
                          </a:lnTo>
                          <a:lnTo>
                            <a:pt x="1216" y="500"/>
                          </a:lnTo>
                          <a:lnTo>
                            <a:pt x="1158" y="540"/>
                          </a:lnTo>
                          <a:lnTo>
                            <a:pt x="1098" y="584"/>
                          </a:lnTo>
                          <a:lnTo>
                            <a:pt x="1034" y="636"/>
                          </a:lnTo>
                          <a:lnTo>
                            <a:pt x="970" y="692"/>
                          </a:lnTo>
                          <a:lnTo>
                            <a:pt x="904" y="756"/>
                          </a:lnTo>
                          <a:lnTo>
                            <a:pt x="836" y="824"/>
                          </a:lnTo>
                          <a:lnTo>
                            <a:pt x="770" y="900"/>
                          </a:lnTo>
                          <a:lnTo>
                            <a:pt x="700" y="984"/>
                          </a:lnTo>
                          <a:lnTo>
                            <a:pt x="632" y="1076"/>
                          </a:lnTo>
                          <a:lnTo>
                            <a:pt x="566" y="1174"/>
                          </a:lnTo>
                          <a:lnTo>
                            <a:pt x="498" y="1280"/>
                          </a:lnTo>
                          <a:lnTo>
                            <a:pt x="434" y="1394"/>
                          </a:lnTo>
                          <a:lnTo>
                            <a:pt x="370" y="1518"/>
                          </a:lnTo>
                          <a:lnTo>
                            <a:pt x="308" y="1650"/>
                          </a:lnTo>
                          <a:lnTo>
                            <a:pt x="248" y="1792"/>
                          </a:lnTo>
                          <a:lnTo>
                            <a:pt x="192" y="1944"/>
                          </a:lnTo>
                          <a:lnTo>
                            <a:pt x="138" y="2104"/>
                          </a:lnTo>
                          <a:lnTo>
                            <a:pt x="88" y="2274"/>
                          </a:lnTo>
                          <a:lnTo>
                            <a:pt x="42" y="2456"/>
                          </a:lnTo>
                          <a:lnTo>
                            <a:pt x="0" y="2648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rgbClr val="D11364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706910">
                        <a:defRPr/>
                      </a:pPr>
                      <a:endParaRPr lang="en-US" sz="4611">
                        <a:solidFill>
                          <a:prstClr val="black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p:txBody>
                </p:sp>
              </p:grp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15A7C4-C569-496E-61AB-2E0FE7DCF892}"/>
                    </a:ext>
                  </a:extLst>
                </p:cNvPr>
                <p:cNvSpPr txBox="1"/>
                <p:nvPr/>
              </p:nvSpPr>
              <p:spPr>
                <a:xfrm>
                  <a:off x="4077612" y="2844184"/>
                  <a:ext cx="3643278" cy="304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706910">
                    <a:defRPr/>
                  </a:pPr>
                  <a:r>
                    <a:rPr lang="th-TH" sz="2800" b="1">
                      <a:solidFill>
                        <a:srgbClr val="C55A1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ตัวอย่าง</a:t>
                  </a:r>
                  <a:r>
                    <a:rPr lang="th-TH" sz="2800" b="1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 </a:t>
                  </a:r>
                  <a:r>
                    <a:rPr lang="th-TH" sz="2800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การปรับโครงสร้างหนี้บ้านแบบ </a:t>
                  </a:r>
                  <a:r>
                    <a:rPr lang="en-US" sz="2800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Step Up</a:t>
                  </a:r>
                  <a:endParaRPr lang="th-TH" sz="2800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pic>
            <p:nvPicPr>
              <p:cNvPr id="12" name="Picture 11" descr="A picture containing text, sign, vector graphics&#10;&#10;Description automatically generated">
                <a:extLst>
                  <a:ext uri="{FF2B5EF4-FFF2-40B4-BE49-F238E27FC236}">
                    <a16:creationId xmlns:a16="http://schemas.microsoft.com/office/drawing/2014/main" id="{D1D23210-928B-7D72-CAA6-C7C1C32C5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1857" y="3728249"/>
                <a:ext cx="990558" cy="718602"/>
              </a:xfrm>
              <a:prstGeom prst="rect">
                <a:avLst/>
              </a:prstGeom>
            </p:spPr>
          </p:pic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C3FC6F9-5A60-143B-4808-8A0DD482903C}"/>
              </a:ext>
            </a:extLst>
          </p:cNvPr>
          <p:cNvSpPr txBox="1"/>
          <p:nvPr/>
        </p:nvSpPr>
        <p:spPr>
          <a:xfrm>
            <a:off x="9303819" y="6912486"/>
            <a:ext cx="3225600" cy="1011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defTabSz="1075275">
              <a:defRPr/>
            </a:pPr>
            <a:r>
              <a:rPr lang="en-US" sz="2987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 sz="2987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พักชำระเงินต้น </a:t>
            </a:r>
          </a:p>
          <a:p>
            <a:pPr algn="ctr" defTabSz="1075275">
              <a:defRPr/>
            </a:pP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ช่วงระยะเวลาหนึ่ง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76D44D7-6163-55D4-BD4A-5F7EF5D4B493}"/>
              </a:ext>
            </a:extLst>
          </p:cNvPr>
          <p:cNvSpPr txBox="1"/>
          <p:nvPr/>
        </p:nvSpPr>
        <p:spPr>
          <a:xfrm>
            <a:off x="9303819" y="2882700"/>
            <a:ext cx="3225600" cy="19310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defTabSz="1075275">
              <a:defRPr/>
            </a:pPr>
            <a:r>
              <a:rPr lang="en-US" sz="2987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</a:t>
            </a:r>
            <a:r>
              <a:rPr lang="th-TH" sz="2987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ผ่อนค่างวดแบบขั้นบันได </a:t>
            </a:r>
            <a:r>
              <a:rPr lang="en-US" sz="2987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(Step Up)</a:t>
            </a:r>
            <a:endParaRPr lang="th-TH" sz="2987" b="1">
              <a:solidFill>
                <a:srgbClr val="5B9BD5">
                  <a:lumMod val="50000"/>
                </a:srgb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  <a:p>
            <a:pPr algn="ctr" defTabSz="1075275">
              <a:defRPr/>
            </a:pP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ทยอยจ่ายหนี้เพิ่มขึ้นเพื่อให้สอดคล้องกับรายได้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30C313A-AB97-53FF-058E-5DF8669A9A39}"/>
              </a:ext>
            </a:extLst>
          </p:cNvPr>
          <p:cNvGrpSpPr/>
          <p:nvPr/>
        </p:nvGrpSpPr>
        <p:grpSpPr>
          <a:xfrm>
            <a:off x="12827996" y="3554534"/>
            <a:ext cx="3361953" cy="2148640"/>
            <a:chOff x="2322402" y="2546642"/>
            <a:chExt cx="2451258" cy="147959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071120F-DD81-3878-6F37-DB26E08B3D27}"/>
                </a:ext>
              </a:extLst>
            </p:cNvPr>
            <p:cNvGrpSpPr/>
            <p:nvPr/>
          </p:nvGrpSpPr>
          <p:grpSpPr>
            <a:xfrm flipH="1">
              <a:off x="2832522" y="2616785"/>
              <a:ext cx="1941138" cy="1409447"/>
              <a:chOff x="2156095" y="2248801"/>
              <a:chExt cx="2301745" cy="1674423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4F53D46-7164-5A5A-F490-D849C4BCA6DA}"/>
                  </a:ext>
                </a:extLst>
              </p:cNvPr>
              <p:cNvGrpSpPr/>
              <p:nvPr/>
            </p:nvGrpSpPr>
            <p:grpSpPr>
              <a:xfrm>
                <a:off x="2982930" y="3063779"/>
                <a:ext cx="782075" cy="818721"/>
                <a:chOff x="2589004" y="3863363"/>
                <a:chExt cx="782075" cy="818721"/>
              </a:xfrm>
            </p:grpSpPr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C2FCCDAF-5E6E-22A3-637E-D92D9299F8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9716" y="4188266"/>
                  <a:ext cx="591363" cy="493818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94F7F175-6DBE-3AAD-98E9-B99A54D528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84360" y="4019347"/>
                  <a:ext cx="591363" cy="493818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5F0D32B5-D3BE-48B8-BB0A-5E1611ACEC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89004" y="3863363"/>
                  <a:ext cx="591363" cy="493820"/>
                </a:xfrm>
                <a:prstGeom prst="rect">
                  <a:avLst/>
                </a:prstGeom>
              </p:spPr>
            </p:pic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CA96819-621D-8381-23BD-44FA4B7A188F}"/>
                  </a:ext>
                </a:extLst>
              </p:cNvPr>
              <p:cNvGrpSpPr/>
              <p:nvPr/>
            </p:nvGrpSpPr>
            <p:grpSpPr>
              <a:xfrm>
                <a:off x="2156095" y="2248801"/>
                <a:ext cx="2301745" cy="1674423"/>
                <a:chOff x="1924022" y="2549019"/>
                <a:chExt cx="1186034" cy="1013612"/>
              </a:xfrm>
            </p:grpSpPr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87BF4C24-38CE-8286-9079-388BA98F7A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24022" y="2549019"/>
                  <a:ext cx="711820" cy="584769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99F316EE-D26F-1762-A9BA-A7E34CB5FA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99077">
                  <a:off x="2490867" y="2758136"/>
                  <a:ext cx="532680" cy="804495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86136C8E-5F92-7C37-521E-E95B3D44EA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52241">
                  <a:off x="2614945" y="2669721"/>
                  <a:ext cx="495111" cy="69027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0" name="Graphic 119" descr="Badge with solid fill">
              <a:extLst>
                <a:ext uri="{FF2B5EF4-FFF2-40B4-BE49-F238E27FC236}">
                  <a16:creationId xmlns:a16="http://schemas.microsoft.com/office/drawing/2014/main" id="{7BD4BC32-DF69-B8F4-06A8-FD2265698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322402" y="2546642"/>
              <a:ext cx="550484" cy="550483"/>
            </a:xfrm>
            <a:prstGeom prst="rect">
              <a:avLst/>
            </a:prstGeom>
          </p:spPr>
        </p:pic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E78A9AB2-F9C6-98C7-4805-21A502525D57}"/>
              </a:ext>
            </a:extLst>
          </p:cNvPr>
          <p:cNvSpPr txBox="1"/>
          <p:nvPr/>
        </p:nvSpPr>
        <p:spPr>
          <a:xfrm>
            <a:off x="12824712" y="5784254"/>
            <a:ext cx="3620297" cy="11264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รายได้ลดลงในช่วงแรก</a:t>
            </a:r>
          </a:p>
          <a:p>
            <a:pPr lvl="0" algn="ctr">
              <a:defRPr/>
            </a:pP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แต่จะทยอยดีขึ้นในช่วงต่อไป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D767E5A-C38A-DC9B-459A-2DF6AE4046C4}"/>
              </a:ext>
            </a:extLst>
          </p:cNvPr>
          <p:cNvSpPr txBox="1"/>
          <p:nvPr/>
        </p:nvSpPr>
        <p:spPr>
          <a:xfrm>
            <a:off x="4337095" y="1411920"/>
            <a:ext cx="9117136" cy="781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th-TH"/>
            </a:defPPr>
            <a:lvl1pPr algn="ctr" defTabSz="685800">
              <a:defRPr sz="2400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defRPr>
            </a:lvl1pPr>
          </a:lstStyle>
          <a:p>
            <a:r>
              <a:rPr lang="en-US" altLang="th-TH" sz="4480"/>
              <a:t>2. </a:t>
            </a:r>
            <a:r>
              <a:rPr lang="th-TH" altLang="th-TH" sz="4480"/>
              <a:t>เลือกวิธีที่เหมาะสมกับสถานการณ์ทางการเงิน </a:t>
            </a:r>
            <a:endParaRPr lang="th-TH" sz="448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73CDD59-6137-3A93-3F59-12F3C583D852}"/>
              </a:ext>
            </a:extLst>
          </p:cNvPr>
          <p:cNvGrpSpPr/>
          <p:nvPr/>
        </p:nvGrpSpPr>
        <p:grpSpPr>
          <a:xfrm>
            <a:off x="1300076" y="365561"/>
            <a:ext cx="7878056" cy="1055803"/>
            <a:chOff x="5109447" y="2450096"/>
            <a:chExt cx="2576280" cy="565609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291E529-2B2A-3138-3805-52AE392F0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3546">
              <a:off x="5144089" y="2450096"/>
              <a:ext cx="2506997" cy="565609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67510CB-79B7-5609-35E8-4383C5D3A35B}"/>
                </a:ext>
              </a:extLst>
            </p:cNvPr>
            <p:cNvSpPr txBox="1"/>
            <p:nvPr/>
          </p:nvSpPr>
          <p:spPr>
            <a:xfrm>
              <a:off x="5109447" y="2489227"/>
              <a:ext cx="2576280" cy="480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5227">
                  <a:solidFill>
                    <a:srgbClr val="0D2E68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อยากปรับโครงสร้างหนี้...เลือกวิธีไหนดี?</a:t>
              </a:r>
            </a:p>
          </p:txBody>
        </p:sp>
      </p:grpSp>
      <p:pic>
        <p:nvPicPr>
          <p:cNvPr id="108" name="Picture 107" descr="Icon&#10;&#10;Description automatically generated">
            <a:extLst>
              <a:ext uri="{FF2B5EF4-FFF2-40B4-BE49-F238E27FC236}">
                <a16:creationId xmlns:a16="http://schemas.microsoft.com/office/drawing/2014/main" id="{3D6B4C4A-6BFA-85BE-0F03-A5BDBC3949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2" y="491750"/>
            <a:ext cx="903256" cy="1275790"/>
          </a:xfrm>
          <a:prstGeom prst="rect">
            <a:avLst/>
          </a:prstGeom>
          <a:noFill/>
        </p:spPr>
      </p:pic>
      <p:sp>
        <p:nvSpPr>
          <p:cNvPr id="109" name="Slide Number Placeholder 108">
            <a:extLst>
              <a:ext uri="{FF2B5EF4-FFF2-40B4-BE49-F238E27FC236}">
                <a16:creationId xmlns:a16="http://schemas.microsoft.com/office/drawing/2014/main" id="{E8816157-485C-5CE4-BE4F-AE812820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89949" y="8947681"/>
            <a:ext cx="708866" cy="494431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7</a:t>
            </a:fld>
            <a:endParaRPr lang="th-TH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638BBCD-950E-874D-936D-AD8375C7AC99}"/>
              </a:ext>
            </a:extLst>
          </p:cNvPr>
          <p:cNvGrpSpPr/>
          <p:nvPr/>
        </p:nvGrpSpPr>
        <p:grpSpPr>
          <a:xfrm>
            <a:off x="526557" y="5659505"/>
            <a:ext cx="8568448" cy="3535141"/>
            <a:chOff x="273992" y="3007603"/>
            <a:chExt cx="4590240" cy="189382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CA22A2-8351-730B-D3DC-A36EF3A79631}"/>
                </a:ext>
              </a:extLst>
            </p:cNvPr>
            <p:cNvSpPr/>
            <p:nvPr/>
          </p:nvSpPr>
          <p:spPr>
            <a:xfrm>
              <a:off x="273992" y="3007603"/>
              <a:ext cx="4590240" cy="1885215"/>
            </a:xfrm>
            <a:custGeom>
              <a:avLst/>
              <a:gdLst>
                <a:gd name="connsiteX0" fmla="*/ 0 w 4590240"/>
                <a:gd name="connsiteY0" fmla="*/ 0 h 1885215"/>
                <a:gd name="connsiteX1" fmla="*/ 527878 w 4590240"/>
                <a:gd name="connsiteY1" fmla="*/ 0 h 1885215"/>
                <a:gd name="connsiteX2" fmla="*/ 1101658 w 4590240"/>
                <a:gd name="connsiteY2" fmla="*/ 0 h 1885215"/>
                <a:gd name="connsiteX3" fmla="*/ 1767242 w 4590240"/>
                <a:gd name="connsiteY3" fmla="*/ 0 h 1885215"/>
                <a:gd name="connsiteX4" fmla="*/ 2386925 w 4590240"/>
                <a:gd name="connsiteY4" fmla="*/ 0 h 1885215"/>
                <a:gd name="connsiteX5" fmla="*/ 2822998 w 4590240"/>
                <a:gd name="connsiteY5" fmla="*/ 0 h 1885215"/>
                <a:gd name="connsiteX6" fmla="*/ 3350875 w 4590240"/>
                <a:gd name="connsiteY6" fmla="*/ 0 h 1885215"/>
                <a:gd name="connsiteX7" fmla="*/ 4016460 w 4590240"/>
                <a:gd name="connsiteY7" fmla="*/ 0 h 1885215"/>
                <a:gd name="connsiteX8" fmla="*/ 4590240 w 4590240"/>
                <a:gd name="connsiteY8" fmla="*/ 0 h 1885215"/>
                <a:gd name="connsiteX9" fmla="*/ 4590240 w 4590240"/>
                <a:gd name="connsiteY9" fmla="*/ 490156 h 1885215"/>
                <a:gd name="connsiteX10" fmla="*/ 4590240 w 4590240"/>
                <a:gd name="connsiteY10" fmla="*/ 904903 h 1885215"/>
                <a:gd name="connsiteX11" fmla="*/ 4590240 w 4590240"/>
                <a:gd name="connsiteY11" fmla="*/ 1338503 h 1885215"/>
                <a:gd name="connsiteX12" fmla="*/ 4590240 w 4590240"/>
                <a:gd name="connsiteY12" fmla="*/ 1885215 h 1885215"/>
                <a:gd name="connsiteX13" fmla="*/ 4108265 w 4590240"/>
                <a:gd name="connsiteY13" fmla="*/ 1885215 h 1885215"/>
                <a:gd name="connsiteX14" fmla="*/ 3672192 w 4590240"/>
                <a:gd name="connsiteY14" fmla="*/ 1885215 h 1885215"/>
                <a:gd name="connsiteX15" fmla="*/ 3236119 w 4590240"/>
                <a:gd name="connsiteY15" fmla="*/ 1885215 h 1885215"/>
                <a:gd name="connsiteX16" fmla="*/ 2616437 w 4590240"/>
                <a:gd name="connsiteY16" fmla="*/ 1885215 h 1885215"/>
                <a:gd name="connsiteX17" fmla="*/ 2180364 w 4590240"/>
                <a:gd name="connsiteY17" fmla="*/ 1885215 h 1885215"/>
                <a:gd name="connsiteX18" fmla="*/ 1606584 w 4590240"/>
                <a:gd name="connsiteY18" fmla="*/ 1885215 h 1885215"/>
                <a:gd name="connsiteX19" fmla="*/ 1124609 w 4590240"/>
                <a:gd name="connsiteY19" fmla="*/ 1885215 h 1885215"/>
                <a:gd name="connsiteX20" fmla="*/ 550829 w 4590240"/>
                <a:gd name="connsiteY20" fmla="*/ 1885215 h 1885215"/>
                <a:gd name="connsiteX21" fmla="*/ 0 w 4590240"/>
                <a:gd name="connsiteY21" fmla="*/ 1885215 h 1885215"/>
                <a:gd name="connsiteX22" fmla="*/ 0 w 4590240"/>
                <a:gd name="connsiteY22" fmla="*/ 1413911 h 1885215"/>
                <a:gd name="connsiteX23" fmla="*/ 0 w 4590240"/>
                <a:gd name="connsiteY23" fmla="*/ 961460 h 1885215"/>
                <a:gd name="connsiteX24" fmla="*/ 0 w 4590240"/>
                <a:gd name="connsiteY24" fmla="*/ 509008 h 1885215"/>
                <a:gd name="connsiteX25" fmla="*/ 0 w 4590240"/>
                <a:gd name="connsiteY25" fmla="*/ 0 h 18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0240" h="1885215" fill="none" extrusionOk="0">
                  <a:moveTo>
                    <a:pt x="0" y="0"/>
                  </a:moveTo>
                  <a:cubicBezTo>
                    <a:pt x="246432" y="-49498"/>
                    <a:pt x="269721" y="49973"/>
                    <a:pt x="527878" y="0"/>
                  </a:cubicBezTo>
                  <a:cubicBezTo>
                    <a:pt x="786035" y="-49973"/>
                    <a:pt x="906238" y="21793"/>
                    <a:pt x="1101658" y="0"/>
                  </a:cubicBezTo>
                  <a:cubicBezTo>
                    <a:pt x="1297078" y="-21793"/>
                    <a:pt x="1609047" y="39090"/>
                    <a:pt x="1767242" y="0"/>
                  </a:cubicBezTo>
                  <a:cubicBezTo>
                    <a:pt x="1925437" y="-39090"/>
                    <a:pt x="2150205" y="64208"/>
                    <a:pt x="2386925" y="0"/>
                  </a:cubicBezTo>
                  <a:cubicBezTo>
                    <a:pt x="2623645" y="-64208"/>
                    <a:pt x="2729717" y="6402"/>
                    <a:pt x="2822998" y="0"/>
                  </a:cubicBezTo>
                  <a:cubicBezTo>
                    <a:pt x="2916279" y="-6402"/>
                    <a:pt x="3106864" y="17272"/>
                    <a:pt x="3350875" y="0"/>
                  </a:cubicBezTo>
                  <a:cubicBezTo>
                    <a:pt x="3594886" y="-17272"/>
                    <a:pt x="3809197" y="68971"/>
                    <a:pt x="4016460" y="0"/>
                  </a:cubicBezTo>
                  <a:cubicBezTo>
                    <a:pt x="4223723" y="-68971"/>
                    <a:pt x="4358068" y="5452"/>
                    <a:pt x="4590240" y="0"/>
                  </a:cubicBezTo>
                  <a:cubicBezTo>
                    <a:pt x="4646059" y="149131"/>
                    <a:pt x="4566938" y="291079"/>
                    <a:pt x="4590240" y="490156"/>
                  </a:cubicBezTo>
                  <a:cubicBezTo>
                    <a:pt x="4613542" y="689233"/>
                    <a:pt x="4567638" y="709780"/>
                    <a:pt x="4590240" y="904903"/>
                  </a:cubicBezTo>
                  <a:cubicBezTo>
                    <a:pt x="4612842" y="1100026"/>
                    <a:pt x="4569664" y="1242443"/>
                    <a:pt x="4590240" y="1338503"/>
                  </a:cubicBezTo>
                  <a:cubicBezTo>
                    <a:pt x="4610816" y="1434563"/>
                    <a:pt x="4551742" y="1703116"/>
                    <a:pt x="4590240" y="1885215"/>
                  </a:cubicBezTo>
                  <a:cubicBezTo>
                    <a:pt x="4466132" y="1901198"/>
                    <a:pt x="4205492" y="1864316"/>
                    <a:pt x="4108265" y="1885215"/>
                  </a:cubicBezTo>
                  <a:cubicBezTo>
                    <a:pt x="4011038" y="1906114"/>
                    <a:pt x="3885007" y="1853055"/>
                    <a:pt x="3672192" y="1885215"/>
                  </a:cubicBezTo>
                  <a:cubicBezTo>
                    <a:pt x="3459377" y="1917375"/>
                    <a:pt x="3405760" y="1884306"/>
                    <a:pt x="3236119" y="1885215"/>
                  </a:cubicBezTo>
                  <a:cubicBezTo>
                    <a:pt x="3066478" y="1886124"/>
                    <a:pt x="2904233" y="1857066"/>
                    <a:pt x="2616437" y="1885215"/>
                  </a:cubicBezTo>
                  <a:cubicBezTo>
                    <a:pt x="2328641" y="1913364"/>
                    <a:pt x="2361437" y="1836460"/>
                    <a:pt x="2180364" y="1885215"/>
                  </a:cubicBezTo>
                  <a:cubicBezTo>
                    <a:pt x="1999291" y="1933970"/>
                    <a:pt x="1784084" y="1856517"/>
                    <a:pt x="1606584" y="1885215"/>
                  </a:cubicBezTo>
                  <a:cubicBezTo>
                    <a:pt x="1429084" y="1913913"/>
                    <a:pt x="1314907" y="1873086"/>
                    <a:pt x="1124609" y="1885215"/>
                  </a:cubicBezTo>
                  <a:cubicBezTo>
                    <a:pt x="934311" y="1897344"/>
                    <a:pt x="772013" y="1873213"/>
                    <a:pt x="550829" y="1885215"/>
                  </a:cubicBezTo>
                  <a:cubicBezTo>
                    <a:pt x="329645" y="1897217"/>
                    <a:pt x="244196" y="1881336"/>
                    <a:pt x="0" y="1885215"/>
                  </a:cubicBezTo>
                  <a:cubicBezTo>
                    <a:pt x="-45029" y="1741575"/>
                    <a:pt x="12530" y="1548171"/>
                    <a:pt x="0" y="1413911"/>
                  </a:cubicBezTo>
                  <a:cubicBezTo>
                    <a:pt x="-12530" y="1279651"/>
                    <a:pt x="21304" y="1063012"/>
                    <a:pt x="0" y="961460"/>
                  </a:cubicBezTo>
                  <a:cubicBezTo>
                    <a:pt x="-21304" y="859908"/>
                    <a:pt x="25511" y="671495"/>
                    <a:pt x="0" y="509008"/>
                  </a:cubicBezTo>
                  <a:cubicBezTo>
                    <a:pt x="-25511" y="346521"/>
                    <a:pt x="15996" y="246696"/>
                    <a:pt x="0" y="0"/>
                  </a:cubicBezTo>
                  <a:close/>
                </a:path>
                <a:path w="4590240" h="1885215" stroke="0" extrusionOk="0">
                  <a:moveTo>
                    <a:pt x="0" y="0"/>
                  </a:moveTo>
                  <a:cubicBezTo>
                    <a:pt x="259477" y="-54933"/>
                    <a:pt x="284147" y="33851"/>
                    <a:pt x="527878" y="0"/>
                  </a:cubicBezTo>
                  <a:cubicBezTo>
                    <a:pt x="771609" y="-33851"/>
                    <a:pt x="772903" y="46355"/>
                    <a:pt x="963950" y="0"/>
                  </a:cubicBezTo>
                  <a:cubicBezTo>
                    <a:pt x="1154997" y="-46355"/>
                    <a:pt x="1491770" y="77570"/>
                    <a:pt x="1629535" y="0"/>
                  </a:cubicBezTo>
                  <a:cubicBezTo>
                    <a:pt x="1767300" y="-77570"/>
                    <a:pt x="2003189" y="47793"/>
                    <a:pt x="2157413" y="0"/>
                  </a:cubicBezTo>
                  <a:cubicBezTo>
                    <a:pt x="2311637" y="-47793"/>
                    <a:pt x="2508791" y="42187"/>
                    <a:pt x="2685290" y="0"/>
                  </a:cubicBezTo>
                  <a:cubicBezTo>
                    <a:pt x="2861789" y="-42187"/>
                    <a:pt x="3022124" y="72750"/>
                    <a:pt x="3350875" y="0"/>
                  </a:cubicBezTo>
                  <a:cubicBezTo>
                    <a:pt x="3679626" y="-72750"/>
                    <a:pt x="3607065" y="47085"/>
                    <a:pt x="3832850" y="0"/>
                  </a:cubicBezTo>
                  <a:cubicBezTo>
                    <a:pt x="4058635" y="-47085"/>
                    <a:pt x="4269782" y="14643"/>
                    <a:pt x="4590240" y="0"/>
                  </a:cubicBezTo>
                  <a:cubicBezTo>
                    <a:pt x="4643368" y="107556"/>
                    <a:pt x="4562376" y="316407"/>
                    <a:pt x="4590240" y="509008"/>
                  </a:cubicBezTo>
                  <a:cubicBezTo>
                    <a:pt x="4618104" y="701609"/>
                    <a:pt x="4573989" y="770208"/>
                    <a:pt x="4590240" y="942608"/>
                  </a:cubicBezTo>
                  <a:cubicBezTo>
                    <a:pt x="4606491" y="1115008"/>
                    <a:pt x="4538222" y="1246414"/>
                    <a:pt x="4590240" y="1413911"/>
                  </a:cubicBezTo>
                  <a:cubicBezTo>
                    <a:pt x="4642258" y="1581408"/>
                    <a:pt x="4573876" y="1763821"/>
                    <a:pt x="4590240" y="1885215"/>
                  </a:cubicBezTo>
                  <a:cubicBezTo>
                    <a:pt x="4408181" y="1899252"/>
                    <a:pt x="4346164" y="1860299"/>
                    <a:pt x="4154167" y="1885215"/>
                  </a:cubicBezTo>
                  <a:cubicBezTo>
                    <a:pt x="3962170" y="1910131"/>
                    <a:pt x="3663088" y="1878876"/>
                    <a:pt x="3488582" y="1885215"/>
                  </a:cubicBezTo>
                  <a:cubicBezTo>
                    <a:pt x="3314077" y="1891554"/>
                    <a:pt x="3164794" y="1830988"/>
                    <a:pt x="3006607" y="1885215"/>
                  </a:cubicBezTo>
                  <a:cubicBezTo>
                    <a:pt x="2848420" y="1939442"/>
                    <a:pt x="2581162" y="1878564"/>
                    <a:pt x="2432827" y="1885215"/>
                  </a:cubicBezTo>
                  <a:cubicBezTo>
                    <a:pt x="2284492" y="1891866"/>
                    <a:pt x="2025052" y="1860830"/>
                    <a:pt x="1767242" y="1885215"/>
                  </a:cubicBezTo>
                  <a:cubicBezTo>
                    <a:pt x="1509433" y="1909600"/>
                    <a:pt x="1362675" y="1843473"/>
                    <a:pt x="1193462" y="1885215"/>
                  </a:cubicBezTo>
                  <a:cubicBezTo>
                    <a:pt x="1024249" y="1926957"/>
                    <a:pt x="867004" y="1882710"/>
                    <a:pt x="757390" y="1885215"/>
                  </a:cubicBezTo>
                  <a:cubicBezTo>
                    <a:pt x="647776" y="1887720"/>
                    <a:pt x="273160" y="1852842"/>
                    <a:pt x="0" y="1885215"/>
                  </a:cubicBezTo>
                  <a:cubicBezTo>
                    <a:pt x="-19746" y="1750262"/>
                    <a:pt x="50690" y="1544768"/>
                    <a:pt x="0" y="1376207"/>
                  </a:cubicBezTo>
                  <a:cubicBezTo>
                    <a:pt x="-50690" y="1207646"/>
                    <a:pt x="20788" y="1000930"/>
                    <a:pt x="0" y="867199"/>
                  </a:cubicBezTo>
                  <a:cubicBezTo>
                    <a:pt x="-20788" y="733468"/>
                    <a:pt x="46698" y="31844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800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0BB089-BDC6-843B-998C-A23A122B62F3}"/>
                </a:ext>
              </a:extLst>
            </p:cNvPr>
            <p:cNvGrpSpPr/>
            <p:nvPr/>
          </p:nvGrpSpPr>
          <p:grpSpPr>
            <a:xfrm>
              <a:off x="328693" y="3041186"/>
              <a:ext cx="4472732" cy="1860243"/>
              <a:chOff x="4291042" y="3022647"/>
              <a:chExt cx="4574624" cy="1949666"/>
            </a:xfrm>
          </p:grpSpPr>
          <p:sp>
            <p:nvSpPr>
              <p:cNvPr id="28" name="Text Box 15">
                <a:extLst>
                  <a:ext uri="{FF2B5EF4-FFF2-40B4-BE49-F238E27FC236}">
                    <a16:creationId xmlns:a16="http://schemas.microsoft.com/office/drawing/2014/main" id="{280E1E75-19CE-FAEE-057C-505CDD9D764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503769" y="4425924"/>
                <a:ext cx="101217" cy="221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1706910" eaLnBrk="0" hangingPunct="0">
                  <a:defRPr/>
                </a:pPr>
                <a:endParaRPr lang="en-US" sz="1960" b="1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D457603-AB5D-48F7-4D11-F4B6C1BAE468}"/>
                  </a:ext>
                </a:extLst>
              </p:cNvPr>
              <p:cNvGrpSpPr/>
              <p:nvPr/>
            </p:nvGrpSpPr>
            <p:grpSpPr>
              <a:xfrm>
                <a:off x="6774859" y="4278831"/>
                <a:ext cx="164845" cy="148387"/>
                <a:chOff x="6891216" y="3742384"/>
                <a:chExt cx="148084" cy="153256"/>
              </a:xfrm>
            </p:grpSpPr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C386FEAE-C549-9211-1C6E-15BDC9E2A1F5}"/>
                    </a:ext>
                  </a:extLst>
                </p:cNvPr>
                <p:cNvSpPr/>
                <p:nvPr/>
              </p:nvSpPr>
              <p:spPr>
                <a:xfrm>
                  <a:off x="6891216" y="3742384"/>
                  <a:ext cx="148084" cy="153256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706910">
                    <a:defRPr/>
                  </a:pPr>
                  <a:endParaRPr lang="th-TH" sz="2987">
                    <a:solidFill>
                      <a:prstClr val="white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04F87C75-BB28-E316-37AF-BEA8C1252A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2986" y="3748232"/>
                  <a:ext cx="105787" cy="12706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88C0DF3-3EEB-0948-6BAD-43A0EB5C19C2}"/>
                  </a:ext>
                </a:extLst>
              </p:cNvPr>
              <p:cNvSpPr/>
              <p:nvPr/>
            </p:nvSpPr>
            <p:spPr>
              <a:xfrm>
                <a:off x="5740312" y="4268394"/>
                <a:ext cx="164845" cy="14838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2987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A281D57-68A2-B050-BD40-0A02ADAC9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53414" y="4287373"/>
                <a:ext cx="117761" cy="123025"/>
              </a:xfrm>
              <a:prstGeom prst="rect">
                <a:avLst/>
              </a:prstGeom>
              <a:noFill/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EA44E61-2AE4-3926-DC95-9EC74917E1B2}"/>
                  </a:ext>
                </a:extLst>
              </p:cNvPr>
              <p:cNvSpPr/>
              <p:nvPr/>
            </p:nvSpPr>
            <p:spPr>
              <a:xfrm>
                <a:off x="6262744" y="4279387"/>
                <a:ext cx="164845" cy="14838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2987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0A3C529-CCAC-DB46-1A13-E7B0A3AB3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75846" y="4293976"/>
                <a:ext cx="117761" cy="123025"/>
              </a:xfrm>
              <a:prstGeom prst="rect">
                <a:avLst/>
              </a:prstGeom>
              <a:noFill/>
            </p:spPr>
          </p:pic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1EB1FE1-3BAE-2325-CAB7-1A6B56715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1617" y="3587651"/>
                <a:ext cx="0" cy="33394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A69C15C-BE7E-8CA2-0C89-7777BEB522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6484" y="3593547"/>
                <a:ext cx="0" cy="308079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0147857-3DD4-48F7-FC61-9912475B13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421" y="3584794"/>
                <a:ext cx="2136835" cy="2857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C63DA75-536F-D93C-1490-D72FC89343F0}"/>
                  </a:ext>
                </a:extLst>
              </p:cNvPr>
              <p:cNvCxnSpPr>
                <a:cxnSpLocks/>
                <a:endCxn id="56" idx="0"/>
              </p:cNvCxnSpPr>
              <p:nvPr/>
            </p:nvCxnSpPr>
            <p:spPr>
              <a:xfrm>
                <a:off x="6356421" y="3587651"/>
                <a:ext cx="0" cy="251527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8A77B78-C88A-0459-55DD-AAD415EAF18D}"/>
                  </a:ext>
                </a:extLst>
              </p:cNvPr>
              <p:cNvGrpSpPr/>
              <p:nvPr/>
            </p:nvGrpSpPr>
            <p:grpSpPr>
              <a:xfrm>
                <a:off x="4291042" y="3022647"/>
                <a:ext cx="4574624" cy="1949666"/>
                <a:chOff x="4291042" y="3022647"/>
                <a:chExt cx="4574624" cy="1949666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1264CA5-18F1-0787-5D9C-21EAFD0C0F40}"/>
                    </a:ext>
                  </a:extLst>
                </p:cNvPr>
                <p:cNvSpPr txBox="1"/>
                <p:nvPr/>
              </p:nvSpPr>
              <p:spPr>
                <a:xfrm>
                  <a:off x="8099472" y="4321427"/>
                  <a:ext cx="766194" cy="277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706910">
                    <a:defRPr/>
                  </a:pPr>
                  <a:r>
                    <a:rPr lang="th-TH" sz="2613">
                      <a:solidFill>
                        <a:srgbClr val="00B050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จ่ายปกติ</a:t>
                  </a: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0043ABD1-7E31-2A22-B4A5-A4F7DEB65DCE}"/>
                    </a:ext>
                  </a:extLst>
                </p:cNvPr>
                <p:cNvGrpSpPr/>
                <p:nvPr/>
              </p:nvGrpSpPr>
              <p:grpSpPr>
                <a:xfrm>
                  <a:off x="4533453" y="4621423"/>
                  <a:ext cx="4177571" cy="350890"/>
                  <a:chOff x="4401000" y="4122990"/>
                  <a:chExt cx="3572718" cy="362407"/>
                </a:xfrm>
              </p:grpSpPr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BC23CD3C-C57A-37D2-4091-648784809B1B}"/>
                      </a:ext>
                    </a:extLst>
                  </p:cNvPr>
                  <p:cNvGrpSpPr/>
                  <p:nvPr/>
                </p:nvGrpSpPr>
                <p:grpSpPr>
                  <a:xfrm>
                    <a:off x="4499985" y="4122990"/>
                    <a:ext cx="3274752" cy="117099"/>
                    <a:chOff x="4327612" y="4028234"/>
                    <a:chExt cx="4059485" cy="114065"/>
                  </a:xfrm>
                </p:grpSpPr>
                <p:cxnSp>
                  <p:nvCxnSpPr>
                    <p:cNvPr id="97" name="Straight Connector 96">
                      <a:extLst>
                        <a:ext uri="{FF2B5EF4-FFF2-40B4-BE49-F238E27FC236}">
                          <a16:creationId xmlns:a16="http://schemas.microsoft.com/office/drawing/2014/main" id="{12D6790B-3637-17FD-7986-FB7E4E6260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327701" y="4028236"/>
                      <a:ext cx="1221292" cy="0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>
                      <a:extLst>
                        <a:ext uri="{FF2B5EF4-FFF2-40B4-BE49-F238E27FC236}">
                          <a16:creationId xmlns:a16="http://schemas.microsoft.com/office/drawing/2014/main" id="{6D47204D-E1EC-6847-D245-11C8E6B9C0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554264" y="4028792"/>
                      <a:ext cx="1144962" cy="1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>
                      <a:extLst>
                        <a:ext uri="{FF2B5EF4-FFF2-40B4-BE49-F238E27FC236}">
                          <a16:creationId xmlns:a16="http://schemas.microsoft.com/office/drawing/2014/main" id="{6D4C07BD-6969-61DB-7CA9-21EB554EC0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707819" y="4028234"/>
                      <a:ext cx="1679278" cy="5011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7D50729B-E78A-F2B4-E449-502589975D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7612" y="4033644"/>
                      <a:ext cx="19083" cy="10865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706910">
                        <a:defRPr/>
                      </a:pPr>
                      <a:endParaRPr lang="th-TH" sz="5973">
                        <a:solidFill>
                          <a:prstClr val="white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p:txBody>
                </p: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77101BD9-3183-8AB5-326A-380677B024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6389" y="4033644"/>
                      <a:ext cx="19083" cy="108655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706910">
                        <a:defRPr/>
                      </a:pPr>
                      <a:endParaRPr lang="th-TH" sz="5973">
                        <a:solidFill>
                          <a:prstClr val="white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endParaRPr>
                    </a:p>
                  </p:txBody>
                </p:sp>
              </p:grp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BC16FA05-B1C6-8A9B-EB21-FE06006D3D6B}"/>
                      </a:ext>
                    </a:extLst>
                  </p:cNvPr>
                  <p:cNvSpPr txBox="1"/>
                  <p:nvPr/>
                </p:nvSpPr>
                <p:spPr>
                  <a:xfrm>
                    <a:off x="4401000" y="4188627"/>
                    <a:ext cx="208321" cy="28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706910">
                      <a:defRPr/>
                    </a:pPr>
                    <a:r>
                      <a:rPr lang="en-US" sz="2613" b="1">
                        <a:solidFill>
                          <a:prstClr val="black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1</a:t>
                    </a:r>
                    <a:endParaRPr lang="th-TH" sz="2613" b="1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2FE1B6FF-A110-81FB-0D5C-3089A3D57048}"/>
                      </a:ext>
                    </a:extLst>
                  </p:cNvPr>
                  <p:cNvSpPr txBox="1"/>
                  <p:nvPr/>
                </p:nvSpPr>
                <p:spPr>
                  <a:xfrm>
                    <a:off x="4783128" y="4184981"/>
                    <a:ext cx="661860" cy="28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706910">
                      <a:defRPr/>
                    </a:pPr>
                    <a:r>
                      <a:rPr lang="en-US" sz="2613" b="1">
                        <a:solidFill>
                          <a:prstClr val="black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     2</a:t>
                    </a:r>
                    <a:endParaRPr lang="th-TH" sz="2613" b="1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E5626523-DE90-CBB1-2FF9-C1177A7E6E63}"/>
                      </a:ext>
                    </a:extLst>
                  </p:cNvPr>
                  <p:cNvSpPr txBox="1"/>
                  <p:nvPr/>
                </p:nvSpPr>
                <p:spPr>
                  <a:xfrm>
                    <a:off x="5235257" y="4184981"/>
                    <a:ext cx="661860" cy="28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706910">
                      <a:defRPr/>
                    </a:pPr>
                    <a:r>
                      <a:rPr lang="en-US" sz="2613" b="1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      3</a:t>
                    </a:r>
                    <a:endParaRPr lang="th-TH" sz="2613" b="1">
                      <a:solidFill>
                        <a:srgbClr val="FF0000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0DCF614-A417-3C88-D22D-1D43FF833E53}"/>
                      </a:ext>
                    </a:extLst>
                  </p:cNvPr>
                  <p:cNvSpPr txBox="1"/>
                  <p:nvPr/>
                </p:nvSpPr>
                <p:spPr>
                  <a:xfrm>
                    <a:off x="6167792" y="4184981"/>
                    <a:ext cx="661860" cy="28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706910">
                      <a:defRPr/>
                    </a:pPr>
                    <a:r>
                      <a:rPr lang="en-US" sz="2613" b="1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     5</a:t>
                    </a:r>
                    <a:endParaRPr lang="th-TH" sz="2613" b="1">
                      <a:solidFill>
                        <a:srgbClr val="FF0000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A999BFD5-0A89-337E-EA74-5CEB1E7A3CD6}"/>
                      </a:ext>
                    </a:extLst>
                  </p:cNvPr>
                  <p:cNvSpPr txBox="1"/>
                  <p:nvPr/>
                </p:nvSpPr>
                <p:spPr>
                  <a:xfrm>
                    <a:off x="5675799" y="4184610"/>
                    <a:ext cx="661860" cy="28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706910">
                      <a:defRPr/>
                    </a:pPr>
                    <a:r>
                      <a:rPr lang="en-US" sz="2613" b="1">
                        <a:solidFill>
                          <a:srgbClr val="FF0000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      4</a:t>
                    </a:r>
                    <a:endParaRPr lang="th-TH" sz="2613" b="1">
                      <a:solidFill>
                        <a:srgbClr val="FF0000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1D4F95B3-E806-1A12-9CFE-32DF4D44F5D6}"/>
                      </a:ext>
                    </a:extLst>
                  </p:cNvPr>
                  <p:cNvSpPr txBox="1"/>
                  <p:nvPr/>
                </p:nvSpPr>
                <p:spPr>
                  <a:xfrm>
                    <a:off x="6608334" y="4198679"/>
                    <a:ext cx="518387" cy="28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706910">
                      <a:defRPr/>
                    </a:pPr>
                    <a:r>
                      <a:rPr lang="en-US" sz="2613" b="1">
                        <a:solidFill>
                          <a:prstClr val="black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    6</a:t>
                    </a:r>
                    <a:endParaRPr lang="th-TH" sz="2613" b="1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AF3E7BEB-C0AB-18CF-61E8-761259330178}"/>
                      </a:ext>
                    </a:extLst>
                  </p:cNvPr>
                  <p:cNvSpPr txBox="1"/>
                  <p:nvPr/>
                </p:nvSpPr>
                <p:spPr>
                  <a:xfrm>
                    <a:off x="6931942" y="4184980"/>
                    <a:ext cx="696958" cy="28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1706910">
                      <a:defRPr/>
                    </a:pPr>
                    <a:r>
                      <a:rPr lang="en-US" sz="2613" b="1">
                        <a:solidFill>
                          <a:prstClr val="black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7-11</a:t>
                    </a:r>
                    <a:endParaRPr lang="th-TH" sz="2613" b="1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C65583D2-FD35-8154-576B-0426CEBD8B67}"/>
                      </a:ext>
                    </a:extLst>
                  </p:cNvPr>
                  <p:cNvSpPr txBox="1"/>
                  <p:nvPr/>
                </p:nvSpPr>
                <p:spPr>
                  <a:xfrm>
                    <a:off x="7601242" y="4184981"/>
                    <a:ext cx="372476" cy="28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706910">
                      <a:defRPr/>
                    </a:pPr>
                    <a:r>
                      <a:rPr lang="en-US" sz="2613" b="1">
                        <a:solidFill>
                          <a:prstClr val="black"/>
                        </a:solidFill>
                        <a:latin typeface="DB Helvethaica X 55 Regular" panose="02000506090000020004" pitchFamily="2" charset="-34"/>
                        <a:cs typeface="DB Helvethaica X 55 Regular" panose="02000506090000020004" pitchFamily="2" charset="-34"/>
                      </a:rPr>
                      <a:t> 12</a:t>
                    </a:r>
                    <a:endParaRPr lang="th-TH" sz="2613" b="1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D68FAB4-4F36-369F-982A-A6ECDBCEE86E}"/>
                    </a:ext>
                  </a:extLst>
                </p:cNvPr>
                <p:cNvGrpSpPr/>
                <p:nvPr/>
              </p:nvGrpSpPr>
              <p:grpSpPr>
                <a:xfrm>
                  <a:off x="4291042" y="3839176"/>
                  <a:ext cx="4008103" cy="799401"/>
                  <a:chOff x="4653360" y="3260258"/>
                  <a:chExt cx="3600568" cy="861599"/>
                </a:xfrm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0F2A2812-3FC2-CF72-8E30-260ACF02B38E}"/>
                      </a:ext>
                    </a:extLst>
                  </p:cNvPr>
                  <p:cNvGrpSpPr/>
                  <p:nvPr/>
                </p:nvGrpSpPr>
                <p:grpSpPr>
                  <a:xfrm>
                    <a:off x="4653360" y="3299510"/>
                    <a:ext cx="3600568" cy="822347"/>
                    <a:chOff x="4638035" y="3320996"/>
                    <a:chExt cx="3600568" cy="822347"/>
                  </a:xfrm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11DBEC3A-415F-E93D-DFCB-C363C2F028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71652" y="3526803"/>
                      <a:ext cx="297170" cy="270826"/>
                      <a:chOff x="3898729" y="3927751"/>
                      <a:chExt cx="297170" cy="270826"/>
                    </a:xfrm>
                  </p:grpSpPr>
                  <p:sp>
                    <p:nvSpPr>
                      <p:cNvPr id="86" name="Oval 85">
                        <a:extLst>
                          <a:ext uri="{FF2B5EF4-FFF2-40B4-BE49-F238E27FC236}">
                            <a16:creationId xmlns:a16="http://schemas.microsoft.com/office/drawing/2014/main" id="{7FD82010-9A47-B7EA-6041-A3521643EB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98729" y="3927751"/>
                        <a:ext cx="297170" cy="270826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706910">
                          <a:defRPr/>
                        </a:pPr>
                        <a:endParaRPr lang="th-TH" sz="2987">
                          <a:solidFill>
                            <a:prstClr val="white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endParaRPr>
                      </a:p>
                    </p:txBody>
                  </p:sp>
                  <p:pic>
                    <p:nvPicPr>
                      <p:cNvPr id="87" name="Picture 86">
                        <a:extLst>
                          <a:ext uri="{FF2B5EF4-FFF2-40B4-BE49-F238E27FC236}">
                            <a16:creationId xmlns:a16="http://schemas.microsoft.com/office/drawing/2014/main" id="{57C2092A-955E-E6C2-A81C-04799D550B6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22349" y="3927751"/>
                        <a:ext cx="212290" cy="224537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8F1053CB-241E-27E1-3F92-F402A1AFDE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98032" y="3526803"/>
                      <a:ext cx="297170" cy="270826"/>
                      <a:chOff x="3898729" y="3937398"/>
                      <a:chExt cx="297170" cy="270826"/>
                    </a:xfrm>
                  </p:grpSpPr>
                  <p:sp>
                    <p:nvSpPr>
                      <p:cNvPr id="84" name="Oval 83">
                        <a:extLst>
                          <a:ext uri="{FF2B5EF4-FFF2-40B4-BE49-F238E27FC236}">
                            <a16:creationId xmlns:a16="http://schemas.microsoft.com/office/drawing/2014/main" id="{C0A340D1-F8CC-5F81-6C4F-C40DA40162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98729" y="3937398"/>
                        <a:ext cx="297170" cy="270826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706910">
                          <a:defRPr/>
                        </a:pPr>
                        <a:endParaRPr lang="th-TH" sz="2987">
                          <a:solidFill>
                            <a:prstClr val="white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endParaRPr>
                      </a:p>
                    </p:txBody>
                  </p:sp>
                  <p:pic>
                    <p:nvPicPr>
                      <p:cNvPr id="85" name="Picture 84">
                        <a:extLst>
                          <a:ext uri="{FF2B5EF4-FFF2-40B4-BE49-F238E27FC236}">
                            <a16:creationId xmlns:a16="http://schemas.microsoft.com/office/drawing/2014/main" id="{6B2625E2-8C07-768D-E80F-99CBB89B4EB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22349" y="3937398"/>
                        <a:ext cx="212290" cy="224537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1C7B37CA-EC80-7820-53B5-5D1AD4FC40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38035" y="3785029"/>
                      <a:ext cx="653578" cy="2992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1706910">
                        <a:defRPr/>
                      </a:pPr>
                      <a:r>
                        <a:rPr lang="th-TH" sz="2613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จ่ายปกติ</a:t>
                      </a:r>
                    </a:p>
                  </p:txBody>
                </p:sp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1AB10A92-B701-B362-E719-5EE62E44A7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96942" y="3781922"/>
                      <a:ext cx="641692" cy="2992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1706910">
                        <a:defRPr/>
                      </a:pPr>
                      <a:r>
                        <a:rPr lang="th-TH" sz="2613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จ่ายปกติ</a:t>
                      </a:r>
                    </a:p>
                  </p:txBody>
                </p:sp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1504B356-FA58-76DE-30A3-7A72E85F12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93843" y="3796056"/>
                      <a:ext cx="606135" cy="2992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1706910">
                        <a:defRPr/>
                      </a:pPr>
                      <a:r>
                        <a:rPr lang="th-TH" sz="2613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จ่ายปกติ</a:t>
                      </a:r>
                    </a:p>
                  </p:txBody>
                </p:sp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A368D910-5784-A48F-3994-3B45624DB3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68069" y="3801270"/>
                      <a:ext cx="670534" cy="2992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1706910">
                        <a:defRPr/>
                      </a:pPr>
                      <a:r>
                        <a:rPr lang="th-TH" sz="2613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จ่ายปกติ</a:t>
                      </a:r>
                    </a:p>
                  </p:txBody>
                </p:sp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C59A52CC-1ABC-2D0E-1AA0-BD227CA1BB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21977" y="3843399"/>
                      <a:ext cx="576948" cy="2992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1706910">
                        <a:defRPr/>
                      </a:pPr>
                      <a:r>
                        <a:rPr lang="th-TH" sz="2613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ดอกเบี้ย</a:t>
                      </a:r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05A1CE88-84E8-41D1-21FA-C110AE6891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90446" y="3844138"/>
                      <a:ext cx="581602" cy="2992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1706910">
                        <a:defRPr/>
                      </a:pPr>
                      <a:r>
                        <a:rPr lang="th-TH" sz="2613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ดอกเบี้ย</a:t>
                      </a:r>
                    </a:p>
                  </p:txBody>
                </p:sp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85BDFA62-0A79-447B-DFFC-D53DF1C07D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28086" y="3843398"/>
                      <a:ext cx="588835" cy="2992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1706910">
                        <a:defRPr/>
                      </a:pPr>
                      <a:r>
                        <a:rPr lang="th-TH" sz="2613">
                          <a:solidFill>
                            <a:srgbClr val="00B05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ดอกเบี้ย</a:t>
                      </a:r>
                    </a:p>
                  </p:txBody>
                </p: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172FF955-C913-3CE2-DEDE-0CF2F6573A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07267" y="3341001"/>
                      <a:ext cx="214445" cy="148315"/>
                      <a:chOff x="3448181" y="3747403"/>
                      <a:chExt cx="214445" cy="148315"/>
                    </a:xfrm>
                  </p:grpSpPr>
                  <p:sp>
                    <p:nvSpPr>
                      <p:cNvPr id="78" name="Flowchart: Connector 77">
                        <a:extLst>
                          <a:ext uri="{FF2B5EF4-FFF2-40B4-BE49-F238E27FC236}">
                            <a16:creationId xmlns:a16="http://schemas.microsoft.com/office/drawing/2014/main" id="{F94A3774-3F42-666C-2C8A-90C73FDAF8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2452" y="3753445"/>
                        <a:ext cx="163444" cy="142273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706910">
                          <a:defRPr/>
                        </a:pPr>
                        <a:endParaRPr lang="th-TH" sz="5973">
                          <a:solidFill>
                            <a:prstClr val="white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endParaRPr>
                      </a:p>
                    </p:txBody>
                  </p:sp>
                  <p:sp>
                    <p:nvSpPr>
                      <p:cNvPr id="79" name="Multiplication Sign 78">
                        <a:extLst>
                          <a:ext uri="{FF2B5EF4-FFF2-40B4-BE49-F238E27FC236}">
                            <a16:creationId xmlns:a16="http://schemas.microsoft.com/office/drawing/2014/main" id="{1A47E40A-95BA-0057-8C1E-3EAAD23D39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48181" y="3747403"/>
                        <a:ext cx="214445" cy="142272"/>
                      </a:xfrm>
                      <a:prstGeom prst="mathMultiply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706910">
                          <a:defRPr/>
                        </a:pPr>
                        <a:endParaRPr lang="th-TH" sz="2987">
                          <a:solidFill>
                            <a:prstClr val="white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endParaRPr>
                      </a:p>
                    </p:txBody>
                  </p:sp>
                </p:grpSp>
                <p:grpSp>
                  <p:nvGrpSpPr>
                    <p:cNvPr id="69" name="Group 68">
                      <a:extLst>
                        <a:ext uri="{FF2B5EF4-FFF2-40B4-BE49-F238E27FC236}">
                          <a16:creationId xmlns:a16="http://schemas.microsoft.com/office/drawing/2014/main" id="{E294C697-5384-2F2D-841D-8799AB266C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72521" y="3326912"/>
                      <a:ext cx="214445" cy="148313"/>
                      <a:chOff x="3448181" y="3747405"/>
                      <a:chExt cx="214445" cy="148313"/>
                    </a:xfrm>
                  </p:grpSpPr>
                  <p:sp>
                    <p:nvSpPr>
                      <p:cNvPr id="76" name="Flowchart: Connector 75">
                        <a:extLst>
                          <a:ext uri="{FF2B5EF4-FFF2-40B4-BE49-F238E27FC236}">
                            <a16:creationId xmlns:a16="http://schemas.microsoft.com/office/drawing/2014/main" id="{A7387B9F-A856-17E8-7F41-92E0C34C46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2452" y="3753445"/>
                        <a:ext cx="163444" cy="142273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706910">
                          <a:defRPr/>
                        </a:pPr>
                        <a:endParaRPr lang="th-TH" sz="5973">
                          <a:solidFill>
                            <a:prstClr val="white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endParaRPr>
                      </a:p>
                    </p:txBody>
                  </p:sp>
                  <p:sp>
                    <p:nvSpPr>
                      <p:cNvPr id="77" name="Multiplication Sign 76">
                        <a:extLst>
                          <a:ext uri="{FF2B5EF4-FFF2-40B4-BE49-F238E27FC236}">
                            <a16:creationId xmlns:a16="http://schemas.microsoft.com/office/drawing/2014/main" id="{1E1AC099-6B75-04FB-485B-57248DD4D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48181" y="3747405"/>
                        <a:ext cx="214445" cy="142274"/>
                      </a:xfrm>
                      <a:prstGeom prst="mathMultiply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706910">
                          <a:defRPr/>
                        </a:pPr>
                        <a:endParaRPr lang="th-TH" sz="2987">
                          <a:solidFill>
                            <a:prstClr val="white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endParaRPr>
                      </a:p>
                    </p:txBody>
                  </p:sp>
                </p:grpSp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id="{C90060D3-4C29-5287-1ACC-E55CBD7529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42997" y="3320996"/>
                      <a:ext cx="214445" cy="148298"/>
                      <a:chOff x="3448181" y="3747408"/>
                      <a:chExt cx="214445" cy="148298"/>
                    </a:xfrm>
                  </p:grpSpPr>
                  <p:sp>
                    <p:nvSpPr>
                      <p:cNvPr id="74" name="Flowchart: Connector 73">
                        <a:extLst>
                          <a:ext uri="{FF2B5EF4-FFF2-40B4-BE49-F238E27FC236}">
                            <a16:creationId xmlns:a16="http://schemas.microsoft.com/office/drawing/2014/main" id="{AABAC091-B81D-5FD6-A541-7B0ACD9053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72452" y="3753433"/>
                        <a:ext cx="163444" cy="142273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706910">
                          <a:defRPr/>
                        </a:pPr>
                        <a:endParaRPr lang="th-TH" sz="5973">
                          <a:solidFill>
                            <a:prstClr val="white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endParaRPr>
                      </a:p>
                    </p:txBody>
                  </p:sp>
                  <p:sp>
                    <p:nvSpPr>
                      <p:cNvPr id="75" name="Multiplication Sign 74">
                        <a:extLst>
                          <a:ext uri="{FF2B5EF4-FFF2-40B4-BE49-F238E27FC236}">
                            <a16:creationId xmlns:a16="http://schemas.microsoft.com/office/drawing/2014/main" id="{D83ADF05-7031-20F5-C3D9-39E801FE8A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48181" y="3747408"/>
                        <a:ext cx="214445" cy="142273"/>
                      </a:xfrm>
                      <a:prstGeom prst="mathMultiply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1706910">
                          <a:defRPr/>
                        </a:pPr>
                        <a:endParaRPr lang="th-TH" sz="2987">
                          <a:solidFill>
                            <a:prstClr val="white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endParaRPr>
                      </a:p>
                    </p:txBody>
                  </p:sp>
                </p:grp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021B69C9-7571-C697-275F-5BC7BB70CA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50376" y="3438412"/>
                      <a:ext cx="544517" cy="2644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1706910">
                        <a:defRPr/>
                      </a:pPr>
                      <a:r>
                        <a:rPr lang="th-TH" sz="2240">
                          <a:solidFill>
                            <a:srgbClr val="FF000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เงินต้น</a:t>
                      </a:r>
                    </a:p>
                  </p:txBody>
                </p:sp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CA229621-C940-790B-DA4B-D7E26B9168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07484" y="3443665"/>
                      <a:ext cx="544517" cy="2644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1706910">
                        <a:defRPr/>
                      </a:pPr>
                      <a:r>
                        <a:rPr lang="th-TH" sz="2240">
                          <a:solidFill>
                            <a:srgbClr val="FF000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เงินต้น</a:t>
                      </a:r>
                    </a:p>
                  </p:txBody>
                </p:sp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7511A409-D636-76ED-3952-A61437E55F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6731" y="3438368"/>
                      <a:ext cx="544517" cy="2644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defTabSz="1706910">
                        <a:defRPr/>
                      </a:pPr>
                      <a:r>
                        <a:rPr lang="th-TH" sz="2240">
                          <a:solidFill>
                            <a:srgbClr val="FF0000"/>
                          </a:solidFill>
                          <a:latin typeface="DB Helvethaica X 55 Regular" panose="02000506090000020004" pitchFamily="2" charset="-34"/>
                          <a:cs typeface="DB Helvethaica X 55 Regular" panose="02000506090000020004" pitchFamily="2" charset="-34"/>
                        </a:rPr>
                        <a:t>เงินต้น</a:t>
                      </a:r>
                    </a:p>
                  </p:txBody>
                </p:sp>
              </p:grp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DBBB3E3B-7BCB-7A30-3131-6D6354E09CB7}"/>
                      </a:ext>
                    </a:extLst>
                  </p:cNvPr>
                  <p:cNvSpPr/>
                  <p:nvPr/>
                </p:nvSpPr>
                <p:spPr>
                  <a:xfrm>
                    <a:off x="5814441" y="3260258"/>
                    <a:ext cx="1388587" cy="408814"/>
                  </a:xfrm>
                  <a:prstGeom prst="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706910">
                      <a:defRPr/>
                    </a:pPr>
                    <a:endParaRPr lang="th-TH" sz="5973">
                      <a:solidFill>
                        <a:prstClr val="white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endParaRPr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0589E1A-04C6-B53B-F4F4-317A43A52FEA}"/>
                    </a:ext>
                  </a:extLst>
                </p:cNvPr>
                <p:cNvSpPr txBox="1"/>
                <p:nvPr/>
              </p:nvSpPr>
              <p:spPr>
                <a:xfrm>
                  <a:off x="4456223" y="3263300"/>
                  <a:ext cx="4190003" cy="277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706910">
                    <a:defRPr/>
                  </a:pPr>
                  <a:r>
                    <a:rPr lang="th-TH" sz="2613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รวมเงินต้นงวดที่ </a:t>
                  </a:r>
                  <a:r>
                    <a:rPr lang="en-US" sz="2613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3-5 </a:t>
                  </a:r>
                  <a:r>
                    <a:rPr lang="th-TH" sz="2613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มาชำระคืนงวดสุดท้ายทีเดียว หรือ แบ่งจ่ายในเดือนที่ </a:t>
                  </a:r>
                  <a:r>
                    <a:rPr lang="en-US" sz="2613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6-12</a:t>
                  </a:r>
                  <a:endParaRPr lang="th-TH" sz="2613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3B1C1CC-2458-3C40-7EBB-F1BE5E52759A}"/>
                    </a:ext>
                  </a:extLst>
                </p:cNvPr>
                <p:cNvSpPr txBox="1"/>
                <p:nvPr/>
              </p:nvSpPr>
              <p:spPr>
                <a:xfrm>
                  <a:off x="4330013" y="3022647"/>
                  <a:ext cx="3530309" cy="293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706910">
                    <a:defRPr/>
                  </a:pPr>
                  <a:r>
                    <a:rPr lang="th-TH" sz="2800" b="1">
                      <a:solidFill>
                        <a:srgbClr val="C55A11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ตัวอย่าง </a:t>
                  </a:r>
                  <a:r>
                    <a:rPr lang="th-TH" sz="2800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ขอพักชำระเงินต้น </a:t>
                  </a:r>
                  <a:r>
                    <a:rPr lang="en-US" sz="2800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3 </a:t>
                  </a:r>
                  <a:r>
                    <a:rPr lang="th-TH" sz="2800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เดือน (งวดที่ </a:t>
                  </a:r>
                  <a:r>
                    <a:rPr lang="en-US" sz="2800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3-5</a:t>
                  </a:r>
                  <a:r>
                    <a:rPr lang="th-TH" sz="2800">
                      <a:solidFill>
                        <a:prstClr val="black"/>
                      </a:solidFill>
                      <a:latin typeface="DB Helvethaica X 55 Regular" panose="02000506090000020004" pitchFamily="2" charset="-34"/>
                      <a:cs typeface="DB Helvethaica X 55 Regular" panose="02000506090000020004" pitchFamily="2" charset="-34"/>
                    </a:rPr>
                    <a:t>)</a:t>
                  </a:r>
                </a:p>
              </p:txBody>
            </p: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B7773E9B-CC0F-D23B-0C12-FC943145FA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85105" y="3584794"/>
                  <a:ext cx="0" cy="310177"/>
                </a:xfrm>
                <a:prstGeom prst="straightConnector1">
                  <a:avLst/>
                </a:prstGeom>
                <a:ln w="12700">
                  <a:prstDash val="solid"/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44C0BC2-6304-2697-E30F-D6372CD29E13}"/>
                  </a:ext>
                </a:extLst>
              </p:cNvPr>
              <p:cNvSpPr/>
              <p:nvPr/>
            </p:nvSpPr>
            <p:spPr>
              <a:xfrm>
                <a:off x="7364739" y="4629930"/>
                <a:ext cx="18000" cy="10800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973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CBF5AEB-4B31-E3C9-6411-49B33EAC4097}"/>
                  </a:ext>
                </a:extLst>
              </p:cNvPr>
              <p:cNvSpPr/>
              <p:nvPr/>
            </p:nvSpPr>
            <p:spPr>
              <a:xfrm>
                <a:off x="7872294" y="4621431"/>
                <a:ext cx="18000" cy="10800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973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9CEB68E-8A96-69B2-0494-5411AB43E812}"/>
                  </a:ext>
                </a:extLst>
              </p:cNvPr>
              <p:cNvSpPr/>
              <p:nvPr/>
            </p:nvSpPr>
            <p:spPr>
              <a:xfrm>
                <a:off x="8465531" y="4616884"/>
                <a:ext cx="18000" cy="10800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973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36BDF28-5981-9BEB-8A93-E991CF295ABD}"/>
                  </a:ext>
                </a:extLst>
              </p:cNvPr>
              <p:cNvSpPr/>
              <p:nvPr/>
            </p:nvSpPr>
            <p:spPr>
              <a:xfrm>
                <a:off x="5819000" y="4631044"/>
                <a:ext cx="18000" cy="108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973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763FED6-B5FE-5981-9041-8DA044EFD127}"/>
                  </a:ext>
                </a:extLst>
              </p:cNvPr>
              <p:cNvSpPr/>
              <p:nvPr/>
            </p:nvSpPr>
            <p:spPr>
              <a:xfrm>
                <a:off x="6331235" y="4631053"/>
                <a:ext cx="18000" cy="108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973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FF91A2A-4E3B-198F-EB22-2B84B58B42CD}"/>
                  </a:ext>
                </a:extLst>
              </p:cNvPr>
              <p:cNvSpPr/>
              <p:nvPr/>
            </p:nvSpPr>
            <p:spPr>
              <a:xfrm>
                <a:off x="6873098" y="4631054"/>
                <a:ext cx="18000" cy="108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973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82AF7126-D41F-B02C-B228-A1B0E03C910E}"/>
                </a:ext>
              </a:extLst>
            </p:cNvPr>
            <p:cNvSpPr/>
            <p:nvPr/>
          </p:nvSpPr>
          <p:spPr>
            <a:xfrm>
              <a:off x="3168651" y="3930649"/>
              <a:ext cx="444352" cy="3936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987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73CD4B3B-A49C-2452-A4F8-A1C0DB0C9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62926" y="3968751"/>
              <a:ext cx="377056" cy="324378"/>
            </a:xfrm>
            <a:prstGeom prst="rect">
              <a:avLst/>
            </a:prstGeom>
          </p:spPr>
        </p:pic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903649B-728C-1889-65FC-10A79F62B094}"/>
                </a:ext>
              </a:extLst>
            </p:cNvPr>
            <p:cNvSpPr/>
            <p:nvPr/>
          </p:nvSpPr>
          <p:spPr>
            <a:xfrm>
              <a:off x="3683001" y="3930649"/>
              <a:ext cx="444352" cy="3936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987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943106B-CB18-7538-7CF7-13C62D099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77276" y="3968751"/>
              <a:ext cx="377056" cy="324378"/>
            </a:xfrm>
            <a:prstGeom prst="rect">
              <a:avLst/>
            </a:prstGeom>
          </p:spPr>
        </p:pic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3B1D2C0-E51D-A3D4-A9E3-B029A9E99A7C}"/>
                </a:ext>
              </a:extLst>
            </p:cNvPr>
            <p:cNvSpPr/>
            <p:nvPr/>
          </p:nvSpPr>
          <p:spPr>
            <a:xfrm>
              <a:off x="4210051" y="3936999"/>
              <a:ext cx="444352" cy="3936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987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004A0505-490D-4482-9579-B48D6E6C8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4326" y="3975101"/>
              <a:ext cx="377056" cy="32437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965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29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68F99B1-15EC-3241-FA12-21A160B8F46F}"/>
              </a:ext>
            </a:extLst>
          </p:cNvPr>
          <p:cNvGrpSpPr/>
          <p:nvPr/>
        </p:nvGrpSpPr>
        <p:grpSpPr>
          <a:xfrm>
            <a:off x="739062" y="3089854"/>
            <a:ext cx="8780755" cy="4977048"/>
            <a:chOff x="3725253" y="1437441"/>
            <a:chExt cx="5232973" cy="2821964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FD587D7-DD49-8C91-F4B1-E571E8A5527D}"/>
                </a:ext>
              </a:extLst>
            </p:cNvPr>
            <p:cNvSpPr/>
            <p:nvPr/>
          </p:nvSpPr>
          <p:spPr>
            <a:xfrm>
              <a:off x="3725253" y="1437441"/>
              <a:ext cx="5102484" cy="2821964"/>
            </a:xfrm>
            <a:custGeom>
              <a:avLst/>
              <a:gdLst>
                <a:gd name="connsiteX0" fmla="*/ 0 w 5102484"/>
                <a:gd name="connsiteY0" fmla="*/ 0 h 2821964"/>
                <a:gd name="connsiteX1" fmla="*/ 668992 w 5102484"/>
                <a:gd name="connsiteY1" fmla="*/ 0 h 2821964"/>
                <a:gd name="connsiteX2" fmla="*/ 1337985 w 5102484"/>
                <a:gd name="connsiteY2" fmla="*/ 0 h 2821964"/>
                <a:gd name="connsiteX3" fmla="*/ 1904927 w 5102484"/>
                <a:gd name="connsiteY3" fmla="*/ 0 h 2821964"/>
                <a:gd name="connsiteX4" fmla="*/ 2522895 w 5102484"/>
                <a:gd name="connsiteY4" fmla="*/ 0 h 2821964"/>
                <a:gd name="connsiteX5" fmla="*/ 3038813 w 5102484"/>
                <a:gd name="connsiteY5" fmla="*/ 0 h 2821964"/>
                <a:gd name="connsiteX6" fmla="*/ 3605755 w 5102484"/>
                <a:gd name="connsiteY6" fmla="*/ 0 h 2821964"/>
                <a:gd name="connsiteX7" fmla="*/ 4274748 w 5102484"/>
                <a:gd name="connsiteY7" fmla="*/ 0 h 2821964"/>
                <a:gd name="connsiteX8" fmla="*/ 5102484 w 5102484"/>
                <a:gd name="connsiteY8" fmla="*/ 0 h 2821964"/>
                <a:gd name="connsiteX9" fmla="*/ 5102484 w 5102484"/>
                <a:gd name="connsiteY9" fmla="*/ 592612 h 2821964"/>
                <a:gd name="connsiteX10" fmla="*/ 5102484 w 5102484"/>
                <a:gd name="connsiteY10" fmla="*/ 1100566 h 2821964"/>
                <a:gd name="connsiteX11" fmla="*/ 5102484 w 5102484"/>
                <a:gd name="connsiteY11" fmla="*/ 1636739 h 2821964"/>
                <a:gd name="connsiteX12" fmla="*/ 5102484 w 5102484"/>
                <a:gd name="connsiteY12" fmla="*/ 2201132 h 2821964"/>
                <a:gd name="connsiteX13" fmla="*/ 5102484 w 5102484"/>
                <a:gd name="connsiteY13" fmla="*/ 2821964 h 2821964"/>
                <a:gd name="connsiteX14" fmla="*/ 4433492 w 5102484"/>
                <a:gd name="connsiteY14" fmla="*/ 2821964 h 2821964"/>
                <a:gd name="connsiteX15" fmla="*/ 3866549 w 5102484"/>
                <a:gd name="connsiteY15" fmla="*/ 2821964 h 2821964"/>
                <a:gd name="connsiteX16" fmla="*/ 3299606 w 5102484"/>
                <a:gd name="connsiteY16" fmla="*/ 2821964 h 2821964"/>
                <a:gd name="connsiteX17" fmla="*/ 2732664 w 5102484"/>
                <a:gd name="connsiteY17" fmla="*/ 2821964 h 2821964"/>
                <a:gd name="connsiteX18" fmla="*/ 2165721 w 5102484"/>
                <a:gd name="connsiteY18" fmla="*/ 2821964 h 2821964"/>
                <a:gd name="connsiteX19" fmla="*/ 1649803 w 5102484"/>
                <a:gd name="connsiteY19" fmla="*/ 2821964 h 2821964"/>
                <a:gd name="connsiteX20" fmla="*/ 1031836 w 5102484"/>
                <a:gd name="connsiteY20" fmla="*/ 2821964 h 2821964"/>
                <a:gd name="connsiteX21" fmla="*/ 0 w 5102484"/>
                <a:gd name="connsiteY21" fmla="*/ 2821964 h 2821964"/>
                <a:gd name="connsiteX22" fmla="*/ 0 w 5102484"/>
                <a:gd name="connsiteY22" fmla="*/ 2201132 h 2821964"/>
                <a:gd name="connsiteX23" fmla="*/ 0 w 5102484"/>
                <a:gd name="connsiteY23" fmla="*/ 1608519 h 2821964"/>
                <a:gd name="connsiteX24" fmla="*/ 0 w 5102484"/>
                <a:gd name="connsiteY24" fmla="*/ 987687 h 2821964"/>
                <a:gd name="connsiteX25" fmla="*/ 0 w 5102484"/>
                <a:gd name="connsiteY25" fmla="*/ 0 h 282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02484" h="2821964" fill="none" extrusionOk="0">
                  <a:moveTo>
                    <a:pt x="0" y="0"/>
                  </a:moveTo>
                  <a:cubicBezTo>
                    <a:pt x="251299" y="-51212"/>
                    <a:pt x="448036" y="73566"/>
                    <a:pt x="668992" y="0"/>
                  </a:cubicBezTo>
                  <a:cubicBezTo>
                    <a:pt x="889948" y="-73566"/>
                    <a:pt x="1057151" y="29997"/>
                    <a:pt x="1337985" y="0"/>
                  </a:cubicBezTo>
                  <a:cubicBezTo>
                    <a:pt x="1618819" y="-29997"/>
                    <a:pt x="1717764" y="59948"/>
                    <a:pt x="1904927" y="0"/>
                  </a:cubicBezTo>
                  <a:cubicBezTo>
                    <a:pt x="2092090" y="-59948"/>
                    <a:pt x="2349333" y="71983"/>
                    <a:pt x="2522895" y="0"/>
                  </a:cubicBezTo>
                  <a:cubicBezTo>
                    <a:pt x="2696457" y="-71983"/>
                    <a:pt x="2829408" y="58354"/>
                    <a:pt x="3038813" y="0"/>
                  </a:cubicBezTo>
                  <a:cubicBezTo>
                    <a:pt x="3248218" y="-58354"/>
                    <a:pt x="3346733" y="62580"/>
                    <a:pt x="3605755" y="0"/>
                  </a:cubicBezTo>
                  <a:cubicBezTo>
                    <a:pt x="3864777" y="-62580"/>
                    <a:pt x="4115384" y="47199"/>
                    <a:pt x="4274748" y="0"/>
                  </a:cubicBezTo>
                  <a:cubicBezTo>
                    <a:pt x="4434112" y="-47199"/>
                    <a:pt x="4829954" y="54887"/>
                    <a:pt x="5102484" y="0"/>
                  </a:cubicBezTo>
                  <a:cubicBezTo>
                    <a:pt x="5159604" y="163858"/>
                    <a:pt x="5102187" y="342211"/>
                    <a:pt x="5102484" y="592612"/>
                  </a:cubicBezTo>
                  <a:cubicBezTo>
                    <a:pt x="5102781" y="843013"/>
                    <a:pt x="5066408" y="886880"/>
                    <a:pt x="5102484" y="1100566"/>
                  </a:cubicBezTo>
                  <a:cubicBezTo>
                    <a:pt x="5138560" y="1314252"/>
                    <a:pt x="5042289" y="1456190"/>
                    <a:pt x="5102484" y="1636739"/>
                  </a:cubicBezTo>
                  <a:cubicBezTo>
                    <a:pt x="5162679" y="1817288"/>
                    <a:pt x="5078624" y="1953732"/>
                    <a:pt x="5102484" y="2201132"/>
                  </a:cubicBezTo>
                  <a:cubicBezTo>
                    <a:pt x="5126344" y="2448532"/>
                    <a:pt x="5084709" y="2598921"/>
                    <a:pt x="5102484" y="2821964"/>
                  </a:cubicBezTo>
                  <a:cubicBezTo>
                    <a:pt x="4876663" y="2878395"/>
                    <a:pt x="4591313" y="2766265"/>
                    <a:pt x="4433492" y="2821964"/>
                  </a:cubicBezTo>
                  <a:cubicBezTo>
                    <a:pt x="4275671" y="2877663"/>
                    <a:pt x="4027070" y="2784949"/>
                    <a:pt x="3866549" y="2821964"/>
                  </a:cubicBezTo>
                  <a:cubicBezTo>
                    <a:pt x="3706028" y="2858979"/>
                    <a:pt x="3427767" y="2808662"/>
                    <a:pt x="3299606" y="2821964"/>
                  </a:cubicBezTo>
                  <a:cubicBezTo>
                    <a:pt x="3171445" y="2835266"/>
                    <a:pt x="2953033" y="2796002"/>
                    <a:pt x="2732664" y="2821964"/>
                  </a:cubicBezTo>
                  <a:cubicBezTo>
                    <a:pt x="2512295" y="2847926"/>
                    <a:pt x="2295253" y="2792071"/>
                    <a:pt x="2165721" y="2821964"/>
                  </a:cubicBezTo>
                  <a:cubicBezTo>
                    <a:pt x="2036189" y="2851857"/>
                    <a:pt x="1880699" y="2808712"/>
                    <a:pt x="1649803" y="2821964"/>
                  </a:cubicBezTo>
                  <a:cubicBezTo>
                    <a:pt x="1418907" y="2835216"/>
                    <a:pt x="1284796" y="2809853"/>
                    <a:pt x="1031836" y="2821964"/>
                  </a:cubicBezTo>
                  <a:cubicBezTo>
                    <a:pt x="778876" y="2834075"/>
                    <a:pt x="464243" y="2804098"/>
                    <a:pt x="0" y="2821964"/>
                  </a:cubicBezTo>
                  <a:cubicBezTo>
                    <a:pt x="-53332" y="2549006"/>
                    <a:pt x="24365" y="2492760"/>
                    <a:pt x="0" y="2201132"/>
                  </a:cubicBezTo>
                  <a:cubicBezTo>
                    <a:pt x="-24365" y="1909504"/>
                    <a:pt x="14455" y="1779410"/>
                    <a:pt x="0" y="1608519"/>
                  </a:cubicBezTo>
                  <a:cubicBezTo>
                    <a:pt x="-14455" y="1437628"/>
                    <a:pt x="47454" y="1241378"/>
                    <a:pt x="0" y="987687"/>
                  </a:cubicBezTo>
                  <a:cubicBezTo>
                    <a:pt x="-47454" y="733996"/>
                    <a:pt x="78493" y="393977"/>
                    <a:pt x="0" y="0"/>
                  </a:cubicBezTo>
                  <a:close/>
                </a:path>
                <a:path w="5102484" h="2821964" stroke="0" extrusionOk="0">
                  <a:moveTo>
                    <a:pt x="0" y="0"/>
                  </a:moveTo>
                  <a:cubicBezTo>
                    <a:pt x="199268" y="-40715"/>
                    <a:pt x="261933" y="31455"/>
                    <a:pt x="515918" y="0"/>
                  </a:cubicBezTo>
                  <a:cubicBezTo>
                    <a:pt x="769903" y="-31455"/>
                    <a:pt x="829664" y="16391"/>
                    <a:pt x="929786" y="0"/>
                  </a:cubicBezTo>
                  <a:cubicBezTo>
                    <a:pt x="1029908" y="-16391"/>
                    <a:pt x="1452158" y="40098"/>
                    <a:pt x="1598778" y="0"/>
                  </a:cubicBezTo>
                  <a:cubicBezTo>
                    <a:pt x="1745398" y="-40098"/>
                    <a:pt x="1988628" y="41265"/>
                    <a:pt x="2114696" y="0"/>
                  </a:cubicBezTo>
                  <a:cubicBezTo>
                    <a:pt x="2240764" y="-41265"/>
                    <a:pt x="2380711" y="28774"/>
                    <a:pt x="2630614" y="0"/>
                  </a:cubicBezTo>
                  <a:cubicBezTo>
                    <a:pt x="2880517" y="-28774"/>
                    <a:pt x="3081092" y="19439"/>
                    <a:pt x="3299606" y="0"/>
                  </a:cubicBezTo>
                  <a:cubicBezTo>
                    <a:pt x="3518120" y="-19439"/>
                    <a:pt x="3665767" y="29001"/>
                    <a:pt x="3764499" y="0"/>
                  </a:cubicBezTo>
                  <a:cubicBezTo>
                    <a:pt x="3863231" y="-29001"/>
                    <a:pt x="4204699" y="28701"/>
                    <a:pt x="4433492" y="0"/>
                  </a:cubicBezTo>
                  <a:cubicBezTo>
                    <a:pt x="4662285" y="-28701"/>
                    <a:pt x="4934909" y="56658"/>
                    <a:pt x="5102484" y="0"/>
                  </a:cubicBezTo>
                  <a:cubicBezTo>
                    <a:pt x="5128945" y="184183"/>
                    <a:pt x="5084043" y="336921"/>
                    <a:pt x="5102484" y="564393"/>
                  </a:cubicBezTo>
                  <a:cubicBezTo>
                    <a:pt x="5120925" y="791865"/>
                    <a:pt x="5099514" y="947331"/>
                    <a:pt x="5102484" y="1128786"/>
                  </a:cubicBezTo>
                  <a:cubicBezTo>
                    <a:pt x="5105454" y="1310241"/>
                    <a:pt x="5069738" y="1440435"/>
                    <a:pt x="5102484" y="1721398"/>
                  </a:cubicBezTo>
                  <a:cubicBezTo>
                    <a:pt x="5135230" y="2002361"/>
                    <a:pt x="5061808" y="2027464"/>
                    <a:pt x="5102484" y="2201132"/>
                  </a:cubicBezTo>
                  <a:cubicBezTo>
                    <a:pt x="5143160" y="2374800"/>
                    <a:pt x="5074713" y="2694137"/>
                    <a:pt x="5102484" y="2821964"/>
                  </a:cubicBezTo>
                  <a:cubicBezTo>
                    <a:pt x="4850906" y="2840602"/>
                    <a:pt x="4801204" y="2761241"/>
                    <a:pt x="4535541" y="2821964"/>
                  </a:cubicBezTo>
                  <a:cubicBezTo>
                    <a:pt x="4269878" y="2882687"/>
                    <a:pt x="4182969" y="2794767"/>
                    <a:pt x="3968599" y="2821964"/>
                  </a:cubicBezTo>
                  <a:cubicBezTo>
                    <a:pt x="3754229" y="2849161"/>
                    <a:pt x="3568268" y="2796693"/>
                    <a:pt x="3299606" y="2821964"/>
                  </a:cubicBezTo>
                  <a:cubicBezTo>
                    <a:pt x="3030944" y="2847235"/>
                    <a:pt x="2991864" y="2764554"/>
                    <a:pt x="2732664" y="2821964"/>
                  </a:cubicBezTo>
                  <a:cubicBezTo>
                    <a:pt x="2473464" y="2879374"/>
                    <a:pt x="2456761" y="2792683"/>
                    <a:pt x="2318796" y="2821964"/>
                  </a:cubicBezTo>
                  <a:cubicBezTo>
                    <a:pt x="2180831" y="2851245"/>
                    <a:pt x="2083984" y="2790638"/>
                    <a:pt x="1853903" y="2821964"/>
                  </a:cubicBezTo>
                  <a:cubicBezTo>
                    <a:pt x="1623822" y="2853290"/>
                    <a:pt x="1386515" y="2763149"/>
                    <a:pt x="1184910" y="2821964"/>
                  </a:cubicBezTo>
                  <a:cubicBezTo>
                    <a:pt x="983305" y="2880779"/>
                    <a:pt x="888353" y="2769010"/>
                    <a:pt x="617968" y="2821964"/>
                  </a:cubicBezTo>
                  <a:cubicBezTo>
                    <a:pt x="347583" y="2874918"/>
                    <a:pt x="147722" y="2760989"/>
                    <a:pt x="0" y="2821964"/>
                  </a:cubicBezTo>
                  <a:cubicBezTo>
                    <a:pt x="-1439" y="2667519"/>
                    <a:pt x="58771" y="2423198"/>
                    <a:pt x="0" y="2257571"/>
                  </a:cubicBezTo>
                  <a:cubicBezTo>
                    <a:pt x="-58771" y="2091944"/>
                    <a:pt x="44491" y="2015034"/>
                    <a:pt x="0" y="1777837"/>
                  </a:cubicBezTo>
                  <a:cubicBezTo>
                    <a:pt x="-44491" y="1540640"/>
                    <a:pt x="45718" y="1469441"/>
                    <a:pt x="0" y="1298103"/>
                  </a:cubicBezTo>
                  <a:cubicBezTo>
                    <a:pt x="-45718" y="1126765"/>
                    <a:pt x="15798" y="851657"/>
                    <a:pt x="0" y="705491"/>
                  </a:cubicBezTo>
                  <a:cubicBezTo>
                    <a:pt x="-15798" y="559325"/>
                    <a:pt x="61205" y="23796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800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8506EDA-B33A-0A67-7312-E2546EF20834}"/>
                </a:ext>
              </a:extLst>
            </p:cNvPr>
            <p:cNvCxnSpPr>
              <a:cxnSpLocks/>
            </p:cNvCxnSpPr>
            <p:nvPr/>
          </p:nvCxnSpPr>
          <p:spPr>
            <a:xfrm>
              <a:off x="4209666" y="3532320"/>
              <a:ext cx="4538035" cy="0"/>
            </a:xfrm>
            <a:prstGeom prst="line">
              <a:avLst/>
            </a:prstGeom>
            <a:ln w="984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72257BE-E638-147F-9645-7592B9472B8C}"/>
                </a:ext>
              </a:extLst>
            </p:cNvPr>
            <p:cNvGrpSpPr/>
            <p:nvPr/>
          </p:nvGrpSpPr>
          <p:grpSpPr>
            <a:xfrm>
              <a:off x="4067947" y="2872215"/>
              <a:ext cx="1002857" cy="655300"/>
              <a:chOff x="6907601" y="3560135"/>
              <a:chExt cx="1871999" cy="1223228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290817CC-D3E3-6397-E620-0BA091ACDB89}"/>
                  </a:ext>
                </a:extLst>
              </p:cNvPr>
              <p:cNvGrpSpPr/>
              <p:nvPr/>
            </p:nvGrpSpPr>
            <p:grpSpPr>
              <a:xfrm>
                <a:off x="7549945" y="3560135"/>
                <a:ext cx="639606" cy="632235"/>
                <a:chOff x="7424503" y="4087256"/>
                <a:chExt cx="639606" cy="632235"/>
              </a:xfrm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67F2BC2A-4025-FA53-9F68-67BD6C95286E}"/>
                    </a:ext>
                  </a:extLst>
                </p:cNvPr>
                <p:cNvSpPr/>
                <p:nvPr/>
              </p:nvSpPr>
              <p:spPr>
                <a:xfrm>
                  <a:off x="7424503" y="4087256"/>
                  <a:ext cx="639606" cy="63223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706910">
                    <a:defRPr/>
                  </a:pPr>
                  <a:endParaRPr lang="th-TH" sz="2800">
                    <a:solidFill>
                      <a:prstClr val="white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pic>
              <p:nvPicPr>
                <p:cNvPr id="167" name="Picture 166">
                  <a:extLst>
                    <a:ext uri="{FF2B5EF4-FFF2-40B4-BE49-F238E27FC236}">
                      <a16:creationId xmlns:a16="http://schemas.microsoft.com/office/drawing/2014/main" id="{563161C8-3406-A8F5-C8F7-BE627D2B6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08916" y="4179703"/>
                  <a:ext cx="396275" cy="419136"/>
                </a:xfrm>
                <a:prstGeom prst="rect">
                  <a:avLst/>
                </a:prstGeom>
              </p:spPr>
            </p:pic>
          </p:grp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8E9B91A2-CC5D-9E1C-8EFF-60C379093EA3}"/>
                  </a:ext>
                </a:extLst>
              </p:cNvPr>
              <p:cNvSpPr txBox="1"/>
              <p:nvPr/>
            </p:nvSpPr>
            <p:spPr>
              <a:xfrm>
                <a:off x="6907601" y="4229591"/>
                <a:ext cx="1871999" cy="55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706910">
                  <a:defRPr/>
                </a:pPr>
                <a:r>
                  <a:rPr lang="th-TH" sz="2800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จ่ายปกติ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5BCCBED-3F2F-E7F4-DF40-ED85AE2E5576}"/>
                </a:ext>
              </a:extLst>
            </p:cNvPr>
            <p:cNvGrpSpPr/>
            <p:nvPr/>
          </p:nvGrpSpPr>
          <p:grpSpPr>
            <a:xfrm>
              <a:off x="4891823" y="2871320"/>
              <a:ext cx="1002857" cy="656198"/>
              <a:chOff x="8340034" y="3536457"/>
              <a:chExt cx="1872000" cy="1224901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EC7A30F7-58C6-3C69-5C74-9A9B24482167}"/>
                  </a:ext>
                </a:extLst>
              </p:cNvPr>
              <p:cNvGrpSpPr/>
              <p:nvPr/>
            </p:nvGrpSpPr>
            <p:grpSpPr>
              <a:xfrm>
                <a:off x="9035206" y="3536457"/>
                <a:ext cx="639606" cy="632235"/>
                <a:chOff x="7445533" y="4058020"/>
                <a:chExt cx="639606" cy="632235"/>
              </a:xfrm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B0ACE7E6-AD8D-4E2F-DD2E-F095D74D44F5}"/>
                    </a:ext>
                  </a:extLst>
                </p:cNvPr>
                <p:cNvSpPr/>
                <p:nvPr/>
              </p:nvSpPr>
              <p:spPr>
                <a:xfrm>
                  <a:off x="7445533" y="4058020"/>
                  <a:ext cx="639606" cy="63223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706910">
                    <a:defRPr/>
                  </a:pPr>
                  <a:endParaRPr lang="th-TH" sz="2800">
                    <a:solidFill>
                      <a:prstClr val="white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5BAD65F7-8CA9-85E9-8B53-75D68DF178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35826" y="4155002"/>
                  <a:ext cx="396275" cy="419137"/>
                </a:xfrm>
                <a:prstGeom prst="rect">
                  <a:avLst/>
                </a:prstGeom>
              </p:spPr>
            </p:pic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D63006C0-898B-6C60-0ADA-8B8919AC2404}"/>
                  </a:ext>
                </a:extLst>
              </p:cNvPr>
              <p:cNvSpPr txBox="1"/>
              <p:nvPr/>
            </p:nvSpPr>
            <p:spPr>
              <a:xfrm>
                <a:off x="8340034" y="4207587"/>
                <a:ext cx="1872000" cy="55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706910">
                  <a:defRPr/>
                </a:pPr>
                <a:r>
                  <a:rPr lang="th-TH" sz="2800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จ่ายปกติ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38391FA-2437-4A7B-08DB-71737111782B}"/>
                </a:ext>
              </a:extLst>
            </p:cNvPr>
            <p:cNvGrpSpPr/>
            <p:nvPr/>
          </p:nvGrpSpPr>
          <p:grpSpPr>
            <a:xfrm>
              <a:off x="5762955" y="2947046"/>
              <a:ext cx="858414" cy="580470"/>
              <a:chOff x="9562538" y="3747712"/>
              <a:chExt cx="1602373" cy="1083543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D3218148-830E-8E4D-44D4-B8BDB3893ECB}"/>
                  </a:ext>
                </a:extLst>
              </p:cNvPr>
              <p:cNvSpPr txBox="1"/>
              <p:nvPr/>
            </p:nvSpPr>
            <p:spPr>
              <a:xfrm>
                <a:off x="9562538" y="4277484"/>
                <a:ext cx="1602373" cy="55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th-TH" sz="2800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จ่ายเงินต้น</a:t>
                </a:r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8A8516AA-3F2D-9393-FBA2-DC7A51DD021C}"/>
                  </a:ext>
                </a:extLst>
              </p:cNvPr>
              <p:cNvGrpSpPr/>
              <p:nvPr/>
            </p:nvGrpSpPr>
            <p:grpSpPr>
              <a:xfrm>
                <a:off x="10028155" y="3747712"/>
                <a:ext cx="499003" cy="472123"/>
                <a:chOff x="6969523" y="3668864"/>
                <a:chExt cx="721358" cy="736721"/>
              </a:xfrm>
            </p:grpSpPr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DB911BE8-5361-066A-1892-36D754D37B43}"/>
                    </a:ext>
                  </a:extLst>
                </p:cNvPr>
                <p:cNvSpPr/>
                <p:nvPr/>
              </p:nvSpPr>
              <p:spPr>
                <a:xfrm>
                  <a:off x="6969523" y="3668864"/>
                  <a:ext cx="721358" cy="73672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706910">
                    <a:defRPr/>
                  </a:pPr>
                  <a:endParaRPr lang="th-TH" sz="2800">
                    <a:solidFill>
                      <a:prstClr val="white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pic>
              <p:nvPicPr>
                <p:cNvPr id="159" name="Picture 158">
                  <a:extLst>
                    <a:ext uri="{FF2B5EF4-FFF2-40B4-BE49-F238E27FC236}">
                      <a16:creationId xmlns:a16="http://schemas.microsoft.com/office/drawing/2014/main" id="{92FC94B6-C5CC-3C73-7988-B4F8C0B2B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71776" y="3706384"/>
                  <a:ext cx="461762" cy="488402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E7625F3-7A46-986B-7AB1-6B1C21656F88}"/>
                </a:ext>
              </a:extLst>
            </p:cNvPr>
            <p:cNvGrpSpPr/>
            <p:nvPr/>
          </p:nvGrpSpPr>
          <p:grpSpPr>
            <a:xfrm>
              <a:off x="5958964" y="2311815"/>
              <a:ext cx="1835211" cy="532419"/>
              <a:chOff x="9928426" y="2561949"/>
              <a:chExt cx="3425730" cy="993849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EC915813-D303-EEF1-B844-937E9AC33C90}"/>
                  </a:ext>
                </a:extLst>
              </p:cNvPr>
              <p:cNvSpPr/>
              <p:nvPr/>
            </p:nvSpPr>
            <p:spPr>
              <a:xfrm>
                <a:off x="9928426" y="2561949"/>
                <a:ext cx="3425730" cy="9938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2800">
                  <a:solidFill>
                    <a:prstClr val="white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3B2D3D3B-1D57-DC2D-4A4B-B7BDC9309DDD}"/>
                  </a:ext>
                </a:extLst>
              </p:cNvPr>
              <p:cNvGrpSpPr/>
              <p:nvPr/>
            </p:nvGrpSpPr>
            <p:grpSpPr>
              <a:xfrm>
                <a:off x="10047183" y="2663296"/>
                <a:ext cx="471208" cy="426616"/>
                <a:chOff x="9566616" y="3196494"/>
                <a:chExt cx="471208" cy="426616"/>
              </a:xfrm>
            </p:grpSpPr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DFEDA4B0-4E08-78DC-F554-D5033CD53A30}"/>
                    </a:ext>
                  </a:extLst>
                </p:cNvPr>
                <p:cNvSpPr/>
                <p:nvPr/>
              </p:nvSpPr>
              <p:spPr>
                <a:xfrm>
                  <a:off x="9566616" y="3198510"/>
                  <a:ext cx="471208" cy="4246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706910">
                    <a:defRPr/>
                  </a:pPr>
                  <a:endParaRPr lang="th-TH" sz="2800">
                    <a:solidFill>
                      <a:prstClr val="white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sp>
              <p:nvSpPr>
                <p:cNvPr id="155" name="Multiplication Sign 154">
                  <a:extLst>
                    <a:ext uri="{FF2B5EF4-FFF2-40B4-BE49-F238E27FC236}">
                      <a16:creationId xmlns:a16="http://schemas.microsoft.com/office/drawing/2014/main" id="{8CF8F3CE-956A-45B9-2437-A1A95049B61C}"/>
                    </a:ext>
                  </a:extLst>
                </p:cNvPr>
                <p:cNvSpPr/>
                <p:nvPr/>
              </p:nvSpPr>
              <p:spPr>
                <a:xfrm>
                  <a:off x="9606141" y="3196494"/>
                  <a:ext cx="400310" cy="424602"/>
                </a:xfrm>
                <a:prstGeom prst="mathMultiply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706910">
                    <a:defRPr/>
                  </a:pPr>
                  <a:endParaRPr lang="th-TH" sz="2800">
                    <a:solidFill>
                      <a:prstClr val="white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2A1C71C-FC0F-1A92-46AA-4EF9A09D25C6}"/>
                  </a:ext>
                </a:extLst>
              </p:cNvPr>
              <p:cNvSpPr txBox="1"/>
              <p:nvPr/>
            </p:nvSpPr>
            <p:spPr>
              <a:xfrm>
                <a:off x="10017512" y="2989128"/>
                <a:ext cx="3291591" cy="55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706910">
                  <a:defRPr/>
                </a:pPr>
                <a:r>
                  <a:rPr lang="th-TH" sz="2800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ดอกเบี้ย</a:t>
                </a:r>
                <a:r>
                  <a:rPr lang="en-US" sz="2800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/</a:t>
                </a:r>
                <a:r>
                  <a:rPr lang="th-TH" sz="2800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 ดอกเบี้ยผิดนัด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6A5B72C-2697-9EA8-CFC0-C553795D336F}"/>
                </a:ext>
              </a:extLst>
            </p:cNvPr>
            <p:cNvGrpSpPr/>
            <p:nvPr/>
          </p:nvGrpSpPr>
          <p:grpSpPr>
            <a:xfrm>
              <a:off x="6475750" y="2943802"/>
              <a:ext cx="858414" cy="583625"/>
              <a:chOff x="9873910" y="3758402"/>
              <a:chExt cx="1602373" cy="1089433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7F19E4F-B3BA-D0DF-40DB-3DF4F6EB5D28}"/>
                  </a:ext>
                </a:extLst>
              </p:cNvPr>
              <p:cNvSpPr txBox="1"/>
              <p:nvPr/>
            </p:nvSpPr>
            <p:spPr>
              <a:xfrm>
                <a:off x="9873910" y="4294064"/>
                <a:ext cx="1602373" cy="55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th-TH" sz="2800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จ่ายเงินต้น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50ED8E3F-4C96-8D3E-3ED7-23F03A8179DE}"/>
                  </a:ext>
                </a:extLst>
              </p:cNvPr>
              <p:cNvGrpSpPr/>
              <p:nvPr/>
            </p:nvGrpSpPr>
            <p:grpSpPr>
              <a:xfrm>
                <a:off x="10361266" y="3758402"/>
                <a:ext cx="483473" cy="457298"/>
                <a:chOff x="7451057" y="3685543"/>
                <a:chExt cx="698907" cy="713587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3D5D7336-23B3-E6CC-9DDC-A2862EECAD03}"/>
                    </a:ext>
                  </a:extLst>
                </p:cNvPr>
                <p:cNvSpPr/>
                <p:nvPr/>
              </p:nvSpPr>
              <p:spPr>
                <a:xfrm>
                  <a:off x="7451057" y="3685543"/>
                  <a:ext cx="698907" cy="71358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706910">
                    <a:defRPr/>
                  </a:pPr>
                  <a:endParaRPr lang="th-TH" sz="2800">
                    <a:solidFill>
                      <a:prstClr val="white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pic>
              <p:nvPicPr>
                <p:cNvPr id="150" name="Picture 149">
                  <a:extLst>
                    <a:ext uri="{FF2B5EF4-FFF2-40B4-BE49-F238E27FC236}">
                      <a16:creationId xmlns:a16="http://schemas.microsoft.com/office/drawing/2014/main" id="{4E6CA4E2-0E63-6E7A-5B76-CC620BCAE2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0389" y="3807631"/>
                  <a:ext cx="396273" cy="419135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5BA4B65-F7D8-0047-42A7-3AD9A647AB8C}"/>
                </a:ext>
              </a:extLst>
            </p:cNvPr>
            <p:cNvGrpSpPr/>
            <p:nvPr/>
          </p:nvGrpSpPr>
          <p:grpSpPr>
            <a:xfrm>
              <a:off x="7152550" y="2935295"/>
              <a:ext cx="858414" cy="592131"/>
              <a:chOff x="10116764" y="3742795"/>
              <a:chExt cx="1602373" cy="1105311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79B481A1-2CDC-3965-0420-3E213504AD78}"/>
                  </a:ext>
                </a:extLst>
              </p:cNvPr>
              <p:cNvSpPr txBox="1"/>
              <p:nvPr/>
            </p:nvSpPr>
            <p:spPr>
              <a:xfrm>
                <a:off x="10116764" y="4294335"/>
                <a:ext cx="1602373" cy="55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th-TH" sz="2800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จ่ายเงินต้น</a:t>
                </a: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9497FF6E-3F2E-C158-FEEB-1F1B330BCC09}"/>
                  </a:ext>
                </a:extLst>
              </p:cNvPr>
              <p:cNvGrpSpPr/>
              <p:nvPr/>
            </p:nvGrpSpPr>
            <p:grpSpPr>
              <a:xfrm>
                <a:off x="10541919" y="3742795"/>
                <a:ext cx="483469" cy="494053"/>
                <a:chOff x="7712216" y="3661189"/>
                <a:chExt cx="698902" cy="770941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B8F4E058-1E25-DBF8-02F4-982F65EA8E33}"/>
                    </a:ext>
                  </a:extLst>
                </p:cNvPr>
                <p:cNvSpPr/>
                <p:nvPr/>
              </p:nvSpPr>
              <p:spPr>
                <a:xfrm>
                  <a:off x="7712216" y="3661189"/>
                  <a:ext cx="698902" cy="77094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706910">
                    <a:defRPr/>
                  </a:pPr>
                  <a:endParaRPr lang="th-TH" sz="2800">
                    <a:solidFill>
                      <a:prstClr val="white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pic>
              <p:nvPicPr>
                <p:cNvPr id="146" name="Picture 145">
                  <a:extLst>
                    <a:ext uri="{FF2B5EF4-FFF2-40B4-BE49-F238E27FC236}">
                      <a16:creationId xmlns:a16="http://schemas.microsoft.com/office/drawing/2014/main" id="{4988856C-AF46-3C6A-71CF-380ED81C8F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13200" y="3808050"/>
                  <a:ext cx="396273" cy="419134"/>
                </a:xfrm>
                <a:prstGeom prst="rect">
                  <a:avLst/>
                </a:prstGeom>
              </p:spPr>
            </p:pic>
          </p:grp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213163A-BEF5-420B-00D8-918D25B6D23D}"/>
                </a:ext>
              </a:extLst>
            </p:cNvPr>
            <p:cNvSpPr txBox="1"/>
            <p:nvPr/>
          </p:nvSpPr>
          <p:spPr>
            <a:xfrm>
              <a:off x="4217174" y="3624995"/>
              <a:ext cx="723049" cy="296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06910">
                <a:defRPr/>
              </a:pP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งวดที่ </a:t>
              </a: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</a:t>
              </a:r>
              <a:endParaRPr lang="th-TH" sz="280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6FB0896-CE77-8D77-A77D-7A8408CD1DF2}"/>
                </a:ext>
              </a:extLst>
            </p:cNvPr>
            <p:cNvSpPr txBox="1"/>
            <p:nvPr/>
          </p:nvSpPr>
          <p:spPr>
            <a:xfrm>
              <a:off x="5069832" y="3624994"/>
              <a:ext cx="646838" cy="296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2</a:t>
              </a:r>
              <a:endParaRPr lang="th-TH" sz="280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4EEBC96-B205-CE79-F8AC-457570FCE37E}"/>
                </a:ext>
              </a:extLst>
            </p:cNvPr>
            <p:cNvSpPr txBox="1"/>
            <p:nvPr/>
          </p:nvSpPr>
          <p:spPr>
            <a:xfrm>
              <a:off x="5765726" y="3624994"/>
              <a:ext cx="774235" cy="296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</a:t>
              </a:r>
              <a:endParaRPr lang="th-TH" sz="280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70000FD-F5D6-2D11-B01A-29864B892476}"/>
                </a:ext>
              </a:extLst>
            </p:cNvPr>
            <p:cNvGrpSpPr/>
            <p:nvPr/>
          </p:nvGrpSpPr>
          <p:grpSpPr>
            <a:xfrm>
              <a:off x="7783750" y="2871323"/>
              <a:ext cx="1002857" cy="656198"/>
              <a:chOff x="7177808" y="3654258"/>
              <a:chExt cx="1872000" cy="1224902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10E1F5CB-AFE7-7100-A765-F091993F76F0}"/>
                  </a:ext>
                </a:extLst>
              </p:cNvPr>
              <p:cNvGrpSpPr/>
              <p:nvPr/>
            </p:nvGrpSpPr>
            <p:grpSpPr>
              <a:xfrm>
                <a:off x="7798131" y="3654258"/>
                <a:ext cx="639606" cy="632235"/>
                <a:chOff x="7672689" y="4181379"/>
                <a:chExt cx="639606" cy="632235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AE1824F1-8667-7DBC-1A1D-60E507FAF584}"/>
                    </a:ext>
                  </a:extLst>
                </p:cNvPr>
                <p:cNvSpPr/>
                <p:nvPr/>
              </p:nvSpPr>
              <p:spPr>
                <a:xfrm>
                  <a:off x="7672689" y="4181379"/>
                  <a:ext cx="639606" cy="63223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706910">
                    <a:defRPr/>
                  </a:pPr>
                  <a:endParaRPr lang="th-TH" sz="2800">
                    <a:solidFill>
                      <a:prstClr val="white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endParaRPr>
                </a:p>
              </p:txBody>
            </p:sp>
            <p:pic>
              <p:nvPicPr>
                <p:cNvPr id="142" name="Picture 141">
                  <a:extLst>
                    <a:ext uri="{FF2B5EF4-FFF2-40B4-BE49-F238E27FC236}">
                      <a16:creationId xmlns:a16="http://schemas.microsoft.com/office/drawing/2014/main" id="{B2114AFA-F75C-1F5C-F725-ECAF51CB92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9780" y="4287436"/>
                  <a:ext cx="396275" cy="419136"/>
                </a:xfrm>
                <a:prstGeom prst="rect">
                  <a:avLst/>
                </a:prstGeom>
              </p:spPr>
            </p:pic>
          </p:grp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860C8CE-A52B-9103-7F59-AF887A1E5F14}"/>
                  </a:ext>
                </a:extLst>
              </p:cNvPr>
              <p:cNvSpPr txBox="1"/>
              <p:nvPr/>
            </p:nvSpPr>
            <p:spPr>
              <a:xfrm>
                <a:off x="7177808" y="4325388"/>
                <a:ext cx="1872000" cy="55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706910">
                  <a:defRPr/>
                </a:pPr>
                <a:r>
                  <a:rPr lang="th-TH" sz="2800">
                    <a:solidFill>
                      <a:srgbClr val="00B05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จ่ายปกติ</a:t>
                </a: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E12D362-196F-58C2-9C1F-8694359997BF}"/>
                </a:ext>
              </a:extLst>
            </p:cNvPr>
            <p:cNvSpPr txBox="1"/>
            <p:nvPr/>
          </p:nvSpPr>
          <p:spPr>
            <a:xfrm>
              <a:off x="7839123" y="3624994"/>
              <a:ext cx="870199" cy="296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6 - 12</a:t>
              </a:r>
              <a:endParaRPr lang="th-TH" sz="280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B7E1A62-5440-0FAB-F97D-D3C2603C5C79}"/>
                </a:ext>
              </a:extLst>
            </p:cNvPr>
            <p:cNvSpPr txBox="1"/>
            <p:nvPr/>
          </p:nvSpPr>
          <p:spPr>
            <a:xfrm>
              <a:off x="3760157" y="1511043"/>
              <a:ext cx="5198069" cy="540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06910">
                <a:defRPr/>
              </a:pPr>
              <a:r>
                <a:rPr lang="th-TH" sz="2800" b="1">
                  <a:solidFill>
                    <a:srgbClr val="ED7D31">
                      <a:lumMod val="75000"/>
                    </a:srgb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ตัวอย่าง</a:t>
              </a:r>
              <a:r>
                <a:rPr lang="th-TH" sz="2800" b="1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</a:t>
              </a: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ขอส่วนลดดอกเบี้ย</a:t>
              </a: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/</a:t>
              </a: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 ผ่อนปรนดอกเบี้ยผิดนัดเป็นระยะเวลา </a:t>
              </a: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 </a:t>
              </a: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เดือน </a:t>
              </a:r>
            </a:p>
            <a:p>
              <a:pPr defTabSz="1706910">
                <a:defRPr/>
              </a:pPr>
              <a:r>
                <a:rPr lang="th-TH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เพื่อช่วยเหลือลูกหนี้ที่ได้รับผลกระทบจาก </a:t>
              </a: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Covid - 19</a:t>
              </a:r>
              <a:endParaRPr lang="th-TH" sz="280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D29BB55-254C-9378-34F7-A6D953E8EE99}"/>
                </a:ext>
              </a:extLst>
            </p:cNvPr>
            <p:cNvSpPr txBox="1"/>
            <p:nvPr/>
          </p:nvSpPr>
          <p:spPr>
            <a:xfrm>
              <a:off x="6467482" y="3624994"/>
              <a:ext cx="774235" cy="296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4</a:t>
              </a:r>
              <a:endParaRPr lang="th-TH" sz="280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8A53601-88C0-E2C6-CB6F-EEE7AC0EFB8D}"/>
                </a:ext>
              </a:extLst>
            </p:cNvPr>
            <p:cNvSpPr txBox="1"/>
            <p:nvPr/>
          </p:nvSpPr>
          <p:spPr>
            <a:xfrm>
              <a:off x="7113805" y="3624994"/>
              <a:ext cx="774235" cy="296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06910">
                <a:defRPr/>
              </a:pPr>
              <a:r>
                <a:rPr lang="en-US" sz="2800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5</a:t>
              </a:r>
              <a:endParaRPr lang="th-TH" sz="2800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D4EB21B-4C0B-171D-CEA7-4D8BCF9BF1ED}"/>
                </a:ext>
              </a:extLst>
            </p:cNvPr>
            <p:cNvSpPr/>
            <p:nvPr/>
          </p:nvSpPr>
          <p:spPr>
            <a:xfrm>
              <a:off x="6730960" y="2358828"/>
              <a:ext cx="252433" cy="2274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800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6" name="Multiplication Sign 135">
              <a:extLst>
                <a:ext uri="{FF2B5EF4-FFF2-40B4-BE49-F238E27FC236}">
                  <a16:creationId xmlns:a16="http://schemas.microsoft.com/office/drawing/2014/main" id="{2D07ABA7-CA79-8604-742C-DD332B3B339B}"/>
                </a:ext>
              </a:extLst>
            </p:cNvPr>
            <p:cNvSpPr/>
            <p:nvPr/>
          </p:nvSpPr>
          <p:spPr>
            <a:xfrm>
              <a:off x="6752133" y="2357748"/>
              <a:ext cx="214452" cy="22746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800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6B966F5-08A0-A7C6-FAAA-99ABF7C240BF}"/>
                </a:ext>
              </a:extLst>
            </p:cNvPr>
            <p:cNvSpPr/>
            <p:nvPr/>
          </p:nvSpPr>
          <p:spPr>
            <a:xfrm>
              <a:off x="7387038" y="2356451"/>
              <a:ext cx="252433" cy="2274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800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138" name="Multiplication Sign 137">
              <a:extLst>
                <a:ext uri="{FF2B5EF4-FFF2-40B4-BE49-F238E27FC236}">
                  <a16:creationId xmlns:a16="http://schemas.microsoft.com/office/drawing/2014/main" id="{EFC1A894-23C3-47A9-904F-BAACE1C2DDFA}"/>
                </a:ext>
              </a:extLst>
            </p:cNvPr>
            <p:cNvSpPr/>
            <p:nvPr/>
          </p:nvSpPr>
          <p:spPr>
            <a:xfrm>
              <a:off x="7408211" y="2355371"/>
              <a:ext cx="214452" cy="22746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800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73C88D49-B61A-E793-D2E8-1492F499C05C}"/>
              </a:ext>
            </a:extLst>
          </p:cNvPr>
          <p:cNvSpPr txBox="1"/>
          <p:nvPr/>
        </p:nvSpPr>
        <p:spPr>
          <a:xfrm>
            <a:off x="9704880" y="5627016"/>
            <a:ext cx="3225600" cy="1988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defTabSz="1075275">
              <a:defRPr/>
            </a:pPr>
            <a:r>
              <a:rPr lang="en-US" sz="336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2. </a:t>
            </a:r>
            <a:r>
              <a:rPr lang="th-TH" sz="336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ยก / ผ่อนปรน </a:t>
            </a: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ดอกเบี้ยผิดนัดชำระเพื่อให้ค่างวดที่ผ่อนเข้ามาไปตัด</a:t>
            </a:r>
            <a:b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เงินต้นได้มากขึ้น</a:t>
            </a:r>
            <a:endParaRPr lang="th-TH" sz="3360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0F341A7-E4B8-99A5-77A1-E842F74AF402}"/>
              </a:ext>
            </a:extLst>
          </p:cNvPr>
          <p:cNvSpPr txBox="1"/>
          <p:nvPr/>
        </p:nvSpPr>
        <p:spPr>
          <a:xfrm>
            <a:off x="9704880" y="3503105"/>
            <a:ext cx="3225600" cy="1069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defTabSz="1075275">
              <a:defRPr/>
            </a:pPr>
            <a:r>
              <a:rPr lang="en-US" sz="336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1. </a:t>
            </a:r>
            <a:r>
              <a:rPr lang="th-TH" sz="336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ลด </a:t>
            </a: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อัตราดอกเบี้ย </a:t>
            </a:r>
            <a:b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2987">
                <a:solidFill>
                  <a:prstClr val="black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เพื่อลดภาระดอกเบี้ยจ่าย</a:t>
            </a:r>
            <a:endParaRPr lang="th-TH" sz="3360">
              <a:solidFill>
                <a:prstClr val="black"/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F4F4117-B01D-3EFF-E311-E47CC6AC7CAF}"/>
              </a:ext>
            </a:extLst>
          </p:cNvPr>
          <p:cNvGrpSpPr/>
          <p:nvPr/>
        </p:nvGrpSpPr>
        <p:grpSpPr>
          <a:xfrm>
            <a:off x="13391783" y="2991437"/>
            <a:ext cx="3033156" cy="2208355"/>
            <a:chOff x="5630142" y="1534606"/>
            <a:chExt cx="1586093" cy="1161224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F8B45703-613B-E7CA-15C1-B3830EF347ED}"/>
                </a:ext>
              </a:extLst>
            </p:cNvPr>
            <p:cNvGrpSpPr/>
            <p:nvPr/>
          </p:nvGrpSpPr>
          <p:grpSpPr>
            <a:xfrm>
              <a:off x="5935847" y="2043046"/>
              <a:ext cx="1280388" cy="652784"/>
              <a:chOff x="4617585" y="2272106"/>
              <a:chExt cx="1079534" cy="457234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A758E9D-64B4-6F4A-F367-1ED1CEF1AEA7}"/>
                  </a:ext>
                </a:extLst>
              </p:cNvPr>
              <p:cNvSpPr txBox="1"/>
              <p:nvPr/>
            </p:nvSpPr>
            <p:spPr>
              <a:xfrm>
                <a:off x="4617585" y="2272106"/>
                <a:ext cx="1079534" cy="45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en-US" sz="7467" b="1">
                    <a:solidFill>
                      <a:prstClr val="black"/>
                    </a:solidFill>
                    <a:latin typeface="Calibri" panose="020F0502020204030204"/>
                  </a:rPr>
                  <a:t>%</a:t>
                </a:r>
                <a:endParaRPr lang="th-TH" sz="7467" b="1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174" name="Arrow: Down 173">
                <a:extLst>
                  <a:ext uri="{FF2B5EF4-FFF2-40B4-BE49-F238E27FC236}">
                    <a16:creationId xmlns:a16="http://schemas.microsoft.com/office/drawing/2014/main" id="{4016B93E-99C6-F1ED-0465-99E27E5EBA58}"/>
                  </a:ext>
                </a:extLst>
              </p:cNvPr>
              <p:cNvSpPr/>
              <p:nvPr/>
            </p:nvSpPr>
            <p:spPr>
              <a:xfrm>
                <a:off x="5049196" y="2304842"/>
                <a:ext cx="357686" cy="348564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706910">
                  <a:defRPr/>
                </a:pPr>
                <a:endParaRPr lang="th-TH" sz="5227">
                  <a:solidFill>
                    <a:prstClr val="white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pic>
          <p:nvPicPr>
            <p:cNvPr id="172" name="Graphic 171" descr="Badge 3 with solid fill">
              <a:extLst>
                <a:ext uri="{FF2B5EF4-FFF2-40B4-BE49-F238E27FC236}">
                  <a16:creationId xmlns:a16="http://schemas.microsoft.com/office/drawing/2014/main" id="{B5F29DE6-4333-77CF-52B4-3592CBFC1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0142" y="1534606"/>
              <a:ext cx="478663" cy="478663"/>
            </a:xfrm>
            <a:prstGeom prst="rect">
              <a:avLst/>
            </a:prstGeom>
          </p:spPr>
        </p:pic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0D253AA2-BEDC-D6CF-FA35-4B3E2ACCD673}"/>
              </a:ext>
            </a:extLst>
          </p:cNvPr>
          <p:cNvSpPr txBox="1"/>
          <p:nvPr/>
        </p:nvSpPr>
        <p:spPr>
          <a:xfrm>
            <a:off x="13184781" y="5328918"/>
            <a:ext cx="3180152" cy="11264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จะจ่ายไหว  ถ้าดอกเบี้ย</a:t>
            </a:r>
            <a:b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ลดลงบางส่วน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8556C-767D-B07C-7ECB-FE78D528A152}"/>
              </a:ext>
            </a:extLst>
          </p:cNvPr>
          <p:cNvSpPr txBox="1"/>
          <p:nvPr/>
        </p:nvSpPr>
        <p:spPr>
          <a:xfrm>
            <a:off x="4152687" y="1739100"/>
            <a:ext cx="9360988" cy="781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th-TH"/>
            </a:defPPr>
            <a:lvl1pPr algn="ctr" defTabSz="685800">
              <a:defRPr sz="2400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defRPr>
            </a:lvl1pPr>
          </a:lstStyle>
          <a:p>
            <a:r>
              <a:rPr lang="en-US" altLang="th-TH" sz="4480"/>
              <a:t>2. </a:t>
            </a:r>
            <a:r>
              <a:rPr lang="th-TH" altLang="th-TH" sz="4480"/>
              <a:t>เลือกวิธีที่เหมาะสมกับสถานการณ์ทางการเงิน </a:t>
            </a:r>
            <a:endParaRPr lang="th-TH" sz="448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9DDA7-19A2-D0F0-95F0-284F23D2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64933" y="9007858"/>
            <a:ext cx="428375" cy="593342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8</a:t>
            </a:fld>
            <a:endParaRPr lang="th-T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750C94-24DD-42E9-896B-75F3BD0850D7}"/>
              </a:ext>
            </a:extLst>
          </p:cNvPr>
          <p:cNvGrpSpPr/>
          <p:nvPr/>
        </p:nvGrpSpPr>
        <p:grpSpPr>
          <a:xfrm>
            <a:off x="1300076" y="365561"/>
            <a:ext cx="7878056" cy="1055803"/>
            <a:chOff x="5109447" y="2450096"/>
            <a:chExt cx="2576280" cy="5656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051761-6E9F-9028-37CB-83B98882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3546">
              <a:off x="5144089" y="2450096"/>
              <a:ext cx="2506997" cy="56560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7B9636-08B3-6C87-ADE5-90C896CAE020}"/>
                </a:ext>
              </a:extLst>
            </p:cNvPr>
            <p:cNvSpPr txBox="1"/>
            <p:nvPr/>
          </p:nvSpPr>
          <p:spPr>
            <a:xfrm>
              <a:off x="5109447" y="2489227"/>
              <a:ext cx="2576280" cy="480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5227">
                  <a:solidFill>
                    <a:srgbClr val="0D2E68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อยากปรับโครงสร้างหนี้...เลือกวิธีไหนดี?</a:t>
              </a:r>
            </a:p>
          </p:txBody>
        </p:sp>
      </p:grp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F15B5C0-0D98-DA18-8764-7E7D1B6B38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2" y="491750"/>
            <a:ext cx="903256" cy="127579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8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9" grpId="0" animBg="1"/>
      <p:bldP spid="17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9569D6B-D435-056B-68B3-575E57DC9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6319" y="-288554"/>
            <a:ext cx="1469888" cy="483640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2F9171-B8EF-A44B-725D-8074549F628C}"/>
              </a:ext>
            </a:extLst>
          </p:cNvPr>
          <p:cNvGrpSpPr/>
          <p:nvPr/>
        </p:nvGrpSpPr>
        <p:grpSpPr>
          <a:xfrm>
            <a:off x="3211203" y="7405182"/>
            <a:ext cx="5055452" cy="1608581"/>
            <a:chOff x="4185580" y="2398875"/>
            <a:chExt cx="3668183" cy="8617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756D5E-9A58-5C0D-0BDA-E95B954F3AED}"/>
                </a:ext>
              </a:extLst>
            </p:cNvPr>
            <p:cNvSpPr txBox="1"/>
            <p:nvPr/>
          </p:nvSpPr>
          <p:spPr>
            <a:xfrm>
              <a:off x="4185580" y="2398875"/>
              <a:ext cx="3668183" cy="8617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tIns="0" bIns="0" anchor="ctr">
              <a:spAutoFit/>
            </a:bodyPr>
            <a:lstStyle/>
            <a:p>
              <a:pPr algn="ctr" defTabSz="1075275">
                <a:defRPr/>
              </a:pPr>
              <a:endParaRPr lang="th-TH" sz="3733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  <a:p>
              <a:pPr algn="ctr" defTabSz="1075275">
                <a:defRPr/>
              </a:pPr>
              <a:endParaRPr lang="th-TH" sz="6720" b="1">
                <a:solidFill>
                  <a:srgbClr val="5B9BD5">
                    <a:lumMod val="50000"/>
                  </a:srgb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71CEDE-062F-41A1-5E2C-5EE156DB5B6E}"/>
                </a:ext>
              </a:extLst>
            </p:cNvPr>
            <p:cNvSpPr txBox="1"/>
            <p:nvPr/>
          </p:nvSpPr>
          <p:spPr>
            <a:xfrm>
              <a:off x="4202157" y="2429156"/>
              <a:ext cx="3566611" cy="7882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75275">
                <a:defRPr/>
              </a:pPr>
              <a:r>
                <a:rPr lang="th-TH" sz="2987" b="1">
                  <a:solidFill>
                    <a:srgbClr val="5B9BD5">
                      <a:lumMod val="50000"/>
                    </a:srgb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ปิด </a:t>
              </a:r>
              <a:r>
                <a:rPr lang="th-TH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จบจ่ายคืนหนี้เร็วขึ้นเพื่อลดภาระดอกเบี้ย (ถ้ามีเงินก้อน) โดยขอยกเว้นส่วนต่างของหนี้</a:t>
              </a:r>
              <a:br>
                <a:rPr lang="th-TH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</a:br>
              <a:r>
                <a:rPr lang="th-TH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ที่เหลือให้ถือเป็นส่วนลดหนี้ </a:t>
              </a:r>
              <a:r>
                <a:rPr lang="en-US" sz="2987">
                  <a:solidFill>
                    <a:srgbClr val="5B9BD5">
                      <a:lumMod val="50000"/>
                    </a:srgb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(</a:t>
              </a:r>
              <a:r>
                <a:rPr lang="en-US" sz="2987" b="1">
                  <a:solidFill>
                    <a:srgbClr val="5B9BD5">
                      <a:lumMod val="50000"/>
                    </a:srgb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Hair cut </a:t>
              </a:r>
              <a:r>
                <a:rPr lang="th-TH" sz="2987" b="1">
                  <a:solidFill>
                    <a:srgbClr val="5B9BD5">
                      <a:lumMod val="50000"/>
                    </a:srgb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หนี้</a:t>
              </a:r>
              <a:r>
                <a:rPr lang="en-US" sz="2987" b="1">
                  <a:solidFill>
                    <a:srgbClr val="5B9BD5">
                      <a:lumMod val="50000"/>
                    </a:srgb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)</a:t>
              </a:r>
              <a:endParaRPr lang="th-TH" sz="2987"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E8E78A-E043-08BF-DF75-EB997AAAEC32}"/>
              </a:ext>
            </a:extLst>
          </p:cNvPr>
          <p:cNvGrpSpPr/>
          <p:nvPr/>
        </p:nvGrpSpPr>
        <p:grpSpPr>
          <a:xfrm>
            <a:off x="12219514" y="3177770"/>
            <a:ext cx="2415999" cy="1510925"/>
            <a:chOff x="6360408" y="3138302"/>
            <a:chExt cx="1294285" cy="8094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E8AC6A-68DE-A0F0-9901-7949C57BC550}"/>
                </a:ext>
              </a:extLst>
            </p:cNvPr>
            <p:cNvGrpSpPr/>
            <p:nvPr/>
          </p:nvGrpSpPr>
          <p:grpSpPr>
            <a:xfrm>
              <a:off x="6833081" y="3278307"/>
              <a:ext cx="821612" cy="669419"/>
              <a:chOff x="7162820" y="1797558"/>
              <a:chExt cx="1467726" cy="112454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EAC9373-31EC-2808-3F80-2DBB717FA25C}"/>
                  </a:ext>
                </a:extLst>
              </p:cNvPr>
              <p:cNvGrpSpPr/>
              <p:nvPr/>
            </p:nvGrpSpPr>
            <p:grpSpPr>
              <a:xfrm>
                <a:off x="7162820" y="1933948"/>
                <a:ext cx="969484" cy="988150"/>
                <a:chOff x="11705259" y="5521679"/>
                <a:chExt cx="1241931" cy="1360564"/>
              </a:xfrm>
            </p:grpSpPr>
            <p:pic>
              <p:nvPicPr>
                <p:cNvPr id="32" name="Content Placeholder 4">
                  <a:extLst>
                    <a:ext uri="{FF2B5EF4-FFF2-40B4-BE49-F238E27FC236}">
                      <a16:creationId xmlns:a16="http://schemas.microsoft.com/office/drawing/2014/main" id="{EF03634A-4C25-E688-15EE-D6D37DC57C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05259" y="5802243"/>
                  <a:ext cx="1207343" cy="1080000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4">
                  <a:extLst>
                    <a:ext uri="{FF2B5EF4-FFF2-40B4-BE49-F238E27FC236}">
                      <a16:creationId xmlns:a16="http://schemas.microsoft.com/office/drawing/2014/main" id="{04CA9E5A-E442-049F-A4A3-0062BB9BB9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39847" y="5521679"/>
                  <a:ext cx="1207343" cy="1080000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190AC8F-9DB2-5F57-D462-B640D32DE0ED}"/>
                  </a:ext>
                </a:extLst>
              </p:cNvPr>
              <p:cNvGrpSpPr/>
              <p:nvPr/>
            </p:nvGrpSpPr>
            <p:grpSpPr>
              <a:xfrm>
                <a:off x="7661062" y="1797558"/>
                <a:ext cx="969484" cy="988150"/>
                <a:chOff x="11705259" y="5521679"/>
                <a:chExt cx="1241931" cy="1360564"/>
              </a:xfrm>
            </p:grpSpPr>
            <p:pic>
              <p:nvPicPr>
                <p:cNvPr id="30" name="Content Placeholder 4">
                  <a:extLst>
                    <a:ext uri="{FF2B5EF4-FFF2-40B4-BE49-F238E27FC236}">
                      <a16:creationId xmlns:a16="http://schemas.microsoft.com/office/drawing/2014/main" id="{3C33687C-F9AF-6D65-55A4-A5B9F927DD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05259" y="5802243"/>
                  <a:ext cx="1207343" cy="1080000"/>
                </a:xfrm>
                <a:prstGeom prst="rect">
                  <a:avLst/>
                </a:prstGeom>
              </p:spPr>
            </p:pic>
            <p:pic>
              <p:nvPicPr>
                <p:cNvPr id="31" name="Content Placeholder 4">
                  <a:extLst>
                    <a:ext uri="{FF2B5EF4-FFF2-40B4-BE49-F238E27FC236}">
                      <a16:creationId xmlns:a16="http://schemas.microsoft.com/office/drawing/2014/main" id="{AD8CB031-A45B-6977-E8D4-8A4C162F65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1739847" y="5521679"/>
                  <a:ext cx="1207343" cy="1080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7" name="Graphic 26" descr="Badge 4 with solid fill">
              <a:extLst>
                <a:ext uri="{FF2B5EF4-FFF2-40B4-BE49-F238E27FC236}">
                  <a16:creationId xmlns:a16="http://schemas.microsoft.com/office/drawing/2014/main" id="{0A7BD5CF-BEC9-0A0B-8E6A-E6F919152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60408" y="3138302"/>
              <a:ext cx="533743" cy="52260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E3BF550-BD3C-841F-A732-4E1CA4F819A7}"/>
              </a:ext>
            </a:extLst>
          </p:cNvPr>
          <p:cNvSpPr txBox="1"/>
          <p:nvPr/>
        </p:nvSpPr>
        <p:spPr>
          <a:xfrm>
            <a:off x="11501280" y="4948948"/>
            <a:ext cx="4399610" cy="164352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มีเงินก้อนจำนวนหนึ่งอยากปิดหนี้</a:t>
            </a:r>
            <a:b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</a:br>
            <a:r>
              <a:rPr lang="th-TH" sz="3360">
                <a:solidFill>
                  <a:schemeClr val="bg1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rPr>
              <a:t>เพื่อลดภาระดอกเบี้ย แต่เงินไม่พอปิดหนี้ทั้งหมด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9C2A4C-09E1-1EEE-30E9-1DCD7194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01575" y="8862733"/>
            <a:ext cx="786225" cy="545036"/>
          </a:xfrm>
        </p:spPr>
        <p:txBody>
          <a:bodyPr/>
          <a:lstStyle/>
          <a:p>
            <a:fld id="{EFDF1642-36F5-4944-A90B-128936D0950B}" type="slidenum">
              <a:rPr lang="th-TH" smtClean="0"/>
              <a:pPr/>
              <a:t>9</a:t>
            </a:fld>
            <a:endParaRPr lang="th-T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D1D424-F9CE-C60A-598B-1CBDE3554CD6}"/>
              </a:ext>
            </a:extLst>
          </p:cNvPr>
          <p:cNvGrpSpPr/>
          <p:nvPr/>
        </p:nvGrpSpPr>
        <p:grpSpPr>
          <a:xfrm>
            <a:off x="1300076" y="365561"/>
            <a:ext cx="7878056" cy="1055803"/>
            <a:chOff x="5109447" y="2450096"/>
            <a:chExt cx="2576280" cy="56560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2A2E5FD-2564-878B-77C6-80B933DE6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3546">
              <a:off x="5144089" y="2450096"/>
              <a:ext cx="2506997" cy="565609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97CB9E-7C00-6FE1-CDB6-8CF876D3B444}"/>
                </a:ext>
              </a:extLst>
            </p:cNvPr>
            <p:cNvSpPr txBox="1"/>
            <p:nvPr/>
          </p:nvSpPr>
          <p:spPr>
            <a:xfrm>
              <a:off x="5109447" y="2489227"/>
              <a:ext cx="2576280" cy="480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5227">
                  <a:solidFill>
                    <a:srgbClr val="0D2E68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อยากปรับโครงสร้างหนี้...เลือกวิธีไหนดี?</a:t>
              </a:r>
            </a:p>
          </p:txBody>
        </p:sp>
      </p:grp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C7235FB5-F8F1-DD42-3ED8-2C88AD610C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2" y="491750"/>
            <a:ext cx="903256" cy="1275790"/>
          </a:xfrm>
          <a:prstGeom prst="rect">
            <a:avLst/>
          </a:prstGeom>
          <a:noFill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D654C2B-B7AA-C64B-3924-7C6EA4C64C34}"/>
              </a:ext>
            </a:extLst>
          </p:cNvPr>
          <p:cNvSpPr txBox="1"/>
          <p:nvPr/>
        </p:nvSpPr>
        <p:spPr>
          <a:xfrm>
            <a:off x="4152687" y="1527629"/>
            <a:ext cx="9360988" cy="781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th-TH"/>
            </a:defPPr>
            <a:lvl1pPr algn="ctr" defTabSz="685800">
              <a:defRPr sz="2400">
                <a:solidFill>
                  <a:schemeClr val="accent5">
                    <a:lumMod val="50000"/>
                  </a:schemeClr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defRPr>
            </a:lvl1pPr>
          </a:lstStyle>
          <a:p>
            <a:r>
              <a:rPr lang="en-US" altLang="th-TH" sz="4480"/>
              <a:t>2. </a:t>
            </a:r>
            <a:r>
              <a:rPr lang="th-TH" altLang="th-TH" sz="4480"/>
              <a:t>เลือกวิธีที่เหมาะสมกับสถานการณ์ทางการเงิน </a:t>
            </a:r>
            <a:endParaRPr lang="th-TH" sz="448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00DF66-8E4C-9272-30DD-EBAB3F0EF2C4}"/>
              </a:ext>
            </a:extLst>
          </p:cNvPr>
          <p:cNvGrpSpPr/>
          <p:nvPr/>
        </p:nvGrpSpPr>
        <p:grpSpPr>
          <a:xfrm>
            <a:off x="1524413" y="2630961"/>
            <a:ext cx="8727824" cy="4494679"/>
            <a:chOff x="954215" y="1433719"/>
            <a:chExt cx="4675620" cy="24078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0252FC-9B2D-079D-0F2F-EDE79859E2EF}"/>
                </a:ext>
              </a:extLst>
            </p:cNvPr>
            <p:cNvSpPr/>
            <p:nvPr/>
          </p:nvSpPr>
          <p:spPr>
            <a:xfrm>
              <a:off x="954215" y="1433719"/>
              <a:ext cx="4675620" cy="2407864"/>
            </a:xfrm>
            <a:custGeom>
              <a:avLst/>
              <a:gdLst>
                <a:gd name="connsiteX0" fmla="*/ 0 w 4675620"/>
                <a:gd name="connsiteY0" fmla="*/ 0 h 2407864"/>
                <a:gd name="connsiteX1" fmla="*/ 631209 w 4675620"/>
                <a:gd name="connsiteY1" fmla="*/ 0 h 2407864"/>
                <a:gd name="connsiteX2" fmla="*/ 1075393 w 4675620"/>
                <a:gd name="connsiteY2" fmla="*/ 0 h 2407864"/>
                <a:gd name="connsiteX3" fmla="*/ 1613089 w 4675620"/>
                <a:gd name="connsiteY3" fmla="*/ 0 h 2407864"/>
                <a:gd name="connsiteX4" fmla="*/ 2291054 w 4675620"/>
                <a:gd name="connsiteY4" fmla="*/ 0 h 2407864"/>
                <a:gd name="connsiteX5" fmla="*/ 2875506 w 4675620"/>
                <a:gd name="connsiteY5" fmla="*/ 0 h 2407864"/>
                <a:gd name="connsiteX6" fmla="*/ 3506715 w 4675620"/>
                <a:gd name="connsiteY6" fmla="*/ 0 h 2407864"/>
                <a:gd name="connsiteX7" fmla="*/ 4044411 w 4675620"/>
                <a:gd name="connsiteY7" fmla="*/ 0 h 2407864"/>
                <a:gd name="connsiteX8" fmla="*/ 4675620 w 4675620"/>
                <a:gd name="connsiteY8" fmla="*/ 0 h 2407864"/>
                <a:gd name="connsiteX9" fmla="*/ 4675620 w 4675620"/>
                <a:gd name="connsiteY9" fmla="*/ 529730 h 2407864"/>
                <a:gd name="connsiteX10" fmla="*/ 4675620 w 4675620"/>
                <a:gd name="connsiteY10" fmla="*/ 963146 h 2407864"/>
                <a:gd name="connsiteX11" fmla="*/ 4675620 w 4675620"/>
                <a:gd name="connsiteY11" fmla="*/ 1372482 h 2407864"/>
                <a:gd name="connsiteX12" fmla="*/ 4675620 w 4675620"/>
                <a:gd name="connsiteY12" fmla="*/ 1805898 h 2407864"/>
                <a:gd name="connsiteX13" fmla="*/ 4675620 w 4675620"/>
                <a:gd name="connsiteY13" fmla="*/ 2407864 h 2407864"/>
                <a:gd name="connsiteX14" fmla="*/ 4091168 w 4675620"/>
                <a:gd name="connsiteY14" fmla="*/ 2407864 h 2407864"/>
                <a:gd name="connsiteX15" fmla="*/ 3506715 w 4675620"/>
                <a:gd name="connsiteY15" fmla="*/ 2407864 h 2407864"/>
                <a:gd name="connsiteX16" fmla="*/ 3015775 w 4675620"/>
                <a:gd name="connsiteY16" fmla="*/ 2407864 h 2407864"/>
                <a:gd name="connsiteX17" fmla="*/ 2431322 w 4675620"/>
                <a:gd name="connsiteY17" fmla="*/ 2407864 h 2407864"/>
                <a:gd name="connsiteX18" fmla="*/ 1846870 w 4675620"/>
                <a:gd name="connsiteY18" fmla="*/ 2407864 h 2407864"/>
                <a:gd name="connsiteX19" fmla="*/ 1262417 w 4675620"/>
                <a:gd name="connsiteY19" fmla="*/ 2407864 h 2407864"/>
                <a:gd name="connsiteX20" fmla="*/ 677965 w 4675620"/>
                <a:gd name="connsiteY20" fmla="*/ 2407864 h 2407864"/>
                <a:gd name="connsiteX21" fmla="*/ 0 w 4675620"/>
                <a:gd name="connsiteY21" fmla="*/ 2407864 h 2407864"/>
                <a:gd name="connsiteX22" fmla="*/ 0 w 4675620"/>
                <a:gd name="connsiteY22" fmla="*/ 1902213 h 2407864"/>
                <a:gd name="connsiteX23" fmla="*/ 0 w 4675620"/>
                <a:gd name="connsiteY23" fmla="*/ 1396561 h 2407864"/>
                <a:gd name="connsiteX24" fmla="*/ 0 w 4675620"/>
                <a:gd name="connsiteY24" fmla="*/ 890910 h 2407864"/>
                <a:gd name="connsiteX25" fmla="*/ 0 w 4675620"/>
                <a:gd name="connsiteY25" fmla="*/ 0 h 24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75620" h="2407864" fill="none" extrusionOk="0">
                  <a:moveTo>
                    <a:pt x="0" y="0"/>
                  </a:moveTo>
                  <a:cubicBezTo>
                    <a:pt x="272677" y="-70156"/>
                    <a:pt x="415909" y="6840"/>
                    <a:pt x="631209" y="0"/>
                  </a:cubicBezTo>
                  <a:cubicBezTo>
                    <a:pt x="846509" y="-6840"/>
                    <a:pt x="919324" y="52332"/>
                    <a:pt x="1075393" y="0"/>
                  </a:cubicBezTo>
                  <a:cubicBezTo>
                    <a:pt x="1231462" y="-52332"/>
                    <a:pt x="1398828" y="9219"/>
                    <a:pt x="1613089" y="0"/>
                  </a:cubicBezTo>
                  <a:cubicBezTo>
                    <a:pt x="1827350" y="-9219"/>
                    <a:pt x="1970609" y="76976"/>
                    <a:pt x="2291054" y="0"/>
                  </a:cubicBezTo>
                  <a:cubicBezTo>
                    <a:pt x="2611500" y="-76976"/>
                    <a:pt x="2602910" y="38952"/>
                    <a:pt x="2875506" y="0"/>
                  </a:cubicBezTo>
                  <a:cubicBezTo>
                    <a:pt x="3148102" y="-38952"/>
                    <a:pt x="3376754" y="43833"/>
                    <a:pt x="3506715" y="0"/>
                  </a:cubicBezTo>
                  <a:cubicBezTo>
                    <a:pt x="3636676" y="-43833"/>
                    <a:pt x="3882226" y="10948"/>
                    <a:pt x="4044411" y="0"/>
                  </a:cubicBezTo>
                  <a:cubicBezTo>
                    <a:pt x="4206596" y="-10948"/>
                    <a:pt x="4543600" y="50542"/>
                    <a:pt x="4675620" y="0"/>
                  </a:cubicBezTo>
                  <a:cubicBezTo>
                    <a:pt x="4718502" y="216002"/>
                    <a:pt x="4668691" y="348496"/>
                    <a:pt x="4675620" y="529730"/>
                  </a:cubicBezTo>
                  <a:cubicBezTo>
                    <a:pt x="4682549" y="710964"/>
                    <a:pt x="4672363" y="761431"/>
                    <a:pt x="4675620" y="963146"/>
                  </a:cubicBezTo>
                  <a:cubicBezTo>
                    <a:pt x="4678877" y="1164861"/>
                    <a:pt x="4653588" y="1215384"/>
                    <a:pt x="4675620" y="1372482"/>
                  </a:cubicBezTo>
                  <a:cubicBezTo>
                    <a:pt x="4697652" y="1529580"/>
                    <a:pt x="4639740" y="1688598"/>
                    <a:pt x="4675620" y="1805898"/>
                  </a:cubicBezTo>
                  <a:cubicBezTo>
                    <a:pt x="4711500" y="1923198"/>
                    <a:pt x="4628633" y="2284821"/>
                    <a:pt x="4675620" y="2407864"/>
                  </a:cubicBezTo>
                  <a:cubicBezTo>
                    <a:pt x="4473517" y="2427792"/>
                    <a:pt x="4297954" y="2407349"/>
                    <a:pt x="4091168" y="2407864"/>
                  </a:cubicBezTo>
                  <a:cubicBezTo>
                    <a:pt x="3884382" y="2408379"/>
                    <a:pt x="3777501" y="2393421"/>
                    <a:pt x="3506715" y="2407864"/>
                  </a:cubicBezTo>
                  <a:cubicBezTo>
                    <a:pt x="3235929" y="2422307"/>
                    <a:pt x="3230337" y="2391780"/>
                    <a:pt x="3015775" y="2407864"/>
                  </a:cubicBezTo>
                  <a:cubicBezTo>
                    <a:pt x="2801213" y="2423948"/>
                    <a:pt x="2677210" y="2378860"/>
                    <a:pt x="2431322" y="2407864"/>
                  </a:cubicBezTo>
                  <a:cubicBezTo>
                    <a:pt x="2185434" y="2436868"/>
                    <a:pt x="1988005" y="2350497"/>
                    <a:pt x="1846870" y="2407864"/>
                  </a:cubicBezTo>
                  <a:cubicBezTo>
                    <a:pt x="1705735" y="2465231"/>
                    <a:pt x="1404531" y="2405111"/>
                    <a:pt x="1262417" y="2407864"/>
                  </a:cubicBezTo>
                  <a:cubicBezTo>
                    <a:pt x="1120303" y="2410617"/>
                    <a:pt x="847253" y="2384541"/>
                    <a:pt x="677965" y="2407864"/>
                  </a:cubicBezTo>
                  <a:cubicBezTo>
                    <a:pt x="508677" y="2431187"/>
                    <a:pt x="298854" y="2332998"/>
                    <a:pt x="0" y="2407864"/>
                  </a:cubicBezTo>
                  <a:cubicBezTo>
                    <a:pt x="-11088" y="2252455"/>
                    <a:pt x="36659" y="2006850"/>
                    <a:pt x="0" y="1902213"/>
                  </a:cubicBezTo>
                  <a:cubicBezTo>
                    <a:pt x="-36659" y="1797576"/>
                    <a:pt x="10391" y="1553082"/>
                    <a:pt x="0" y="1396561"/>
                  </a:cubicBezTo>
                  <a:cubicBezTo>
                    <a:pt x="-10391" y="1240040"/>
                    <a:pt x="20603" y="1084273"/>
                    <a:pt x="0" y="890910"/>
                  </a:cubicBezTo>
                  <a:cubicBezTo>
                    <a:pt x="-20603" y="697547"/>
                    <a:pt x="94930" y="370377"/>
                    <a:pt x="0" y="0"/>
                  </a:cubicBezTo>
                  <a:close/>
                </a:path>
                <a:path w="4675620" h="2407864" stroke="0" extrusionOk="0">
                  <a:moveTo>
                    <a:pt x="0" y="0"/>
                  </a:moveTo>
                  <a:cubicBezTo>
                    <a:pt x="124881" y="-9891"/>
                    <a:pt x="354946" y="51902"/>
                    <a:pt x="537696" y="0"/>
                  </a:cubicBezTo>
                  <a:cubicBezTo>
                    <a:pt x="720446" y="-51902"/>
                    <a:pt x="809407" y="35647"/>
                    <a:pt x="981880" y="0"/>
                  </a:cubicBezTo>
                  <a:cubicBezTo>
                    <a:pt x="1154353" y="-35647"/>
                    <a:pt x="1522750" y="64243"/>
                    <a:pt x="1659845" y="0"/>
                  </a:cubicBezTo>
                  <a:cubicBezTo>
                    <a:pt x="1796940" y="-64243"/>
                    <a:pt x="1954474" y="43432"/>
                    <a:pt x="2197541" y="0"/>
                  </a:cubicBezTo>
                  <a:cubicBezTo>
                    <a:pt x="2440608" y="-43432"/>
                    <a:pt x="2589666" y="37527"/>
                    <a:pt x="2735238" y="0"/>
                  </a:cubicBezTo>
                  <a:cubicBezTo>
                    <a:pt x="2880810" y="-37527"/>
                    <a:pt x="3123750" y="48084"/>
                    <a:pt x="3413203" y="0"/>
                  </a:cubicBezTo>
                  <a:cubicBezTo>
                    <a:pt x="3702657" y="-48084"/>
                    <a:pt x="3717464" y="14482"/>
                    <a:pt x="3904143" y="0"/>
                  </a:cubicBezTo>
                  <a:cubicBezTo>
                    <a:pt x="4090822" y="-14482"/>
                    <a:pt x="4401002" y="62181"/>
                    <a:pt x="4675620" y="0"/>
                  </a:cubicBezTo>
                  <a:cubicBezTo>
                    <a:pt x="4684962" y="111731"/>
                    <a:pt x="4668491" y="283684"/>
                    <a:pt x="4675620" y="529730"/>
                  </a:cubicBezTo>
                  <a:cubicBezTo>
                    <a:pt x="4682749" y="775776"/>
                    <a:pt x="4661686" y="817355"/>
                    <a:pt x="4675620" y="963146"/>
                  </a:cubicBezTo>
                  <a:cubicBezTo>
                    <a:pt x="4689554" y="1108937"/>
                    <a:pt x="4665628" y="1233977"/>
                    <a:pt x="4675620" y="1444718"/>
                  </a:cubicBezTo>
                  <a:cubicBezTo>
                    <a:pt x="4685612" y="1655459"/>
                    <a:pt x="4653166" y="1808029"/>
                    <a:pt x="4675620" y="1950370"/>
                  </a:cubicBezTo>
                  <a:cubicBezTo>
                    <a:pt x="4698074" y="2092711"/>
                    <a:pt x="4626391" y="2266531"/>
                    <a:pt x="4675620" y="2407864"/>
                  </a:cubicBezTo>
                  <a:cubicBezTo>
                    <a:pt x="4524999" y="2429387"/>
                    <a:pt x="4225016" y="2353371"/>
                    <a:pt x="4091168" y="2407864"/>
                  </a:cubicBezTo>
                  <a:cubicBezTo>
                    <a:pt x="3957320" y="2462357"/>
                    <a:pt x="3840361" y="2367368"/>
                    <a:pt x="3600227" y="2407864"/>
                  </a:cubicBezTo>
                  <a:cubicBezTo>
                    <a:pt x="3360093" y="2448360"/>
                    <a:pt x="3170199" y="2398348"/>
                    <a:pt x="3015775" y="2407864"/>
                  </a:cubicBezTo>
                  <a:cubicBezTo>
                    <a:pt x="2861351" y="2417380"/>
                    <a:pt x="2540808" y="2368575"/>
                    <a:pt x="2337810" y="2407864"/>
                  </a:cubicBezTo>
                  <a:cubicBezTo>
                    <a:pt x="2134813" y="2447153"/>
                    <a:pt x="1971064" y="2401874"/>
                    <a:pt x="1753358" y="2407864"/>
                  </a:cubicBezTo>
                  <a:cubicBezTo>
                    <a:pt x="1535652" y="2413854"/>
                    <a:pt x="1495037" y="2364998"/>
                    <a:pt x="1309174" y="2407864"/>
                  </a:cubicBezTo>
                  <a:cubicBezTo>
                    <a:pt x="1123311" y="2450730"/>
                    <a:pt x="977585" y="2351709"/>
                    <a:pt x="818234" y="2407864"/>
                  </a:cubicBezTo>
                  <a:cubicBezTo>
                    <a:pt x="658883" y="2464019"/>
                    <a:pt x="280635" y="2350805"/>
                    <a:pt x="0" y="2407864"/>
                  </a:cubicBezTo>
                  <a:cubicBezTo>
                    <a:pt x="-56086" y="2223504"/>
                    <a:pt x="8803" y="2157983"/>
                    <a:pt x="0" y="1926291"/>
                  </a:cubicBezTo>
                  <a:cubicBezTo>
                    <a:pt x="-8803" y="1694599"/>
                    <a:pt x="8440" y="1592808"/>
                    <a:pt x="0" y="1444718"/>
                  </a:cubicBezTo>
                  <a:cubicBezTo>
                    <a:pt x="-8440" y="1296628"/>
                    <a:pt x="15377" y="1097286"/>
                    <a:pt x="0" y="987224"/>
                  </a:cubicBezTo>
                  <a:cubicBezTo>
                    <a:pt x="-15377" y="877162"/>
                    <a:pt x="43018" y="723392"/>
                    <a:pt x="0" y="577887"/>
                  </a:cubicBezTo>
                  <a:cubicBezTo>
                    <a:pt x="-43018" y="432382"/>
                    <a:pt x="62100" y="24130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06910">
                <a:defRPr/>
              </a:pPr>
              <a:endParaRPr lang="th-TH" sz="2800">
                <a:solidFill>
                  <a:prstClr val="white"/>
                </a:solidFill>
                <a:latin typeface="DB Helvethaica X 55 Regular" panose="02000506090000020004" pitchFamily="2" charset="-34"/>
                <a:cs typeface="DB Helvethaica X 55 Regular" panose="02000506090000020004" pitchFamily="2" charset="-34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1DEAC4-7BBA-83F0-24F6-F8AE1C5E0C0B}"/>
                </a:ext>
              </a:extLst>
            </p:cNvPr>
            <p:cNvGrpSpPr/>
            <p:nvPr/>
          </p:nvGrpSpPr>
          <p:grpSpPr>
            <a:xfrm>
              <a:off x="2936538" y="2565812"/>
              <a:ext cx="691497" cy="880461"/>
              <a:chOff x="2697346" y="3300882"/>
              <a:chExt cx="1258932" cy="158656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D4DA3-022C-7FE6-23F3-4BCF7D818CDF}"/>
                  </a:ext>
                </a:extLst>
              </p:cNvPr>
              <p:cNvSpPr txBox="1"/>
              <p:nvPr/>
            </p:nvSpPr>
            <p:spPr>
              <a:xfrm>
                <a:off x="2697346" y="3585085"/>
                <a:ext cx="1258932" cy="1087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th-TH" sz="6720" b="1">
                    <a:solidFill>
                      <a:srgbClr val="FF0000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หนี้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0EB1CE-5972-F331-1282-476CA062D766}"/>
                  </a:ext>
                </a:extLst>
              </p:cNvPr>
              <p:cNvSpPr txBox="1"/>
              <p:nvPr/>
            </p:nvSpPr>
            <p:spPr>
              <a:xfrm>
                <a:off x="2842647" y="3300882"/>
                <a:ext cx="979262" cy="1586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706910">
                  <a:defRPr/>
                </a:pPr>
                <a:r>
                  <a:rPr lang="en-US" sz="10080" b="1">
                    <a:solidFill>
                      <a:prstClr val="black"/>
                    </a:solidFill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X</a:t>
                </a:r>
                <a:endParaRPr lang="th-TH" sz="10080" b="1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3A91D0-6411-2C60-9AC7-5BE4DFF7A653}"/>
                </a:ext>
              </a:extLst>
            </p:cNvPr>
            <p:cNvSpPr txBox="1"/>
            <p:nvPr/>
          </p:nvSpPr>
          <p:spPr>
            <a:xfrm>
              <a:off x="1075174" y="1520040"/>
              <a:ext cx="4554661" cy="78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706910">
                <a:defRPr/>
              </a:pPr>
              <a:r>
                <a:rPr lang="th-TH" sz="2987" b="1">
                  <a:solidFill>
                    <a:srgbClr val="ED7D31">
                      <a:lumMod val="75000"/>
                    </a:srgbClr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ตัวอย่าง </a:t>
              </a:r>
              <a:r>
                <a:rPr lang="th-TH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ยอดหนี้คงเหลืออยู่ </a:t>
              </a:r>
              <a:r>
                <a:rPr lang="en-US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50,000 </a:t>
              </a:r>
              <a:r>
                <a:rPr lang="th-TH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บาท แต่มีเงินก้อนอยู่แค่ </a:t>
              </a:r>
              <a:r>
                <a:rPr lang="en-US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35,000 </a:t>
              </a:r>
              <a:r>
                <a:rPr lang="th-TH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บาท สามารถเจรจากับเจ้าหนี้เพื่อขอปิดหนี้ด้วยเงิน </a:t>
              </a:r>
              <a:r>
                <a:rPr lang="en-US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35,000 </a:t>
              </a:r>
              <a:r>
                <a:rPr lang="th-TH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บาท และขอยกเว้น </a:t>
              </a:r>
              <a:r>
                <a:rPr lang="en-US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15,000 </a:t>
              </a:r>
              <a:r>
                <a:rPr lang="th-TH" sz="2987">
                  <a:solidFill>
                    <a:prstClr val="black"/>
                  </a:solidFill>
                  <a:latin typeface="DB Helvethaica X 55 Regular" panose="02000506090000020004" pitchFamily="2" charset="-34"/>
                  <a:cs typeface="DB Helvethaica X 55 Regular" panose="02000506090000020004" pitchFamily="2" charset="-34"/>
                </a:rPr>
                <a:t>บาท ให้ถือเป็นส่วนลดหนี้</a:t>
              </a:r>
            </a:p>
          </p:txBody>
        </p:sp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6946633-2760-AD42-BA16-B3AFB7C15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275"/>
            <a:stretch/>
          </p:blipFill>
          <p:spPr>
            <a:xfrm>
              <a:off x="1812615" y="2359956"/>
              <a:ext cx="1199686" cy="1330011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FE26399-2CB5-0647-A04A-5245F4927031}"/>
                </a:ext>
              </a:extLst>
            </p:cNvPr>
            <p:cNvGrpSpPr/>
            <p:nvPr/>
          </p:nvGrpSpPr>
          <p:grpSpPr>
            <a:xfrm>
              <a:off x="3281725" y="1843916"/>
              <a:ext cx="1726866" cy="1603289"/>
              <a:chOff x="3103700" y="2159506"/>
              <a:chExt cx="1726866" cy="1603289"/>
            </a:xfrm>
          </p:grpSpPr>
          <p:pic>
            <p:nvPicPr>
              <p:cNvPr id="10" name="Graphic 9" descr="Bank with solid fill">
                <a:extLst>
                  <a:ext uri="{FF2B5EF4-FFF2-40B4-BE49-F238E27FC236}">
                    <a16:creationId xmlns:a16="http://schemas.microsoft.com/office/drawing/2014/main" id="{84D944CA-B4F5-EB98-D6C4-DE319F44F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103700" y="2159506"/>
                <a:ext cx="1726866" cy="160328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31CBAF-DBD3-3797-EBE8-57CE9253BFF0}"/>
                  </a:ext>
                </a:extLst>
              </p:cNvPr>
              <p:cNvSpPr txBox="1"/>
              <p:nvPr/>
            </p:nvSpPr>
            <p:spPr>
              <a:xfrm>
                <a:off x="3305428" y="2532188"/>
                <a:ext cx="1299854" cy="295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987" b="1">
                    <a:latin typeface="DB Helvethaica X 55 Regular" panose="02000506090000020004" pitchFamily="2" charset="-34"/>
                    <a:cs typeface="DB Helvethaica X 55 Regular" panose="02000506090000020004" pitchFamily="2" charset="-34"/>
                  </a:rPr>
                  <a:t>ธนาคาร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05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7|45.4|56.7|1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3.1|18.3|3.1|27|8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1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.9|4.1|2.9|7.7|25.2|12.6|27.2|14.1|1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6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9.4|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1|16.8|21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1.7|8.9|12.8|5.7|10.5|7.5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9.2|6.1|8.8|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5|9.6|1.6|5.7|1.4|6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|17.1|6.7|17.6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3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4|1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4.4|24.6|15|17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0Y_SlideTemplate.pptx" id="{0BA4547E-537F-4D02-A38E-95917401029C}" vid="{295182A7-F205-42B4-BBD0-B4DA040D7B6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3269BD06EE6489603CAF02DDFC377" ma:contentTypeVersion="0" ma:contentTypeDescription="Create a new document." ma:contentTypeScope="" ma:versionID="b5a22848b6605e2e254862c8cf0416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290172534202c30ad8aa7d2484908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EF85ED-DE54-4405-BFD2-0EA5DFC10EEE}"/>
</file>

<file path=customXml/itemProps2.xml><?xml version="1.0" encoding="utf-8"?>
<ds:datastoreItem xmlns:ds="http://schemas.openxmlformats.org/officeDocument/2006/customXml" ds:itemID="{013E4A62-FFF5-41E1-AF74-FEDA216C9C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E15202-7E30-495D-98EC-1661623EBC56}">
  <ds:schemaRefs>
    <ds:schemaRef ds:uri="46101f89-6f1e-4753-bc01-18a30d9c4d3d"/>
    <ds:schemaRef ds:uri="7f454ad9-1bfa-4f44-a0a5-1565cd381a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Theme_BOT_FJ</Template>
  <TotalTime>0</TotalTime>
  <Words>2091</Words>
  <Application>Microsoft Office PowerPoint</Application>
  <PresentationFormat>Custom</PresentationFormat>
  <Paragraphs>314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Calibri</vt:lpstr>
      <vt:lpstr>DB Helvethaica X 65 Med</vt:lpstr>
      <vt:lpstr>Wingdings</vt:lpstr>
      <vt:lpstr>DB Helvethaica X 55 Regular</vt:lpstr>
      <vt:lpstr>Browallia New</vt:lpstr>
      <vt:lpstr>Arial</vt:lpstr>
      <vt:lpstr>DB Helvethaica X 75 Bd</vt:lpstr>
      <vt:lpstr>Microsoft Sans Serif</vt:lpstr>
      <vt:lpstr>TH SarabunPSK</vt:lpstr>
      <vt:lpstr>Tahoma</vt:lpstr>
      <vt:lpstr>Calibri Light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Niratchp</dc:creator>
  <cp:lastModifiedBy>Wanlaya Srithong-oon (วัลยา ศรีทองอุ่น)</cp:lastModifiedBy>
  <cp:revision>1</cp:revision>
  <cp:lastPrinted>2020-09-28T02:47:56Z</cp:lastPrinted>
  <dcterms:created xsi:type="dcterms:W3CDTF">2017-07-26T06:26:03Z</dcterms:created>
  <dcterms:modified xsi:type="dcterms:W3CDTF">2022-11-30T03:57:12Z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0x010100B943269BD06EE6489603CAF02DDFC377</vt:lpwstr>
  </property>
  <property fmtid="{D5CDD505-2E9C-101B-9397-08002B2CF9AE}" pid="3" name="MSIP_Label_b93a4d6f-7563-4bfd-a710-320428f3a219_Enabled">
    <vt:lpwstr>true</vt:lpwstr>
  </property>
  <property fmtid="{D5CDD505-2E9C-101B-9397-08002B2CF9AE}" pid="4" name="MSIP_Label_b93a4d6f-7563-4bfd-a710-320428f3a219_SetDate">
    <vt:lpwstr>2022-02-18T08:37:08Z</vt:lpwstr>
  </property>
  <property fmtid="{D5CDD505-2E9C-101B-9397-08002B2CF9AE}" pid="5" name="MSIP_Label_b93a4d6f-7563-4bfd-a710-320428f3a219_Method">
    <vt:lpwstr>Privileged</vt:lpwstr>
  </property>
  <property fmtid="{D5CDD505-2E9C-101B-9397-08002B2CF9AE}" pid="6" name="MSIP_Label_b93a4d6f-7563-4bfd-a710-320428f3a219_Name">
    <vt:lpwstr>General</vt:lpwstr>
  </property>
  <property fmtid="{D5CDD505-2E9C-101B-9397-08002B2CF9AE}" pid="7" name="MSIP_Label_b93a4d6f-7563-4bfd-a710-320428f3a219_SiteId">
    <vt:lpwstr>db27cba9-535b-4797-bd0b-1b1d889f3898</vt:lpwstr>
  </property>
  <property fmtid="{D5CDD505-2E9C-101B-9397-08002B2CF9AE}" pid="8" name="MSIP_Label_b93a4d6f-7563-4bfd-a710-320428f3a219_ActionId">
    <vt:lpwstr>d14c4d51-67f2-46b8-ac36-fcec77f20aae</vt:lpwstr>
  </property>
  <property fmtid="{D5CDD505-2E9C-101B-9397-08002B2CF9AE}" pid="9" name="MSIP_Label_b93a4d6f-7563-4bfd-a710-320428f3a219_ContentBits">
    <vt:lpwstr>0</vt:lpwstr>
  </property>
  <property fmtid="{D5CDD505-2E9C-101B-9397-08002B2CF9AE}" pid="10" name="MediaServiceImageTags">
    <vt:lpwstr/>
  </property>
  <property fmtid="{D5CDD505-2E9C-101B-9397-08002B2CF9AE}" pid="11" name="Order">
    <vt:r8>37400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TemplateUrl">
    <vt:lpwstr/>
  </property>
</Properties>
</file>