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286" r:id="rId6"/>
    <p:sldId id="312" r:id="rId7"/>
    <p:sldId id="300" r:id="rId8"/>
    <p:sldId id="306" r:id="rId9"/>
    <p:sldId id="307" r:id="rId10"/>
    <p:sldId id="325" r:id="rId11"/>
    <p:sldId id="326" r:id="rId12"/>
    <p:sldId id="303" r:id="rId13"/>
    <p:sldId id="304" r:id="rId14"/>
    <p:sldId id="327" r:id="rId15"/>
    <p:sldId id="298" r:id="rId16"/>
    <p:sldId id="293" r:id="rId17"/>
    <p:sldId id="331" r:id="rId18"/>
    <p:sldId id="329" r:id="rId19"/>
    <p:sldId id="1624" r:id="rId20"/>
    <p:sldId id="258" r:id="rId21"/>
  </p:sldIdLst>
  <p:sldSz cx="12192000" cy="6858000"/>
  <p:notesSz cx="6799263" cy="99298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2B4"/>
    <a:srgbClr val="02B8AB"/>
    <a:srgbClr val="FFC000"/>
    <a:srgbClr val="201677"/>
    <a:srgbClr val="FF47BF"/>
    <a:srgbClr val="0BD8FF"/>
    <a:srgbClr val="90C2FF"/>
    <a:srgbClr val="F4B844"/>
    <a:srgbClr val="024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1531BE-AE64-4B09-B6BB-3CA0D18E3BFD}" v="3" dt="2022-11-21T04:41:08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76" autoAdjust="0"/>
  </p:normalViewPr>
  <p:slideViewPr>
    <p:cSldViewPr snapToGrid="0">
      <p:cViewPr varScale="1">
        <p:scale>
          <a:sx n="61" d="100"/>
          <a:sy n="61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702C4-03BD-4DC4-B389-67FD8ECED1DA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492FD-146D-4EA6-9678-1536A56659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591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7D44-53CC-4FF6-B7C0-1D02C71674EC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960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7D44-53CC-4FF6-B7C0-1D02C71674EC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886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492FD-146D-4EA6-9678-1536A5665964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20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602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428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463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5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989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279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392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170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44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31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637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947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7E4E-4F6D-49A2-B1AB-1978875AD7D7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AFEA-8DF6-4EB6-B009-A73BA8C530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5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emf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youtu.be/7U8ENEkOvM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96580" y="3309739"/>
            <a:ext cx="11334829" cy="60006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th-TH" sz="4800" b="1" kern="1200" baseline="0">
                <a:solidFill>
                  <a:srgbClr val="004065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marL="1439297" lvl="0" indent="-1439297" algn="l" defTabSz="1219170">
              <a:tabLst>
                <a:tab pos="3321050" algn="l"/>
              </a:tabLst>
            </a:pPr>
            <a:r>
              <a:rPr lang="th-TH" sz="8800" b="0">
                <a:solidFill>
                  <a:srgbClr val="1F497D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โครงการหมอหนี้เพื่อประชาชน</a:t>
            </a:r>
            <a:endParaRPr kumimoji="0" lang="th-TH" sz="8800" b="0" i="0" u="sng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1028" name="Picture 4" descr="https://www.bot.or.th/app/doctordebt/Asset/images/bg_bann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5" r="36715"/>
          <a:stretch/>
        </p:blipFill>
        <p:spPr bwMode="auto">
          <a:xfrm>
            <a:off x="5368458" y="-1013114"/>
            <a:ext cx="6823542" cy="41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bot.or.th/app/doctordebt/Asset/images/doc_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63" y="657044"/>
            <a:ext cx="3823262" cy="20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bot.or.th/app/doctordebt/Asset/images/bg_bann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9" t="47487" r="30185" b="-2674"/>
          <a:stretch/>
        </p:blipFill>
        <p:spPr bwMode="auto">
          <a:xfrm rot="13034361" flipH="1">
            <a:off x="-883913" y="4796233"/>
            <a:ext cx="5368098" cy="304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82807" y="6138603"/>
            <a:ext cx="318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 </a:t>
            </a:r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พฤศจิกายน 256</a:t>
            </a:r>
            <a:r>
              <a:rPr lang="en-US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</a:t>
            </a:r>
            <a:endParaRPr lang="th-TH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59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796" y="70297"/>
            <a:ext cx="9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หลังจากตอบคำถาม โปรแกรมจะสรุปผลและให้คำแนะนำตามมิติทั้งสี่ด้าน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6720" y="908966"/>
            <a:ext cx="11863450" cy="5396603"/>
            <a:chOff x="273683" y="908966"/>
            <a:chExt cx="11863450" cy="53966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389" b="8990"/>
            <a:stretch/>
          </p:blipFill>
          <p:spPr>
            <a:xfrm>
              <a:off x="6339343" y="1999689"/>
              <a:ext cx="5797215" cy="321158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73683" y="908966"/>
              <a:ext cx="11863450" cy="539660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9711"/>
            <a:stretch/>
          </p:blipFill>
          <p:spPr>
            <a:xfrm>
              <a:off x="2271964" y="1319015"/>
              <a:ext cx="7527020" cy="5422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92376" b="466"/>
            <a:stretch/>
          </p:blipFill>
          <p:spPr>
            <a:xfrm>
              <a:off x="1463254" y="5549850"/>
              <a:ext cx="9048335" cy="40037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204" t="12024" r="9399" b="46888"/>
          <a:stretch/>
        </p:blipFill>
        <p:spPr>
          <a:xfrm>
            <a:off x="254511" y="1958311"/>
            <a:ext cx="5870079" cy="3252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0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630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3DB2D-3B68-48DB-8E07-DE0219BF7522}"/>
              </a:ext>
            </a:extLst>
          </p:cNvPr>
          <p:cNvSpPr txBox="1"/>
          <p:nvPr/>
        </p:nvSpPr>
        <p:spPr>
          <a:xfrm>
            <a:off x="4152900" y="70297"/>
            <a:ext cx="783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การลงทะเบียนเข้ารับคำปรึกษาแก่รายย่อย และ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SMEs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1805EFE-C9BB-4277-B234-D6BA65C71950}"/>
              </a:ext>
            </a:extLst>
          </p:cNvPr>
          <p:cNvSpPr/>
          <p:nvPr/>
        </p:nvSpPr>
        <p:spPr>
          <a:xfrm>
            <a:off x="4350171" y="155728"/>
            <a:ext cx="522099" cy="42323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 sz="360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6D3CB6-C9E9-4BA8-A1A2-581C1B8F79E1}"/>
              </a:ext>
            </a:extLst>
          </p:cNvPr>
          <p:cNvSpPr/>
          <p:nvPr/>
        </p:nvSpPr>
        <p:spPr>
          <a:xfrm>
            <a:off x="668060" y="826663"/>
            <a:ext cx="1960929" cy="440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เหมาะกับใคร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CAFC2-3185-4502-ACF4-EF7F4AE19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2" y="722668"/>
            <a:ext cx="521292" cy="521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AE69B6-8049-4361-B480-3383103F439C}"/>
              </a:ext>
            </a:extLst>
          </p:cNvPr>
          <p:cNvSpPr/>
          <p:nvPr/>
        </p:nvSpPr>
        <p:spPr>
          <a:xfrm>
            <a:off x="2078995" y="846539"/>
            <a:ext cx="5282532" cy="4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ลูกหนี้รายย่อยและ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SMEs </a:t>
            </a:r>
            <a:r>
              <a:rPr lang="th-TH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ที่มีปัญหาหนี้</a:t>
            </a:r>
            <a:endParaRPr lang="th-TH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A4246-C3E6-4F9F-A297-2A9E17AEC6CE}"/>
              </a:ext>
            </a:extLst>
          </p:cNvPr>
          <p:cNvSpPr/>
          <p:nvPr/>
        </p:nvSpPr>
        <p:spPr>
          <a:xfrm>
            <a:off x="5661120" y="1579842"/>
            <a:ext cx="6417851" cy="5212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วิธีการลงทะเบียน และข้อมูลที่ควรทราบ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837E6-84F9-4F56-B70E-6987ACAB9203}"/>
              </a:ext>
            </a:extLst>
          </p:cNvPr>
          <p:cNvSpPr/>
          <p:nvPr/>
        </p:nvSpPr>
        <p:spPr>
          <a:xfrm>
            <a:off x="113029" y="1465912"/>
            <a:ext cx="5352928" cy="523635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659805-0D76-4178-8D79-4A342BE0B24C}"/>
              </a:ext>
            </a:extLst>
          </p:cNvPr>
          <p:cNvGrpSpPr/>
          <p:nvPr/>
        </p:nvGrpSpPr>
        <p:grpSpPr>
          <a:xfrm>
            <a:off x="228712" y="1588671"/>
            <a:ext cx="5138560" cy="5000270"/>
            <a:chOff x="758109" y="1653609"/>
            <a:chExt cx="5138560" cy="50002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58D89E-CEB1-4BB9-A1DD-36CEA53C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109" y="1653609"/>
              <a:ext cx="5138560" cy="50002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1439BD3-2A8D-4322-A70D-2138931E9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369" r="51081" b="37555"/>
            <a:stretch/>
          </p:blipFill>
          <p:spPr>
            <a:xfrm>
              <a:off x="3277474" y="3720411"/>
              <a:ext cx="2513757" cy="115388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631702-29EA-4617-BFD6-6BFE9FC73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047" t="39658" b="33564"/>
            <a:stretch/>
          </p:blipFill>
          <p:spPr>
            <a:xfrm>
              <a:off x="1997095" y="3755674"/>
              <a:ext cx="2875175" cy="1338943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07057DD-0797-42B3-A052-03D9A7E3A5D5}"/>
              </a:ext>
            </a:extLst>
          </p:cNvPr>
          <p:cNvSpPr/>
          <p:nvPr/>
        </p:nvSpPr>
        <p:spPr>
          <a:xfrm>
            <a:off x="3990942" y="5315330"/>
            <a:ext cx="1136229" cy="1221203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35A075-F48A-43B3-9054-0A400A8D8C12}"/>
              </a:ext>
            </a:extLst>
          </p:cNvPr>
          <p:cNvSpPr txBox="1"/>
          <p:nvPr/>
        </p:nvSpPr>
        <p:spPr>
          <a:xfrm>
            <a:off x="5780203" y="5824268"/>
            <a:ext cx="6183085" cy="7835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h-TH"/>
            </a:defPPr>
            <a:lvl1pPr algn="ctr">
              <a:lnSpc>
                <a:spcPts val="2600"/>
              </a:lnSpc>
              <a:defRPr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2400"/>
              <a:t>สามารถบันทึกข้อมูลและกลับมากรอกเพิ่มเติมภายหลังได้ </a:t>
            </a:r>
          </a:p>
          <a:p>
            <a:r>
              <a:rPr lang="th-TH" sz="2400"/>
              <a:t>ใช้เลขบัตรประชาชน และรหัส </a:t>
            </a:r>
            <a:r>
              <a:rPr lang="en-US" sz="2400"/>
              <a:t>OTP </a:t>
            </a:r>
            <a:r>
              <a:rPr lang="th-TH" sz="2400"/>
              <a:t>ในการยืนยันตัวตัน</a:t>
            </a:r>
          </a:p>
        </p:txBody>
      </p:sp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9190392-EDD0-404A-8337-9548F0B15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83" b="19"/>
          <a:stretch/>
        </p:blipFill>
        <p:spPr>
          <a:xfrm>
            <a:off x="5517534" y="2101134"/>
            <a:ext cx="6672942" cy="3640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268188-C302-AD16-ACC3-F09E738171A5}"/>
              </a:ext>
            </a:extLst>
          </p:cNvPr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976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3FBC27-C6BD-4C75-8B30-496147E3F35E}"/>
              </a:ext>
            </a:extLst>
          </p:cNvPr>
          <p:cNvSpPr/>
          <p:nvPr/>
        </p:nvSpPr>
        <p:spPr>
          <a:xfrm>
            <a:off x="356756" y="1034791"/>
            <a:ext cx="5352928" cy="41563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ลงทะเบียน</a:t>
            </a:r>
            <a:r>
              <a:rPr lang="th-TH" sz="2000" b="1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ยืนยันตัวตน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35CC2-6185-4A65-9DC0-CA55D6E4C53D}"/>
              </a:ext>
            </a:extLst>
          </p:cNvPr>
          <p:cNvSpPr/>
          <p:nvPr/>
        </p:nvSpPr>
        <p:spPr>
          <a:xfrm>
            <a:off x="6013881" y="1034789"/>
            <a:ext cx="5899894" cy="67705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th-TH" sz="2000" b="1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กรอกข้อมูลตามขั้นตอน </a:t>
            </a: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เช่น ความต้องการรับคำปรึกษา ข้อมูลเบื้องต้น รายได้ ค่าใช้จ่าย ภาระหนี้ และความสามารถชำระหนี้ในปัจจุบัน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756" y="1346200"/>
            <a:ext cx="5352928" cy="54002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6013879" y="1450430"/>
            <a:ext cx="5899895" cy="52960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4152900" y="70297"/>
            <a:ext cx="783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</a:t>
            </a: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ลงทะเบียน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8" t="5481" r="1737"/>
          <a:stretch/>
        </p:blipFill>
        <p:spPr>
          <a:xfrm>
            <a:off x="440379" y="1593850"/>
            <a:ext cx="5185680" cy="1922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69" y="4888896"/>
            <a:ext cx="5079309" cy="451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3242" y="5431896"/>
            <a:ext cx="3058113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th-TH" sz="1200">
                <a:solidFill>
                  <a:srgbClr val="EEB5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สามารถบันทึกข้อมูลและกลับมากรอกเพิ่มเติมภายหลังได้ </a:t>
            </a:r>
          </a:p>
          <a:p>
            <a:pPr algn="ctr">
              <a:lnSpc>
                <a:spcPts val="1200"/>
              </a:lnSpc>
            </a:pPr>
            <a:r>
              <a:rPr lang="th-TH" sz="1200" b="1">
                <a:solidFill>
                  <a:srgbClr val="EEB5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ใช้เลขบัตรประชาชน และรหัส </a:t>
            </a:r>
            <a:r>
              <a:rPr lang="en-US" sz="1200" b="1">
                <a:solidFill>
                  <a:srgbClr val="EEB5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OTP </a:t>
            </a:r>
            <a:r>
              <a:rPr lang="th-TH" sz="1200" b="1">
                <a:solidFill>
                  <a:srgbClr val="EEB5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ในการยืนยันตัวตัน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r="1498"/>
          <a:stretch/>
        </p:blipFill>
        <p:spPr>
          <a:xfrm>
            <a:off x="400779" y="3513521"/>
            <a:ext cx="5264880" cy="1830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718" y="5452663"/>
            <a:ext cx="1371002" cy="12126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71356" y="5472265"/>
            <a:ext cx="1098322" cy="372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D0692C-92DF-240B-5908-07341F79BA31}"/>
              </a:ext>
            </a:extLst>
          </p:cNvPr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97803-AC5E-49A4-9EE5-0541C18F32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127"/>
          <a:stretch/>
        </p:blipFill>
        <p:spPr>
          <a:xfrm>
            <a:off x="6204858" y="1812612"/>
            <a:ext cx="5579760" cy="289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980058" y="952760"/>
            <a:ext cx="4666255" cy="5714296"/>
          </a:xfrm>
          <a:prstGeom prst="roundRect">
            <a:avLst>
              <a:gd name="adj" fmla="val 269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ounded Rectangle 48"/>
          <p:cNvSpPr/>
          <p:nvPr/>
        </p:nvSpPr>
        <p:spPr>
          <a:xfrm>
            <a:off x="490758" y="907762"/>
            <a:ext cx="6243559" cy="5759294"/>
          </a:xfrm>
          <a:prstGeom prst="roundRect">
            <a:avLst>
              <a:gd name="adj" fmla="val 360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3228733" y="3321920"/>
            <a:ext cx="2647678" cy="496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490757" y="907762"/>
            <a:ext cx="6243559" cy="564374"/>
          </a:xfrm>
          <a:prstGeom prst="round2SameRect">
            <a:avLst/>
          </a:prstGeom>
          <a:solidFill>
            <a:srgbClr val="0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อยากรับคำปรึกษาต้องทำอย่างไร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7142" y="3447575"/>
            <a:ext cx="5981220" cy="433978"/>
          </a:xfrm>
          <a:prstGeom prst="rect">
            <a:avLst/>
          </a:prstGeom>
          <a:solidFill>
            <a:srgbClr val="389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</a:t>
            </a:r>
            <a:r>
              <a:rPr lang="th-TH" sz="24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ลงทะเบียนรับคำปรึกษาจากหมอหนี้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2569" y="3919581"/>
            <a:ext cx="5839894" cy="2570192"/>
            <a:chOff x="2601596" y="5939890"/>
            <a:chExt cx="4186585" cy="194404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t="26819" b="26837"/>
            <a:stretch/>
          </p:blipFill>
          <p:spPr>
            <a:xfrm>
              <a:off x="2696075" y="5939890"/>
              <a:ext cx="4092106" cy="121487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601596" y="7360881"/>
              <a:ext cx="1374109" cy="490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0"/>
                </a:lnSpc>
              </a:pP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ลงทะเบียนผ่าน </a:t>
              </a:r>
              <a:r>
                <a:rPr lang="en-US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website</a:t>
              </a:r>
              <a:endParaRPr lang="th-TH" sz="20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3814" y="7373999"/>
              <a:ext cx="1239168" cy="49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0"/>
                </a:lnSpc>
              </a:pP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เจ้าหน้าที่ติดต่อกลับ</a:t>
              </a:r>
            </a:p>
            <a:p>
              <a:pPr algn="ctr">
                <a:lnSpc>
                  <a:spcPts val="2000"/>
                </a:lnSpc>
              </a:pP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เพื่อนัดหมายภายใน </a:t>
              </a:r>
              <a:r>
                <a:rPr lang="en-US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5-7 </a:t>
              </a: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วัน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30589" y="7355609"/>
              <a:ext cx="1257592" cy="528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0"/>
                </a:lnSpc>
              </a:pP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หารือผ่านช่องทาง</a:t>
              </a:r>
            </a:p>
            <a:p>
              <a:pPr algn="ctr">
                <a:lnSpc>
                  <a:spcPts val="2000"/>
                </a:lnSpc>
              </a:pP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ออนไลน์ โทรศัพท์</a:t>
              </a:r>
              <a:b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2000">
                  <a:solidFill>
                    <a:srgbClr val="00206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หรือนัดพบ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3814" y="6264232"/>
              <a:ext cx="1154432" cy="1019935"/>
            </a:xfrm>
            <a:prstGeom prst="rect">
              <a:avLst/>
            </a:prstGeom>
          </p:spPr>
        </p:pic>
      </p:grpSp>
      <p:sp>
        <p:nvSpPr>
          <p:cNvPr id="54" name="Rectangle 53"/>
          <p:cNvSpPr/>
          <p:nvPr/>
        </p:nvSpPr>
        <p:spPr>
          <a:xfrm>
            <a:off x="490757" y="1594733"/>
            <a:ext cx="5957605" cy="408860"/>
          </a:xfrm>
          <a:prstGeom prst="rect">
            <a:avLst/>
          </a:prstGeom>
          <a:solidFill>
            <a:srgbClr val="389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</a:t>
            </a:r>
            <a:r>
              <a:rPr lang="th-TH" sz="24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เรียนรู้ด้วยตนเองที่ </a:t>
            </a:r>
            <a:r>
              <a:rPr lang="en-US" sz="24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website</a:t>
            </a:r>
            <a:endParaRPr lang="th-TH" sz="24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56" y="2091416"/>
            <a:ext cx="1411314" cy="9908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92052" y="2141963"/>
            <a:ext cx="980675" cy="978021"/>
            <a:chOff x="9790504" y="5103338"/>
            <a:chExt cx="1531469" cy="147916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0504" y="5103338"/>
              <a:ext cx="1531469" cy="147916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2300" y="5198968"/>
              <a:ext cx="1327316" cy="1288007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2257621" y="2750773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>
                <a:solidFill>
                  <a:srgbClr val="03478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www.bot.or.th/app/doctordebt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20868" y="3286153"/>
            <a:ext cx="5227494" cy="0"/>
          </a:xfrm>
          <a:prstGeom prst="line">
            <a:avLst/>
          </a:prstGeom>
          <a:ln w="38100">
            <a:solidFill>
              <a:srgbClr val="66C8E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ound Same Side Corner Rectangle 87"/>
          <p:cNvSpPr/>
          <p:nvPr/>
        </p:nvSpPr>
        <p:spPr>
          <a:xfrm>
            <a:off x="6994895" y="907760"/>
            <a:ext cx="4651419" cy="564375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ติดต่อสอบถามข้อมูลเพิ่มเติม</a:t>
            </a:r>
            <a:endParaRPr lang="th-TH" sz="3200">
              <a:solidFill>
                <a:srgbClr val="FFFF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9051" y="176099"/>
            <a:ext cx="54527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400" b="1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บริการของหมอหนี้เพื่อประชาชน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F27FB90-E6D6-4081-AE92-2D78D216E0BC}" type="slidenum">
              <a:rPr lang="th-TH" sz="1800" b="1" smtClea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13</a:t>
            </a:fld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930795" y="2814332"/>
            <a:ext cx="6174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solidFill>
                  <a:schemeClr val="tx1">
                    <a:lumMod val="65000"/>
                    <a:lumOff val="3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หรือ</a:t>
            </a:r>
          </a:p>
          <a:p>
            <a:pPr algn="ctr"/>
            <a:endParaRPr lang="th-TH">
              <a:solidFill>
                <a:schemeClr val="tx1">
                  <a:lumMod val="65000"/>
                  <a:lumOff val="3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1026" name="Picture 2" descr="https://www.1213.or.th/LogoPictureLibrary/FCC_Logo_T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94" y="1574671"/>
            <a:ext cx="3955457" cy="11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75595" y="3193039"/>
            <a:ext cx="3693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LineOA </a:t>
            </a:r>
            <a:r>
              <a:rPr lang="th-TH" sz="3200">
                <a:solidFill>
                  <a:srgbClr val="002060"/>
                </a:solidFill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หมอหนี้เพื่อประชาชน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29722" y="2197262"/>
            <a:ext cx="3325949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ศึกษาข้อมูลในเว็บไซต์ เพื่อรับข้อแนะนำ </a:t>
            </a:r>
            <a:b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และนำไปใช้แก้ปัญหาหนี้ด้วยตนเองทันที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5" y="3554844"/>
            <a:ext cx="3315371" cy="67343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52" y="4293370"/>
            <a:ext cx="1585184" cy="222350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75" y="4191445"/>
            <a:ext cx="2165502" cy="25809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7918D6-0028-46D0-BD35-9D80B011C1CE}"/>
              </a:ext>
            </a:extLst>
          </p:cNvPr>
          <p:cNvSpPr/>
          <p:nvPr/>
        </p:nvSpPr>
        <p:spPr>
          <a:xfrm>
            <a:off x="1051034" y="4414908"/>
            <a:ext cx="1292794" cy="122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A92ACF4-25C5-4E3B-97B8-26D0B0D2D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738" y="4493342"/>
            <a:ext cx="897990" cy="87478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4CA5A34-9A45-4C20-823C-39974CE4F1AF}"/>
              </a:ext>
            </a:extLst>
          </p:cNvPr>
          <p:cNvSpPr/>
          <p:nvPr/>
        </p:nvSpPr>
        <p:spPr>
          <a:xfrm>
            <a:off x="1414521" y="5371832"/>
            <a:ext cx="1046224" cy="36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16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SMES</a:t>
            </a:r>
            <a:endParaRPr lang="th-TH" sz="1600">
              <a:solidFill>
                <a:srgbClr val="00206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E491D8A-0E4A-4321-BCCD-CE7B1BDB1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41" y="4493342"/>
            <a:ext cx="897990" cy="874780"/>
          </a:xfrm>
          <a:prstGeom prst="rect">
            <a:avLst/>
          </a:prstGeom>
        </p:spPr>
      </p:pic>
      <p:pic>
        <p:nvPicPr>
          <p:cNvPr id="51" name="Picture 50" descr="Qr code&#10;&#10;Description automatically generated">
            <a:extLst>
              <a:ext uri="{FF2B5EF4-FFF2-40B4-BE49-F238E27FC236}">
                <a16:creationId xmlns:a16="http://schemas.microsoft.com/office/drawing/2014/main" id="{675425AD-8FE3-427D-939F-6092EE4E3E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8" y="4514315"/>
            <a:ext cx="810266" cy="81026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B39871A-D5EA-4502-84DF-EF927F3A07CA}"/>
              </a:ext>
            </a:extLst>
          </p:cNvPr>
          <p:cNvSpPr/>
          <p:nvPr/>
        </p:nvSpPr>
        <p:spPr>
          <a:xfrm>
            <a:off x="346916" y="5362610"/>
            <a:ext cx="1046224" cy="36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th-TH" sz="16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ประชาชน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78DE2613-3B33-4319-9ED1-E700673126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29" y="4531806"/>
            <a:ext cx="803771" cy="8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6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CC05B6D-6588-E705-F367-45730C013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43" y="462308"/>
            <a:ext cx="9512513" cy="53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481C5-3A19-70BD-F755-7B315712AD8E}"/>
              </a:ext>
            </a:extLst>
          </p:cNvPr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F27FB90-E6D6-4081-AE92-2D78D216E0BC}" type="slidenum">
              <a:rPr lang="th-TH" sz="1800" b="1" smtClea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14</a:t>
            </a:fld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846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F27FB90-E6D6-4081-AE92-2D78D216E0BC}" type="slidenum">
              <a:rPr lang="th-TH" sz="1800" b="1" smtClea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15</a:t>
            </a:fld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7918D6-0028-46D0-BD35-9D80B011C1CE}"/>
              </a:ext>
            </a:extLst>
          </p:cNvPr>
          <p:cNvSpPr/>
          <p:nvPr/>
        </p:nvSpPr>
        <p:spPr>
          <a:xfrm>
            <a:off x="1051034" y="4414908"/>
            <a:ext cx="1292794" cy="122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AA02EA9-4D8A-C648-C92E-764766EC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09" y="353243"/>
            <a:ext cx="5156089" cy="6120000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10AACD-2832-4162-C863-265FAFE8D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353243"/>
            <a:ext cx="536364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6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515CE-6FEC-16D7-404F-D35AFEE1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115" y="6368876"/>
            <a:ext cx="2743200" cy="365125"/>
          </a:xfrm>
        </p:spPr>
        <p:txBody>
          <a:bodyPr/>
          <a:lstStyle/>
          <a:p>
            <a:fld id="{EFDF1642-36F5-4944-A90B-128936D0950B}" type="slidenum">
              <a:rPr lang="th-TH" smtClean="0"/>
              <a:pPr/>
              <a:t>16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63DCF-B926-5D3A-77F6-C56D83AD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701" y="2372883"/>
            <a:ext cx="5897987" cy="15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7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8931EF-94F1-430E-9D71-D8A2FD030FF4}"/>
              </a:ext>
            </a:extLst>
          </p:cNvPr>
          <p:cNvSpPr txBox="1">
            <a:spLocks/>
          </p:cNvSpPr>
          <p:nvPr/>
        </p:nvSpPr>
        <p:spPr>
          <a:xfrm>
            <a:off x="1626547" y="974914"/>
            <a:ext cx="8938908" cy="5158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เนื้อหา ข้อมูล และสื่อความรู้ทางการเงินที่จัดทำขึ้นนี้</a:t>
            </a:r>
          </a:p>
          <a:p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เป็นลิขสิทธิ์ของธนาคารแห่งประเทศไทย (ธปท.)</a:t>
            </a:r>
          </a:p>
          <a:p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โดยมีวัตถุประสงค์เพื่อส่งเสริมความรู้ทางการเงินไปยังวงกว้าง</a:t>
            </a:r>
          </a:p>
          <a:p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การนำเนื้อหาหรือสื่อต่าง ๆ ไปใช้งาน โปรดอ้างอิงแหล่งที่มาให้ชัดเจน</a:t>
            </a:r>
          </a:p>
          <a:p>
            <a:endParaRPr lang="th-TH" sz="32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32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ทั้งนี้ ธปท. ไม่อนุญาตให้นำไปจำหน่ายหรือใช้เพื่อการแสวงหาประโยชน์ทางการค้า</a:t>
            </a:r>
          </a:p>
          <a:p>
            <a:r>
              <a:rPr lang="th-TH" sz="32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กรณีนำเนื้อหาบางส่วนหรือทั้งหมดไปใช้งานเพื่อวัตถุประสงค์อื่น</a:t>
            </a:r>
          </a:p>
          <a:p>
            <a:r>
              <a:rPr lang="th-TH" sz="32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ต้องได้รับอนุญาตเป็นลายลักษณ์อักษรจาก ธปท.</a:t>
            </a:r>
          </a:p>
          <a:p>
            <a:endParaRPr lang="en-US" sz="32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หากมีข้อสงสัยหรือประเด็นสอบถามเพิ่มเติมสามารถติดต่อได้ที่</a:t>
            </a:r>
          </a:p>
          <a:p>
            <a:r>
              <a:rPr lang="th-TH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อีเมล</a:t>
            </a:r>
            <a:r>
              <a:rPr lang="en-US" sz="3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FL@bot.or.th</a:t>
            </a:r>
            <a:endParaRPr lang="th-TH" sz="28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5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/>
          <p:cNvSpPr/>
          <p:nvPr/>
        </p:nvSpPr>
        <p:spPr>
          <a:xfrm>
            <a:off x="5051569" y="1380573"/>
            <a:ext cx="6660011" cy="53842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5110802" y="958415"/>
            <a:ext cx="6636814" cy="556949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th-TH">
                <a:ln w="19050">
                  <a:noFill/>
                </a:ln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หมอหนี้ทำอะไรบ้าง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46304" y="4889580"/>
            <a:ext cx="5822702" cy="10258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ให้คำปรึกษาแก่ รายย่อยและ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SMEs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ให้สามารถบริหารจัดการและบรรเทาภาระหนี้ </a:t>
            </a:r>
            <a:b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โดยทีมหมอหนี้จาก บสย.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SFIs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ผู้ทรงคุณวุฒิ และ ทีมงานหมอหนี้ ธปท.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456" y="900162"/>
            <a:ext cx="643387" cy="678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496" y="1037042"/>
            <a:ext cx="602247" cy="466934"/>
          </a:xfrm>
          <a:prstGeom prst="rect">
            <a:avLst/>
          </a:prstGeom>
        </p:spPr>
      </p:pic>
      <p:pic>
        <p:nvPicPr>
          <p:cNvPr id="9" name="Picture 4" descr="กระทรวงการคลัง (ประเทศไทย) - วิกิพีเดี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00" y="977729"/>
            <a:ext cx="504642" cy="5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7" y="875718"/>
            <a:ext cx="787280" cy="77142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795601" y="146934"/>
            <a:ext cx="6554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44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โครงการหมอหนี้เพื่อประชาชน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1" y="5744947"/>
            <a:ext cx="463391" cy="2157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86" y="6044760"/>
            <a:ext cx="489157" cy="1925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24" y="5754864"/>
            <a:ext cx="365064" cy="4501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592" y="5783627"/>
            <a:ext cx="404220" cy="3936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94" y="5783627"/>
            <a:ext cx="401971" cy="4100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29" y="5982056"/>
            <a:ext cx="677934" cy="21159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7576"/>
          <a:stretch/>
        </p:blipFill>
        <p:spPr>
          <a:xfrm>
            <a:off x="8093355" y="5787930"/>
            <a:ext cx="390126" cy="3967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9558" r="9173" b="28639"/>
          <a:stretch/>
        </p:blipFill>
        <p:spPr>
          <a:xfrm>
            <a:off x="8525934" y="5723874"/>
            <a:ext cx="808321" cy="225034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5802317" y="5026502"/>
            <a:ext cx="5738336" cy="1324937"/>
          </a:xfrm>
          <a:prstGeom prst="roundRect">
            <a:avLst>
              <a:gd name="adj" fmla="val 8360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Rectangle 52"/>
          <p:cNvSpPr/>
          <p:nvPr/>
        </p:nvSpPr>
        <p:spPr>
          <a:xfrm>
            <a:off x="577012" y="2234990"/>
            <a:ext cx="4327565" cy="1646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สร้างความรู้ความเข้าใจ และให้ข้อแนะนำ</a:t>
            </a:r>
            <a:b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เกี่ยวกับการแก้ไขหนี้อย่างครบวงจร </a:t>
            </a:r>
            <a:b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เพื่อช่วยเหลือลูกหนี้รายย่อยและธุรกิจ</a:t>
            </a:r>
            <a:b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2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ได้อย่างยั่งยืน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12035" y="2847473"/>
            <a:ext cx="3119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www.bot.or.th/app/doctordebt/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77013" y="4042994"/>
            <a:ext cx="4348459" cy="2441897"/>
          </a:xfrm>
          <a:prstGeom prst="roundRect">
            <a:avLst>
              <a:gd name="adj" fmla="val 39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Rectangle 58"/>
          <p:cNvSpPr/>
          <p:nvPr/>
        </p:nvSpPr>
        <p:spPr>
          <a:xfrm>
            <a:off x="656045" y="4806169"/>
            <a:ext cx="438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§"/>
            </a:pPr>
            <a:r>
              <a:rPr lang="th-TH" sz="2200" spc="-4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รู้วิธีแก้ปัญหาหนี้ และการเตรียมตัวก่อนพบเจ้าหนี้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th-TH" sz="2200" spc="-4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ได้รับคำแนะนำเกี่ยวกับมาตรการช่วยเหลือต่าง ๆ </a:t>
            </a:r>
            <a:br>
              <a:rPr lang="th-TH" sz="2200" spc="-4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200" spc="-4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 ธปท. และสถาบันการเงิน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th-TH" sz="2200" spc="-4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สำรวจกิจการตนเอง และวางแผนปรับธุรกิจได้ดีขึ้น</a:t>
            </a:r>
          </a:p>
        </p:txBody>
      </p:sp>
      <p:sp>
        <p:nvSpPr>
          <p:cNvPr id="65" name="Round Same Side Corner Rectangle 64"/>
          <p:cNvSpPr/>
          <p:nvPr/>
        </p:nvSpPr>
        <p:spPr>
          <a:xfrm>
            <a:off x="586356" y="4042994"/>
            <a:ext cx="4354499" cy="509198"/>
          </a:xfrm>
          <a:prstGeom prst="round2SameRect">
            <a:avLst>
              <a:gd name="adj1" fmla="val 21897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th-TH">
                <a:ln w="19050">
                  <a:noFill/>
                </a:ln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ประโยชน์ที่จะได้รับ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895">
            <a:off x="1255782" y="4046809"/>
            <a:ext cx="634567" cy="6550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95852" y="1598664"/>
            <a:ext cx="522099" cy="4232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5802317" y="1611530"/>
            <a:ext cx="5738336" cy="4232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ให้ความรู้ผ่าน </a:t>
            </a:r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และ </a:t>
            </a:r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Chatbot* </a:t>
            </a: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5164890" y="3994098"/>
            <a:ext cx="522099" cy="4232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779665" y="3994098"/>
            <a:ext cx="5760988" cy="4232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ให้คำปรึกษาแก่ลูกหนี้รายย่อย และ </a:t>
            </a:r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SMEs</a:t>
            </a:r>
            <a:endParaRPr lang="th-TH" sz="240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4877" y="3341320"/>
            <a:ext cx="1349932" cy="392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แก้หนี้ธุรกิจ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467834" y="3335516"/>
            <a:ext cx="1349932" cy="392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แก้หนี้รายย่อย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421920" y="3339595"/>
            <a:ext cx="1349932" cy="392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สร้างรายได้เพิ่ม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815445" y="2716753"/>
            <a:ext cx="5725208" cy="1161016"/>
          </a:xfrm>
          <a:prstGeom prst="roundRect">
            <a:avLst>
              <a:gd name="adj" fmla="val 6187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61" y="2173408"/>
            <a:ext cx="346861" cy="34686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91" y="2172975"/>
            <a:ext cx="361910" cy="3619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15445" y="2159887"/>
            <a:ext cx="1304778" cy="407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เหมาะกับใคร</a:t>
            </a:r>
          </a:p>
        </p:txBody>
      </p:sp>
      <p:sp>
        <p:nvSpPr>
          <p:cNvPr id="79" name="Round Same Side Corner Rectangle 78"/>
          <p:cNvSpPr/>
          <p:nvPr/>
        </p:nvSpPr>
        <p:spPr>
          <a:xfrm>
            <a:off x="561630" y="1809631"/>
            <a:ext cx="4354499" cy="470582"/>
          </a:xfrm>
          <a:prstGeom prst="round2SameRect">
            <a:avLst>
              <a:gd name="adj1" fmla="val 21897"/>
              <a:gd name="adj2" fmla="val 0"/>
            </a:avLst>
          </a:prstGeom>
          <a:solidFill>
            <a:srgbClr val="F4B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th-TH">
                <a:ln w="19050">
                  <a:noFill/>
                </a:ln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เป้าหมายโครงการ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22">
            <a:off x="8412526" y="304077"/>
            <a:ext cx="630542" cy="6305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38" y="1645159"/>
            <a:ext cx="518137" cy="5181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65" y="2807523"/>
            <a:ext cx="517576" cy="517576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5802317" y="4533666"/>
            <a:ext cx="1304778" cy="407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เหมาะกับใคร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775434" y="2156862"/>
            <a:ext cx="351493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ลูกหนี้รายย่อยและ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SMEs </a:t>
            </a:r>
            <a: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ที่มีปัญหาหนี้</a:t>
            </a:r>
            <a:endParaRPr lang="th-TH" sz="200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30" y="4567700"/>
            <a:ext cx="346861" cy="346861"/>
          </a:xfrm>
          <a:prstGeom prst="rect">
            <a:avLst/>
          </a:prstGeom>
        </p:spPr>
      </p:pic>
      <p:pic>
        <p:nvPicPr>
          <p:cNvPr id="83" name="Picture 2" descr="https://www.bot.or.th/app/doctordebt/Asset/images/dr.ko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479" y="634946"/>
            <a:ext cx="804192" cy="8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CFD195-71A8-43CE-AFEC-E6B0F18BA2DA}" type="slidenum">
              <a:rPr lang="th-TH" sz="1800" b="1" smtClea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fld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" name="Picture 2" descr="http://botweb/AboutBOT/BOTLogo/document/GIF/Logo_BOT_Th_St_V.gif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1" y="983273"/>
            <a:ext cx="1323349" cy="5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8103" y="2780436"/>
            <a:ext cx="435401" cy="43540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9971127" y="2841681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@doctordebt</a:t>
            </a:r>
            <a:endParaRPr lang="th-TH" sz="24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80F8E8-770F-44E1-AC73-B8EE567C926E}"/>
              </a:ext>
            </a:extLst>
          </p:cNvPr>
          <p:cNvSpPr/>
          <p:nvPr/>
        </p:nvSpPr>
        <p:spPr>
          <a:xfrm>
            <a:off x="7373064" y="4517277"/>
            <a:ext cx="351493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ลูกหนี้รายย่อยและ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SMEs </a:t>
            </a:r>
            <a:r>
              <a:rPr lang="th-TH" sz="2000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ที่มีปัญหาหนี้</a:t>
            </a:r>
            <a:endParaRPr lang="th-TH" sz="200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253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A7C8A-1FF2-485E-A687-BCE41DA7E61A}"/>
              </a:ext>
            </a:extLst>
          </p:cNvPr>
          <p:cNvSpPr txBox="1"/>
          <p:nvPr/>
        </p:nvSpPr>
        <p:spPr>
          <a:xfrm>
            <a:off x="3298371" y="108151"/>
            <a:ext cx="861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ให้ความรู้ผ่าน </a:t>
            </a:r>
            <a:r>
              <a:rPr lang="en-US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และ </a:t>
            </a:r>
            <a:r>
              <a:rPr lang="en-US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chatbot </a:t>
            </a:r>
            <a:r>
              <a:rPr lang="th-TH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50C78A3-8A4D-4186-BEFD-62C179C16773}"/>
              </a:ext>
            </a:extLst>
          </p:cNvPr>
          <p:cNvSpPr/>
          <p:nvPr/>
        </p:nvSpPr>
        <p:spPr>
          <a:xfrm>
            <a:off x="4350170" y="179944"/>
            <a:ext cx="522099" cy="42323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 sz="360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D31059-3AE4-48E6-BACC-BD8C3D5F2F59}"/>
              </a:ext>
            </a:extLst>
          </p:cNvPr>
          <p:cNvGrpSpPr/>
          <p:nvPr/>
        </p:nvGrpSpPr>
        <p:grpSpPr>
          <a:xfrm>
            <a:off x="23098" y="1480459"/>
            <a:ext cx="7487311" cy="4970766"/>
            <a:chOff x="-1" y="1054513"/>
            <a:chExt cx="8294916" cy="55531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09A04A-497F-4A07-A859-769457216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295" b="5762"/>
            <a:stretch/>
          </p:blipFill>
          <p:spPr>
            <a:xfrm>
              <a:off x="-1" y="2152908"/>
              <a:ext cx="8294915" cy="44547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AC4BFA-73C4-4173-A727-E5CCDCB4B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95" b="61307"/>
            <a:stretch/>
          </p:blipFill>
          <p:spPr>
            <a:xfrm>
              <a:off x="1" y="1054513"/>
              <a:ext cx="8294914" cy="182905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038801-5940-42EE-9A6B-7DB8173D258C}"/>
              </a:ext>
            </a:extLst>
          </p:cNvPr>
          <p:cNvSpPr txBox="1"/>
          <p:nvPr/>
        </p:nvSpPr>
        <p:spPr>
          <a:xfrm>
            <a:off x="8596819" y="855860"/>
            <a:ext cx="251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Line @ doctordebt</a:t>
            </a:r>
            <a:endParaRPr lang="th-TH" sz="2400">
              <a:solidFill>
                <a:srgbClr val="0070C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5AE39-9243-4BE0-9E17-EF795E468390}"/>
              </a:ext>
            </a:extLst>
          </p:cNvPr>
          <p:cNvSpPr txBox="1"/>
          <p:nvPr/>
        </p:nvSpPr>
        <p:spPr>
          <a:xfrm>
            <a:off x="23098" y="957902"/>
            <a:ext cx="748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www.bot.or.th/app/doctordebt</a:t>
            </a:r>
            <a:endParaRPr lang="th-TH" sz="2400">
              <a:solidFill>
                <a:srgbClr val="0070C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66FB1-2D7E-4E7E-BF34-13A0E73292A0}"/>
              </a:ext>
            </a:extLst>
          </p:cNvPr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732D2DB-1AC9-4B05-AAAA-C9E17010270F}" type="slidenum">
              <a:rPr lang="th-TH" sz="1800" b="1" smtClea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fld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4BDF6-4425-4463-8FD6-8F1CD86F7B72}"/>
              </a:ext>
            </a:extLst>
          </p:cNvPr>
          <p:cNvSpPr/>
          <p:nvPr/>
        </p:nvSpPr>
        <p:spPr>
          <a:xfrm>
            <a:off x="827314" y="4243426"/>
            <a:ext cx="2950029" cy="1221203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53766-2B59-9E19-067F-E9D86162F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88" t="11150" r="38399" b="10113"/>
          <a:stretch/>
        </p:blipFill>
        <p:spPr>
          <a:xfrm>
            <a:off x="8452396" y="1350073"/>
            <a:ext cx="2805718" cy="53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7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2900" y="70297"/>
            <a:ext cx="783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</a:t>
            </a: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หนี้รายย่อย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915470" y="1220570"/>
            <a:ext cx="2529712" cy="6598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kern="0" noProof="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ตรวจสุขภาพทางการเงิน</a:t>
            </a:r>
            <a:endParaRPr kumimoji="0" lang="th-TH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9967217" y="899754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15470" y="1803819"/>
            <a:ext cx="2529712" cy="2848995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7EAEC"/>
              </a:clrFrom>
              <a:clrTo>
                <a:srgbClr val="E7EAEC">
                  <a:alpha val="0"/>
                </a:srgbClr>
              </a:clrTo>
            </a:clrChange>
          </a:blip>
          <a:srcRect t="1261" b="2402"/>
          <a:stretch/>
        </p:blipFill>
        <p:spPr>
          <a:xfrm>
            <a:off x="9419935" y="1893610"/>
            <a:ext cx="1547694" cy="1559511"/>
          </a:xfrm>
          <a:prstGeom prst="ellipse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139815" y="3549253"/>
            <a:ext cx="2081019" cy="68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th-TH" sz="1600" b="1" spc="100">
                <a:solidFill>
                  <a:srgbClr val="02489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หมอหนี้มีบริการตรวจสุขภาพ</a:t>
            </a:r>
          </a:p>
          <a:p>
            <a:pPr algn="ctr">
              <a:lnSpc>
                <a:spcPts val="1500"/>
              </a:lnSpc>
            </a:pPr>
            <a:r>
              <a:rPr lang="th-TH" sz="1600" b="1" spc="100">
                <a:solidFill>
                  <a:srgbClr val="02489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ทางการเงินด้วยนะครับ</a:t>
            </a:r>
          </a:p>
          <a:p>
            <a:pPr algn="ctr">
              <a:lnSpc>
                <a:spcPts val="1500"/>
              </a:lnSpc>
            </a:pPr>
            <a:r>
              <a:rPr lang="th-TH" sz="1600" b="1" spc="100">
                <a:solidFill>
                  <a:srgbClr val="02489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คลิกด้านล่างได้เลย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22" t="-18225" r="4666" b="-17075"/>
          <a:stretch/>
        </p:blipFill>
        <p:spPr>
          <a:xfrm>
            <a:off x="9347478" y="4171559"/>
            <a:ext cx="1692606" cy="430776"/>
          </a:xfrm>
          <a:prstGeom prst="flowChartTerminator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104226" y="919742"/>
            <a:ext cx="3638773" cy="975390"/>
            <a:chOff x="4191705" y="1213048"/>
            <a:chExt cx="3638773" cy="975390"/>
          </a:xfrm>
        </p:grpSpPr>
        <p:sp>
          <p:nvSpPr>
            <p:cNvPr id="24" name="Rectangle 23"/>
            <p:cNvSpPr/>
            <p:nvPr/>
          </p:nvSpPr>
          <p:spPr>
            <a:xfrm>
              <a:off x="4191705" y="1528607"/>
              <a:ext cx="3638773" cy="65983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400" b="1" kern="0">
                  <a:solidFill>
                    <a:srgbClr val="00206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ดูมาตรการ</a:t>
              </a:r>
              <a:endParaRPr kumimoji="0" lang="th-TH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7100B7D-DD51-461A-890B-3FC5316A5964}"/>
                </a:ext>
              </a:extLst>
            </p:cNvPr>
            <p:cNvSpPr/>
            <p:nvPr/>
          </p:nvSpPr>
          <p:spPr>
            <a:xfrm>
              <a:off x="5785405" y="1213048"/>
              <a:ext cx="426213" cy="371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r="48225"/>
          <a:stretch/>
        </p:blipFill>
        <p:spPr>
          <a:xfrm>
            <a:off x="870358" y="1983122"/>
            <a:ext cx="1689604" cy="1631679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r="6080" b="57371"/>
          <a:stretch/>
        </p:blipFill>
        <p:spPr>
          <a:xfrm>
            <a:off x="832629" y="3594375"/>
            <a:ext cx="1739901" cy="4945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4690" t="59262" r="22870" b="10819"/>
          <a:stretch/>
        </p:blipFill>
        <p:spPr>
          <a:xfrm>
            <a:off x="1044176" y="4170479"/>
            <a:ext cx="1341968" cy="347134"/>
          </a:xfrm>
          <a:prstGeom prst="flowChartTerminator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7725" y="1813199"/>
            <a:ext cx="2529712" cy="2848995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5F7FF"/>
              </a:clrFrom>
              <a:clrTo>
                <a:srgbClr val="E5F7FF">
                  <a:alpha val="0"/>
                </a:srgbClr>
              </a:clrTo>
            </a:clrChange>
          </a:blip>
          <a:srcRect r="54435"/>
          <a:stretch/>
        </p:blipFill>
        <p:spPr>
          <a:xfrm>
            <a:off x="3759084" y="1896598"/>
            <a:ext cx="1556058" cy="1562886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271534" y="1227674"/>
            <a:ext cx="2556559" cy="6598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kern="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เรียนรู้ด้วยตนเอง</a:t>
            </a:r>
            <a:endParaRPr kumimoji="0" lang="th-TH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4336706" y="911616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5F7FF"/>
              </a:clrFrom>
              <a:clrTo>
                <a:srgbClr val="E5F7FF">
                  <a:alpha val="0"/>
                </a:srgbClr>
              </a:clrTo>
            </a:clrChange>
          </a:blip>
          <a:srcRect l="45056" t="21890" r="180" b="47734"/>
          <a:stretch/>
        </p:blipFill>
        <p:spPr>
          <a:xfrm>
            <a:off x="3502311" y="3572833"/>
            <a:ext cx="2095001" cy="531803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272980" y="1813199"/>
            <a:ext cx="2529712" cy="2848995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5F7FF"/>
              </a:clrFrom>
              <a:clrTo>
                <a:srgbClr val="E5F7FF">
                  <a:alpha val="0"/>
                </a:srgbClr>
              </a:clrTo>
            </a:clrChange>
          </a:blip>
          <a:srcRect l="45056" t="58206" r="22343" b="19455"/>
          <a:stretch/>
        </p:blipFill>
        <p:spPr>
          <a:xfrm>
            <a:off x="3866106" y="4115355"/>
            <a:ext cx="1343183" cy="42124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6090986" y="1218294"/>
            <a:ext cx="2556559" cy="6598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kern="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แนะนำแนวทางแก้ไขปัญหาหนี้</a:t>
            </a:r>
            <a:endParaRPr kumimoji="0" lang="th-TH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7156158" y="902236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92432" y="1803819"/>
            <a:ext cx="2529712" cy="2848995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5F7FF"/>
              </a:clrFrom>
              <a:clrTo>
                <a:srgbClr val="E5F7FF">
                  <a:alpha val="0"/>
                </a:srgbClr>
              </a:clrTo>
            </a:clrChange>
          </a:blip>
          <a:srcRect l="45056" t="58206" r="22343" b="19455"/>
          <a:stretch/>
        </p:blipFill>
        <p:spPr>
          <a:xfrm>
            <a:off x="6684972" y="4113517"/>
            <a:ext cx="1343183" cy="421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-67" t="2334" r="1241" b="-110"/>
          <a:stretch/>
        </p:blipFill>
        <p:spPr>
          <a:xfrm>
            <a:off x="6591833" y="1983122"/>
            <a:ext cx="1554859" cy="161125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6025" y="3662538"/>
            <a:ext cx="1621079" cy="42910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915469" y="4710000"/>
            <a:ext cx="2529711" cy="1752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942381" y="5073761"/>
            <a:ext cx="2502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ลูกหนี้สามารถตรวจเช็คสุขภาพทางการเงิน เพื่อรับคำแนะนำ</a:t>
            </a:r>
            <a:b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การบริหารจัดการหนี้ให้ดีขึ้น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36880" y="4719953"/>
            <a:ext cx="2556558" cy="175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53691" y="4935282"/>
            <a:ext cx="2322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รวมรวมข้อมูลมาตรการ</a:t>
            </a:r>
            <a:b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การให้ความช่วยเหลือ</a:t>
            </a:r>
            <a:b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จากสถาบันการเงิน </a:t>
            </a:r>
            <a:b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และธนาคารแห่งประเทศไทย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271534" y="4713612"/>
            <a:ext cx="2556558" cy="175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271534" y="5234933"/>
            <a:ext cx="2531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ลูกหนี้สามารถเข้ามาศึกษาข้อมูลได้ด้วยตนเอง ได้ทุกที่ทุกเวลา 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090986" y="4704232"/>
            <a:ext cx="2556558" cy="175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90986" y="4938290"/>
            <a:ext cx="2531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ตอบคำถามเพื่อวัดระดับปัญหาทางการเงินของคุณ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6295502" y="5697594"/>
            <a:ext cx="2152557" cy="575418"/>
            <a:chOff x="6308690" y="2664887"/>
            <a:chExt cx="2417922" cy="627646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08690" y="2703093"/>
              <a:ext cx="585256" cy="567976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64749" y="2671513"/>
              <a:ext cx="615967" cy="59666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1843" y="2664887"/>
              <a:ext cx="607054" cy="627646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16" t="7714" r="43024" b="65876"/>
            <a:stretch/>
          </p:blipFill>
          <p:spPr>
            <a:xfrm>
              <a:off x="8067911" y="2669030"/>
              <a:ext cx="658701" cy="623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83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100" y="70297"/>
            <a:ext cx="1042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– </a:t>
            </a: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ดูมาตรการแก้หนี้ ธปท. และสถาบันการเงิน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2" y="1825047"/>
            <a:ext cx="4682796" cy="2349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3FBC27-C6BD-4C75-8B30-496147E3F35E}"/>
              </a:ext>
            </a:extLst>
          </p:cNvPr>
          <p:cNvSpPr/>
          <p:nvPr/>
        </p:nvSpPr>
        <p:spPr>
          <a:xfrm>
            <a:off x="170609" y="1021375"/>
            <a:ext cx="4955473" cy="6770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ผู้ใช้สามารถ</a:t>
            </a:r>
            <a:r>
              <a:rPr lang="th-TH" sz="2000" b="1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ตอบคำถาม </a:t>
            </a: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เพื่อให้ระบบ </a:t>
            </a:r>
            <a:r>
              <a:rPr lang="en-US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customized </a:t>
            </a: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ข้อมูล</a:t>
            </a:r>
            <a:b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เพื่อรับ มาตรการความช่วยเหลือต่าง ๆ ที่เหมาะสมให้แก่ผู้ใช้งาน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A75C13-83B1-4DBD-AE3E-B70A50C82ECD}"/>
              </a:ext>
            </a:extLst>
          </p:cNvPr>
          <p:cNvSpPr/>
          <p:nvPr/>
        </p:nvSpPr>
        <p:spPr>
          <a:xfrm>
            <a:off x="2616850" y="652619"/>
            <a:ext cx="460439" cy="420043"/>
          </a:xfrm>
          <a:prstGeom prst="ellipse">
            <a:avLst/>
          </a:prstGeom>
          <a:solidFill>
            <a:srgbClr val="02386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</a:t>
            </a: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609" y="1613365"/>
            <a:ext cx="4955473" cy="28055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635CC2-6185-4A65-9DC0-CA55D6E4C53D}"/>
              </a:ext>
            </a:extLst>
          </p:cNvPr>
          <p:cNvSpPr/>
          <p:nvPr/>
        </p:nvSpPr>
        <p:spPr>
          <a:xfrm>
            <a:off x="5230926" y="1034790"/>
            <a:ext cx="6682850" cy="64702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ระบบจะแสดงผล มาตรการการแก้ไขหนี้ของ ธปท. และสถาบันการเงินที่เกี่ยวข้อง และ </a:t>
            </a:r>
            <a:r>
              <a:rPr lang="en-US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Link </a:t>
            </a:r>
            <a:b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ไปยังหน้าเว็บไซต์ของสถาบันการเงินนั้นๆ </a:t>
            </a:r>
            <a:endParaRPr lang="th-TH" sz="2000" b="1" kern="0">
              <a:solidFill>
                <a:schemeClr val="accent5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A75C13-83B1-4DBD-AE3E-B70A50C82ECD}"/>
              </a:ext>
            </a:extLst>
          </p:cNvPr>
          <p:cNvSpPr/>
          <p:nvPr/>
        </p:nvSpPr>
        <p:spPr>
          <a:xfrm>
            <a:off x="8733607" y="666035"/>
            <a:ext cx="460439" cy="420043"/>
          </a:xfrm>
          <a:prstGeom prst="ellipse">
            <a:avLst/>
          </a:prstGeom>
          <a:solidFill>
            <a:srgbClr val="02386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2</a:t>
            </a: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1756174" y="175850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01"/>
          <a:stretch/>
        </p:blipFill>
        <p:spPr>
          <a:xfrm>
            <a:off x="5262273" y="1784406"/>
            <a:ext cx="3377836" cy="459202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6D0559-A0FE-45BB-AABC-76B7374A1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61" b="13744"/>
          <a:stretch/>
        </p:blipFill>
        <p:spPr>
          <a:xfrm>
            <a:off x="8780315" y="1784648"/>
            <a:ext cx="3120373" cy="482298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3ABB85-1EB8-4E87-A8A5-8C9ED99AB03B}"/>
              </a:ext>
            </a:extLst>
          </p:cNvPr>
          <p:cNvSpPr/>
          <p:nvPr/>
        </p:nvSpPr>
        <p:spPr>
          <a:xfrm>
            <a:off x="8196942" y="2697656"/>
            <a:ext cx="443167" cy="480974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8B0706-5468-433B-909D-254039486520}"/>
              </a:ext>
            </a:extLst>
          </p:cNvPr>
          <p:cNvSpPr/>
          <p:nvPr/>
        </p:nvSpPr>
        <p:spPr>
          <a:xfrm>
            <a:off x="8776300" y="2697656"/>
            <a:ext cx="443167" cy="480974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51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65199"/>
          <a:stretch/>
        </p:blipFill>
        <p:spPr>
          <a:xfrm>
            <a:off x="6020806" y="1503596"/>
            <a:ext cx="5899895" cy="1816547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3FBC27-C6BD-4C75-8B30-496147E3F35E}"/>
              </a:ext>
            </a:extLst>
          </p:cNvPr>
          <p:cNvSpPr/>
          <p:nvPr/>
        </p:nvSpPr>
        <p:spPr>
          <a:xfrm>
            <a:off x="356756" y="1034791"/>
            <a:ext cx="5352928" cy="67705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ผู้ใช้สามารถ</a:t>
            </a:r>
            <a:r>
              <a:rPr lang="th-TH" sz="2000" b="1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ตอบคำถาม </a:t>
            </a: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เพื่อให้ระบบแสดงสื่อที่ </a:t>
            </a:r>
            <a:r>
              <a:rPr lang="en-US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customized </a:t>
            </a: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ข้อมูล</a:t>
            </a:r>
            <a:b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ที่เกี่ยวข้อง และ มาตรการความช่วยเหลือต่าง ๆ ที่เหมาะสมให้แก่ผู้ใช้งาน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35CC2-6185-4A65-9DC0-CA55D6E4C53D}"/>
              </a:ext>
            </a:extLst>
          </p:cNvPr>
          <p:cNvSpPr/>
          <p:nvPr/>
        </p:nvSpPr>
        <p:spPr>
          <a:xfrm>
            <a:off x="6013881" y="1034790"/>
            <a:ext cx="5899894" cy="46880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th-TH" sz="2000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สื่อการเรียนรู้ </a:t>
            </a:r>
            <a:r>
              <a:rPr lang="th-TH" sz="2000" b="1" kern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สามารถเลือกดูจาก หัวข้อตามประเภทสินเชื่อ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A75C13-83B1-4DBD-AE3E-B70A50C82ECD}"/>
              </a:ext>
            </a:extLst>
          </p:cNvPr>
          <p:cNvSpPr/>
          <p:nvPr/>
        </p:nvSpPr>
        <p:spPr>
          <a:xfrm>
            <a:off x="8733607" y="666035"/>
            <a:ext cx="460439" cy="420043"/>
          </a:xfrm>
          <a:prstGeom prst="ellipse">
            <a:avLst/>
          </a:prstGeom>
          <a:solidFill>
            <a:srgbClr val="02386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2</a:t>
            </a: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A75C13-83B1-4DBD-AE3E-B70A50C82ECD}"/>
              </a:ext>
            </a:extLst>
          </p:cNvPr>
          <p:cNvSpPr/>
          <p:nvPr/>
        </p:nvSpPr>
        <p:spPr>
          <a:xfrm>
            <a:off x="2802997" y="666035"/>
            <a:ext cx="460439" cy="420043"/>
          </a:xfrm>
          <a:prstGeom prst="ellipse">
            <a:avLst/>
          </a:prstGeom>
          <a:solidFill>
            <a:srgbClr val="02386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</a:t>
            </a: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30" y="1901472"/>
            <a:ext cx="4821171" cy="22736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78" y="4190981"/>
            <a:ext cx="3909881" cy="21933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56756" y="1626780"/>
            <a:ext cx="5352928" cy="50966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6013879" y="1450431"/>
            <a:ext cx="5899895" cy="527297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4152900" y="70297"/>
            <a:ext cx="783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</a:t>
            </a: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เรียนรู้ด้วยตัวเอง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4988159" y="167749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6A16-5174-4942-A53B-9C9B8514B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51896"/>
            <a:ext cx="5540270" cy="32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7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400" y="70297"/>
            <a:ext cx="1043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</a:t>
            </a: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แนะนำแนวทางแก้ไขปัญหาหนี้สิน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1412" y="1099247"/>
            <a:ext cx="3479202" cy="5510140"/>
            <a:chOff x="8745074" y="1093240"/>
            <a:chExt cx="3479202" cy="5510140"/>
          </a:xfrm>
        </p:grpSpPr>
        <p:sp>
          <p:nvSpPr>
            <p:cNvPr id="9" name="Rectangle 8"/>
            <p:cNvSpPr/>
            <p:nvPr/>
          </p:nvSpPr>
          <p:spPr>
            <a:xfrm>
              <a:off x="8745074" y="1093240"/>
              <a:ext cx="3169445" cy="3395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ตัวอย่างคำถาม วัดระดับปัญหาทางการเงิน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F914CC-F1C8-47AB-AFF7-3C89980106F1}"/>
                </a:ext>
              </a:extLst>
            </p:cNvPr>
            <p:cNvCxnSpPr/>
            <p:nvPr/>
          </p:nvCxnSpPr>
          <p:spPr>
            <a:xfrm>
              <a:off x="12224276" y="1211829"/>
              <a:ext cx="0" cy="5391551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745074" y="5244236"/>
              <a:ext cx="3128211" cy="276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เงินออม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745074" y="5582754"/>
              <a:ext cx="1539852" cy="401748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เพียงพอใช้จ่าย </a:t>
              </a:r>
              <a:r>
                <a:rPr lang="en-US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 </a:t>
              </a: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เดือน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0380330" y="5569107"/>
              <a:ext cx="1520216" cy="401748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ไม่มีเงินออม</a:t>
              </a:r>
              <a:endParaRPr lang="en-US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72335" y="2009723"/>
              <a:ext cx="3128211" cy="824456"/>
              <a:chOff x="8738377" y="309509"/>
              <a:chExt cx="3128211" cy="8244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738377" y="309509"/>
                <a:ext cx="3128211" cy="288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1800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การจ่ายชำระหนี้ปัจจุบัน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8759626" y="670976"/>
                <a:ext cx="1539851" cy="457042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th-TH" sz="1600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จ่ายได้ปกติ</a:t>
                </a:r>
                <a:endParaRPr lang="en-US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10387259" y="676923"/>
                <a:ext cx="1479329" cy="457042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th-TH" sz="1600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ผิดนัดชำระหนี้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8774643" y="598028"/>
                <a:ext cx="3064684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8748883" y="3276662"/>
              <a:ext cx="3165636" cy="1509612"/>
              <a:chOff x="8748883" y="4276926"/>
              <a:chExt cx="3165636" cy="1509612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784346" y="5248983"/>
                <a:ext cx="3130173" cy="537555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th-TH" sz="1600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ค่าใช้จ่ายในชีวิตประจำวัน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10413940" y="4624403"/>
                <a:ext cx="1500579" cy="537555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th-TH" sz="1600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ภาระหนี้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748883" y="4276926"/>
                <a:ext cx="3128211" cy="2885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1800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รายรับ รายจ่าย ภาระหนี้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784347" y="4624403"/>
                <a:ext cx="1500579" cy="537555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th-TH" sz="1600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รายรับ</a:t>
                </a:r>
                <a:endParaRPr lang="en-US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808601" y="4558708"/>
                <a:ext cx="3064684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>
              <a:off x="8752584" y="5507364"/>
              <a:ext cx="306468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285044" y="1487633"/>
            <a:ext cx="7553088" cy="1264393"/>
            <a:chOff x="4153359" y="1170142"/>
            <a:chExt cx="8035945" cy="13641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42127" t="9594" r="42142" b="60137"/>
            <a:stretch/>
          </p:blipFill>
          <p:spPr>
            <a:xfrm>
              <a:off x="4240259" y="1170142"/>
              <a:ext cx="1413394" cy="136413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325" t="39588" r="19855" b="54591"/>
            <a:stretch/>
          </p:blipFill>
          <p:spPr>
            <a:xfrm>
              <a:off x="5612256" y="1672164"/>
              <a:ext cx="6577048" cy="33214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153359" y="1190414"/>
              <a:ext cx="7829564" cy="134386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81771" y="2816959"/>
            <a:ext cx="7359108" cy="1264438"/>
            <a:chOff x="4153359" y="2604729"/>
            <a:chExt cx="7829564" cy="13641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105" t="9482" r="43271" b="61225"/>
            <a:stretch/>
          </p:blipFill>
          <p:spPr>
            <a:xfrm>
              <a:off x="10435098" y="2616862"/>
              <a:ext cx="1340786" cy="135205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24041" t="39480" r="24468" b="55579"/>
            <a:stretch/>
          </p:blipFill>
          <p:spPr>
            <a:xfrm>
              <a:off x="4650710" y="3203688"/>
              <a:ext cx="5784388" cy="279422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153359" y="2604729"/>
              <a:ext cx="7829564" cy="134386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85044" y="4115628"/>
            <a:ext cx="7359108" cy="1264392"/>
            <a:chOff x="4153359" y="4022860"/>
            <a:chExt cx="7829564" cy="136413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418" t="7971" r="43579" b="65038"/>
            <a:stretch/>
          </p:blipFill>
          <p:spPr>
            <a:xfrm>
              <a:off x="4288342" y="4022860"/>
              <a:ext cx="1306821" cy="136413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l="27250" t="35008" r="26036" b="60050"/>
            <a:stretch/>
          </p:blipFill>
          <p:spPr>
            <a:xfrm>
              <a:off x="5832427" y="4668457"/>
              <a:ext cx="6014076" cy="319965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153359" y="4038761"/>
              <a:ext cx="7829564" cy="134386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80231" y="5444432"/>
            <a:ext cx="7363921" cy="1245603"/>
            <a:chOff x="4148238" y="5456321"/>
            <a:chExt cx="7834685" cy="13438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38" t="9141" r="42860" b="65014"/>
            <a:stretch/>
          </p:blipFill>
          <p:spPr>
            <a:xfrm>
              <a:off x="10553367" y="5460691"/>
              <a:ext cx="1421176" cy="13220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l="23634" t="34688" r="24859" b="60520"/>
            <a:stretch/>
          </p:blipFill>
          <p:spPr>
            <a:xfrm>
              <a:off x="4148238" y="5934477"/>
              <a:ext cx="6405129" cy="30025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153359" y="5456321"/>
              <a:ext cx="7829564" cy="134386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278499" y="1099247"/>
            <a:ext cx="7365653" cy="3317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โปรแกรมจะประเมินระดับปัญหาและให้คำแนะนำตามมิติทั้งสี่ด้าน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3123410" y="186760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926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833" y="932945"/>
            <a:ext cx="11863450" cy="53966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00" y="2523286"/>
            <a:ext cx="5370558" cy="3647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33" y="1026425"/>
            <a:ext cx="4615358" cy="5303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2623" y="70297"/>
            <a:ext cx="1093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หลังจากตอบคำถาม โปรแกรมจะประเมินระดับปัญหาและให้คำแนะนำตามมิติทั้งสี่ด้าน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6157" y="1514935"/>
            <a:ext cx="2919810" cy="712381"/>
            <a:chOff x="2109390" y="1474146"/>
            <a:chExt cx="2919810" cy="712381"/>
          </a:xfrm>
          <a:noFill/>
        </p:grpSpPr>
        <p:sp>
          <p:nvSpPr>
            <p:cNvPr id="2" name="Rounded Rectangular Callout 1"/>
            <p:cNvSpPr/>
            <p:nvPr/>
          </p:nvSpPr>
          <p:spPr>
            <a:xfrm>
              <a:off x="2109390" y="1474146"/>
              <a:ext cx="2919810" cy="712381"/>
            </a:xfrm>
            <a:prstGeom prst="wedgeRoundRectCallout">
              <a:avLst>
                <a:gd name="adj1" fmla="val -60891"/>
                <a:gd name="adj2" fmla="val 4291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0481" y="1510540"/>
              <a:ext cx="2817628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ตัวอย่างการแสดงผลลูกหนี้ที่มีปัญหา</a:t>
              </a:r>
              <a:br>
                <a:rPr lang="th-TH" sz="1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1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อยู่ใน</a:t>
              </a:r>
              <a:r>
                <a:rPr lang="th-TH" sz="1800">
                  <a:solidFill>
                    <a:srgbClr val="FCC950"/>
                  </a:solidFill>
                  <a:latin typeface="DB Helvethaica X 75 Bd" panose="02000506090000020004" pitchFamily="2" charset="-34"/>
                  <a:cs typeface="DB Helvethaica X 75 Bd" panose="02000506090000020004" pitchFamily="2" charset="-34"/>
                </a:rPr>
                <a:t>ระดับปานกลาง</a:t>
              </a:r>
              <a:r>
                <a:rPr lang="th-TH" sz="1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ครับ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6E0F6"/>
              </a:clrFrom>
              <a:clrTo>
                <a:srgbClr val="A6E0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23" b="92384" l="3230" r="33254"/>
                    </a14:imgEffect>
                  </a14:imgLayer>
                </a14:imgProps>
              </a:ext>
            </a:extLst>
          </a:blip>
          <a:srcRect t="56215" r="67515" b="6878"/>
          <a:stretch/>
        </p:blipFill>
        <p:spPr>
          <a:xfrm>
            <a:off x="1644992" y="1218964"/>
            <a:ext cx="949352" cy="1617902"/>
          </a:xfrm>
          <a:prstGeom prst="roundRect">
            <a:avLst>
              <a:gd name="adj" fmla="val 9687"/>
            </a:avLst>
          </a:prstGeom>
        </p:spPr>
      </p:pic>
      <p:sp>
        <p:nvSpPr>
          <p:cNvPr id="12" name="TextBox 11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8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869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2900" y="70297"/>
            <a:ext cx="783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Website </a:t>
            </a:r>
            <a:r>
              <a:rPr lang="th-TH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หมอหนี้เพื่อประชาชน </a:t>
            </a:r>
            <a:r>
              <a:rPr lang="en-US" sz="3600" b="1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</a:t>
            </a:r>
            <a:r>
              <a:rPr lang="th-TH" sz="36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ตรวจสุขภาพทางการเงิน</a:t>
            </a:r>
          </a:p>
        </p:txBody>
      </p:sp>
      <p:sp>
        <p:nvSpPr>
          <p:cNvPr id="9" name="Rectangle 8"/>
          <p:cNvSpPr/>
          <p:nvPr/>
        </p:nvSpPr>
        <p:spPr>
          <a:xfrm>
            <a:off x="8745074" y="1081132"/>
            <a:ext cx="3169445" cy="339535"/>
          </a:xfrm>
          <a:prstGeom prst="rect">
            <a:avLst/>
          </a:prstGeom>
          <a:solidFill>
            <a:srgbClr val="DA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ตัวอย่างคำถาม ตรวจสุขภาพทางการเงิน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F914CC-F1C8-47AB-AFF7-3C89980106F1}"/>
              </a:ext>
            </a:extLst>
          </p:cNvPr>
          <p:cNvCxnSpPr/>
          <p:nvPr/>
        </p:nvCxnSpPr>
        <p:spPr>
          <a:xfrm>
            <a:off x="8541276" y="1062967"/>
            <a:ext cx="0" cy="5391551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45074" y="5526297"/>
            <a:ext cx="3128211" cy="276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ความรู้และทัศนคติ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45074" y="5864815"/>
            <a:ext cx="1539852" cy="40174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การลงทุน การออม</a:t>
            </a:r>
            <a:endParaRPr lang="en-US" sz="16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380330" y="5851168"/>
            <a:ext cx="1520216" cy="40174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ความสุขในการใช้เงิน</a:t>
            </a:r>
            <a:endParaRPr lang="en-US" sz="16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788176" y="4424762"/>
            <a:ext cx="3128211" cy="824456"/>
            <a:chOff x="8754218" y="2724548"/>
            <a:chExt cx="3128211" cy="824456"/>
          </a:xfrm>
        </p:grpSpPr>
        <p:sp>
          <p:nvSpPr>
            <p:cNvPr id="11" name="Rectangle 10"/>
            <p:cNvSpPr/>
            <p:nvPr/>
          </p:nvSpPr>
          <p:spPr>
            <a:xfrm>
              <a:off x="8754218" y="2724548"/>
              <a:ext cx="3128211" cy="288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สินเชื่อ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775467" y="3086015"/>
              <a:ext cx="1539851" cy="457042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สัดส่วนหนี้ต่อรายได้</a:t>
              </a:r>
              <a:endParaRPr lang="en-US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403100" y="3091962"/>
              <a:ext cx="1479329" cy="457042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หนี้ที่จ่ายในช่วง </a:t>
              </a:r>
              <a:r>
                <a:rPr lang="en-US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12 </a:t>
              </a: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เดือนที่ผ่านมา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790484" y="3013067"/>
              <a:ext cx="306468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48883" y="2724548"/>
            <a:ext cx="3165636" cy="1510906"/>
            <a:chOff x="8748883" y="3724812"/>
            <a:chExt cx="3165636" cy="1510906"/>
          </a:xfrm>
        </p:grpSpPr>
        <p:sp>
          <p:nvSpPr>
            <p:cNvPr id="14" name="Rounded Rectangle 13"/>
            <p:cNvSpPr/>
            <p:nvPr/>
          </p:nvSpPr>
          <p:spPr>
            <a:xfrm>
              <a:off x="8784346" y="4696869"/>
              <a:ext cx="1500579" cy="537555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ความมั่นใจในสถานะการเงิน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413940" y="4072289"/>
              <a:ext cx="1500579" cy="537555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เงินออมเผื่อฉุกเฉิน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48883" y="3724812"/>
              <a:ext cx="3128211" cy="288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การออม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413940" y="4698163"/>
              <a:ext cx="1486606" cy="537555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แผนเกษียณ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784347" y="4072289"/>
              <a:ext cx="1500579" cy="537555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สัดส่วนการออม</a:t>
              </a:r>
              <a:b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1600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ต่อเดือน</a:t>
              </a:r>
              <a:endParaRPr lang="en-US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8808601" y="4006594"/>
              <a:ext cx="306468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8752583" y="5796595"/>
            <a:ext cx="306468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754218" y="1635741"/>
            <a:ext cx="3128211" cy="288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การใช้จ่าย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775467" y="1997208"/>
            <a:ext cx="1539851" cy="4570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 </a:t>
            </a: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เดือนที่ผ่านมา</a:t>
            </a:r>
            <a:b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จ่ายบิลตรงเวลาหรือไม่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403100" y="2003155"/>
            <a:ext cx="1479329" cy="4570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การวางแผนทางการเงิน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790484" y="1924260"/>
            <a:ext cx="306468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14050" r="14172"/>
          <a:stretch/>
        </p:blipFill>
        <p:spPr>
          <a:xfrm>
            <a:off x="154418" y="1106779"/>
            <a:ext cx="8067910" cy="534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1395251" y="6451224"/>
            <a:ext cx="79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9</a:t>
            </a:r>
            <a:endParaRPr lang="th-TH" sz="1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7100B7D-DD51-461A-890B-3FC5316A5964}"/>
              </a:ext>
            </a:extLst>
          </p:cNvPr>
          <p:cNvSpPr/>
          <p:nvPr/>
        </p:nvSpPr>
        <p:spPr>
          <a:xfrm>
            <a:off x="3975266" y="207854"/>
            <a:ext cx="426213" cy="3712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0158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D8542D-E8E1-4773-9546-5F8BE17D65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A050A9-77AD-4FF2-87C5-FC7661D4DE38}"/>
</file>

<file path=customXml/itemProps3.xml><?xml version="1.0" encoding="utf-8"?>
<ds:datastoreItem xmlns:ds="http://schemas.openxmlformats.org/officeDocument/2006/customXml" ds:itemID="{7259E59B-0706-4277-B4D6-50D51F25A34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f454ad9-1bfa-4f44-a0a5-1565cd381a0f"/>
    <ds:schemaRef ds:uri="46101f89-6f1e-4753-bc01-18a30d9c4d3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926</Words>
  <Application>Microsoft Office PowerPoint</Application>
  <PresentationFormat>Widescreen</PresentationFormat>
  <Paragraphs>147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DB Helvethaica X 55 Regular</vt:lpstr>
      <vt:lpstr>DB Helvethaica X 65 Med</vt:lpstr>
      <vt:lpstr>DB Helvethaica X 75 Bd</vt:lpstr>
      <vt:lpstr>DB Helvethaica X 85 Blk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Kansinee Jaroenkitwatcharachai (กานต์สินี เจริญกิจวัชรชัย)</dc:creator>
  <cp:lastModifiedBy>Wanlaya Srithong-oon (วัลยา ศรีทองอุ่น)</cp:lastModifiedBy>
  <cp:revision>20</cp:revision>
  <cp:lastPrinted>2022-06-24T07:54:13Z</cp:lastPrinted>
  <dcterms:created xsi:type="dcterms:W3CDTF">2021-08-08T14:50:55Z</dcterms:created>
  <dcterms:modified xsi:type="dcterms:W3CDTF">2022-11-28T09:48:18Z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ef099a-7fa4-4e34-953d-f6f34188ebfd_Enabled">
    <vt:lpwstr>true</vt:lpwstr>
  </property>
  <property fmtid="{D5CDD505-2E9C-101B-9397-08002B2CF9AE}" pid="3" name="MSIP_Label_57ef099a-7fa4-4e34-953d-f6f34188ebfd_SetDate">
    <vt:lpwstr>2021-08-08T14:50:55Z</vt:lpwstr>
  </property>
  <property fmtid="{D5CDD505-2E9C-101B-9397-08002B2CF9AE}" pid="4" name="MSIP_Label_57ef099a-7fa4-4e34-953d-f6f34188ebfd_Method">
    <vt:lpwstr>Standard</vt:lpwstr>
  </property>
  <property fmtid="{D5CDD505-2E9C-101B-9397-08002B2CF9AE}" pid="5" name="MSIP_Label_57ef099a-7fa4-4e34-953d-f6f34188ebfd_Name">
    <vt:lpwstr>Internal</vt:lpwstr>
  </property>
  <property fmtid="{D5CDD505-2E9C-101B-9397-08002B2CF9AE}" pid="6" name="MSIP_Label_57ef099a-7fa4-4e34-953d-f6f34188ebfd_SiteId">
    <vt:lpwstr>db27cba9-535b-4797-bd0b-1b1d889f3898</vt:lpwstr>
  </property>
  <property fmtid="{D5CDD505-2E9C-101B-9397-08002B2CF9AE}" pid="7" name="MSIP_Label_57ef099a-7fa4-4e34-953d-f6f34188ebfd_ActionId">
    <vt:lpwstr>84c8805d-3861-4471-bf79-4b1a7beed8c5</vt:lpwstr>
  </property>
  <property fmtid="{D5CDD505-2E9C-101B-9397-08002B2CF9AE}" pid="8" name="MSIP_Label_57ef099a-7fa4-4e34-953d-f6f34188ebfd_ContentBits">
    <vt:lpwstr>0</vt:lpwstr>
  </property>
  <property fmtid="{D5CDD505-2E9C-101B-9397-08002B2CF9AE}" pid="9" name="ContentTypeId">
    <vt:lpwstr>0x010100B943269BD06EE6489603CAF02DDFC377</vt:lpwstr>
  </property>
  <property fmtid="{D5CDD505-2E9C-101B-9397-08002B2CF9AE}" pid="10" name="Order">
    <vt:r8>37500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_SourceUrl">
    <vt:lpwstr/>
  </property>
  <property fmtid="{D5CDD505-2E9C-101B-9397-08002B2CF9AE}" pid="14" name="_SharedFileIndex">
    <vt:lpwstr/>
  </property>
  <property fmtid="{D5CDD505-2E9C-101B-9397-08002B2CF9AE}" pid="15" name="TemplateUrl">
    <vt:lpwstr/>
  </property>
</Properties>
</file>