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5" r:id="rId4"/>
    <p:sldMasterId id="2147483734" r:id="rId5"/>
    <p:sldMasterId id="2147483746" r:id="rId6"/>
  </p:sldMasterIdLst>
  <p:notesMasterIdLst>
    <p:notesMasterId r:id="rId43"/>
  </p:notesMasterIdLst>
  <p:handoutMasterIdLst>
    <p:handoutMasterId r:id="rId44"/>
  </p:handoutMasterIdLst>
  <p:sldIdLst>
    <p:sldId id="887" r:id="rId7"/>
    <p:sldId id="818" r:id="rId8"/>
    <p:sldId id="858" r:id="rId9"/>
    <p:sldId id="596" r:id="rId10"/>
    <p:sldId id="861" r:id="rId11"/>
    <p:sldId id="862" r:id="rId12"/>
    <p:sldId id="886" r:id="rId13"/>
    <p:sldId id="792" r:id="rId14"/>
    <p:sldId id="793" r:id="rId15"/>
    <p:sldId id="864" r:id="rId16"/>
    <p:sldId id="825" r:id="rId17"/>
    <p:sldId id="801" r:id="rId18"/>
    <p:sldId id="884" r:id="rId19"/>
    <p:sldId id="883" r:id="rId20"/>
    <p:sldId id="882" r:id="rId21"/>
    <p:sldId id="865" r:id="rId22"/>
    <p:sldId id="843" r:id="rId23"/>
    <p:sldId id="854" r:id="rId24"/>
    <p:sldId id="853" r:id="rId25"/>
    <p:sldId id="868" r:id="rId26"/>
    <p:sldId id="850" r:id="rId27"/>
    <p:sldId id="849" r:id="rId28"/>
    <p:sldId id="875" r:id="rId29"/>
    <p:sldId id="871" r:id="rId30"/>
    <p:sldId id="878" r:id="rId31"/>
    <p:sldId id="870" r:id="rId32"/>
    <p:sldId id="856" r:id="rId33"/>
    <p:sldId id="857" r:id="rId34"/>
    <p:sldId id="876" r:id="rId35"/>
    <p:sldId id="874" r:id="rId36"/>
    <p:sldId id="877" r:id="rId37"/>
    <p:sldId id="831" r:id="rId38"/>
    <p:sldId id="847" r:id="rId39"/>
    <p:sldId id="820" r:id="rId40"/>
    <p:sldId id="778" r:id="rId41"/>
    <p:sldId id="258" r:id="rId42"/>
  </p:sldIdLst>
  <p:sldSz cx="17068800" cy="9601200"/>
  <p:notesSz cx="6799263" cy="9929813"/>
  <p:embeddedFontLst>
    <p:embeddedFont>
      <p:font typeface="Browallia New" panose="020B0604020202020204" pitchFamily="34" charset="-34"/>
      <p:regular r:id="rId45"/>
      <p:bold r:id="rId46"/>
      <p:italic r:id="rId47"/>
      <p:bold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DB Helvethaica X 55 Regular" panose="02000506090000020004" pitchFamily="2" charset="-34"/>
      <p:regular r:id="rId55"/>
    </p:embeddedFont>
    <p:embeddedFont>
      <p:font typeface="DB Helvethaica X 65 Med" panose="02000506090000020004" pitchFamily="2" charset="-34"/>
      <p:italic r:id="rId56"/>
    </p:embeddedFont>
    <p:embeddedFont>
      <p:font typeface="DB Helvethaica X 75 Bd" panose="02000506090000020004" pitchFamily="2" charset="-34"/>
      <p:bold r:id="rId57"/>
    </p:embeddedFont>
    <p:embeddedFont>
      <p:font typeface="Microsoft Sans Serif" panose="020B0604020202020204" pitchFamily="34" charset="0"/>
      <p:regular r:id="rId58"/>
    </p:embeddedFont>
    <p:embeddedFont>
      <p:font typeface="Tahoma" panose="020B0604030504040204" pitchFamily="34" charset="0"/>
      <p:regular r:id="rId59"/>
      <p:bold r:id="rId60"/>
    </p:embeddedFont>
    <p:embeddedFont>
      <p:font typeface="TH Baijam" panose="02000506000000020004" pitchFamily="2" charset="-34"/>
      <p:regular r:id="rId61"/>
      <p:bold r:id="rId62"/>
      <p:italic r:id="rId63"/>
      <p:boldItalic r:id="rId64"/>
    </p:embeddedFont>
    <p:embeddedFont>
      <p:font typeface="TH SarabunPSK" panose="020B0500040200020003" pitchFamily="34" charset="-34"/>
      <p:regular r:id="rId65"/>
      <p:bold r:id="rId66"/>
      <p:italic r:id="rId67"/>
      <p:boldItalic r:id="rId68"/>
    </p:embeddedFont>
  </p:embeddedFontLst>
  <p:defaultTextStyle>
    <a:defPPr>
      <a:defRPr lang="th-TH"/>
    </a:defPPr>
    <a:lvl1pPr marL="0" algn="l" defTabSz="1075284" rtl="0" eaLnBrk="1" latinLnBrk="0" hangingPunct="1">
      <a:defRPr sz="3293" kern="1200">
        <a:solidFill>
          <a:schemeClr val="tx1"/>
        </a:solidFill>
        <a:latin typeface="+mn-lt"/>
        <a:ea typeface="+mn-ea"/>
        <a:cs typeface="+mn-cs"/>
      </a:defRPr>
    </a:lvl1pPr>
    <a:lvl2pPr marL="537641" algn="l" defTabSz="1075284" rtl="0" eaLnBrk="1" latinLnBrk="0" hangingPunct="1">
      <a:defRPr sz="3293" kern="1200">
        <a:solidFill>
          <a:schemeClr val="tx1"/>
        </a:solidFill>
        <a:latin typeface="+mn-lt"/>
        <a:ea typeface="+mn-ea"/>
        <a:cs typeface="+mn-cs"/>
      </a:defRPr>
    </a:lvl2pPr>
    <a:lvl3pPr marL="1075284" algn="l" defTabSz="1075284" rtl="0" eaLnBrk="1" latinLnBrk="0" hangingPunct="1">
      <a:defRPr sz="3293" kern="1200">
        <a:solidFill>
          <a:schemeClr val="tx1"/>
        </a:solidFill>
        <a:latin typeface="+mn-lt"/>
        <a:ea typeface="+mn-ea"/>
        <a:cs typeface="+mn-cs"/>
      </a:defRPr>
    </a:lvl3pPr>
    <a:lvl4pPr marL="1612926" algn="l" defTabSz="1075284" rtl="0" eaLnBrk="1" latinLnBrk="0" hangingPunct="1">
      <a:defRPr sz="3293" kern="1200">
        <a:solidFill>
          <a:schemeClr val="tx1"/>
        </a:solidFill>
        <a:latin typeface="+mn-lt"/>
        <a:ea typeface="+mn-ea"/>
        <a:cs typeface="+mn-cs"/>
      </a:defRPr>
    </a:lvl4pPr>
    <a:lvl5pPr marL="2150568" algn="l" defTabSz="1075284" rtl="0" eaLnBrk="1" latinLnBrk="0" hangingPunct="1">
      <a:defRPr sz="3293" kern="1200">
        <a:solidFill>
          <a:schemeClr val="tx1"/>
        </a:solidFill>
        <a:latin typeface="+mn-lt"/>
        <a:ea typeface="+mn-ea"/>
        <a:cs typeface="+mn-cs"/>
      </a:defRPr>
    </a:lvl5pPr>
    <a:lvl6pPr marL="2688209" algn="l" defTabSz="1075284" rtl="0" eaLnBrk="1" latinLnBrk="0" hangingPunct="1">
      <a:defRPr sz="3293" kern="1200">
        <a:solidFill>
          <a:schemeClr val="tx1"/>
        </a:solidFill>
        <a:latin typeface="+mn-lt"/>
        <a:ea typeface="+mn-ea"/>
        <a:cs typeface="+mn-cs"/>
      </a:defRPr>
    </a:lvl6pPr>
    <a:lvl7pPr marL="3225850" algn="l" defTabSz="1075284" rtl="0" eaLnBrk="1" latinLnBrk="0" hangingPunct="1">
      <a:defRPr sz="3293" kern="1200">
        <a:solidFill>
          <a:schemeClr val="tx1"/>
        </a:solidFill>
        <a:latin typeface="+mn-lt"/>
        <a:ea typeface="+mn-ea"/>
        <a:cs typeface="+mn-cs"/>
      </a:defRPr>
    </a:lvl7pPr>
    <a:lvl8pPr marL="3763493" algn="l" defTabSz="1075284" rtl="0" eaLnBrk="1" latinLnBrk="0" hangingPunct="1">
      <a:defRPr sz="3293" kern="1200">
        <a:solidFill>
          <a:schemeClr val="tx1"/>
        </a:solidFill>
        <a:latin typeface="+mn-lt"/>
        <a:ea typeface="+mn-ea"/>
        <a:cs typeface="+mn-cs"/>
      </a:defRPr>
    </a:lvl8pPr>
    <a:lvl9pPr marL="4301135" algn="l" defTabSz="1075284" rtl="0" eaLnBrk="1" latinLnBrk="0" hangingPunct="1">
      <a:defRPr sz="329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53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ranya Onprapai (วรัญญา อ่อนประไพ)" initials="WO(อ" lastIdx="4" clrIdx="0">
    <p:extLst>
      <p:ext uri="{19B8F6BF-5375-455C-9EA6-DF929625EA0E}">
        <p15:presenceInfo xmlns:p15="http://schemas.microsoft.com/office/powerpoint/2012/main" userId="S-1-5-21-1959536293-879694598-1853977503-1455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0000"/>
    <a:srgbClr val="495C42"/>
    <a:srgbClr val="E8EDE6"/>
    <a:srgbClr val="905E28"/>
    <a:srgbClr val="D49F64"/>
    <a:srgbClr val="DD5828"/>
    <a:srgbClr val="86D9FF"/>
    <a:srgbClr val="FFA1A5"/>
    <a:srgbClr val="FFFFCC"/>
    <a:srgbClr val="003C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84755" autoAdjust="0"/>
  </p:normalViewPr>
  <p:slideViewPr>
    <p:cSldViewPr snapToGrid="0">
      <p:cViewPr varScale="1">
        <p:scale>
          <a:sx n="44" d="100"/>
          <a:sy n="44" d="100"/>
        </p:scale>
        <p:origin x="715" y="72"/>
      </p:cViewPr>
      <p:guideLst>
        <p:guide orient="horz" pos="3024"/>
        <p:guide pos="53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25" d="100"/>
        <a:sy n="125" d="100"/>
      </p:scale>
      <p:origin x="0" y="-36370"/>
    </p:cViewPr>
  </p:sorterViewPr>
  <p:notesViewPr>
    <p:cSldViewPr snapToGrid="0">
      <p:cViewPr>
        <p:scale>
          <a:sx n="66" d="100"/>
          <a:sy n="66" d="100"/>
        </p:scale>
        <p:origin x="3077" y="-3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font" Target="fonts/font22.fntdata"/><Relationship Id="rId7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17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commentAuthors" Target="commentAuthors.xml"/><Relationship Id="rId8" Type="http://schemas.openxmlformats.org/officeDocument/2006/relationships/slide" Target="slides/slide2.xml"/><Relationship Id="rId51" Type="http://schemas.openxmlformats.org/officeDocument/2006/relationships/font" Target="fonts/font7.fntdata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1.xml"/><Relationship Id="rId7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ngsima Bunthatip (รังสิมา บุญธาทิพย์)" userId="8eb8f3f7-5398-46b7-b629-33e98fec130c" providerId="ADAL" clId="{EAD583DA-7C7F-48BD-B916-4B57B5EB356D}"/>
    <pc:docChg chg="modSld">
      <pc:chgData name="Rangsima Bunthatip (รังสิมา บุญธาทิพย์)" userId="8eb8f3f7-5398-46b7-b629-33e98fec130c" providerId="ADAL" clId="{EAD583DA-7C7F-48BD-B916-4B57B5EB356D}" dt="2022-05-05T06:38:56.036" v="86" actId="20577"/>
      <pc:docMkLst>
        <pc:docMk/>
      </pc:docMkLst>
      <pc:sldChg chg="modSp mod">
        <pc:chgData name="Rangsima Bunthatip (รังสิมา บุญธาทิพย์)" userId="8eb8f3f7-5398-46b7-b629-33e98fec130c" providerId="ADAL" clId="{EAD583DA-7C7F-48BD-B916-4B57B5EB356D}" dt="2022-05-05T06:38:56.036" v="86" actId="20577"/>
        <pc:sldMkLst>
          <pc:docMk/>
          <pc:sldMk cId="0" sldId="887"/>
        </pc:sldMkLst>
        <pc:spChg chg="mod">
          <ac:chgData name="Rangsima Bunthatip (รังสิมา บุญธาทิพย์)" userId="8eb8f3f7-5398-46b7-b629-33e98fec130c" providerId="ADAL" clId="{EAD583DA-7C7F-48BD-B916-4B57B5EB356D}" dt="2022-05-05T06:38:16.706" v="49" actId="20577"/>
          <ac:spMkLst>
            <pc:docMk/>
            <pc:sldMk cId="0" sldId="887"/>
            <ac:spMk id="5" creationId="{BFDF4A77-C326-4954-ACF2-DD437AA550BE}"/>
          </ac:spMkLst>
        </pc:spChg>
        <pc:spChg chg="mod">
          <ac:chgData name="Rangsima Bunthatip (รังสิมา บุญธาทิพย์)" userId="8eb8f3f7-5398-46b7-b629-33e98fec130c" providerId="ADAL" clId="{EAD583DA-7C7F-48BD-B916-4B57B5EB356D}" dt="2022-05-05T06:38:56.036" v="86" actId="20577"/>
          <ac:spMkLst>
            <pc:docMk/>
            <pc:sldMk cId="0" sldId="887"/>
            <ac:spMk id="13" creationId="{69CEB6CB-B512-46BD-874C-43E7295EBB9A}"/>
          </ac:spMkLst>
        </pc:spChg>
      </pc:sldChg>
    </pc:docChg>
  </pc:docChgLst>
  <pc:docChgLst>
    <pc:chgData name="Rangsima Bunthatip (รังสิมา บุญธาทิพย์)" userId="8eb8f3f7-5398-46b7-b629-33e98fec130c" providerId="ADAL" clId="{9E2703F6-8405-4170-9010-17A4C8A8CA54}"/>
    <pc:docChg chg="modSld">
      <pc:chgData name="Rangsima Bunthatip (รังสิมา บุญธาทิพย์)" userId="8eb8f3f7-5398-46b7-b629-33e98fec130c" providerId="ADAL" clId="{9E2703F6-8405-4170-9010-17A4C8A8CA54}" dt="2022-11-21T03:41:17.225" v="12" actId="20577"/>
      <pc:docMkLst>
        <pc:docMk/>
      </pc:docMkLst>
      <pc:sldChg chg="modSp mod">
        <pc:chgData name="Rangsima Bunthatip (รังสิมา บุญธาทิพย์)" userId="8eb8f3f7-5398-46b7-b629-33e98fec130c" providerId="ADAL" clId="{9E2703F6-8405-4170-9010-17A4C8A8CA54}" dt="2022-11-21T03:41:17.225" v="12" actId="20577"/>
        <pc:sldMkLst>
          <pc:docMk/>
          <pc:sldMk cId="0" sldId="887"/>
        </pc:sldMkLst>
        <pc:spChg chg="mod">
          <ac:chgData name="Rangsima Bunthatip (รังสิมา บุญธาทิพย์)" userId="8eb8f3f7-5398-46b7-b629-33e98fec130c" providerId="ADAL" clId="{9E2703F6-8405-4170-9010-17A4C8A8CA54}" dt="2022-11-21T03:41:17.225" v="12" actId="20577"/>
          <ac:spMkLst>
            <pc:docMk/>
            <pc:sldMk cId="0" sldId="887"/>
            <ac:spMk id="5" creationId="{BFDF4A77-C326-4954-ACF2-DD437AA550BE}"/>
          </ac:spMkLst>
        </pc:spChg>
        <pc:spChg chg="mod">
          <ac:chgData name="Rangsima Bunthatip (รังสิมา บุญธาทิพย์)" userId="8eb8f3f7-5398-46b7-b629-33e98fec130c" providerId="ADAL" clId="{9E2703F6-8405-4170-9010-17A4C8A8CA54}" dt="2022-11-21T03:39:49.970" v="0" actId="20577"/>
          <ac:spMkLst>
            <pc:docMk/>
            <pc:sldMk cId="0" sldId="887"/>
            <ac:spMk id="13" creationId="{69CEB6CB-B512-46BD-874C-43E7295EBB9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2172" tIns="46086" rIns="92172" bIns="46086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343" y="0"/>
            <a:ext cx="2946347" cy="498215"/>
          </a:xfrm>
          <a:prstGeom prst="rect">
            <a:avLst/>
          </a:prstGeom>
        </p:spPr>
        <p:txBody>
          <a:bodyPr vert="horz" lIns="92172" tIns="46086" rIns="92172" bIns="46086" rtlCol="0"/>
          <a:lstStyle>
            <a:lvl1pPr algn="r">
              <a:defRPr sz="1200"/>
            </a:lvl1pPr>
          </a:lstStyle>
          <a:p>
            <a:fld id="{98B5C159-81BC-4425-A9B6-B07D32A8EE4D}" type="datetimeFigureOut">
              <a:rPr lang="th-TH" smtClean="0"/>
              <a:pPr/>
              <a:t>28/11/65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2172" tIns="46086" rIns="92172" bIns="46086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343" y="9431600"/>
            <a:ext cx="2946347" cy="498214"/>
          </a:xfrm>
          <a:prstGeom prst="rect">
            <a:avLst/>
          </a:prstGeom>
        </p:spPr>
        <p:txBody>
          <a:bodyPr vert="horz" lIns="92172" tIns="46086" rIns="92172" bIns="46086" rtlCol="0" anchor="b"/>
          <a:lstStyle>
            <a:lvl1pPr algn="r">
              <a:defRPr sz="1200"/>
            </a:lvl1pPr>
          </a:lstStyle>
          <a:p>
            <a:fld id="{749BD46E-CF75-429F-B8FC-AE4EA25A5497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62162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2172" tIns="46086" rIns="92172" bIns="46086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3" y="0"/>
            <a:ext cx="2946347" cy="498215"/>
          </a:xfrm>
          <a:prstGeom prst="rect">
            <a:avLst/>
          </a:prstGeom>
        </p:spPr>
        <p:txBody>
          <a:bodyPr vert="horz" lIns="92172" tIns="46086" rIns="92172" bIns="46086" rtlCol="0"/>
          <a:lstStyle>
            <a:lvl1pPr algn="r">
              <a:defRPr sz="1200"/>
            </a:lvl1pPr>
          </a:lstStyle>
          <a:p>
            <a:fld id="{FDF6022E-A655-43B7-88D4-B561E45122B9}" type="datetimeFigureOut">
              <a:rPr lang="th-TH" smtClean="0"/>
              <a:pPr/>
              <a:t>28/11/65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72" tIns="46086" rIns="92172" bIns="46086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2172" tIns="46086" rIns="92172" bIns="46086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2172" tIns="46086" rIns="92172" bIns="46086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3" y="9431600"/>
            <a:ext cx="2946347" cy="498214"/>
          </a:xfrm>
          <a:prstGeom prst="rect">
            <a:avLst/>
          </a:prstGeom>
        </p:spPr>
        <p:txBody>
          <a:bodyPr vert="horz" lIns="92172" tIns="46086" rIns="92172" bIns="46086" rtlCol="0" anchor="b"/>
          <a:lstStyle>
            <a:lvl1pPr algn="r">
              <a:defRPr sz="1200"/>
            </a:lvl1pPr>
          </a:lstStyle>
          <a:p>
            <a:fld id="{F342B7B3-0EA3-4BE0-8BE1-565A86EA757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58187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7696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9100" y="4778723"/>
            <a:ext cx="5961063" cy="3909864"/>
          </a:xfrm>
        </p:spPr>
        <p:txBody>
          <a:bodyPr/>
          <a:lstStyle/>
          <a:p>
            <a:endParaRPr lang="th-TH" sz="1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70D77-1E1A-45BB-93B2-303883172378}" type="slidenum">
              <a:rPr lang="th-TH" smtClean="0"/>
              <a:t>10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06237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0687" y="4793663"/>
            <a:ext cx="5957887" cy="3909864"/>
          </a:xfrm>
        </p:spPr>
        <p:txBody>
          <a:bodyPr/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11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02453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0688" y="4778722"/>
            <a:ext cx="5957887" cy="3909864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>
              <a:solidFill>
                <a:schemeClr val="tx1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endParaRPr lang="th-TH" baseline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endParaRPr lang="th-TH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12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9994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0688" y="4778722"/>
            <a:ext cx="5957887" cy="3909864"/>
          </a:xfrm>
        </p:spPr>
        <p:txBody>
          <a:bodyPr/>
          <a:lstStyle/>
          <a:p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94763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38667" y="4778722"/>
            <a:ext cx="6039908" cy="3909864"/>
          </a:xfrm>
        </p:spPr>
        <p:txBody>
          <a:bodyPr/>
          <a:lstStyle/>
          <a:p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170766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0688" y="4778722"/>
            <a:ext cx="5957887" cy="3909864"/>
          </a:xfrm>
        </p:spPr>
        <p:txBody>
          <a:bodyPr/>
          <a:lstStyle/>
          <a:p>
            <a:pPr indent="182563"/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6818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9100" y="4778723"/>
            <a:ext cx="5961063" cy="3909864"/>
          </a:xfrm>
        </p:spPr>
        <p:txBody>
          <a:bodyPr/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70D77-1E1A-45BB-93B2-303883172378}" type="slidenum">
              <a:rPr lang="th-TH" smtClean="0"/>
              <a:t>16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51389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0688" y="4778722"/>
            <a:ext cx="5957887" cy="3909864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17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15129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380" y="4778723"/>
            <a:ext cx="5884502" cy="3909864"/>
          </a:xfrm>
        </p:spPr>
        <p:txBody>
          <a:bodyPr/>
          <a:lstStyle/>
          <a:p>
            <a:pPr algn="l"/>
            <a:endParaRPr lang="th-TH" sz="1600" b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25745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9100" y="4778723"/>
            <a:ext cx="6039452" cy="3909864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54446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25919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0688" y="4778722"/>
            <a:ext cx="5957887" cy="3909864"/>
          </a:xfrm>
        </p:spPr>
        <p:txBody>
          <a:bodyPr/>
          <a:lstStyle/>
          <a:p>
            <a:pPr marR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61395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46509" y="4778722"/>
            <a:ext cx="6032066" cy="3909864"/>
          </a:xfrm>
        </p:spPr>
        <p:txBody>
          <a:bodyPr/>
          <a:lstStyle/>
          <a:p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135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0688" y="4778722"/>
            <a:ext cx="5957887" cy="3909864"/>
          </a:xfrm>
        </p:spPr>
        <p:txBody>
          <a:bodyPr/>
          <a:lstStyle/>
          <a:p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697899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0688" y="4778722"/>
            <a:ext cx="5957887" cy="3909864"/>
          </a:xfrm>
        </p:spPr>
        <p:txBody>
          <a:bodyPr/>
          <a:lstStyle/>
          <a:p>
            <a:pPr marR="0" indent="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 dirty="0">
              <a:latin typeface="Browallia New"/>
              <a:cs typeface="Browallia New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02539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0688" y="4778722"/>
            <a:ext cx="5957887" cy="3909864"/>
          </a:xfrm>
        </p:spPr>
        <p:txBody>
          <a:bodyPr/>
          <a:lstStyle/>
          <a:p>
            <a:pPr indent="182563"/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315908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0688" y="4778722"/>
            <a:ext cx="6028238" cy="3909864"/>
          </a:xfrm>
        </p:spPr>
        <p:txBody>
          <a:bodyPr/>
          <a:lstStyle/>
          <a:p>
            <a:pPr indent="182563"/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52901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th-TH" b="1" u="sng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166782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0688" y="4778722"/>
            <a:ext cx="5957887" cy="3909864"/>
          </a:xfrm>
        </p:spPr>
        <p:txBody>
          <a:bodyPr/>
          <a:lstStyle/>
          <a:p>
            <a:endParaRPr lang="th-TH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27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778928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0688" y="4778722"/>
            <a:ext cx="5957887" cy="3909864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th-TH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28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748818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th-TH" b="1" u="sng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29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84166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9100" y="4778723"/>
            <a:ext cx="5961063" cy="3909864"/>
          </a:xfrm>
        </p:spPr>
        <p:txBody>
          <a:bodyPr/>
          <a:lstStyle/>
          <a:p>
            <a:pPr indent="182563"/>
            <a:endParaRPr lang="th-TH" sz="160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70D77-1E1A-45BB-93B2-303883172378}" type="slidenum">
              <a:rPr lang="th-TH" smtClean="0"/>
              <a:t>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381423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0688" y="4778722"/>
            <a:ext cx="5957887" cy="3909864"/>
          </a:xfrm>
        </p:spPr>
        <p:txBody>
          <a:bodyPr/>
          <a:lstStyle/>
          <a:p>
            <a:pPr indent="182563"/>
            <a:endParaRPr lang="th-TH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382324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0688" y="4778722"/>
            <a:ext cx="5957887" cy="3909864"/>
          </a:xfrm>
        </p:spPr>
        <p:txBody>
          <a:bodyPr/>
          <a:lstStyle/>
          <a:p>
            <a:pPr indent="182563"/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31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54855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0688" y="4778722"/>
            <a:ext cx="5957887" cy="3909864"/>
          </a:xfrm>
        </p:spPr>
        <p:txBody>
          <a:bodyPr/>
          <a:lstStyle/>
          <a:p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866539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0687" y="4793663"/>
            <a:ext cx="5957887" cy="3909864"/>
          </a:xfrm>
        </p:spPr>
        <p:txBody>
          <a:bodyPr/>
          <a:lstStyle/>
          <a:p>
            <a:pPr algn="l"/>
            <a:endParaRPr lang="th-TH" b="1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33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817548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0687" y="4793663"/>
            <a:ext cx="5957887" cy="3909864"/>
          </a:xfrm>
        </p:spPr>
        <p:txBody>
          <a:bodyPr/>
          <a:lstStyle/>
          <a:p>
            <a:pPr marR="0" indent="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 b="0" i="0" kern="1200">
              <a:solidFill>
                <a:schemeClr val="tx1"/>
              </a:solidFill>
              <a:effectLst/>
              <a:latin typeface="Browallia New" panose="020B0604020202020204" pitchFamily="34" charset="-34"/>
              <a:ea typeface="+mn-ea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34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127548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indent="182563"/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5986-4A4A-4AC0-83AF-EE6DD58E1437}" type="slidenum">
              <a:rPr lang="th-TH" smtClean="0"/>
              <a:pPr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162215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66020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0687" y="4793663"/>
            <a:ext cx="5957887" cy="3909864"/>
          </a:xfrm>
        </p:spPr>
        <p:txBody>
          <a:bodyPr/>
          <a:lstStyle/>
          <a:p>
            <a:pPr indent="182563"/>
            <a:endParaRPr lang="th-TH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31666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0687" y="4793663"/>
            <a:ext cx="5957887" cy="3909864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th-TH" sz="1500" baseline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5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57538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0687" y="4793663"/>
            <a:ext cx="5957887" cy="3909864"/>
          </a:xfrm>
        </p:spPr>
        <p:txBody>
          <a:bodyPr/>
          <a:lstStyle/>
          <a:p>
            <a:endParaRPr lang="th-TH" sz="1500" baseline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47068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0688" y="4778722"/>
            <a:ext cx="5827711" cy="4574828"/>
          </a:xfrm>
        </p:spPr>
        <p:txBody>
          <a:bodyPr/>
          <a:lstStyle/>
          <a:p>
            <a:pPr marL="342900" indent="-342900">
              <a:buAutoNum type="arabicPeriod"/>
            </a:pPr>
            <a:endParaRPr lang="th-TH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25277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0688" y="4658196"/>
            <a:ext cx="5957887" cy="3909864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500" b="0" i="0" kern="1200">
              <a:effectLst/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8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01411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0687" y="4793663"/>
            <a:ext cx="5957887" cy="3909864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1600">
              <a:solidFill>
                <a:schemeClr val="tx2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2B7B3-0EA3-4BE0-8BE1-565A86EA7578}" type="slidenum">
              <a:rPr lang="th-TH" smtClean="0"/>
              <a:pPr/>
              <a:t>9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83655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43029" y="8859981"/>
            <a:ext cx="3840480" cy="511175"/>
          </a:xfrm>
        </p:spPr>
        <p:txBody>
          <a:bodyPr/>
          <a:lstStyle>
            <a:lvl1pPr algn="r">
              <a:defRPr sz="2000" b="1">
                <a:solidFill>
                  <a:schemeClr val="tx1"/>
                </a:solidFill>
                <a:latin typeface="DB Helvethaica X 75 Bd" panose="02000506090000020004" pitchFamily="2" charset="-34"/>
                <a:cs typeface="DB Helvethaica X 75 Bd" panose="02000506090000020004" pitchFamily="2" charset="-34"/>
              </a:defRPr>
            </a:lvl1pPr>
          </a:lstStyle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05762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480" y="2555875"/>
            <a:ext cx="7254240" cy="60918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41080" y="2555875"/>
            <a:ext cx="7254240" cy="60918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73480" y="8898891"/>
            <a:ext cx="3840480" cy="51117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654040" y="8898891"/>
            <a:ext cx="5760720" cy="511175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980DC-9801-4088-9677-65DC04729C7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30052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71308"/>
            <a:ext cx="1280160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5042853"/>
            <a:ext cx="128016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D361-56A1-47C4-AE44-813ED23CFD0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31533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71625"/>
            <a:ext cx="12801600" cy="334168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5043488"/>
            <a:ext cx="12801600" cy="23177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18185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20833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5225" y="2393950"/>
            <a:ext cx="14720888" cy="39941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5225" y="6424613"/>
            <a:ext cx="14720888" cy="2100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6859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163" y="2555875"/>
            <a:ext cx="7285037" cy="60912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10600" y="2555875"/>
            <a:ext cx="7285038" cy="60912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5418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338" y="511175"/>
            <a:ext cx="14720887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338" y="2354263"/>
            <a:ext cx="7219950" cy="1152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338" y="3506788"/>
            <a:ext cx="7219950" cy="5159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640763" y="2354263"/>
            <a:ext cx="7256462" cy="1152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40763" y="3506788"/>
            <a:ext cx="7256462" cy="5159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94814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6916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542293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338" y="639763"/>
            <a:ext cx="5503862" cy="22399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6463" y="1382713"/>
            <a:ext cx="8640762" cy="68230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338" y="2879725"/>
            <a:ext cx="5503862" cy="5337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70122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821" y="368656"/>
            <a:ext cx="2260406" cy="11603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71" y="8084321"/>
            <a:ext cx="912318" cy="130053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22" y="7735581"/>
            <a:ext cx="1143094" cy="164778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610" y="8352421"/>
            <a:ext cx="329987" cy="104603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47" y="4746633"/>
            <a:ext cx="392884" cy="27647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87" y="4818098"/>
            <a:ext cx="953818" cy="125237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07" y="6530830"/>
            <a:ext cx="802928" cy="8290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17044" y="6133733"/>
            <a:ext cx="2299128" cy="31704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5509" y="5142692"/>
            <a:ext cx="938200" cy="92310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9885" y="5521353"/>
            <a:ext cx="1181916" cy="19173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4214" y="6516538"/>
            <a:ext cx="590958" cy="8433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7741" y="8296667"/>
            <a:ext cx="1977768" cy="1067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37" y="8367518"/>
            <a:ext cx="1617585" cy="10158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3472" y="7644502"/>
            <a:ext cx="1071920" cy="40547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866" y="8745278"/>
            <a:ext cx="1360929" cy="63409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8118" y="8281571"/>
            <a:ext cx="1065450" cy="109780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87" y="8896423"/>
            <a:ext cx="511332" cy="50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64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338" y="639763"/>
            <a:ext cx="5503862" cy="22399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256463" y="1382713"/>
            <a:ext cx="8640762" cy="6823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338" y="2879725"/>
            <a:ext cx="5503862" cy="5337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58004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0121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215813" y="511175"/>
            <a:ext cx="3679825" cy="81359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163" y="511175"/>
            <a:ext cx="10890250" cy="81359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6556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33" y="2556692"/>
            <a:ext cx="15219680" cy="6276358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>
                <a:solidFill>
                  <a:srgbClr val="696969"/>
                </a:solidFill>
              </a:defRPr>
            </a:lvl1pPr>
            <a:lvl2pPr>
              <a:spcBef>
                <a:spcPts val="0"/>
              </a:spcBef>
              <a:buClrTx/>
              <a:buFont typeface="Browallia New" pitchFamily="34" charset="-34"/>
              <a:buChar char="–"/>
              <a:defRPr b="1">
                <a:solidFill>
                  <a:schemeClr val="tx1"/>
                </a:solidFill>
              </a:defRPr>
            </a:lvl2pPr>
            <a:lvl3pPr>
              <a:buClrTx/>
              <a:defRPr b="1">
                <a:solidFill>
                  <a:schemeClr val="tx1"/>
                </a:solidFill>
              </a:defRPr>
            </a:lvl3pPr>
            <a:lvl4pPr>
              <a:buClrTx/>
              <a:defRPr b="1">
                <a:solidFill>
                  <a:schemeClr val="tx1"/>
                </a:solidFill>
              </a:defRPr>
            </a:lvl4pPr>
            <a:lvl5pPr>
              <a:buClrTx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8333" y="1515426"/>
            <a:ext cx="15219680" cy="10001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66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792960" y="9023225"/>
            <a:ext cx="2275840" cy="6815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94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427062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8334" y="2765531"/>
            <a:ext cx="7725465" cy="6336348"/>
          </a:xfrm>
          <a:prstGeom prst="rect">
            <a:avLst/>
          </a:prstGeom>
        </p:spPr>
        <p:txBody>
          <a:bodyPr/>
          <a:lstStyle>
            <a:lvl1pPr>
              <a:defRPr sz="5226">
                <a:solidFill>
                  <a:srgbClr val="696969"/>
                </a:solidFill>
              </a:defRPr>
            </a:lvl1pPr>
            <a:lvl2pPr>
              <a:defRPr sz="4480">
                <a:solidFill>
                  <a:schemeClr val="tx1"/>
                </a:solidFill>
              </a:defRPr>
            </a:lvl2pPr>
            <a:lvl3pPr>
              <a:defRPr sz="3734">
                <a:solidFill>
                  <a:schemeClr val="tx1"/>
                </a:solidFill>
              </a:defRPr>
            </a:lvl3pPr>
            <a:lvl4pPr>
              <a:defRPr sz="3360">
                <a:solidFill>
                  <a:schemeClr val="tx1"/>
                </a:solidFill>
              </a:defRPr>
            </a:lvl4pPr>
            <a:lvl5pPr>
              <a:defRPr sz="3360">
                <a:solidFill>
                  <a:schemeClr val="tx1"/>
                </a:solidFill>
              </a:defRPr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48280" y="2765531"/>
            <a:ext cx="7725465" cy="6336348"/>
          </a:xfrm>
          <a:prstGeom prst="rect">
            <a:avLst/>
          </a:prstGeom>
        </p:spPr>
        <p:txBody>
          <a:bodyPr/>
          <a:lstStyle>
            <a:lvl1pPr>
              <a:defRPr sz="5226">
                <a:solidFill>
                  <a:srgbClr val="696969"/>
                </a:solidFill>
              </a:defRPr>
            </a:lvl1pPr>
            <a:lvl2pPr>
              <a:defRPr sz="4480">
                <a:solidFill>
                  <a:schemeClr val="tx1"/>
                </a:solidFill>
              </a:defRPr>
            </a:lvl2pPr>
            <a:lvl3pPr>
              <a:defRPr sz="3734">
                <a:solidFill>
                  <a:schemeClr val="tx1"/>
                </a:solidFill>
              </a:defRPr>
            </a:lvl3pPr>
            <a:lvl4pPr>
              <a:defRPr sz="3360">
                <a:solidFill>
                  <a:schemeClr val="tx1"/>
                </a:solidFill>
              </a:defRPr>
            </a:lvl4pPr>
            <a:lvl5pPr>
              <a:defRPr sz="3360">
                <a:solidFill>
                  <a:schemeClr val="tx1"/>
                </a:solidFill>
              </a:defRPr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792960" y="9023225"/>
            <a:ext cx="2275840" cy="6815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94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38333" y="1515426"/>
            <a:ext cx="15219680" cy="10001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66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27482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34" y="2539994"/>
            <a:ext cx="7728430" cy="8956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480" b="1">
                <a:solidFill>
                  <a:srgbClr val="696969"/>
                </a:solidFill>
              </a:defRPr>
            </a:lvl1pPr>
            <a:lvl2pPr marL="853419" indent="0">
              <a:buNone/>
              <a:defRPr sz="3734" b="1"/>
            </a:lvl2pPr>
            <a:lvl3pPr marL="1706838" indent="0">
              <a:buNone/>
              <a:defRPr sz="3360" b="1"/>
            </a:lvl3pPr>
            <a:lvl4pPr marL="2560256" indent="0">
              <a:buNone/>
              <a:defRPr sz="2986" b="1"/>
            </a:lvl4pPr>
            <a:lvl5pPr marL="3413675" indent="0">
              <a:buNone/>
              <a:defRPr sz="2986" b="1"/>
            </a:lvl5pPr>
            <a:lvl6pPr marL="4267094" indent="0">
              <a:buNone/>
              <a:defRPr sz="2986" b="1"/>
            </a:lvl6pPr>
            <a:lvl7pPr marL="5120513" indent="0">
              <a:buNone/>
              <a:defRPr sz="2986" b="1"/>
            </a:lvl7pPr>
            <a:lvl8pPr marL="5973930" indent="0">
              <a:buNone/>
              <a:defRPr sz="2986" b="1"/>
            </a:lvl8pPr>
            <a:lvl9pPr marL="6827349" indent="0">
              <a:buNone/>
              <a:defRPr sz="2986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8334" y="3435660"/>
            <a:ext cx="7728430" cy="5531803"/>
          </a:xfrm>
          <a:prstGeom prst="rect">
            <a:avLst/>
          </a:prstGeom>
        </p:spPr>
        <p:txBody>
          <a:bodyPr/>
          <a:lstStyle>
            <a:lvl1pPr>
              <a:defRPr sz="4480">
                <a:solidFill>
                  <a:schemeClr val="tx1"/>
                </a:solidFill>
              </a:defRPr>
            </a:lvl1pPr>
            <a:lvl2pPr>
              <a:defRPr sz="3734">
                <a:solidFill>
                  <a:schemeClr val="tx1"/>
                </a:solidFill>
              </a:defRPr>
            </a:lvl2pPr>
            <a:lvl3pPr>
              <a:defRPr sz="3360">
                <a:solidFill>
                  <a:schemeClr val="tx1"/>
                </a:solidFill>
              </a:defRPr>
            </a:lvl3pPr>
            <a:lvl4pPr>
              <a:defRPr sz="2986">
                <a:solidFill>
                  <a:schemeClr val="tx1"/>
                </a:solidFill>
              </a:defRPr>
            </a:lvl4pPr>
            <a:lvl5pPr>
              <a:defRPr sz="2986">
                <a:solidFill>
                  <a:schemeClr val="tx1"/>
                </a:solidFill>
              </a:defRPr>
            </a:lvl5pPr>
            <a:lvl6pPr>
              <a:defRPr sz="2986"/>
            </a:lvl6pPr>
            <a:lvl7pPr>
              <a:defRPr sz="2986"/>
            </a:lvl7pPr>
            <a:lvl8pPr>
              <a:defRPr sz="2986"/>
            </a:lvl8pPr>
            <a:lvl9pPr>
              <a:defRPr sz="298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670717" y="2539994"/>
            <a:ext cx="7731392" cy="8956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480" b="1">
                <a:solidFill>
                  <a:srgbClr val="696969"/>
                </a:solidFill>
              </a:defRPr>
            </a:lvl1pPr>
            <a:lvl2pPr marL="853419" indent="0">
              <a:buNone/>
              <a:defRPr sz="3734" b="1"/>
            </a:lvl2pPr>
            <a:lvl3pPr marL="1706838" indent="0">
              <a:buNone/>
              <a:defRPr sz="3360" b="1"/>
            </a:lvl3pPr>
            <a:lvl4pPr marL="2560256" indent="0">
              <a:buNone/>
              <a:defRPr sz="2986" b="1"/>
            </a:lvl4pPr>
            <a:lvl5pPr marL="3413675" indent="0">
              <a:buNone/>
              <a:defRPr sz="2986" b="1"/>
            </a:lvl5pPr>
            <a:lvl6pPr marL="4267094" indent="0">
              <a:buNone/>
              <a:defRPr sz="2986" b="1"/>
            </a:lvl6pPr>
            <a:lvl7pPr marL="5120513" indent="0">
              <a:buNone/>
              <a:defRPr sz="2986" b="1"/>
            </a:lvl7pPr>
            <a:lvl8pPr marL="5973930" indent="0">
              <a:buNone/>
              <a:defRPr sz="2986" b="1"/>
            </a:lvl8pPr>
            <a:lvl9pPr marL="6827349" indent="0">
              <a:buNone/>
              <a:defRPr sz="2986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70717" y="3435660"/>
            <a:ext cx="7731392" cy="5531803"/>
          </a:xfrm>
          <a:prstGeom prst="rect">
            <a:avLst/>
          </a:prstGeom>
        </p:spPr>
        <p:txBody>
          <a:bodyPr/>
          <a:lstStyle>
            <a:lvl1pPr>
              <a:defRPr sz="4480">
                <a:solidFill>
                  <a:schemeClr val="tx1"/>
                </a:solidFill>
              </a:defRPr>
            </a:lvl1pPr>
            <a:lvl2pPr>
              <a:defRPr sz="3734" b="1">
                <a:solidFill>
                  <a:schemeClr val="tx1"/>
                </a:solidFill>
              </a:defRPr>
            </a:lvl2pPr>
            <a:lvl3pPr>
              <a:defRPr sz="3360" b="1">
                <a:solidFill>
                  <a:schemeClr val="tx1"/>
                </a:solidFill>
              </a:defRPr>
            </a:lvl3pPr>
            <a:lvl4pPr>
              <a:defRPr sz="2986" b="1">
                <a:solidFill>
                  <a:schemeClr val="tx1"/>
                </a:solidFill>
              </a:defRPr>
            </a:lvl4pPr>
            <a:lvl5pPr>
              <a:defRPr sz="2986" b="1">
                <a:solidFill>
                  <a:schemeClr val="tx1"/>
                </a:solidFill>
              </a:defRPr>
            </a:lvl5pPr>
            <a:lvl6pPr>
              <a:defRPr sz="2986"/>
            </a:lvl6pPr>
            <a:lvl7pPr>
              <a:defRPr sz="2986"/>
            </a:lvl7pPr>
            <a:lvl8pPr>
              <a:defRPr sz="2986"/>
            </a:lvl8pPr>
            <a:lvl9pPr>
              <a:defRPr sz="298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4792960" y="9023225"/>
            <a:ext cx="2275840" cy="6815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94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38333" y="1515426"/>
            <a:ext cx="15219680" cy="10001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66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2608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51313" y="499323"/>
            <a:ext cx="14113568" cy="100012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466"/>
            </a:lvl1pPr>
          </a:lstStyle>
          <a:p>
            <a:r>
              <a:rPr lang="en-US" dirty="0"/>
              <a:t>Click to edit Master title style</a:t>
            </a:r>
            <a:endParaRPr lang="th-TH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792960" y="9023225"/>
            <a:ext cx="2275840" cy="6815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94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533006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792960" y="9023225"/>
            <a:ext cx="2275840" cy="6815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94">
                <a:solidFill>
                  <a:schemeClr val="bg1"/>
                </a:solidFill>
                <a:latin typeface="Microsoft Sans Serif" panose="020B0604020202020204" pitchFamily="34" charset="0"/>
                <a:ea typeface="Tahoma" pitchFamily="34" charset="0"/>
                <a:cs typeface="Microsoft Sans Serif" panose="020B0604020202020204" pitchFamily="34" charset="0"/>
              </a:defRPr>
            </a:lvl1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99593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8069" y="3053206"/>
            <a:ext cx="12231759" cy="2700358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 algn="ctr" defTabSz="1706838" rtl="0" eaLnBrk="1" latinLnBrk="0" hangingPunct="1">
              <a:spcBef>
                <a:spcPct val="0"/>
              </a:spcBef>
              <a:buNone/>
              <a:defRPr lang="th-TH" sz="8960" b="1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ea typeface="+mj-ea"/>
                <a:cs typeface="Browallia New" pitchFamily="34" charset="-34"/>
              </a:defRPr>
            </a:lvl1pPr>
          </a:lstStyle>
          <a:p>
            <a:r>
              <a:rPr lang="en-US"/>
              <a:t>Click to edit Master title style</a:t>
            </a:r>
            <a:endParaRPr lang="th-T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6237" y="5854374"/>
            <a:ext cx="12293590" cy="10208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72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wallia New" pitchFamily="34" charset="-34"/>
                <a:cs typeface="Browallia New" pitchFamily="34" charset="-34"/>
              </a:defRPr>
            </a:lvl1pPr>
            <a:lvl2pPr marL="853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06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60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13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6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120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73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82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90416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905017" y="8896865"/>
            <a:ext cx="848997" cy="518335"/>
          </a:xfrm>
        </p:spPr>
        <p:txBody>
          <a:bodyPr/>
          <a:lstStyle>
            <a:lvl1pPr algn="r">
              <a:defRPr lang="th-TH" sz="2000" b="1" kern="1200" smtClean="0">
                <a:solidFill>
                  <a:schemeClr val="tx1"/>
                </a:solidFill>
                <a:latin typeface="DB Helvethaica X 75 Bd" panose="02000506090000020004" pitchFamily="2" charset="-34"/>
                <a:ea typeface="+mn-ea"/>
                <a:cs typeface="DB Helvethaica X 75 Bd" panose="02000506090000020004" pitchFamily="2" charset="-34"/>
              </a:defRPr>
            </a:lvl1pPr>
          </a:lstStyle>
          <a:p>
            <a:fld id="{EFDF1642-36F5-4944-A90B-128936D0950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5717" y="204008"/>
            <a:ext cx="1413083" cy="72538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9415200"/>
            <a:ext cx="17068800" cy="186000"/>
          </a:xfrm>
          <a:prstGeom prst="rect">
            <a:avLst/>
          </a:prstGeom>
          <a:solidFill>
            <a:srgbClr val="F9F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09418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6029709" y="8904025"/>
            <a:ext cx="730656" cy="511175"/>
          </a:xfrm>
        </p:spPr>
        <p:txBody>
          <a:bodyPr/>
          <a:lstStyle>
            <a:lvl1pPr algn="r">
              <a:defRPr sz="2000" b="1">
                <a:solidFill>
                  <a:schemeClr val="tx1"/>
                </a:solidFill>
                <a:latin typeface="DB Helvethaica X 75 Bd" panose="02000506090000020004" pitchFamily="2" charset="-34"/>
                <a:cs typeface="DB Helvethaica X 75 Bd" panose="02000506090000020004" pitchFamily="2" charset="-34"/>
              </a:defRPr>
            </a:lvl1pPr>
          </a:lstStyle>
          <a:p>
            <a:fld id="{88DF3CCA-B1AA-44B2-8491-5DFB46E2B028}" type="slidenum">
              <a:rPr lang="th-TH" smtClean="0"/>
              <a:pPr/>
              <a:t>‹#›</a:t>
            </a:fld>
            <a:endParaRPr lang="th-TH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0956" y="278958"/>
            <a:ext cx="1413087" cy="725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3445" y="26284"/>
            <a:ext cx="1560510" cy="5869922"/>
          </a:xfrm>
          <a:prstGeom prst="rect">
            <a:avLst/>
          </a:prstGeom>
          <a:solidFill>
            <a:srgbClr val="7BD3F7"/>
          </a:solidFill>
        </p:spPr>
      </p:pic>
      <p:sp>
        <p:nvSpPr>
          <p:cNvPr id="2" name="Rectangle 1"/>
          <p:cNvSpPr/>
          <p:nvPr userDrawn="1"/>
        </p:nvSpPr>
        <p:spPr>
          <a:xfrm>
            <a:off x="0" y="9415200"/>
            <a:ext cx="17068800" cy="186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5266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415200"/>
            <a:ext cx="17068800" cy="186000"/>
          </a:xfrm>
          <a:prstGeom prst="rect">
            <a:avLst/>
          </a:prstGeom>
          <a:solidFill>
            <a:srgbClr val="F9F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7659" y="8208297"/>
            <a:ext cx="2231349" cy="114542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820736" y="252919"/>
            <a:ext cx="938272" cy="490366"/>
          </a:xfrm>
        </p:spPr>
        <p:txBody>
          <a:bodyPr/>
          <a:lstStyle>
            <a:lvl1pPr marL="0" algn="r" defTabSz="1075284" rtl="0" eaLnBrk="1" latinLnBrk="0" hangingPunct="1">
              <a:defRPr lang="th-TH" sz="2000" b="1" kern="1200" smtClean="0">
                <a:solidFill>
                  <a:schemeClr val="tx1"/>
                </a:solidFill>
                <a:latin typeface="DB Helvethaica X 75 Bd" panose="02000506090000020004" pitchFamily="2" charset="-34"/>
                <a:ea typeface="+mn-ea"/>
                <a:cs typeface="DB Helvethaica X 75 Bd" panose="02000506090000020004" pitchFamily="2" charset="-34"/>
              </a:defRPr>
            </a:lvl1pPr>
          </a:lstStyle>
          <a:p>
            <a:fld id="{EFDF1642-36F5-4944-A90B-128936D0950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01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4" y="640080"/>
            <a:ext cx="5505132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6463" y="1382396"/>
            <a:ext cx="864108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704" y="2880360"/>
            <a:ext cx="5505132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52142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4" y="640080"/>
            <a:ext cx="5505132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256463" y="1382396"/>
            <a:ext cx="8641080" cy="6823075"/>
          </a:xfrm>
        </p:spPr>
        <p:txBody>
          <a:bodyPr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704" y="2880360"/>
            <a:ext cx="5505132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1991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75174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214860" y="511175"/>
            <a:ext cx="3680460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480" y="511175"/>
            <a:ext cx="10828020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84928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3480" y="2555875"/>
            <a:ext cx="1472184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3480" y="8898891"/>
            <a:ext cx="384048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54040" y="8898891"/>
            <a:ext cx="576072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54840" y="8898891"/>
            <a:ext cx="384048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F1642-36F5-4944-A90B-128936D0950B}" type="slidenum">
              <a:rPr lang="th-TH" smtClean="0"/>
              <a:pPr/>
              <a:t>‹#›</a:t>
            </a:fld>
            <a:endParaRPr lang="th-TH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00" y="-12700"/>
            <a:ext cx="17184371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75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2" r:id="rId2"/>
    <p:sldLayoutId id="2147483727" r:id="rId3"/>
    <p:sldLayoutId id="2147483730" r:id="rId4"/>
    <p:sldLayoutId id="2147483728" r:id="rId5"/>
    <p:sldLayoutId id="2147483723" r:id="rId6"/>
    <p:sldLayoutId id="2147483724" r:id="rId7"/>
    <p:sldLayoutId id="2147483725" r:id="rId8"/>
    <p:sldLayoutId id="2147483726" r:id="rId9"/>
    <p:sldLayoutId id="2147483732" r:id="rId10"/>
    <p:sldLayoutId id="2147483733" r:id="rId11"/>
  </p:sldLayoutIdLst>
  <p:hf hdr="0" ftr="0" dt="0"/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DB Helvethaica X 75 Bd" panose="02000506090000020004" pitchFamily="2" charset="-34"/>
          <a:ea typeface="+mj-ea"/>
          <a:cs typeface="DB Helvethaica X 75 Bd" panose="02000506090000020004" pitchFamily="2" charset="-34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DB Helvethaica X 55 Regular" panose="02000506090000020004" pitchFamily="2" charset="-34"/>
          <a:ea typeface="+mn-ea"/>
          <a:cs typeface="DB Helvethaica X 55 Regular" panose="02000506090000020004" pitchFamily="2" charset="-34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80160" rtl="0" eaLnBrk="1" latinLnBrk="0" hangingPunct="1"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39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39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39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39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39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39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39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3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3163" y="511175"/>
            <a:ext cx="14722475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3163" y="2555875"/>
            <a:ext cx="14722475" cy="6091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3163" y="8899525"/>
            <a:ext cx="3840162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54675" y="8899525"/>
            <a:ext cx="575945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55475" y="8899525"/>
            <a:ext cx="3840163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8B21D-0E80-4E49-8659-01BBF06D40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090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68800" cy="960120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792960" y="9023225"/>
            <a:ext cx="2275840" cy="68156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94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endParaRPr lang="th-TH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54BA34-7FB4-402E-BF50-E4CEF3F0ED32}"/>
              </a:ext>
            </a:extLst>
          </p:cNvPr>
          <p:cNvGrpSpPr/>
          <p:nvPr userDrawn="1"/>
        </p:nvGrpSpPr>
        <p:grpSpPr>
          <a:xfrm>
            <a:off x="11357114" y="8919632"/>
            <a:ext cx="5711686" cy="681569"/>
            <a:chOff x="6084168" y="4778374"/>
            <a:chExt cx="3059832" cy="3651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32875BB-9AD8-4D10-AA08-E7746867DD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38" t="92901"/>
            <a:stretch/>
          </p:blipFill>
          <p:spPr>
            <a:xfrm>
              <a:off x="6084168" y="4778374"/>
              <a:ext cx="3059832" cy="36512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D982FBB-1E7B-401B-9D5D-4B92B7222F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99" t="92901" r="10625"/>
            <a:stretch/>
          </p:blipFill>
          <p:spPr>
            <a:xfrm>
              <a:off x="6300192" y="4778374"/>
              <a:ext cx="1872208" cy="365126"/>
            </a:xfrm>
            <a:prstGeom prst="rect">
              <a:avLst/>
            </a:prstGeom>
          </p:spPr>
        </p:pic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92C578A-5E05-408E-9278-DCFC7AAB7BF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688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67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</p:sldLayoutIdLst>
  <p:hf hdr="0" ftr="0" dt="0"/>
  <p:txStyles>
    <p:titleStyle>
      <a:lvl1pPr algn="l" defTabSz="1706838" rtl="0" eaLnBrk="1" latinLnBrk="0" hangingPunct="1">
        <a:spcBef>
          <a:spcPct val="0"/>
        </a:spcBef>
        <a:buNone/>
        <a:defRPr sz="7466" b="1" kern="1200">
          <a:solidFill>
            <a:srgbClr val="004065"/>
          </a:solidFill>
          <a:latin typeface="Browallia New" pitchFamily="34" charset="-34"/>
          <a:ea typeface="+mj-ea"/>
          <a:cs typeface="Browallia New" pitchFamily="34" charset="-34"/>
        </a:defRPr>
      </a:lvl1pPr>
    </p:titleStyle>
    <p:bodyStyle>
      <a:lvl1pPr marL="640065" indent="-640065" algn="l" defTabSz="1706838" rtl="0" eaLnBrk="1" latinLnBrk="0" hangingPunct="1">
        <a:spcBef>
          <a:spcPct val="20000"/>
        </a:spcBef>
        <a:buFont typeface="Arial" pitchFamily="34" charset="0"/>
        <a:buChar char="•"/>
        <a:defRPr sz="6720" b="1" kern="1200">
          <a:solidFill>
            <a:srgbClr val="004065"/>
          </a:solidFill>
          <a:latin typeface="Browallia New" pitchFamily="34" charset="-34"/>
          <a:ea typeface="+mn-ea"/>
          <a:cs typeface="Browallia New" pitchFamily="34" charset="-34"/>
        </a:defRPr>
      </a:lvl1pPr>
      <a:lvl2pPr marL="1386805" indent="-533386" algn="l" defTabSz="1706838" rtl="0" eaLnBrk="1" latinLnBrk="0" hangingPunct="1">
        <a:spcBef>
          <a:spcPct val="20000"/>
        </a:spcBef>
        <a:buFont typeface="Browallia New" pitchFamily="34" charset="-34"/>
        <a:buChar char="–"/>
        <a:defRPr sz="5226" b="1" kern="1200">
          <a:solidFill>
            <a:srgbClr val="9C9B9B"/>
          </a:solidFill>
          <a:latin typeface="Browallia New" pitchFamily="34" charset="-34"/>
          <a:ea typeface="+mn-ea"/>
          <a:cs typeface="Browallia New" pitchFamily="34" charset="-34"/>
        </a:defRPr>
      </a:lvl2pPr>
      <a:lvl3pPr marL="2133547" indent="-426709" algn="l" defTabSz="1706838" rtl="0" eaLnBrk="1" latinLnBrk="0" hangingPunct="1">
        <a:spcBef>
          <a:spcPct val="20000"/>
        </a:spcBef>
        <a:buFont typeface="Arial" pitchFamily="34" charset="0"/>
        <a:buChar char="•"/>
        <a:defRPr sz="4480" kern="1200">
          <a:solidFill>
            <a:schemeClr val="tx1"/>
          </a:solidFill>
          <a:latin typeface="Browallia New" pitchFamily="34" charset="-34"/>
          <a:ea typeface="+mn-ea"/>
          <a:cs typeface="Browallia New" pitchFamily="34" charset="-34"/>
        </a:defRPr>
      </a:lvl3pPr>
      <a:lvl4pPr marL="2986966" indent="-426709" algn="l" defTabSz="1706838" rtl="0" eaLnBrk="1" latinLnBrk="0" hangingPunct="1">
        <a:spcBef>
          <a:spcPct val="20000"/>
        </a:spcBef>
        <a:buFont typeface="Arial" pitchFamily="34" charset="0"/>
        <a:buChar char="–"/>
        <a:defRPr sz="3734" kern="1200">
          <a:solidFill>
            <a:schemeClr val="tx1"/>
          </a:solidFill>
          <a:latin typeface="Browallia New" pitchFamily="34" charset="-34"/>
          <a:ea typeface="+mn-ea"/>
          <a:cs typeface="Browallia New" pitchFamily="34" charset="-34"/>
        </a:defRPr>
      </a:lvl4pPr>
      <a:lvl5pPr marL="3840383" indent="-426709" algn="l" defTabSz="1706838" rtl="0" eaLnBrk="1" latinLnBrk="0" hangingPunct="1">
        <a:spcBef>
          <a:spcPct val="20000"/>
        </a:spcBef>
        <a:buFont typeface="Arial" pitchFamily="34" charset="0"/>
        <a:buChar char="»"/>
        <a:defRPr sz="3734" kern="1200">
          <a:solidFill>
            <a:schemeClr val="tx1"/>
          </a:solidFill>
          <a:latin typeface="Browallia New" pitchFamily="34" charset="-34"/>
          <a:ea typeface="+mn-ea"/>
          <a:cs typeface="Browallia New" pitchFamily="34" charset="-34"/>
        </a:defRPr>
      </a:lvl5pPr>
      <a:lvl6pPr marL="4693802" indent="-426709" algn="l" defTabSz="1706838" rtl="0" eaLnBrk="1" latinLnBrk="0" hangingPunct="1">
        <a:spcBef>
          <a:spcPct val="20000"/>
        </a:spcBef>
        <a:buFont typeface="Arial" pitchFamily="34" charset="0"/>
        <a:buChar char="•"/>
        <a:defRPr sz="3734" kern="1200">
          <a:solidFill>
            <a:schemeClr val="tx1"/>
          </a:solidFill>
          <a:latin typeface="+mn-lt"/>
          <a:ea typeface="+mn-ea"/>
          <a:cs typeface="+mn-cs"/>
        </a:defRPr>
      </a:lvl6pPr>
      <a:lvl7pPr marL="5547221" indent="-426709" algn="l" defTabSz="1706838" rtl="0" eaLnBrk="1" latinLnBrk="0" hangingPunct="1">
        <a:spcBef>
          <a:spcPct val="20000"/>
        </a:spcBef>
        <a:buFont typeface="Arial" pitchFamily="34" charset="0"/>
        <a:buChar char="•"/>
        <a:defRPr sz="3734" kern="1200">
          <a:solidFill>
            <a:schemeClr val="tx1"/>
          </a:solidFill>
          <a:latin typeface="+mn-lt"/>
          <a:ea typeface="+mn-ea"/>
          <a:cs typeface="+mn-cs"/>
        </a:defRPr>
      </a:lvl7pPr>
      <a:lvl8pPr marL="6400640" indent="-426709" algn="l" defTabSz="1706838" rtl="0" eaLnBrk="1" latinLnBrk="0" hangingPunct="1">
        <a:spcBef>
          <a:spcPct val="20000"/>
        </a:spcBef>
        <a:buFont typeface="Arial" pitchFamily="34" charset="0"/>
        <a:buChar char="•"/>
        <a:defRPr sz="3734" kern="1200">
          <a:solidFill>
            <a:schemeClr val="tx1"/>
          </a:solidFill>
          <a:latin typeface="+mn-lt"/>
          <a:ea typeface="+mn-ea"/>
          <a:cs typeface="+mn-cs"/>
        </a:defRPr>
      </a:lvl8pPr>
      <a:lvl9pPr marL="7254058" indent="-426709" algn="l" defTabSz="1706838" rtl="0" eaLnBrk="1" latinLnBrk="0" hangingPunct="1">
        <a:spcBef>
          <a:spcPct val="20000"/>
        </a:spcBef>
        <a:buFont typeface="Arial" pitchFamily="34" charset="0"/>
        <a:buChar char="•"/>
        <a:defRPr sz="37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706838" rtl="0" eaLnBrk="1" latinLnBrk="0" hangingPunct="1">
        <a:defRPr sz="5226" kern="1200">
          <a:solidFill>
            <a:schemeClr val="tx1"/>
          </a:solidFill>
          <a:latin typeface="+mn-lt"/>
          <a:ea typeface="+mn-ea"/>
          <a:cs typeface="+mn-cs"/>
        </a:defRPr>
      </a:lvl1pPr>
      <a:lvl2pPr marL="853419" algn="l" defTabSz="1706838" rtl="0" eaLnBrk="1" latinLnBrk="0" hangingPunct="1">
        <a:defRPr sz="5226" kern="1200">
          <a:solidFill>
            <a:schemeClr val="tx1"/>
          </a:solidFill>
          <a:latin typeface="+mn-lt"/>
          <a:ea typeface="+mn-ea"/>
          <a:cs typeface="+mn-cs"/>
        </a:defRPr>
      </a:lvl2pPr>
      <a:lvl3pPr marL="1706838" algn="l" defTabSz="1706838" rtl="0" eaLnBrk="1" latinLnBrk="0" hangingPunct="1">
        <a:defRPr sz="5226" kern="1200">
          <a:solidFill>
            <a:schemeClr val="tx1"/>
          </a:solidFill>
          <a:latin typeface="+mn-lt"/>
          <a:ea typeface="+mn-ea"/>
          <a:cs typeface="+mn-cs"/>
        </a:defRPr>
      </a:lvl3pPr>
      <a:lvl4pPr marL="2560256" algn="l" defTabSz="1706838" rtl="0" eaLnBrk="1" latinLnBrk="0" hangingPunct="1">
        <a:defRPr sz="5226" kern="1200">
          <a:solidFill>
            <a:schemeClr val="tx1"/>
          </a:solidFill>
          <a:latin typeface="+mn-lt"/>
          <a:ea typeface="+mn-ea"/>
          <a:cs typeface="+mn-cs"/>
        </a:defRPr>
      </a:lvl4pPr>
      <a:lvl5pPr marL="3413675" algn="l" defTabSz="1706838" rtl="0" eaLnBrk="1" latinLnBrk="0" hangingPunct="1">
        <a:defRPr sz="5226" kern="1200">
          <a:solidFill>
            <a:schemeClr val="tx1"/>
          </a:solidFill>
          <a:latin typeface="+mn-lt"/>
          <a:ea typeface="+mn-ea"/>
          <a:cs typeface="+mn-cs"/>
        </a:defRPr>
      </a:lvl5pPr>
      <a:lvl6pPr marL="4267094" algn="l" defTabSz="1706838" rtl="0" eaLnBrk="1" latinLnBrk="0" hangingPunct="1">
        <a:defRPr sz="5226" kern="1200">
          <a:solidFill>
            <a:schemeClr val="tx1"/>
          </a:solidFill>
          <a:latin typeface="+mn-lt"/>
          <a:ea typeface="+mn-ea"/>
          <a:cs typeface="+mn-cs"/>
        </a:defRPr>
      </a:lvl6pPr>
      <a:lvl7pPr marL="5120513" algn="l" defTabSz="1706838" rtl="0" eaLnBrk="1" latinLnBrk="0" hangingPunct="1">
        <a:defRPr sz="5226" kern="1200">
          <a:solidFill>
            <a:schemeClr val="tx1"/>
          </a:solidFill>
          <a:latin typeface="+mn-lt"/>
          <a:ea typeface="+mn-ea"/>
          <a:cs typeface="+mn-cs"/>
        </a:defRPr>
      </a:lvl7pPr>
      <a:lvl8pPr marL="5973930" algn="l" defTabSz="1706838" rtl="0" eaLnBrk="1" latinLnBrk="0" hangingPunct="1">
        <a:defRPr sz="5226" kern="1200">
          <a:solidFill>
            <a:schemeClr val="tx1"/>
          </a:solidFill>
          <a:latin typeface="+mn-lt"/>
          <a:ea typeface="+mn-ea"/>
          <a:cs typeface="+mn-cs"/>
        </a:defRPr>
      </a:lvl8pPr>
      <a:lvl9pPr marL="6827349" algn="l" defTabSz="1706838" rtl="0" eaLnBrk="1" latinLnBrk="0" hangingPunct="1">
        <a:defRPr sz="52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hyperlink" Target="http://www.1213.or.th/" TargetMode="Externa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C5475D9E-90E1-4877-9B4B-DFCA7E91AB7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078" y="406150"/>
            <a:ext cx="1541012" cy="791330"/>
          </a:xfrm>
          <a:prstGeom prst="rect">
            <a:avLst/>
          </a:prstGeom>
        </p:spPr>
      </p:pic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FB3EC2E5-1232-47E4-BB9A-973C5B85A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9030" y="1"/>
            <a:ext cx="1541012" cy="5796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DF4A77-C326-4954-ACF2-DD437AA550BE}"/>
              </a:ext>
            </a:extLst>
          </p:cNvPr>
          <p:cNvSpPr txBox="1"/>
          <p:nvPr/>
        </p:nvSpPr>
        <p:spPr>
          <a:xfrm>
            <a:off x="11644193" y="8671830"/>
            <a:ext cx="5424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วันที่ </a:t>
            </a:r>
            <a:r>
              <a:rPr lang="en-US" sz="28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24-25</a:t>
            </a:r>
            <a:r>
              <a:rPr lang="th-TH" sz="2800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พ.ย. 65</a:t>
            </a:r>
            <a:endParaRPr lang="th-TH" sz="2800" dirty="0">
              <a:solidFill>
                <a:srgbClr val="FF0000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1CD62F-D5A2-48A7-992B-30CF8C309F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644" y="4182251"/>
            <a:ext cx="9776703" cy="51236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35BD38C-EAC1-4354-8095-602596BD7337}"/>
              </a:ext>
            </a:extLst>
          </p:cNvPr>
          <p:cNvSpPr txBox="1">
            <a:spLocks/>
          </p:cNvSpPr>
          <p:nvPr/>
        </p:nvSpPr>
        <p:spPr>
          <a:xfrm>
            <a:off x="3722105" y="3878083"/>
            <a:ext cx="9560946" cy="8581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accent5">
                    <a:lumMod val="75000"/>
                  </a:schemeClr>
                </a:solidFill>
                <a:latin typeface="DB Helvethaica X 65 Med" panose="02000506090000020004" pitchFamily="2" charset="-34"/>
                <a:ea typeface="+mj-ea"/>
                <a:cs typeface="+mj-cs"/>
              </a:defRPr>
            </a:lvl1pPr>
          </a:lstStyle>
          <a:p>
            <a:pPr defTabSz="1706838"/>
            <a:r>
              <a:rPr lang="th-TH" sz="6720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สิทธิและหน้าที่ของผู้ใช้บริการทางการเงิน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B71E2C-CDB8-4381-A74E-A5BFAB170C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854" y="3137620"/>
            <a:ext cx="1225513" cy="11440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76BC9B-2576-43C6-B09D-6203C72D17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5332">
            <a:off x="13056378" y="3189523"/>
            <a:ext cx="2523410" cy="95521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9CEB6CB-B512-46BD-874C-43E7295EBB9A}"/>
              </a:ext>
            </a:extLst>
          </p:cNvPr>
          <p:cNvSpPr txBox="1">
            <a:spLocks/>
          </p:cNvSpPr>
          <p:nvPr/>
        </p:nvSpPr>
        <p:spPr>
          <a:xfrm>
            <a:off x="2598854" y="5476725"/>
            <a:ext cx="11473778" cy="161669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accent5">
                    <a:lumMod val="75000"/>
                  </a:schemeClr>
                </a:solidFill>
                <a:latin typeface="DB Helvethaica X 65 Med" panose="02000506090000020004" pitchFamily="2" charset="-34"/>
                <a:ea typeface="+mj-ea"/>
                <a:cs typeface="+mj-cs"/>
              </a:defRPr>
            </a:lvl1pPr>
          </a:lstStyle>
          <a:p>
            <a:pPr algn="ctr" defTabSz="1706838"/>
            <a:r>
              <a:rPr lang="th-TH" sz="4000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การอบรมวิทยากรการเงินประจำหน่วยงาน (</a:t>
            </a:r>
            <a:r>
              <a:rPr lang="en-US" sz="4000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Fin. Trainer) </a:t>
            </a:r>
            <a:endParaRPr lang="th-TH" sz="4000">
              <a:solidFill>
                <a:srgbClr val="006699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algn="ctr" defTabSz="1706838"/>
            <a:r>
              <a:rPr lang="th-TH" sz="4000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รุ่นที่ </a:t>
            </a:r>
            <a:r>
              <a:rPr lang="en-US" sz="4000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</a:t>
            </a:r>
            <a:r>
              <a:rPr lang="th-TH" sz="4000">
                <a:solidFill>
                  <a:srgbClr val="006699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/65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10</a:t>
            </a:fld>
            <a:endParaRPr lang="th-TH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5A8FCD-F7A6-4B08-8723-55DB804EB4DC}"/>
              </a:ext>
            </a:extLst>
          </p:cNvPr>
          <p:cNvSpPr/>
          <p:nvPr/>
        </p:nvSpPr>
        <p:spPr>
          <a:xfrm>
            <a:off x="1420872" y="2951893"/>
            <a:ext cx="14227056" cy="42858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8768C3A-8B02-42F9-A36F-72551FF2B10F}"/>
              </a:ext>
            </a:extLst>
          </p:cNvPr>
          <p:cNvSpPr txBox="1">
            <a:spLocks/>
          </p:cNvSpPr>
          <p:nvPr/>
        </p:nvSpPr>
        <p:spPr>
          <a:xfrm>
            <a:off x="1420873" y="1677130"/>
            <a:ext cx="14227055" cy="127476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pPr algn="ctr"/>
            <a:r>
              <a:rPr lang="th-TH" dirty="0">
                <a:solidFill>
                  <a:schemeClr val="bg1"/>
                </a:solidFill>
              </a:rPr>
              <a:t>หัวข้อการนำเสนอ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F04DA41-B365-4593-A4C7-FA176329F525}"/>
              </a:ext>
            </a:extLst>
          </p:cNvPr>
          <p:cNvSpPr txBox="1">
            <a:spLocks/>
          </p:cNvSpPr>
          <p:nvPr/>
        </p:nvSpPr>
        <p:spPr>
          <a:xfrm>
            <a:off x="2448445" y="3402461"/>
            <a:ext cx="10598042" cy="3017838"/>
          </a:xfrm>
          <a:prstGeom prst="roundRect">
            <a:avLst>
              <a:gd name="adj" fmla="val 9129"/>
            </a:avLst>
          </a:prstGeom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49375">
              <a:buFont typeface="Arial" panose="020B0604020202020204" pitchFamily="34" charset="0"/>
              <a:buNone/>
            </a:pPr>
            <a:r>
              <a:rPr lang="th-TH" sz="54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     สิทธิของผู้ใช้บริการทางการเงิน</a:t>
            </a:r>
          </a:p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th-TH" sz="40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     </a:t>
            </a:r>
            <a:r>
              <a:rPr lang="en-US" sz="40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</a:t>
            </a:r>
            <a:r>
              <a:rPr lang="th-TH" sz="54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หน้าที่ของผู้ใช้บริการทางการเงิน</a:t>
            </a: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th-TH" sz="54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     เรียนรู้จากเรื่องร้องเรียน</a:t>
            </a:r>
            <a:endParaRPr lang="th-TH" sz="5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37CFDC-1479-489D-9FB1-2EE7BA5809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094" y="3222990"/>
            <a:ext cx="2475319" cy="315522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96573E3A-1FE1-4A73-9498-AA9302849BC5}"/>
              </a:ext>
            </a:extLst>
          </p:cNvPr>
          <p:cNvSpPr/>
          <p:nvPr/>
        </p:nvSpPr>
        <p:spPr>
          <a:xfrm>
            <a:off x="2537336" y="3567220"/>
            <a:ext cx="720000" cy="720000"/>
          </a:xfrm>
          <a:prstGeom prst="ellipse">
            <a:avLst/>
          </a:prstGeom>
          <a:solidFill>
            <a:srgbClr val="33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610" dirty="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</a:t>
            </a:r>
            <a:endParaRPr lang="th-TH" sz="4610" dirty="0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BE229C3-DDCD-4AA2-8421-F065FEDF597B}"/>
              </a:ext>
            </a:extLst>
          </p:cNvPr>
          <p:cNvSpPr/>
          <p:nvPr/>
        </p:nvSpPr>
        <p:spPr>
          <a:xfrm>
            <a:off x="2537336" y="4489178"/>
            <a:ext cx="720000" cy="720000"/>
          </a:xfrm>
          <a:prstGeom prst="ellipse">
            <a:avLst/>
          </a:prstGeom>
          <a:solidFill>
            <a:srgbClr val="33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610" dirty="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</a:t>
            </a:r>
            <a:endParaRPr lang="th-TH" sz="4610" dirty="0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EEC3A55-5124-4DF7-B032-82983F79FF17}"/>
              </a:ext>
            </a:extLst>
          </p:cNvPr>
          <p:cNvSpPr/>
          <p:nvPr/>
        </p:nvSpPr>
        <p:spPr>
          <a:xfrm>
            <a:off x="2537336" y="5411136"/>
            <a:ext cx="720000" cy="720000"/>
          </a:xfrm>
          <a:prstGeom prst="ellipse">
            <a:avLst/>
          </a:prstGeom>
          <a:solidFill>
            <a:srgbClr val="33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610" dirty="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</a:t>
            </a:r>
            <a:endParaRPr lang="th-TH" sz="4610" dirty="0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5E3AA739-1DE6-4360-B1FF-EDB9D9814C81}"/>
              </a:ext>
            </a:extLst>
          </p:cNvPr>
          <p:cNvSpPr/>
          <p:nvPr/>
        </p:nvSpPr>
        <p:spPr>
          <a:xfrm>
            <a:off x="2448445" y="4350791"/>
            <a:ext cx="10598042" cy="981661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152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812350"/>
              </p:ext>
            </p:extLst>
          </p:nvPr>
        </p:nvGraphicFramePr>
        <p:xfrm>
          <a:off x="2885040" y="5598024"/>
          <a:ext cx="11379200" cy="36075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9600">
                  <a:extLst>
                    <a:ext uri="{9D8B030D-6E8A-4147-A177-3AD203B41FA5}">
                      <a16:colId xmlns:a16="http://schemas.microsoft.com/office/drawing/2014/main" val="70782973"/>
                    </a:ext>
                  </a:extLst>
                </a:gridCol>
                <a:gridCol w="5689600">
                  <a:extLst>
                    <a:ext uri="{9D8B030D-6E8A-4147-A177-3AD203B41FA5}">
                      <a16:colId xmlns:a16="http://schemas.microsoft.com/office/drawing/2014/main" val="522942206"/>
                    </a:ext>
                  </a:extLst>
                </a:gridCol>
              </a:tblGrid>
              <a:tr h="3607573">
                <a:tc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293836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552863"/>
              </p:ext>
            </p:extLst>
          </p:nvPr>
        </p:nvGraphicFramePr>
        <p:xfrm>
          <a:off x="516836" y="1602078"/>
          <a:ext cx="16081512" cy="39865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60504">
                  <a:extLst>
                    <a:ext uri="{9D8B030D-6E8A-4147-A177-3AD203B41FA5}">
                      <a16:colId xmlns:a16="http://schemas.microsoft.com/office/drawing/2014/main" val="2194588130"/>
                    </a:ext>
                  </a:extLst>
                </a:gridCol>
                <a:gridCol w="5360504">
                  <a:extLst>
                    <a:ext uri="{9D8B030D-6E8A-4147-A177-3AD203B41FA5}">
                      <a16:colId xmlns:a16="http://schemas.microsoft.com/office/drawing/2014/main" val="1345685195"/>
                    </a:ext>
                  </a:extLst>
                </a:gridCol>
                <a:gridCol w="5360504">
                  <a:extLst>
                    <a:ext uri="{9D8B030D-6E8A-4147-A177-3AD203B41FA5}">
                      <a16:colId xmlns:a16="http://schemas.microsoft.com/office/drawing/2014/main" val="4075254690"/>
                    </a:ext>
                  </a:extLst>
                </a:gridCol>
              </a:tblGrid>
              <a:tr h="3986518">
                <a:tc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5161723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81325" y="4638480"/>
            <a:ext cx="4179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วางแผนการเงิน</a:t>
            </a:r>
          </a:p>
        </p:txBody>
      </p:sp>
      <p:pic>
        <p:nvPicPr>
          <p:cNvPr id="6" name="Picture 4" descr="https://japaneast1-mediap.svc.ms/transform/thumbnail?provider=spo&amp;inputFormat=png&amp;cs=fFNQTw&amp;docid=https%3A%2F%2Fbankofthailand-my.sharepoint.com%3A443%2F_api%2Fv2.0%2Fdrives%2Fb!vNln8UflvEum8dmt285tonpQGc0HBQhDgMsHvNHHQEkL-BckmJVfTLDERWg8hr74%2Fitems%2F01M42UJLLNVWXYOH5J7JFLWUZYEZQABHPG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yMDI1OTIwMCIsImV4cCI6IjE2MjAyODA4MDA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Z2tSSkptSmJoaVNlb1RHa0w4cERHMTBZS1V2WStHcTZNa2tPMk0zazA0WT0&amp;nocache=true&amp;encodeFailures=1&amp;width=683&amp;height=641&amp;srcWidth=683&amp;srcHeight=6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34495" y="1830210"/>
            <a:ext cx="2024554" cy="190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605" y="2004512"/>
            <a:ext cx="1473843" cy="2206284"/>
          </a:xfrm>
          <a:prstGeom prst="rect">
            <a:avLst/>
          </a:prstGeom>
        </p:spPr>
      </p:pic>
      <p:pic>
        <p:nvPicPr>
          <p:cNvPr id="9" name="Picture 6" descr="https://japaneast1-mediap.svc.ms/transform/thumbnail?provider=spo&amp;inputFormat=png&amp;cs=fFNQTw&amp;docid=https%3A%2F%2Fbankofthailand-my.sharepoint.com%3A443%2F_api%2Fv2.0%2Fdrives%2Fb!vNln8UflvEum8dmt285tonpQGc0HBQhDgMsHvNHHQEkL-BckmJVfTLDERWg8hr74%2Fitems%2F01M42UJLJHVAY54JPBWFFL3ZWXPPQLQBGG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yMDI1OTIwMCIsImV4cCI6IjE2MjAyODA4MDA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Z2tSSkptSmJoaVNlb1RHa0w4cERHMTBZS1V2WStHcTZNa2tPMk0zazA0WT0&amp;nocache=true&amp;encodeFailures=1&amp;width=746&amp;height=855&amp;srcWidth=1020&amp;srcHeight=117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603" y="2334557"/>
            <a:ext cx="663538" cy="76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japaneast1-mediap.svc.ms/transform/thumbnail?provider=spo&amp;inputFormat=png&amp;cs=fFNQTw&amp;docid=https%3A%2F%2Fbankofthailand-my.sharepoint.com%3A443%2F_api%2Fv2.0%2Fdrives%2Fb!vNln8UflvEum8dmt285tonpQGc0HBQhDgMsHvNHHQEkL-BckmJVfTLDERWg8hr74%2Fitems%2F01M42UJLN3KMPT24VAUZBJPDW6AZAM4AKP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yMDI1OTIwMCIsImV4cCI6IjE2MjAyODA4MDA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Z2tSSkptSmJoaVNlb1RHa0w4cERHMTBZS1V2WStHcTZNa2tPMk0zazA0WT0&amp;nocache=true&amp;encodeFailures=1&amp;width=599&amp;height=600&amp;srcWidth=599&amp;srcHeight=6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772" y="2232688"/>
            <a:ext cx="612302" cy="613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s://japaneast1-mediap.svc.ms/transform/thumbnail?provider=spo&amp;inputFormat=png&amp;cs=fFNQTw&amp;docid=https%3A%2F%2Fbankofthailand-my.sharepoint.com%3A443%2F_api%2Fv2.0%2Fdrives%2Fb!vNln8UflvEum8dmt285tonpQGc0HBQhDgMsHvNHHQEkL-BckmJVfTLDERWg8hr74%2Fitems%2F01M42UJLKNXNA25TYMG5CZ3ZFTBFIZMTOQ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yMDI1OTIwMCIsImV4cCI6IjE2MjAyODA4MDA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Z2tSSkptSmJoaVNlb1RHa0w4cERHMTBZS1V2WStHcTZNa2tPMk0zazA0WT0&amp;nocache=true&amp;encodeFailures=1&amp;width=382&amp;height=348&amp;srcWidth=382&amp;srcHeight=34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465" y="2975866"/>
            <a:ext cx="685567" cy="62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459389" y="4369904"/>
            <a:ext cx="62305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ติดตามข้อมูลข่าวสารทางการเงิน</a:t>
            </a:r>
          </a:p>
          <a:p>
            <a:pPr algn="ctr"/>
            <a:r>
              <a:rPr lang="th-TH" sz="3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อย่างสม่ำเสมอ</a:t>
            </a:r>
          </a:p>
        </p:txBody>
      </p:sp>
      <p:pic>
        <p:nvPicPr>
          <p:cNvPr id="19" name="Picture 8" descr="Checklist Clip Art at Clker.com - vector clip art online, royalty free &amp;  public domai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9510">
            <a:off x="13274969" y="2091165"/>
            <a:ext cx="1501283" cy="184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1098197" y="4369904"/>
            <a:ext cx="56621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ทำความเข้าใจรายละเอียด</a:t>
            </a:r>
          </a:p>
          <a:p>
            <a:pPr algn="ctr"/>
            <a:r>
              <a:rPr lang="th-TH" sz="3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และเปรียบเทียบข้อมูลก่อนใช้บริการ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32" y="5954172"/>
            <a:ext cx="1029662" cy="1410043"/>
          </a:xfrm>
          <a:prstGeom prst="rect">
            <a:avLst/>
          </a:prstGeom>
        </p:spPr>
      </p:pic>
      <p:pic>
        <p:nvPicPr>
          <p:cNvPr id="23" name="Picture 2" descr="https://southeastasia1-mediap.svc.ms/transform/thumbnail?provider=spo&amp;inputFormat=png&amp;cs=fFNQTw&amp;docid=https%3A%2F%2Fbankofthailand-my.sharepoint.com%3A443%2F_api%2Fv2.0%2Fdrives%2Fb!vNln8UflvEum8dmt285tonpQGc0HBQhDgMsHvNHHQEkL-BckmJVfTLDERWg8hr74%2Fitems%2F01M42UJLPAT3A3ANPHYBFLMOO3Z33SEDSO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xOTc1MTYwMCIsImV4cCI6IjE2MTk3NzMyMDA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b1ZQclk5VExmUHhPd3JVaFFjdU9JcHRLOHJMTEJna3kvOGYydXBXNE5ncz0&amp;nocache=true&amp;encodeFailures=1&amp;width=496&amp;height=506&amp;srcWidth=496&amp;srcHeight=50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8645">
            <a:off x="5908803" y="6781934"/>
            <a:ext cx="993780" cy="101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3422917" y="8026533"/>
            <a:ext cx="4869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ตรวจทานความถูกต้อง</a:t>
            </a:r>
            <a:br>
              <a:rPr lang="th-TH" sz="3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3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ของธุรกรรมทางการเงินทุกครั้ง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2079" y="1849150"/>
            <a:ext cx="3037882" cy="25144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DF7EF"/>
              </a:clrFrom>
              <a:clrTo>
                <a:srgbClr val="FDF7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59049" y="6039746"/>
            <a:ext cx="1497801" cy="213615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054393" y="8303532"/>
            <a:ext cx="4869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เมื่อเป็นหนี้ต้องชำระ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17806" y="1696331"/>
            <a:ext cx="658368" cy="658367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1</a:t>
            </a:r>
            <a:endParaRPr lang="th-TH" sz="60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15673" y="1696331"/>
            <a:ext cx="658368" cy="658367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2</a:t>
            </a:r>
            <a:endParaRPr lang="th-TH" sz="60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1389796" y="1696330"/>
            <a:ext cx="658368" cy="658367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3</a:t>
            </a:r>
            <a:endParaRPr lang="th-TH" sz="60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067616" y="5716346"/>
            <a:ext cx="658368" cy="658367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4</a:t>
            </a:r>
            <a:endParaRPr lang="th-TH" sz="60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734495" y="5716345"/>
            <a:ext cx="658368" cy="658367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5</a:t>
            </a:r>
            <a:endParaRPr lang="th-TH" sz="60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21" name="Picture 6" descr="https://southeastasia1-mediap.svc.ms/transform/thumbnail?provider=spo&amp;inputFormat=png&amp;cs=fFNQTw&amp;docid=https%3A%2F%2Fbankofthailand-my.sharepoint.com%3A443%2F_api%2Fv2.0%2Fdrives%2Fb!vNln8UflvEum8dmt285tonpQGc0HBQhDgMsHvNHHQEkL-BckmJVfTLDERWg8hr74%2Fitems%2F01M42UJLKVXMCO6H6FCBAIEKH22OW3VLGS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xOTc1MTYwMCIsImV4cCI6IjE2MTk3NzMyMDA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b1ZQclk5VExmUHhPd3JVaFFjdU9JcHRLOHJMTEJna3kvOGYydXBXNE5ncz0&amp;nocache=true&amp;encodeFailures=1&amp;width=566&amp;height=712&amp;srcWidth=566&amp;srcHeight=7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357" y="6318845"/>
            <a:ext cx="1271626" cy="153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46D944A7-FB38-435E-96FB-90EE70D68696}"/>
              </a:ext>
            </a:extLst>
          </p:cNvPr>
          <p:cNvSpPr/>
          <p:nvPr/>
        </p:nvSpPr>
        <p:spPr>
          <a:xfrm>
            <a:off x="2017699" y="435088"/>
            <a:ext cx="13033403" cy="96917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1280160">
              <a:lnSpc>
                <a:spcPct val="90000"/>
              </a:lnSpc>
              <a:spcBef>
                <a:spcPct val="0"/>
              </a:spcBef>
            </a:pPr>
            <a:r>
              <a:rPr lang="th-TH" sz="48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หน้าที่ของผู้ใช้บริการทางการเงิน</a:t>
            </a:r>
          </a:p>
        </p:txBody>
      </p:sp>
    </p:spTree>
    <p:extLst>
      <p:ext uri="{BB962C8B-B14F-4D97-AF65-F5344CB8AC3E}">
        <p14:creationId xmlns:p14="http://schemas.microsoft.com/office/powerpoint/2010/main" val="117827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0" grpId="0"/>
      <p:bldP spid="24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5976">
            <a:off x="7299390" y="4724020"/>
            <a:ext cx="2882295" cy="238690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E0645-788E-4262-9CA5-0A5CEC0D209A}" type="slidenum">
              <a:rPr lang="th-TH" smtClean="0"/>
              <a:pPr/>
              <a:t>12</a:t>
            </a:fld>
            <a:endParaRPr lang="th-TH" dirty="0"/>
          </a:p>
        </p:txBody>
      </p:sp>
      <p:sp>
        <p:nvSpPr>
          <p:cNvPr id="2" name="TextBox 1"/>
          <p:cNvSpPr txBox="1"/>
          <p:nvPr/>
        </p:nvSpPr>
        <p:spPr>
          <a:xfrm>
            <a:off x="1617299" y="1757382"/>
            <a:ext cx="1424647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Fact Sheet</a:t>
            </a:r>
            <a:r>
              <a:rPr lang="th-TH" sz="5400" b="1">
                <a:solidFill>
                  <a:srgbClr val="C0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</a:t>
            </a:r>
            <a:r>
              <a:rPr lang="th-TH" sz="44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เป็นเอกสารแสดงข้อมูลเกี่ยวกับผลิตภัณฑ์หรือบริการทางการเงิน</a:t>
            </a:r>
            <a:br>
              <a:rPr lang="th-TH" sz="44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44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ที่เราควรรู้ก่อนตัดสินใจเลือกใช้บริการให้ตรงกับความต้องการ</a:t>
            </a:r>
            <a:endParaRPr lang="en-US" sz="4400">
              <a:solidFill>
                <a:schemeClr val="tx1">
                  <a:lumMod val="85000"/>
                  <a:lumOff val="1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  <a:p>
            <a:pPr algn="ctr"/>
            <a:endParaRPr lang="en-US" sz="4400">
              <a:solidFill>
                <a:srgbClr val="FF0000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79648" y="7390794"/>
            <a:ext cx="4369339" cy="174363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44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ลักษณะสำคัญของผลิตภัณฑ์ทางการเงิน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84486" y="7390794"/>
            <a:ext cx="3915840" cy="174363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44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ค่าบริการ</a:t>
            </a: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/</a:t>
            </a:r>
            <a:r>
              <a:rPr lang="th-TH" sz="44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ค่าธรรมเนียม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2062280" y="7390794"/>
            <a:ext cx="4184528" cy="1743636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44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เงื่อนไขและข้อกำหนด</a:t>
            </a:r>
            <a:br>
              <a:rPr lang="th-TH" sz="44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44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ที่ควรทราบ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373" y="5516339"/>
            <a:ext cx="1707850" cy="1199383"/>
          </a:xfrm>
          <a:prstGeom prst="rect">
            <a:avLst/>
          </a:prstGeom>
        </p:spPr>
      </p:pic>
      <p:pic>
        <p:nvPicPr>
          <p:cNvPr id="3078" name="Picture 6" descr="https://japaneast1-mediap.svc.ms/transform/thumbnail?provider=spo&amp;inputFormat=png&amp;cs=fFNQTw&amp;docid=https%3A%2F%2Fbankofthailand-my.sharepoint.com%3A443%2F_api%2Fv2.0%2Fdrives%2Fb!vNln8UflvEum8dmt285tonpQGc0HBQhDgMsHvNHHQEkL-BckmJVfTLDERWg8hr74%2Fitems%2F01M42UJLN5EO4L7JDOQNGJES7FULOGMWL4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yMDI1OTIwMCIsImV4cCI6IjE2MjAyODA4MDA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Z2tSSkptSmJoaVNlb1RHa0w4cERHMTBZS1V2WStHcTZNa2tPMk0zazA0WT0&amp;nocache=true&amp;encodeFailures=1&amp;width=1155&amp;height=600&amp;srcWidth=1155&amp;srcHeight=6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26" y="4529500"/>
            <a:ext cx="4718742" cy="237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79648" y="5373037"/>
            <a:ext cx="181331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•</a:t>
            </a:r>
            <a:r>
              <a:rPr lang="en-US" sz="200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r>
              <a:rPr lang="th-TH" sz="20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วงเงิน </a:t>
            </a:r>
            <a:r>
              <a:rPr lang="en-US" sz="20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YY,YYY </a:t>
            </a:r>
            <a:r>
              <a:rPr lang="th-TH" sz="20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บาท</a:t>
            </a:r>
          </a:p>
          <a:p>
            <a:r>
              <a:rPr lang="th-TH" sz="200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•</a:t>
            </a:r>
            <a:r>
              <a:rPr lang="en-US" sz="2000">
                <a:solidFill>
                  <a:srgbClr val="FF0000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r>
              <a:rPr lang="th-TH" sz="20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ดอกเบี้ย </a:t>
            </a:r>
            <a:r>
              <a:rPr lang="en-US" sz="20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xx% </a:t>
            </a:r>
            <a:r>
              <a:rPr lang="th-TH" sz="20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ต่อปี</a:t>
            </a:r>
          </a:p>
          <a:p>
            <a:r>
              <a:rPr lang="th-TH" sz="20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เมื่อชำระคืนบางส่วน</a:t>
            </a:r>
          </a:p>
        </p:txBody>
      </p:sp>
      <p:pic>
        <p:nvPicPr>
          <p:cNvPr id="3080" name="Picture 8" descr="Checklist Clip Art at Clker.com - vector clip art online, royalty free &amp;  public domai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9510">
            <a:off x="13557426" y="4840800"/>
            <a:ext cx="1696216" cy="208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741898" y="3652147"/>
            <a:ext cx="6078133" cy="919401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Fact Sheet </a:t>
            </a:r>
            <a:r>
              <a:rPr lang="th-TH" sz="480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มีข้อมูลอะไรบ้าง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EC16F420-D21E-4108-80AF-BDFC05E43C10}"/>
              </a:ext>
            </a:extLst>
          </p:cNvPr>
          <p:cNvSpPr/>
          <p:nvPr/>
        </p:nvSpPr>
        <p:spPr>
          <a:xfrm>
            <a:off x="1" y="638035"/>
            <a:ext cx="10800325" cy="1000807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txBody>
          <a:bodyPr vert="horz" lIns="540000" tIns="45720" rIns="91440" bIns="45720" rtlCol="0" anchor="ctr">
            <a:normAutofit/>
          </a:bodyPr>
          <a:lstStyle/>
          <a:p>
            <a:pPr defTabSz="1280160">
              <a:lnSpc>
                <a:spcPct val="90000"/>
              </a:lnSpc>
              <a:spcBef>
                <a:spcPct val="0"/>
              </a:spcBef>
            </a:pPr>
            <a:r>
              <a:rPr lang="th-TH" sz="40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ทำความเข้าใจรายละเอียดและเปรียบเทียบข้อมูลก่อนใช้บริการ</a:t>
            </a:r>
          </a:p>
        </p:txBody>
      </p:sp>
    </p:spTree>
    <p:extLst>
      <p:ext uri="{BB962C8B-B14F-4D97-AF65-F5344CB8AC3E}">
        <p14:creationId xmlns:p14="http://schemas.microsoft.com/office/powerpoint/2010/main" val="3803863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4F06A4F-578C-469C-BED4-2F6E9F6A7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641" y="267065"/>
            <a:ext cx="9410861" cy="9067069"/>
          </a:xfrm>
          <a:prstGeom prst="rect">
            <a:avLst/>
          </a:prstGeom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6CB540EC-E1F2-48F5-AB4D-4E5A15C2B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05017" y="8896865"/>
            <a:ext cx="848997" cy="518335"/>
          </a:xfrm>
        </p:spPr>
        <p:txBody>
          <a:bodyPr/>
          <a:lstStyle/>
          <a:p>
            <a:pPr marL="0" marR="0" lvl="0" indent="0" algn="r" defTabSz="1075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F3CCA-B1AA-44B2-8491-5DFB46E2B028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75 Bd" panose="02000506090000020004" pitchFamily="2" charset="-34"/>
                <a:ea typeface="+mn-ea"/>
                <a:cs typeface="DB Helvethaica X 75 Bd" panose="02000506090000020004" pitchFamily="2" charset="-34"/>
              </a:rPr>
              <a:pPr marL="0" marR="0" lvl="0" indent="0" algn="r" defTabSz="10752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75 Bd" panose="02000506090000020004" pitchFamily="2" charset="-34"/>
              <a:ea typeface="+mn-ea"/>
              <a:cs typeface="DB Helvethaica X 75 Bd" panose="02000506090000020004" pitchFamily="2" charset="-34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DF4BA6DF-ED79-4744-BFFF-519375D2F56F}"/>
              </a:ext>
            </a:extLst>
          </p:cNvPr>
          <p:cNvSpPr/>
          <p:nvPr/>
        </p:nvSpPr>
        <p:spPr>
          <a:xfrm>
            <a:off x="1" y="638035"/>
            <a:ext cx="4495799" cy="1000807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txBody>
          <a:bodyPr vert="horz" lIns="540000" tIns="45720" rIns="91440" bIns="45720" rtlCol="0" anchor="ctr">
            <a:normAutofit/>
          </a:bodyPr>
          <a:lstStyle/>
          <a:p>
            <a:pPr defTabSz="1280160">
              <a:lnSpc>
                <a:spcPct val="90000"/>
              </a:lnSpc>
              <a:spcBef>
                <a:spcPct val="0"/>
              </a:spcBef>
            </a:pPr>
            <a:r>
              <a:rPr lang="th-TH" sz="40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ตัวอย่าง </a:t>
            </a:r>
            <a:r>
              <a:rPr lang="en-US" sz="40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Fact Sheet</a:t>
            </a:r>
            <a:endParaRPr lang="th-TH" sz="4000">
              <a:solidFill>
                <a:schemeClr val="bg1"/>
              </a:solidFill>
              <a:latin typeface="DB Helvethaica X 65 Med" panose="02000506090000020004" pitchFamily="2" charset="-34"/>
              <a:ea typeface="+mj-ea"/>
              <a:cs typeface="DB Helvethaica X 65 Med" panose="0200050609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9B664D-92BE-4695-AF59-5BD1C9D0FACB}"/>
              </a:ext>
            </a:extLst>
          </p:cNvPr>
          <p:cNvSpPr txBox="1"/>
          <p:nvPr/>
        </p:nvSpPr>
        <p:spPr>
          <a:xfrm>
            <a:off x="182054" y="9101015"/>
            <a:ext cx="3546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75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ที่มา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: </a:t>
            </a:r>
            <a:r>
              <a:rPr kumimoji="0" lang="th-TH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ตัวอย่าง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factsheet </a:t>
            </a:r>
            <a:r>
              <a:rPr kumimoji="0" lang="th-TH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จาก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KBANK</a:t>
            </a:r>
            <a:r>
              <a:rPr kumimoji="0" lang="th-TH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6951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FF18679-E5FF-4045-8D4A-A76DB3AB5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05017" y="8896865"/>
            <a:ext cx="848997" cy="518335"/>
          </a:xfrm>
        </p:spPr>
        <p:txBody>
          <a:bodyPr/>
          <a:lstStyle/>
          <a:p>
            <a:pPr marL="0" marR="0" lvl="0" indent="0" algn="r" defTabSz="1075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DF3CCA-B1AA-44B2-8491-5DFB46E2B028}" type="slidenum">
              <a:rPr kumimoji="0" lang="th-TH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75 Bd" panose="02000506090000020004" pitchFamily="2" charset="-34"/>
                <a:ea typeface="+mn-ea"/>
                <a:cs typeface="DB Helvethaica X 75 Bd" panose="02000506090000020004" pitchFamily="2" charset="-34"/>
              </a:rPr>
              <a:pPr marL="0" marR="0" lvl="0" indent="0" algn="r" defTabSz="10752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h-TH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75 Bd" panose="02000506090000020004" pitchFamily="2" charset="-34"/>
              <a:ea typeface="+mn-ea"/>
              <a:cs typeface="DB Helvethaica X 75 Bd" panose="02000506090000020004" pitchFamily="2" charset="-34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F6DE3BD-4975-40C1-8478-F08BE30440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48"/>
          <a:stretch/>
        </p:blipFill>
        <p:spPr>
          <a:xfrm>
            <a:off x="3545199" y="1120957"/>
            <a:ext cx="10949733" cy="8197942"/>
          </a:xfrm>
          <a:prstGeom prst="rect">
            <a:avLst/>
          </a:prstGeom>
        </p:spPr>
      </p:pic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6D0D5A14-843D-40C3-A5BD-BE5A08EDFB9B}"/>
              </a:ext>
            </a:extLst>
          </p:cNvPr>
          <p:cNvSpPr/>
          <p:nvPr/>
        </p:nvSpPr>
        <p:spPr>
          <a:xfrm>
            <a:off x="3599541" y="3292160"/>
            <a:ext cx="4460725" cy="3555999"/>
          </a:xfrm>
          <a:prstGeom prst="roundRect">
            <a:avLst>
              <a:gd name="adj" fmla="val 6430"/>
            </a:avLst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5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9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Rectangular Callout 8">
            <a:extLst>
              <a:ext uri="{FF2B5EF4-FFF2-40B4-BE49-F238E27FC236}">
                <a16:creationId xmlns:a16="http://schemas.microsoft.com/office/drawing/2014/main" id="{137EFAAB-1433-4AB5-9D73-55729BCE93EE}"/>
              </a:ext>
            </a:extLst>
          </p:cNvPr>
          <p:cNvSpPr/>
          <p:nvPr/>
        </p:nvSpPr>
        <p:spPr>
          <a:xfrm>
            <a:off x="694267" y="3495360"/>
            <a:ext cx="2387600" cy="1589397"/>
          </a:xfrm>
          <a:prstGeom prst="wedgeRectCallout">
            <a:avLst>
              <a:gd name="adj1" fmla="val 69081"/>
              <a:gd name="adj2" fmla="val -16093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5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ค่าใช้จ่ายอื่นนอกเหนือจากค่างวด</a:t>
            </a:r>
            <a:br>
              <a:rPr kumimoji="0" lang="th-TH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kumimoji="0" lang="th-TH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มีอะไรบ้าง</a:t>
            </a:r>
          </a:p>
        </p:txBody>
      </p:sp>
      <p:sp>
        <p:nvSpPr>
          <p:cNvPr id="23" name="Rectangular Callout 9">
            <a:extLst>
              <a:ext uri="{FF2B5EF4-FFF2-40B4-BE49-F238E27FC236}">
                <a16:creationId xmlns:a16="http://schemas.microsoft.com/office/drawing/2014/main" id="{2C7B40E9-3E4A-452E-9D28-1DB5B8CAC3CA}"/>
              </a:ext>
            </a:extLst>
          </p:cNvPr>
          <p:cNvSpPr/>
          <p:nvPr/>
        </p:nvSpPr>
        <p:spPr>
          <a:xfrm>
            <a:off x="626533" y="7032648"/>
            <a:ext cx="2624667" cy="1745912"/>
          </a:xfrm>
          <a:prstGeom prst="wedgeRectCallout">
            <a:avLst>
              <a:gd name="adj1" fmla="val 60526"/>
              <a:gd name="adj2" fmla="val -16471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1075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ปิดบัญชีเพื่อ </a:t>
            </a:r>
            <a:b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re-finance </a:t>
            </a:r>
            <a:r>
              <a:rPr kumimoji="0" lang="th-TH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คิดเบี้ยปรับอย่างไร</a:t>
            </a:r>
          </a:p>
        </p:txBody>
      </p:sp>
      <p:sp>
        <p:nvSpPr>
          <p:cNvPr id="24" name="Rounded Rectangle 10">
            <a:extLst>
              <a:ext uri="{FF2B5EF4-FFF2-40B4-BE49-F238E27FC236}">
                <a16:creationId xmlns:a16="http://schemas.microsoft.com/office/drawing/2014/main" id="{C07B213F-3BAE-4AF8-9AFE-1CBCE227A4BF}"/>
              </a:ext>
            </a:extLst>
          </p:cNvPr>
          <p:cNvSpPr/>
          <p:nvPr/>
        </p:nvSpPr>
        <p:spPr>
          <a:xfrm>
            <a:off x="3674532" y="6925842"/>
            <a:ext cx="4402667" cy="2343785"/>
          </a:xfrm>
          <a:prstGeom prst="roundRect">
            <a:avLst>
              <a:gd name="adj" fmla="val 6430"/>
            </a:avLst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5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9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5" name="Rounded Rectangle 11">
            <a:extLst>
              <a:ext uri="{FF2B5EF4-FFF2-40B4-BE49-F238E27FC236}">
                <a16:creationId xmlns:a16="http://schemas.microsoft.com/office/drawing/2014/main" id="{2C5A470F-0EB1-4236-A352-B90E098B7F53}"/>
              </a:ext>
            </a:extLst>
          </p:cNvPr>
          <p:cNvSpPr/>
          <p:nvPr/>
        </p:nvSpPr>
        <p:spPr>
          <a:xfrm>
            <a:off x="8120739" y="3251309"/>
            <a:ext cx="6238727" cy="6018318"/>
          </a:xfrm>
          <a:prstGeom prst="roundRect">
            <a:avLst>
              <a:gd name="adj" fmla="val 6430"/>
            </a:avLst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5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9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6" name="Rectangular Callout 12">
            <a:extLst>
              <a:ext uri="{FF2B5EF4-FFF2-40B4-BE49-F238E27FC236}">
                <a16:creationId xmlns:a16="http://schemas.microsoft.com/office/drawing/2014/main" id="{16543C0A-1D36-4C39-82A5-F4651D3D25C9}"/>
              </a:ext>
            </a:extLst>
          </p:cNvPr>
          <p:cNvSpPr/>
          <p:nvPr/>
        </p:nvSpPr>
        <p:spPr>
          <a:xfrm>
            <a:off x="14739842" y="4281054"/>
            <a:ext cx="2142691" cy="1957506"/>
          </a:xfrm>
          <a:prstGeom prst="wedgeRectCallout">
            <a:avLst>
              <a:gd name="adj1" fmla="val -66696"/>
              <a:gd name="adj2" fmla="val -15191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accent2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5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คิดดอกเบี้ยตามงวดปกติ และเมื่อผิดนัดชำระหนี้อย่างไร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73C7B5-29FD-4A0F-93AC-EF7E6FBC4299}"/>
              </a:ext>
            </a:extLst>
          </p:cNvPr>
          <p:cNvSpPr txBox="1"/>
          <p:nvPr/>
        </p:nvSpPr>
        <p:spPr>
          <a:xfrm>
            <a:off x="182054" y="9101015"/>
            <a:ext cx="3546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75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ที่มา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: </a:t>
            </a:r>
            <a:r>
              <a:rPr kumimoji="0" lang="th-TH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ตัวอย่าง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factsheet </a:t>
            </a:r>
            <a:r>
              <a:rPr kumimoji="0" lang="th-TH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จาก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KBANK</a:t>
            </a:r>
            <a:r>
              <a:rPr kumimoji="0" lang="th-TH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327DB382-5801-4E31-B4A5-EBF5217260F7}"/>
              </a:ext>
            </a:extLst>
          </p:cNvPr>
          <p:cNvSpPr/>
          <p:nvPr/>
        </p:nvSpPr>
        <p:spPr>
          <a:xfrm>
            <a:off x="1" y="638035"/>
            <a:ext cx="4495799" cy="1000807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txBody>
          <a:bodyPr vert="horz" lIns="540000" tIns="45720" rIns="91440" bIns="45720" rtlCol="0" anchor="ctr">
            <a:normAutofit/>
          </a:bodyPr>
          <a:lstStyle/>
          <a:p>
            <a:pPr defTabSz="1280160">
              <a:lnSpc>
                <a:spcPct val="90000"/>
              </a:lnSpc>
              <a:spcBef>
                <a:spcPct val="0"/>
              </a:spcBef>
            </a:pPr>
            <a:r>
              <a:rPr lang="th-TH" sz="40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ตัวอย่าง </a:t>
            </a:r>
            <a:r>
              <a:rPr lang="en-US" sz="40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Fact Sheet</a:t>
            </a:r>
            <a:endParaRPr lang="th-TH" sz="4000">
              <a:solidFill>
                <a:schemeClr val="bg1"/>
              </a:solidFill>
              <a:latin typeface="DB Helvethaica X 65 Med" panose="02000506090000020004" pitchFamily="2" charset="-34"/>
              <a:ea typeface="+mj-ea"/>
              <a:cs typeface="DB Helvethaica X 65 Med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83244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E50E4C-3B62-4747-AE44-D145F1361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2E68DD-89D8-431F-AB79-3B8B94AB9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232" y="891907"/>
            <a:ext cx="10994380" cy="8323821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7BE58EF-AF7E-411A-AAFA-8790C5CBD4B1}"/>
              </a:ext>
            </a:extLst>
          </p:cNvPr>
          <p:cNvSpPr txBox="1">
            <a:spLocks/>
          </p:cNvSpPr>
          <p:nvPr/>
        </p:nvSpPr>
        <p:spPr>
          <a:xfrm>
            <a:off x="15905017" y="8896865"/>
            <a:ext cx="848997" cy="5183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h-TH"/>
            </a:defPPr>
            <a:lvl1pPr marL="0" algn="r" defTabSz="1075284" rtl="0" eaLnBrk="1" latinLnBrk="0" hangingPunct="1">
              <a:defRPr lang="th-TH" sz="2000" b="1" kern="1200" smtClean="0">
                <a:solidFill>
                  <a:schemeClr val="tx1"/>
                </a:solidFill>
                <a:latin typeface="DB Helvethaica X 75 Bd" panose="02000506090000020004" pitchFamily="2" charset="-34"/>
                <a:ea typeface="+mn-ea"/>
                <a:cs typeface="DB Helvethaica X 75 Bd" panose="02000506090000020004" pitchFamily="2" charset="-34"/>
              </a:defRPr>
            </a:lvl1pPr>
            <a:lvl2pPr marL="537641" algn="l" defTabSz="1075284" rtl="0" eaLnBrk="1" latinLnBrk="0" hangingPunct="1">
              <a:defRPr sz="3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284" algn="l" defTabSz="1075284" rtl="0" eaLnBrk="1" latinLnBrk="0" hangingPunct="1">
              <a:defRPr sz="3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926" algn="l" defTabSz="1075284" rtl="0" eaLnBrk="1" latinLnBrk="0" hangingPunct="1">
              <a:defRPr sz="3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568" algn="l" defTabSz="1075284" rtl="0" eaLnBrk="1" latinLnBrk="0" hangingPunct="1">
              <a:defRPr sz="3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8209" algn="l" defTabSz="1075284" rtl="0" eaLnBrk="1" latinLnBrk="0" hangingPunct="1">
              <a:defRPr sz="3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850" algn="l" defTabSz="1075284" rtl="0" eaLnBrk="1" latinLnBrk="0" hangingPunct="1">
              <a:defRPr sz="3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3493" algn="l" defTabSz="1075284" rtl="0" eaLnBrk="1" latinLnBrk="0" hangingPunct="1">
              <a:defRPr sz="3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1135" algn="l" defTabSz="1075284" rtl="0" eaLnBrk="1" latinLnBrk="0" hangingPunct="1">
              <a:defRPr sz="329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DF3CCA-B1AA-44B2-8491-5DFB46E2B028}" type="slidenum">
              <a:rPr lang="th-TH" smtClean="0">
                <a:solidFill>
                  <a:prstClr val="black"/>
                </a:solidFill>
              </a:rPr>
              <a:pPr/>
              <a:t>15</a:t>
            </a:fld>
            <a:endParaRPr lang="th-TH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410644-0EA1-42BF-9254-8668361B79BE}"/>
              </a:ext>
            </a:extLst>
          </p:cNvPr>
          <p:cNvSpPr txBox="1"/>
          <p:nvPr/>
        </p:nvSpPr>
        <p:spPr>
          <a:xfrm>
            <a:off x="12292559" y="2597581"/>
            <a:ext cx="4552811" cy="4647426"/>
          </a:xfrm>
          <a:prstGeom prst="rect">
            <a:avLst/>
          </a:prstGeom>
          <a:solidFill>
            <a:srgbClr val="B00000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1075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lvethaica X 55 Regular"/>
                <a:cs typeface="DB Helvethaica X 55 Regular"/>
              </a:rPr>
              <a:t>คำเตือน</a:t>
            </a:r>
          </a:p>
          <a:p>
            <a:pPr algn="ctr">
              <a:defRPr/>
            </a:pPr>
            <a:br>
              <a:rPr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lvethaica X 55 Regular"/>
                <a:cs typeface="DB Helvethaica X 55 Regular"/>
              </a:rPr>
              <a:t>หากยังไม่เข้าใจในผลิตภัณฑ์</a:t>
            </a:r>
            <a:br>
              <a:rPr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lvethaica X 55 Regular"/>
                <a:cs typeface="DB Helvethaica X 55 Regular"/>
              </a:rPr>
              <a:t> บริการ หรือ</a:t>
            </a:r>
            <a:r>
              <a:rPr lang="th-TH" sz="3600" dirty="0">
                <a:solidFill>
                  <a:srgbClr val="FFFFFF"/>
                </a:solidFill>
                <a:latin typeface="DB Helvethaica X 55 Regular"/>
                <a:cs typeface="DB Helvethaica X 55 Regular"/>
              </a:rPr>
              <a:t>เอกสาร</a:t>
            </a: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lvethaica X 55 Regular"/>
                <a:cs typeface="DB Helvethaica X 55 Regular"/>
              </a:rPr>
              <a:t>ที่ต้องลงนาม</a:t>
            </a:r>
            <a:r>
              <a:rPr lang="th-TH" sz="3600" dirty="0">
                <a:solidFill>
                  <a:srgbClr val="FFFFFF"/>
                </a:solidFill>
                <a:latin typeface="DB Helvethaica X 55 Regular"/>
                <a:cs typeface="DB Helvethaica X 55 Regular"/>
              </a:rPr>
              <a:t> </a:t>
            </a:r>
            <a:endParaRPr lang="th-TH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pPr marL="0" marR="0" lvl="0" indent="0" algn="ctr" defTabSz="1075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th-TH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lvethaica X 55 Regular"/>
                <a:cs typeface="DB Helvethaica X 55 Regular"/>
              </a:rPr>
              <a:t>โปรดสอบถามกับเจ้าหน้าที่ก่อน ... </a:t>
            </a:r>
            <a:br>
              <a:rPr lang="th-TH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br>
              <a:rPr lang="th-TH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kumimoji="0" lang="th-TH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lvethaica X 55 Regular"/>
                <a:cs typeface="DB Helvethaica X 55 Regular"/>
              </a:rPr>
              <a:t>อย่ารีบลงนามเด็ดขาด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B Helvethaica X 55 Regular"/>
                <a:cs typeface="DB Helvethaica X 55 Regular"/>
              </a:rPr>
              <a:t>!!!</a:t>
            </a:r>
            <a:endParaRPr lang="th-TH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B Helvethaica X 55 Regular"/>
              <a:cs typeface="DB Helvethaica X 55 Regular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D501F-849E-4884-AC88-AD3EB95F732E}"/>
              </a:ext>
            </a:extLst>
          </p:cNvPr>
          <p:cNvSpPr txBox="1"/>
          <p:nvPr/>
        </p:nvSpPr>
        <p:spPr>
          <a:xfrm>
            <a:off x="182054" y="9101015"/>
            <a:ext cx="3546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75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ที่มา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: </a:t>
            </a:r>
            <a:r>
              <a:rPr kumimoji="0" lang="th-TH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ตัวอย่าง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factsheet </a:t>
            </a:r>
            <a:r>
              <a:rPr kumimoji="0" lang="th-TH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จาก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KBANK</a:t>
            </a:r>
            <a:r>
              <a:rPr kumimoji="0" lang="th-TH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DB Helvethaica X 55 Regular" panose="02000506090000020004" pitchFamily="2" charset="-34"/>
                <a:ea typeface="+mn-ea"/>
                <a:cs typeface="DB Helvethaica X 55 Regular" panose="02000506090000020004" pitchFamily="2" charset="-34"/>
              </a:rPr>
              <a:t> 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FD065DA2-BC0E-45FB-8709-EB73A9011EE3}"/>
              </a:ext>
            </a:extLst>
          </p:cNvPr>
          <p:cNvSpPr/>
          <p:nvPr/>
        </p:nvSpPr>
        <p:spPr>
          <a:xfrm>
            <a:off x="1" y="638035"/>
            <a:ext cx="4495799" cy="1000807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txBody>
          <a:bodyPr vert="horz" lIns="540000" tIns="45720" rIns="91440" bIns="45720" rtlCol="0" anchor="ctr">
            <a:normAutofit/>
          </a:bodyPr>
          <a:lstStyle/>
          <a:p>
            <a:pPr defTabSz="1280160">
              <a:lnSpc>
                <a:spcPct val="90000"/>
              </a:lnSpc>
              <a:spcBef>
                <a:spcPct val="0"/>
              </a:spcBef>
            </a:pPr>
            <a:r>
              <a:rPr lang="th-TH" sz="40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ตัวอย่าง </a:t>
            </a:r>
            <a:r>
              <a:rPr lang="en-US" sz="40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Fact Sheet</a:t>
            </a:r>
            <a:endParaRPr lang="th-TH" sz="4000">
              <a:solidFill>
                <a:schemeClr val="bg1"/>
              </a:solidFill>
              <a:latin typeface="DB Helvethaica X 65 Med" panose="02000506090000020004" pitchFamily="2" charset="-34"/>
              <a:ea typeface="+mj-ea"/>
              <a:cs typeface="DB Helvethaica X 65 Med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3337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16</a:t>
            </a:fld>
            <a:endParaRPr lang="th-TH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5A8FCD-F7A6-4B08-8723-55DB804EB4DC}"/>
              </a:ext>
            </a:extLst>
          </p:cNvPr>
          <p:cNvSpPr/>
          <p:nvPr/>
        </p:nvSpPr>
        <p:spPr>
          <a:xfrm>
            <a:off x="1420872" y="2951893"/>
            <a:ext cx="14227056" cy="42858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8768C3A-8B02-42F9-A36F-72551FF2B10F}"/>
              </a:ext>
            </a:extLst>
          </p:cNvPr>
          <p:cNvSpPr txBox="1">
            <a:spLocks/>
          </p:cNvSpPr>
          <p:nvPr/>
        </p:nvSpPr>
        <p:spPr>
          <a:xfrm>
            <a:off x="1420873" y="1677130"/>
            <a:ext cx="14227055" cy="127476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pPr algn="ctr"/>
            <a:r>
              <a:rPr lang="th-TH" dirty="0">
                <a:solidFill>
                  <a:schemeClr val="bg1"/>
                </a:solidFill>
              </a:rPr>
              <a:t>หัวข้อการนำเสนอ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F04DA41-B365-4593-A4C7-FA176329F525}"/>
              </a:ext>
            </a:extLst>
          </p:cNvPr>
          <p:cNvSpPr txBox="1">
            <a:spLocks/>
          </p:cNvSpPr>
          <p:nvPr/>
        </p:nvSpPr>
        <p:spPr>
          <a:xfrm>
            <a:off x="2448445" y="3402461"/>
            <a:ext cx="10598042" cy="3017838"/>
          </a:xfrm>
          <a:prstGeom prst="roundRect">
            <a:avLst>
              <a:gd name="adj" fmla="val 9129"/>
            </a:avLst>
          </a:prstGeom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49375">
              <a:buFont typeface="Arial" panose="020B0604020202020204" pitchFamily="34" charset="0"/>
              <a:buNone/>
            </a:pPr>
            <a:r>
              <a:rPr lang="th-TH" sz="54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     สิทธิของผู้ใช้บริการทางการเงิน</a:t>
            </a:r>
          </a:p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th-TH" sz="40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     </a:t>
            </a:r>
            <a:r>
              <a:rPr lang="en-US" sz="40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</a:t>
            </a:r>
            <a:r>
              <a:rPr lang="th-TH" sz="54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หน้าที่ของผู้ใช้บริการทางการเงิน</a:t>
            </a: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th-TH" sz="54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     เรียนรู้จากเรื่องร้องเรียน</a:t>
            </a:r>
            <a:endParaRPr lang="th-TH" sz="5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37CFDC-1479-489D-9FB1-2EE7BA5809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094" y="3222990"/>
            <a:ext cx="2475319" cy="315522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96573E3A-1FE1-4A73-9498-AA9302849BC5}"/>
              </a:ext>
            </a:extLst>
          </p:cNvPr>
          <p:cNvSpPr/>
          <p:nvPr/>
        </p:nvSpPr>
        <p:spPr>
          <a:xfrm>
            <a:off x="2537336" y="3567220"/>
            <a:ext cx="720000" cy="720000"/>
          </a:xfrm>
          <a:prstGeom prst="ellipse">
            <a:avLst/>
          </a:prstGeom>
          <a:solidFill>
            <a:srgbClr val="33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610" dirty="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</a:t>
            </a:r>
            <a:endParaRPr lang="th-TH" sz="4610" dirty="0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BE229C3-DDCD-4AA2-8421-F065FEDF597B}"/>
              </a:ext>
            </a:extLst>
          </p:cNvPr>
          <p:cNvSpPr/>
          <p:nvPr/>
        </p:nvSpPr>
        <p:spPr>
          <a:xfrm>
            <a:off x="2537336" y="4489178"/>
            <a:ext cx="720000" cy="720000"/>
          </a:xfrm>
          <a:prstGeom prst="ellipse">
            <a:avLst/>
          </a:prstGeom>
          <a:solidFill>
            <a:srgbClr val="33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610" dirty="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</a:t>
            </a:r>
            <a:endParaRPr lang="th-TH" sz="4610" dirty="0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EEC3A55-5124-4DF7-B032-82983F79FF17}"/>
              </a:ext>
            </a:extLst>
          </p:cNvPr>
          <p:cNvSpPr/>
          <p:nvPr/>
        </p:nvSpPr>
        <p:spPr>
          <a:xfrm>
            <a:off x="2537336" y="5411136"/>
            <a:ext cx="720000" cy="720000"/>
          </a:xfrm>
          <a:prstGeom prst="ellipse">
            <a:avLst/>
          </a:prstGeom>
          <a:solidFill>
            <a:srgbClr val="33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610" dirty="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</a:t>
            </a:r>
            <a:endParaRPr lang="th-TH" sz="4610" dirty="0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5E3AA739-1DE6-4360-B1FF-EDB9D9814C81}"/>
              </a:ext>
            </a:extLst>
          </p:cNvPr>
          <p:cNvSpPr/>
          <p:nvPr/>
        </p:nvSpPr>
        <p:spPr>
          <a:xfrm>
            <a:off x="2448445" y="5265205"/>
            <a:ext cx="10242648" cy="981661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016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964466" y="1835779"/>
            <a:ext cx="9390992" cy="2677715"/>
          </a:xfrm>
          <a:prstGeom prst="roundRect">
            <a:avLst>
              <a:gd name="adj" fmla="val 13490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 sz="32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17</a:t>
            </a:fld>
            <a:endParaRPr lang="th-TH" dirty="0"/>
          </a:p>
        </p:txBody>
      </p:sp>
      <p:sp>
        <p:nvSpPr>
          <p:cNvPr id="7" name="Rectangle 6"/>
          <p:cNvSpPr/>
          <p:nvPr/>
        </p:nvSpPr>
        <p:spPr>
          <a:xfrm>
            <a:off x="5178899" y="2424886"/>
            <a:ext cx="89621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“</a:t>
            </a:r>
            <a:r>
              <a:rPr lang="th-TH" sz="4400" b="1" dirty="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สถาบันการเงินมีสิทธิ์เรียกเก็บค่ารักษาบัญชี</a:t>
            </a:r>
            <a:r>
              <a:rPr lang="th-TH" sz="44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หรือไม่ </a:t>
            </a:r>
            <a:br>
              <a:rPr lang="th-TH" sz="44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44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แล้วเราจะทำอย่างไร ถ้าไม่อยากถูกเรียกเก็บค่ารักษาบัญชี</a:t>
            </a:r>
            <a:r>
              <a:rPr lang="en-US" sz="44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”</a:t>
            </a:r>
            <a:r>
              <a:rPr lang="th-TH" sz="44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endParaRPr lang="th-TH" sz="4400" b="1" dirty="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739758" y="5024437"/>
            <a:ext cx="10875085" cy="3466742"/>
          </a:xfrm>
          <a:prstGeom prst="roundRect">
            <a:avLst>
              <a:gd name="adj" fmla="val 13596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Rectangle 12"/>
          <p:cNvSpPr/>
          <p:nvPr/>
        </p:nvSpPr>
        <p:spPr>
          <a:xfrm>
            <a:off x="6050275" y="5171802"/>
            <a:ext cx="10254049" cy="31700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th-TH" sz="4000" b="1" dirty="0">
                <a:latin typeface="DB Helvethaica X 55 Regular"/>
                <a:cs typeface="DB Helvethaica X 55 Regular"/>
              </a:rPr>
              <a:t>สถาบันการเงินสามารถเรียกเก็บค่ารักษาบัญชีได้เท่าที่จำเป็น</a:t>
            </a:r>
            <a:br>
              <a:rPr lang="th-TH" sz="4000" b="1" strike="sngStrike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4000">
                <a:latin typeface="DB Helvethaica X 55 Regular"/>
                <a:cs typeface="DB Helvethaica X 55 Regular"/>
              </a:rPr>
              <a:t>ตามเงื่อนไขที่ต้องเปิดเผยให้ผู้ใช้บริการทราบ </a:t>
            </a:r>
            <a:r>
              <a:rPr lang="th-TH" sz="4000" b="1">
                <a:latin typeface="DB Helvethaica X 55 Regular"/>
                <a:cs typeface="DB Helvethaica X 55 Regular"/>
              </a:rPr>
              <a:t>หากไม่อยากถูก</a:t>
            </a:r>
            <a:br>
              <a:rPr lang="th-TH" sz="4000" b="1">
                <a:latin typeface="DB Helvethaica X 55 Regular"/>
                <a:cs typeface="DB Helvethaica X 55 Regular"/>
              </a:rPr>
            </a:br>
            <a:r>
              <a:rPr lang="th-TH" sz="4000" b="1">
                <a:latin typeface="DB Helvethaica X 55 Regular"/>
                <a:cs typeface="DB Helvethaica X 55 Regular"/>
              </a:rPr>
              <a:t>เรียกเก็บค่ารักษาบัญชีดังกล่าว เราสามารถทำได้โดยปฏิบัติตามเงื่อนไข</a:t>
            </a:r>
            <a:br>
              <a:rPr lang="th-TH" sz="4000" b="1">
                <a:latin typeface="DB Helvethaica X 55 Regular"/>
                <a:cs typeface="DB Helvethaica X 55 Regular"/>
              </a:rPr>
            </a:br>
            <a:r>
              <a:rPr lang="th-TH" sz="4000" b="1">
                <a:latin typeface="DB Helvethaica X 55 Regular"/>
                <a:cs typeface="DB Helvethaica X 55 Regular"/>
              </a:rPr>
              <a:t>ของแต่ละสถาบันการเงิน </a:t>
            </a:r>
            <a:r>
              <a:rPr lang="th-TH" sz="4000">
                <a:latin typeface="DB Helvethaica X 55 Regular"/>
                <a:cs typeface="DB Helvethaica X 55 Regular"/>
              </a:rPr>
              <a:t>เช่น มียอดคงเหลือในบัญชีตามที่กำหนด </a:t>
            </a:r>
            <a:br>
              <a:rPr lang="th-TH" sz="4000">
                <a:latin typeface="DB Helvethaica X 55 Regular"/>
                <a:cs typeface="DB Helvethaica X 55 Regular"/>
              </a:rPr>
            </a:br>
            <a:r>
              <a:rPr lang="th-TH" sz="4000">
                <a:latin typeface="DB Helvethaica X 55 Regular"/>
                <a:cs typeface="DB Helvethaica X 55 Regular"/>
              </a:rPr>
              <a:t>หรือมีการเดินบัญชีอย่างสม่ำเสมอ </a:t>
            </a:r>
            <a:endParaRPr lang="th-TH" sz="4000" dirty="0">
              <a:latin typeface="DB Helvethaica X 55 Regular"/>
              <a:cs typeface="DB Helvethaica X 55 Regular"/>
            </a:endParaRPr>
          </a:p>
        </p:txBody>
      </p:sp>
      <p:cxnSp>
        <p:nvCxnSpPr>
          <p:cNvPr id="17" name="Curved Connector 16"/>
          <p:cNvCxnSpPr>
            <a:cxnSpLocks/>
          </p:cNvCxnSpPr>
          <p:nvPr/>
        </p:nvCxnSpPr>
        <p:spPr>
          <a:xfrm>
            <a:off x="14355458" y="3876644"/>
            <a:ext cx="1681029" cy="1660403"/>
          </a:xfrm>
          <a:prstGeom prst="curvedConnector3">
            <a:avLst>
              <a:gd name="adj1" fmla="val 136801"/>
            </a:avLst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https://southeastasia1-mediap.svc.ms/transform/thumbnail?provider=spo&amp;inputFormat=png&amp;cs=fFNQTw&amp;docid=https%3A%2F%2Fbankofthailand-my.sharepoint.com%3A443%2F_api%2Fv2.0%2Fdrives%2Fb!vNln8UflvEum8dmt285tonpQGc0HBQhDgMsHvNHHQEkL-BckmJVfTLDERWg8hr74%2Fitems%2F01M42UJLKOXQIZ3YFYVBA3HO7H4CQ6H3XE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yMzY1MDQwMCIsImV4cCI6IjE2MjM2NzIwMDA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MUpTVDN4NXV2emx5d1lFeURIQWphMFdkdkN0ZGNBUGRIODk5dW1JME5Hdz0&amp;nocache=true&amp;encodeFailures=1&amp;width=803&amp;height=490&amp;srcWidth=803&amp;srcHeight=4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6189">
            <a:off x="1566896" y="3346056"/>
            <a:ext cx="4659064" cy="301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outheastasia1-mediap.svc.ms/transform/thumbnail?provider=spo&amp;inputFormat=png&amp;cs=fFNQTw&amp;docid=https%3A%2F%2Fbankofthailand-my.sharepoint.com%3A443%2F_api%2Fv2.0%2Fdrives%2Fb!vNln8UflvEum8dmt285tonpQGc0HBQhDgMsHvNHHQEkL-BckmJVfTLDERWg8hr74%2Fitems%2F01M42UJLM5LZAFRAFI6FH32CGZMKNSIJNG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yMzY1MDQwMCIsImV4cCI6IjE2MjM2NzIwMDA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MUpTVDN4NXV2emx5d1lFeURIQWphMFdkdkN0ZGNBUGRIODk5dW1JME5Hdz0&amp;nocache=true&amp;encodeFailures=1&amp;width=815&amp;height=849&amp;srcWidth=1105&amp;srcHeight=11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85" y="3884605"/>
            <a:ext cx="2035014" cy="225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-193269" y="5244659"/>
            <a:ext cx="37141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>
                <a:solidFill>
                  <a:srgbClr val="00206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ค่าธรรมเนียม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FD5976-762D-44D1-8FF8-3A15055B0E34}"/>
              </a:ext>
            </a:extLst>
          </p:cNvPr>
          <p:cNvSpPr/>
          <p:nvPr/>
        </p:nvSpPr>
        <p:spPr>
          <a:xfrm>
            <a:off x="2" y="437324"/>
            <a:ext cx="6579702" cy="105962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540000" tIns="45720" rIns="91440" bIns="45720" rtlCol="0" anchor="ctr">
            <a:normAutofit/>
          </a:bodyPr>
          <a:lstStyle/>
          <a:p>
            <a:pPr defTabSz="1280160">
              <a:lnSpc>
                <a:spcPct val="90000"/>
              </a:lnSpc>
              <a:spcBef>
                <a:spcPct val="0"/>
              </a:spcBef>
            </a:pPr>
            <a:r>
              <a:rPr lang="th-TH" sz="48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เรียนรู้จากเรื่องร้องเรียน (</a:t>
            </a:r>
            <a:r>
              <a:rPr lang="en-US" sz="48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1</a:t>
            </a:r>
            <a:r>
              <a:rPr lang="th-TH" sz="48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7155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  <p:bldP spid="11" grpId="0" animBg="1"/>
      <p:bldP spid="13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75680" y="2576995"/>
            <a:ext cx="9725050" cy="2671662"/>
          </a:xfrm>
          <a:prstGeom prst="roundRect">
            <a:avLst>
              <a:gd name="adj" fmla="val 13263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1457142" y="2939610"/>
            <a:ext cx="896212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“</a:t>
            </a:r>
            <a:r>
              <a:rPr lang="th-TH" sz="40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อยู่ดี ๆ ธนาคารก็ส่งบัตรกดเงินสดมาให้ </a:t>
            </a:r>
            <a:br>
              <a:rPr lang="th-TH" sz="40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40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ทั้ง ๆ ที่ไม่เคยสมัคร หรือกรณีมีบัตรอยู่แล้ว มาเปลี่ยนแปลงค่าธรรมเนียมเฉยเลย ทำแบบนี้ได้ด้วยหรือ</a:t>
            </a:r>
            <a:r>
              <a:rPr lang="en-US" sz="44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?</a:t>
            </a:r>
            <a:r>
              <a:rPr lang="en-US" sz="40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”</a:t>
            </a:r>
            <a:endParaRPr lang="th-TH" sz="4000" b="1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84320" y="5072319"/>
            <a:ext cx="10617279" cy="3123155"/>
          </a:xfrm>
          <a:prstGeom prst="roundRect">
            <a:avLst>
              <a:gd name="adj" fmla="val 13262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0" name="Curved Connector 9"/>
          <p:cNvCxnSpPr/>
          <p:nvPr/>
        </p:nvCxnSpPr>
        <p:spPr>
          <a:xfrm>
            <a:off x="994910" y="5147332"/>
            <a:ext cx="1111907" cy="1103579"/>
          </a:xfrm>
          <a:prstGeom prst="curvedConnector3">
            <a:avLst>
              <a:gd name="adj1" fmla="val -60232"/>
            </a:avLst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817777" y="5635984"/>
            <a:ext cx="93503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th-TH" sz="4000" b="1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08691" y="5252174"/>
            <a:ext cx="105447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ธนาคารจะออกบัตรกดเงินสดหรือบัตรเครดิตให้ได้</a:t>
            </a:r>
          </a:p>
          <a:p>
            <a:pPr algn="ctr"/>
            <a:r>
              <a:rPr lang="th-TH" sz="36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ก็ต่อเมื่อเราสมัครใช้บริการเท่านั้น </a:t>
            </a:r>
            <a:r>
              <a:rPr lang="th-TH" sz="3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หรือ </a:t>
            </a:r>
            <a:r>
              <a:rPr lang="th-TH" sz="36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หากเรามีบัตรอยู่แล้ว แต่โดนเปลี่ยนแปลงเงื่อนไขการให้บริการ </a:t>
            </a:r>
            <a:r>
              <a:rPr lang="th-TH" sz="3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เช่น เปลี่ยนแปลงค่าธรรมเนียม วงเงิน หรือ ขอส่งบิลเรียกเก็บ</a:t>
            </a:r>
            <a:br>
              <a:rPr lang="th-TH" sz="3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3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มาทาง </a:t>
            </a:r>
            <a:r>
              <a:rPr lang="en-US" sz="3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e-mail </a:t>
            </a:r>
            <a:r>
              <a:rPr lang="th-TH" sz="3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แทนกระดาษ </a:t>
            </a:r>
            <a:r>
              <a:rPr lang="th-TH" sz="36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ธนาคารจะต้องแจ้งให้เราทราบหรือขอความยินยอม</a:t>
            </a:r>
            <a:br>
              <a:rPr lang="th-TH" sz="36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36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จากเราก่อน </a:t>
            </a:r>
            <a:r>
              <a:rPr lang="th-TH" sz="36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(แล้วแต่กรณี) </a:t>
            </a:r>
            <a:r>
              <a:rPr lang="th-TH" sz="36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มิเช่นนั้น เรามีสิทธิที่จะร้องเรียนได้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77748">
            <a:off x="12158671" y="1878400"/>
            <a:ext cx="3356403" cy="427596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DD124DD-EFF8-4D95-9A0F-33F0BFAD9ABE}"/>
              </a:ext>
            </a:extLst>
          </p:cNvPr>
          <p:cNvSpPr/>
          <p:nvPr/>
        </p:nvSpPr>
        <p:spPr>
          <a:xfrm>
            <a:off x="2" y="437324"/>
            <a:ext cx="6579702" cy="105962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540000" tIns="45720" rIns="91440" bIns="45720" rtlCol="0" anchor="ctr">
            <a:normAutofit/>
          </a:bodyPr>
          <a:lstStyle/>
          <a:p>
            <a:pPr defTabSz="1280160">
              <a:lnSpc>
                <a:spcPct val="90000"/>
              </a:lnSpc>
              <a:spcBef>
                <a:spcPct val="0"/>
              </a:spcBef>
            </a:pPr>
            <a:r>
              <a:rPr lang="th-TH" sz="48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เรียนรู้จากเรื่องร้องเรียน (</a:t>
            </a:r>
            <a:r>
              <a:rPr lang="en-US" sz="48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2</a:t>
            </a:r>
            <a:r>
              <a:rPr lang="th-TH" sz="48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)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CBB05760-46C3-E1E3-F5A4-DE0EDF0F7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29709" y="8904025"/>
            <a:ext cx="730656" cy="511175"/>
          </a:xfrm>
        </p:spPr>
        <p:txBody>
          <a:bodyPr/>
          <a:lstStyle/>
          <a:p>
            <a:fld id="{88DF3CCA-B1AA-44B2-8491-5DFB46E2B028}" type="slidenum">
              <a:rPr lang="th-TH" smtClean="0"/>
              <a:pPr/>
              <a:t>18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6149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southeastasia1-mediap.svc.ms/transform/thumbnail?provider=spo&amp;inputFormat=png&amp;cs=fFNQTw&amp;docid=https%3A%2F%2Fbankofthailand-my.sharepoint.com%3A443%2F_api%2Fv2.0%2Fdrives%2Fb!vNln8UflvEum8dmt285tonpQGc0HBQhDgMsHvNHHQEkL-BckmJVfTLDERWg8hr74%2Fitems%2F01M42UJLLZ2YPV6S6X4FA2FUZV7UOAS3NB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yMzY1MDQwMCIsImV4cCI6IjE2MjM2NzIwMDA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MUpTVDN4NXV2emx5d1lFeURIQWphMFdkdkN0ZGNBUGRIODk5dW1JME5Hdz0&amp;nocache=true&amp;encodeFailures=1&amp;width=380&amp;height=368&amp;srcWidth=380&amp;srcHeight=3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7396" y="2053748"/>
            <a:ext cx="4077081" cy="394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075680" y="2576994"/>
            <a:ext cx="9725050" cy="3123155"/>
          </a:xfrm>
          <a:prstGeom prst="roundRect">
            <a:avLst>
              <a:gd name="adj" fmla="val 13263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1457142" y="3415296"/>
            <a:ext cx="89621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“</a:t>
            </a:r>
            <a:r>
              <a:rPr lang="th-TH" sz="44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อยากยกเลิกบัตรเครดิต แต่ก็เพิ่งจ่ายค่าธรรมเนียมรายปีไปไม่นาน อย่างนี้จะได้เงินค่าธรรมเนียมคืนหรือไม่</a:t>
            </a:r>
            <a:r>
              <a:rPr lang="en-US" sz="44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”</a:t>
            </a:r>
            <a:endParaRPr lang="th-TH" sz="4400" b="1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84321" y="5351680"/>
            <a:ext cx="10617279" cy="3123155"/>
          </a:xfrm>
          <a:prstGeom prst="roundRect">
            <a:avLst>
              <a:gd name="adj" fmla="val 13262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Rectangle 8"/>
          <p:cNvSpPr/>
          <p:nvPr/>
        </p:nvSpPr>
        <p:spPr>
          <a:xfrm>
            <a:off x="2331572" y="5951927"/>
            <a:ext cx="103330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เราสามารถยกเลิกบัตรเครดิตเมื่อใดก็ได้ </a:t>
            </a:r>
            <a:r>
              <a:rPr lang="th-TH" sz="4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โดยติดต่อธนาคารผู้ออกบัตรและ</a:t>
            </a:r>
            <a:r>
              <a:rPr lang="th-TH" sz="40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มีสิทธิได้รับเงินค่าธรรมเนียมที่ได้ชำระไปแล้วคืน โดยจะคำนวณคืนตามส่วนของระยะเวลาที่ยังไม่ได้ใช้บริการ</a:t>
            </a:r>
          </a:p>
        </p:txBody>
      </p:sp>
      <p:cxnSp>
        <p:nvCxnSpPr>
          <p:cNvPr id="10" name="Curved Connector 9"/>
          <p:cNvCxnSpPr/>
          <p:nvPr/>
        </p:nvCxnSpPr>
        <p:spPr>
          <a:xfrm>
            <a:off x="1082732" y="5450291"/>
            <a:ext cx="1111907" cy="1103579"/>
          </a:xfrm>
          <a:prstGeom prst="curvedConnector3">
            <a:avLst>
              <a:gd name="adj1" fmla="val -60232"/>
            </a:avLst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https://southeastasia1-mediap.svc.ms/transform/thumbnail?provider=spo&amp;inputFormat=png&amp;cs=fFNQTw&amp;docid=https%3A%2F%2Fbankofthailand-my.sharepoint.com%3A443%2F_api%2Fv2.0%2Fdrives%2Fb!vNln8UflvEum8dmt285tonpQGc0HBQhDgMsHvNHHQEkL-BckmJVfTLDERWg8hr74%2Fitems%2F01M42UJLPUWXLYLITS3NELNK74DXM4NJ2F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yMzY1MDQwMCIsImV4cCI6IjE2MjM2NzIwMDA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MUpTVDN4NXV2emx5d1lFeURIQWphMFdkdkN0ZGNBUGRIODk5dW1JME5Hdz0&amp;nocache=true&amp;encodeFailures=1&amp;width=875&amp;height=849&amp;srcWidth=4365&amp;srcHeight=42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829" y="3809132"/>
            <a:ext cx="2359009" cy="228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D2471E-E1D6-458C-BC89-980B07225FE7}"/>
              </a:ext>
            </a:extLst>
          </p:cNvPr>
          <p:cNvSpPr/>
          <p:nvPr/>
        </p:nvSpPr>
        <p:spPr>
          <a:xfrm>
            <a:off x="2" y="437324"/>
            <a:ext cx="6579702" cy="105962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540000" tIns="45720" rIns="91440" bIns="45720" rtlCol="0" anchor="ctr">
            <a:normAutofit/>
          </a:bodyPr>
          <a:lstStyle/>
          <a:p>
            <a:pPr defTabSz="1280160">
              <a:lnSpc>
                <a:spcPct val="90000"/>
              </a:lnSpc>
              <a:spcBef>
                <a:spcPct val="0"/>
              </a:spcBef>
            </a:pPr>
            <a:r>
              <a:rPr lang="th-TH" sz="48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เรียนรู้จากเรื่องร้องเรียน (</a:t>
            </a:r>
            <a:r>
              <a:rPr lang="en-US" sz="48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3</a:t>
            </a:r>
            <a:r>
              <a:rPr lang="th-TH" sz="48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)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C1B86F1-17FE-60E0-71CA-DB646DF0C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029709" y="8904025"/>
            <a:ext cx="730656" cy="511175"/>
          </a:xfrm>
        </p:spPr>
        <p:txBody>
          <a:bodyPr/>
          <a:lstStyle/>
          <a:p>
            <a:fld id="{88DF3CCA-B1AA-44B2-8491-5DFB46E2B028}" type="slidenum">
              <a:rPr lang="th-TH" smtClean="0"/>
              <a:pPr/>
              <a:t>19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4064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093" t="14249"/>
          <a:stretch/>
        </p:blipFill>
        <p:spPr>
          <a:xfrm>
            <a:off x="1078136" y="2638339"/>
            <a:ext cx="7270151" cy="555719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2</a:t>
            </a:fld>
            <a:endParaRPr lang="th-TH" dirty="0"/>
          </a:p>
        </p:txBody>
      </p:sp>
      <p:sp>
        <p:nvSpPr>
          <p:cNvPr id="11" name="Rectangle 10"/>
          <p:cNvSpPr/>
          <p:nvPr/>
        </p:nvSpPr>
        <p:spPr>
          <a:xfrm>
            <a:off x="0" y="891192"/>
            <a:ext cx="11549270" cy="100080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540000" tIns="45720" rIns="91440" bIns="45720" rtlCol="0" anchor="ctr">
            <a:normAutofit/>
          </a:bodyPr>
          <a:lstStyle/>
          <a:p>
            <a:pPr defTabSz="1280160">
              <a:lnSpc>
                <a:spcPct val="90000"/>
              </a:lnSpc>
              <a:spcBef>
                <a:spcPct val="0"/>
              </a:spcBef>
            </a:pPr>
            <a:r>
              <a:rPr lang="th-TH" sz="48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ทำไมต้องรู้เรื่องสิทธิและหน้าที่ของผู้ใช้บริการทางการเงิน</a:t>
            </a:r>
            <a:r>
              <a:rPr lang="en-US" sz="48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?</a:t>
            </a:r>
            <a:endParaRPr lang="th-TH" sz="4800" dirty="0">
              <a:solidFill>
                <a:schemeClr val="bg1"/>
              </a:solidFill>
              <a:latin typeface="DB Helvethaica X 65 Med" panose="02000506090000020004" pitchFamily="2" charset="-34"/>
              <a:ea typeface="+mj-ea"/>
              <a:cs typeface="DB Helvethaica X 65 Med" panose="02000506090000020004" pitchFamily="2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77712" y="2963650"/>
            <a:ext cx="7791937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400">
                <a:solidFill>
                  <a:schemeClr val="tx2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ปัจจุบันผลิตภัณฑ์และการให้บริการทางการเงิน</a:t>
            </a:r>
            <a:br>
              <a:rPr lang="th-TH" sz="4400">
                <a:solidFill>
                  <a:schemeClr val="tx2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4400">
                <a:solidFill>
                  <a:schemeClr val="tx2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มีความ</a:t>
            </a:r>
            <a:r>
              <a:rPr lang="th-TH" sz="4400" b="1" u="sng">
                <a:solidFill>
                  <a:srgbClr val="DD5828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หลากหลายและซับซ้อน</a:t>
            </a:r>
            <a:r>
              <a:rPr lang="th-TH" sz="4400">
                <a:solidFill>
                  <a:schemeClr val="tx2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มากขึ้น </a:t>
            </a:r>
          </a:p>
        </p:txBody>
      </p:sp>
      <p:sp>
        <p:nvSpPr>
          <p:cNvPr id="10" name="Isosceles Triangle 9"/>
          <p:cNvSpPr/>
          <p:nvPr/>
        </p:nvSpPr>
        <p:spPr>
          <a:xfrm rot="10800000">
            <a:off x="10925634" y="4858862"/>
            <a:ext cx="3296093" cy="548664"/>
          </a:xfrm>
          <a:prstGeom prst="triangl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TextBox 26"/>
          <p:cNvSpPr txBox="1"/>
          <p:nvPr/>
        </p:nvSpPr>
        <p:spPr>
          <a:xfrm>
            <a:off x="8677712" y="5948213"/>
            <a:ext cx="7791937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400">
                <a:solidFill>
                  <a:schemeClr val="tx2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ความรู้เรื่องสิทธิและหน้าที่</a:t>
            </a:r>
          </a:p>
          <a:p>
            <a:pPr algn="ctr"/>
            <a:r>
              <a:rPr lang="th-TH" sz="4400">
                <a:solidFill>
                  <a:schemeClr val="tx2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จะช่วยให้เราเข้าใจ ได้ประโยชน์ และ</a:t>
            </a:r>
            <a:br>
              <a:rPr lang="th-TH" sz="4400">
                <a:solidFill>
                  <a:schemeClr val="tx2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</a:br>
            <a:r>
              <a:rPr lang="th-TH" sz="4400">
                <a:solidFill>
                  <a:schemeClr val="tx2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ลดความเสียหายที่อาจเกิดขึ้นจากการใช้บริการ</a:t>
            </a:r>
          </a:p>
        </p:txBody>
      </p:sp>
    </p:spTree>
    <p:extLst>
      <p:ext uri="{BB962C8B-B14F-4D97-AF65-F5344CB8AC3E}">
        <p14:creationId xmlns:p14="http://schemas.microsoft.com/office/powerpoint/2010/main" val="102361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4857250" y="2157446"/>
            <a:ext cx="9390992" cy="2677715"/>
          </a:xfrm>
          <a:prstGeom prst="roundRect">
            <a:avLst>
              <a:gd name="adj" fmla="val 13490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20</a:t>
            </a:fld>
            <a:endParaRPr lang="th-TH" dirty="0"/>
          </a:p>
        </p:txBody>
      </p:sp>
      <p:sp>
        <p:nvSpPr>
          <p:cNvPr id="7" name="Rectangle 6"/>
          <p:cNvSpPr/>
          <p:nvPr/>
        </p:nvSpPr>
        <p:spPr>
          <a:xfrm>
            <a:off x="5071683" y="2821463"/>
            <a:ext cx="89621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“</a:t>
            </a:r>
            <a:r>
              <a:rPr lang="th-TH" sz="44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ธนาคารชอบโทรมาเสนอขายผลิตภัณฑ์ </a:t>
            </a:r>
            <a:br>
              <a:rPr lang="th-TH" sz="44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44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ไม่อยากรับสายแล้ว ต้องทำยังไง</a:t>
            </a:r>
            <a:r>
              <a:rPr lang="en-US" sz="44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”</a:t>
            </a:r>
            <a:endParaRPr lang="th-TH" sz="4400" b="1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739758" y="4776062"/>
            <a:ext cx="10289951" cy="3616790"/>
          </a:xfrm>
          <a:prstGeom prst="roundRect">
            <a:avLst>
              <a:gd name="adj" fmla="val 13596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Rectangle 12"/>
          <p:cNvSpPr/>
          <p:nvPr/>
        </p:nvSpPr>
        <p:spPr>
          <a:xfrm>
            <a:off x="6018819" y="5539088"/>
            <a:ext cx="97318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เรามีสิทธิที่จะปฏิเสธ และเจ้าหน้าที่จะต้องแจ้งให้ลูกค้าทราบว่ามีสิทธิเลือกที่จะปฏิเสธการติดต่อจากธนาคารได้อีก </a:t>
            </a:r>
            <a:r>
              <a:rPr lang="th-TH" sz="4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โดยธนาคารต้องดำเนินการไม่ให้มีการติดต่อลูกค้าโดยเร็ว เช่น ภายใน 7 วัน </a:t>
            </a:r>
          </a:p>
        </p:txBody>
      </p:sp>
      <p:cxnSp>
        <p:nvCxnSpPr>
          <p:cNvPr id="17" name="Curved Connector 16"/>
          <p:cNvCxnSpPr/>
          <p:nvPr/>
        </p:nvCxnSpPr>
        <p:spPr>
          <a:xfrm>
            <a:off x="14355458" y="3876644"/>
            <a:ext cx="1681029" cy="1660403"/>
          </a:xfrm>
          <a:prstGeom prst="curvedConnector3">
            <a:avLst>
              <a:gd name="adj1" fmla="val 136801"/>
            </a:avLst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BFD5976-762D-44D1-8FF8-3A15055B0E34}"/>
              </a:ext>
            </a:extLst>
          </p:cNvPr>
          <p:cNvSpPr/>
          <p:nvPr/>
        </p:nvSpPr>
        <p:spPr>
          <a:xfrm>
            <a:off x="2" y="437324"/>
            <a:ext cx="6579702" cy="105962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540000" tIns="45720" rIns="91440" bIns="45720" rtlCol="0" anchor="ctr">
            <a:normAutofit/>
          </a:bodyPr>
          <a:lstStyle/>
          <a:p>
            <a:pPr defTabSz="1280160">
              <a:lnSpc>
                <a:spcPct val="90000"/>
              </a:lnSpc>
              <a:spcBef>
                <a:spcPct val="0"/>
              </a:spcBef>
            </a:pPr>
            <a:r>
              <a:rPr lang="th-TH" sz="48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เรียนรู้จากเรื่องร้องเรียน (</a:t>
            </a:r>
            <a:r>
              <a:rPr lang="en-US" sz="48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4</a:t>
            </a:r>
            <a:r>
              <a:rPr lang="th-TH" sz="48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)</a:t>
            </a:r>
          </a:p>
        </p:txBody>
      </p:sp>
      <p:pic>
        <p:nvPicPr>
          <p:cNvPr id="15" name="Picture 2" descr="https://southeastasia1-mediap.svc.ms/transform/thumbnail?provider=spo&amp;inputFormat=png&amp;cs=fFNQTw&amp;docid=https%3A%2F%2Fbankofthailand-my.sharepoint.com%3A443%2F_api%2Fv2.0%2Fdrives%2Fb!vNln8UflvEum8dmt285tonpQGc0HBQhDgMsHvNHHQEkL-BckmJVfTLDERWg8hr74%2Fitems%2F01M42UJLO3H4DO2CWV75CJZJJQHGPLBPH6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xOTA3MTIwMCIsImV4cCI6IjE2MTkwOTI4MDA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cHBmYlp5VW1Pb1ZuOW1DalhyMFhOaFFIWGFhZkNkZHVEQnZ1ZzJNd04vZz0&amp;nocache=true&amp;encodeFailures=1&amp;width=521&amp;height=771&amp;srcWidth=568&amp;srcHeight=840">
            <a:extLst>
              <a:ext uri="{FF2B5EF4-FFF2-40B4-BE49-F238E27FC236}">
                <a16:creationId xmlns:a16="http://schemas.microsoft.com/office/drawing/2014/main" id="{D7AF0376-E745-49AF-95DA-7394BBFAC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5551" y="3208388"/>
            <a:ext cx="3010014" cy="44543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72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  <p:bldP spid="11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21</a:t>
            </a:fld>
            <a:endParaRPr lang="th-TH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607" y="516920"/>
            <a:ext cx="8930364" cy="89303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7472" y="670836"/>
            <a:ext cx="5486400" cy="20037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 defTabSz="1280160">
              <a:lnSpc>
                <a:spcPct val="90000"/>
              </a:lnSpc>
              <a:spcBef>
                <a:spcPct val="0"/>
              </a:spcBef>
            </a:pPr>
            <a:r>
              <a:rPr lang="th-TH" sz="4800" b="1" dirty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ทำอะไรได้บ้าง </a:t>
            </a:r>
            <a:br>
              <a:rPr lang="th-TH" sz="4800" b="1" dirty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</a:br>
            <a:r>
              <a:rPr lang="th-TH" sz="4800" b="1" dirty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เมื่อ</a:t>
            </a:r>
            <a:r>
              <a:rPr lang="th-TH" sz="4800" b="1" u="sng" dirty="0">
                <a:solidFill>
                  <a:srgbClr val="DD5828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ถูกโทรมาขาย</a:t>
            </a:r>
            <a:r>
              <a:rPr lang="th-TH" sz="4800" b="1" dirty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ผลิตภัณฑ์</a:t>
            </a:r>
          </a:p>
        </p:txBody>
      </p:sp>
    </p:spTree>
    <p:extLst>
      <p:ext uri="{BB962C8B-B14F-4D97-AF65-F5344CB8AC3E}">
        <p14:creationId xmlns:p14="http://schemas.microsoft.com/office/powerpoint/2010/main" val="31553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22</a:t>
            </a:fld>
            <a:endParaRPr lang="th-T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305" y="209323"/>
            <a:ext cx="8353466" cy="93108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6889" y="616804"/>
            <a:ext cx="4901393" cy="25150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 defTabSz="1280160">
              <a:lnSpc>
                <a:spcPct val="90000"/>
              </a:lnSpc>
              <a:spcBef>
                <a:spcPct val="0"/>
              </a:spcBef>
            </a:pPr>
            <a:r>
              <a:rPr lang="th-TH" sz="4800" b="1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ไม่ให้ความ</a:t>
            </a:r>
            <a:r>
              <a:rPr lang="th-TH" sz="4800" b="1" u="sng">
                <a:solidFill>
                  <a:srgbClr val="DD5828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ยินยอมเปิดเผย</a:t>
            </a:r>
            <a:r>
              <a:rPr lang="th-TH" sz="4800" b="1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ข้อมูลเพื่อวัตถุประสงค์</a:t>
            </a:r>
            <a:br>
              <a:rPr lang="th-TH" sz="4800" b="1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</a:br>
            <a:r>
              <a:rPr lang="th-TH" sz="4800" b="1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ทางการตลาด</a:t>
            </a:r>
          </a:p>
        </p:txBody>
      </p:sp>
    </p:spTree>
    <p:extLst>
      <p:ext uri="{BB962C8B-B14F-4D97-AF65-F5344CB8AC3E}">
        <p14:creationId xmlns:p14="http://schemas.microsoft.com/office/powerpoint/2010/main" val="149106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6253211" y="9090025"/>
            <a:ext cx="730656" cy="511175"/>
          </a:xfrm>
        </p:spPr>
        <p:txBody>
          <a:bodyPr/>
          <a:lstStyle/>
          <a:p>
            <a:fld id="{88DF3CCA-B1AA-44B2-8491-5DFB46E2B028}" type="slidenum">
              <a:rPr lang="th-TH" smtClean="0"/>
              <a:pPr/>
              <a:t>23</a:t>
            </a:fld>
            <a:endParaRPr lang="th-TH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FD5976-762D-44D1-8FF8-3A15055B0E34}"/>
              </a:ext>
            </a:extLst>
          </p:cNvPr>
          <p:cNvSpPr/>
          <p:nvPr/>
        </p:nvSpPr>
        <p:spPr>
          <a:xfrm>
            <a:off x="2" y="437324"/>
            <a:ext cx="5778228" cy="105962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540000" tIns="45720" rIns="91440" bIns="45720" rtlCol="0" anchor="ctr">
            <a:normAutofit/>
          </a:bodyPr>
          <a:lstStyle/>
          <a:p>
            <a:pPr defTabSz="1280160">
              <a:lnSpc>
                <a:spcPct val="90000"/>
              </a:lnSpc>
              <a:spcBef>
                <a:spcPct val="0"/>
              </a:spcBef>
            </a:pPr>
            <a:r>
              <a:rPr lang="th-TH" sz="48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เรียนรู้จากเรื่องร้องเรียน (</a:t>
            </a:r>
            <a:r>
              <a:rPr lang="en-US" sz="48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5</a:t>
            </a:r>
            <a:r>
              <a:rPr lang="th-TH" sz="48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)</a:t>
            </a:r>
          </a:p>
        </p:txBody>
      </p: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DA5E6BEA-1EBE-41B4-9C2E-42BDB2E8D4D8}"/>
              </a:ext>
            </a:extLst>
          </p:cNvPr>
          <p:cNvSpPr/>
          <p:nvPr/>
        </p:nvSpPr>
        <p:spPr>
          <a:xfrm>
            <a:off x="175784" y="2193347"/>
            <a:ext cx="7624809" cy="2367964"/>
          </a:xfrm>
          <a:prstGeom prst="roundRect">
            <a:avLst>
              <a:gd name="adj" fmla="val 13490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ED761DD-CFE4-4D43-A7E7-F45ABE5EB93C}"/>
              </a:ext>
            </a:extLst>
          </p:cNvPr>
          <p:cNvSpPr/>
          <p:nvPr/>
        </p:nvSpPr>
        <p:spPr>
          <a:xfrm>
            <a:off x="520674" y="2438610"/>
            <a:ext cx="693502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“ทำไงดี...ฝากไม่เข้า/ถอนไม่ออก</a:t>
            </a:r>
            <a:r>
              <a:rPr lang="en-US" sz="44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/</a:t>
            </a:r>
            <a:r>
              <a:rPr lang="th-TH" sz="44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โอนไม่ไป ผ่านช่องทางอิเล็กทรอนิกส์”</a:t>
            </a:r>
            <a:br>
              <a:rPr lang="th-TH" sz="44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28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(ตู้ </a:t>
            </a:r>
            <a:r>
              <a:rPr lang="en-US" sz="28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ATM / Internet Banking </a:t>
            </a:r>
            <a:r>
              <a:rPr lang="th-TH" sz="28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และ </a:t>
            </a:r>
            <a:r>
              <a:rPr lang="en-US" sz="2800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Mobile Banking)</a:t>
            </a:r>
            <a:endParaRPr lang="th-TH" sz="2800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C4482D4-12A3-4417-A627-1CFF84D231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54"/>
          <a:stretch/>
        </p:blipFill>
        <p:spPr>
          <a:xfrm>
            <a:off x="7891444" y="1185675"/>
            <a:ext cx="9001572" cy="7973937"/>
          </a:xfrm>
          <a:prstGeom prst="rect">
            <a:avLst/>
          </a:prstGeom>
        </p:spPr>
      </p:pic>
      <p:pic>
        <p:nvPicPr>
          <p:cNvPr id="8" name="Picture 6" descr="https://japaneast1-mediap.svc.ms/transform/thumbnail?provider=spo&amp;inputFormat=png&amp;cs=fFNQTw&amp;docid=https%3A%2F%2Fbankofthailand-my.sharepoint.com%3A443%2F_api%2Fv2.0%2Fdrives%2Fb!vNln8UflvEum8dmt285tonpQGc0HBQhDgMsHvNHHQEkL-BckmJVfTLDERWg8hr74%2Fitems%2F01M42UJLJHVAY54JPBWFFL3ZWXPPQLQBGG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yMDI1OTIwMCIsImV4cCI6IjE2MjAyODA4MDA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Z2tSSkptSmJoaVNlb1RHa0w4cERHMTBZS1V2WStHcTZNa2tPMk0zazA0WT0&amp;nocache=true&amp;encodeFailures=1&amp;width=746&amp;height=855&amp;srcWidth=1020&amp;srcHeight=1170">
            <a:extLst>
              <a:ext uri="{FF2B5EF4-FFF2-40B4-BE49-F238E27FC236}">
                <a16:creationId xmlns:a16="http://schemas.microsoft.com/office/drawing/2014/main" id="{34E359E8-EB21-414F-B682-4866685EF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04" y="4316047"/>
            <a:ext cx="1108741" cy="127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E391A9-B00C-4AD2-B701-179B139238E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36319" y="4232900"/>
            <a:ext cx="447675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5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BFAD27-38F5-4C62-B180-7BBFBE5BE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24</a:t>
            </a:fld>
            <a:endParaRPr lang="th-TH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9750A4-FE14-4DFC-8A35-FF0758FA68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37"/>
          <a:stretch/>
        </p:blipFill>
        <p:spPr>
          <a:xfrm>
            <a:off x="2770813" y="1970502"/>
            <a:ext cx="12071857" cy="70804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90DD985-0987-4300-98D6-EF9D8389B1D0}"/>
              </a:ext>
            </a:extLst>
          </p:cNvPr>
          <p:cNvSpPr/>
          <p:nvPr/>
        </p:nvSpPr>
        <p:spPr>
          <a:xfrm>
            <a:off x="2770814" y="588545"/>
            <a:ext cx="12071856" cy="1158841"/>
          </a:xfrm>
          <a:prstGeom prst="rect">
            <a:avLst/>
          </a:prstGeom>
          <a:solidFill>
            <a:srgbClr val="905E28"/>
          </a:solidFill>
          <a:ln w="57150">
            <a:noFill/>
            <a:prstDash val="sysDash"/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 defTabSz="1280160">
              <a:lnSpc>
                <a:spcPct val="90000"/>
              </a:lnSpc>
              <a:spcBef>
                <a:spcPct val="0"/>
              </a:spcBef>
            </a:pPr>
            <a:r>
              <a:rPr lang="th-TH" sz="48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เอกสาร </a:t>
            </a:r>
            <a:r>
              <a:rPr lang="en-US" sz="48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/ </a:t>
            </a:r>
            <a:r>
              <a:rPr lang="th-TH" sz="48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หลักฐานที่ควรเตรียมเพื่อให้ธนาคารตรวจสอบ</a:t>
            </a:r>
          </a:p>
        </p:txBody>
      </p:sp>
    </p:spTree>
    <p:extLst>
      <p:ext uri="{BB962C8B-B14F-4D97-AF65-F5344CB8AC3E}">
        <p14:creationId xmlns:p14="http://schemas.microsoft.com/office/powerpoint/2010/main" val="171885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D52AE6-BC0F-4411-A5C3-9734256B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25</a:t>
            </a:fld>
            <a:endParaRPr lang="th-TH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0334A-73D4-44DB-9FA7-392095A800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98" b="10939"/>
          <a:stretch/>
        </p:blipFill>
        <p:spPr>
          <a:xfrm>
            <a:off x="3510642" y="1612123"/>
            <a:ext cx="10407367" cy="75474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24629C-B152-4EFF-A8DE-ECFAED3354D6}"/>
              </a:ext>
            </a:extLst>
          </p:cNvPr>
          <p:cNvSpPr/>
          <p:nvPr/>
        </p:nvSpPr>
        <p:spPr>
          <a:xfrm>
            <a:off x="3510642" y="247035"/>
            <a:ext cx="10407367" cy="1158841"/>
          </a:xfrm>
          <a:prstGeom prst="rect">
            <a:avLst/>
          </a:prstGeom>
          <a:solidFill>
            <a:srgbClr val="495C42"/>
          </a:solidFill>
          <a:ln w="57150">
            <a:noFill/>
            <a:prstDash val="sysDash"/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 defTabSz="1280160">
              <a:lnSpc>
                <a:spcPct val="90000"/>
              </a:lnSpc>
              <a:spcBef>
                <a:spcPct val="0"/>
              </a:spcBef>
            </a:pPr>
            <a:r>
              <a:rPr lang="th-TH" sz="48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ข้อแนะนำเพื่อลดโอกาสเกิดปัญหา</a:t>
            </a:r>
          </a:p>
        </p:txBody>
      </p:sp>
    </p:spTree>
    <p:extLst>
      <p:ext uri="{BB962C8B-B14F-4D97-AF65-F5344CB8AC3E}">
        <p14:creationId xmlns:p14="http://schemas.microsoft.com/office/powerpoint/2010/main" val="128580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EA79D95A-2EA3-4CD4-8ABC-E0EA2E08D93C}"/>
              </a:ext>
            </a:extLst>
          </p:cNvPr>
          <p:cNvSpPr/>
          <p:nvPr/>
        </p:nvSpPr>
        <p:spPr>
          <a:xfrm rot="20845222">
            <a:off x="1554189" y="5965595"/>
            <a:ext cx="2541348" cy="1746877"/>
          </a:xfrm>
          <a:prstGeom prst="curvedRightArrow">
            <a:avLst>
              <a:gd name="adj1" fmla="val 9835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26</a:t>
            </a:fld>
            <a:endParaRPr lang="th-TH" dirty="0"/>
          </a:p>
        </p:txBody>
      </p:sp>
      <p:pic>
        <p:nvPicPr>
          <p:cNvPr id="3" name="Picture 2" descr="https://southeastasia1-mediap.svc.ms/transform/thumbnail?provider=spo&amp;inputFormat=png&amp;cs=fFNQTw&amp;docid=https%3A%2F%2Fbankofthailand-my.sharepoint.com%3A443%2F_api%2Fv2.0%2Fdrives%2Fb!vNln8UflvEum8dmt285tonpQGc0HBQhDgMsHvNHHQEkL-BckmJVfTLDERWg8hr74%2Fitems%2F01M42UJLKOXQIZ3YFYVBA3HO7H4CQ6H3XE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yMzY1MDQwMCIsImV4cCI6IjE2MjM2NzIwMDA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MUpTVDN4NXV2emx5d1lFeURIQWphMFdkdkN0ZGNBUGRIODk5dW1JME5Hdz0&amp;nocache=true&amp;encodeFailures=1&amp;width=803&amp;height=490&amp;srcWidth=803&amp;srcHeight=4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6189">
            <a:off x="2687027" y="4365327"/>
            <a:ext cx="4936868" cy="301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BFD5976-762D-44D1-8FF8-3A15055B0E34}"/>
              </a:ext>
            </a:extLst>
          </p:cNvPr>
          <p:cNvSpPr/>
          <p:nvPr/>
        </p:nvSpPr>
        <p:spPr>
          <a:xfrm>
            <a:off x="2" y="437324"/>
            <a:ext cx="5739317" cy="105962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540000" tIns="45720" rIns="91440" bIns="45720" rtlCol="0" anchor="ctr">
            <a:normAutofit/>
          </a:bodyPr>
          <a:lstStyle/>
          <a:p>
            <a:pPr defTabSz="1280160">
              <a:lnSpc>
                <a:spcPct val="90000"/>
              </a:lnSpc>
              <a:spcBef>
                <a:spcPct val="0"/>
              </a:spcBef>
            </a:pPr>
            <a:r>
              <a:rPr lang="th-TH" sz="48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เรียนรู้จากเรื่องร้องเรียน (</a:t>
            </a:r>
            <a:r>
              <a:rPr lang="en-US" sz="48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6</a:t>
            </a:r>
            <a:r>
              <a:rPr lang="th-TH" sz="48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855FF7-4E5F-4ADC-9ECB-C5B98F4F0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7852">
            <a:off x="1841378" y="4666724"/>
            <a:ext cx="1615580" cy="229839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D791405-EC10-43D0-9366-39B0CAF5CDCE}"/>
              </a:ext>
            </a:extLst>
          </p:cNvPr>
          <p:cNvGrpSpPr/>
          <p:nvPr/>
        </p:nvGrpSpPr>
        <p:grpSpPr>
          <a:xfrm>
            <a:off x="3412728" y="2743200"/>
            <a:ext cx="12229974" cy="2549161"/>
            <a:chOff x="3412728" y="2743200"/>
            <a:chExt cx="12229974" cy="2549161"/>
          </a:xfrm>
        </p:grpSpPr>
        <p:sp>
          <p:nvSpPr>
            <p:cNvPr id="14" name="Rounded Rectangle 13"/>
            <p:cNvSpPr/>
            <p:nvPr/>
          </p:nvSpPr>
          <p:spPr>
            <a:xfrm>
              <a:off x="6251710" y="2743200"/>
              <a:ext cx="9390992" cy="2549161"/>
            </a:xfrm>
            <a:prstGeom prst="roundRect">
              <a:avLst>
                <a:gd name="adj" fmla="val 1349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466143" y="3745381"/>
              <a:ext cx="8962126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“</a:t>
              </a:r>
              <a:r>
                <a:rPr lang="th-TH" sz="48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โอนเงินไปผิด หรือ มีคนโอนเงินมาผิด ต้องทำยังไง</a:t>
              </a:r>
              <a:r>
                <a:rPr lang="en-US" sz="48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”</a:t>
              </a:r>
              <a:endParaRPr lang="th-TH" sz="48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sp>
          <p:nvSpPr>
            <p:cNvPr id="6" name="Multiplication Sign 5">
              <a:extLst>
                <a:ext uri="{FF2B5EF4-FFF2-40B4-BE49-F238E27FC236}">
                  <a16:creationId xmlns:a16="http://schemas.microsoft.com/office/drawing/2014/main" id="{06286034-F12B-48E3-82D4-23FDF519742D}"/>
                </a:ext>
              </a:extLst>
            </p:cNvPr>
            <p:cNvSpPr/>
            <p:nvPr/>
          </p:nvSpPr>
          <p:spPr>
            <a:xfrm>
              <a:off x="3412728" y="3930621"/>
              <a:ext cx="1479411" cy="1099877"/>
            </a:xfrm>
            <a:prstGeom prst="mathMultiply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44376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E0645-788E-4262-9CA5-0A5CEC0D209A}" type="slidenum">
              <a:rPr lang="th-TH" smtClean="0"/>
              <a:pPr/>
              <a:t>27</a:t>
            </a:fld>
            <a:endParaRPr lang="th-TH" dirty="0"/>
          </a:p>
        </p:txBody>
      </p:sp>
      <p:pic>
        <p:nvPicPr>
          <p:cNvPr id="1026" name="Picture 2" descr="No photo description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818" y="63795"/>
            <a:ext cx="8916365" cy="925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38569" y="829340"/>
            <a:ext cx="3062177" cy="21177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 defTabSz="1280160">
              <a:lnSpc>
                <a:spcPct val="90000"/>
              </a:lnSpc>
              <a:spcBef>
                <a:spcPct val="0"/>
              </a:spcBef>
            </a:pPr>
            <a:r>
              <a:rPr lang="th-TH" sz="4800" b="1" dirty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 </a:t>
            </a:r>
            <a:r>
              <a:rPr lang="th-TH" sz="4800" b="1" u="sng" dirty="0">
                <a:solidFill>
                  <a:srgbClr val="DD5828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โอนเงินไปผิด</a:t>
            </a:r>
            <a:br>
              <a:rPr lang="th-TH" sz="4800" b="1" u="sng" dirty="0">
                <a:solidFill>
                  <a:srgbClr val="DD5828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</a:br>
            <a:r>
              <a:rPr lang="th-TH" sz="4800" b="1" dirty="0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ทำยังไง...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32860" y="3555721"/>
            <a:ext cx="3062177" cy="28920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 defTabSz="1280160">
              <a:lnSpc>
                <a:spcPct val="90000"/>
              </a:lnSpc>
              <a:spcBef>
                <a:spcPct val="0"/>
              </a:spcBef>
            </a:pPr>
            <a:r>
              <a:rPr lang="th-TH" sz="4800" b="1">
                <a:solidFill>
                  <a:srgbClr val="FF0000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อย่าลืม</a:t>
            </a:r>
            <a:r>
              <a:rPr lang="en-US" sz="4800" b="1">
                <a:solidFill>
                  <a:srgbClr val="FF0000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!!!</a:t>
            </a:r>
            <a:br>
              <a:rPr lang="en-US" sz="4800" b="1">
                <a:solidFill>
                  <a:srgbClr val="FF0000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</a:br>
            <a:r>
              <a:rPr lang="th-TH" sz="4800" b="1">
                <a:solidFill>
                  <a:srgbClr val="FF0000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เก็บหลักฐานการโอนทุกครั้ง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8400">
            <a:off x="15251759" y="5984572"/>
            <a:ext cx="1271810" cy="256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2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28</a:t>
            </a:fld>
            <a:endParaRPr lang="th-TH" dirty="0"/>
          </a:p>
        </p:txBody>
      </p:sp>
      <p:pic>
        <p:nvPicPr>
          <p:cNvPr id="8194" name="Picture 2" descr="No photo description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638" y="49873"/>
            <a:ext cx="9259002" cy="925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9903" y="509300"/>
            <a:ext cx="3390884" cy="21177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>
                <a:lumMod val="75000"/>
              </a:schemeClr>
            </a:solidFill>
            <a:prstDash val="dash"/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 defTabSz="1280160">
              <a:lnSpc>
                <a:spcPct val="90000"/>
              </a:lnSpc>
              <a:spcBef>
                <a:spcPct val="0"/>
              </a:spcBef>
            </a:pPr>
            <a:r>
              <a:rPr lang="th-TH" sz="4800" b="1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 </a:t>
            </a:r>
            <a:r>
              <a:rPr lang="th-TH" sz="4800" b="1" u="sng">
                <a:solidFill>
                  <a:srgbClr val="DD5828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มีคนโอนเงินผิดมา</a:t>
            </a:r>
            <a:br>
              <a:rPr lang="th-TH" sz="4800" b="1" u="sng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</a:br>
            <a:r>
              <a:rPr lang="th-TH" sz="4800" b="1">
                <a:solidFill>
                  <a:schemeClr val="accent5">
                    <a:lumMod val="50000"/>
                  </a:schemeClr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ทำยังไง...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13562640" y="4679374"/>
            <a:ext cx="3062177" cy="289205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 defTabSz="1280160">
              <a:lnSpc>
                <a:spcPct val="90000"/>
              </a:lnSpc>
              <a:spcBef>
                <a:spcPct val="0"/>
              </a:spcBef>
            </a:pPr>
            <a:r>
              <a:rPr lang="th-TH" sz="4800" b="1">
                <a:solidFill>
                  <a:srgbClr val="FF0000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อย่า</a:t>
            </a:r>
            <a:r>
              <a:rPr lang="en-US" sz="4800" b="1">
                <a:solidFill>
                  <a:srgbClr val="FF0000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!!!</a:t>
            </a:r>
            <a:br>
              <a:rPr lang="en-US" sz="4800" b="1">
                <a:solidFill>
                  <a:srgbClr val="FF0000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</a:br>
            <a:r>
              <a:rPr lang="th-TH" sz="4800" b="1">
                <a:solidFill>
                  <a:srgbClr val="FF0000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โอนเงินคืนเอง</a:t>
            </a:r>
            <a:br>
              <a:rPr lang="th-TH" sz="4800" b="1">
                <a:solidFill>
                  <a:srgbClr val="FF0000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</a:br>
            <a:r>
              <a:rPr lang="th-TH" sz="4800" b="1">
                <a:solidFill>
                  <a:srgbClr val="FF0000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โดยเด็ดขาด</a:t>
            </a:r>
          </a:p>
        </p:txBody>
      </p:sp>
      <p:pic>
        <p:nvPicPr>
          <p:cNvPr id="8" name="Picture 4" descr="https://southeastasia1-mediap.svc.ms/transform/thumbnail?provider=spo&amp;inputFormat=png&amp;cs=fFNQTw&amp;docid=https%3A%2F%2Fbankofthailand-my.sharepoint.com%3A443%2F_api%2Fv2.0%2Fdrives%2Fb!vNln8UflvEum8dmt285tonpQGc0HBQhDgMsHvNHHQEkL-BckmJVfTLDERWg8hr74%2Fitems%2F01M42UJLPYOGC277TMYVEJBUHSIMDW22SZ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yMzY1MDQwMCIsImV4cCI6IjE2MjM2NzIwMDA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MUpTVDN4NXV2emx5d1lFeURIQWphMFdkdkN0ZGNBUGRIODk5dW1JME5Hdz0&amp;nocache=true&amp;encodeFailures=1&amp;width=407&amp;height=849&amp;srcWidth=622&amp;srcHeight=129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643">
            <a:off x="16143046" y="6916594"/>
            <a:ext cx="609123" cy="133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96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E9D3EEBF-498A-4283-8B09-F7237F2EFE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00"/>
          <a:stretch/>
        </p:blipFill>
        <p:spPr>
          <a:xfrm rot="14072091" flipH="1">
            <a:off x="-373542" y="5340435"/>
            <a:ext cx="3456880" cy="362913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29</a:t>
            </a:fld>
            <a:endParaRPr lang="th-TH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FD5976-762D-44D1-8FF8-3A15055B0E34}"/>
              </a:ext>
            </a:extLst>
          </p:cNvPr>
          <p:cNvSpPr/>
          <p:nvPr/>
        </p:nvSpPr>
        <p:spPr>
          <a:xfrm>
            <a:off x="2" y="437324"/>
            <a:ext cx="6579702" cy="105962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540000" tIns="45720" rIns="91440" bIns="45720" rtlCol="0" anchor="ctr">
            <a:normAutofit/>
          </a:bodyPr>
          <a:lstStyle/>
          <a:p>
            <a:pPr defTabSz="1280160">
              <a:lnSpc>
                <a:spcPct val="90000"/>
              </a:lnSpc>
              <a:spcBef>
                <a:spcPct val="0"/>
              </a:spcBef>
            </a:pPr>
            <a:r>
              <a:rPr lang="th-TH" sz="48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เรียนรู้จากเรื่องร้องเรียน (</a:t>
            </a:r>
            <a:r>
              <a:rPr lang="en-US" sz="48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7</a:t>
            </a:r>
            <a:r>
              <a:rPr lang="th-TH" sz="48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D791405-EC10-43D0-9366-39B0CAF5CDCE}"/>
              </a:ext>
            </a:extLst>
          </p:cNvPr>
          <p:cNvGrpSpPr/>
          <p:nvPr/>
        </p:nvGrpSpPr>
        <p:grpSpPr>
          <a:xfrm>
            <a:off x="6712138" y="3132630"/>
            <a:ext cx="9390992" cy="2412327"/>
            <a:chOff x="6037277" y="2989907"/>
            <a:chExt cx="9390992" cy="2549161"/>
          </a:xfrm>
        </p:grpSpPr>
        <p:sp>
          <p:nvSpPr>
            <p:cNvPr id="14" name="Rounded Rectangle 13"/>
            <p:cNvSpPr/>
            <p:nvPr/>
          </p:nvSpPr>
          <p:spPr>
            <a:xfrm>
              <a:off x="6037277" y="2989907"/>
              <a:ext cx="9390992" cy="2549161"/>
            </a:xfrm>
            <a:prstGeom prst="roundRect">
              <a:avLst>
                <a:gd name="adj" fmla="val 1349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FF0000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466143" y="3602282"/>
              <a:ext cx="8962126" cy="16586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“</a:t>
              </a:r>
              <a:r>
                <a:rPr lang="th-TH" sz="48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บัตรเครดิต</a:t>
              </a:r>
              <a:r>
                <a:rPr lang="en-US" sz="48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/ </a:t>
              </a:r>
              <a:r>
                <a:rPr lang="th-TH" sz="48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บัตรเดบิตถูกคนอื่นนำไปใช้...</a:t>
              </a:r>
              <a:br>
                <a:rPr lang="th-TH" sz="48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</a:br>
              <a:r>
                <a:rPr lang="th-TH" sz="48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ต้องทำยังไง</a:t>
              </a:r>
              <a:r>
                <a:rPr lang="en-US" sz="48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”</a:t>
              </a:r>
              <a:endParaRPr lang="th-TH" sz="48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</p:grp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AC6D9C3-2C63-4CDA-AFFA-7E9498AD4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0978">
            <a:off x="1588087" y="3426867"/>
            <a:ext cx="3937555" cy="24436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998D2A-E6E5-4EFC-8461-2211E010A7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0043">
            <a:off x="2467501" y="4850676"/>
            <a:ext cx="3937555" cy="244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3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th-TH" smtClean="0"/>
              <a:pPr/>
              <a:t>3</a:t>
            </a:fld>
            <a:endParaRPr lang="th-TH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5A8FCD-F7A6-4B08-8723-55DB804EB4DC}"/>
              </a:ext>
            </a:extLst>
          </p:cNvPr>
          <p:cNvSpPr/>
          <p:nvPr/>
        </p:nvSpPr>
        <p:spPr>
          <a:xfrm>
            <a:off x="1420872" y="2951893"/>
            <a:ext cx="14227056" cy="42858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61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8768C3A-8B02-42F9-A36F-72551FF2B10F}"/>
              </a:ext>
            </a:extLst>
          </p:cNvPr>
          <p:cNvSpPr txBox="1">
            <a:spLocks/>
          </p:cNvSpPr>
          <p:nvPr/>
        </p:nvSpPr>
        <p:spPr>
          <a:xfrm>
            <a:off x="1420873" y="1677130"/>
            <a:ext cx="14227055" cy="127476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12801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160" kern="1200">
                <a:solidFill>
                  <a:schemeClr val="tx1"/>
                </a:solidFill>
                <a:latin typeface="DB Helvethaica X 75 Bd" panose="02000506090000020004" pitchFamily="2" charset="-34"/>
                <a:ea typeface="+mj-ea"/>
                <a:cs typeface="DB Helvethaica X 75 Bd" panose="02000506090000020004" pitchFamily="2" charset="-34"/>
              </a:defRPr>
            </a:lvl1pPr>
          </a:lstStyle>
          <a:p>
            <a:pPr algn="ctr"/>
            <a:r>
              <a:rPr lang="th-TH" dirty="0">
                <a:solidFill>
                  <a:schemeClr val="bg1"/>
                </a:solidFill>
              </a:rPr>
              <a:t>หัวข้อการนำเสนอ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F04DA41-B365-4593-A4C7-FA176329F525}"/>
              </a:ext>
            </a:extLst>
          </p:cNvPr>
          <p:cNvSpPr txBox="1">
            <a:spLocks/>
          </p:cNvSpPr>
          <p:nvPr/>
        </p:nvSpPr>
        <p:spPr>
          <a:xfrm>
            <a:off x="2448445" y="3402461"/>
            <a:ext cx="10598042" cy="3017838"/>
          </a:xfrm>
          <a:prstGeom prst="roundRect">
            <a:avLst>
              <a:gd name="adj" fmla="val 9129"/>
            </a:avLst>
          </a:prstGeom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 anchorCtr="0">
            <a:no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49375">
              <a:buFont typeface="Arial" panose="020B0604020202020204" pitchFamily="34" charset="0"/>
              <a:buNone/>
            </a:pPr>
            <a:r>
              <a:rPr lang="th-TH" sz="54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     สิทธิของผู้ใช้บริการทางการเงิน</a:t>
            </a:r>
          </a:p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th-TH" sz="40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     </a:t>
            </a:r>
            <a:r>
              <a:rPr lang="en-US" sz="40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</a:t>
            </a:r>
            <a:r>
              <a:rPr lang="th-TH" sz="54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หน้าที่ของผู้ใช้บริการทางการเงิน</a:t>
            </a: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th-TH" sz="5400">
                <a:solidFill>
                  <a:schemeClr val="tx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     เรียนรู้จากเรื่องร้องเรียน</a:t>
            </a:r>
            <a:endParaRPr lang="th-TH" sz="5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37CFDC-1479-489D-9FB1-2EE7BA5809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1094" y="3222990"/>
            <a:ext cx="2475319" cy="315522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96573E3A-1FE1-4A73-9498-AA9302849BC5}"/>
              </a:ext>
            </a:extLst>
          </p:cNvPr>
          <p:cNvSpPr/>
          <p:nvPr/>
        </p:nvSpPr>
        <p:spPr>
          <a:xfrm>
            <a:off x="2537336" y="3567220"/>
            <a:ext cx="720000" cy="720000"/>
          </a:xfrm>
          <a:prstGeom prst="ellipse">
            <a:avLst/>
          </a:prstGeom>
          <a:solidFill>
            <a:srgbClr val="33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610" dirty="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</a:t>
            </a:r>
            <a:endParaRPr lang="th-TH" sz="4610" dirty="0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BE229C3-DDCD-4AA2-8421-F065FEDF597B}"/>
              </a:ext>
            </a:extLst>
          </p:cNvPr>
          <p:cNvSpPr/>
          <p:nvPr/>
        </p:nvSpPr>
        <p:spPr>
          <a:xfrm>
            <a:off x="2537336" y="4489178"/>
            <a:ext cx="720000" cy="720000"/>
          </a:xfrm>
          <a:prstGeom prst="ellipse">
            <a:avLst/>
          </a:prstGeom>
          <a:solidFill>
            <a:srgbClr val="33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610" dirty="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2</a:t>
            </a:r>
            <a:endParaRPr lang="th-TH" sz="4610" dirty="0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EEC3A55-5124-4DF7-B032-82983F79FF17}"/>
              </a:ext>
            </a:extLst>
          </p:cNvPr>
          <p:cNvSpPr/>
          <p:nvPr/>
        </p:nvSpPr>
        <p:spPr>
          <a:xfrm>
            <a:off x="2537336" y="5411136"/>
            <a:ext cx="720000" cy="720000"/>
          </a:xfrm>
          <a:prstGeom prst="ellipse">
            <a:avLst/>
          </a:prstGeom>
          <a:solidFill>
            <a:srgbClr val="333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610" dirty="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3</a:t>
            </a:r>
            <a:endParaRPr lang="th-TH" sz="4610" dirty="0"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5E3AA739-1DE6-4360-B1FF-EDB9D9814C81}"/>
              </a:ext>
            </a:extLst>
          </p:cNvPr>
          <p:cNvSpPr/>
          <p:nvPr/>
        </p:nvSpPr>
        <p:spPr>
          <a:xfrm>
            <a:off x="2448445" y="3436389"/>
            <a:ext cx="10598042" cy="981661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041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B43E23-3296-47B7-BC6D-030047D35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30</a:t>
            </a:fld>
            <a:endParaRPr lang="th-TH" dirty="0"/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B4CBF88-5682-4E1F-8C78-FE42FBE38D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939" y="-5033"/>
            <a:ext cx="9610926" cy="9606233"/>
          </a:xfrm>
          <a:prstGeom prst="rect">
            <a:avLst/>
          </a:prstGeom>
        </p:spPr>
      </p:pic>
      <p:sp>
        <p:nvSpPr>
          <p:cNvPr id="10" name="Explosion: 14 Points 9">
            <a:extLst>
              <a:ext uri="{FF2B5EF4-FFF2-40B4-BE49-F238E27FC236}">
                <a16:creationId xmlns:a16="http://schemas.microsoft.com/office/drawing/2014/main" id="{E9D96FE4-6700-464C-BFDB-4CE6FC760E40}"/>
              </a:ext>
            </a:extLst>
          </p:cNvPr>
          <p:cNvSpPr/>
          <p:nvPr/>
        </p:nvSpPr>
        <p:spPr>
          <a:xfrm rot="767074">
            <a:off x="12676894" y="1416158"/>
            <a:ext cx="4322336" cy="2663734"/>
          </a:xfrm>
          <a:prstGeom prst="irregularSeal2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th-TH" sz="4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ดำเนินการอายัดบัตร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120391-DEA7-4760-BEC9-E7BAF597CE7D}"/>
              </a:ext>
            </a:extLst>
          </p:cNvPr>
          <p:cNvGrpSpPr/>
          <p:nvPr/>
        </p:nvGrpSpPr>
        <p:grpSpPr>
          <a:xfrm>
            <a:off x="11012682" y="5638628"/>
            <a:ext cx="6056118" cy="3265397"/>
            <a:chOff x="11086046" y="5592295"/>
            <a:chExt cx="6056118" cy="3265397"/>
          </a:xfrm>
        </p:grpSpPr>
        <p:sp>
          <p:nvSpPr>
            <p:cNvPr id="11" name="Explosion: 14 Points 10">
              <a:extLst>
                <a:ext uri="{FF2B5EF4-FFF2-40B4-BE49-F238E27FC236}">
                  <a16:creationId xmlns:a16="http://schemas.microsoft.com/office/drawing/2014/main" id="{D1D8F0D4-A82C-4B5F-A55D-3502FE0C7B82}"/>
                </a:ext>
              </a:extLst>
            </p:cNvPr>
            <p:cNvSpPr/>
            <p:nvPr/>
          </p:nvSpPr>
          <p:spPr>
            <a:xfrm rot="679104">
              <a:off x="11086046" y="5592295"/>
              <a:ext cx="6056118" cy="3265397"/>
            </a:xfrm>
            <a:prstGeom prst="irregularSeal2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th-TH" sz="4800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155EFCE-4913-4C58-9423-7A8DFBE5295E}"/>
                </a:ext>
              </a:extLst>
            </p:cNvPr>
            <p:cNvSpPr txBox="1"/>
            <p:nvPr/>
          </p:nvSpPr>
          <p:spPr>
            <a:xfrm rot="304727">
              <a:off x="11837796" y="6563273"/>
              <a:ext cx="4214973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th-TH"/>
              </a:defPPr>
              <a:lvl1pPr algn="ctr">
                <a:defRPr sz="48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defRPr>
              </a:lvl1pPr>
            </a:lstStyle>
            <a:p>
              <a:r>
                <a:rPr lang="th-TH" sz="4000"/>
                <a:t>แจ้งปฏิเสธรายการ </a:t>
              </a:r>
              <a:r>
                <a:rPr lang="en-US" sz="4000"/>
                <a:t>+ </a:t>
              </a:r>
              <a:br>
                <a:rPr lang="th-TH" sz="4000"/>
              </a:br>
              <a:r>
                <a:rPr lang="th-TH" sz="4000"/>
                <a:t>ให้หลักฐานกับธนาคาร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A431C4B-AB6C-4946-8872-E30199045577}"/>
              </a:ext>
            </a:extLst>
          </p:cNvPr>
          <p:cNvGrpSpPr/>
          <p:nvPr/>
        </p:nvGrpSpPr>
        <p:grpSpPr>
          <a:xfrm>
            <a:off x="30567" y="1123974"/>
            <a:ext cx="4127879" cy="2607013"/>
            <a:chOff x="1037" y="526180"/>
            <a:chExt cx="4305437" cy="2607013"/>
          </a:xfrm>
        </p:grpSpPr>
        <p:sp>
          <p:nvSpPr>
            <p:cNvPr id="9" name="Explosion: 14 Points 8">
              <a:extLst>
                <a:ext uri="{FF2B5EF4-FFF2-40B4-BE49-F238E27FC236}">
                  <a16:creationId xmlns:a16="http://schemas.microsoft.com/office/drawing/2014/main" id="{027999AA-C27B-481D-961A-8178760E78A9}"/>
                </a:ext>
              </a:extLst>
            </p:cNvPr>
            <p:cNvSpPr/>
            <p:nvPr/>
          </p:nvSpPr>
          <p:spPr>
            <a:xfrm rot="21264198">
              <a:off x="1037" y="526180"/>
              <a:ext cx="4305437" cy="2607013"/>
            </a:xfrm>
            <a:prstGeom prst="irregularSeal2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th-TH" sz="4800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E3FCC4-551F-4173-9035-C5EA644E1853}"/>
                </a:ext>
              </a:extLst>
            </p:cNvPr>
            <p:cNvSpPr txBox="1"/>
            <p:nvPr/>
          </p:nvSpPr>
          <p:spPr>
            <a:xfrm rot="20507743">
              <a:off x="858107" y="1489882"/>
              <a:ext cx="232932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000">
                  <a:solidFill>
                    <a:schemeClr val="bg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เก็บหลักฐาน</a:t>
              </a:r>
              <a:endParaRPr lang="th-TH" sz="4400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488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01D60B-45A2-4E4F-AE61-B9598CAC1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31</a:t>
            </a:fld>
            <a:endParaRPr lang="th-TH" dirty="0"/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59BD6ED-99CD-412F-8BC2-7982ED7175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822" y="0"/>
            <a:ext cx="9605892" cy="9601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0FC48E-B185-443B-AF68-3ADD79D9AAAD}"/>
              </a:ext>
            </a:extLst>
          </p:cNvPr>
          <p:cNvSpPr/>
          <p:nvPr/>
        </p:nvSpPr>
        <p:spPr>
          <a:xfrm>
            <a:off x="1308955" y="626032"/>
            <a:ext cx="3390884" cy="2117710"/>
          </a:xfrm>
          <a:prstGeom prst="rect">
            <a:avLst/>
          </a:prstGeom>
          <a:solidFill>
            <a:schemeClr val="bg2">
              <a:lumMod val="50000"/>
            </a:schemeClr>
          </a:solidFill>
          <a:ln w="57150">
            <a:noFill/>
            <a:prstDash val="dash"/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 defTabSz="1280160">
              <a:lnSpc>
                <a:spcPct val="90000"/>
              </a:lnSpc>
              <a:spcBef>
                <a:spcPct val="0"/>
              </a:spcBef>
            </a:pPr>
            <a:r>
              <a:rPr lang="th-TH" sz="4800" b="1" u="sng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แต่จะดีกว่า </a:t>
            </a:r>
            <a:br>
              <a:rPr lang="th-TH" sz="4800" b="1" u="sng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</a:br>
            <a:r>
              <a:rPr lang="th-TH" sz="4800" b="1" u="sng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ถ้าเราป้องกัน</a:t>
            </a:r>
            <a:r>
              <a:rPr lang="th-TH" sz="4800" b="1">
                <a:solidFill>
                  <a:schemeClr val="bg1"/>
                </a:solidFill>
                <a:latin typeface="DB Helvethaica X 55 Regular" panose="02000506090000020004" pitchFamily="2" charset="-34"/>
                <a:ea typeface="+mj-ea"/>
                <a:cs typeface="DB Helvethaica X 55 Regular" panose="02000506090000020004" pitchFamily="2" charset="-34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41683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Callout 16"/>
          <p:cNvSpPr/>
          <p:nvPr/>
        </p:nvSpPr>
        <p:spPr>
          <a:xfrm>
            <a:off x="10869011" y="316199"/>
            <a:ext cx="2996119" cy="2801566"/>
          </a:xfrm>
          <a:prstGeom prst="wedgeEllipseCallout">
            <a:avLst>
              <a:gd name="adj1" fmla="val 66829"/>
              <a:gd name="adj2" fmla="val 41666"/>
            </a:avLst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F3CCA-B1AA-44B2-8491-5DFB46E2B028}" type="slidenum">
              <a:rPr lang="th-TH" smtClean="0"/>
              <a:pPr/>
              <a:t>32</a:t>
            </a:fld>
            <a:endParaRPr lang="th-TH" dirty="0"/>
          </a:p>
        </p:txBody>
      </p:sp>
      <p:sp>
        <p:nvSpPr>
          <p:cNvPr id="5" name="Rounded Rectangle 4"/>
          <p:cNvSpPr/>
          <p:nvPr/>
        </p:nvSpPr>
        <p:spPr>
          <a:xfrm>
            <a:off x="1075680" y="2576994"/>
            <a:ext cx="9725050" cy="3123155"/>
          </a:xfrm>
          <a:prstGeom prst="roundRect">
            <a:avLst>
              <a:gd name="adj" fmla="val 15305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1457142" y="3415296"/>
            <a:ext cx="89621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“</a:t>
            </a:r>
            <a:r>
              <a:rPr lang="th-TH" sz="44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คุณย่าแทบช็อก! หลานสาวเอามือถือไปเล่น </a:t>
            </a:r>
            <a:br>
              <a:rPr lang="th-TH" sz="44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44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กดสั่งของในแอปพลิเคชันรัว ๆ เป็นเงินร่วมแสน</a:t>
            </a:r>
            <a:r>
              <a:rPr lang="en-US" sz="4400" b="1">
                <a:solidFill>
                  <a:srgbClr val="FF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”</a:t>
            </a:r>
            <a:endParaRPr lang="th-TH" sz="4400" b="1">
              <a:solidFill>
                <a:srgbClr val="FF0000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84321" y="5351680"/>
            <a:ext cx="10617279" cy="3518886"/>
          </a:xfrm>
          <a:prstGeom prst="roundRect">
            <a:avLst>
              <a:gd name="adj" fmla="val 11220"/>
            </a:avLst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58A564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Rectangle 8"/>
          <p:cNvSpPr/>
          <p:nvPr/>
        </p:nvSpPr>
        <p:spPr>
          <a:xfrm>
            <a:off x="2331572" y="5700467"/>
            <a:ext cx="1033309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0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บางแอปพลิเคชัน</a:t>
            </a:r>
            <a:r>
              <a:rPr lang="th-TH" sz="4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หรือบางไอเทมในโทรศัพท์มือถือ</a:t>
            </a:r>
            <a:r>
              <a:rPr lang="th-TH" sz="40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อาจต้องจ่ายเงินซื้อ</a:t>
            </a:r>
          </a:p>
          <a:p>
            <a:pPr algn="ctr"/>
            <a:r>
              <a:rPr lang="th-TH" sz="40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โดยซื้อผ่านบัตรเครดิตได้</a:t>
            </a:r>
            <a:r>
              <a:rPr lang="th-TH" sz="4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40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ดังนั้น ควรตั้งค่าโทรศัพท์มือถือให้ป้อนรหัสผ่านก่อนการสั่งซื้อทุกครั้ง </a:t>
            </a:r>
            <a:r>
              <a:rPr lang="th-TH" sz="4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และไม่ควรให้รหัสผ่านกับบุคคคลอื่น</a:t>
            </a:r>
          </a:p>
          <a:p>
            <a:pPr algn="ctr"/>
            <a:r>
              <a:rPr lang="th-TH" sz="40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หรือสมัครบริการแจ้งตือนการใช้บัครเครดิต </a:t>
            </a:r>
            <a:r>
              <a:rPr lang="th-TH" sz="40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เพื่อจะได้ทราบความเคลื่อนไหวตลอดเวลา</a:t>
            </a:r>
          </a:p>
        </p:txBody>
      </p:sp>
      <p:cxnSp>
        <p:nvCxnSpPr>
          <p:cNvPr id="10" name="Curved Connector 9"/>
          <p:cNvCxnSpPr/>
          <p:nvPr/>
        </p:nvCxnSpPr>
        <p:spPr>
          <a:xfrm>
            <a:off x="1082732" y="5450291"/>
            <a:ext cx="1111907" cy="1103579"/>
          </a:xfrm>
          <a:prstGeom prst="curvedConnector3">
            <a:avLst>
              <a:gd name="adj1" fmla="val -60232"/>
            </a:avLst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southeastasia1-mediap.svc.ms/transform/thumbnail?provider=spo&amp;inputFormat=png&amp;cs=fFNQTw&amp;docid=https%3A%2F%2Fbankofthailand-my.sharepoint.com%3A443%2F_api%2Fv2.0%2Fdrives%2Fb!vNln8UflvEum8dmt285tonpQGc0HBQhDgMsHvNHHQEkL-BckmJVfTLDERWg8hr74%2Fitems%2F01M42UJLJAGEV37WHWE5GZ2ZCU7JDVFNB5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yMzIxODQwMCIsImV4cCI6IjE2MjMyNDAwMDA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amxIV2dCekp4d2kvcHZRSkNpbllRN1BKRGhaS0xKcWVwMDRFT0tkTVZ2TT0&amp;nocache=true&amp;encodeFailures=1&amp;width=356&amp;height=849&amp;srcWidth=1913&amp;srcHeight=45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662203" y="1771018"/>
            <a:ext cx="3098162" cy="738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outheastasia1-mediap.svc.ms/transform/thumbnail?provider=spo&amp;inputFormat=png&amp;cs=fFNQTw&amp;docid=https%3A%2F%2Fbankofthailand-my.sharepoint.com%3A443%2F_api%2Fv2.0%2Fdrives%2Fb!vNln8UflvEum8dmt285tonpQGc0HBQhDgMsHvNHHQEkL-BckmJVfTLDERWg8hr74%2Fitems%2F01M42UJLND3F7IERB3JFEJUWKWJBNJUK4J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yMzIxODQwMCIsImV4cCI6IjE2MjMyNDAwMDA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amxIV2dCekp4d2kvcHZRSkNpbllRN1BKRGhaS0xKcWVwMDRFT0tkTVZ2TT0&amp;nocache=true&amp;encodeFailures=1&amp;width=596&amp;height=849&amp;srcWidth=1569&amp;srcHeight=22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401" y="588832"/>
            <a:ext cx="1616321" cy="230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6409" y="1005967"/>
            <a:ext cx="886304" cy="15070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617198" y="1157217"/>
            <a:ext cx="13003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1 </a:t>
            </a:r>
            <a:r>
              <a:rPr lang="th-TH" sz="44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แสน</a:t>
            </a:r>
            <a:r>
              <a:rPr lang="en-US" sz="44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!</a:t>
            </a:r>
            <a:endParaRPr lang="th-TH" sz="4400" b="1">
              <a:solidFill>
                <a:srgbClr val="FF0000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pic>
        <p:nvPicPr>
          <p:cNvPr id="2054" name="Picture 6" descr="https://southeastasia1-mediap.svc.ms/transform/thumbnail?provider=spo&amp;inputFormat=png&amp;cs=fFNQTw&amp;docid=https%3A%2F%2Fbankofthailand-my.sharepoint.com%3A443%2F_api%2Fv2.0%2Fdrives%2Fb!vNln8UflvEum8dmt285tonpQGc0HBQhDgMsHvNHHQEkL-BckmJVfTLDERWg8hr74%2Fitems%2F01M42UJLIFXV6A6UQ44RDI6TOBLUEF6BBO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yMzIxODQwMCIsImV4cCI6IjE2MjMyNDAwMDA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amxIV2dCekp4d2kvcHZRSkNpbllRN1BKRGhaS0xKcWVwMDRFT0tkTVZ2TT0&amp;nocache=true&amp;encodeFailures=1&amp;width=136&amp;height=170&amp;srcWidth=136&amp;srcHeight=1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427" y="8228753"/>
            <a:ext cx="79248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" y="437324"/>
            <a:ext cx="6579702" cy="105962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540000" tIns="45720" rIns="91440" bIns="45720" rtlCol="0" anchor="ctr">
            <a:normAutofit/>
          </a:bodyPr>
          <a:lstStyle/>
          <a:p>
            <a:pPr defTabSz="1280160">
              <a:lnSpc>
                <a:spcPct val="90000"/>
              </a:lnSpc>
              <a:spcBef>
                <a:spcPct val="0"/>
              </a:spcBef>
            </a:pPr>
            <a:r>
              <a:rPr lang="th-TH" sz="48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เรียนรู้จากเรื่องร้องเรียน (</a:t>
            </a:r>
            <a:r>
              <a:rPr lang="en-US" sz="48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8</a:t>
            </a:r>
            <a:r>
              <a:rPr lang="th-TH" sz="48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9692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6" grpId="0"/>
      <p:bldP spid="8" grpId="0" animBg="1"/>
      <p:bldP spid="9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428126"/>
            <a:ext cx="10140042" cy="100080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540000" tIns="45720" rIns="91440" bIns="45720" rtlCol="0" anchor="ctr">
            <a:normAutofit fontScale="85000" lnSpcReduction="10000"/>
          </a:bodyPr>
          <a:lstStyle/>
          <a:p>
            <a:pPr defTabSz="1280160">
              <a:lnSpc>
                <a:spcPct val="90000"/>
              </a:lnSpc>
              <a:spcBef>
                <a:spcPct val="0"/>
              </a:spcBef>
            </a:pPr>
            <a:r>
              <a:rPr lang="th-TH" sz="48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สรุปสาระสำคัญ เรื่อง สิทธิและหน้าที่ของผู้ใช้บริการทางการเงิน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823948" y="3306760"/>
            <a:ext cx="9292696" cy="1166963"/>
            <a:chOff x="1887682" y="3306760"/>
            <a:chExt cx="9292696" cy="1166963"/>
          </a:xfrm>
        </p:grpSpPr>
        <p:sp>
          <p:nvSpPr>
            <p:cNvPr id="3" name="Rounded Rectangle 2"/>
            <p:cNvSpPr/>
            <p:nvPr/>
          </p:nvSpPr>
          <p:spPr>
            <a:xfrm>
              <a:off x="1887682" y="3306760"/>
              <a:ext cx="9292696" cy="1166963"/>
            </a:xfrm>
            <a:prstGeom prst="roundRect">
              <a:avLst>
                <a:gd name="adj" fmla="val 11658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37131" y="3564170"/>
              <a:ext cx="90003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th-TH" sz="4000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มีอิสระในการเลือกใช้ผลิตภัณฑ์ทางการเงิน ไม่ถูกบังคับ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823948" y="1815040"/>
            <a:ext cx="13678322" cy="1042692"/>
            <a:chOff x="1823948" y="1815040"/>
            <a:chExt cx="13678322" cy="1042692"/>
          </a:xfrm>
        </p:grpSpPr>
        <p:sp>
          <p:nvSpPr>
            <p:cNvPr id="5" name="Rounded Rectangle 4"/>
            <p:cNvSpPr/>
            <p:nvPr/>
          </p:nvSpPr>
          <p:spPr>
            <a:xfrm>
              <a:off x="1823948" y="1815040"/>
              <a:ext cx="13678322" cy="104269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37131" y="1999861"/>
              <a:ext cx="132099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th-TH" sz="4000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ได้รับข้อมูลผลิตภัณฑ์ทางการเงินที่ครบถ้วน เพียงพอต่อการตัดสินใจ และปฏิเสธการเสนอขายได้ 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62" y="1835380"/>
            <a:ext cx="360207" cy="9843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91" y="3333453"/>
            <a:ext cx="656762" cy="10080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62" y="4885869"/>
            <a:ext cx="564062" cy="1064117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823948" y="6462725"/>
            <a:ext cx="11743517" cy="1029628"/>
            <a:chOff x="1850296" y="6462725"/>
            <a:chExt cx="11743517" cy="1029628"/>
          </a:xfrm>
        </p:grpSpPr>
        <p:sp>
          <p:nvSpPr>
            <p:cNvPr id="14" name="Rounded Rectangle 13"/>
            <p:cNvSpPr/>
            <p:nvPr/>
          </p:nvSpPr>
          <p:spPr>
            <a:xfrm>
              <a:off x="1850296" y="6462725"/>
              <a:ext cx="11731166" cy="102962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chemeClr val="accent1">
                  <a:lumMod val="60000"/>
                  <a:lumOff val="40000"/>
                </a:schemeClr>
              </a:solidFill>
              <a:prstDash val="sys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75831" y="6607977"/>
              <a:ext cx="11517982" cy="625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th-TH" sz="4000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สามารถร้องเรียนเพื่อความเป็นธรรม และได้รับค่าชดเชยหากเกิดความเสียหาย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02" y="6526509"/>
            <a:ext cx="799801" cy="10111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15" y="8134989"/>
            <a:ext cx="507714" cy="885636"/>
          </a:xfrm>
          <a:prstGeom prst="rect">
            <a:avLst/>
          </a:prstGeom>
        </p:spPr>
      </p:pic>
      <p:pic>
        <p:nvPicPr>
          <p:cNvPr id="18" name="Picture 2" descr="https://southeastasia1-mediap.svc.ms/transform/thumbnail?provider=spo&amp;inputFormat=png&amp;cs=fFNQTw&amp;docid=https%3A%2F%2Fbankofthailand-my.sharepoint.com%3A443%2F_api%2Fv2.0%2Fdrives%2Fb!vNln8UflvEum8dmt285tonpQGc0HBQhDgMsHvNHHQEkL-BckmJVfTLDERWg8hr74%2Fitems%2F01M42UJLKLKKJHEUVKENDI4MLSF5HSYEES%3Fversion%3DPublished&amp;nocache=true&amp;encodeFailures=1&amp;ctag=%22c%3A%7B7292524B-AA52-4623-8E31-722F4F2C1092%7D%2C2%22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yMzc0NzYwMCIsImV4cCI6IjE2MjM3NjkyMDA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L3pValhnbWhsRndlU0V1UU1ZeHM1YW1MOGtnRkIydkcycEt6Zis0cnpocz0&amp;prooftoken=undefined&amp;srcWidth=&amp;srcHeight=&amp;width=292&amp;height=397&amp;action=Acces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27920" y="5633774"/>
            <a:ext cx="2781300" cy="378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1823948" y="7891577"/>
            <a:ext cx="11361447" cy="1469184"/>
            <a:chOff x="1823948" y="7891577"/>
            <a:chExt cx="11361447" cy="1469184"/>
          </a:xfrm>
        </p:grpSpPr>
        <p:sp>
          <p:nvSpPr>
            <p:cNvPr id="21" name="Rounded Rectangle 20"/>
            <p:cNvSpPr/>
            <p:nvPr/>
          </p:nvSpPr>
          <p:spPr>
            <a:xfrm>
              <a:off x="1823948" y="7891577"/>
              <a:ext cx="11361447" cy="1469184"/>
            </a:xfrm>
            <a:prstGeom prst="roundRect">
              <a:avLst>
                <a:gd name="adj" fmla="val 12325"/>
              </a:avLst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prstDash val="sys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011680" y="7977860"/>
              <a:ext cx="11139390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th-TH" sz="4000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วางแผนการเงิน ติดตามข่าวสาร ทำความเข้าใจรายละเอียดก่อนใช้บริการ </a:t>
              </a:r>
              <a:br>
                <a:rPr lang="th-TH" sz="4000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</a:br>
              <a:r>
                <a:rPr lang="th-TH" sz="4000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ตรวจทานความถูกต้องของธุรกรรม และเป็นหนี้ต้องชำระ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823948" y="4930047"/>
            <a:ext cx="14692505" cy="1019939"/>
            <a:chOff x="1855210" y="4930047"/>
            <a:chExt cx="14692505" cy="1019939"/>
          </a:xfrm>
        </p:grpSpPr>
        <p:sp>
          <p:nvSpPr>
            <p:cNvPr id="27" name="Rounded Rectangle 26"/>
            <p:cNvSpPr/>
            <p:nvPr/>
          </p:nvSpPr>
          <p:spPr>
            <a:xfrm>
              <a:off x="1855210" y="4930047"/>
              <a:ext cx="13094167" cy="1019939"/>
            </a:xfrm>
            <a:prstGeom prst="roundRect">
              <a:avLst>
                <a:gd name="adj" fmla="val 1374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4"/>
              </a:solidFill>
              <a:prstDash val="sysDash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075831" y="5111405"/>
              <a:ext cx="144718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th-TH" sz="4000" b="1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ก่อนสถาบันการเงินจะนำข้อมูลไปใช้เพื่อการตลาดต้องได้รับความยินยอมจากผู้ใช้บริการก่อน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115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062443" y="2759447"/>
            <a:ext cx="14967266" cy="5500876"/>
          </a:xfrm>
          <a:prstGeom prst="roundRect">
            <a:avLst>
              <a:gd name="adj" fmla="val 83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879342" y="2864403"/>
            <a:ext cx="1337226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15950" indent="-608013">
              <a:spcBef>
                <a:spcPts val="300"/>
              </a:spcBef>
              <a:buAutoNum type="arabicPeriod"/>
            </a:pPr>
            <a:r>
              <a:rPr lang="th-TH" sz="3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วัฒนธรรมองค์กร และบทบาทหน้าที่ของคณะกรรมการและผู้บริหารระดับสูง</a:t>
            </a:r>
          </a:p>
          <a:p>
            <a:pPr marL="615950" indent="-608013">
              <a:spcBef>
                <a:spcPts val="300"/>
              </a:spcBef>
              <a:buAutoNum type="arabicPeriod"/>
            </a:pPr>
            <a:r>
              <a:rPr lang="th-TH" sz="3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การพัฒนาผลิตภัณฑ์และการจัดกลุ่มลูกค้า</a:t>
            </a:r>
          </a:p>
          <a:p>
            <a:pPr marL="615950" indent="-608013">
              <a:spcBef>
                <a:spcPts val="300"/>
              </a:spcBef>
              <a:buAutoNum type="arabicPeriod"/>
            </a:pPr>
            <a:r>
              <a:rPr lang="th-TH" sz="3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การจ่ายค่าตอบแทน</a:t>
            </a:r>
          </a:p>
          <a:p>
            <a:pPr marL="615950" indent="-608013">
              <a:spcBef>
                <a:spcPts val="300"/>
              </a:spcBef>
              <a:buAutoNum type="arabicPeriod"/>
            </a:pPr>
            <a:r>
              <a:rPr lang="th-TH" sz="3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กระบวนการขาย</a:t>
            </a:r>
          </a:p>
          <a:p>
            <a:pPr marL="615950" indent="-608013">
              <a:spcBef>
                <a:spcPts val="300"/>
              </a:spcBef>
              <a:buAutoNum type="arabicPeriod"/>
            </a:pPr>
            <a:r>
              <a:rPr lang="th-TH" sz="3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การสื่อสารและการให้ความรู้แก่พนักงาน</a:t>
            </a:r>
          </a:p>
          <a:p>
            <a:pPr marL="615950" indent="-608013">
              <a:spcBef>
                <a:spcPts val="300"/>
              </a:spcBef>
              <a:buAutoNum type="arabicPeriod"/>
            </a:pPr>
            <a:r>
              <a:rPr lang="th-TH" sz="3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การดูแลข้อมูลของลูกค้า</a:t>
            </a:r>
          </a:p>
          <a:p>
            <a:pPr marL="615950" indent="-608013">
              <a:spcBef>
                <a:spcPts val="300"/>
              </a:spcBef>
              <a:buAutoNum type="arabicPeriod"/>
            </a:pPr>
            <a:r>
              <a:rPr lang="th-TH" sz="3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การแก้ไขปัญหาและจัดการเรื่องร้องเรียน</a:t>
            </a:r>
          </a:p>
          <a:p>
            <a:pPr marL="615950" indent="-608013">
              <a:spcBef>
                <a:spcPts val="300"/>
              </a:spcBef>
              <a:buAutoNum type="arabicPeriod"/>
            </a:pPr>
            <a:r>
              <a:rPr lang="th-TH" sz="3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การควบคุม กำกับ และตรวจสอบ</a:t>
            </a:r>
          </a:p>
          <a:p>
            <a:pPr marL="615950" indent="-608013">
              <a:spcBef>
                <a:spcPts val="300"/>
              </a:spcBef>
              <a:buAutoNum type="arabicPeriod"/>
            </a:pPr>
            <a:r>
              <a:rPr lang="th-TH" sz="36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การปฏิบัติงานและแผนรองรับการปฏิบัติงาน</a:t>
            </a:r>
          </a:p>
        </p:txBody>
      </p:sp>
      <p:sp>
        <p:nvSpPr>
          <p:cNvPr id="7" name="Rectangle 6"/>
          <p:cNvSpPr/>
          <p:nvPr/>
        </p:nvSpPr>
        <p:spPr>
          <a:xfrm>
            <a:off x="909708" y="1928450"/>
            <a:ext cx="154853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4800" b="1">
                <a:solidFill>
                  <a:schemeClr val="tx2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หลักเกณฑ์การบริหารจัดการด้านการให้บริการแก่ลูกค้าอย่างเป็นธรรม (</a:t>
            </a:r>
            <a:r>
              <a:rPr lang="en-US" sz="4800" b="1">
                <a:solidFill>
                  <a:schemeClr val="tx2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Market Conduct</a:t>
            </a:r>
            <a:r>
              <a:rPr lang="th-TH" sz="4800" b="1">
                <a:solidFill>
                  <a:schemeClr val="tx2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)</a:t>
            </a:r>
            <a:endParaRPr lang="th-TH" sz="4800" b="1" dirty="0">
              <a:solidFill>
                <a:schemeClr val="tx2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9708" y="991813"/>
            <a:ext cx="4661752" cy="83099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4800" b="1">
                <a:solidFill>
                  <a:schemeClr val="bg1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ศึกษาข้อมูลเพิ่มเติมได้ที่</a:t>
            </a:r>
            <a:endParaRPr lang="th-TH" sz="4800" b="1" dirty="0">
              <a:solidFill>
                <a:schemeClr val="bg1"/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2443" y="8380805"/>
            <a:ext cx="13439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Link </a:t>
            </a:r>
            <a:r>
              <a:rPr lang="th-TH" sz="2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หลักเกณฑ์ฯ </a:t>
            </a:r>
            <a:r>
              <a:rPr lang="en-US" sz="28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&gt;&gt;&gt; https://www.bot.or.th/Thai/FinancialInstitutions/Pages/MarketConductSupervision.aspx</a:t>
            </a:r>
            <a:endParaRPr lang="th-TH" sz="2800"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5061" y="5111612"/>
            <a:ext cx="287655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367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Picture 4" descr="โลโก้แนวนอน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90371" y="2971108"/>
            <a:ext cx="6652687" cy="18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8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B8931EF-94F1-430E-9D71-D8A2FD030FF4}"/>
              </a:ext>
            </a:extLst>
          </p:cNvPr>
          <p:cNvSpPr txBox="1">
            <a:spLocks/>
          </p:cNvSpPr>
          <p:nvPr/>
        </p:nvSpPr>
        <p:spPr>
          <a:xfrm>
            <a:off x="2277166" y="1364880"/>
            <a:ext cx="12514471" cy="72222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128016" tIns="64008" rIns="128016" bIns="64008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48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เนื้อหา ข้อมูล และสื่อความรู้ทางการเงินที่จัดทำขึ้นนี้</a:t>
            </a:r>
          </a:p>
          <a:p>
            <a:r>
              <a:rPr lang="th-TH" sz="448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เป็นลิขสิทธิ์ของธนาคารแห่งประเทศไทย (ธปท.)</a:t>
            </a:r>
          </a:p>
          <a:p>
            <a:r>
              <a:rPr lang="th-TH" sz="448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โดยมีวัตถุประสงค์เพื่อส่งเสริมความรู้ทางการเงินไปยังวงกว้าง</a:t>
            </a:r>
          </a:p>
          <a:p>
            <a:r>
              <a:rPr lang="th-TH" sz="448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การนำเนื้อหาหรือสื่อต่าง ๆ ไปใช้งาน โปรดอ้างอิงแหล่งที่มาให้ชัดเจน</a:t>
            </a:r>
          </a:p>
          <a:p>
            <a:endParaRPr lang="th-TH" sz="4480">
              <a:solidFill>
                <a:schemeClr val="bg2">
                  <a:lumMod val="2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r>
              <a:rPr lang="th-TH" sz="4480">
                <a:solidFill>
                  <a:srgbClr val="162F65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ทั้งนี้ ธปท. ไม่อนุญาตให้นำไปจำหน่ายหรือใช้เพื่อการแสวงหาประโยชน์ทางการค้า</a:t>
            </a:r>
          </a:p>
          <a:p>
            <a:r>
              <a:rPr lang="th-TH" sz="4480">
                <a:solidFill>
                  <a:srgbClr val="162F65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กรณีนำเนื้อหาบางส่วนหรือทั้งหมดไปใช้งานเพื่อวัตถุประสงค์อื่น</a:t>
            </a:r>
          </a:p>
          <a:p>
            <a:r>
              <a:rPr lang="th-TH" sz="4480">
                <a:solidFill>
                  <a:srgbClr val="162F65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ต้องได้รับอนุญาตเป็นลายลักษณ์อักษรจาก ธปท.</a:t>
            </a:r>
          </a:p>
          <a:p>
            <a:endParaRPr lang="en-US" sz="4480">
              <a:solidFill>
                <a:schemeClr val="bg2">
                  <a:lumMod val="2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  <a:p>
            <a:r>
              <a:rPr lang="th-TH" sz="448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หากมีข้อสงสัยหรือประเด็นสอบถามเพิ่มเติมสามารถติดต่อได้ที่</a:t>
            </a:r>
          </a:p>
          <a:p>
            <a:r>
              <a:rPr lang="th-TH" sz="448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อีเมล</a:t>
            </a:r>
            <a:r>
              <a:rPr lang="en-US" sz="4480">
                <a:solidFill>
                  <a:schemeClr val="bg2">
                    <a:lumMod val="2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FL@bot.or.th</a:t>
            </a:r>
            <a:endParaRPr lang="th-TH" sz="3920">
              <a:solidFill>
                <a:schemeClr val="bg2">
                  <a:lumMod val="25000"/>
                </a:schemeClr>
              </a:solidFill>
              <a:latin typeface="DB Helvethaica X 55 Regular" panose="02000506090000020004" pitchFamily="2" charset="-34"/>
              <a:cs typeface="DB Helvethaica X 55 Regular" panose="0200050609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0855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926693" y="435088"/>
            <a:ext cx="13033403" cy="96917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1280160">
              <a:lnSpc>
                <a:spcPct val="90000"/>
              </a:lnSpc>
              <a:spcBef>
                <a:spcPct val="0"/>
              </a:spcBef>
            </a:pPr>
            <a:r>
              <a:rPr lang="th-TH" sz="48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สิทธิขั้นพื้นฐานที่ควรได้รับการปฏิบัติจากสถาบันการเงิน</a:t>
            </a:r>
            <a:endParaRPr lang="th-TH" sz="4800" dirty="0">
              <a:solidFill>
                <a:schemeClr val="bg1"/>
              </a:solidFill>
              <a:latin typeface="DB Helvethaica X 65 Med" panose="02000506090000020004" pitchFamily="2" charset="-34"/>
              <a:ea typeface="+mj-ea"/>
              <a:cs typeface="DB Helvethaica X 65 Med" panose="02000506090000020004" pitchFamily="2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40398" y="1471455"/>
            <a:ext cx="6472832" cy="3950584"/>
            <a:chOff x="1940398" y="1452084"/>
            <a:chExt cx="6472832" cy="3950584"/>
          </a:xfrm>
        </p:grpSpPr>
        <p:sp>
          <p:nvSpPr>
            <p:cNvPr id="4" name="Rectangle 3"/>
            <p:cNvSpPr/>
            <p:nvPr/>
          </p:nvSpPr>
          <p:spPr>
            <a:xfrm>
              <a:off x="1940398" y="1452084"/>
              <a:ext cx="6472832" cy="388505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198627" y="4263895"/>
              <a:ext cx="5956374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สิทธิที่จะได้รับข้อมูลที่ถูกต้องและ</a:t>
              </a:r>
            </a:p>
            <a:p>
              <a:pPr algn="ctr"/>
              <a:r>
                <a:rPr lang="th-TH" sz="3400"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สิทธิที่จะปฏิเสธหากถูกเสนอขายผลิตภัณฑ์</a:t>
              </a:r>
            </a:p>
          </p:txBody>
        </p:sp>
        <p:pic>
          <p:nvPicPr>
            <p:cNvPr id="11" name="Picture 2" descr="https://southeastasia1-mediap.svc.ms/transform/thumbnail?provider=spo&amp;inputFormat=png&amp;cs=fFNQTw&amp;docid=https%3A%2F%2Fbankofthailand-my.sharepoint.com%3A443%2F_api%2Fv2.0%2Fdrives%2Fb!vNln8UflvEum8dmt285tonpQGc0HBQhDgMsHvNHHQEkL-BckmJVfTLDERWg8hr74%2Fitems%2F01M42UJLKW5NH5X7NGEVEYKP6KGJMKACGO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xODk3NDAwMCIsImV4cCI6IjE2MTg5OTU2MDA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bHVUVXplQ2hWVHlJYndMSGlDbWM1dmFjNFZsOUdtSUZDWUdlL3ZSY2VGUT0&amp;nocache=true&amp;encodeFailures=1&amp;width=758&amp;height=771&amp;srcWidth=2009&amp;srcHeight=204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7626" y="1708362"/>
              <a:ext cx="2470965" cy="2513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2164089" y="1619755"/>
              <a:ext cx="658368" cy="65836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1</a:t>
              </a:r>
              <a:endParaRPr lang="th-TH" sz="6000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487264" y="1471454"/>
            <a:ext cx="6472832" cy="3891989"/>
            <a:chOff x="8487264" y="1452083"/>
            <a:chExt cx="6472832" cy="3891989"/>
          </a:xfrm>
        </p:grpSpPr>
        <p:sp>
          <p:nvSpPr>
            <p:cNvPr id="23" name="Rectangle 22"/>
            <p:cNvSpPr/>
            <p:nvPr/>
          </p:nvSpPr>
          <p:spPr>
            <a:xfrm>
              <a:off x="8487264" y="1452083"/>
              <a:ext cx="6472832" cy="389198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624883" y="4466536"/>
              <a:ext cx="618824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th-TH"/>
              </a:defPPr>
              <a:lvl1pPr algn="ctr">
                <a:defRPr sz="3400">
                  <a:latin typeface="DB Helvethaica X 65 Med" panose="02000506090000020004" pitchFamily="2" charset="-34"/>
                  <a:cs typeface="DB Helvethaica X 65 Med" panose="02000506090000020004" pitchFamily="2" charset="-34"/>
                </a:defRPr>
              </a:lvl1pPr>
            </a:lstStyle>
            <a:p>
              <a:r>
                <a:rPr lang="th-TH"/>
                <a:t>สิทธิที่จะเลือกใช้ผลิตภัณฑ์และบริการได้อย่างอิสระ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747750" y="1598012"/>
              <a:ext cx="658368" cy="65836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2</a:t>
              </a:r>
              <a:endParaRPr lang="th-TH" sz="6000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pic>
          <p:nvPicPr>
            <p:cNvPr id="14" name="Picture 2" descr="https://southeastasia1-mediap.svc.ms/transform/thumbnail?provider=spo&amp;inputFormat=png&amp;cs=fFNQTw&amp;docid=https%3A%2F%2Fbankofthailand-my.sharepoint.com%3A443%2F_api%2Fv2.0%2Fdrives%2Fb!vNln8UflvEum8dmt285tonpQGc0HBQhDgMsHvNHHQEkL-BckmJVfTLDERWg8hr74%2Fitems%2F01M42UJLODG6EWKXLYMFBLS6IHJ3WATY3M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xOTA3MTIwMCIsImV4cCI6IjE2MTkwOTI4MDA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cHBmYlp5VW1Pb1ZuOW1DalhyMFhOaFFIWGFhZkNkZHVEQnZ1ZzJNd04vZz0&amp;nocache=true&amp;encodeFailures=1&amp;width=450&amp;height=456&amp;srcWidth=450&amp;srcHeight=45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7016" y="1837198"/>
              <a:ext cx="2297304" cy="2327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1926693" y="5444062"/>
            <a:ext cx="6472832" cy="3920810"/>
            <a:chOff x="1926693" y="5424691"/>
            <a:chExt cx="6472832" cy="3920810"/>
          </a:xfrm>
        </p:grpSpPr>
        <p:sp>
          <p:nvSpPr>
            <p:cNvPr id="24" name="Rectangle 23"/>
            <p:cNvSpPr/>
            <p:nvPr/>
          </p:nvSpPr>
          <p:spPr>
            <a:xfrm>
              <a:off x="1926693" y="5424691"/>
              <a:ext cx="6472832" cy="392081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12976" y="8596248"/>
              <a:ext cx="532410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th-TH"/>
              </a:defPPr>
              <a:lvl1pPr algn="ctr">
                <a:defRPr sz="3400">
                  <a:latin typeface="DB Helvethaica X 65 Med" panose="02000506090000020004" pitchFamily="2" charset="-34"/>
                  <a:cs typeface="DB Helvethaica X 65 Med" panose="02000506090000020004" pitchFamily="2" charset="-34"/>
                </a:defRPr>
              </a:lvl1pPr>
            </a:lstStyle>
            <a:p>
              <a:r>
                <a:rPr lang="th-TH"/>
                <a:t>สิทธิที่จะร้องเรียนเพื่อความเป็นธรรม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157277" y="5607808"/>
              <a:ext cx="658368" cy="65836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3</a:t>
              </a:r>
              <a:endParaRPr lang="th-TH" sz="6000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  <p:pic>
          <p:nvPicPr>
            <p:cNvPr id="19" name="Picture 2" descr="https://southeastasia1-mediap.svc.ms/transform/thumbnail?provider=spo&amp;inputFormat=png&amp;cs=fFNQTw&amp;docid=https%3A%2F%2Fbankofthailand-my.sharepoint.com%3A443%2F_api%2Fv2.0%2Fdrives%2Fb!vNln8UflvEum8dmt285tonpQGc0HBQhDgMsHvNHHQEkL-BckmJVfTLDERWg8hr74%2Fitems%2F01M42UJLO3H4DO2CWV75CJZJJQHGPLBPH6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xOTA3MTIwMCIsImV4cCI6IjE2MTkwOTI4MDA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cHBmYlp5VW1Pb1ZuOW1DalhyMFhOaFFIWGFhZkNkZHVEQnZ1ZzJNd04vZz0&amp;nocache=true&amp;encodeFailures=1&amp;width=521&amp;height=771&amp;srcWidth=568&amp;srcHeight=84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6940" y="5849440"/>
              <a:ext cx="1713677" cy="25359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8489430" y="5455029"/>
            <a:ext cx="6472832" cy="3953627"/>
            <a:chOff x="8489430" y="5435658"/>
            <a:chExt cx="6472832" cy="3953627"/>
          </a:xfrm>
        </p:grpSpPr>
        <p:sp>
          <p:nvSpPr>
            <p:cNvPr id="25" name="Rectangle 24"/>
            <p:cNvSpPr/>
            <p:nvPr/>
          </p:nvSpPr>
          <p:spPr>
            <a:xfrm>
              <a:off x="8489430" y="5435658"/>
              <a:ext cx="6472832" cy="39208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406118" y="8250512"/>
              <a:ext cx="4774605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400"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สิทธิที่จะได้รับการพิจารณาค่าชดเชยหากเกิดความเสียหาย</a:t>
              </a:r>
            </a:p>
          </p:txBody>
        </p:sp>
        <p:pic>
          <p:nvPicPr>
            <p:cNvPr id="18" name="Picture 2" descr="https://japaneast1-mediap.svc.ms/transform/thumbnail?provider=spo&amp;inputFormat=png&amp;cs=fFNQTw&amp;docid=https%3A%2F%2Fbankofthailand-my.sharepoint.com%3A443%2F_api%2Fv2.0%2Fdrives%2Fb!vNln8UflvEum8dmt285tonpQGc0HBQhDgMsHvNHHQEkL-BckmJVfTLDERWg8hr74%2Fitems%2F01M42UJLII5ZD5EGPXNFGYTE3GL52JHBBT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yMDIwNTE5OSIsImV4cCI6IjE2MjAyMjY3OTk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MU45WTl1MDg2blNXeTNYRy9SS1dkTjJBOFdmUmVLWW9JYUNRM3ZjVlpBST0&amp;nocache=true&amp;encodeFailures=1&amp;width=432&amp;height=390&amp;srcWidth=432&amp;srcHeight=39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7016" y="5645476"/>
              <a:ext cx="2653165" cy="2395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8747750" y="5563268"/>
              <a:ext cx="658368" cy="65836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4</a:t>
              </a:r>
              <a:endParaRPr lang="th-TH" sz="6000">
                <a:latin typeface="DB Helvethaica X 55 Regular" panose="02000506090000020004" pitchFamily="2" charset="-34"/>
                <a:cs typeface="DB Helvethaica X 55 Regular" panose="02000506090000020004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787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Arrow: Pentagon 6"/>
          <p:cNvSpPr/>
          <p:nvPr/>
        </p:nvSpPr>
        <p:spPr>
          <a:xfrm>
            <a:off x="1" y="638035"/>
            <a:ext cx="12207240" cy="1000807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txBody>
          <a:bodyPr vert="horz" lIns="540000" tIns="45720" rIns="91440" bIns="45720" rtlCol="0" anchor="ctr">
            <a:normAutofit/>
          </a:bodyPr>
          <a:lstStyle/>
          <a:p>
            <a:pPr defTabSz="1280160">
              <a:lnSpc>
                <a:spcPct val="90000"/>
              </a:lnSpc>
              <a:spcBef>
                <a:spcPct val="0"/>
              </a:spcBef>
            </a:pPr>
            <a:r>
              <a:rPr lang="en-US" sz="40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1</a:t>
            </a:r>
            <a:r>
              <a:rPr lang="th-TH" sz="40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. สิทธิที่จะได้รับข้อมูลที่ถูกต้องและสิทธิที่จะปฏิเสธหากถูกเสนอขายผลิตภัณฑ์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9031433"/>
            <a:ext cx="10774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หมายเหตุ</a:t>
            </a:r>
            <a:r>
              <a:rPr lang="en-US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: </a:t>
            </a:r>
            <a:r>
              <a:rPr lang="th-TH" sz="24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ผลิตภัณฑ์ทางการเงินในที่นี้รวมถึงการให้บริการทางการเงิน การขายผลิตภัณฑ์ด้านหลักทรัพย์ และด้านประกันภัยด้วย</a:t>
            </a:r>
          </a:p>
        </p:txBody>
      </p:sp>
      <p:pic>
        <p:nvPicPr>
          <p:cNvPr id="26" name="Picture 2" descr="https://southeastasia1-mediap.svc.ms/transform/thumbnail?provider=spo&amp;inputFormat=png&amp;cs=fFNQTw&amp;docid=https%3A%2F%2Fbankofthailand-my.sharepoint.com%3A443%2F_api%2Fv2.0%2Fdrives%2Fb!vNln8UflvEum8dmt285tonpQGc0HBQhDgMsHvNHHQEkL-BckmJVfTLDERWg8hr74%2Fitems%2F01M42UJLKW5NH5X7NGEVEYKP6KGJMKACGO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xODk3NDAwMCIsImV4cCI6IjE2MTg5OTU2MDA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bHVUVXplQ2hWVHlJYndMSGlDbWM1dmFjNFZsOUdtSUZDWUdlL3ZSY2VGUT0&amp;nocache=true&amp;encodeFailures=1&amp;width=758&amp;height=771&amp;srcWidth=2009&amp;srcHeight=2043">
            <a:extLst>
              <a:ext uri="{FF2B5EF4-FFF2-40B4-BE49-F238E27FC236}">
                <a16:creationId xmlns:a16="http://schemas.microsoft.com/office/drawing/2014/main" id="{4A747148-05D7-46E8-A5DD-AD83B4BE4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9566" y="3352356"/>
            <a:ext cx="3116111" cy="316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E8708F4-CCEB-411F-9661-7E13165D5B8A}"/>
              </a:ext>
            </a:extLst>
          </p:cNvPr>
          <p:cNvGrpSpPr/>
          <p:nvPr/>
        </p:nvGrpSpPr>
        <p:grpSpPr>
          <a:xfrm>
            <a:off x="513123" y="2542057"/>
            <a:ext cx="12605657" cy="5586160"/>
            <a:chOff x="3984171" y="2600325"/>
            <a:chExt cx="12605657" cy="55861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7D7D7DD-82A3-4956-83BA-71503E422BE5}"/>
                </a:ext>
              </a:extLst>
            </p:cNvPr>
            <p:cNvSpPr/>
            <p:nvPr/>
          </p:nvSpPr>
          <p:spPr>
            <a:xfrm>
              <a:off x="3984171" y="2600325"/>
              <a:ext cx="12605657" cy="516955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4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EDBAC75-6CD9-4B6A-862A-6406EC86DF89}"/>
                </a:ext>
              </a:extLst>
            </p:cNvPr>
            <p:cNvSpPr txBox="1"/>
            <p:nvPr/>
          </p:nvSpPr>
          <p:spPr>
            <a:xfrm>
              <a:off x="4132281" y="2969672"/>
              <a:ext cx="12262756" cy="521681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514350" indent="-514350">
                <a:spcAft>
                  <a:spcPts val="1800"/>
                </a:spcAft>
                <a:buFont typeface="+mj-lt"/>
                <a:buAutoNum type="arabicPeriod"/>
              </a:pPr>
              <a:r>
                <a:rPr lang="th-TH" sz="3600" dirty="0">
                  <a:latin typeface="DB Helvethaica X 55 Regular"/>
                  <a:cs typeface="DB Helvethaica X 55 Regular"/>
                </a:rPr>
                <a:t>เจ้าหน้าที่ต้องอธิบายข้อมูลผลิตภัณฑ์การเงินและเงื่อนไขต่าง ๆ อย่าง</a:t>
              </a:r>
              <a:r>
                <a:rPr lang="th-TH" sz="3600" b="1" dirty="0">
                  <a:latin typeface="DB Helvethaica X 55 Regular"/>
                  <a:cs typeface="DB Helvethaica X 55 Regular"/>
                </a:rPr>
                <a:t>ถูกต้องครบถ้วน เพียงพอต่อการตัดสินใจ และไม่บิดเบือนข้อเท็จจริง</a:t>
              </a:r>
            </a:p>
            <a:p>
              <a:pPr marL="514350" indent="-514350">
                <a:spcAft>
                  <a:spcPts val="1800"/>
                </a:spcAft>
                <a:buFont typeface="+mj-lt"/>
                <a:buAutoNum type="arabicPeriod"/>
              </a:pPr>
              <a:r>
                <a:rPr lang="th-TH" sz="3600" dirty="0">
                  <a:latin typeface="DB Helvethaica X 55 Regular"/>
                  <a:cs typeface="DB Helvethaica X 55 Regular"/>
                </a:rPr>
                <a:t>กรณีเสนอ</a:t>
              </a:r>
              <a:r>
                <a:rPr lang="th-TH" sz="3600" b="1" dirty="0">
                  <a:latin typeface="DB Helvethaica X 55 Regular"/>
                  <a:cs typeface="DB Helvethaica X 55 Regular"/>
                </a:rPr>
                <a:t>ขายผลิตภัณฑ์หลักของผู้ให้บริการกับผลิตภัณฑ์อื่น เจ้าหน้าที่ต้องอธิบายรายละเอียดของผลิตภัณฑ์ทั้งสองแยกกันชัดเจน </a:t>
              </a:r>
              <a:r>
                <a:rPr lang="th-TH" sz="3600" dirty="0">
                  <a:latin typeface="DB Helvethaica X 55 Regular"/>
                  <a:cs typeface="DB Helvethaica X 55 Regular"/>
                </a:rPr>
                <a:t>เพื่อให้ลูกค้าไม่สับสนและเกิดความเข้าใจผิดในการตัดสินใจใช้ผลิตภัณฑ์</a:t>
              </a:r>
            </a:p>
            <a:p>
              <a:pPr marL="514350" indent="-514350">
                <a:spcAft>
                  <a:spcPts val="1800"/>
                </a:spcAft>
                <a:buFont typeface="+mj-lt"/>
                <a:buAutoNum type="arabicPeriod"/>
              </a:pPr>
              <a:r>
                <a:rPr lang="th-TH" sz="3600" dirty="0">
                  <a:latin typeface="DB Helvethaica X 55 Regular"/>
                  <a:cs typeface="DB Helvethaica X 55 Regular"/>
                </a:rPr>
                <a:t>หากเจ้าหน้าที่เสนอขายผลิตภัณฑ์ผ่านทางโทรศัพท์ อีเมล หรือ </a:t>
              </a:r>
              <a:r>
                <a:rPr lang="en-US" sz="3600" dirty="0">
                  <a:latin typeface="DB Helvethaica X 55 Regular"/>
                  <a:cs typeface="DB Helvethaica X 55 Regular"/>
                </a:rPr>
                <a:t>SMS </a:t>
              </a:r>
              <a:r>
                <a:rPr lang="th-TH" sz="3600" dirty="0">
                  <a:latin typeface="DB Helvethaica X 55 Regular"/>
                  <a:cs typeface="DB Helvethaica X 55 Regular"/>
                </a:rPr>
                <a:t>ต้องแจ้ง</a:t>
              </a:r>
              <a:r>
                <a:rPr lang="th-TH" sz="3600">
                  <a:latin typeface="DB Helvethaica X 55 Regular"/>
                  <a:cs typeface="DB Helvethaica X 55 Regular"/>
                </a:rPr>
                <a:t>ให้</a:t>
              </a:r>
              <a:r>
                <a:rPr lang="th-TH" sz="3600" b="1">
                  <a:latin typeface="DB Helvethaica X 55 Regular"/>
                  <a:cs typeface="DB Helvethaica X 55 Regular"/>
                </a:rPr>
                <a:t>ลูกค้าทราบ</a:t>
              </a:r>
              <a:r>
                <a:rPr lang="th-TH" sz="3600" b="1" dirty="0">
                  <a:latin typeface="DB Helvethaica X 55 Regular"/>
                  <a:cs typeface="DB Helvethaica X 55 Regular"/>
                </a:rPr>
                <a:t>ว่ามีสิทธิ์เลือกไม่รับการติดต่อเพื่อการขาย หากไม่สนใจ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th-TH" sz="3200"/>
            </a:p>
          </p:txBody>
        </p:sp>
      </p:grpSp>
    </p:spTree>
    <p:extLst>
      <p:ext uri="{BB962C8B-B14F-4D97-AF65-F5344CB8AC3E}">
        <p14:creationId xmlns:p14="http://schemas.microsoft.com/office/powerpoint/2010/main" val="928287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s://southeastasia1-mediap.svc.ms/transform/thumbnail?provider=spo&amp;inputFormat=png&amp;cs=fFNQTw&amp;docid=https%3A%2F%2Fbankofthailand-my.sharepoint.com%3A443%2F_api%2Fv2.0%2Fdrives%2Fb!vNln8UflvEum8dmt285tonpQGc0HBQhDgMsHvNHHQEkL-BckmJVfTLDERWg8hr74%2Fitems%2F01M42UJLODG6EWKXLYMFBLS6IHJ3WATY3M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xOTA3MTIwMCIsImV4cCI6IjE2MTkwOTI4MDA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cHBmYlp5VW1Pb1ZuOW1DalhyMFhOaFFIWGFhZkNkZHVEQnZ1ZzJNd04vZz0&amp;nocache=true&amp;encodeFailures=1&amp;width=450&amp;height=456&amp;srcWidth=450&amp;srcHeight=456">
            <a:extLst>
              <a:ext uri="{FF2B5EF4-FFF2-40B4-BE49-F238E27FC236}">
                <a16:creationId xmlns:a16="http://schemas.microsoft.com/office/drawing/2014/main" id="{DA01F16E-5643-4FEF-B661-B0347BD1C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845" y="2348093"/>
            <a:ext cx="2297304" cy="232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สี่เหลี่ยมผืนผ้า 31">
            <a:extLst>
              <a:ext uri="{FF2B5EF4-FFF2-40B4-BE49-F238E27FC236}">
                <a16:creationId xmlns:a16="http://schemas.microsoft.com/office/drawing/2014/main" id="{A3264E1C-1A84-461C-A197-DE98A79A2CA9}"/>
              </a:ext>
            </a:extLst>
          </p:cNvPr>
          <p:cNvSpPr/>
          <p:nvPr/>
        </p:nvSpPr>
        <p:spPr>
          <a:xfrm>
            <a:off x="4918857" y="2696638"/>
            <a:ext cx="1048654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3200"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            </a:t>
            </a:r>
            <a:r>
              <a:rPr lang="th-TH" sz="36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ขอทำบัตรเดบิต แต่พนักงานให้ทำแบบพ่วงประกันภัยด้วย</a:t>
            </a:r>
            <a:endParaRPr lang="th-TH" sz="3200">
              <a:solidFill>
                <a:schemeClr val="tx1">
                  <a:lumMod val="85000"/>
                  <a:lumOff val="1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E0D7DE-AA71-459F-ADD2-F5B49927B7C7}"/>
              </a:ext>
            </a:extLst>
          </p:cNvPr>
          <p:cNvSpPr txBox="1"/>
          <p:nvPr/>
        </p:nvSpPr>
        <p:spPr>
          <a:xfrm>
            <a:off x="4918858" y="2128032"/>
            <a:ext cx="1744073" cy="5847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sz="720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defRPr>
            </a:lvl1pPr>
          </a:lstStyle>
          <a:p>
            <a:r>
              <a:rPr lang="th-TH" sz="3200"/>
              <a:t>สิ่งที่พบ</a:t>
            </a:r>
          </a:p>
        </p:txBody>
      </p:sp>
      <p:sp>
        <p:nvSpPr>
          <p:cNvPr id="27" name="สี่เหลี่ยมผืนผ้า 31">
            <a:extLst>
              <a:ext uri="{FF2B5EF4-FFF2-40B4-BE49-F238E27FC236}">
                <a16:creationId xmlns:a16="http://schemas.microsoft.com/office/drawing/2014/main" id="{B7CBDD83-D649-4927-8D59-802FDA6C8E8C}"/>
              </a:ext>
            </a:extLst>
          </p:cNvPr>
          <p:cNvSpPr/>
          <p:nvPr/>
        </p:nvSpPr>
        <p:spPr>
          <a:xfrm>
            <a:off x="4918857" y="4290726"/>
            <a:ext cx="1048654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th-TH" sz="28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              </a:t>
            </a:r>
            <a:r>
              <a:rPr lang="th-TH" sz="36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  เรา</a:t>
            </a:r>
            <a:r>
              <a:rPr lang="th-TH" sz="3600" u="sng">
                <a:solidFill>
                  <a:schemeClr val="accent2">
                    <a:lumMod val="7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มีสิทธิเลือก</a:t>
            </a:r>
            <a:r>
              <a:rPr lang="th-TH" sz="3600">
                <a:solidFill>
                  <a:schemeClr val="tx1">
                    <a:lumMod val="85000"/>
                    <a:lumOff val="1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ทำบัตรแบบมีประกันภัยหรือไม่มีประกันภัยก็ได้</a:t>
            </a:r>
            <a:endParaRPr lang="th-TH" sz="3200">
              <a:solidFill>
                <a:schemeClr val="tx1">
                  <a:lumMod val="85000"/>
                  <a:lumOff val="15000"/>
                </a:schemeClr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74B9FA-3FB9-452E-8757-2883D82BF29B}"/>
              </a:ext>
            </a:extLst>
          </p:cNvPr>
          <p:cNvSpPr txBox="1"/>
          <p:nvPr/>
        </p:nvSpPr>
        <p:spPr>
          <a:xfrm>
            <a:off x="4918857" y="3716807"/>
            <a:ext cx="1641145" cy="584775"/>
          </a:xfrm>
          <a:prstGeom prst="rect">
            <a:avLst/>
          </a:prstGeom>
          <a:solidFill>
            <a:srgbClr val="59A56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sz="7200">
                <a:solidFill>
                  <a:schemeClr val="bg1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defRPr>
            </a:lvl1pPr>
          </a:lstStyle>
          <a:p>
            <a:r>
              <a:rPr lang="th-TH" sz="3200"/>
              <a:t>ความจริง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EE196AF-47CC-46B0-B6BE-00CF68ADC9E4}"/>
              </a:ext>
            </a:extLst>
          </p:cNvPr>
          <p:cNvSpPr txBox="1"/>
          <p:nvPr/>
        </p:nvSpPr>
        <p:spPr>
          <a:xfrm>
            <a:off x="762001" y="5685740"/>
            <a:ext cx="261129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6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กรณียกเว้น</a:t>
            </a:r>
            <a:r>
              <a:rPr lang="en-US" sz="3600" b="1">
                <a:solidFill>
                  <a:srgbClr val="FF0000"/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rPr>
              <a:t>!!!</a:t>
            </a:r>
            <a:endParaRPr lang="th-TH" sz="3600" b="1">
              <a:solidFill>
                <a:srgbClr val="FF0000"/>
              </a:solidFill>
              <a:latin typeface="DB Helvethaica X 65 Med" panose="02000506090000020004" pitchFamily="2" charset="-34"/>
              <a:cs typeface="DB Helvethaica X 65 Med" panose="02000506090000020004" pitchFamily="2" charset="-34"/>
            </a:endParaRPr>
          </a:p>
        </p:txBody>
      </p:sp>
      <p:sp>
        <p:nvSpPr>
          <p:cNvPr id="40" name="Rounded Rectangle 4">
            <a:extLst>
              <a:ext uri="{FF2B5EF4-FFF2-40B4-BE49-F238E27FC236}">
                <a16:creationId xmlns:a16="http://schemas.microsoft.com/office/drawing/2014/main" id="{85402CD9-BC95-4E1E-99DA-61D7909546B7}"/>
              </a:ext>
            </a:extLst>
          </p:cNvPr>
          <p:cNvSpPr/>
          <p:nvPr/>
        </p:nvSpPr>
        <p:spPr>
          <a:xfrm>
            <a:off x="762001" y="6332071"/>
            <a:ext cx="14158122" cy="2971353"/>
          </a:xfrm>
          <a:prstGeom prst="roundRect">
            <a:avLst>
              <a:gd name="adj" fmla="val 418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48A53A-2284-4B1F-BC13-F80C521B0D29}"/>
              </a:ext>
            </a:extLst>
          </p:cNvPr>
          <p:cNvSpPr txBox="1"/>
          <p:nvPr/>
        </p:nvSpPr>
        <p:spPr>
          <a:xfrm>
            <a:off x="913224" y="6404338"/>
            <a:ext cx="13514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  ผู้ให้บริการมีสิทธิกำหนดให้ลูกค้าซื้อผลิตภัณฑ์พ่วงได้ หากผลิตภัณฑ์พ่วงนั้นมีวัตถุประสงค์</a:t>
            </a:r>
            <a:b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3200" b="1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เพื่อป้องกันความเสี่ยงสำหรับผลิตภัณฑ์หลัก</a:t>
            </a:r>
            <a:r>
              <a:rPr lang="th-TH" sz="3200" b="1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เช่น</a:t>
            </a:r>
          </a:p>
          <a:p>
            <a:pPr marL="1109141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ขายประกันอัคคีภัยร่วมกับสินเชื่อเพื่อที่อยู่อาศัย</a:t>
            </a:r>
          </a:p>
          <a:p>
            <a:pPr marL="1109141" lvl="1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ขายประกันภัยรถยนต์ร่วมกับการเช่าซื้อรถยนต์</a:t>
            </a:r>
          </a:p>
          <a:p>
            <a:pPr marL="185738" lvl="1">
              <a:spcAft>
                <a:spcPts val="1200"/>
              </a:spcAft>
            </a:pP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แต่....ผู้ให้บริการต้องชี้แจงรายละเอียดให้ลูกค้าทราบและลูกค้า</a:t>
            </a:r>
            <a:r>
              <a:rPr lang="th-TH" sz="3200" b="1" u="sng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ต้องมีสิทธิที่จะเลือกทำ</a:t>
            </a: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ประกันภัยกับบริษัทใดก็ได้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8F94C9A-38CF-4C23-8363-0CDCCDD864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691" y="6807060"/>
            <a:ext cx="1205395" cy="111693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1416AC3-438E-47CA-B1C8-C41E0D730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814" y="6564222"/>
            <a:ext cx="2271918" cy="1484597"/>
          </a:xfrm>
          <a:prstGeom prst="rect">
            <a:avLst/>
          </a:prstGeom>
          <a:ln>
            <a:noFill/>
          </a:ln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8A63EA36-0E95-43CA-9394-277E909842AA}"/>
              </a:ext>
            </a:extLst>
          </p:cNvPr>
          <p:cNvGrpSpPr/>
          <p:nvPr/>
        </p:nvGrpSpPr>
        <p:grpSpPr>
          <a:xfrm>
            <a:off x="14731651" y="7032340"/>
            <a:ext cx="1575148" cy="1347263"/>
            <a:chOff x="12019703" y="2963608"/>
            <a:chExt cx="1575148" cy="1453961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16D67A3-899C-42FF-97D8-BA3F7D1E3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454" t="36500" r="51107" b="12511"/>
            <a:stretch/>
          </p:blipFill>
          <p:spPr>
            <a:xfrm>
              <a:off x="12019703" y="2963608"/>
              <a:ext cx="1575148" cy="1453961"/>
            </a:xfrm>
            <a:prstGeom prst="rect">
              <a:avLst/>
            </a:prstGeom>
            <a:ln>
              <a:noFill/>
            </a:ln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DD386A5-89DB-4FB4-8AB3-4023B967A143}"/>
                </a:ext>
              </a:extLst>
            </p:cNvPr>
            <p:cNvSpPr txBox="1"/>
            <p:nvPr/>
          </p:nvSpPr>
          <p:spPr>
            <a:xfrm rot="21025544">
              <a:off x="12068721" y="3305673"/>
              <a:ext cx="146724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ประกันภัยรถยนต์</a:t>
              </a:r>
              <a:endParaRPr lang="th-TH" sz="2400" b="1" dirty="0"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</p:grpSp>
      <p:pic>
        <p:nvPicPr>
          <p:cNvPr id="47" name="Picture 2">
            <a:extLst>
              <a:ext uri="{FF2B5EF4-FFF2-40B4-BE49-F238E27FC236}">
                <a16:creationId xmlns:a16="http://schemas.microsoft.com/office/drawing/2014/main" id="{CB17C98A-4665-4D92-829B-844432A7A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3800029" y="7786692"/>
            <a:ext cx="1719196" cy="987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E94B4045-2097-49DA-BFE8-57CDCD478B6C}"/>
              </a:ext>
            </a:extLst>
          </p:cNvPr>
          <p:cNvSpPr/>
          <p:nvPr/>
        </p:nvSpPr>
        <p:spPr>
          <a:xfrm>
            <a:off x="1" y="638035"/>
            <a:ext cx="8900159" cy="1000807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txBody>
          <a:bodyPr vert="horz" lIns="540000" tIns="45720" rIns="91440" bIns="45720" rtlCol="0" anchor="ctr">
            <a:normAutofit/>
          </a:bodyPr>
          <a:lstStyle/>
          <a:p>
            <a:pPr defTabSz="1280160">
              <a:lnSpc>
                <a:spcPct val="90000"/>
              </a:lnSpc>
              <a:spcBef>
                <a:spcPct val="0"/>
              </a:spcBef>
            </a:pPr>
            <a:r>
              <a:rPr lang="en-US" sz="40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2. </a:t>
            </a:r>
            <a:r>
              <a:rPr lang="th-TH" sz="40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สิทธิที่จะเลือกใช้ผลิตภัณฑ์และบริการได้อย่างอิสระ</a:t>
            </a:r>
          </a:p>
        </p:txBody>
      </p:sp>
    </p:spTree>
    <p:extLst>
      <p:ext uri="{BB962C8B-B14F-4D97-AF65-F5344CB8AC3E}">
        <p14:creationId xmlns:p14="http://schemas.microsoft.com/office/powerpoint/2010/main" val="152712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7" grpId="0" animBg="1"/>
      <p:bldP spid="28" grpId="0" animBg="1"/>
      <p:bldP spid="39" grpId="0" animBg="1"/>
      <p:bldP spid="40" grpId="0" animBg="1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AA3F42-7316-4CB3-B322-D63FFFC40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167535" y="8832250"/>
            <a:ext cx="730656" cy="511175"/>
          </a:xfrm>
        </p:spPr>
        <p:txBody>
          <a:bodyPr/>
          <a:lstStyle/>
          <a:p>
            <a:fld id="{88DF3CCA-B1AA-44B2-8491-5DFB46E2B028}" type="slidenum">
              <a:rPr lang="th-TH" smtClean="0"/>
              <a:pPr/>
              <a:t>7</a:t>
            </a:fld>
            <a:endParaRPr lang="th-T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649484-7A3B-4113-8FB9-83E34FDCE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1548" y="2655162"/>
            <a:ext cx="5037469" cy="356308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749E588-37A0-4D17-A9E4-844623243567}"/>
              </a:ext>
            </a:extLst>
          </p:cNvPr>
          <p:cNvGrpSpPr>
            <a:grpSpLocks noChangeAspect="1"/>
          </p:cNvGrpSpPr>
          <p:nvPr/>
        </p:nvGrpSpPr>
        <p:grpSpPr>
          <a:xfrm>
            <a:off x="2012463" y="2473327"/>
            <a:ext cx="4685094" cy="3766898"/>
            <a:chOff x="638025" y="2249464"/>
            <a:chExt cx="3991319" cy="320909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9F420E-E2B7-4644-84D1-DCA94FFC5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521" y="2249464"/>
              <a:ext cx="2503823" cy="250382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83934AF-6ED6-48D9-8017-A1C653293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25" y="3087894"/>
              <a:ext cx="3361653" cy="2370661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5C0F85-03D9-445E-AA6A-D8D53DA6351C}"/>
              </a:ext>
            </a:extLst>
          </p:cNvPr>
          <p:cNvCxnSpPr/>
          <p:nvPr/>
        </p:nvCxnSpPr>
        <p:spPr>
          <a:xfrm>
            <a:off x="8337502" y="2672461"/>
            <a:ext cx="20782" cy="6670964"/>
          </a:xfrm>
          <a:prstGeom prst="line">
            <a:avLst/>
          </a:prstGeom>
          <a:ln w="5715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E7F8FDA-9D68-4B42-8682-6E35651E0211}"/>
              </a:ext>
            </a:extLst>
          </p:cNvPr>
          <p:cNvSpPr/>
          <p:nvPr/>
        </p:nvSpPr>
        <p:spPr>
          <a:xfrm>
            <a:off x="2347415" y="1090597"/>
            <a:ext cx="4287981" cy="13239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1075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B Helvethaica X 75 Bd" panose="02000506090000020004" pitchFamily="2" charset="-34"/>
                <a:ea typeface="+mn-ea"/>
                <a:cs typeface="DB Helvethaica X 75 Bd" panose="02000506090000020004" pitchFamily="2" charset="-34"/>
              </a:rPr>
              <a:t>ประกันวินาศภัย</a:t>
            </a:r>
            <a:endParaRPr kumimoji="0" lang="th-TH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B Helvethaica X 75 Bd" panose="02000506090000020004" pitchFamily="2" charset="-34"/>
              <a:ea typeface="+mn-ea"/>
              <a:cs typeface="DB Helvethaica X 75 Bd" panose="02000506090000020004" pitchFamily="2" charset="-3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7A82DC-21E1-4235-AC06-F2F1AD99ED69}"/>
              </a:ext>
            </a:extLst>
          </p:cNvPr>
          <p:cNvSpPr/>
          <p:nvPr/>
        </p:nvSpPr>
        <p:spPr>
          <a:xfrm>
            <a:off x="9176502" y="1132894"/>
            <a:ext cx="7647708" cy="17741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/>
            <a:r>
              <a:rPr lang="th-TH" sz="5400">
                <a:solidFill>
                  <a:srgbClr val="0070C0"/>
                </a:solidFill>
                <a:latin typeface="DB Helvethaica X 75 Bd" panose="02000506090000020004" pitchFamily="2" charset="-34"/>
                <a:cs typeface="DB Helvethaica X 75 Bd" panose="02000506090000020004" pitchFamily="2" charset="-34"/>
              </a:rPr>
              <a:t>ประกันชีวิตคุ้มครองวงเงินสินเชื่อเพื่อที่อยู่อาศัย</a:t>
            </a:r>
            <a:br>
              <a:rPr lang="th-TH" sz="5400">
                <a:solidFill>
                  <a:srgbClr val="0070C0"/>
                </a:solidFill>
                <a:latin typeface="DB Helvethaica X 75 Bd" panose="02000506090000020004" pitchFamily="2" charset="-34"/>
                <a:cs typeface="DB Helvethaica X 75 Bd" panose="02000506090000020004" pitchFamily="2" charset="-34"/>
              </a:rPr>
            </a:br>
            <a:r>
              <a:rPr lang="en-US" sz="5400">
                <a:solidFill>
                  <a:srgbClr val="0070C0"/>
                </a:solidFill>
                <a:latin typeface="DB Helvethaica X 75 Bd" panose="02000506090000020004" pitchFamily="2" charset="-34"/>
                <a:cs typeface="DB Helvethaica X 75 Bd" panose="02000506090000020004" pitchFamily="2" charset="-34"/>
              </a:rPr>
              <a:t>(MRTA)</a:t>
            </a:r>
            <a:endParaRPr lang="th-TH" sz="5400" dirty="0">
              <a:solidFill>
                <a:srgbClr val="0070C0"/>
              </a:solidFill>
              <a:latin typeface="DB Helvethaica X 75 Bd" panose="02000506090000020004" pitchFamily="2" charset="-34"/>
              <a:cs typeface="DB Helvethaica X 75 Bd" panose="02000506090000020004" pitchFamily="2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CA1686-B9EF-4940-97F9-C9DBF19DF8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3936" y="2762992"/>
            <a:ext cx="2325302" cy="25479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487AF8-216A-4C2D-9E61-7328FC3FB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2739" y="1107929"/>
            <a:ext cx="1712981" cy="13380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4ADE3DE-4935-4471-8ED5-EEC5DE9801EB}"/>
              </a:ext>
            </a:extLst>
          </p:cNvPr>
          <p:cNvSpPr/>
          <p:nvPr/>
        </p:nvSpPr>
        <p:spPr>
          <a:xfrm>
            <a:off x="1873635" y="6484345"/>
            <a:ext cx="5174673" cy="13239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1075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75 Bd" panose="02000506090000020004" pitchFamily="2" charset="-34"/>
                <a:ea typeface="+mn-ea"/>
                <a:cs typeface="DB Helvethaica X 75 Bd" panose="02000506090000020004" pitchFamily="2" charset="-34"/>
              </a:rPr>
              <a:t>จำเป็น หรือ ไม่จำเป็น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75 Bd" panose="02000506090000020004" pitchFamily="2" charset="-34"/>
                <a:ea typeface="+mn-ea"/>
                <a:cs typeface="DB Helvethaica X 75 Bd" panose="02000506090000020004" pitchFamily="2" charset="-34"/>
              </a:rPr>
              <a:t>???</a:t>
            </a:r>
            <a:endParaRPr kumimoji="0" lang="th-TH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75 Bd" panose="02000506090000020004" pitchFamily="2" charset="-34"/>
              <a:ea typeface="+mn-ea"/>
              <a:cs typeface="DB Helvethaica X 75 Bd" panose="02000506090000020004" pitchFamily="2" charset="-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3D789E-C239-4ABB-83F2-B3A045A80711}"/>
              </a:ext>
            </a:extLst>
          </p:cNvPr>
          <p:cNvSpPr/>
          <p:nvPr/>
        </p:nvSpPr>
        <p:spPr>
          <a:xfrm>
            <a:off x="10270601" y="6474300"/>
            <a:ext cx="5417127" cy="13239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1075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75 Bd" panose="02000506090000020004" pitchFamily="2" charset="-34"/>
                <a:ea typeface="+mn-ea"/>
                <a:cs typeface="DB Helvethaica X 75 Bd" panose="02000506090000020004" pitchFamily="2" charset="-34"/>
              </a:rPr>
              <a:t>จำเป็น หรือ ไม่จำเป็น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75 Bd" panose="02000506090000020004" pitchFamily="2" charset="-34"/>
                <a:ea typeface="+mn-ea"/>
                <a:cs typeface="DB Helvethaica X 75 Bd" panose="02000506090000020004" pitchFamily="2" charset="-34"/>
              </a:rPr>
              <a:t>???</a:t>
            </a:r>
            <a:endParaRPr kumimoji="0" lang="th-TH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75 Bd" panose="02000506090000020004" pitchFamily="2" charset="-34"/>
              <a:ea typeface="+mn-ea"/>
              <a:cs typeface="DB Helvethaica X 75 Bd" panose="02000506090000020004" pitchFamily="2" charset="-34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3A32DA0-9462-4837-88C9-A0F57E140CCB}"/>
              </a:ext>
            </a:extLst>
          </p:cNvPr>
          <p:cNvSpPr/>
          <p:nvPr/>
        </p:nvSpPr>
        <p:spPr>
          <a:xfrm>
            <a:off x="1873635" y="6637669"/>
            <a:ext cx="1472680" cy="10019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5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9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EB285DB-2797-40EF-8544-485FF0EF7BE7}"/>
              </a:ext>
            </a:extLst>
          </p:cNvPr>
          <p:cNvSpPr/>
          <p:nvPr/>
        </p:nvSpPr>
        <p:spPr>
          <a:xfrm>
            <a:off x="12746173" y="6536783"/>
            <a:ext cx="1873405" cy="10928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5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29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8" name="Explosion 1 15">
            <a:extLst>
              <a:ext uri="{FF2B5EF4-FFF2-40B4-BE49-F238E27FC236}">
                <a16:creationId xmlns:a16="http://schemas.microsoft.com/office/drawing/2014/main" id="{F83B06F2-0094-4AB5-9823-9EEE83E738F7}"/>
              </a:ext>
            </a:extLst>
          </p:cNvPr>
          <p:cNvSpPr/>
          <p:nvPr/>
        </p:nvSpPr>
        <p:spPr>
          <a:xfrm rot="20701123">
            <a:off x="-3382" y="4381"/>
            <a:ext cx="3293761" cy="2078545"/>
          </a:xfrm>
          <a:prstGeom prst="irregularSeal1">
            <a:avLst/>
          </a:prstGeom>
          <a:solidFill>
            <a:srgbClr val="FFC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marR="0" lvl="0" indent="0" algn="ctr" defTabSz="10752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รู้หรือไม่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B Helvethaica X 65 Med" panose="02000506090000020004" pitchFamily="2" charset="-34"/>
                <a:ea typeface="+mn-ea"/>
                <a:cs typeface="DB Helvethaica X 65 Med" panose="02000506090000020004" pitchFamily="2" charset="-34"/>
              </a:rPr>
              <a:t>???</a:t>
            </a:r>
            <a:endParaRPr kumimoji="0" lang="th-TH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B Helvethaica X 65 Med" panose="02000506090000020004" pitchFamily="2" charset="-34"/>
              <a:ea typeface="+mn-ea"/>
              <a:cs typeface="DB Helvethaica X 65 Med" panose="02000506090000020004" pitchFamily="2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E34C35-3815-42C5-8586-2342F2D1D0CC}"/>
              </a:ext>
            </a:extLst>
          </p:cNvPr>
          <p:cNvSpPr txBox="1"/>
          <p:nvPr/>
        </p:nvSpPr>
        <p:spPr>
          <a:xfrm>
            <a:off x="715368" y="7929148"/>
            <a:ext cx="714212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ผู้ให้บริการ</a:t>
            </a:r>
            <a:r>
              <a:rPr lang="th-TH" sz="3200" u="sng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กำหนดให้ลูกค้าต้องทำ</a:t>
            </a: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ประกันวินาศภัยเพื่อคุ้มครองหลักประกัน โดยลูกค้า</a:t>
            </a:r>
            <a:r>
              <a:rPr lang="th-TH" sz="3200" u="sng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มีสิทธิเลือก</a:t>
            </a: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ทำประกันกับบริษัทใดก็ได้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03B212-585F-45DF-AE1C-D081013446AC}"/>
              </a:ext>
            </a:extLst>
          </p:cNvPr>
          <p:cNvSpPr txBox="1"/>
          <p:nvPr/>
        </p:nvSpPr>
        <p:spPr>
          <a:xfrm>
            <a:off x="8866003" y="7929148"/>
            <a:ext cx="762692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ผู้ให้บริการ</a:t>
            </a:r>
            <a:r>
              <a:rPr lang="th-TH" sz="3200" u="sng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ห้ามกำหนดให้ลูกค้าต้องทำ</a:t>
            </a: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ประกันชีวิต แต่หากลูกค้า</a:t>
            </a:r>
            <a:b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</a:b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เลือกที่จะทำ ลูกค้า</a:t>
            </a:r>
            <a:r>
              <a:rPr lang="th-TH" sz="3200" u="sng">
                <a:solidFill>
                  <a:srgbClr val="C00000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มีสิทธิเลือก</a:t>
            </a:r>
            <a:r>
              <a:rPr lang="th-TH" sz="3200"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ทำประกันกับบริษัทประกันชีวิตใดก็ได้</a:t>
            </a:r>
            <a:endParaRPr lang="th-TH" sz="3200"/>
          </a:p>
        </p:txBody>
      </p:sp>
    </p:spTree>
    <p:extLst>
      <p:ext uri="{BB962C8B-B14F-4D97-AF65-F5344CB8AC3E}">
        <p14:creationId xmlns:p14="http://schemas.microsoft.com/office/powerpoint/2010/main" val="358987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9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45EBBD6-798A-4A8B-B8BF-64311C6F525B}"/>
              </a:ext>
            </a:extLst>
          </p:cNvPr>
          <p:cNvGrpSpPr/>
          <p:nvPr/>
        </p:nvGrpSpPr>
        <p:grpSpPr>
          <a:xfrm>
            <a:off x="536917" y="2889357"/>
            <a:ext cx="9144000" cy="3416320"/>
            <a:chOff x="1678899" y="2020151"/>
            <a:chExt cx="9144000" cy="3416320"/>
          </a:xfrm>
        </p:grpSpPr>
        <p:sp>
          <p:nvSpPr>
            <p:cNvPr id="11" name="สี่เหลี่ยมผืนผ้า 21"/>
            <p:cNvSpPr/>
            <p:nvPr/>
          </p:nvSpPr>
          <p:spPr>
            <a:xfrm>
              <a:off x="1678899" y="2020151"/>
              <a:ext cx="9144000" cy="341632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pPr>
                <a:spcAft>
                  <a:spcPts val="2400"/>
                </a:spcAft>
              </a:pPr>
              <a:r>
                <a:rPr lang="th-TH" sz="4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	</a:t>
              </a:r>
              <a:r>
                <a:rPr lang="th-TH" sz="3600">
                  <a:solidFill>
                    <a:schemeClr val="tx1">
                      <a:lumMod val="85000"/>
                      <a:lumOff val="1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ได้รับข้อมูล</a:t>
              </a:r>
              <a:r>
                <a:rPr lang="th-TH" sz="36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ไม่ถูกต้อง ไม่ครบถ้วน</a:t>
              </a:r>
              <a:r>
                <a:rPr lang="th-TH" sz="3600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​</a:t>
              </a:r>
              <a:r>
                <a:rPr lang="th-TH" sz="3600">
                  <a:solidFill>
                    <a:schemeClr val="tx1">
                      <a:lumMod val="85000"/>
                      <a:lumOff val="1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ก่อให้เกิดการเข้าใจผิด</a:t>
              </a:r>
            </a:p>
            <a:p>
              <a:pPr>
                <a:spcAft>
                  <a:spcPts val="2400"/>
                </a:spcAft>
              </a:pPr>
              <a:r>
                <a:rPr lang="th-TH" sz="3600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	</a:t>
              </a:r>
              <a:r>
                <a:rPr lang="th-TH" sz="3600">
                  <a:solidFill>
                    <a:schemeClr val="tx1">
                      <a:lumMod val="85000"/>
                      <a:lumOff val="1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พบการคิดดอกเบี้ย ค่าธรรมเนียม ค่าปรับ</a:t>
              </a:r>
              <a:r>
                <a:rPr lang="th-TH" sz="3600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​</a:t>
              </a:r>
              <a:r>
                <a:rPr lang="th-TH" sz="36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ไม่ถูกต้อง</a:t>
              </a:r>
              <a:r>
                <a:rPr lang="th-TH" sz="3600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​</a:t>
              </a:r>
            </a:p>
            <a:p>
              <a:pPr>
                <a:spcAft>
                  <a:spcPts val="2400"/>
                </a:spcAft>
              </a:pPr>
              <a:r>
                <a:rPr lang="th-TH" sz="3600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	</a:t>
              </a:r>
              <a:r>
                <a:rPr lang="th-TH" sz="3600">
                  <a:solidFill>
                    <a:schemeClr val="tx1">
                      <a:lumMod val="85000"/>
                      <a:lumOff val="1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พบพฤติกรรมของพนักงาน​ที่เป็นการ</a:t>
              </a:r>
              <a:r>
                <a:rPr lang="th-TH" sz="36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เอาเปรียบลูกค้า</a:t>
              </a:r>
            </a:p>
            <a:p>
              <a:pPr>
                <a:spcAft>
                  <a:spcPts val="2400"/>
                </a:spcAft>
              </a:pPr>
              <a:r>
                <a:rPr lang="th-TH" sz="3600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	</a:t>
              </a:r>
              <a:r>
                <a:rPr lang="th-TH" sz="3600">
                  <a:solidFill>
                    <a:schemeClr val="tx1">
                      <a:lumMod val="85000"/>
                      <a:lumOff val="1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พบ</a:t>
              </a:r>
              <a:r>
                <a:rPr lang="th-TH" sz="3600" b="1">
                  <a:solidFill>
                    <a:srgbClr val="FF0000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ปัญหาเกี่ยวกับการใช้</a:t>
              </a:r>
              <a:r>
                <a:rPr lang="th-TH" sz="3600">
                  <a:solidFill>
                    <a:schemeClr val="tx1">
                      <a:lumMod val="85000"/>
                      <a:lumOff val="1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ผลิตภัณฑ์ทางการเงิน</a:t>
              </a:r>
            </a:p>
          </p:txBody>
        </p:sp>
        <p:pic>
          <p:nvPicPr>
            <p:cNvPr id="6146" name="Picture 2" descr="https://southeastasia1-mediap.svc.ms/transform/thumbnail?provider=spo&amp;inputFormat=png&amp;cs=fFNQTw&amp;docid=https%3A%2F%2Fbankofthailand-my.sharepoint.com%3A443%2F_api%2Fv2.0%2Fdrives%2Fb!vNln8UflvEum8dmt285tonpQGc0HBQhDgMsHvNHHQEkL-BckmJVfTLDERWg8hr74%2Fitems%2F01M42UJLOQNN2P3NMWWFFJ4S5D3PWLZAVK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xOTc1MTYwMCIsImV4cCI6IjE2MTk3NzMyMDA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b1ZQclk5VExmUHhPd3JVaFFjdU9JcHRLOHJMTEJna3kvOGYydXBXNE5ncz0&amp;nocache=true&amp;encodeFailures=1&amp;width=329&amp;height=309&amp;srcWidth=329&amp;srcHeight=3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611" y="2064821"/>
              <a:ext cx="668534" cy="627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s://southeastasia1-mediap.svc.ms/transform/thumbnail?provider=spo&amp;inputFormat=png&amp;cs=fFNQTw&amp;docid=https%3A%2F%2Fbankofthailand-my.sharepoint.com%3A443%2F_api%2Fv2.0%2Fdrives%2Fb!vNln8UflvEum8dmt285tonpQGc0HBQhDgMsHvNHHQEkL-BckmJVfTLDERWg8hr74%2Fitems%2F01M42UJLOQNN2P3NMWWFFJ4S5D3PWLZAVK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xOTc1MTYwMCIsImV4cCI6IjE2MTk3NzMyMDA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b1ZQclk5VExmUHhPd3JVaFFjdU9JcHRLOHJMTEJna3kvOGYydXBXNE5ncz0&amp;nocache=true&amp;encodeFailures=1&amp;width=329&amp;height=309&amp;srcWidth=329&amp;srcHeight=3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611" y="2963985"/>
              <a:ext cx="668534" cy="627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s://southeastasia1-mediap.svc.ms/transform/thumbnail?provider=spo&amp;inputFormat=png&amp;cs=fFNQTw&amp;docid=https%3A%2F%2Fbankofthailand-my.sharepoint.com%3A443%2F_api%2Fv2.0%2Fdrives%2Fb!vNln8UflvEum8dmt285tonpQGc0HBQhDgMsHvNHHQEkL-BckmJVfTLDERWg8hr74%2Fitems%2F01M42UJLOQNN2P3NMWWFFJ4S5D3PWLZAVK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xOTc1MTYwMCIsImV4cCI6IjE2MTk3NzMyMDA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b1ZQclk5VExmUHhPd3JVaFFjdU9JcHRLOHJMTEJna3kvOGYydXBXNE5ncz0&amp;nocache=true&amp;encodeFailures=1&amp;width=329&amp;height=309&amp;srcWidth=329&amp;srcHeight=3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611" y="3886281"/>
              <a:ext cx="668534" cy="627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https://southeastasia1-mediap.svc.ms/transform/thumbnail?provider=spo&amp;inputFormat=png&amp;cs=fFNQTw&amp;docid=https%3A%2F%2Fbankofthailand-my.sharepoint.com%3A443%2F_api%2Fv2.0%2Fdrives%2Fb!vNln8UflvEum8dmt285tonpQGc0HBQhDgMsHvNHHQEkL-BckmJVfTLDERWg8hr74%2Fitems%2F01M42UJLOQNN2P3NMWWFFJ4S5D3PWLZAVK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xOTc1MTYwMCIsImV4cCI6IjE2MTk3NzMyMDA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b1ZQclk5VExmUHhPd3JVaFFjdU9JcHRLOHJMTEJna3kvOGYydXBXNE5ncz0&amp;nocache=true&amp;encodeFailures=1&amp;width=329&amp;height=309&amp;srcWidth=329&amp;srcHeight=30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611" y="4808577"/>
              <a:ext cx="668534" cy="627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698EFFF0-4A22-45C9-8883-4FAF9290C305}"/>
              </a:ext>
            </a:extLst>
          </p:cNvPr>
          <p:cNvSpPr/>
          <p:nvPr/>
        </p:nvSpPr>
        <p:spPr>
          <a:xfrm>
            <a:off x="9891068" y="3782114"/>
            <a:ext cx="867724" cy="1176465"/>
          </a:xfrm>
          <a:prstGeom prst="chevron">
            <a:avLst>
              <a:gd name="adj" fmla="val 52788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D4622B-6D04-467F-ACBC-497BD914F6B4}"/>
              </a:ext>
            </a:extLst>
          </p:cNvPr>
          <p:cNvGrpSpPr/>
          <p:nvPr/>
        </p:nvGrpSpPr>
        <p:grpSpPr>
          <a:xfrm>
            <a:off x="322783" y="7182029"/>
            <a:ext cx="9180317" cy="2233171"/>
            <a:chOff x="308435" y="7182029"/>
            <a:chExt cx="9180317" cy="2233171"/>
          </a:xfrm>
        </p:grpSpPr>
        <p:pic>
          <p:nvPicPr>
            <p:cNvPr id="20" name="Picture 2" descr="https://southeastasia1-mediap.svc.ms/transform/thumbnail?provider=spo&amp;inputFormat=png&amp;cs=fFNQTw&amp;docid=https%3A%2F%2Fbankofthailand-my.sharepoint.com%3A443%2F_api%2Fv2.0%2Fdrives%2Fb!vNln8UflvEum8dmt285tonpQGc0HBQhDgMsHvNHHQEkL-BckmJVfTLDERWg8hr74%2Fitems%2F01M42UJLO3H4DO2CWV75CJZJJQHGPLBPH6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xOTA3MTIwMCIsImV4cCI6IjE2MTkwOTI4MDA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cHBmYlp5VW1Pb1ZuOW1DalhyMFhOaFFIWGFhZkNkZHVEQnZ1ZzJNd04vZz0&amp;nocache=true&amp;encodeFailures=1&amp;width=521&amp;height=771&amp;srcWidth=568&amp;srcHeight=840">
              <a:extLst>
                <a:ext uri="{FF2B5EF4-FFF2-40B4-BE49-F238E27FC236}">
                  <a16:creationId xmlns:a16="http://schemas.microsoft.com/office/drawing/2014/main" id="{600CD2D9-E9D7-4AA0-A536-31C0ABC5BA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08435" y="7182029"/>
              <a:ext cx="1509056" cy="2233171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405E511-746A-4E2D-8E1D-71BB5515894C}"/>
                </a:ext>
              </a:extLst>
            </p:cNvPr>
            <p:cNvSpPr txBox="1"/>
            <p:nvPr/>
          </p:nvSpPr>
          <p:spPr>
            <a:xfrm>
              <a:off x="1925403" y="7384191"/>
              <a:ext cx="7563349" cy="1980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th-TH" sz="3200">
                  <a:solidFill>
                    <a:schemeClr val="bg2">
                      <a:lumMod val="2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หากติดต่อแล้ว...</a:t>
              </a:r>
              <a:r>
                <a:rPr lang="th-TH" sz="3200">
                  <a:solidFill>
                    <a:srgbClr val="C0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ไม่ได้รับการปฏิบัติอย่างเหมาะสม </a:t>
              </a:r>
              <a:br>
                <a:rPr lang="th-TH" sz="3200">
                  <a:solidFill>
                    <a:srgbClr val="C00000"/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</a:br>
              <a:r>
                <a:rPr lang="th-TH" sz="3200">
                  <a:solidFill>
                    <a:schemeClr val="bg2">
                      <a:lumMod val="2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สามารถขอรับคำปรึกษาหรือร้องเรียนได้ที่ </a:t>
              </a:r>
              <a:r>
                <a:rPr lang="en-US" sz="3200">
                  <a:solidFill>
                    <a:schemeClr val="bg2">
                      <a:lumMod val="2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  <a:hlinkClick r:id="rId5"/>
                </a:rPr>
                <a:t>www.1213.or.th</a:t>
              </a:r>
              <a:r>
                <a:rPr lang="en-US" sz="3200">
                  <a:solidFill>
                    <a:schemeClr val="bg2">
                      <a:lumMod val="2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 </a:t>
              </a:r>
              <a:r>
                <a:rPr lang="th-TH" sz="3200">
                  <a:solidFill>
                    <a:schemeClr val="bg2">
                      <a:lumMod val="25000"/>
                    </a:schemeClr>
                  </a:solidFill>
                  <a:latin typeface="DB Helvethaica X 65 Med" panose="02000506090000020004" pitchFamily="2" charset="-34"/>
                  <a:cs typeface="DB Helvethaica X 65 Med" panose="02000506090000020004" pitchFamily="2" charset="-34"/>
                </a:rPr>
                <a:t>หรือ</a:t>
              </a:r>
              <a:endParaRPr lang="en-US" sz="3200">
                <a:solidFill>
                  <a:schemeClr val="bg2">
                    <a:lumMod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  <a:p>
              <a:endParaRPr lang="th-TH" sz="3200">
                <a:solidFill>
                  <a:schemeClr val="bg2">
                    <a:lumMod val="25000"/>
                  </a:schemeClr>
                </a:solidFill>
                <a:latin typeface="DB Helvethaica X 65 Med" panose="02000506090000020004" pitchFamily="2" charset="-34"/>
                <a:cs typeface="DB Helvethaica X 65 Med" panose="02000506090000020004" pitchFamily="2" charset="-34"/>
              </a:endParaRPr>
            </a:p>
          </p:txBody>
        </p:sp>
        <p:pic>
          <p:nvPicPr>
            <p:cNvPr id="1026" name="Picture 2" descr="ช่องทางรับเรื่องร้องเรียน">
              <a:extLst>
                <a:ext uri="{FF2B5EF4-FFF2-40B4-BE49-F238E27FC236}">
                  <a16:creationId xmlns:a16="http://schemas.microsoft.com/office/drawing/2014/main" id="{C4F34246-9FE7-464E-8DC4-716495BF6E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5514" y="8583338"/>
              <a:ext cx="2053247" cy="615974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0800316-8286-4DE1-BFF8-1227D93D6652}"/>
              </a:ext>
            </a:extLst>
          </p:cNvPr>
          <p:cNvSpPr txBox="1"/>
          <p:nvPr/>
        </p:nvSpPr>
        <p:spPr>
          <a:xfrm>
            <a:off x="536917" y="2046682"/>
            <a:ext cx="62426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พฤติกรรมอย่างไร</a:t>
            </a: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…</a:t>
            </a:r>
            <a:r>
              <a:rPr lang="th-TH" sz="3600" b="1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ที่ไม่เป็นธรรม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F9B088D7-8344-4DC3-9707-97C7B18CAC4E}"/>
              </a:ext>
            </a:extLst>
          </p:cNvPr>
          <p:cNvSpPr/>
          <p:nvPr/>
        </p:nvSpPr>
        <p:spPr>
          <a:xfrm>
            <a:off x="1" y="638035"/>
            <a:ext cx="6779537" cy="1000807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txBody>
          <a:bodyPr vert="horz" lIns="540000" tIns="45720" rIns="91440" bIns="45720" rtlCol="0" anchor="ctr">
            <a:normAutofit/>
          </a:bodyPr>
          <a:lstStyle/>
          <a:p>
            <a:pPr defTabSz="1280160">
              <a:lnSpc>
                <a:spcPct val="90000"/>
              </a:lnSpc>
              <a:spcBef>
                <a:spcPct val="0"/>
              </a:spcBef>
            </a:pPr>
            <a:r>
              <a:rPr lang="th-TH" sz="40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3. สิทธิที่จะร้องเรียนเพื่อความเป็นธรรม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04F125-8A41-4FF3-9CBD-8BE6513BE81C}"/>
              </a:ext>
            </a:extLst>
          </p:cNvPr>
          <p:cNvGrpSpPr/>
          <p:nvPr/>
        </p:nvGrpSpPr>
        <p:grpSpPr>
          <a:xfrm>
            <a:off x="11011029" y="1355271"/>
            <a:ext cx="5813341" cy="5674889"/>
            <a:chOff x="11011029" y="1355271"/>
            <a:chExt cx="5813341" cy="567488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AAF2A34-24FE-4482-A88A-35E97CBC25B4}"/>
                </a:ext>
              </a:extLst>
            </p:cNvPr>
            <p:cNvGrpSpPr/>
            <p:nvPr/>
          </p:nvGrpSpPr>
          <p:grpSpPr>
            <a:xfrm>
              <a:off x="11011029" y="1355271"/>
              <a:ext cx="5813341" cy="5674889"/>
              <a:chOff x="11632317" y="2110475"/>
              <a:chExt cx="5192052" cy="5351557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DB11A76-8337-45D5-83DB-6DEB1475F0B8}"/>
                  </a:ext>
                </a:extLst>
              </p:cNvPr>
              <p:cNvSpPr/>
              <p:nvPr/>
            </p:nvSpPr>
            <p:spPr>
              <a:xfrm>
                <a:off x="11632317" y="2110475"/>
                <a:ext cx="5192052" cy="609506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th-TH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ร้องเรียนผ่าน c</a:t>
                </a:r>
                <a:r>
                  <a:rPr lang="en-US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all center</a:t>
                </a:r>
                <a:endParaRPr lang="th-TH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CA0258C-EC84-4F47-ABC5-7FF92AC9FB84}"/>
                  </a:ext>
                </a:extLst>
              </p:cNvPr>
              <p:cNvSpPr txBox="1"/>
              <p:nvPr/>
            </p:nvSpPr>
            <p:spPr>
              <a:xfrm>
                <a:off x="11632317" y="7113743"/>
                <a:ext cx="5192052" cy="3482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th-TH" sz="1800" u="sng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หมายเหตุ</a:t>
                </a:r>
                <a:r>
                  <a:rPr lang="en-US" sz="1800" u="sng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:</a:t>
                </a:r>
                <a:r>
                  <a:rPr lang="th-TH" sz="1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 </a:t>
                </a:r>
                <a:r>
                  <a:rPr lang="th-TH" sz="1800">
                    <a:solidFill>
                      <a:srgbClr val="FF0000"/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สถาบันการเงินต้องแจ้งความคืบหน้าในการดำเนินการ</a:t>
                </a:r>
                <a:r>
                  <a:rPr lang="th-TH" sz="1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DB Helvethaica X 55 Regular" panose="02000506090000020004" pitchFamily="2" charset="-34"/>
                    <a:cs typeface="DB Helvethaica X 55 Regular" panose="02000506090000020004" pitchFamily="2" charset="-34"/>
                  </a:rPr>
                  <a:t>ให้ผู้ร้องเรียนทราบเป็นระยะ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805F74D-172F-4804-A2B2-3CE4BB113C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8393" b="9914"/>
            <a:stretch/>
          </p:blipFill>
          <p:spPr>
            <a:xfrm>
              <a:off x="11011029" y="1995701"/>
              <a:ext cx="5813341" cy="46710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063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F1642-36F5-4944-A90B-128936D0950B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D282465-0269-4DE5-954B-DC3DA9E5882B}"/>
              </a:ext>
            </a:extLst>
          </p:cNvPr>
          <p:cNvGrpSpPr/>
          <p:nvPr/>
        </p:nvGrpSpPr>
        <p:grpSpPr>
          <a:xfrm>
            <a:off x="1863200" y="1968658"/>
            <a:ext cx="13342400" cy="3070279"/>
            <a:chOff x="313638" y="2103982"/>
            <a:chExt cx="13342400" cy="3070279"/>
          </a:xfrm>
        </p:grpSpPr>
        <p:sp>
          <p:nvSpPr>
            <p:cNvPr id="7" name="สี่เหลี่ยมผืนผ้า 21"/>
            <p:cNvSpPr/>
            <p:nvPr/>
          </p:nvSpPr>
          <p:spPr>
            <a:xfrm>
              <a:off x="2128603" y="2311939"/>
              <a:ext cx="11527435" cy="286232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1708150" lvl="1" indent="-9525"/>
              <a:r>
                <a:rPr lang="th-TH" sz="36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หากพบว่าปัญหาจากการใช้บริการที่เกิดขึ้น...เกิดจากความผิดพลาดของ</a:t>
              </a:r>
            </a:p>
            <a:p>
              <a:pPr marL="2245793" lvl="2">
                <a:buFont typeface="Arial" panose="020B0604020202020204" pitchFamily="34" charset="0"/>
                <a:buChar char="•"/>
              </a:pPr>
              <a:r>
                <a:rPr lang="th-TH" sz="36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สถาบันการเงิน</a:t>
              </a:r>
            </a:p>
            <a:p>
              <a:pPr marL="2245793" lvl="2">
                <a:buFont typeface="Arial" panose="020B0604020202020204" pitchFamily="34" charset="0"/>
                <a:buChar char="•"/>
              </a:pPr>
              <a:r>
                <a:rPr lang="th-TH" sz="36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เจ้าหน้าที่ของสถาบันการเงิน</a:t>
              </a:r>
            </a:p>
            <a:p>
              <a:pPr marL="1708150"/>
              <a:r>
                <a:rPr lang="th-TH" sz="36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ที่</a:t>
              </a:r>
              <a:r>
                <a:rPr lang="th-TH" sz="3600" b="1">
                  <a:solidFill>
                    <a:srgbClr val="DD5828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จงใจหรือประมาทเลินเล่อ</a:t>
              </a:r>
              <a:r>
                <a:rPr lang="th-TH" sz="36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จนทำให้เกิดความเสียหาย </a:t>
              </a:r>
            </a:p>
            <a:p>
              <a:pPr marL="1708150"/>
              <a:r>
                <a:rPr lang="th-TH" sz="36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ผู้ใช้บริการ</a:t>
              </a:r>
              <a:r>
                <a:rPr lang="th-TH" sz="3600" b="1" u="sng">
                  <a:solidFill>
                    <a:srgbClr val="DD5828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มีสิทธิที่จะได้รับค่าชดเชยความเสียหาย</a:t>
              </a:r>
              <a:r>
                <a:rPr lang="th-TH" sz="36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นั้น</a:t>
              </a:r>
            </a:p>
          </p:txBody>
        </p:sp>
        <p:pic>
          <p:nvPicPr>
            <p:cNvPr id="7170" name="Picture 2" descr="https://japaneast1-mediap.svc.ms/transform/thumbnail?provider=spo&amp;inputFormat=png&amp;cs=fFNQTw&amp;docid=https%3A%2F%2Fbankofthailand-my.sharepoint.com%3A443%2F_api%2Fv2.0%2Fdrives%2Fb!vNln8UflvEum8dmt285tonpQGc0HBQhDgMsHvNHHQEkL-BckmJVfTLDERWg8hr74%2Fitems%2F01M42UJLII5ZD5EGPXNFGYTE3GL52JHBBT%3Fversion%3DPublished&amp;access_token=eyJ0eXAiOiJKV1QiLCJhbGciOiJub25lIn0.eyJhdWQiOiIwMDAwMDAwMy0wMDAwLTBmZjEtY2UwMC0wMDAwMDAwMDAwMDAvYmFua29mdGhhaWxhbmQtbXkuc2hhcmVwb2ludC5jb21AZGIyN2NiYTktNTM1Yi00Nzk3LWJkMGItMWIxZDg4OWYzODk4IiwiaXNzIjoiMDAwMDAwMDMtMDAwMC0wZmYxLWNlMDAtMDAwMDAwMDAwMDAwIiwibmJmIjoiMTYyMDIwNTE5OSIsImV4cCI6IjE2MjAyMjY3OTkiLCJlbmRwb2ludHVybCI6IlEvV1p3WjlMNUZBb0lFTFV1Vkd5TVJyb3lBaisremN2bU5OWWthV3Q1SGc9IiwiZW5kcG9pbnR1cmxMZW5ndGgiOiIxMjQiLCJpc2xvb3BiYWNrIjoiVHJ1ZSIsInZlciI6Imhhc2hlZHByb29mdG9rZW4iLCJzaXRlaWQiOiJaakUyTjJRNVltTXRaVFUwTnkwMFltSmpMV0UyWmpFdFpEbGhaR1JpWTJVMlpHRXkiLCJzaWduaW5fc3RhdGUiOiJbXCJrbXNpXCJdIiwiY29udHJvbHMiOiJbXCJhcHBfcmVzXCJdIiwibmFtZWlkIjoiMCMuZnxtZW1iZXJzaGlwfHdhcmFueWFuQGJvdC5vci50aCIsIm5paSI6Im1pY3Jvc29mdC5zaGFyZXBvaW50IiwiaXN1c2VyIjoidHJ1ZSIsImNhY2hla2V5IjoiMGguZnxtZW1iZXJzaGlwfDEwMDMwMDAwOWQ2YTExMGRAbGl2ZS5jb20iLCJ0dCI6IjAiLCJ1c2VQZXJzaXN0ZW50Q29va2llIjoiMyJ9.MU45WTl1MDg2blNXeTNYRy9SS1dkTjJBOFdmUmVLWW9JYUNRM3ZjVlpBST0&amp;nocache=true&amp;encodeFailures=1&amp;width=432&amp;height=390&amp;srcWidth=432&amp;srcHeight=39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13638" y="2103982"/>
              <a:ext cx="3400925" cy="3070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9289285-839E-4181-959A-D9AC654CDF97}"/>
              </a:ext>
            </a:extLst>
          </p:cNvPr>
          <p:cNvSpPr/>
          <p:nvPr/>
        </p:nvSpPr>
        <p:spPr>
          <a:xfrm>
            <a:off x="165611" y="5771431"/>
            <a:ext cx="5164799" cy="6422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1280160">
              <a:lnSpc>
                <a:spcPct val="90000"/>
              </a:lnSpc>
              <a:spcBef>
                <a:spcPct val="0"/>
              </a:spcBef>
            </a:pPr>
            <a:r>
              <a:rPr lang="th-TH" sz="3600" b="1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ติดต่อ</a:t>
            </a:r>
            <a:r>
              <a:rPr lang="th-TH" sz="3600" b="1">
                <a:solidFill>
                  <a:srgbClr val="DD5828"/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หน่วยงานที่กำกับดูแล</a:t>
            </a:r>
            <a:r>
              <a:rPr lang="th-TH" sz="3600" b="1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ได้ที่</a:t>
            </a: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 </a:t>
            </a:r>
            <a:r>
              <a:rPr lang="th-TH" sz="3600" b="1">
                <a:solidFill>
                  <a:schemeClr val="tx1">
                    <a:lumMod val="85000"/>
                    <a:lumOff val="15000"/>
                  </a:schemeClr>
                </a:solidFill>
                <a:latin typeface="DB Helvethaica X 55 Regular" panose="02000506090000020004" pitchFamily="2" charset="-34"/>
                <a:cs typeface="DB Helvethaica X 55 Regular" panose="02000506090000020004" pitchFamily="2" charset="-34"/>
              </a:rPr>
              <a:t>...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1EBE715-2481-4047-8610-D1631E8B861E}"/>
              </a:ext>
            </a:extLst>
          </p:cNvPr>
          <p:cNvGrpSpPr/>
          <p:nvPr/>
        </p:nvGrpSpPr>
        <p:grpSpPr>
          <a:xfrm>
            <a:off x="915833" y="6472529"/>
            <a:ext cx="2808000" cy="2533421"/>
            <a:chOff x="4386600" y="5905159"/>
            <a:chExt cx="2808000" cy="253342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23C217-732B-4129-B3A9-E7DA274A5158}"/>
                </a:ext>
              </a:extLst>
            </p:cNvPr>
            <p:cNvSpPr txBox="1"/>
            <p:nvPr/>
          </p:nvSpPr>
          <p:spPr>
            <a:xfrm>
              <a:off x="4386600" y="6622698"/>
              <a:ext cx="2808000" cy="181588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lIns="72000" rtlCol="0">
              <a:spAutoFit/>
            </a:bodyPr>
            <a:lstStyle/>
            <a:p>
              <a:pPr algn="ctr"/>
              <a:r>
                <a:rPr lang="th-TH" sz="2800" b="1">
                  <a:solidFill>
                    <a:srgbClr val="003C6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ศคง. </a:t>
              </a:r>
              <a:r>
                <a:rPr lang="en-US" sz="2800" b="1">
                  <a:solidFill>
                    <a:srgbClr val="003C6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1213</a:t>
              </a:r>
            </a:p>
            <a:p>
              <a:pPr algn="ctr"/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บริการของสถาบันการเงิน บริษัทบัตรเครดิตและสินเชื่อส่วนบุคคลภายใต้การกำกับ</a:t>
              </a:r>
            </a:p>
          </p:txBody>
        </p:sp>
        <p:pic>
          <p:nvPicPr>
            <p:cNvPr id="21" name="Picture 2" descr="ช่องทางรับเรื่องร้องเรียน">
              <a:extLst>
                <a:ext uri="{FF2B5EF4-FFF2-40B4-BE49-F238E27FC236}">
                  <a16:creationId xmlns:a16="http://schemas.microsoft.com/office/drawing/2014/main" id="{774CBE8F-A7C2-4BE5-8E4B-6BCD3919BA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0600" y="5905159"/>
              <a:ext cx="240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F17ED66-9DE7-4A41-AECE-DDB028BD7486}"/>
              </a:ext>
            </a:extLst>
          </p:cNvPr>
          <p:cNvGrpSpPr/>
          <p:nvPr/>
        </p:nvGrpSpPr>
        <p:grpSpPr>
          <a:xfrm>
            <a:off x="4156363" y="6344741"/>
            <a:ext cx="2808000" cy="2661209"/>
            <a:chOff x="6722293" y="6659481"/>
            <a:chExt cx="2808000" cy="266120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AD234D-CE8F-4123-9983-FA709C5ACAFD}"/>
                </a:ext>
              </a:extLst>
            </p:cNvPr>
            <p:cNvSpPr txBox="1"/>
            <p:nvPr/>
          </p:nvSpPr>
          <p:spPr>
            <a:xfrm>
              <a:off x="6722293" y="7504808"/>
              <a:ext cx="2808000" cy="181588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>
                  <a:solidFill>
                    <a:srgbClr val="003C6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ก.ล.ต. </a:t>
              </a:r>
              <a:r>
                <a:rPr lang="en-US" sz="2800" b="1">
                  <a:solidFill>
                    <a:srgbClr val="003C6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1207</a:t>
              </a:r>
            </a:p>
            <a:p>
              <a:pPr algn="ctr"/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บริการของ บล. บลจ. เช่น หุ้น กองทุนรวม </a:t>
              </a:r>
              <a:b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</a:b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สัญญาซื้อขายล่วงหน้า</a:t>
              </a:r>
            </a:p>
          </p:txBody>
        </p:sp>
        <p:pic>
          <p:nvPicPr>
            <p:cNvPr id="14" name="Picture 1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92E4A5FA-8E78-4975-B6C0-859498946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47" t="21743" r="-1"/>
            <a:stretch/>
          </p:blipFill>
          <p:spPr>
            <a:xfrm>
              <a:off x="7684067" y="6659481"/>
              <a:ext cx="992541" cy="7920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7AB9E5B-22C4-405F-896B-CD0E59238AF8}"/>
              </a:ext>
            </a:extLst>
          </p:cNvPr>
          <p:cNvGrpSpPr/>
          <p:nvPr/>
        </p:nvGrpSpPr>
        <p:grpSpPr>
          <a:xfrm>
            <a:off x="7396893" y="6546972"/>
            <a:ext cx="2808000" cy="2466091"/>
            <a:chOff x="9370313" y="5497356"/>
            <a:chExt cx="2808000" cy="2466091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693E1C6-81CD-4FC9-8525-E11F156809C7}"/>
                </a:ext>
              </a:extLst>
            </p:cNvPr>
            <p:cNvSpPr txBox="1"/>
            <p:nvPr/>
          </p:nvSpPr>
          <p:spPr>
            <a:xfrm>
              <a:off x="9370313" y="6127447"/>
              <a:ext cx="2808000" cy="1836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lIns="72000" rIns="72000" rtlCol="0">
              <a:spAutoFit/>
            </a:bodyPr>
            <a:lstStyle/>
            <a:p>
              <a:pPr algn="ctr"/>
              <a:r>
                <a:rPr lang="th-TH" sz="2800" b="1">
                  <a:solidFill>
                    <a:srgbClr val="003C6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คปภ. </a:t>
              </a:r>
              <a:r>
                <a:rPr lang="en-US" sz="2800" b="1">
                  <a:solidFill>
                    <a:srgbClr val="003C6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1186</a:t>
              </a:r>
            </a:p>
            <a:p>
              <a:pPr algn="ctr"/>
              <a:r>
                <a:rPr lang="th-TH" sz="2800" spc="-2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บริการของบริษัทประกันชีวิต</a:t>
              </a: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 </a:t>
              </a:r>
              <a:b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</a:b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และบริษัทประกันวินาศภัย</a:t>
              </a:r>
            </a:p>
          </p:txBody>
        </p:sp>
        <p:pic>
          <p:nvPicPr>
            <p:cNvPr id="23" name="Picture 22" descr="Logo, company name&#10;&#10;Description automatically generated">
              <a:extLst>
                <a:ext uri="{FF2B5EF4-FFF2-40B4-BE49-F238E27FC236}">
                  <a16:creationId xmlns:a16="http://schemas.microsoft.com/office/drawing/2014/main" id="{9D1E4A9E-880C-4A54-8932-38E57C88AB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9" t="27579" r="5616" b="29497"/>
            <a:stretch/>
          </p:blipFill>
          <p:spPr>
            <a:xfrm>
              <a:off x="9771105" y="5497356"/>
              <a:ext cx="2006417" cy="6120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AD8C1DD-F939-469E-B3F3-BB15BB0A5940}"/>
              </a:ext>
            </a:extLst>
          </p:cNvPr>
          <p:cNvGrpSpPr/>
          <p:nvPr/>
        </p:nvGrpSpPr>
        <p:grpSpPr>
          <a:xfrm>
            <a:off x="10672084" y="6456200"/>
            <a:ext cx="2588190" cy="2555999"/>
            <a:chOff x="10032766" y="7311972"/>
            <a:chExt cx="2588190" cy="255599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200D978-CBF4-4893-9D9C-45452EC9D317}"/>
                </a:ext>
              </a:extLst>
            </p:cNvPr>
            <p:cNvSpPr txBox="1"/>
            <p:nvPr/>
          </p:nvSpPr>
          <p:spPr>
            <a:xfrm>
              <a:off x="10032766" y="8031971"/>
              <a:ext cx="2588190" cy="1836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th-TH"/>
              </a:defPPr>
              <a:lvl1pPr algn="ctr">
                <a:defRPr sz="2800" b="1">
                  <a:solidFill>
                    <a:srgbClr val="003C6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defRPr>
              </a:lvl1pPr>
            </a:lstStyle>
            <a:p>
              <a:r>
                <a:rPr lang="th-TH"/>
                <a:t>สศค. </a:t>
              </a:r>
              <a:r>
                <a:rPr lang="en-US"/>
                <a:t>1359</a:t>
              </a:r>
            </a:p>
            <a:p>
              <a:r>
                <a:rPr lang="th-TH" b="0" spc="-20">
                  <a:solidFill>
                    <a:schemeClr val="tx1"/>
                  </a:solidFill>
                </a:rPr>
                <a:t>การเงินนอกระบบ เช่น </a:t>
              </a:r>
              <a:br>
                <a:rPr lang="th-TH" b="0" spc="-20">
                  <a:solidFill>
                    <a:schemeClr val="tx1"/>
                  </a:solidFill>
                </a:rPr>
              </a:br>
              <a:r>
                <a:rPr lang="th-TH" b="0" spc="-20">
                  <a:solidFill>
                    <a:schemeClr val="tx1"/>
                  </a:solidFill>
                </a:rPr>
                <a:t>แชร์ลูกโซ่ หนี้นอกระบบ</a:t>
              </a:r>
              <a:endParaRPr lang="en-US" b="0" spc="-20">
                <a:solidFill>
                  <a:schemeClr val="tx1"/>
                </a:solidFill>
              </a:endParaRPr>
            </a:p>
          </p:txBody>
        </p:sp>
        <p:pic>
          <p:nvPicPr>
            <p:cNvPr id="25" name="Picture 24" descr="Logo, company name&#10;&#10;Description automatically generated">
              <a:extLst>
                <a:ext uri="{FF2B5EF4-FFF2-40B4-BE49-F238E27FC236}">
                  <a16:creationId xmlns:a16="http://schemas.microsoft.com/office/drawing/2014/main" id="{BBF7ACE2-ABB5-4A21-A6AE-E602B56D3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87051" y="7311972"/>
              <a:ext cx="1279621" cy="7200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9CB051B-1C74-496D-8033-B4F91317D2E0}"/>
              </a:ext>
            </a:extLst>
          </p:cNvPr>
          <p:cNvGrpSpPr/>
          <p:nvPr/>
        </p:nvGrpSpPr>
        <p:grpSpPr>
          <a:xfrm>
            <a:off x="13674472" y="6367366"/>
            <a:ext cx="2808000" cy="2633232"/>
            <a:chOff x="13663905" y="6546498"/>
            <a:chExt cx="2808000" cy="263323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2975632-97AB-4511-B18B-E4DEAAAFCA00}"/>
                </a:ext>
              </a:extLst>
            </p:cNvPr>
            <p:cNvSpPr txBox="1"/>
            <p:nvPr/>
          </p:nvSpPr>
          <p:spPr>
            <a:xfrm>
              <a:off x="13663905" y="7343730"/>
              <a:ext cx="2808000" cy="1836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800" b="1">
                  <a:solidFill>
                    <a:srgbClr val="003C6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สคบ. </a:t>
              </a:r>
              <a:r>
                <a:rPr lang="en-US" sz="2800" b="1">
                  <a:solidFill>
                    <a:srgbClr val="003C61"/>
                  </a:solidFill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1166</a:t>
              </a:r>
            </a:p>
            <a:p>
              <a:pPr algn="ctr"/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สินค้าและบริการทั่วไป เช่น </a:t>
              </a:r>
              <a:b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</a:b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การโฆษณาเกินจริง </a:t>
              </a:r>
              <a:b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</a:br>
              <a:r>
                <a:rPr lang="th-TH" sz="2800">
                  <a:latin typeface="DB Helvethaica X 55 Regular" panose="02000506090000020004" pitchFamily="2" charset="-34"/>
                  <a:cs typeface="DB Helvethaica X 55 Regular" panose="02000506090000020004" pitchFamily="2" charset="-34"/>
                </a:rPr>
                <a:t>การไม่ปฏิบัติตามสัญญา</a:t>
              </a:r>
            </a:p>
          </p:txBody>
        </p:sp>
        <p:pic>
          <p:nvPicPr>
            <p:cNvPr id="27" name="Picture 26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77E6D271-CA55-4FEC-A16B-E538C505B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6636" y="6546498"/>
              <a:ext cx="762538" cy="792000"/>
            </a:xfrm>
            <a:prstGeom prst="rect">
              <a:avLst/>
            </a:prstGeom>
          </p:spPr>
        </p:pic>
      </p:grpSp>
      <p:sp>
        <p:nvSpPr>
          <p:cNvPr id="34" name="Arrow: Pentagon 33">
            <a:extLst>
              <a:ext uri="{FF2B5EF4-FFF2-40B4-BE49-F238E27FC236}">
                <a16:creationId xmlns:a16="http://schemas.microsoft.com/office/drawing/2014/main" id="{2EC314A6-B9CC-4B0C-981F-3EC822E1AD03}"/>
              </a:ext>
            </a:extLst>
          </p:cNvPr>
          <p:cNvSpPr/>
          <p:nvPr/>
        </p:nvSpPr>
        <p:spPr>
          <a:xfrm>
            <a:off x="1" y="638035"/>
            <a:ext cx="9860279" cy="1000807"/>
          </a:xfrm>
          <a:prstGeom prst="homePlate">
            <a:avLst/>
          </a:prstGeom>
          <a:solidFill>
            <a:schemeClr val="accent5">
              <a:lumMod val="50000"/>
            </a:schemeClr>
          </a:solidFill>
        </p:spPr>
        <p:txBody>
          <a:bodyPr vert="horz" lIns="540000" tIns="45720" rIns="91440" bIns="45720" rtlCol="0" anchor="ctr">
            <a:normAutofit/>
          </a:bodyPr>
          <a:lstStyle/>
          <a:p>
            <a:pPr defTabSz="1280160">
              <a:lnSpc>
                <a:spcPct val="90000"/>
              </a:lnSpc>
              <a:spcBef>
                <a:spcPct val="0"/>
              </a:spcBef>
            </a:pPr>
            <a:r>
              <a:rPr lang="th-TH" sz="4000">
                <a:solidFill>
                  <a:schemeClr val="bg1"/>
                </a:solidFill>
                <a:latin typeface="DB Helvethaica X 65 Med" panose="02000506090000020004" pitchFamily="2" charset="-34"/>
                <a:ea typeface="+mj-ea"/>
                <a:cs typeface="DB Helvethaica X 65 Med" panose="02000506090000020004" pitchFamily="2" charset="-34"/>
              </a:rPr>
              <a:t>4. สิทธิที่จะได้รับการพิจารณาค่าชดเชยหากเกิดความเสียหาย</a:t>
            </a:r>
          </a:p>
        </p:txBody>
      </p:sp>
    </p:spTree>
    <p:extLst>
      <p:ext uri="{BB962C8B-B14F-4D97-AF65-F5344CB8AC3E}">
        <p14:creationId xmlns:p14="http://schemas.microsoft.com/office/powerpoint/2010/main" val="264963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80Y_SlideTemplate.pptx" id="{0BA4547E-537F-4D02-A38E-95917401029C}" vid="{295182A7-F205-42B4-BBD0-B4DA040D7B6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TH SarabunPSK"/>
        <a:ea typeface=""/>
        <a:cs typeface="TH SarabunPSK"/>
      </a:majorFont>
      <a:minorFont>
        <a:latin typeface="TH SarabunPSK"/>
        <a:ea typeface=""/>
        <a:cs typeface="TH SarabunPS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43269BD06EE6489603CAF02DDFC377" ma:contentTypeVersion="0" ma:contentTypeDescription="Create a new document." ma:contentTypeScope="" ma:versionID="b5a22848b6605e2e254862c8cf04168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f290172534202c30ad8aa7d2484908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ชื่อเรื่อง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150F355-6253-4FDE-AEC8-59B02FCFB9EC}"/>
</file>

<file path=customXml/itemProps2.xml><?xml version="1.0" encoding="utf-8"?>
<ds:datastoreItem xmlns:ds="http://schemas.openxmlformats.org/officeDocument/2006/customXml" ds:itemID="{013E4A62-FFF5-41E1-AF74-FEDA216C9C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3E15202-7E30-495D-98EC-1661623EBC56}">
  <ds:schemaRefs>
    <ds:schemaRef ds:uri="http://purl.org/dc/elements/1.1/"/>
    <ds:schemaRef ds:uri="http://www.w3.org/XML/1998/namespace"/>
    <ds:schemaRef ds:uri="http://schemas.openxmlformats.org/package/2006/metadata/core-properties"/>
    <ds:schemaRef ds:uri="46101f89-6f1e-4753-bc01-18a30d9c4d3d"/>
    <ds:schemaRef ds:uri="7f454ad9-1bfa-4f44-a0a5-1565cd381a0f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Theme_BOT_FJ</Template>
  <TotalTime>58461</TotalTime>
  <Words>1979</Words>
  <Application>Microsoft Office PowerPoint</Application>
  <PresentationFormat>Custom</PresentationFormat>
  <Paragraphs>259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50" baseType="lpstr">
      <vt:lpstr>DB Helvethaica X 65 Med</vt:lpstr>
      <vt:lpstr>DB Helvethaica X 75 Bd</vt:lpstr>
      <vt:lpstr>Browallia New</vt:lpstr>
      <vt:lpstr>Arial</vt:lpstr>
      <vt:lpstr>TH SarabunPSK</vt:lpstr>
      <vt:lpstr>Microsoft Sans Serif</vt:lpstr>
      <vt:lpstr>DB Helvethaica X 55 Regular</vt:lpstr>
      <vt:lpstr>Tahoma</vt:lpstr>
      <vt:lpstr>Calibri Light</vt:lpstr>
      <vt:lpstr>Calibri</vt:lpstr>
      <vt:lpstr>TH Baijam</vt:lpstr>
      <vt:lpstr>Office Theme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Niratchp</dc:creator>
  <cp:lastModifiedBy>Wanlaya Srithong-oon (วัลยา ศรีทองอุ่น)</cp:lastModifiedBy>
  <cp:revision>2612</cp:revision>
  <cp:lastPrinted>2020-09-28T02:47:56Z</cp:lastPrinted>
  <dcterms:created xsi:type="dcterms:W3CDTF">2017-07-26T06:26:03Z</dcterms:created>
  <dcterms:modified xsi:type="dcterms:W3CDTF">2022-11-28T09:47:50Z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0x010100B943269BD06EE6489603CAF02DDFC377</vt:lpwstr>
  </property>
  <property fmtid="{D5CDD505-2E9C-101B-9397-08002B2CF9AE}" pid="3" name="MSIP_Label_b93a4d6f-7563-4bfd-a710-320428f3a219_Enabled">
    <vt:lpwstr>true</vt:lpwstr>
  </property>
  <property fmtid="{D5CDD505-2E9C-101B-9397-08002B2CF9AE}" pid="4" name="MSIP_Label_b93a4d6f-7563-4bfd-a710-320428f3a219_SetDate">
    <vt:lpwstr>2022-02-18T08:37:08Z</vt:lpwstr>
  </property>
  <property fmtid="{D5CDD505-2E9C-101B-9397-08002B2CF9AE}" pid="5" name="MSIP_Label_b93a4d6f-7563-4bfd-a710-320428f3a219_Method">
    <vt:lpwstr>Privileged</vt:lpwstr>
  </property>
  <property fmtid="{D5CDD505-2E9C-101B-9397-08002B2CF9AE}" pid="6" name="MSIP_Label_b93a4d6f-7563-4bfd-a710-320428f3a219_Name">
    <vt:lpwstr>General</vt:lpwstr>
  </property>
  <property fmtid="{D5CDD505-2E9C-101B-9397-08002B2CF9AE}" pid="7" name="MSIP_Label_b93a4d6f-7563-4bfd-a710-320428f3a219_SiteId">
    <vt:lpwstr>db27cba9-535b-4797-bd0b-1b1d889f3898</vt:lpwstr>
  </property>
  <property fmtid="{D5CDD505-2E9C-101B-9397-08002B2CF9AE}" pid="8" name="MSIP_Label_b93a4d6f-7563-4bfd-a710-320428f3a219_ActionId">
    <vt:lpwstr>d14c4d51-67f2-46b8-ac36-fcec77f20aae</vt:lpwstr>
  </property>
  <property fmtid="{D5CDD505-2E9C-101B-9397-08002B2CF9AE}" pid="9" name="MSIP_Label_b93a4d6f-7563-4bfd-a710-320428f3a219_ContentBits">
    <vt:lpwstr>0</vt:lpwstr>
  </property>
  <property fmtid="{D5CDD505-2E9C-101B-9397-08002B2CF9AE}" pid="10" name="MediaServiceImageTags">
    <vt:lpwstr/>
  </property>
  <property fmtid="{D5CDD505-2E9C-101B-9397-08002B2CF9AE}" pid="11" name="Order">
    <vt:r8>37600</vt:r8>
  </property>
  <property fmtid="{D5CDD505-2E9C-101B-9397-08002B2CF9AE}" pid="12" name="xd_Signature">
    <vt:bool>false</vt:bool>
  </property>
  <property fmtid="{D5CDD505-2E9C-101B-9397-08002B2CF9AE}" pid="13" name="xd_ProgID">
    <vt:lpwstr/>
  </property>
  <property fmtid="{D5CDD505-2E9C-101B-9397-08002B2CF9AE}" pid="14" name="_SourceUrl">
    <vt:lpwstr/>
  </property>
  <property fmtid="{D5CDD505-2E9C-101B-9397-08002B2CF9AE}" pid="15" name="_SharedFileIndex">
    <vt:lpwstr/>
  </property>
  <property fmtid="{D5CDD505-2E9C-101B-9397-08002B2CF9AE}" pid="16" name="TemplateUrl">
    <vt:lpwstr/>
  </property>
</Properties>
</file>