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280" r:id="rId6"/>
    <p:sldId id="331" r:id="rId7"/>
    <p:sldId id="321" r:id="rId8"/>
    <p:sldId id="333" r:id="rId9"/>
    <p:sldId id="305" r:id="rId10"/>
    <p:sldId id="325" r:id="rId11"/>
    <p:sldId id="327" r:id="rId12"/>
    <p:sldId id="328" r:id="rId13"/>
    <p:sldId id="322" r:id="rId14"/>
    <p:sldId id="304" r:id="rId15"/>
    <p:sldId id="308" r:id="rId16"/>
  </p:sldIdLst>
  <p:sldSz cx="12192000" cy="6858000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B52BD2-0B91-E992-6977-0BE1E3137542}" name="Panut Poompaka (ปาณัสม์ พุ่มผกา)" initials="PP(พ" userId="S::PanutP@bot.or.th::50d58969-2ad7-4fbf-bfea-503899cca7b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ัลลภา อิ่มฤทัยเจริญโชค" initials="วอ" lastIdx="1" clrIdx="0">
    <p:extLst>
      <p:ext uri="{19B8F6BF-5375-455C-9EA6-DF929625EA0E}">
        <p15:presenceInfo xmlns:p15="http://schemas.microsoft.com/office/powerpoint/2012/main" userId="S-1-5-21-1959536293-879694598-1853977503-1431" providerId="AD"/>
      </p:ext>
    </p:extLst>
  </p:cmAuthor>
  <p:cmAuthor id="2" name="niratchp" initials="NP" lastIdx="4" clrIdx="1">
    <p:extLst>
      <p:ext uri="{19B8F6BF-5375-455C-9EA6-DF929625EA0E}">
        <p15:presenceInfo xmlns:p15="http://schemas.microsoft.com/office/powerpoint/2012/main" userId="niratchp" providerId="None"/>
      </p:ext>
    </p:extLst>
  </p:cmAuthor>
  <p:cmAuthor id="3" name="จุฬาลักษณ์ พิบูลชล" initials="จพ" lastIdx="4" clrIdx="2">
    <p:extLst>
      <p:ext uri="{19B8F6BF-5375-455C-9EA6-DF929625EA0E}">
        <p15:presenceInfo xmlns:p15="http://schemas.microsoft.com/office/powerpoint/2012/main" userId="S-1-5-21-1959536293-879694598-1853977503-13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DA7"/>
    <a:srgbClr val="86B41E"/>
    <a:srgbClr val="068C82"/>
    <a:srgbClr val="0680C3"/>
    <a:srgbClr val="07A398"/>
    <a:srgbClr val="90C221"/>
    <a:srgbClr val="336600"/>
    <a:srgbClr val="F2FFCD"/>
    <a:srgbClr val="E2FEFC"/>
    <a:srgbClr val="DAE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51297" autoAdjust="0"/>
  </p:normalViewPr>
  <p:slideViewPr>
    <p:cSldViewPr snapToGrid="0">
      <p:cViewPr varScale="1">
        <p:scale>
          <a:sx n="32" d="100"/>
          <a:sy n="32" d="100"/>
        </p:scale>
        <p:origin x="2068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-73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 Narkprayoon (อัฑฒ์ นาคประยูร)" userId="6cbad345-f581-4a72-b75a-f4f8bc02e700" providerId="ADAL" clId="{170A04FA-8B4D-4076-A404-1EBCEF431997}"/>
    <pc:docChg chg="modSld">
      <pc:chgData name="Att Narkprayoon (อัฑฒ์ นาคประยูร)" userId="6cbad345-f581-4a72-b75a-f4f8bc02e700" providerId="ADAL" clId="{170A04FA-8B4D-4076-A404-1EBCEF431997}" dt="2022-08-17T04:03:57.916" v="0" actId="6549"/>
      <pc:docMkLst>
        <pc:docMk/>
      </pc:docMkLst>
      <pc:sldChg chg="modNotesTx">
        <pc:chgData name="Att Narkprayoon (อัฑฒ์ นาคประยูร)" userId="6cbad345-f581-4a72-b75a-f4f8bc02e700" providerId="ADAL" clId="{170A04FA-8B4D-4076-A404-1EBCEF431997}" dt="2022-08-17T04:03:57.916" v="0" actId="6549"/>
        <pc:sldMkLst>
          <pc:docMk/>
          <pc:sldMk cId="436888869" sldId="33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839CF-55EB-41E8-A3C5-5DB43A1337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5D790-E2EE-4685-AE76-AFFFF7BA2C34}">
      <dgm:prSet phldrT="[Text]" custT="1"/>
      <dgm:spPr>
        <a:solidFill>
          <a:srgbClr val="79A6FF"/>
        </a:solidFill>
      </dgm:spPr>
      <dgm:t>
        <a:bodyPr/>
        <a:lstStyle/>
        <a:p>
          <a:pPr marL="0" indent="0"/>
          <a:r>
            <a:rPr lang="th-TH" sz="220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การ</a:t>
          </a:r>
          <a:r>
            <a:rPr lang="th-TH" sz="2200" dirty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ให้ความรู้</a:t>
          </a:r>
          <a:endParaRPr lang="en-US" sz="2200" dirty="0">
            <a:solidFill>
              <a:srgbClr val="002060"/>
            </a:solidFill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C3BD4810-A10E-482C-AAEC-BC7A5924FEED}" type="parTrans" cxnId="{CEF3E537-92F2-435E-942C-82BF80A7A8D6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C64926B9-E526-407B-9E72-388B1A638EA3}" type="sibTrans" cxnId="{CEF3E537-92F2-435E-942C-82BF80A7A8D6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98D25A20-5A9C-495D-A3C0-496263EFEAE5}">
      <dgm:prSet phldrT="[Text]" custT="1"/>
      <dgm:spPr>
        <a:solidFill>
          <a:srgbClr val="79A6FF"/>
        </a:solidFill>
      </dgm:spPr>
      <dgm:t>
        <a:bodyPr/>
        <a:lstStyle/>
        <a:p>
          <a:r>
            <a:rPr lang="th-TH" sz="220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การ</a:t>
          </a:r>
          <a:r>
            <a:rPr lang="th-TH" sz="2200" dirty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กระตุ้นพฤติกรรมและช่องทางการสื่อสาร</a:t>
          </a:r>
          <a:endParaRPr lang="en-US" sz="2200" dirty="0">
            <a:solidFill>
              <a:srgbClr val="002060"/>
            </a:solidFill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1C0155B1-B1A7-4865-8F29-2C5CDBE505C3}" type="parTrans" cxnId="{056FF771-EB14-4835-BEEB-2E1FA69FE240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3E5EA1D8-C8DC-4E07-8F41-71AC61DD02B2}" type="sibTrans" cxnId="{056FF771-EB14-4835-BEEB-2E1FA69FE240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8BF11E2D-991F-46A0-BD01-C3D3520C5034}">
      <dgm:prSet phldrT="[Text]" custT="1"/>
      <dgm:spPr>
        <a:solidFill>
          <a:srgbClr val="79A6FF"/>
        </a:solidFill>
      </dgm:spPr>
      <dgm:t>
        <a:bodyPr lIns="360000"/>
        <a:lstStyle/>
        <a:p>
          <a:pPr marL="0" indent="0" algn="l"/>
          <a:r>
            <a:rPr lang="th-TH" sz="2200" dirty="0">
              <a:solidFill>
                <a:srgbClr val="00206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 การดำเนินโครงการ</a:t>
          </a:r>
          <a:endParaRPr lang="en-US" sz="2200" dirty="0">
            <a:solidFill>
              <a:srgbClr val="002060"/>
            </a:solidFill>
            <a:effectLst/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9907736E-E7A8-43EC-ADC7-D2135E330C41}" type="parTrans" cxnId="{7AD2555C-8B0F-43AE-93EA-3187DBD2C823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E56FDB73-634A-4F3B-B0C0-C640C4878B83}" type="sibTrans" cxnId="{7AD2555C-8B0F-43AE-93EA-3187DBD2C823}">
      <dgm:prSet/>
      <dgm:spPr/>
      <dgm:t>
        <a:bodyPr/>
        <a:lstStyle/>
        <a:p>
          <a:endParaRPr lang="en-US" sz="1000"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gm:t>
    </dgm:pt>
    <dgm:pt modelId="{3B5DB9B8-42F3-4D3C-BB34-E1F5C36963FC}" type="pres">
      <dgm:prSet presAssocID="{4FA839CF-55EB-41E8-A3C5-5DB43A1337EC}" presName="Name0" presStyleCnt="0">
        <dgm:presLayoutVars>
          <dgm:chMax val="7"/>
          <dgm:chPref val="7"/>
          <dgm:dir/>
        </dgm:presLayoutVars>
      </dgm:prSet>
      <dgm:spPr/>
    </dgm:pt>
    <dgm:pt modelId="{6C3B7EB9-4769-42E6-BB02-2D89BF6A7C0D}" type="pres">
      <dgm:prSet presAssocID="{4FA839CF-55EB-41E8-A3C5-5DB43A1337EC}" presName="Name1" presStyleCnt="0"/>
      <dgm:spPr/>
    </dgm:pt>
    <dgm:pt modelId="{69A8DAD4-FD2F-4079-B0E3-DD90FA7DD70F}" type="pres">
      <dgm:prSet presAssocID="{4FA839CF-55EB-41E8-A3C5-5DB43A1337EC}" presName="cycle" presStyleCnt="0"/>
      <dgm:spPr/>
    </dgm:pt>
    <dgm:pt modelId="{22BE80D1-53F5-4CAD-89B6-AB96490504EF}" type="pres">
      <dgm:prSet presAssocID="{4FA839CF-55EB-41E8-A3C5-5DB43A1337EC}" presName="srcNode" presStyleLbl="node1" presStyleIdx="0" presStyleCnt="3"/>
      <dgm:spPr/>
    </dgm:pt>
    <dgm:pt modelId="{086589C6-AF27-4D9E-859C-437D01850E18}" type="pres">
      <dgm:prSet presAssocID="{4FA839CF-55EB-41E8-A3C5-5DB43A1337EC}" presName="conn" presStyleLbl="parChTrans1D2" presStyleIdx="0" presStyleCnt="1"/>
      <dgm:spPr/>
    </dgm:pt>
    <dgm:pt modelId="{29FC960E-D27D-47B6-9CA3-418AB051506D}" type="pres">
      <dgm:prSet presAssocID="{4FA839CF-55EB-41E8-A3C5-5DB43A1337EC}" presName="extraNode" presStyleLbl="node1" presStyleIdx="0" presStyleCnt="3"/>
      <dgm:spPr/>
    </dgm:pt>
    <dgm:pt modelId="{F9E62C36-E0FA-47C7-A4E4-D6E19B76F913}" type="pres">
      <dgm:prSet presAssocID="{4FA839CF-55EB-41E8-A3C5-5DB43A1337EC}" presName="dstNode" presStyleLbl="node1" presStyleIdx="0" presStyleCnt="3"/>
      <dgm:spPr/>
    </dgm:pt>
    <dgm:pt modelId="{BD3F4993-4854-4410-949E-0B23C7BAC38F}" type="pres">
      <dgm:prSet presAssocID="{1AD5D790-E2EE-4685-AE76-AFFFF7BA2C34}" presName="text_1" presStyleLbl="node1" presStyleIdx="0" presStyleCnt="3" custScaleX="97436" custLinFactNeighborX="664">
        <dgm:presLayoutVars>
          <dgm:bulletEnabled val="1"/>
        </dgm:presLayoutVars>
      </dgm:prSet>
      <dgm:spPr/>
    </dgm:pt>
    <dgm:pt modelId="{BECF6635-3B75-4C96-AE07-9EFA9DCF9BDD}" type="pres">
      <dgm:prSet presAssocID="{1AD5D790-E2EE-4685-AE76-AFFFF7BA2C34}" presName="accent_1" presStyleCnt="0"/>
      <dgm:spPr/>
    </dgm:pt>
    <dgm:pt modelId="{D286C29F-FA31-4069-94B3-5D158785F128}" type="pres">
      <dgm:prSet presAssocID="{1AD5D790-E2EE-4685-AE76-AFFFF7BA2C34}" presName="accentRepeatNode" presStyleLbl="solidFgAcc1" presStyleIdx="0" presStyleCnt="3"/>
      <dgm:spPr/>
    </dgm:pt>
    <dgm:pt modelId="{7ABB5CD1-DD9D-486C-9681-E2A5CC066B7B}" type="pres">
      <dgm:prSet presAssocID="{98D25A20-5A9C-495D-A3C0-496263EFEAE5}" presName="text_2" presStyleLbl="node1" presStyleIdx="1" presStyleCnt="3">
        <dgm:presLayoutVars>
          <dgm:bulletEnabled val="1"/>
        </dgm:presLayoutVars>
      </dgm:prSet>
      <dgm:spPr/>
    </dgm:pt>
    <dgm:pt modelId="{5E8CA556-61B7-49B8-AB96-0DFC213182F2}" type="pres">
      <dgm:prSet presAssocID="{98D25A20-5A9C-495D-A3C0-496263EFEAE5}" presName="accent_2" presStyleCnt="0"/>
      <dgm:spPr/>
    </dgm:pt>
    <dgm:pt modelId="{14C62A39-539F-47C1-BF1D-44E8BAEF3F6E}" type="pres">
      <dgm:prSet presAssocID="{98D25A20-5A9C-495D-A3C0-496263EFEAE5}" presName="accentRepeatNode" presStyleLbl="solidFgAcc1" presStyleIdx="1" presStyleCnt="3"/>
      <dgm:spPr/>
    </dgm:pt>
    <dgm:pt modelId="{C370890F-1A58-4D57-8B87-93F82973DE78}" type="pres">
      <dgm:prSet presAssocID="{8BF11E2D-991F-46A0-BD01-C3D3520C5034}" presName="text_3" presStyleLbl="node1" presStyleIdx="2" presStyleCnt="3" custScaleX="96010" custLinFactNeighborX="1921" custLinFactNeighborY="11907">
        <dgm:presLayoutVars>
          <dgm:bulletEnabled val="1"/>
        </dgm:presLayoutVars>
      </dgm:prSet>
      <dgm:spPr/>
    </dgm:pt>
    <dgm:pt modelId="{7C2155DE-7569-4E6D-B0B9-6F4B62FEE53F}" type="pres">
      <dgm:prSet presAssocID="{8BF11E2D-991F-46A0-BD01-C3D3520C5034}" presName="accent_3" presStyleCnt="0"/>
      <dgm:spPr/>
    </dgm:pt>
    <dgm:pt modelId="{DD23B140-3309-4BB8-B6C2-30BE5881461B}" type="pres">
      <dgm:prSet presAssocID="{8BF11E2D-991F-46A0-BD01-C3D3520C5034}" presName="accentRepeatNode" presStyleLbl="solidFgAcc1" presStyleIdx="2" presStyleCnt="3"/>
      <dgm:spPr/>
    </dgm:pt>
  </dgm:ptLst>
  <dgm:cxnLst>
    <dgm:cxn modelId="{4D422306-CEE3-4A7D-A9FA-643834538C07}" type="presOf" srcId="{8BF11E2D-991F-46A0-BD01-C3D3520C5034}" destId="{C370890F-1A58-4D57-8B87-93F82973DE78}" srcOrd="0" destOrd="0" presId="urn:microsoft.com/office/officeart/2008/layout/VerticalCurvedList"/>
    <dgm:cxn modelId="{CEF3E537-92F2-435E-942C-82BF80A7A8D6}" srcId="{4FA839CF-55EB-41E8-A3C5-5DB43A1337EC}" destId="{1AD5D790-E2EE-4685-AE76-AFFFF7BA2C34}" srcOrd="0" destOrd="0" parTransId="{C3BD4810-A10E-482C-AAEC-BC7A5924FEED}" sibTransId="{C64926B9-E526-407B-9E72-388B1A638EA3}"/>
    <dgm:cxn modelId="{08F46D3B-9979-485F-A1AA-F4D444A290C0}" type="presOf" srcId="{1AD5D790-E2EE-4685-AE76-AFFFF7BA2C34}" destId="{BD3F4993-4854-4410-949E-0B23C7BAC38F}" srcOrd="0" destOrd="0" presId="urn:microsoft.com/office/officeart/2008/layout/VerticalCurvedList"/>
    <dgm:cxn modelId="{7AD2555C-8B0F-43AE-93EA-3187DBD2C823}" srcId="{4FA839CF-55EB-41E8-A3C5-5DB43A1337EC}" destId="{8BF11E2D-991F-46A0-BD01-C3D3520C5034}" srcOrd="2" destOrd="0" parTransId="{9907736E-E7A8-43EC-ADC7-D2135E330C41}" sibTransId="{E56FDB73-634A-4F3B-B0C0-C640C4878B83}"/>
    <dgm:cxn modelId="{056FF771-EB14-4835-BEEB-2E1FA69FE240}" srcId="{4FA839CF-55EB-41E8-A3C5-5DB43A1337EC}" destId="{98D25A20-5A9C-495D-A3C0-496263EFEAE5}" srcOrd="1" destOrd="0" parTransId="{1C0155B1-B1A7-4865-8F29-2C5CDBE505C3}" sibTransId="{3E5EA1D8-C8DC-4E07-8F41-71AC61DD02B2}"/>
    <dgm:cxn modelId="{85C88156-A3FC-4A70-ACB9-D9B3962ED01A}" type="presOf" srcId="{4FA839CF-55EB-41E8-A3C5-5DB43A1337EC}" destId="{3B5DB9B8-42F3-4D3C-BB34-E1F5C36963FC}" srcOrd="0" destOrd="0" presId="urn:microsoft.com/office/officeart/2008/layout/VerticalCurvedList"/>
    <dgm:cxn modelId="{58F82F7D-D953-4380-8AF4-FC3F3AB5E979}" type="presOf" srcId="{C64926B9-E526-407B-9E72-388B1A638EA3}" destId="{086589C6-AF27-4D9E-859C-437D01850E18}" srcOrd="0" destOrd="0" presId="urn:microsoft.com/office/officeart/2008/layout/VerticalCurvedList"/>
    <dgm:cxn modelId="{0608267F-09F1-4938-B2CC-36F489F2BB5E}" type="presOf" srcId="{98D25A20-5A9C-495D-A3C0-496263EFEAE5}" destId="{7ABB5CD1-DD9D-486C-9681-E2A5CC066B7B}" srcOrd="0" destOrd="0" presId="urn:microsoft.com/office/officeart/2008/layout/VerticalCurvedList"/>
    <dgm:cxn modelId="{E0C9F616-EC8D-4D2B-AF16-F445016A345A}" type="presParOf" srcId="{3B5DB9B8-42F3-4D3C-BB34-E1F5C36963FC}" destId="{6C3B7EB9-4769-42E6-BB02-2D89BF6A7C0D}" srcOrd="0" destOrd="0" presId="urn:microsoft.com/office/officeart/2008/layout/VerticalCurvedList"/>
    <dgm:cxn modelId="{EB7064A3-76E5-48EB-93C1-AE04C46DF1AB}" type="presParOf" srcId="{6C3B7EB9-4769-42E6-BB02-2D89BF6A7C0D}" destId="{69A8DAD4-FD2F-4079-B0E3-DD90FA7DD70F}" srcOrd="0" destOrd="0" presId="urn:microsoft.com/office/officeart/2008/layout/VerticalCurvedList"/>
    <dgm:cxn modelId="{668B35DE-B03F-4EB4-9A6F-74C8BE3BF450}" type="presParOf" srcId="{69A8DAD4-FD2F-4079-B0E3-DD90FA7DD70F}" destId="{22BE80D1-53F5-4CAD-89B6-AB96490504EF}" srcOrd="0" destOrd="0" presId="urn:microsoft.com/office/officeart/2008/layout/VerticalCurvedList"/>
    <dgm:cxn modelId="{DC396BA9-E727-4B47-8655-10E1CCB06F38}" type="presParOf" srcId="{69A8DAD4-FD2F-4079-B0E3-DD90FA7DD70F}" destId="{086589C6-AF27-4D9E-859C-437D01850E18}" srcOrd="1" destOrd="0" presId="urn:microsoft.com/office/officeart/2008/layout/VerticalCurvedList"/>
    <dgm:cxn modelId="{8FB0C840-2316-4BE2-8DF1-80F68CB9910B}" type="presParOf" srcId="{69A8DAD4-FD2F-4079-B0E3-DD90FA7DD70F}" destId="{29FC960E-D27D-47B6-9CA3-418AB051506D}" srcOrd="2" destOrd="0" presId="urn:microsoft.com/office/officeart/2008/layout/VerticalCurvedList"/>
    <dgm:cxn modelId="{258EB9AD-0DA3-4A01-B3D6-DC5EEAC8AD9F}" type="presParOf" srcId="{69A8DAD4-FD2F-4079-B0E3-DD90FA7DD70F}" destId="{F9E62C36-E0FA-47C7-A4E4-D6E19B76F913}" srcOrd="3" destOrd="0" presId="urn:microsoft.com/office/officeart/2008/layout/VerticalCurvedList"/>
    <dgm:cxn modelId="{89D45B04-D7DE-40CF-888B-05B8FAA12BF9}" type="presParOf" srcId="{6C3B7EB9-4769-42E6-BB02-2D89BF6A7C0D}" destId="{BD3F4993-4854-4410-949E-0B23C7BAC38F}" srcOrd="1" destOrd="0" presId="urn:microsoft.com/office/officeart/2008/layout/VerticalCurvedList"/>
    <dgm:cxn modelId="{B694E231-B1F8-4B4F-A9FD-3A4D6EB952B9}" type="presParOf" srcId="{6C3B7EB9-4769-42E6-BB02-2D89BF6A7C0D}" destId="{BECF6635-3B75-4C96-AE07-9EFA9DCF9BDD}" srcOrd="2" destOrd="0" presId="urn:microsoft.com/office/officeart/2008/layout/VerticalCurvedList"/>
    <dgm:cxn modelId="{AA2E379B-031F-4E8E-863B-128FC842B211}" type="presParOf" srcId="{BECF6635-3B75-4C96-AE07-9EFA9DCF9BDD}" destId="{D286C29F-FA31-4069-94B3-5D158785F128}" srcOrd="0" destOrd="0" presId="urn:microsoft.com/office/officeart/2008/layout/VerticalCurvedList"/>
    <dgm:cxn modelId="{C82CA5FB-4575-41BD-9A51-F6FF221BA33F}" type="presParOf" srcId="{6C3B7EB9-4769-42E6-BB02-2D89BF6A7C0D}" destId="{7ABB5CD1-DD9D-486C-9681-E2A5CC066B7B}" srcOrd="3" destOrd="0" presId="urn:microsoft.com/office/officeart/2008/layout/VerticalCurvedList"/>
    <dgm:cxn modelId="{C9453E9E-A1BC-43E6-AC47-47A6AD6344AA}" type="presParOf" srcId="{6C3B7EB9-4769-42E6-BB02-2D89BF6A7C0D}" destId="{5E8CA556-61B7-49B8-AB96-0DFC213182F2}" srcOrd="4" destOrd="0" presId="urn:microsoft.com/office/officeart/2008/layout/VerticalCurvedList"/>
    <dgm:cxn modelId="{4EDEB976-048C-44CF-B7DD-3DEAE7A3F443}" type="presParOf" srcId="{5E8CA556-61B7-49B8-AB96-0DFC213182F2}" destId="{14C62A39-539F-47C1-BF1D-44E8BAEF3F6E}" srcOrd="0" destOrd="0" presId="urn:microsoft.com/office/officeart/2008/layout/VerticalCurvedList"/>
    <dgm:cxn modelId="{B38ACD6B-4812-45CC-8F14-5A6E8BE56300}" type="presParOf" srcId="{6C3B7EB9-4769-42E6-BB02-2D89BF6A7C0D}" destId="{C370890F-1A58-4D57-8B87-93F82973DE78}" srcOrd="5" destOrd="0" presId="urn:microsoft.com/office/officeart/2008/layout/VerticalCurvedList"/>
    <dgm:cxn modelId="{E6E48046-DA22-4A90-901B-DE5A1732AC0F}" type="presParOf" srcId="{6C3B7EB9-4769-42E6-BB02-2D89BF6A7C0D}" destId="{7C2155DE-7569-4E6D-B0B9-6F4B62FEE53F}" srcOrd="6" destOrd="0" presId="urn:microsoft.com/office/officeart/2008/layout/VerticalCurvedList"/>
    <dgm:cxn modelId="{C662E884-EC67-4047-9456-912DB38F77AE}" type="presParOf" srcId="{7C2155DE-7569-4E6D-B0B9-6F4B62FEE53F}" destId="{DD23B140-3309-4BB8-B6C2-30BE588146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89C6-AF27-4D9E-859C-437D01850E18}">
      <dsp:nvSpPr>
        <dsp:cNvPr id="0" name=""/>
        <dsp:cNvSpPr/>
      </dsp:nvSpPr>
      <dsp:spPr>
        <a:xfrm>
          <a:off x="-3773959" y="-579689"/>
          <a:ext cx="4498268" cy="4498268"/>
        </a:xfrm>
        <a:prstGeom prst="blockArc">
          <a:avLst>
            <a:gd name="adj1" fmla="val 18900000"/>
            <a:gd name="adj2" fmla="val 2700000"/>
            <a:gd name="adj3" fmla="val 4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F4993-4854-4410-949E-0B23C7BAC38F}">
      <dsp:nvSpPr>
        <dsp:cNvPr id="0" name=""/>
        <dsp:cNvSpPr/>
      </dsp:nvSpPr>
      <dsp:spPr>
        <a:xfrm>
          <a:off x="550120" y="333889"/>
          <a:ext cx="4222920" cy="667778"/>
        </a:xfrm>
        <a:prstGeom prst="rect">
          <a:avLst/>
        </a:prstGeom>
        <a:solidFill>
          <a:srgbClr val="79A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การ</a:t>
          </a:r>
          <a:r>
            <a:rPr lang="th-TH" sz="2200" kern="1200" dirty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ให้ความรู้</a:t>
          </a:r>
          <a:endParaRPr lang="en-US" sz="2200" kern="1200" dirty="0">
            <a:solidFill>
              <a:srgbClr val="002060"/>
            </a:solidFill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sp:txBody>
      <dsp:txXfrm>
        <a:off x="550120" y="333889"/>
        <a:ext cx="4222920" cy="667778"/>
      </dsp:txXfrm>
    </dsp:sp>
    <dsp:sp modelId="{D286C29F-FA31-4069-94B3-5D158785F128}">
      <dsp:nvSpPr>
        <dsp:cNvPr id="0" name=""/>
        <dsp:cNvSpPr/>
      </dsp:nvSpPr>
      <dsp:spPr>
        <a:xfrm>
          <a:off x="48419" y="250416"/>
          <a:ext cx="834722" cy="834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B5CD1-DD9D-486C-9681-E2A5CC066B7B}">
      <dsp:nvSpPr>
        <dsp:cNvPr id="0" name=""/>
        <dsp:cNvSpPr/>
      </dsp:nvSpPr>
      <dsp:spPr>
        <a:xfrm>
          <a:off x="708517" y="1335556"/>
          <a:ext cx="4091308" cy="667778"/>
        </a:xfrm>
        <a:prstGeom prst="rect">
          <a:avLst/>
        </a:prstGeom>
        <a:solidFill>
          <a:srgbClr val="79A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การ</a:t>
          </a:r>
          <a:r>
            <a:rPr lang="th-TH" sz="2200" kern="1200" dirty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กระตุ้นพฤติกรรมและช่องทางการสื่อสาร</a:t>
          </a:r>
          <a:endParaRPr lang="en-US" sz="2200" kern="1200" dirty="0">
            <a:solidFill>
              <a:srgbClr val="002060"/>
            </a:solidFill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sp:txBody>
      <dsp:txXfrm>
        <a:off x="708517" y="1335556"/>
        <a:ext cx="4091308" cy="667778"/>
      </dsp:txXfrm>
    </dsp:sp>
    <dsp:sp modelId="{14C62A39-539F-47C1-BF1D-44E8BAEF3F6E}">
      <dsp:nvSpPr>
        <dsp:cNvPr id="0" name=""/>
        <dsp:cNvSpPr/>
      </dsp:nvSpPr>
      <dsp:spPr>
        <a:xfrm>
          <a:off x="291156" y="1252083"/>
          <a:ext cx="834722" cy="834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0890F-1A58-4D57-8B87-93F82973DE78}">
      <dsp:nvSpPr>
        <dsp:cNvPr id="0" name=""/>
        <dsp:cNvSpPr/>
      </dsp:nvSpPr>
      <dsp:spPr>
        <a:xfrm>
          <a:off x="635501" y="2416735"/>
          <a:ext cx="4161116" cy="667778"/>
        </a:xfrm>
        <a:prstGeom prst="rect">
          <a:avLst/>
        </a:prstGeom>
        <a:solidFill>
          <a:srgbClr val="79A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rgbClr val="00206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rPr>
            <a:t> การดำเนินโครงการ</a:t>
          </a:r>
          <a:endParaRPr lang="en-US" sz="2200" kern="1200" dirty="0">
            <a:solidFill>
              <a:srgbClr val="002060"/>
            </a:solidFill>
            <a:effectLst/>
            <a:latin typeface="DB Helvethaica X 55 Regular" panose="02000506090000020004" pitchFamily="2" charset="-34"/>
            <a:cs typeface="DB Helvethaica X 55 Regular" panose="02000506090000020004" pitchFamily="2" charset="-34"/>
          </a:endParaRPr>
        </a:p>
      </dsp:txBody>
      <dsp:txXfrm>
        <a:off x="635501" y="2416735"/>
        <a:ext cx="4161116" cy="667778"/>
      </dsp:txXfrm>
    </dsp:sp>
    <dsp:sp modelId="{DD23B140-3309-4BB8-B6C2-30BE5881461B}">
      <dsp:nvSpPr>
        <dsp:cNvPr id="0" name=""/>
        <dsp:cNvSpPr/>
      </dsp:nvSpPr>
      <dsp:spPr>
        <a:xfrm>
          <a:off x="48419" y="2253750"/>
          <a:ext cx="834722" cy="834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84492E05-0F83-4A84-BC86-41DB9CD6DE0C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B64EBE27-42F8-423A-B1FC-B17040F1B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04EE93CC-C225-49DF-881A-B626EC36B883}" type="datetimeFigureOut">
              <a:rPr lang="th-TH" smtClean="0"/>
              <a:t>17/08/65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9" tIns="45724" rIns="91449" bIns="457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B26D4D9B-BF8D-4F43-8B40-1FDA63BF0A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00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>
              <a:defRPr/>
            </a:pPr>
            <a:endParaRPr lang="th-TH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D4D9B-BF8D-4F43-8B40-1FDA63BF0AF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25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47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86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25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93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30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867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58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D4D9B-BF8D-4F43-8B40-1FDA63BF0AF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23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67" y="274033"/>
            <a:ext cx="2251086" cy="11555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08" y="5774515"/>
            <a:ext cx="651656" cy="9289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1" y="5525416"/>
            <a:ext cx="816496" cy="11769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36" y="5966016"/>
            <a:ext cx="235705" cy="7471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" y="3390452"/>
            <a:ext cx="280631" cy="19748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8" y="3441499"/>
            <a:ext cx="681299" cy="894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" y="4664879"/>
            <a:ext cx="573520" cy="5921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3603" y="4381238"/>
            <a:ext cx="1642234" cy="226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078" y="3673352"/>
            <a:ext cx="670143" cy="6593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46" y="3943824"/>
            <a:ext cx="844226" cy="13695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6" y="4654670"/>
            <a:ext cx="422113" cy="6023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87" y="5926191"/>
            <a:ext cx="1412691" cy="7625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0" y="5976799"/>
            <a:ext cx="1155418" cy="7256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23" y="5460359"/>
            <a:ext cx="765657" cy="2896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5" y="6246627"/>
            <a:ext cx="972092" cy="4529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41" y="5915408"/>
            <a:ext cx="761036" cy="7841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48" y="6354588"/>
            <a:ext cx="365237" cy="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H Sarabun New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FBD-66AD-4FFC-B0C1-806B475BEF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17/08/65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503C-4726-4608-AB56-5C9219EF890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67" y="274033"/>
            <a:ext cx="2251086" cy="11555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08" y="5774515"/>
            <a:ext cx="651656" cy="9289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1" y="5525416"/>
            <a:ext cx="816496" cy="11769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36" y="5966016"/>
            <a:ext cx="235705" cy="7471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" y="3390452"/>
            <a:ext cx="280631" cy="19748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8" y="3441499"/>
            <a:ext cx="681299" cy="894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" y="4664879"/>
            <a:ext cx="573520" cy="5921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3603" y="4381238"/>
            <a:ext cx="1642234" cy="226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078" y="3673352"/>
            <a:ext cx="670143" cy="6593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46" y="3943824"/>
            <a:ext cx="844226" cy="13695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6" y="4654670"/>
            <a:ext cx="422113" cy="6023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87" y="5926191"/>
            <a:ext cx="1412691" cy="7625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70" y="5976799"/>
            <a:ext cx="1155418" cy="7256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23" y="5460359"/>
            <a:ext cx="765657" cy="2896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5" y="6246627"/>
            <a:ext cx="972092" cy="4529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41" y="5915408"/>
            <a:ext cx="761036" cy="7841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48" y="6354588"/>
            <a:ext cx="365237" cy="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3954" y="6354904"/>
            <a:ext cx="2743200" cy="365125"/>
          </a:xfrm>
        </p:spPr>
        <p:txBody>
          <a:bodyPr/>
          <a:lstStyle>
            <a:lvl1pPr algn="r">
              <a:defRPr lang="th-TH" sz="1429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6" y="199255"/>
            <a:ext cx="1593821" cy="8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8489" y="6360018"/>
            <a:ext cx="2743200" cy="365125"/>
          </a:xfrm>
        </p:spPr>
        <p:txBody>
          <a:bodyPr/>
          <a:lstStyle>
            <a:lvl1pPr algn="r">
              <a:defRPr sz="1429" b="1">
                <a:solidFill>
                  <a:schemeClr val="tx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6" y="199255"/>
            <a:ext cx="1593821" cy="818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89" y="18775"/>
            <a:ext cx="1114650" cy="4192801"/>
          </a:xfrm>
          <a:prstGeom prst="rect">
            <a:avLst/>
          </a:prstGeom>
          <a:solidFill>
            <a:srgbClr val="7BD3F7"/>
          </a:solidFill>
        </p:spPr>
      </p:pic>
    </p:spTree>
    <p:extLst>
      <p:ext uri="{BB962C8B-B14F-4D97-AF65-F5344CB8AC3E}">
        <p14:creationId xmlns:p14="http://schemas.microsoft.com/office/powerpoint/2010/main" val="28105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8449" y="6507739"/>
            <a:ext cx="2743200" cy="365125"/>
          </a:xfrm>
        </p:spPr>
        <p:txBody>
          <a:bodyPr/>
          <a:lstStyle>
            <a:lvl1pPr marL="0" algn="r" defTabSz="768075" rtl="0" eaLnBrk="1" latinLnBrk="0" hangingPunct="1">
              <a:defRPr lang="th-TH" sz="1429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00" y="5863070"/>
            <a:ext cx="1593821" cy="8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15" y="1643051"/>
            <a:ext cx="10668075" cy="448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10E5-E948-44D1-9B99-5AEFF3A770B5}" type="datetime1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46FFEE95-A884-453A-BA0D-E500DABA3B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08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11" y="1600201"/>
            <a:ext cx="5518189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18189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37F6-5F45-43B5-8990-9F96B7B6B01D}" type="datetime1">
              <a:rPr lang="th-TH" smtClean="0"/>
              <a:t>17/08/65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12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11" y="1535113"/>
            <a:ext cx="552030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11" y="2174875"/>
            <a:ext cx="552030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6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6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52242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52242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0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18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6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6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CA3-735D-48EF-8496-283A0BADCE29}" type="datetime1">
              <a:rPr lang="th-TH" smtClean="0"/>
              <a:t>17/08/65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39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D60-AE7D-4B03-93CE-01E22FBB8E66}" type="datetime1">
              <a:rPr lang="th-TH" smtClean="0"/>
              <a:t>17/08/65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80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F2A-262D-4E90-A716-70BD14D3AB43}" type="datetime1">
              <a:rPr lang="th-TH" smtClean="0"/>
              <a:t>17/08/65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1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3954" y="6354904"/>
            <a:ext cx="2743200" cy="365125"/>
          </a:xfrm>
        </p:spPr>
        <p:txBody>
          <a:bodyPr/>
          <a:lstStyle>
            <a:lvl1pPr algn="r">
              <a:defRPr lang="th-TH" sz="1429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6" y="199255"/>
            <a:ext cx="1593821" cy="8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8489" y="6360018"/>
            <a:ext cx="2743200" cy="365125"/>
          </a:xfrm>
        </p:spPr>
        <p:txBody>
          <a:bodyPr/>
          <a:lstStyle>
            <a:lvl1pPr algn="r">
              <a:defRPr sz="1429" b="1">
                <a:solidFill>
                  <a:schemeClr val="tx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6" y="199255"/>
            <a:ext cx="1593821" cy="818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89" y="18775"/>
            <a:ext cx="1114650" cy="4192801"/>
          </a:xfrm>
          <a:prstGeom prst="rect">
            <a:avLst/>
          </a:prstGeom>
          <a:solidFill>
            <a:srgbClr val="7BD3F7"/>
          </a:solidFill>
        </p:spPr>
      </p:pic>
    </p:spTree>
    <p:extLst>
      <p:ext uri="{BB962C8B-B14F-4D97-AF65-F5344CB8AC3E}">
        <p14:creationId xmlns:p14="http://schemas.microsoft.com/office/powerpoint/2010/main" val="236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12699"/>
            <a:ext cx="12297281" cy="687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8449" y="6507739"/>
            <a:ext cx="2743200" cy="365125"/>
          </a:xfrm>
        </p:spPr>
        <p:txBody>
          <a:bodyPr/>
          <a:lstStyle>
            <a:lvl1pPr marL="0" algn="r" defTabSz="768075" rtl="0" eaLnBrk="1" latinLnBrk="0" hangingPunct="1">
              <a:defRPr lang="th-TH" sz="1429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00" y="5863070"/>
            <a:ext cx="1593821" cy="8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15" y="1643051"/>
            <a:ext cx="10668075" cy="448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buClrTx/>
              <a:defRPr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6E5-B669-4F3C-99CF-7B56AE58D46D}" type="datetime1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46FFEE95-A884-453A-BA0D-E500DABA3B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4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11" y="1600201"/>
            <a:ext cx="5518189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18189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5F50-1874-4F04-81B6-1D21A75DF89F}" type="datetime1">
              <a:rPr lang="th-TH" smtClean="0"/>
              <a:t>17/08/65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01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11" y="1535113"/>
            <a:ext cx="552030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11" y="2174875"/>
            <a:ext cx="552030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0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18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6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6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52242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52242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  <a:lvl2pPr>
              <a:defRPr sz="20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2pPr>
            <a:lvl3pPr>
              <a:defRPr sz="18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3pPr>
            <a:lvl4pPr>
              <a:defRPr sz="16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4pPr>
            <a:lvl5pPr>
              <a:defRPr sz="1600" b="1">
                <a:solidFill>
                  <a:schemeClr val="tx1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D9EA-610B-476E-A449-6A9AB43FF94E}" type="datetime1">
              <a:rPr lang="th-TH" smtClean="0"/>
              <a:t>17/08/65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85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AB8E-16E5-46D1-9821-E7A4ED17E512}" type="datetime1">
              <a:rPr lang="th-TH" smtClean="0"/>
              <a:t>17/08/65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11" y="857241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14A-6254-45F1-83BC-87C59EF30C01}" type="datetime1">
              <a:rPr lang="th-TH" smtClean="0"/>
              <a:t>17/08/65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EE95-A884-453A-BA0D-E500DABA3B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73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21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B349CEB7-52EB-4FDA-ABB9-EF3D4703CC3E}" type="datetime1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4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46FFEE95-A884-453A-BA0D-E500DABA3B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0" y="6643733"/>
            <a:ext cx="12192000" cy="214291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Device_SetA1_Slide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39"/>
            <a:ext cx="8415867" cy="58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71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32" indent="-285744" algn="l" defTabSz="914377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21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E9F63467-F2EA-4A8D-AF1C-D5D5970E337D}" type="datetime1">
              <a:rPr lang="th-TH" smtClean="0"/>
              <a:t>17/08/65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624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defRPr>
            </a:lvl1pPr>
          </a:lstStyle>
          <a:p>
            <a:fld id="{46FFEE95-A884-453A-BA0D-E500DABA3B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0" y="6643733"/>
            <a:ext cx="12192000" cy="214291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Device_SetA1_Slide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039"/>
            <a:ext cx="8415867" cy="58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32" indent="-285744" algn="l" defTabSz="914377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33334" y="1471784"/>
            <a:ext cx="10809688" cy="3709815"/>
            <a:chOff x="733334" y="1471784"/>
            <a:chExt cx="10809688" cy="37098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47" y="2737366"/>
              <a:ext cx="10806375" cy="24442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34" y="1471784"/>
              <a:ext cx="10806375" cy="24442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577" y="2129007"/>
              <a:ext cx="2081492" cy="1068499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725556" y="3254301"/>
            <a:ext cx="10744200" cy="714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ctr"/>
            <a:r>
              <a:rPr lang="th-TH" sz="4800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โครงการส่งเสริมทักษะความรู้ทางการเงินสำหรับคนวัยทำงาน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0238" y="3968673"/>
            <a:ext cx="735826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ctr"/>
            <a:r>
              <a:rPr lang="th-TH" sz="28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ฝ่ายส่งเสริมความรู้ทางการเงิน ธนาคารแห่งประเทศไทย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04FF8-DE59-444E-B895-5416BB86FD3D}"/>
              </a:ext>
            </a:extLst>
          </p:cNvPr>
          <p:cNvSpPr/>
          <p:nvPr/>
        </p:nvSpPr>
        <p:spPr>
          <a:xfrm>
            <a:off x="231228" y="126124"/>
            <a:ext cx="202849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774A8-4A63-4931-A495-8A63EC62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9" y="113150"/>
            <a:ext cx="1038225" cy="10191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3A4CC2-14EE-413B-AD16-12E608447825}"/>
              </a:ext>
            </a:extLst>
          </p:cNvPr>
          <p:cNvSpPr/>
          <p:nvPr/>
        </p:nvSpPr>
        <p:spPr>
          <a:xfrm>
            <a:off x="0" y="6600497"/>
            <a:ext cx="12192000" cy="25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0F8BC-893E-4FF1-A398-F551E5EDA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6477000"/>
            <a:ext cx="3810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58531" y="139898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ตัวอย่างหน่วยงานที่เข้าร่วมโครงการ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16692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BA2C9-9651-4DD4-BC55-C5DA8777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61528"/>
            <a:ext cx="2844800" cy="365125"/>
          </a:xfrm>
        </p:spPr>
        <p:txBody>
          <a:bodyPr/>
          <a:lstStyle/>
          <a:p>
            <a:fld id="{6B92503C-4726-4608-AB56-5C9219EF890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2641401-0169-D9C5-8743-D0D75D1BE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2510647" y="884186"/>
            <a:ext cx="7170706" cy="57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46005" y="268869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ช่องทางการติดต่อ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1876" y="983241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940546" y="1697613"/>
            <a:ext cx="11045038" cy="1866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th-TH" sz="32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หากต้องการทราบรายละเอียดของโครงการเพิ่มเติม </a:t>
            </a:r>
          </a:p>
          <a:p>
            <a:r>
              <a:rPr lang="th-TH" sz="32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สามารถกรอกข้อมูลเพื่อให้เจ้าหน้าที่ติดต่อกลับได้ที่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49" y="1299803"/>
            <a:ext cx="2913926" cy="2913926"/>
          </a:xfrm>
          <a:prstGeom prst="rect">
            <a:avLst/>
          </a:prstGeom>
        </p:spPr>
      </p:pic>
      <p:pic>
        <p:nvPicPr>
          <p:cNvPr id="1026" name="Picture 2" descr="https://www.1213.or.th/LogoPictureLibrary/FCC_Logo_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10" y="4530290"/>
            <a:ext cx="4038203" cy="12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40546" y="4750308"/>
            <a:ext cx="6109365" cy="599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th-TH" sz="32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</a:t>
            </a:r>
          </a:p>
          <a:p>
            <a:r>
              <a:rPr lang="th-TH" sz="32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ติดต่อศูนย์คุ้มครองผู้ใช้บริการทางการเงิน (ศคง.)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83B7-A58D-4004-8181-53CEE175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24" y="6589131"/>
            <a:ext cx="2844800" cy="365125"/>
          </a:xfrm>
        </p:spPr>
        <p:txBody>
          <a:bodyPr/>
          <a:lstStyle/>
          <a:p>
            <a:fld id="{6B92503C-4726-4608-AB56-5C9219EF890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854" y="179549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66 MedIt" panose="02000506090000020004" pitchFamily="2" charset="-34"/>
                <a:ea typeface="+mj-ea"/>
                <a:cs typeface="DB Helvethaica X 66 MedIt" panose="02000506090000020004" pitchFamily="2" charset="-34"/>
              </a:rPr>
              <a:t>รูปแบบการดำเนินโครงการ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66 MedIt" panose="02000506090000020004" pitchFamily="2" charset="-34"/>
                <a:ea typeface="+mj-ea"/>
                <a:cs typeface="DB Helvethaica X 66 MedIt" panose="02000506090000020004" pitchFamily="2" charset="-34"/>
              </a:rPr>
              <a:t>และวัตถุประสงค์โครงการ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B Helvethaica X 66 MedIt" panose="02000506090000020004" pitchFamily="2" charset="-34"/>
              <a:ea typeface="+mj-ea"/>
              <a:cs typeface="DB Helvethaica X 66 MedIt" panose="02000506090000020004" pitchFamily="2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77416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0A6FF6-1104-424F-B905-93A36F031CBB}"/>
              </a:ext>
            </a:extLst>
          </p:cNvPr>
          <p:cNvGrpSpPr/>
          <p:nvPr/>
        </p:nvGrpSpPr>
        <p:grpSpPr>
          <a:xfrm>
            <a:off x="360124" y="1394530"/>
            <a:ext cx="2118630" cy="3971925"/>
            <a:chOff x="360124" y="1274784"/>
            <a:chExt cx="2118630" cy="397192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59AE0A-56C4-419F-8B28-998891406AED}"/>
                </a:ext>
              </a:extLst>
            </p:cNvPr>
            <p:cNvSpPr/>
            <p:nvPr/>
          </p:nvSpPr>
          <p:spPr>
            <a:xfrm>
              <a:off x="470116" y="1274784"/>
              <a:ext cx="1933481" cy="3971925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66537" y="2073103"/>
              <a:ext cx="1319759" cy="886890"/>
              <a:chOff x="254248" y="2527901"/>
              <a:chExt cx="1634298" cy="126616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48" y="2637438"/>
                <a:ext cx="696086" cy="958082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460" y="2646963"/>
                <a:ext cx="696086" cy="95808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09" y="2527901"/>
                <a:ext cx="919924" cy="1266169"/>
              </a:xfrm>
              <a:prstGeom prst="rect">
                <a:avLst/>
              </a:prstGeom>
            </p:spPr>
          </p:pic>
        </p:grpSp>
        <p:sp>
          <p:nvSpPr>
            <p:cNvPr id="97" name="TextBox 96"/>
            <p:cNvSpPr txBox="1"/>
            <p:nvPr/>
          </p:nvSpPr>
          <p:spPr>
            <a:xfrm>
              <a:off x="360124" y="2999137"/>
              <a:ext cx="2095498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ธปท. อบรมตัวแทน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ของหน่วยงาน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เพื่อเป็น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Fin. Trainer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4081" y="3868105"/>
              <a:ext cx="2104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อบรม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วัน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ที่ศูนย์การเรียนรู้ ธปท.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/ </a:t>
              </a: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สำนักงานภาค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ช่องทาง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online</a:t>
              </a: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117" y="5633091"/>
            <a:ext cx="6874963" cy="825001"/>
            <a:chOff x="168431" y="5154136"/>
            <a:chExt cx="8484554" cy="825001"/>
          </a:xfrm>
        </p:grpSpPr>
        <p:sp>
          <p:nvSpPr>
            <p:cNvPr id="35" name="Right Arrow 34"/>
            <p:cNvSpPr/>
            <p:nvPr/>
          </p:nvSpPr>
          <p:spPr>
            <a:xfrm>
              <a:off x="168431" y="5154136"/>
              <a:ext cx="8484554" cy="327184"/>
            </a:xfrm>
            <a:prstGeom prst="rightArrow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 45 Li" panose="02000506090000020004" pitchFamily="2" charset="-34"/>
                <a:ea typeface="+mn-ea"/>
                <a:cs typeface="DB Helvethaica X 45 Li" panose="02000506090000020004" pitchFamily="2" charset="-3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27278" y="5579027"/>
              <a:ext cx="32547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kumimoji="0" lang="th-TH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ธปท. เป็นพี่เลี้ยง</a:t>
              </a:r>
              <a:r>
                <a:rPr kumimoji="0" lang="th-TH" sz="2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ตลอดทั้ง</a:t>
              </a:r>
              <a:r>
                <a:rPr kumimoji="0" lang="th-TH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โครงการ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6315" y="657841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FEE95-A884-453A-BA0D-E500DABA3B52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B Helvethaica X 66 MedIt" panose="02000506090000020004" pitchFamily="2" charset="-34"/>
                <a:ea typeface="+mn-ea"/>
                <a:cs typeface="DB Helvethaica X 66 MedIt" panose="0200050609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B Helvethaica X 66 MedIt" panose="02000506090000020004" pitchFamily="2" charset="-34"/>
              <a:ea typeface="+mn-ea"/>
              <a:cs typeface="DB Helvethaica X 66 MedIt" panose="02000506090000020004" pitchFamily="2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588564-097C-479B-B09F-5C2F6F2AB398}"/>
              </a:ext>
            </a:extLst>
          </p:cNvPr>
          <p:cNvGrpSpPr/>
          <p:nvPr/>
        </p:nvGrpSpPr>
        <p:grpSpPr>
          <a:xfrm>
            <a:off x="3475854" y="4394854"/>
            <a:ext cx="3854223" cy="856620"/>
            <a:chOff x="3475854" y="4275108"/>
            <a:chExt cx="3854223" cy="856620"/>
          </a:xfrm>
        </p:grpSpPr>
        <p:sp>
          <p:nvSpPr>
            <p:cNvPr id="129" name="TextBox 128"/>
            <p:cNvSpPr txBox="1"/>
            <p:nvPr/>
          </p:nvSpPr>
          <p:spPr>
            <a:xfrm>
              <a:off x="4344327" y="4378835"/>
              <a:ext cx="298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รายงานผล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dirty="0">
                  <a:solidFill>
                    <a:prstClr val="black"/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rPr>
                <a:t>รายงานผลมายัง ธปท. ทางช่องทาง </a:t>
              </a:r>
              <a:r>
                <a:rPr lang="en-US" sz="1600" dirty="0">
                  <a:solidFill>
                    <a:prstClr val="black"/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rPr>
                <a:t>online</a:t>
              </a:r>
              <a:endParaRPr lang="th-TH" sz="1600" dirty="0">
                <a:solidFill>
                  <a:prstClr val="black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04CABF9-96E0-4145-A00E-38F370CD2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854" y="4275108"/>
              <a:ext cx="856620" cy="85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BA19F1-37E5-4F72-8D9E-DFC1F8271968}"/>
              </a:ext>
            </a:extLst>
          </p:cNvPr>
          <p:cNvGrpSpPr/>
          <p:nvPr/>
        </p:nvGrpSpPr>
        <p:grpSpPr>
          <a:xfrm>
            <a:off x="3504466" y="3159974"/>
            <a:ext cx="3327456" cy="923330"/>
            <a:chOff x="3504466" y="3040228"/>
            <a:chExt cx="3327456" cy="923330"/>
          </a:xfrm>
        </p:grpSpPr>
        <p:sp>
          <p:nvSpPr>
            <p:cNvPr id="107" name="TextBox 106"/>
            <p:cNvSpPr txBox="1"/>
            <p:nvPr/>
          </p:nvSpPr>
          <p:spPr>
            <a:xfrm>
              <a:off x="4312963" y="3040228"/>
              <a:ext cx="25189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จัดกิจกรรมกระตุ้นและติดตามผล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h-TH" sz="1600" dirty="0">
                  <a:solidFill>
                    <a:prstClr val="black"/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rPr>
                <a:t>จัดกิจกรรมส่งเสริมความรู้ทางการเงิน 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h-TH" sz="1600" dirty="0">
                  <a:solidFill>
                    <a:prstClr val="black"/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rPr>
                <a:t>สื่อสารความรู้ทางการเงินอย่างต่อเนื่อง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1478E0D-1EC6-4D72-AC36-952B3BBCE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466" y="3054815"/>
              <a:ext cx="784590" cy="784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4527C7-134A-4F3A-A93D-D54B08389FEC}"/>
              </a:ext>
            </a:extLst>
          </p:cNvPr>
          <p:cNvGrpSpPr/>
          <p:nvPr/>
        </p:nvGrpSpPr>
        <p:grpSpPr>
          <a:xfrm>
            <a:off x="2602929" y="1375480"/>
            <a:ext cx="4969751" cy="3971925"/>
            <a:chOff x="2602929" y="1255734"/>
            <a:chExt cx="4969751" cy="3971925"/>
          </a:xfrm>
        </p:grpSpPr>
        <p:sp>
          <p:nvSpPr>
            <p:cNvPr id="69" name="Chevron 2">
              <a:extLst>
                <a:ext uri="{FF2B5EF4-FFF2-40B4-BE49-F238E27FC236}">
                  <a16:creationId xmlns:a16="http://schemas.microsoft.com/office/drawing/2014/main" id="{768EB22F-CB5F-4842-8A87-812868D84DDD}"/>
                </a:ext>
              </a:extLst>
            </p:cNvPr>
            <p:cNvSpPr/>
            <p:nvPr/>
          </p:nvSpPr>
          <p:spPr>
            <a:xfrm>
              <a:off x="2602929" y="2839850"/>
              <a:ext cx="522724" cy="806091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C774351-DDDD-432E-856A-97DBA816DD20}"/>
                </a:ext>
              </a:extLst>
            </p:cNvPr>
            <p:cNvSpPr/>
            <p:nvPr/>
          </p:nvSpPr>
          <p:spPr>
            <a:xfrm>
              <a:off x="3321075" y="1255734"/>
              <a:ext cx="4251605" cy="3971925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8A58A7-D240-4909-B6B0-9138AC26AD9C}"/>
              </a:ext>
            </a:extLst>
          </p:cNvPr>
          <p:cNvGrpSpPr/>
          <p:nvPr/>
        </p:nvGrpSpPr>
        <p:grpSpPr>
          <a:xfrm>
            <a:off x="3431146" y="1492840"/>
            <a:ext cx="4436670" cy="1409659"/>
            <a:chOff x="3431146" y="1373094"/>
            <a:chExt cx="4436670" cy="1409659"/>
          </a:xfrm>
        </p:grpSpPr>
        <p:grpSp>
          <p:nvGrpSpPr>
            <p:cNvPr id="108" name="Group 107"/>
            <p:cNvGrpSpPr/>
            <p:nvPr/>
          </p:nvGrpSpPr>
          <p:grpSpPr>
            <a:xfrm>
              <a:off x="4048114" y="1373094"/>
              <a:ext cx="3819702" cy="1409659"/>
              <a:chOff x="2702185" y="1107893"/>
              <a:chExt cx="2581476" cy="105724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702185" y="1107893"/>
                <a:ext cx="2581476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ให้ความรู้ทางการเงิน 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(activity-based</a:t>
                </a:r>
                <a:r>
                  <a:rPr kumimoji="0" lang="th-TH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learning</a:t>
                </a:r>
                <a:r>
                  <a:rPr kumimoji="0" lang="th-TH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)  </a:t>
                </a:r>
                <a:endPara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865462" y="1357224"/>
                <a:ext cx="2178418" cy="807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74109" algn="l"/>
                  </a:tabLst>
                  <a:defRPr/>
                </a:pP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แบ่งพนักงานเป็น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2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กลุ่ม </a:t>
                </a:r>
              </a:p>
              <a:p>
                <a:pPr marL="177800" marR="0" lvl="0" indent="-1778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>
                    <a:tab pos="474109" algn="l"/>
                  </a:tabLst>
                  <a:defRPr/>
                </a:pP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กลุ่มเข้มข้น (</a:t>
                </a:r>
                <a:r>
                  <a:rPr kumimoji="0" lang="en-US" sz="16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En</a:t>
                </a:r>
                <a:r>
                  <a:rPr lang="en-US" sz="1600" b="1">
                    <a:solidFill>
                      <a:srgbClr val="002060"/>
                    </a:solidFill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d users</a:t>
                </a:r>
                <a:r>
                  <a:rPr kumimoji="0" lang="th-TH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) </a:t>
                </a:r>
                <a:r>
                  <a:rPr lang="th-TH" sz="1600" dirty="0">
                    <a:solidFill>
                      <a:prstClr val="black"/>
                    </a:solidFill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มุ่งเน้นให้ความรู้และส่งเสริมการเปลี่ยนแปลงพฤติกรรม</a:t>
                </a:r>
              </a:p>
              <a:p>
                <a:pPr marL="177800" marR="0" lvl="0" indent="-1778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>
                    <a:tab pos="474109" algn="l"/>
                  </a:tabLst>
                  <a:defRPr/>
                </a:pP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กลุ่มทั่วไป 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(Awareness)</a:t>
                </a: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Helvethaica X 45 Li" panose="02000506090000020004" pitchFamily="2" charset="-34"/>
                    <a:ea typeface="+mn-ea"/>
                    <a:cs typeface="DB Helvethaica X 45 Li" panose="02000506090000020004" pitchFamily="2" charset="-34"/>
                  </a:rPr>
                  <a:t>มุ่งเน้นเฉพาะการให้ความรู้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A7388BF-0774-4947-92EB-3375FDBDD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146" y="1742148"/>
              <a:ext cx="893834" cy="74205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15A3EC4-8433-4668-8D29-241C6B42921C}"/>
              </a:ext>
            </a:extLst>
          </p:cNvPr>
          <p:cNvSpPr txBox="1"/>
          <p:nvPr/>
        </p:nvSpPr>
        <p:spPr>
          <a:xfrm>
            <a:off x="9357546" y="1629911"/>
            <a:ext cx="1976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h-TH" altLang="ko-KR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ระยะสั้น</a:t>
            </a:r>
            <a:endParaRPr lang="en-US" altLang="ko-KR" sz="1800" dirty="0">
              <a:solidFill>
                <a:schemeClr val="tx2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E8C525-CDDE-4CEE-BD7D-3A47C5F0B28E}"/>
              </a:ext>
            </a:extLst>
          </p:cNvPr>
          <p:cNvGrpSpPr/>
          <p:nvPr/>
        </p:nvGrpSpPr>
        <p:grpSpPr>
          <a:xfrm>
            <a:off x="7715931" y="1254152"/>
            <a:ext cx="3472219" cy="2460231"/>
            <a:chOff x="7715931" y="1184510"/>
            <a:chExt cx="3472219" cy="2460231"/>
          </a:xfrm>
        </p:grpSpPr>
        <p:sp>
          <p:nvSpPr>
            <p:cNvPr id="91" name="Chevron 16">
              <a:extLst>
                <a:ext uri="{FF2B5EF4-FFF2-40B4-BE49-F238E27FC236}">
                  <a16:creationId xmlns:a16="http://schemas.microsoft.com/office/drawing/2014/main" id="{42085C5A-A186-4DB0-B514-CA7CEFB71744}"/>
                </a:ext>
              </a:extLst>
            </p:cNvPr>
            <p:cNvSpPr/>
            <p:nvPr/>
          </p:nvSpPr>
          <p:spPr>
            <a:xfrm>
              <a:off x="7715931" y="2838650"/>
              <a:ext cx="522724" cy="806091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36BB76-A792-4C05-965C-D6EC959B2568}"/>
                </a:ext>
              </a:extLst>
            </p:cNvPr>
            <p:cNvSpPr txBox="1"/>
            <p:nvPr/>
          </p:nvSpPr>
          <p:spPr>
            <a:xfrm>
              <a:off x="8609222" y="1184510"/>
              <a:ext cx="25789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h-TH" altLang="ko-KR" sz="2400">
                  <a:solidFill>
                    <a:schemeClr val="tx2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วัตถุประสงค์</a:t>
              </a:r>
              <a:endParaRPr lang="en-US" altLang="ko-KR" sz="2400" dirty="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BD3E39-BE6D-4D8C-9F0D-E183DA772ED9}"/>
              </a:ext>
            </a:extLst>
          </p:cNvPr>
          <p:cNvGrpSpPr/>
          <p:nvPr/>
        </p:nvGrpSpPr>
        <p:grpSpPr>
          <a:xfrm>
            <a:off x="7765036" y="4199988"/>
            <a:ext cx="4284000" cy="1142538"/>
            <a:chOff x="7765036" y="4130346"/>
            <a:chExt cx="4284000" cy="1142538"/>
          </a:xfrm>
        </p:grpSpPr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C1036925-1114-4137-A4C5-B673BF7704FF}"/>
                </a:ext>
              </a:extLst>
            </p:cNvPr>
            <p:cNvSpPr/>
            <p:nvPr/>
          </p:nvSpPr>
          <p:spPr>
            <a:xfrm>
              <a:off x="7765036" y="4130346"/>
              <a:ext cx="4284000" cy="1142538"/>
            </a:xfrm>
            <a:prstGeom prst="trapezoid">
              <a:avLst>
                <a:gd name="adj" fmla="val 56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8252CFD-8FFC-44FF-BDA1-DC7462FB76D7}"/>
                </a:ext>
              </a:extLst>
            </p:cNvPr>
            <p:cNvSpPr txBox="1"/>
            <p:nvPr/>
          </p:nvSpPr>
          <p:spPr>
            <a:xfrm>
              <a:off x="8167132" y="4283837"/>
              <a:ext cx="340936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h-TH" altLang="ko-KR" sz="1800" u="sng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หน่วยงาน</a:t>
              </a:r>
              <a:r>
                <a:rPr lang="th-TH" altLang="ko-KR" sz="18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มีสภาพแวดล้อมทางการเงินที่ดี</a:t>
              </a:r>
              <a:br>
                <a:rPr lang="th-TH" altLang="ko-KR" sz="18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altLang="ko-KR" sz="18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และส่งเสริมให้พนักงานเปลี่ยนแปลง</a:t>
              </a:r>
              <a:br>
                <a:rPr lang="th-TH" altLang="ko-KR" sz="18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altLang="ko-KR" sz="180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พฤติกรรมทางการเงินได้อย่างยั่งยืน </a:t>
              </a:r>
              <a:endParaRPr lang="en-US" altLang="ko-KR" sz="1800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6C358B-1944-4891-A55D-6845A898889A}"/>
              </a:ext>
            </a:extLst>
          </p:cNvPr>
          <p:cNvGrpSpPr/>
          <p:nvPr/>
        </p:nvGrpSpPr>
        <p:grpSpPr>
          <a:xfrm>
            <a:off x="8449036" y="3140834"/>
            <a:ext cx="2916000" cy="1033476"/>
            <a:chOff x="8455660" y="3074876"/>
            <a:chExt cx="2916000" cy="1033476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1CFBFB40-E11F-43A7-B31B-995B2345D639}"/>
                </a:ext>
              </a:extLst>
            </p:cNvPr>
            <p:cNvSpPr/>
            <p:nvPr/>
          </p:nvSpPr>
          <p:spPr>
            <a:xfrm rot="10800000">
              <a:off x="8455660" y="3074876"/>
              <a:ext cx="2916000" cy="102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8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89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A6D050-8BBB-4692-BBD8-24973612565C}"/>
                </a:ext>
              </a:extLst>
            </p:cNvPr>
            <p:cNvSpPr txBox="1"/>
            <p:nvPr/>
          </p:nvSpPr>
          <p:spPr>
            <a:xfrm>
              <a:off x="8813398" y="3092689"/>
              <a:ext cx="2396579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th-TH" altLang="ko-KR" sz="1800" b="1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                   </a:t>
              </a:r>
              <a:r>
                <a:rPr lang="th-TH" altLang="ko-KR" sz="1800" b="1" u="sng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พนักงาน</a:t>
              </a:r>
            </a:p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th-TH" altLang="ko-KR" sz="16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มีเงินออมเผื่อฉุกเฉิน</a:t>
              </a:r>
            </a:p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th-TH" altLang="ko-KR" sz="16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มีเงินออมระยะยาว</a:t>
              </a:r>
            </a:p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th-TH" altLang="ko-KR" sz="16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บริหารจัดการหนี้ให้อยู่ในระดับที่เหมาะสม</a:t>
              </a:r>
              <a:endParaRPr lang="en-US" altLang="ko-KR" sz="1600" dirty="0">
                <a:solidFill>
                  <a:schemeClr val="tx2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009D24-4587-44A8-9184-C9C258D4408F}"/>
              </a:ext>
            </a:extLst>
          </p:cNvPr>
          <p:cNvGrpSpPr/>
          <p:nvPr/>
        </p:nvGrpSpPr>
        <p:grpSpPr>
          <a:xfrm>
            <a:off x="9053559" y="1642232"/>
            <a:ext cx="1690251" cy="1464452"/>
            <a:chOff x="9053559" y="1572590"/>
            <a:chExt cx="1690251" cy="1464452"/>
          </a:xfrm>
        </p:grpSpPr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701DE90B-6248-4970-8ED1-5BA6F3C431B4}"/>
                </a:ext>
              </a:extLst>
            </p:cNvPr>
            <p:cNvSpPr/>
            <p:nvPr/>
          </p:nvSpPr>
          <p:spPr>
            <a:xfrm>
              <a:off x="9053559" y="1572590"/>
              <a:ext cx="1690251" cy="146445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E86C8C3-4F34-443B-A799-1F7B1BEF78BA}"/>
                </a:ext>
              </a:extLst>
            </p:cNvPr>
            <p:cNvSpPr txBox="1"/>
            <p:nvPr/>
          </p:nvSpPr>
          <p:spPr>
            <a:xfrm>
              <a:off x="9258297" y="2257020"/>
              <a:ext cx="1301144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u="sng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Fin. Trainer</a:t>
              </a:r>
              <a:br>
                <a:rPr lang="th-TH" altLang="ko-KR" sz="1600" u="sng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altLang="ko-KR" sz="15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มีองค์ความรู้และทักษะ</a:t>
              </a:r>
              <a:br>
                <a:rPr lang="th-TH" altLang="ko-KR" sz="15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altLang="ko-KR" sz="1500">
                  <a:solidFill>
                    <a:schemeClr val="tx2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ในการส่งต่อ/จัดกิจกรรม</a:t>
              </a:r>
              <a:endParaRPr lang="en-US" altLang="ko-KR" sz="1500" dirty="0">
                <a:solidFill>
                  <a:schemeClr val="tx2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14A14B5-0CF1-4A86-B9C0-A11C6DD5EF14}"/>
              </a:ext>
            </a:extLst>
          </p:cNvPr>
          <p:cNvSpPr txBox="1"/>
          <p:nvPr/>
        </p:nvSpPr>
        <p:spPr>
          <a:xfrm>
            <a:off x="11132627" y="4118520"/>
            <a:ext cx="13705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h-TH" altLang="ko-KR" sz="1800">
                <a:solidFill>
                  <a:schemeClr val="tx2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ระยะยาว</a:t>
            </a:r>
            <a:endParaRPr lang="en-US" altLang="ko-KR" sz="1800" dirty="0">
              <a:solidFill>
                <a:schemeClr val="tx2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68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721A305-C59E-4F28-B5EB-69A1BEA197A4}"/>
              </a:ext>
            </a:extLst>
          </p:cNvPr>
          <p:cNvSpPr/>
          <p:nvPr/>
        </p:nvSpPr>
        <p:spPr>
          <a:xfrm>
            <a:off x="113445" y="3949264"/>
            <a:ext cx="4625119" cy="2573568"/>
          </a:xfrm>
          <a:prstGeom prst="rect">
            <a:avLst/>
          </a:prstGeom>
          <a:solidFill>
            <a:schemeClr val="bg1"/>
          </a:solidFill>
          <a:ln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BB20A-836D-41BF-B525-B5F097F6D02E}"/>
              </a:ext>
            </a:extLst>
          </p:cNvPr>
          <p:cNvSpPr/>
          <p:nvPr/>
        </p:nvSpPr>
        <p:spPr>
          <a:xfrm>
            <a:off x="7262288" y="3949264"/>
            <a:ext cx="4674564" cy="2592539"/>
          </a:xfrm>
          <a:prstGeom prst="rect">
            <a:avLst/>
          </a:prstGeom>
          <a:solidFill>
            <a:schemeClr val="bg1"/>
          </a:solidFill>
          <a:ln>
            <a:solidFill>
              <a:srgbClr val="90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56BC34-061C-4748-81BA-1541A4B1EC53}"/>
              </a:ext>
            </a:extLst>
          </p:cNvPr>
          <p:cNvSpPr/>
          <p:nvPr/>
        </p:nvSpPr>
        <p:spPr>
          <a:xfrm>
            <a:off x="7268098" y="1024591"/>
            <a:ext cx="4669205" cy="2786890"/>
          </a:xfrm>
          <a:prstGeom prst="rect">
            <a:avLst/>
          </a:prstGeom>
          <a:solidFill>
            <a:schemeClr val="bg1"/>
          </a:solidFill>
          <a:ln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5FE0FE-613A-4BC3-90E3-4809197C5D0B}"/>
              </a:ext>
            </a:extLst>
          </p:cNvPr>
          <p:cNvSpPr/>
          <p:nvPr/>
        </p:nvSpPr>
        <p:spPr>
          <a:xfrm>
            <a:off x="113445" y="1012977"/>
            <a:ext cx="4641836" cy="2798504"/>
          </a:xfrm>
          <a:prstGeom prst="rect">
            <a:avLst/>
          </a:prstGeom>
          <a:solidFill>
            <a:schemeClr val="bg1"/>
          </a:solidFill>
          <a:ln>
            <a:solidFill>
              <a:srgbClr val="06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D3D060-4E77-4DCE-B559-9739959472D7}"/>
              </a:ext>
            </a:extLst>
          </p:cNvPr>
          <p:cNvSpPr txBox="1">
            <a:spLocks/>
          </p:cNvSpPr>
          <p:nvPr/>
        </p:nvSpPr>
        <p:spPr>
          <a:xfrm>
            <a:off x="658490" y="242744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ตัวอย่างกิจกรรมกระตุ้นพฤติกรรม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4100AC-5CD6-40D9-BD52-A9EB86B46595}"/>
              </a:ext>
            </a:extLst>
          </p:cNvPr>
          <p:cNvCxnSpPr/>
          <p:nvPr/>
        </p:nvCxnSpPr>
        <p:spPr>
          <a:xfrm>
            <a:off x="0" y="864296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D01D18-28FA-4A2B-9540-F004BA4A0FA4}"/>
              </a:ext>
            </a:extLst>
          </p:cNvPr>
          <p:cNvSpPr txBox="1"/>
          <p:nvPr/>
        </p:nvSpPr>
        <p:spPr>
          <a:xfrm>
            <a:off x="218630" y="1251084"/>
            <a:ext cx="20763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r>
              <a:rPr lang="en-US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 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แข่งกัน</a:t>
            </a: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ออมเงิน</a:t>
            </a:r>
            <a:r>
              <a:rPr lang="en-US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br>
              <a:rPr lang="en-US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</a:t>
            </a: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ออม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สลาก โดยเชิญธนาคารเข้าไปเปิดบัญชีและเข้า</a:t>
            </a: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มารับฝากเงิน</a:t>
            </a:r>
            <a:b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วันเงินเดือนออก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7AC78FE-E554-4746-B8B6-53937C414156}"/>
              </a:ext>
            </a:extLst>
          </p:cNvPr>
          <p:cNvSpPr txBox="1"/>
          <p:nvPr/>
        </p:nvSpPr>
        <p:spPr>
          <a:xfrm>
            <a:off x="7367423" y="1180968"/>
            <a:ext cx="2049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เชิญ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คลินิกแก้หนี้ (</a:t>
            </a:r>
            <a:r>
              <a:rPr lang="en-US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SAM) 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เข้า</a:t>
            </a:r>
            <a:r>
              <a:rPr lang="th-TH"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ไปเปิดบูธเพื่อให้ </a:t>
            </a:r>
            <a:r>
              <a:rPr lang="th-TH" sz="2200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พนง. ปรับโครงสร้างหนี้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6F92BA5-04F4-4650-B1A9-23AFB3C7FF72}"/>
              </a:ext>
            </a:extLst>
          </p:cNvPr>
          <p:cNvSpPr txBox="1"/>
          <p:nvPr/>
        </p:nvSpPr>
        <p:spPr>
          <a:xfrm>
            <a:off x="7334135" y="4026572"/>
            <a:ext cx="232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/>
              <a:t>4.</a:t>
            </a:r>
            <a:r>
              <a:rPr lang="th-TH"/>
              <a:t> </a:t>
            </a:r>
            <a:r>
              <a:rPr lang="th-TH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สร้างกลุ่มตลาดนัด </a:t>
            </a:r>
            <a:r>
              <a:rPr lang="en-US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Online</a:t>
            </a:r>
            <a:r>
              <a:rPr lang="th-TH" b="1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สร้างรายได้เสริม</a:t>
            </a:r>
            <a:endParaRPr lang="th-TH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3D8C8EA-D651-477C-A46B-FB207B80E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385"/>
          <a:stretch/>
        </p:blipFill>
        <p:spPr>
          <a:xfrm>
            <a:off x="2345329" y="1162076"/>
            <a:ext cx="2076359" cy="178510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2DAB626-A84B-4C71-87FC-95AD43E76375}"/>
              </a:ext>
            </a:extLst>
          </p:cNvPr>
          <p:cNvGrpSpPr/>
          <p:nvPr/>
        </p:nvGrpSpPr>
        <p:grpSpPr>
          <a:xfrm>
            <a:off x="9066643" y="1319325"/>
            <a:ext cx="2446419" cy="2185808"/>
            <a:chOff x="1153432" y="2330566"/>
            <a:chExt cx="3415217" cy="3051402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7093FCC-D425-489B-9C18-5D6489D00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432" y="2330566"/>
              <a:ext cx="3412305" cy="58567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5A5B8FE-6BD7-49F0-BB7D-66682B26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849" y="2872776"/>
              <a:ext cx="3352800" cy="2509192"/>
            </a:xfrm>
            <a:prstGeom prst="rect">
              <a:avLst/>
            </a:prstGeom>
          </p:spPr>
        </p:pic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D9BD62C-E7BF-4138-99C9-EE3903EE4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70" y="4121925"/>
            <a:ext cx="1648102" cy="224721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3338ED6-0B9D-4078-A728-3F6E6B7D1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40" y="2604673"/>
            <a:ext cx="1365151" cy="1062970"/>
          </a:xfrm>
          <a:prstGeom prst="rect">
            <a:avLst/>
          </a:prstGeom>
        </p:spPr>
      </p:pic>
      <p:grpSp>
        <p:nvGrpSpPr>
          <p:cNvPr id="117" name="Graphic 1">
            <a:extLst>
              <a:ext uri="{FF2B5EF4-FFF2-40B4-BE49-F238E27FC236}">
                <a16:creationId xmlns:a16="http://schemas.microsoft.com/office/drawing/2014/main" id="{ED62DE58-4260-42BC-9CCF-A145A5CAAD57}"/>
              </a:ext>
            </a:extLst>
          </p:cNvPr>
          <p:cNvGrpSpPr/>
          <p:nvPr/>
        </p:nvGrpSpPr>
        <p:grpSpPr>
          <a:xfrm rot="18826178">
            <a:off x="4663937" y="2319761"/>
            <a:ext cx="2624084" cy="2686330"/>
            <a:chOff x="4048056" y="1994000"/>
            <a:chExt cx="3962274" cy="3844825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2A53A78-3A53-4200-AA93-72080275FC3E}"/>
                </a:ext>
              </a:extLst>
            </p:cNvPr>
            <p:cNvSpPr/>
            <p:nvPr/>
          </p:nvSpPr>
          <p:spPr>
            <a:xfrm>
              <a:off x="4051890" y="3095625"/>
              <a:ext cx="1967716" cy="828675"/>
            </a:xfrm>
            <a:custGeom>
              <a:avLst/>
              <a:gdLst>
                <a:gd name="connsiteX0" fmla="*/ 1009650 w 1838325"/>
                <a:gd name="connsiteY0" fmla="*/ 414338 h 828675"/>
                <a:gd name="connsiteX1" fmla="*/ 0 w 1838325"/>
                <a:gd name="connsiteY1" fmla="*/ 414338 h 828675"/>
                <a:gd name="connsiteX2" fmla="*/ 0 w 1838325"/>
                <a:gd name="connsiteY2" fmla="*/ 828675 h 828675"/>
                <a:gd name="connsiteX3" fmla="*/ 1838325 w 1838325"/>
                <a:gd name="connsiteY3" fmla="*/ 828675 h 828675"/>
                <a:gd name="connsiteX4" fmla="*/ 1009650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1009650" y="414338"/>
                  </a:moveTo>
                  <a:lnTo>
                    <a:pt x="0" y="414338"/>
                  </a:lnTo>
                  <a:lnTo>
                    <a:pt x="0" y="828675"/>
                  </a:lnTo>
                  <a:lnTo>
                    <a:pt x="1838325" y="828675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07A3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8975945-D812-4DEB-913F-20EC9FEE5E27}"/>
                </a:ext>
              </a:extLst>
            </p:cNvPr>
            <p:cNvSpPr/>
            <p:nvPr/>
          </p:nvSpPr>
          <p:spPr>
            <a:xfrm>
              <a:off x="4048056" y="3925388"/>
              <a:ext cx="2011273" cy="824403"/>
            </a:xfrm>
            <a:custGeom>
              <a:avLst/>
              <a:gdLst>
                <a:gd name="connsiteX0" fmla="*/ 0 w 1838325"/>
                <a:gd name="connsiteY0" fmla="*/ 414338 h 828675"/>
                <a:gd name="connsiteX1" fmla="*/ 1009650 w 1838325"/>
                <a:gd name="connsiteY1" fmla="*/ 414338 h 828675"/>
                <a:gd name="connsiteX2" fmla="*/ 1009650 w 1838325"/>
                <a:gd name="connsiteY2" fmla="*/ 828675 h 828675"/>
                <a:gd name="connsiteX3" fmla="*/ 1838325 w 1838325"/>
                <a:gd name="connsiteY3" fmla="*/ 0 h 828675"/>
                <a:gd name="connsiteX4" fmla="*/ 1838325 w 1838325"/>
                <a:gd name="connsiteY4" fmla="*/ 0 h 828675"/>
                <a:gd name="connsiteX5" fmla="*/ 0 w 1838325"/>
                <a:gd name="connsiteY5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0" y="414338"/>
                  </a:moveTo>
                  <a:lnTo>
                    <a:pt x="1009650" y="414338"/>
                  </a:lnTo>
                  <a:lnTo>
                    <a:pt x="1009650" y="828675"/>
                  </a:lnTo>
                  <a:lnTo>
                    <a:pt x="1838325" y="0"/>
                  </a:lnTo>
                  <a:lnTo>
                    <a:pt x="1838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3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B69FD3-304B-4C86-9E69-40242EE7954C}"/>
                </a:ext>
              </a:extLst>
            </p:cNvPr>
            <p:cNvSpPr/>
            <p:nvPr/>
          </p:nvSpPr>
          <p:spPr>
            <a:xfrm>
              <a:off x="6172005" y="3095625"/>
              <a:ext cx="1838325" cy="828675"/>
            </a:xfrm>
            <a:custGeom>
              <a:avLst/>
              <a:gdLst>
                <a:gd name="connsiteX0" fmla="*/ 1838325 w 1838325"/>
                <a:gd name="connsiteY0" fmla="*/ 414338 h 828675"/>
                <a:gd name="connsiteX1" fmla="*/ 828675 w 1838325"/>
                <a:gd name="connsiteY1" fmla="*/ 414338 h 828675"/>
                <a:gd name="connsiteX2" fmla="*/ 828675 w 1838325"/>
                <a:gd name="connsiteY2" fmla="*/ 0 h 828675"/>
                <a:gd name="connsiteX3" fmla="*/ 0 w 1838325"/>
                <a:gd name="connsiteY3" fmla="*/ 828675 h 828675"/>
                <a:gd name="connsiteX4" fmla="*/ 0 w 1838325"/>
                <a:gd name="connsiteY4" fmla="*/ 828675 h 828675"/>
                <a:gd name="connsiteX5" fmla="*/ 1838325 w 1838325"/>
                <a:gd name="connsiteY5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1838325" y="414338"/>
                  </a:moveTo>
                  <a:lnTo>
                    <a:pt x="828675" y="414338"/>
                  </a:lnTo>
                  <a:lnTo>
                    <a:pt x="828675" y="0"/>
                  </a:lnTo>
                  <a:lnTo>
                    <a:pt x="0" y="828675"/>
                  </a:lnTo>
                  <a:lnTo>
                    <a:pt x="0" y="828675"/>
                  </a:lnTo>
                  <a:lnTo>
                    <a:pt x="1838325" y="828675"/>
                  </a:ln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CCD35B6-9416-4674-952E-4E32AFA0E817}"/>
                </a:ext>
              </a:extLst>
            </p:cNvPr>
            <p:cNvSpPr/>
            <p:nvPr/>
          </p:nvSpPr>
          <p:spPr>
            <a:xfrm>
              <a:off x="6172005" y="3924300"/>
              <a:ext cx="1838325" cy="828675"/>
            </a:xfrm>
            <a:custGeom>
              <a:avLst/>
              <a:gdLst>
                <a:gd name="connsiteX0" fmla="*/ 0 w 1838325"/>
                <a:gd name="connsiteY0" fmla="*/ 0 h 828675"/>
                <a:gd name="connsiteX1" fmla="*/ 828675 w 1838325"/>
                <a:gd name="connsiteY1" fmla="*/ 828675 h 828675"/>
                <a:gd name="connsiteX2" fmla="*/ 828675 w 1838325"/>
                <a:gd name="connsiteY2" fmla="*/ 414338 h 828675"/>
                <a:gd name="connsiteX3" fmla="*/ 1838325 w 1838325"/>
                <a:gd name="connsiteY3" fmla="*/ 414338 h 828675"/>
                <a:gd name="connsiteX4" fmla="*/ 1838325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0" y="0"/>
                  </a:moveTo>
                  <a:lnTo>
                    <a:pt x="828675" y="828675"/>
                  </a:lnTo>
                  <a:lnTo>
                    <a:pt x="828675" y="414338"/>
                  </a:lnTo>
                  <a:lnTo>
                    <a:pt x="1838325" y="414338"/>
                  </a:lnTo>
                  <a:lnTo>
                    <a:pt x="1838325" y="0"/>
                  </a:ln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966FA33-AAD7-46A4-8724-818953DD1A07}"/>
                </a:ext>
              </a:extLst>
            </p:cNvPr>
            <p:cNvSpPr/>
            <p:nvPr/>
          </p:nvSpPr>
          <p:spPr>
            <a:xfrm>
              <a:off x="5267131" y="2004211"/>
              <a:ext cx="828675" cy="1843893"/>
            </a:xfrm>
            <a:custGeom>
              <a:avLst/>
              <a:gdLst>
                <a:gd name="connsiteX0" fmla="*/ 414338 w 828675"/>
                <a:gd name="connsiteY0" fmla="*/ 0 h 1838325"/>
                <a:gd name="connsiteX1" fmla="*/ 414338 w 828675"/>
                <a:gd name="connsiteY1" fmla="*/ 1009650 h 1838325"/>
                <a:gd name="connsiteX2" fmla="*/ 0 w 828675"/>
                <a:gd name="connsiteY2" fmla="*/ 1009650 h 1838325"/>
                <a:gd name="connsiteX3" fmla="*/ 828675 w 828675"/>
                <a:gd name="connsiteY3" fmla="*/ 1838325 h 1838325"/>
                <a:gd name="connsiteX4" fmla="*/ 828675 w 828675"/>
                <a:gd name="connsiteY4" fmla="*/ 1838325 h 1838325"/>
                <a:gd name="connsiteX5" fmla="*/ 828675 w 828675"/>
                <a:gd name="connsiteY5" fmla="*/ 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0"/>
                  </a:moveTo>
                  <a:lnTo>
                    <a:pt x="414338" y="1009650"/>
                  </a:lnTo>
                  <a:lnTo>
                    <a:pt x="0" y="1009650"/>
                  </a:lnTo>
                  <a:lnTo>
                    <a:pt x="828675" y="1838325"/>
                  </a:lnTo>
                  <a:lnTo>
                    <a:pt x="828675" y="1838325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1B5A965-BB1A-4CCC-9E49-1943C7EEC462}"/>
                </a:ext>
              </a:extLst>
            </p:cNvPr>
            <p:cNvSpPr/>
            <p:nvPr/>
          </p:nvSpPr>
          <p:spPr>
            <a:xfrm>
              <a:off x="6096379" y="1994000"/>
              <a:ext cx="828675" cy="1828752"/>
            </a:xfrm>
            <a:custGeom>
              <a:avLst/>
              <a:gdLst>
                <a:gd name="connsiteX0" fmla="*/ 414338 w 828675"/>
                <a:gd name="connsiteY0" fmla="*/ 1009650 h 1838325"/>
                <a:gd name="connsiteX1" fmla="*/ 414338 w 828675"/>
                <a:gd name="connsiteY1" fmla="*/ 0 h 1838325"/>
                <a:gd name="connsiteX2" fmla="*/ 0 w 828675"/>
                <a:gd name="connsiteY2" fmla="*/ 0 h 1838325"/>
                <a:gd name="connsiteX3" fmla="*/ 0 w 828675"/>
                <a:gd name="connsiteY3" fmla="*/ 1838325 h 1838325"/>
                <a:gd name="connsiteX4" fmla="*/ 828675 w 828675"/>
                <a:gd name="connsiteY4" fmla="*/ 100965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1009650"/>
                  </a:moveTo>
                  <a:lnTo>
                    <a:pt x="414338" y="0"/>
                  </a:lnTo>
                  <a:lnTo>
                    <a:pt x="0" y="0"/>
                  </a:lnTo>
                  <a:lnTo>
                    <a:pt x="0" y="1838325"/>
                  </a:lnTo>
                  <a:lnTo>
                    <a:pt x="828675" y="100965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FBC0AA5-B470-43DF-8A28-95D0E542BA9E}"/>
                </a:ext>
              </a:extLst>
            </p:cNvPr>
            <p:cNvSpPr/>
            <p:nvPr/>
          </p:nvSpPr>
          <p:spPr>
            <a:xfrm>
              <a:off x="6095805" y="4000500"/>
              <a:ext cx="828675" cy="1838325"/>
            </a:xfrm>
            <a:custGeom>
              <a:avLst/>
              <a:gdLst>
                <a:gd name="connsiteX0" fmla="*/ 414338 w 828675"/>
                <a:gd name="connsiteY0" fmla="*/ 1838325 h 1838325"/>
                <a:gd name="connsiteX1" fmla="*/ 414338 w 828675"/>
                <a:gd name="connsiteY1" fmla="*/ 828675 h 1838325"/>
                <a:gd name="connsiteX2" fmla="*/ 828675 w 828675"/>
                <a:gd name="connsiteY2" fmla="*/ 828675 h 1838325"/>
                <a:gd name="connsiteX3" fmla="*/ 0 w 828675"/>
                <a:gd name="connsiteY3" fmla="*/ 0 h 1838325"/>
                <a:gd name="connsiteX4" fmla="*/ 0 w 828675"/>
                <a:gd name="connsiteY4" fmla="*/ 0 h 1838325"/>
                <a:gd name="connsiteX5" fmla="*/ 0 w 828675"/>
                <a:gd name="connsiteY5" fmla="*/ 183832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1838325"/>
                  </a:moveTo>
                  <a:lnTo>
                    <a:pt x="414338" y="828675"/>
                  </a:lnTo>
                  <a:lnTo>
                    <a:pt x="828675" y="8286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solidFill>
              <a:srgbClr val="90C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6776AC0-D4E0-4D5D-9C24-D94D8ECFD52C}"/>
                </a:ext>
              </a:extLst>
            </p:cNvPr>
            <p:cNvSpPr/>
            <p:nvPr/>
          </p:nvSpPr>
          <p:spPr>
            <a:xfrm>
              <a:off x="5267130" y="4000500"/>
              <a:ext cx="828675" cy="1838325"/>
            </a:xfrm>
            <a:custGeom>
              <a:avLst/>
              <a:gdLst>
                <a:gd name="connsiteX0" fmla="*/ 414338 w 828675"/>
                <a:gd name="connsiteY0" fmla="*/ 828675 h 1838325"/>
                <a:gd name="connsiteX1" fmla="*/ 414338 w 828675"/>
                <a:gd name="connsiteY1" fmla="*/ 1838325 h 1838325"/>
                <a:gd name="connsiteX2" fmla="*/ 828675 w 828675"/>
                <a:gd name="connsiteY2" fmla="*/ 1838325 h 1838325"/>
                <a:gd name="connsiteX3" fmla="*/ 828675 w 828675"/>
                <a:gd name="connsiteY3" fmla="*/ 0 h 1838325"/>
                <a:gd name="connsiteX4" fmla="*/ 0 w 828675"/>
                <a:gd name="connsiteY4" fmla="*/ 82867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828675"/>
                  </a:moveTo>
                  <a:lnTo>
                    <a:pt x="414338" y="1838325"/>
                  </a:lnTo>
                  <a:lnTo>
                    <a:pt x="828675" y="1838325"/>
                  </a:lnTo>
                  <a:lnTo>
                    <a:pt x="828675" y="0"/>
                  </a:lnTo>
                  <a:lnTo>
                    <a:pt x="0" y="828675"/>
                  </a:lnTo>
                  <a:close/>
                </a:path>
              </a:pathLst>
            </a:custGeom>
            <a:solidFill>
              <a:srgbClr val="90C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0CF68D8-1F3A-40D4-8289-753172D14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90" y="4771062"/>
            <a:ext cx="3098035" cy="1633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6505233-541A-4F9B-8EF5-97484936289D}"/>
              </a:ext>
            </a:extLst>
          </p:cNvPr>
          <p:cNvSpPr txBox="1"/>
          <p:nvPr/>
        </p:nvSpPr>
        <p:spPr>
          <a:xfrm>
            <a:off x="267540" y="4011015"/>
            <a:ext cx="4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200" b="1"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/>
              <a:t>3. </a:t>
            </a:r>
            <a:r>
              <a:rPr lang="th-TH"/>
              <a:t>ชวนตั้งเป้าหมายการเงินในแต่ละเดือน และ</a:t>
            </a:r>
            <a:br>
              <a:rPr lang="th-TH"/>
            </a:br>
            <a:r>
              <a:rPr lang="th-TH"/>
              <a:t>แลกเปลี่ยนประสบการณ์ที่เกิดขึ้นจริงระหว่างกัน</a:t>
            </a:r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08515-D163-4D29-981B-57450541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676" y="6580072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15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096AC2-8DFA-4328-94F6-8271EF41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90204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4</a:t>
            </a:fld>
            <a:endParaRPr lang="th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B3FD0C-4DBC-4437-BEE6-64D543AAEAF7}"/>
              </a:ext>
            </a:extLst>
          </p:cNvPr>
          <p:cNvSpPr txBox="1">
            <a:spLocks/>
          </p:cNvSpPr>
          <p:nvPr/>
        </p:nvSpPr>
        <p:spPr>
          <a:xfrm>
            <a:off x="658490" y="242744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สิ่งที่ ธปท. สนับสนุนในการดำเนินโครงการ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390846-73E2-4C9D-94CA-801FFA836C67}"/>
              </a:ext>
            </a:extLst>
          </p:cNvPr>
          <p:cNvCxnSpPr/>
          <p:nvPr/>
        </p:nvCxnSpPr>
        <p:spPr>
          <a:xfrm>
            <a:off x="0" y="864296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B4EBA86-1D4D-483E-BDF0-77F43A063895}"/>
              </a:ext>
            </a:extLst>
          </p:cNvPr>
          <p:cNvGrpSpPr/>
          <p:nvPr/>
        </p:nvGrpSpPr>
        <p:grpSpPr>
          <a:xfrm>
            <a:off x="5451020" y="4393826"/>
            <a:ext cx="3187047" cy="2038372"/>
            <a:chOff x="8195654" y="2964552"/>
            <a:chExt cx="3187047" cy="2038372"/>
          </a:xfrm>
        </p:grpSpPr>
        <p:sp>
          <p:nvSpPr>
            <p:cNvPr id="52" name="Rounded Rectangle 12">
              <a:extLst>
                <a:ext uri="{FF2B5EF4-FFF2-40B4-BE49-F238E27FC236}">
                  <a16:creationId xmlns:a16="http://schemas.microsoft.com/office/drawing/2014/main" id="{BFABB8AD-CE9A-4BB5-B743-CFE794ADE6B9}"/>
                </a:ext>
              </a:extLst>
            </p:cNvPr>
            <p:cNvSpPr/>
            <p:nvPr/>
          </p:nvSpPr>
          <p:spPr>
            <a:xfrm flipH="1">
              <a:off x="8216672" y="3548866"/>
              <a:ext cx="3166029" cy="1454058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7EB947A9-5B85-43F6-83DB-050CD8586CA0}"/>
                </a:ext>
              </a:extLst>
            </p:cNvPr>
            <p:cNvSpPr/>
            <p:nvPr/>
          </p:nvSpPr>
          <p:spPr>
            <a:xfrm flipH="1">
              <a:off x="8195654" y="2964552"/>
              <a:ext cx="3176540" cy="722610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rgbClr val="86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BD60D1-ABF6-48CA-B73E-3438F06B6929}"/>
                </a:ext>
              </a:extLst>
            </p:cNvPr>
            <p:cNvSpPr txBox="1"/>
            <p:nvPr/>
          </p:nvSpPr>
          <p:spPr>
            <a:xfrm>
              <a:off x="8754790" y="3091169"/>
              <a:ext cx="2139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พี่</a:t>
              </a:r>
              <a:r>
                <a:rPr lang="th-TH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เลี้ยงประจำโครงการ</a:t>
              </a:r>
              <a:endParaRPr lang="ko-KR" altLang="en-US" sz="24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91FC41-72BE-405E-A8FB-321E68EAF7DD}"/>
                </a:ext>
              </a:extLst>
            </p:cNvPr>
            <p:cNvSpPr txBox="1"/>
            <p:nvPr/>
          </p:nvSpPr>
          <p:spPr>
            <a:xfrm>
              <a:off x="8865396" y="3805338"/>
              <a:ext cx="2362610" cy="95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เจ้าหน้าที่ ธปท. คอยให้คำปรึกษา แนะนำ และช่วยเหลือ</a:t>
              </a:r>
              <a:r>
                <a: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ตลอดระยะเวลาการดำเนินโครงการ</a:t>
              </a:r>
              <a:endPara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334B46B2-C926-4D60-A6A0-23C85552C8D6}"/>
              </a:ext>
            </a:extLst>
          </p:cNvPr>
          <p:cNvSpPr/>
          <p:nvPr/>
        </p:nvSpPr>
        <p:spPr>
          <a:xfrm rot="21580770">
            <a:off x="369532" y="2026232"/>
            <a:ext cx="1935711" cy="2287527"/>
          </a:xfrm>
          <a:custGeom>
            <a:avLst/>
            <a:gdLst/>
            <a:ahLst/>
            <a:cxnLst/>
            <a:rect l="l" t="t" r="r" b="b"/>
            <a:pathLst>
              <a:path w="2232248" h="3035746">
                <a:moveTo>
                  <a:pt x="1116124" y="0"/>
                </a:moveTo>
                <a:cubicBezTo>
                  <a:pt x="1235431" y="0"/>
                  <a:pt x="1332148" y="96717"/>
                  <a:pt x="1332148" y="216024"/>
                </a:cubicBezTo>
                <a:cubicBezTo>
                  <a:pt x="1332148" y="302035"/>
                  <a:pt x="1281882" y="376305"/>
                  <a:pt x="1208401" y="409550"/>
                </a:cubicBezTo>
                <a:lnTo>
                  <a:pt x="2117377" y="409550"/>
                </a:lnTo>
                <a:cubicBezTo>
                  <a:pt x="2180819" y="409550"/>
                  <a:pt x="2232248" y="460979"/>
                  <a:pt x="2232248" y="524421"/>
                </a:cubicBezTo>
                <a:lnTo>
                  <a:pt x="2232248" y="1427051"/>
                </a:lnTo>
                <a:cubicBezTo>
                  <a:pt x="2198347" y="1358145"/>
                  <a:pt x="2126925" y="1312317"/>
                  <a:pt x="2044799" y="1312317"/>
                </a:cubicBezTo>
                <a:cubicBezTo>
                  <a:pt x="1925492" y="1312317"/>
                  <a:pt x="1828775" y="1409034"/>
                  <a:pt x="1828775" y="1528341"/>
                </a:cubicBezTo>
                <a:cubicBezTo>
                  <a:pt x="1828775" y="1647648"/>
                  <a:pt x="1925492" y="1744365"/>
                  <a:pt x="2044799" y="1744365"/>
                </a:cubicBezTo>
                <a:cubicBezTo>
                  <a:pt x="2126925" y="1744365"/>
                  <a:pt x="2198347" y="1698537"/>
                  <a:pt x="2232248" y="1629631"/>
                </a:cubicBezTo>
                <a:lnTo>
                  <a:pt x="2232248" y="2526927"/>
                </a:lnTo>
                <a:cubicBezTo>
                  <a:pt x="2232248" y="2590369"/>
                  <a:pt x="2180819" y="2641798"/>
                  <a:pt x="2117377" y="2641798"/>
                </a:cubicBezTo>
                <a:lnTo>
                  <a:pt x="1231541" y="2641798"/>
                </a:lnTo>
                <a:cubicBezTo>
                  <a:pt x="1292961" y="2676990"/>
                  <a:pt x="1332148" y="2743780"/>
                  <a:pt x="1332148" y="2819722"/>
                </a:cubicBezTo>
                <a:cubicBezTo>
                  <a:pt x="1332148" y="2939029"/>
                  <a:pt x="1235431" y="3035746"/>
                  <a:pt x="1116124" y="3035746"/>
                </a:cubicBezTo>
                <a:cubicBezTo>
                  <a:pt x="996817" y="3035746"/>
                  <a:pt x="900100" y="2939029"/>
                  <a:pt x="900100" y="2819722"/>
                </a:cubicBezTo>
                <a:cubicBezTo>
                  <a:pt x="900100" y="2743780"/>
                  <a:pt x="939287" y="2676990"/>
                  <a:pt x="1000707" y="2641798"/>
                </a:cubicBezTo>
                <a:lnTo>
                  <a:pt x="114871" y="2641798"/>
                </a:lnTo>
                <a:cubicBezTo>
                  <a:pt x="51429" y="2641798"/>
                  <a:pt x="0" y="2590369"/>
                  <a:pt x="0" y="2526927"/>
                </a:cubicBezTo>
                <a:lnTo>
                  <a:pt x="0" y="1632323"/>
                </a:lnTo>
                <a:cubicBezTo>
                  <a:pt x="35192" y="1693743"/>
                  <a:pt x="101981" y="1732930"/>
                  <a:pt x="177924" y="1732930"/>
                </a:cubicBezTo>
                <a:cubicBezTo>
                  <a:pt x="297231" y="1732930"/>
                  <a:pt x="393948" y="1636213"/>
                  <a:pt x="393948" y="1516906"/>
                </a:cubicBezTo>
                <a:cubicBezTo>
                  <a:pt x="393948" y="1397599"/>
                  <a:pt x="297231" y="1300882"/>
                  <a:pt x="177924" y="1300882"/>
                </a:cubicBezTo>
                <a:cubicBezTo>
                  <a:pt x="101981" y="1300882"/>
                  <a:pt x="35192" y="1340069"/>
                  <a:pt x="0" y="1401489"/>
                </a:cubicBezTo>
                <a:lnTo>
                  <a:pt x="0" y="524421"/>
                </a:lnTo>
                <a:cubicBezTo>
                  <a:pt x="0" y="460979"/>
                  <a:pt x="51429" y="409550"/>
                  <a:pt x="114871" y="409550"/>
                </a:cubicBezTo>
                <a:lnTo>
                  <a:pt x="1023848" y="409550"/>
                </a:lnTo>
                <a:cubicBezTo>
                  <a:pt x="950367" y="376305"/>
                  <a:pt x="900100" y="302035"/>
                  <a:pt x="900100" y="216024"/>
                </a:cubicBezTo>
                <a:cubicBezTo>
                  <a:pt x="900100" y="96717"/>
                  <a:pt x="996817" y="0"/>
                  <a:pt x="1116124" y="0"/>
                </a:cubicBezTo>
                <a:close/>
              </a:path>
            </a:pathLst>
          </a:custGeom>
          <a:solidFill>
            <a:srgbClr val="068C82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ounded Rectangle 1">
            <a:extLst>
              <a:ext uri="{FF2B5EF4-FFF2-40B4-BE49-F238E27FC236}">
                <a16:creationId xmlns:a16="http://schemas.microsoft.com/office/drawing/2014/main" id="{A7DA3ED8-5883-47B5-87C9-BB0A0CFE2298}"/>
              </a:ext>
            </a:extLst>
          </p:cNvPr>
          <p:cNvSpPr/>
          <p:nvPr/>
        </p:nvSpPr>
        <p:spPr>
          <a:xfrm rot="16180770">
            <a:off x="472713" y="3574312"/>
            <a:ext cx="1720390" cy="2632470"/>
          </a:xfrm>
          <a:custGeom>
            <a:avLst/>
            <a:gdLst/>
            <a:ahLst/>
            <a:cxnLst/>
            <a:rect l="l" t="t" r="r" b="b"/>
            <a:pathLst>
              <a:path w="2232248" h="3035746">
                <a:moveTo>
                  <a:pt x="1116124" y="0"/>
                </a:moveTo>
                <a:cubicBezTo>
                  <a:pt x="1235431" y="0"/>
                  <a:pt x="1332148" y="96717"/>
                  <a:pt x="1332148" y="216024"/>
                </a:cubicBezTo>
                <a:cubicBezTo>
                  <a:pt x="1332148" y="302035"/>
                  <a:pt x="1281882" y="376305"/>
                  <a:pt x="1208401" y="409550"/>
                </a:cubicBezTo>
                <a:lnTo>
                  <a:pt x="2117377" y="409550"/>
                </a:lnTo>
                <a:cubicBezTo>
                  <a:pt x="2180819" y="409550"/>
                  <a:pt x="2232248" y="460979"/>
                  <a:pt x="2232248" y="524421"/>
                </a:cubicBezTo>
                <a:lnTo>
                  <a:pt x="2232248" y="1427051"/>
                </a:lnTo>
                <a:cubicBezTo>
                  <a:pt x="2198347" y="1358145"/>
                  <a:pt x="2126925" y="1312317"/>
                  <a:pt x="2044799" y="1312317"/>
                </a:cubicBezTo>
                <a:cubicBezTo>
                  <a:pt x="1925492" y="1312317"/>
                  <a:pt x="1828775" y="1409034"/>
                  <a:pt x="1828775" y="1528341"/>
                </a:cubicBezTo>
                <a:cubicBezTo>
                  <a:pt x="1828775" y="1647648"/>
                  <a:pt x="1925492" y="1744365"/>
                  <a:pt x="2044799" y="1744365"/>
                </a:cubicBezTo>
                <a:cubicBezTo>
                  <a:pt x="2126925" y="1744365"/>
                  <a:pt x="2198347" y="1698537"/>
                  <a:pt x="2232248" y="1629631"/>
                </a:cubicBezTo>
                <a:lnTo>
                  <a:pt x="2232248" y="2526927"/>
                </a:lnTo>
                <a:cubicBezTo>
                  <a:pt x="2232248" y="2590369"/>
                  <a:pt x="2180819" y="2641798"/>
                  <a:pt x="2117377" y="2641798"/>
                </a:cubicBezTo>
                <a:lnTo>
                  <a:pt x="1231541" y="2641798"/>
                </a:lnTo>
                <a:cubicBezTo>
                  <a:pt x="1292961" y="2676990"/>
                  <a:pt x="1332148" y="2743780"/>
                  <a:pt x="1332148" y="2819722"/>
                </a:cubicBezTo>
                <a:cubicBezTo>
                  <a:pt x="1332148" y="2939029"/>
                  <a:pt x="1235431" y="3035746"/>
                  <a:pt x="1116124" y="3035746"/>
                </a:cubicBezTo>
                <a:cubicBezTo>
                  <a:pt x="996817" y="3035746"/>
                  <a:pt x="900100" y="2939029"/>
                  <a:pt x="900100" y="2819722"/>
                </a:cubicBezTo>
                <a:cubicBezTo>
                  <a:pt x="900100" y="2743780"/>
                  <a:pt x="939287" y="2676990"/>
                  <a:pt x="1000707" y="2641798"/>
                </a:cubicBezTo>
                <a:lnTo>
                  <a:pt x="114871" y="2641798"/>
                </a:lnTo>
                <a:cubicBezTo>
                  <a:pt x="51429" y="2641798"/>
                  <a:pt x="0" y="2590369"/>
                  <a:pt x="0" y="2526927"/>
                </a:cubicBezTo>
                <a:lnTo>
                  <a:pt x="0" y="1632323"/>
                </a:lnTo>
                <a:cubicBezTo>
                  <a:pt x="35192" y="1693743"/>
                  <a:pt x="101981" y="1732930"/>
                  <a:pt x="177924" y="1732930"/>
                </a:cubicBezTo>
                <a:cubicBezTo>
                  <a:pt x="297231" y="1732930"/>
                  <a:pt x="393948" y="1636213"/>
                  <a:pt x="393948" y="1516906"/>
                </a:cubicBezTo>
                <a:cubicBezTo>
                  <a:pt x="393948" y="1397599"/>
                  <a:pt x="297231" y="1300882"/>
                  <a:pt x="177924" y="1300882"/>
                </a:cubicBezTo>
                <a:cubicBezTo>
                  <a:pt x="101981" y="1300882"/>
                  <a:pt x="35192" y="1340069"/>
                  <a:pt x="0" y="1401489"/>
                </a:cubicBezTo>
                <a:lnTo>
                  <a:pt x="0" y="524421"/>
                </a:lnTo>
                <a:cubicBezTo>
                  <a:pt x="0" y="460979"/>
                  <a:pt x="51429" y="409550"/>
                  <a:pt x="114871" y="409550"/>
                </a:cubicBezTo>
                <a:lnTo>
                  <a:pt x="1023848" y="409550"/>
                </a:lnTo>
                <a:cubicBezTo>
                  <a:pt x="950367" y="376305"/>
                  <a:pt x="900100" y="302035"/>
                  <a:pt x="900100" y="216024"/>
                </a:cubicBezTo>
                <a:cubicBezTo>
                  <a:pt x="900100" y="96717"/>
                  <a:pt x="996817" y="0"/>
                  <a:pt x="1116124" y="0"/>
                </a:cubicBezTo>
                <a:close/>
              </a:path>
            </a:pathLst>
          </a:custGeom>
          <a:solidFill>
            <a:srgbClr val="86B41E"/>
          </a:soli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991D2-F393-45A1-BC12-CDCC2CDDC8A6}"/>
              </a:ext>
            </a:extLst>
          </p:cNvPr>
          <p:cNvSpPr txBox="1"/>
          <p:nvPr/>
        </p:nvSpPr>
        <p:spPr>
          <a:xfrm>
            <a:off x="621082" y="2806314"/>
            <a:ext cx="1421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Fin. Trainer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Workshop</a:t>
            </a:r>
            <a:r>
              <a:rPr lang="th-TH" sz="2400" b="1" dirty="0">
                <a:solidFill>
                  <a:schemeClr val="bg1"/>
                </a:solidFill>
                <a:effectLst/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rPr>
              <a:t> </a:t>
            </a:r>
            <a:endParaRPr lang="en-US" sz="2400" dirty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6B51EF-9C5A-48ED-AA4C-5540AD2258A1}"/>
              </a:ext>
            </a:extLst>
          </p:cNvPr>
          <p:cNvGrpSpPr/>
          <p:nvPr/>
        </p:nvGrpSpPr>
        <p:grpSpPr>
          <a:xfrm>
            <a:off x="2322331" y="3726694"/>
            <a:ext cx="1961422" cy="2324268"/>
            <a:chOff x="2322331" y="3726694"/>
            <a:chExt cx="1961422" cy="2324268"/>
          </a:xfrm>
        </p:grpSpPr>
        <p:sp>
          <p:nvSpPr>
            <p:cNvPr id="62" name="Rounded Rectangle 1">
              <a:extLst>
                <a:ext uri="{FF2B5EF4-FFF2-40B4-BE49-F238E27FC236}">
                  <a16:creationId xmlns:a16="http://schemas.microsoft.com/office/drawing/2014/main" id="{B5C0E681-3DFD-4B8C-8154-7B26EAD6116A}"/>
                </a:ext>
              </a:extLst>
            </p:cNvPr>
            <p:cNvSpPr/>
            <p:nvPr/>
          </p:nvSpPr>
          <p:spPr>
            <a:xfrm rot="10780770">
              <a:off x="2322331" y="3726694"/>
              <a:ext cx="1961422" cy="2324268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rgbClr val="056DA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BCCE9C-A2F0-4101-80EA-A60D1EBFA92B}"/>
                </a:ext>
              </a:extLst>
            </p:cNvPr>
            <p:cNvSpPr txBox="1"/>
            <p:nvPr/>
          </p:nvSpPr>
          <p:spPr>
            <a:xfrm>
              <a:off x="2496789" y="4351373"/>
              <a:ext cx="1611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เครื่องมือสำหรับ </a:t>
              </a:r>
              <a:r>
                <a:rPr lang="en-US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Fin. Trainer</a:t>
              </a:r>
              <a:br>
                <a:rPr lang="th-TH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400" b="1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</a:t>
              </a:r>
              <a:r>
                <a:rPr lang="en-US" sz="24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toolkit)</a:t>
              </a:r>
              <a:r>
                <a:rPr lang="th-TH" sz="24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endParaRPr lang="ko-KR" altLang="en-US" sz="24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75FCC-B85F-49E9-9EF7-F448972D652C}"/>
              </a:ext>
            </a:extLst>
          </p:cNvPr>
          <p:cNvSpPr txBox="1"/>
          <p:nvPr/>
        </p:nvSpPr>
        <p:spPr>
          <a:xfrm>
            <a:off x="540962" y="4517578"/>
            <a:ext cx="161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พี่เลี้ยงประจำโครงการ </a:t>
            </a:r>
            <a:endParaRPr lang="ko-KR" altLang="en-US" sz="2400" b="1" dirty="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846CF4-1980-4417-A67C-67FEC0F1CECB}"/>
              </a:ext>
            </a:extLst>
          </p:cNvPr>
          <p:cNvGrpSpPr/>
          <p:nvPr/>
        </p:nvGrpSpPr>
        <p:grpSpPr>
          <a:xfrm>
            <a:off x="3868403" y="1094041"/>
            <a:ext cx="3178126" cy="2751278"/>
            <a:chOff x="158907" y="4357174"/>
            <a:chExt cx="3178126" cy="2751278"/>
          </a:xfrm>
        </p:grpSpPr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E9DC7604-77BA-4355-A774-5E3D898F8490}"/>
                </a:ext>
              </a:extLst>
            </p:cNvPr>
            <p:cNvSpPr/>
            <p:nvPr/>
          </p:nvSpPr>
          <p:spPr>
            <a:xfrm flipH="1">
              <a:off x="165939" y="4831128"/>
              <a:ext cx="3150073" cy="2252844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54F98A93-97EC-4879-82AC-93FB34DC976E}"/>
                </a:ext>
              </a:extLst>
            </p:cNvPr>
            <p:cNvSpPr/>
            <p:nvPr/>
          </p:nvSpPr>
          <p:spPr>
            <a:xfrm flipH="1">
              <a:off x="158907" y="4357174"/>
              <a:ext cx="3178126" cy="722610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rgbClr val="068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844BD3F-7D40-44CC-89C8-613EDE6E63B9}"/>
                </a:ext>
              </a:extLst>
            </p:cNvPr>
            <p:cNvSpPr txBox="1"/>
            <p:nvPr/>
          </p:nvSpPr>
          <p:spPr>
            <a:xfrm>
              <a:off x="367976" y="4529845"/>
              <a:ext cx="2759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Fin. Trainer Workshop</a:t>
              </a:r>
              <a:endParaRPr lang="ko-KR" altLang="en-US" sz="2400" b="1" dirty="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1C5A2B-91D5-4528-B85F-F0CAEF8E58F4}"/>
                </a:ext>
              </a:extLst>
            </p:cNvPr>
            <p:cNvSpPr txBox="1"/>
            <p:nvPr/>
          </p:nvSpPr>
          <p:spPr>
            <a:xfrm>
              <a:off x="719629" y="5077127"/>
              <a:ext cx="25375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จัดอบรมเชิงปฏิบัติการเพื่อส่งเสริมความรู้เรื่องต่อไปนี้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การวางแผนการเงิน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การบริหารจัดการหนี้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วิธีการส่งเสริมสภาพแวดล้อมในที่ทำงานให้เอื้อต่อการมีพฤติกรรมทางการเงินที่ดี </a:t>
              </a:r>
              <a:endPara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BABEB7-5D2B-4C68-9E1C-A87BC74D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03" y="2274411"/>
            <a:ext cx="969531" cy="9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136142-435A-4728-8E42-C637E00B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9" y="5213984"/>
            <a:ext cx="977461" cy="9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eft Arrow 2">
            <a:extLst>
              <a:ext uri="{FF2B5EF4-FFF2-40B4-BE49-F238E27FC236}">
                <a16:creationId xmlns:a16="http://schemas.microsoft.com/office/drawing/2014/main" id="{0FF5DBDE-1564-43CF-8A3F-C228FA432385}"/>
              </a:ext>
            </a:extLst>
          </p:cNvPr>
          <p:cNvSpPr/>
          <p:nvPr/>
        </p:nvSpPr>
        <p:spPr>
          <a:xfrm rot="10111457">
            <a:off x="2498848" y="1541968"/>
            <a:ext cx="1348512" cy="914264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rgbClr val="068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B00BDE-8C11-4B93-B14F-C9B349013048}"/>
              </a:ext>
            </a:extLst>
          </p:cNvPr>
          <p:cNvGrpSpPr/>
          <p:nvPr/>
        </p:nvGrpSpPr>
        <p:grpSpPr>
          <a:xfrm>
            <a:off x="7446713" y="1121205"/>
            <a:ext cx="4349673" cy="3370233"/>
            <a:chOff x="7446713" y="1121205"/>
            <a:chExt cx="4349673" cy="33702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7DAB82-DEEE-46D5-9E46-D875BD5D21F3}"/>
                </a:ext>
              </a:extLst>
            </p:cNvPr>
            <p:cNvGrpSpPr/>
            <p:nvPr/>
          </p:nvGrpSpPr>
          <p:grpSpPr>
            <a:xfrm>
              <a:off x="8579772" y="1121205"/>
              <a:ext cx="3216614" cy="3370233"/>
              <a:chOff x="3781236" y="4086436"/>
              <a:chExt cx="3216614" cy="3370233"/>
            </a:xfrm>
          </p:grpSpPr>
          <p:sp>
            <p:nvSpPr>
              <p:cNvPr id="37" name="Rounded Rectangle 6">
                <a:extLst>
                  <a:ext uri="{FF2B5EF4-FFF2-40B4-BE49-F238E27FC236}">
                    <a16:creationId xmlns:a16="http://schemas.microsoft.com/office/drawing/2014/main" id="{7413C4AE-E26E-4DA6-8CFC-75343346DD84}"/>
                  </a:ext>
                </a:extLst>
              </p:cNvPr>
              <p:cNvSpPr/>
              <p:nvPr/>
            </p:nvSpPr>
            <p:spPr>
              <a:xfrm flipH="1">
                <a:off x="3797262" y="4605155"/>
                <a:ext cx="3150073" cy="2635725"/>
              </a:xfrm>
              <a:prstGeom prst="roundRect">
                <a:avLst>
                  <a:gd name="adj" fmla="val 608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ounded Rectangle 8">
                <a:extLst>
                  <a:ext uri="{FF2B5EF4-FFF2-40B4-BE49-F238E27FC236}">
                    <a16:creationId xmlns:a16="http://schemas.microsoft.com/office/drawing/2014/main" id="{4F3A5F7C-C8B0-48F4-B286-17626EB6665E}"/>
                  </a:ext>
                </a:extLst>
              </p:cNvPr>
              <p:cNvSpPr/>
              <p:nvPr/>
            </p:nvSpPr>
            <p:spPr>
              <a:xfrm flipH="1">
                <a:off x="3790231" y="4131202"/>
                <a:ext cx="3178126" cy="722610"/>
              </a:xfrm>
              <a:custGeom>
                <a:avLst/>
                <a:gdLst/>
                <a:ahLst/>
                <a:cxnLst/>
                <a:rect l="l" t="t" r="r" b="b"/>
                <a:pathLst>
                  <a:path w="1800200" h="581397">
                    <a:moveTo>
                      <a:pt x="109524" y="0"/>
                    </a:moveTo>
                    <a:lnTo>
                      <a:pt x="1690676" y="0"/>
                    </a:lnTo>
                    <a:cubicBezTo>
                      <a:pt x="1751164" y="0"/>
                      <a:pt x="1800200" y="49036"/>
                      <a:pt x="1800200" y="109524"/>
                    </a:cubicBezTo>
                    <a:lnTo>
                      <a:pt x="1800200" y="581397"/>
                    </a:lnTo>
                    <a:lnTo>
                      <a:pt x="0" y="581397"/>
                    </a:lnTo>
                    <a:lnTo>
                      <a:pt x="0" y="109524"/>
                    </a:lnTo>
                    <a:cubicBezTo>
                      <a:pt x="0" y="49036"/>
                      <a:pt x="49036" y="0"/>
                      <a:pt x="109524" y="0"/>
                    </a:cubicBezTo>
                    <a:close/>
                  </a:path>
                </a:pathLst>
              </a:custGeom>
              <a:solidFill>
                <a:srgbClr val="056D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F8D94C-1D4D-4CEF-BCF1-7CFBF7AFD338}"/>
                  </a:ext>
                </a:extLst>
              </p:cNvPr>
              <p:cNvSpPr txBox="1"/>
              <p:nvPr/>
            </p:nvSpPr>
            <p:spPr>
              <a:xfrm>
                <a:off x="3781236" y="4086436"/>
                <a:ext cx="3178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เครื่องมือสำหรับ </a:t>
                </a:r>
                <a:r>
                  <a:rPr lang="en-US" sz="24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Fin. Trainer</a:t>
                </a:r>
                <a:r>
                  <a:rPr lang="th-TH" sz="2400" b="1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(</a:t>
                </a:r>
                <a:r>
                  <a:rPr lang="en-US" sz="24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Toolkit)</a:t>
                </a:r>
                <a:r>
                  <a:rPr lang="th-TH" sz="2400" b="1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endParaRPr lang="ko-KR" altLang="en-US" sz="2400" b="1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C33BC7-55C3-4A36-A758-1C0957483D96}"/>
                  </a:ext>
                </a:extLst>
              </p:cNvPr>
              <p:cNvSpPr txBox="1"/>
              <p:nvPr/>
            </p:nvSpPr>
            <p:spPr>
              <a:xfrm>
                <a:off x="4314465" y="4871346"/>
                <a:ext cx="268338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คู่มือการสอน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altLang="ko-K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ตัวอย่างใบกิจกรรม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สื่อและอุปกรณ์ เช่น</a:t>
                </a:r>
                <a:endParaRPr lang="th-TH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        </a:t>
                </a:r>
                <a:r>
                  <a:rPr lang="en-US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- </a:t>
                </a: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เอกสารประกอบการบรรยาย</a:t>
                </a:r>
              </a:p>
              <a:p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        </a:t>
                </a:r>
                <a:r>
                  <a:rPr lang="en-US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- Booklet</a:t>
                </a:r>
              </a:p>
              <a:p>
                <a:r>
                  <a:rPr lang="en-US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        </a:t>
                </a: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-</a:t>
                </a:r>
                <a:r>
                  <a:rPr lang="en-US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Infographic </a:t>
                </a:r>
                <a:endParaRPr lang="th-TH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        - คลิปวิดีโอ คลิปเสียง </a:t>
                </a:r>
                <a:b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        </a:t>
                </a:r>
                <a:r>
                  <a:rPr lang="en-US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- </a:t>
                </a:r>
                <a:r>
                  <a:rPr lang="th-TH" altLang="ko-KR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กระปุกออมสิน </a:t>
                </a:r>
              </a:p>
              <a:p>
                <a:endPara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B4E7583-4E49-483D-B4B6-24CC29E97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724" y="2371753"/>
              <a:ext cx="825250" cy="82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1A31EC9D-C5CF-4AB7-B73A-EC8B7EE569F3}"/>
                </a:ext>
              </a:extLst>
            </p:cNvPr>
            <p:cNvSpPr/>
            <p:nvPr/>
          </p:nvSpPr>
          <p:spPr>
            <a:xfrm rot="10111457">
              <a:off x="7446713" y="1625161"/>
              <a:ext cx="1109165" cy="692621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056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6" name="Left Arrow 2">
            <a:extLst>
              <a:ext uri="{FF2B5EF4-FFF2-40B4-BE49-F238E27FC236}">
                <a16:creationId xmlns:a16="http://schemas.microsoft.com/office/drawing/2014/main" id="{BC7B0C1D-7491-4E70-BE0C-99C76B2DF1FC}"/>
              </a:ext>
            </a:extLst>
          </p:cNvPr>
          <p:cNvSpPr/>
          <p:nvPr/>
        </p:nvSpPr>
        <p:spPr>
          <a:xfrm rot="20250323" flipH="1">
            <a:off x="3791866" y="5831791"/>
            <a:ext cx="1208257" cy="766580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rgbClr val="90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>
            <a:cxnSpLocks/>
          </p:cNvCxnSpPr>
          <p:nvPr/>
        </p:nvCxnSpPr>
        <p:spPr>
          <a:xfrm>
            <a:off x="530103" y="3477096"/>
            <a:ext cx="11055439" cy="4949"/>
          </a:xfrm>
          <a:prstGeom prst="line">
            <a:avLst/>
          </a:prstGeom>
          <a:ln w="57150">
            <a:solidFill>
              <a:srgbClr val="00406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833045" y="1113803"/>
            <a:ext cx="1992948" cy="3464388"/>
            <a:chOff x="10023545" y="1101103"/>
            <a:chExt cx="1992948" cy="3464388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>
              <a:off x="10023545" y="3549828"/>
              <a:ext cx="18012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algn="ctr"/>
              <a:r>
                <a:rPr lang="th-TH" sz="20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ประกาศรางวัล</a:t>
              </a:r>
            </a:p>
            <a:p>
              <a:pPr algn="ctr"/>
              <a:r>
                <a:rPr lang="th-TH" sz="20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เพื่อยกย่องเกียรติคุณให้กับหน่วยงาน</a:t>
              </a:r>
              <a:endParaRPr lang="en-GB" sz="20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54951" y="1838424"/>
              <a:ext cx="1097216" cy="83371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28" y="2690966"/>
              <a:ext cx="527872" cy="632921"/>
            </a:xfrm>
            <a:prstGeom prst="rect">
              <a:avLst/>
            </a:prstGeom>
          </p:spPr>
        </p:pic>
        <p:sp>
          <p:nvSpPr>
            <p:cNvPr id="174" name="Title 1"/>
            <p:cNvSpPr txBox="1">
              <a:spLocks/>
            </p:cNvSpPr>
            <p:nvPr/>
          </p:nvSpPr>
          <p:spPr>
            <a:xfrm>
              <a:off x="10120825" y="1101103"/>
              <a:ext cx="18956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algn="ctr"/>
              <a:r>
                <a:rPr lang="th-TH" sz="24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หน่วยงานส่งเสริมสุขภาพการเงิน</a:t>
              </a:r>
              <a:endParaRPr lang="en-GB" sz="24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5101573-D167-4ACC-AF79-DD2989BF3D76}"/>
              </a:ext>
            </a:extLst>
          </p:cNvPr>
          <p:cNvGrpSpPr/>
          <p:nvPr/>
        </p:nvGrpSpPr>
        <p:grpSpPr>
          <a:xfrm>
            <a:off x="7305472" y="1377165"/>
            <a:ext cx="2208179" cy="3121319"/>
            <a:chOff x="7305472" y="1377165"/>
            <a:chExt cx="2208179" cy="3121319"/>
          </a:xfrm>
        </p:grpSpPr>
        <p:grpSp>
          <p:nvGrpSpPr>
            <p:cNvPr id="7" name="Group 6"/>
            <p:cNvGrpSpPr/>
            <p:nvPr/>
          </p:nvGrpSpPr>
          <p:grpSpPr>
            <a:xfrm>
              <a:off x="7349335" y="1377165"/>
              <a:ext cx="1915546" cy="2575426"/>
              <a:chOff x="7349335" y="1377165"/>
              <a:chExt cx="1915546" cy="2575426"/>
            </a:xfrm>
          </p:grpSpPr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7349335" y="1377165"/>
                <a:ext cx="19155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l" defTabSz="1280183" rtl="0" eaLnBrk="1" latinLnBrk="0" hangingPunct="1">
                  <a:spcBef>
                    <a:spcPct val="0"/>
                  </a:spcBef>
                  <a:buNone/>
                  <a:defRPr sz="5600" b="1" kern="1200">
                    <a:solidFill>
                      <a:srgbClr val="004065"/>
                    </a:solidFill>
                    <a:latin typeface="Browallia New" pitchFamily="34" charset="-34"/>
                    <a:ea typeface="+mj-ea"/>
                    <a:cs typeface="Browallia New" pitchFamily="34" charset="-34"/>
                  </a:defRPr>
                </a:lvl1pPr>
              </a:lstStyle>
              <a:p>
                <a:pPr algn="ctr"/>
                <a:r>
                  <a:rPr lang="th-TH" sz="2400" b="0" dirty="0">
                    <a:solidFill>
                      <a:srgbClr val="002060"/>
                    </a:solidFill>
                    <a:latin typeface="DB Helvethaica X 75 Bd" panose="02000506090000020004" pitchFamily="2" charset="-34"/>
                    <a:cs typeface="DB Helvethaica X 75 Bd" panose="02000506090000020004" pitchFamily="2" charset="-34"/>
                  </a:rPr>
                  <a:t>จบโครงการ</a:t>
                </a:r>
                <a:endParaRPr lang="en-GB" sz="24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endParaRPr>
              </a:p>
            </p:txBody>
          </p: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7810" y="1997014"/>
                <a:ext cx="1228277" cy="1199399"/>
              </a:xfrm>
              <a:prstGeom prst="rect">
                <a:avLst/>
              </a:prstGeom>
            </p:spPr>
          </p:pic>
          <p:sp>
            <p:nvSpPr>
              <p:cNvPr id="157" name="TextBox 156"/>
              <p:cNvSpPr txBox="1"/>
              <p:nvPr/>
            </p:nvSpPr>
            <p:spPr>
              <a:xfrm>
                <a:off x="7446513" y="3552481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7800" indent="-177800" algn="ctr">
                  <a:buFont typeface="Arial" panose="020B0604020202020204" pitchFamily="34" charset="0"/>
                  <a:buChar char="•"/>
                </a:pPr>
                <a:r>
                  <a:rPr lang="th-TH" sz="2000" dirty="0">
                    <a:solidFill>
                      <a:srgbClr val="002060"/>
                    </a:solidFill>
                    <a:latin typeface="DB Helvethaica X 75 Bd" panose="02000506090000020004" pitchFamily="2" charset="-34"/>
                    <a:cs typeface="DB Helvethaica X 75 Bd" panose="02000506090000020004" pitchFamily="2" charset="-34"/>
                  </a:rPr>
                  <a:t>ธปท. ประเมินผล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BA1655-19BD-461E-B462-F7F086E31341}"/>
                </a:ext>
              </a:extLst>
            </p:cNvPr>
            <p:cNvSpPr txBox="1"/>
            <p:nvPr/>
          </p:nvSpPr>
          <p:spPr>
            <a:xfrm>
              <a:off x="7305472" y="3852153"/>
              <a:ext cx="220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solidFill>
                    <a:srgbClr val="2F497D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</a:t>
              </a:r>
              <a:r>
                <a:rPr lang="th-TH" sz="1800">
                  <a:solidFill>
                    <a:srgbClr val="2F497D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จากรายงานการดำเนินโครงการที่นำส่งมายัง ธปท.)</a:t>
              </a:r>
              <a:endParaRPr lang="en-US" sz="1800" dirty="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DE262F-D370-4587-BAD4-573DC05906E2}"/>
              </a:ext>
            </a:extLst>
          </p:cNvPr>
          <p:cNvGrpSpPr/>
          <p:nvPr/>
        </p:nvGrpSpPr>
        <p:grpSpPr>
          <a:xfrm>
            <a:off x="2679700" y="986934"/>
            <a:ext cx="4478247" cy="5426566"/>
            <a:chOff x="2679700" y="986934"/>
            <a:chExt cx="4478247" cy="5426566"/>
          </a:xfrm>
        </p:grpSpPr>
        <p:sp>
          <p:nvSpPr>
            <p:cNvPr id="106" name="Title 1"/>
            <p:cNvSpPr txBox="1">
              <a:spLocks/>
            </p:cNvSpPr>
            <p:nvPr/>
          </p:nvSpPr>
          <p:spPr>
            <a:xfrm>
              <a:off x="2695372" y="4103272"/>
              <a:ext cx="28970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th-TH" sz="1800" b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จัดทำแบบสำรวจก่อนเข้าโครงการ</a:t>
              </a:r>
              <a:endParaRPr lang="th-TH" sz="18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th-TH" sz="18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ให้ความรู้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th-TH" sz="18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กระตุ้นและติดตาม</a:t>
              </a:r>
              <a:r>
                <a:rPr lang="th-TH" sz="1800" b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ผล 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th-TH" sz="1800" b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จัดทำ</a:t>
              </a:r>
              <a:r>
                <a:rPr lang="th-TH" sz="18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แบบ</a:t>
              </a:r>
              <a:r>
                <a:rPr lang="th-TH" sz="1800" b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สำรวจหลังเข้าโครงการ</a:t>
              </a:r>
              <a:endParaRPr lang="th-TH" sz="18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36026" y="1030472"/>
              <a:ext cx="3787664" cy="2209885"/>
              <a:chOff x="2959826" y="1157472"/>
              <a:chExt cx="3787664" cy="2209885"/>
            </a:xfrm>
          </p:grpSpPr>
          <p:sp>
            <p:nvSpPr>
              <p:cNvPr id="105" name="Title 1"/>
              <p:cNvSpPr txBox="1">
                <a:spLocks/>
              </p:cNvSpPr>
              <p:nvPr/>
            </p:nvSpPr>
            <p:spPr>
              <a:xfrm>
                <a:off x="2959826" y="1157472"/>
                <a:ext cx="37876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l" defTabSz="1280183" rtl="0" eaLnBrk="1" latinLnBrk="0" hangingPunct="1">
                  <a:spcBef>
                    <a:spcPct val="0"/>
                  </a:spcBef>
                  <a:buNone/>
                  <a:defRPr sz="5600" b="1" kern="1200">
                    <a:solidFill>
                      <a:srgbClr val="004065"/>
                    </a:solidFill>
                    <a:latin typeface="Browallia New" pitchFamily="34" charset="-34"/>
                    <a:ea typeface="+mj-ea"/>
                    <a:cs typeface="Browallia New" pitchFamily="34" charset="-34"/>
                  </a:defRPr>
                </a:lvl1pPr>
              </a:lstStyle>
              <a:p>
                <a:pPr algn="ctr"/>
                <a:r>
                  <a:rPr lang="th-TH" sz="2400" b="0" dirty="0">
                    <a:solidFill>
                      <a:srgbClr val="002060"/>
                    </a:solidFill>
                    <a:latin typeface="DB Helvethaica X 75 Bd" panose="02000506090000020004" pitchFamily="2" charset="-34"/>
                    <a:cs typeface="DB Helvethaica X 75 Bd" panose="02000506090000020004" pitchFamily="2" charset="-34"/>
                  </a:rPr>
                  <a:t>เดือน</a:t>
                </a:r>
                <a:r>
                  <a:rPr lang="th-TH" sz="2400" b="0">
                    <a:solidFill>
                      <a:srgbClr val="002060"/>
                    </a:solidFill>
                    <a:latin typeface="DB Helvethaica X 75 Bd" panose="02000506090000020004" pitchFamily="2" charset="-34"/>
                    <a:cs typeface="DB Helvethaica X 75 Bd" panose="02000506090000020004" pitchFamily="2" charset="-34"/>
                  </a:rPr>
                  <a:t>ที่ 1-3 </a:t>
                </a:r>
                <a:br>
                  <a:rPr lang="th-TH" sz="2400" b="0">
                    <a:solidFill>
                      <a:srgbClr val="002060"/>
                    </a:solidFill>
                    <a:latin typeface="DB Helvethaica X 75 Bd" panose="02000506090000020004" pitchFamily="2" charset="-34"/>
                    <a:cs typeface="DB Helvethaica X 75 Bd" panose="02000506090000020004" pitchFamily="2" charset="-34"/>
                  </a:rPr>
                </a:br>
                <a:r>
                  <a:rPr lang="th-TH" sz="1600" b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(จัดกิจกรรมและรายงานการดำเนินโครงการมายัง ธปท. </a:t>
                </a:r>
                <a:br>
                  <a:rPr lang="th-TH" sz="1600" b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1600" b="0" u="sng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อย่างน้อยเดือนละครั้ง</a:t>
                </a:r>
                <a:r>
                  <a:rPr lang="th-TH" sz="1600" b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)</a:t>
                </a:r>
                <a:r>
                  <a:rPr lang="en-US" sz="1600" b="0">
                    <a:solidFill>
                      <a:srgbClr val="00206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*</a:t>
                </a:r>
                <a:endParaRPr lang="en-GB" sz="2400" b="0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241" y="2301804"/>
                <a:ext cx="1195872" cy="1065553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1494" y="2301804"/>
                <a:ext cx="329030" cy="36015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4976" y="2219614"/>
                <a:ext cx="343748" cy="415695"/>
              </a:xfrm>
              <a:prstGeom prst="rect">
                <a:avLst/>
              </a:prstGeom>
            </p:spPr>
          </p:pic>
        </p:grp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12059" y="4103272"/>
              <a:ext cx="1945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th-TH" sz="1800" b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ให้ความรู้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74213" y="3639294"/>
              <a:ext cx="4136187" cy="412006"/>
              <a:chOff x="2798013" y="3651994"/>
              <a:chExt cx="4221969" cy="40234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798013" y="3651994"/>
                <a:ext cx="2006945" cy="40011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กลุ่มเข้มข้น </a:t>
                </a:r>
                <a:r>
                  <a:rPr lang="en-US" sz="200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(End users)</a:t>
                </a:r>
                <a:endParaRPr lang="th-TH" sz="2000">
                  <a:solidFill>
                    <a:schemeClr val="bg1"/>
                  </a:solidFill>
                  <a:latin typeface="DB Helvethaica X 75 Bd" panose="02000506090000020004" pitchFamily="2" charset="-34"/>
                  <a:ea typeface="+mj-ea"/>
                  <a:cs typeface="DB Helvethaica X 75 Bd" panose="02000506090000020004" pitchFamily="2" charset="-34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013037" y="3654230"/>
                <a:ext cx="2006945" cy="40011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กลุ่ม</a:t>
                </a:r>
                <a:r>
                  <a:rPr lang="th-TH" sz="200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ทั่วไป </a:t>
                </a:r>
                <a:r>
                  <a:rPr lang="en-US" sz="200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(Awareness</a:t>
                </a:r>
                <a:r>
                  <a:rPr lang="en-US" sz="2000" dirty="0">
                    <a:solidFill>
                      <a:schemeClr val="bg1"/>
                    </a:solidFill>
                    <a:latin typeface="DB Helvethaica X 75 Bd" panose="02000506090000020004" pitchFamily="2" charset="-34"/>
                    <a:ea typeface="+mj-ea"/>
                    <a:cs typeface="DB Helvethaica X 75 Bd" panose="02000506090000020004" pitchFamily="2" charset="-34"/>
                  </a:rPr>
                  <a:t>)</a:t>
                </a:r>
                <a:endParaRPr lang="th-TH" sz="2000" dirty="0">
                  <a:solidFill>
                    <a:schemeClr val="bg1"/>
                  </a:solidFill>
                  <a:latin typeface="DB Helvethaica X 75 Bd" panose="02000506090000020004" pitchFamily="2" charset="-34"/>
                  <a:ea typeface="+mj-ea"/>
                  <a:cs typeface="DB Helvethaica X 75 Bd" panose="02000506090000020004" pitchFamily="2" charset="-34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51EE58-43DA-4927-BB24-97ECC71BA10E}"/>
                </a:ext>
              </a:extLst>
            </p:cNvPr>
            <p:cNvSpPr/>
            <p:nvPr/>
          </p:nvSpPr>
          <p:spPr>
            <a:xfrm>
              <a:off x="2679700" y="986934"/>
              <a:ext cx="4432300" cy="5426566"/>
            </a:xfrm>
            <a:prstGeom prst="rect">
              <a:avLst/>
            </a:prstGeom>
            <a:noFill/>
            <a:ln w="38100">
              <a:solidFill>
                <a:srgbClr val="FF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026B3E3A-7D9D-47FA-B565-83559811CFF4}"/>
                </a:ext>
              </a:extLst>
            </p:cNvPr>
            <p:cNvSpPr txBox="1">
              <a:spLocks/>
            </p:cNvSpPr>
            <p:nvPr/>
          </p:nvSpPr>
          <p:spPr>
            <a:xfrm>
              <a:off x="3943303" y="5793793"/>
              <a:ext cx="19155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algn="ctr"/>
              <a:r>
                <a:rPr lang="th-TH" sz="28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กิจกรรม 2</a:t>
              </a:r>
              <a:endParaRPr lang="en-GB" sz="28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FCCEB7-B721-4B65-B4C1-1885E63C3894}"/>
              </a:ext>
            </a:extLst>
          </p:cNvPr>
          <p:cNvGrpSpPr/>
          <p:nvPr/>
        </p:nvGrpSpPr>
        <p:grpSpPr>
          <a:xfrm>
            <a:off x="228600" y="1000467"/>
            <a:ext cx="2273300" cy="5413033"/>
            <a:chOff x="228600" y="1000467"/>
            <a:chExt cx="2273300" cy="5413033"/>
          </a:xfrm>
        </p:grpSpPr>
        <p:sp>
          <p:nvSpPr>
            <p:cNvPr id="88" name="Title 1"/>
            <p:cNvSpPr txBox="1">
              <a:spLocks/>
            </p:cNvSpPr>
            <p:nvPr/>
          </p:nvSpPr>
          <p:spPr>
            <a:xfrm>
              <a:off x="344214" y="3600498"/>
              <a:ext cx="2142187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0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อบรม</a:t>
              </a:r>
              <a:r>
                <a:rPr lang="en-US" sz="20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 Fin. Trainer</a:t>
              </a:r>
            </a:p>
            <a:p>
              <a:r>
                <a:rPr lang="en-US" sz="1800" b="0" dirty="0">
                  <a:solidFill>
                    <a:srgbClr val="2F497D"/>
                  </a:solidFill>
                  <a:latin typeface="DB Helvethaica X 55 Regular" panose="02000506090000020004" pitchFamily="2" charset="-34"/>
                  <a:ea typeface="+mn-ea"/>
                  <a:cs typeface="DB Helvethaica X 55 Regular" panose="02000506090000020004" pitchFamily="2" charset="-34"/>
                </a:rPr>
                <a:t>(</a:t>
              </a:r>
              <a:r>
                <a:rPr lang="th-TH" sz="1800" b="0" dirty="0">
                  <a:solidFill>
                    <a:srgbClr val="2F497D"/>
                  </a:solidFill>
                  <a:latin typeface="DB Helvethaica X 55 Regular" panose="02000506090000020004" pitchFamily="2" charset="-34"/>
                  <a:ea typeface="+mn-ea"/>
                  <a:cs typeface="DB Helvethaica X 55 Regular" panose="02000506090000020004" pitchFamily="2" charset="-34"/>
                </a:rPr>
                <a:t>ได้รับประกาศนียบัตรเมื่ออบรม ≥ 80</a:t>
              </a:r>
              <a:r>
                <a:rPr lang="en-US" sz="1800" b="0" dirty="0">
                  <a:solidFill>
                    <a:srgbClr val="2F497D"/>
                  </a:solidFill>
                  <a:latin typeface="DB Helvethaica X 55 Regular" panose="02000506090000020004" pitchFamily="2" charset="-34"/>
                  <a:ea typeface="+mn-ea"/>
                  <a:cs typeface="DB Helvethaica X 55 Regular" panose="02000506090000020004" pitchFamily="2" charset="-34"/>
                </a:rPr>
                <a:t>%</a:t>
              </a:r>
              <a:r>
                <a:rPr lang="th-TH" sz="1800" b="0" dirty="0">
                  <a:solidFill>
                    <a:srgbClr val="2F497D"/>
                  </a:solidFill>
                  <a:latin typeface="DB Helvethaica X 55 Regular" panose="02000506090000020004" pitchFamily="2" charset="-34"/>
                  <a:ea typeface="+mn-ea"/>
                  <a:cs typeface="DB Helvethaica X 55 Regular" panose="02000506090000020004" pitchFamily="2" charset="-34"/>
                </a:rPr>
                <a:t> ของระยะเวลาอบรมทั้งหมด</a:t>
              </a:r>
              <a:r>
                <a:rPr lang="en-US" sz="1800" b="0" dirty="0">
                  <a:solidFill>
                    <a:srgbClr val="2F497D"/>
                  </a:solidFill>
                  <a:latin typeface="DB Helvethaica X 55 Regular" panose="02000506090000020004" pitchFamily="2" charset="-34"/>
                  <a:ea typeface="+mn-ea"/>
                  <a:cs typeface="DB Helvethaica X 55 Regular" panose="02000506090000020004" pitchFamily="2" charset="-34"/>
                </a:rPr>
                <a:t>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th-TH" sz="20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วางแผนการดำเนินงาน</a:t>
              </a:r>
              <a:endParaRPr lang="en-GB" sz="20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05849" y="2133844"/>
              <a:ext cx="919924" cy="126616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58" y="2730082"/>
              <a:ext cx="577174" cy="43489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DF086B-FD26-490D-9D9B-7D74B143AFF0}"/>
                </a:ext>
              </a:extLst>
            </p:cNvPr>
            <p:cNvSpPr/>
            <p:nvPr/>
          </p:nvSpPr>
          <p:spPr>
            <a:xfrm>
              <a:off x="228600" y="1000467"/>
              <a:ext cx="2273300" cy="5413033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2A590A55-C08A-4648-BB36-33D938945EA7}"/>
                </a:ext>
              </a:extLst>
            </p:cNvPr>
            <p:cNvSpPr txBox="1">
              <a:spLocks/>
            </p:cNvSpPr>
            <p:nvPr/>
          </p:nvSpPr>
          <p:spPr>
            <a:xfrm>
              <a:off x="425403" y="5793793"/>
              <a:ext cx="19155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1280183" rtl="0" eaLnBrk="1" latinLnBrk="0" hangingPunct="1">
                <a:spcBef>
                  <a:spcPct val="0"/>
                </a:spcBef>
                <a:buNone/>
                <a:defRPr sz="56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algn="ctr"/>
              <a:r>
                <a:rPr lang="th-TH" sz="2800" b="0" dirty="0">
                  <a:solidFill>
                    <a:srgbClr val="002060"/>
                  </a:solidFill>
                  <a:latin typeface="DB Helvethaica X 75 Bd" panose="02000506090000020004" pitchFamily="2" charset="-34"/>
                  <a:cs typeface="DB Helvethaica X 75 Bd" panose="02000506090000020004" pitchFamily="2" charset="-34"/>
                </a:rPr>
                <a:t>กิจกรรม 1</a:t>
              </a:r>
              <a:endParaRPr lang="en-GB" sz="2800" b="0" dirty="0">
                <a:solidFill>
                  <a:srgbClr val="002060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9BC398AA-F902-437F-8265-9567ECE1F39D}"/>
              </a:ext>
            </a:extLst>
          </p:cNvPr>
          <p:cNvSpPr txBox="1">
            <a:spLocks/>
          </p:cNvSpPr>
          <p:nvPr/>
        </p:nvSpPr>
        <p:spPr>
          <a:xfrm>
            <a:off x="6662571" y="272562"/>
            <a:ext cx="5315011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ขั้นตอนการดำเนินโครงการ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2979DD-1B96-493F-9DE6-1D0D6D55A2CE}"/>
              </a:ext>
            </a:extLst>
          </p:cNvPr>
          <p:cNvCxnSpPr/>
          <p:nvPr/>
        </p:nvCxnSpPr>
        <p:spPr>
          <a:xfrm>
            <a:off x="0" y="848139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B22677F-CB2C-4112-93D7-3061D1DBCC31}"/>
              </a:ext>
            </a:extLst>
          </p:cNvPr>
          <p:cNvSpPr txBox="1"/>
          <p:nvPr/>
        </p:nvSpPr>
        <p:spPr>
          <a:xfrm>
            <a:off x="2699" y="6609710"/>
            <a:ext cx="1236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* 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ธปท. จะมีแบบฟอร์มให้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รายงานการดำเนินโครงการในแต่ละเดือนผ่านช่องทาง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Online (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กรณีที่หน่วยงานมี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Trainer 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มากกว่า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 ขอให้ตัวแทน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 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รายงานเข้ามาเพียง 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คนเท่านั้น)</a:t>
            </a:r>
            <a:r>
              <a:rPr lang="en-US" sz="1600">
                <a:solidFill>
                  <a:srgbClr val="2F497D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endParaRPr lang="en-US" sz="1600" dirty="0">
              <a:solidFill>
                <a:srgbClr val="2F497D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E94019-C2A7-4180-B8A5-BE38DABA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67" y="6565941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03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86B62C2-0160-427D-89DE-57DA067769C4}"/>
              </a:ext>
            </a:extLst>
          </p:cNvPr>
          <p:cNvSpPr txBox="1">
            <a:spLocks/>
          </p:cNvSpPr>
          <p:nvPr/>
        </p:nvSpPr>
        <p:spPr>
          <a:xfrm>
            <a:off x="2511972" y="1824890"/>
            <a:ext cx="7916917" cy="19114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ctr"/>
            <a:r>
              <a:rPr lang="th-TH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เกณฑ์การประเมินรางวัลโครงการ </a:t>
            </a:r>
            <a:r>
              <a:rPr lang="en-US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 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Fin.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ดี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Happy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Life !!!</a:t>
            </a:r>
            <a:endParaRPr lang="th-TH" sz="3200" dirty="0">
              <a:solidFill>
                <a:srgbClr val="002060"/>
              </a:solidFill>
              <a:latin typeface="DB Helvethaica X 66 MedIt" panose="02000506090000020004" pitchFamily="2" charset="-34"/>
              <a:cs typeface="DB Helvethaica X 66 MedIt" panose="02000506090000020004" pitchFamily="2" charset="-3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4D8B80-D6FE-45BD-84D8-F1CCA1995CED}"/>
              </a:ext>
            </a:extLst>
          </p:cNvPr>
          <p:cNvGrpSpPr/>
          <p:nvPr/>
        </p:nvGrpSpPr>
        <p:grpSpPr>
          <a:xfrm>
            <a:off x="3352801" y="3755946"/>
            <a:ext cx="8193658" cy="2717963"/>
            <a:chOff x="3859774" y="2709042"/>
            <a:chExt cx="7448703" cy="2656965"/>
          </a:xfrm>
        </p:grpSpPr>
        <p:sp>
          <p:nvSpPr>
            <p:cNvPr id="18" name="평행 사변형 212">
              <a:extLst>
                <a:ext uri="{FF2B5EF4-FFF2-40B4-BE49-F238E27FC236}">
                  <a16:creationId xmlns:a16="http://schemas.microsoft.com/office/drawing/2014/main" id="{71D2638C-BFA0-4C20-9EF6-392BF0D4F6EC}"/>
                </a:ext>
              </a:extLst>
            </p:cNvPr>
            <p:cNvSpPr/>
            <p:nvPr/>
          </p:nvSpPr>
          <p:spPr>
            <a:xfrm>
              <a:off x="3859774" y="4942189"/>
              <a:ext cx="2160000" cy="410400"/>
            </a:xfrm>
            <a:prstGeom prst="parallelogram">
              <a:avLst>
                <a:gd name="adj" fmla="val 96284"/>
              </a:avLst>
            </a:prstGeom>
            <a:solidFill>
              <a:srgbClr val="068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평행 사변형 213">
              <a:extLst>
                <a:ext uri="{FF2B5EF4-FFF2-40B4-BE49-F238E27FC236}">
                  <a16:creationId xmlns:a16="http://schemas.microsoft.com/office/drawing/2014/main" id="{871BA4A0-9597-4FED-B00E-185043FFA632}"/>
                </a:ext>
              </a:extLst>
            </p:cNvPr>
            <p:cNvSpPr/>
            <p:nvPr/>
          </p:nvSpPr>
          <p:spPr>
            <a:xfrm rot="16200000" flipH="1">
              <a:off x="5241239" y="4587439"/>
              <a:ext cx="1160004" cy="397131"/>
            </a:xfrm>
            <a:prstGeom prst="parallelogram">
              <a:avLst>
                <a:gd name="adj" fmla="val 103225"/>
              </a:avLst>
            </a:prstGeom>
            <a:solidFill>
              <a:srgbClr val="0352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평행 사변형 214">
              <a:extLst>
                <a:ext uri="{FF2B5EF4-FFF2-40B4-BE49-F238E27FC236}">
                  <a16:creationId xmlns:a16="http://schemas.microsoft.com/office/drawing/2014/main" id="{4AAFD3FD-7E8A-4DCC-9108-EE1816DF295D}"/>
                </a:ext>
              </a:extLst>
            </p:cNvPr>
            <p:cNvSpPr/>
            <p:nvPr/>
          </p:nvSpPr>
          <p:spPr>
            <a:xfrm>
              <a:off x="5622675" y="4206002"/>
              <a:ext cx="2160000" cy="410400"/>
            </a:xfrm>
            <a:prstGeom prst="parallelogram">
              <a:avLst>
                <a:gd name="adj" fmla="val 96284"/>
              </a:avLst>
            </a:prstGeom>
            <a:solidFill>
              <a:srgbClr val="07A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평행 사변형 215">
              <a:extLst>
                <a:ext uri="{FF2B5EF4-FFF2-40B4-BE49-F238E27FC236}">
                  <a16:creationId xmlns:a16="http://schemas.microsoft.com/office/drawing/2014/main" id="{88536D8A-7F6D-4785-9031-24C9C728AB61}"/>
                </a:ext>
              </a:extLst>
            </p:cNvPr>
            <p:cNvSpPr/>
            <p:nvPr/>
          </p:nvSpPr>
          <p:spPr>
            <a:xfrm rot="16200000" flipH="1">
              <a:off x="7004140" y="3838959"/>
              <a:ext cx="1160004" cy="397131"/>
            </a:xfrm>
            <a:prstGeom prst="parallelogram">
              <a:avLst>
                <a:gd name="adj" fmla="val 103225"/>
              </a:avLst>
            </a:prstGeom>
            <a:solidFill>
              <a:srgbClr val="4760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평행 사변형 216">
              <a:extLst>
                <a:ext uri="{FF2B5EF4-FFF2-40B4-BE49-F238E27FC236}">
                  <a16:creationId xmlns:a16="http://schemas.microsoft.com/office/drawing/2014/main" id="{6F2E2DE1-A170-4031-A175-F1AA06D5B5FD}"/>
                </a:ext>
              </a:extLst>
            </p:cNvPr>
            <p:cNvSpPr/>
            <p:nvPr/>
          </p:nvSpPr>
          <p:spPr>
            <a:xfrm>
              <a:off x="7385576" y="3457522"/>
              <a:ext cx="2160000" cy="410400"/>
            </a:xfrm>
            <a:prstGeom prst="parallelogram">
              <a:avLst>
                <a:gd name="adj" fmla="val 96284"/>
              </a:avLst>
            </a:prstGeom>
            <a:solidFill>
              <a:srgbClr val="90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평행 사변형 217">
              <a:extLst>
                <a:ext uri="{FF2B5EF4-FFF2-40B4-BE49-F238E27FC236}">
                  <a16:creationId xmlns:a16="http://schemas.microsoft.com/office/drawing/2014/main" id="{C992DAAF-C312-4F27-BBDC-66FEC5D752E4}"/>
                </a:ext>
              </a:extLst>
            </p:cNvPr>
            <p:cNvSpPr/>
            <p:nvPr/>
          </p:nvSpPr>
          <p:spPr>
            <a:xfrm rot="16200000" flipH="1">
              <a:off x="8767041" y="3090479"/>
              <a:ext cx="1160004" cy="397131"/>
            </a:xfrm>
            <a:prstGeom prst="parallelogram">
              <a:avLst>
                <a:gd name="adj" fmla="val 103225"/>
              </a:avLst>
            </a:prstGeom>
            <a:solidFill>
              <a:srgbClr val="7D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평행 사변형 218">
              <a:extLst>
                <a:ext uri="{FF2B5EF4-FFF2-40B4-BE49-F238E27FC236}">
                  <a16:creationId xmlns:a16="http://schemas.microsoft.com/office/drawing/2014/main" id="{37F133A8-DB4D-48AD-825F-E945DEA79951}"/>
                </a:ext>
              </a:extLst>
            </p:cNvPr>
            <p:cNvSpPr/>
            <p:nvPr/>
          </p:nvSpPr>
          <p:spPr>
            <a:xfrm>
              <a:off x="9148477" y="2709042"/>
              <a:ext cx="2160000" cy="410400"/>
            </a:xfrm>
            <a:prstGeom prst="parallelogram">
              <a:avLst>
                <a:gd name="adj" fmla="val 96284"/>
              </a:avLst>
            </a:prstGeom>
            <a:solidFill>
              <a:srgbClr val="FB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Parallelogram 30">
              <a:extLst>
                <a:ext uri="{FF2B5EF4-FFF2-40B4-BE49-F238E27FC236}">
                  <a16:creationId xmlns:a16="http://schemas.microsoft.com/office/drawing/2014/main" id="{C6E17AF3-4AF7-4FB7-9C45-062A1478FDA8}"/>
                </a:ext>
              </a:extLst>
            </p:cNvPr>
            <p:cNvSpPr/>
            <p:nvPr/>
          </p:nvSpPr>
          <p:spPr>
            <a:xfrm flipH="1">
              <a:off x="6612595" y="3597012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Donut 24">
              <a:extLst>
                <a:ext uri="{FF2B5EF4-FFF2-40B4-BE49-F238E27FC236}">
                  <a16:creationId xmlns:a16="http://schemas.microsoft.com/office/drawing/2014/main" id="{5C73B08B-B39D-464F-8824-28927E94E1AD}"/>
                </a:ext>
              </a:extLst>
            </p:cNvPr>
            <p:cNvSpPr/>
            <p:nvPr/>
          </p:nvSpPr>
          <p:spPr>
            <a:xfrm>
              <a:off x="4801022" y="4292549"/>
              <a:ext cx="395217" cy="398434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1264C42-B0A9-4B29-815B-3D87F1CC43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r="30663" b="4268"/>
          <a:stretch/>
        </p:blipFill>
        <p:spPr>
          <a:xfrm>
            <a:off x="10054429" y="1405738"/>
            <a:ext cx="1089497" cy="2237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C7E5D0-5FE0-4661-8527-7744E65D8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54"/>
          <a:stretch/>
        </p:blipFill>
        <p:spPr>
          <a:xfrm>
            <a:off x="1437161" y="4162097"/>
            <a:ext cx="3685324" cy="171318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8ABB911-6829-4926-BCBC-7CEB7D698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09" y="1466927"/>
            <a:ext cx="2029925" cy="20299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CCFDD-CCFD-4FBE-951D-D456C2FE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75229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3435F-C680-4DD2-97E0-5F4A89F7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617" y="6601830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7</a:t>
            </a:fld>
            <a:endParaRPr lang="th-TH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178632-12AC-4F83-8423-5DFCEA0BB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56594"/>
              </p:ext>
            </p:extLst>
          </p:nvPr>
        </p:nvGraphicFramePr>
        <p:xfrm>
          <a:off x="5741581" y="1927312"/>
          <a:ext cx="4843560" cy="333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F18859-4BF2-4DFC-A3E3-9A962D03E6DC}"/>
              </a:ext>
            </a:extLst>
          </p:cNvPr>
          <p:cNvSpPr txBox="1"/>
          <p:nvPr/>
        </p:nvSpPr>
        <p:spPr>
          <a:xfrm>
            <a:off x="5912627" y="2196391"/>
            <a:ext cx="570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r>
              <a:rPr lang="en-US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0</a:t>
            </a:r>
          </a:p>
          <a:p>
            <a:pPr algn="ctr"/>
            <a:r>
              <a:rPr lang="th-TH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คะแนน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32387-C141-4490-9679-02624775C6B5}"/>
              </a:ext>
            </a:extLst>
          </p:cNvPr>
          <p:cNvSpPr txBox="1"/>
          <p:nvPr/>
        </p:nvSpPr>
        <p:spPr>
          <a:xfrm>
            <a:off x="6160217" y="3235398"/>
            <a:ext cx="570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r>
              <a:rPr lang="en-US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0</a:t>
            </a:r>
          </a:p>
          <a:p>
            <a:pPr algn="ctr"/>
            <a:r>
              <a:rPr lang="th-TH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คะแนน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564AC-CD09-4CA0-B08C-307FACA2DA0F}"/>
              </a:ext>
            </a:extLst>
          </p:cNvPr>
          <p:cNvSpPr txBox="1"/>
          <p:nvPr/>
        </p:nvSpPr>
        <p:spPr>
          <a:xfrm>
            <a:off x="5925423" y="4203838"/>
            <a:ext cx="570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</a:t>
            </a:r>
            <a:r>
              <a:rPr lang="en-US" b="1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0</a:t>
            </a:r>
          </a:p>
          <a:p>
            <a:pPr algn="ctr"/>
            <a:r>
              <a:rPr lang="th-TH" sz="1600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คะแนน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79156-48CE-40AC-9EA4-AD6859314DF5}"/>
              </a:ext>
            </a:extLst>
          </p:cNvPr>
          <p:cNvSpPr/>
          <p:nvPr/>
        </p:nvSpPr>
        <p:spPr>
          <a:xfrm>
            <a:off x="6621249" y="2882820"/>
            <a:ext cx="4003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ให้ความรู้ทางการเงินตามหัวข้อ</a:t>
            </a:r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อบรมที่หน่วยงานคัดเลือก</a:t>
            </a:r>
            <a:endParaRPr lang="th-TH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F8EC1-9620-40F8-9655-7F6535156652}"/>
              </a:ext>
            </a:extLst>
          </p:cNvPr>
          <p:cNvSpPr/>
          <p:nvPr/>
        </p:nvSpPr>
        <p:spPr>
          <a:xfrm>
            <a:off x="6661478" y="3880579"/>
            <a:ext cx="4112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จัดกิจกรรมและสร้างช่องทางการสื่อสารภายในหน่วยงานเพื่อกระตุ้นพฤติกรรม </a:t>
            </a:r>
            <a:endParaRPr lang="th-TH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8AD72-23D1-41E2-9D44-A511FA8A0B4F}"/>
              </a:ext>
            </a:extLst>
          </p:cNvPr>
          <p:cNvGrpSpPr/>
          <p:nvPr/>
        </p:nvGrpSpPr>
        <p:grpSpPr>
          <a:xfrm>
            <a:off x="1743360" y="2030040"/>
            <a:ext cx="3908846" cy="3025454"/>
            <a:chOff x="2007122" y="2392589"/>
            <a:chExt cx="3538512" cy="35165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6D6449-C8D5-4FC7-9F46-9A3FFE7B8C97}"/>
                </a:ext>
              </a:extLst>
            </p:cNvPr>
            <p:cNvGrpSpPr/>
            <p:nvPr/>
          </p:nvGrpSpPr>
          <p:grpSpPr>
            <a:xfrm>
              <a:off x="2007122" y="2392589"/>
              <a:ext cx="3538512" cy="3516582"/>
              <a:chOff x="1835941" y="2095002"/>
              <a:chExt cx="3763922" cy="374059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FCC608-DD57-40DE-BD7C-21F148280F18}"/>
                  </a:ext>
                </a:extLst>
              </p:cNvPr>
              <p:cNvGrpSpPr/>
              <p:nvPr/>
            </p:nvGrpSpPr>
            <p:grpSpPr>
              <a:xfrm>
                <a:off x="1835941" y="2095002"/>
                <a:ext cx="3763922" cy="3740595"/>
                <a:chOff x="1608548" y="1762697"/>
                <a:chExt cx="3639313" cy="3616759"/>
              </a:xfrm>
            </p:grpSpPr>
            <p:sp>
              <p:nvSpPr>
                <p:cNvPr id="28" name="Rounded Rectangle 40">
                  <a:extLst>
                    <a:ext uri="{FF2B5EF4-FFF2-40B4-BE49-F238E27FC236}">
                      <a16:creationId xmlns:a16="http://schemas.microsoft.com/office/drawing/2014/main" id="{CA94FCC0-35A3-4473-9AA1-679FE6AC029F}"/>
                    </a:ext>
                  </a:extLst>
                </p:cNvPr>
                <p:cNvSpPr/>
                <p:nvPr/>
              </p:nvSpPr>
              <p:spPr>
                <a:xfrm>
                  <a:off x="1608549" y="3134298"/>
                  <a:ext cx="1158007" cy="2230573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Rounded Rectangle 41">
                  <a:extLst>
                    <a:ext uri="{FF2B5EF4-FFF2-40B4-BE49-F238E27FC236}">
                      <a16:creationId xmlns:a16="http://schemas.microsoft.com/office/drawing/2014/main" id="{6F858CF7-0BD4-48E0-B745-8B631B82BDEB}"/>
                    </a:ext>
                  </a:extLst>
                </p:cNvPr>
                <p:cNvSpPr/>
                <p:nvPr/>
              </p:nvSpPr>
              <p:spPr>
                <a:xfrm>
                  <a:off x="2704718" y="2235696"/>
                  <a:ext cx="1207381" cy="3129176"/>
                </a:xfrm>
                <a:prstGeom prst="roundRect">
                  <a:avLst/>
                </a:prstGeom>
                <a:solidFill>
                  <a:srgbClr val="87CD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0" name="Rounded Rectangle 42">
                  <a:extLst>
                    <a:ext uri="{FF2B5EF4-FFF2-40B4-BE49-F238E27FC236}">
                      <a16:creationId xmlns:a16="http://schemas.microsoft.com/office/drawing/2014/main" id="{9E64BD9F-081B-4D99-9852-46E81B9ABC10}"/>
                    </a:ext>
                  </a:extLst>
                </p:cNvPr>
                <p:cNvSpPr/>
                <p:nvPr/>
              </p:nvSpPr>
              <p:spPr>
                <a:xfrm>
                  <a:off x="3892689" y="1762697"/>
                  <a:ext cx="1342961" cy="3602173"/>
                </a:xfrm>
                <a:prstGeom prst="roundRect">
                  <a:avLst/>
                </a:prstGeom>
                <a:solidFill>
                  <a:srgbClr val="5FBC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2E8E137-9C9E-4DAD-BEC7-D6A3964D1B1C}"/>
                    </a:ext>
                  </a:extLst>
                </p:cNvPr>
                <p:cNvSpPr/>
                <p:nvPr/>
              </p:nvSpPr>
              <p:spPr>
                <a:xfrm>
                  <a:off x="1608548" y="4951034"/>
                  <a:ext cx="3639313" cy="42842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000" dirty="0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ระดับรางวัล</a:t>
                  </a:r>
                </a:p>
              </p:txBody>
            </p:sp>
          </p:grpSp>
          <p:sp>
            <p:nvSpPr>
              <p:cNvPr id="16" name="5-Point Star 45">
                <a:extLst>
                  <a:ext uri="{FF2B5EF4-FFF2-40B4-BE49-F238E27FC236}">
                    <a16:creationId xmlns:a16="http://schemas.microsoft.com/office/drawing/2014/main" id="{B5183577-5F40-424F-A079-EC3EC5935AD0}"/>
                  </a:ext>
                </a:extLst>
              </p:cNvPr>
              <p:cNvSpPr/>
              <p:nvPr/>
            </p:nvSpPr>
            <p:spPr>
              <a:xfrm>
                <a:off x="4697806" y="2765812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5-Point Star 46">
                <a:extLst>
                  <a:ext uri="{FF2B5EF4-FFF2-40B4-BE49-F238E27FC236}">
                    <a16:creationId xmlns:a16="http://schemas.microsoft.com/office/drawing/2014/main" id="{0828CFB5-E931-4508-969C-995668504E21}"/>
                  </a:ext>
                </a:extLst>
              </p:cNvPr>
              <p:cNvSpPr/>
              <p:nvPr/>
            </p:nvSpPr>
            <p:spPr>
              <a:xfrm>
                <a:off x="4679578" y="3291550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8" name="5-Point Star 47">
                <a:extLst>
                  <a:ext uri="{FF2B5EF4-FFF2-40B4-BE49-F238E27FC236}">
                    <a16:creationId xmlns:a16="http://schemas.microsoft.com/office/drawing/2014/main" id="{D3FCFA72-D9F5-4D09-99F8-C6561686E871}"/>
                  </a:ext>
                </a:extLst>
              </p:cNvPr>
              <p:cNvSpPr/>
              <p:nvPr/>
            </p:nvSpPr>
            <p:spPr>
              <a:xfrm>
                <a:off x="4672610" y="3840490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9" name="5-Point Star 48">
                <a:extLst>
                  <a:ext uri="{FF2B5EF4-FFF2-40B4-BE49-F238E27FC236}">
                    <a16:creationId xmlns:a16="http://schemas.microsoft.com/office/drawing/2014/main" id="{ECA1B518-F8A3-4DD1-A1A5-329882DB1AD8}"/>
                  </a:ext>
                </a:extLst>
              </p:cNvPr>
              <p:cNvSpPr/>
              <p:nvPr/>
            </p:nvSpPr>
            <p:spPr>
              <a:xfrm>
                <a:off x="4675963" y="4351607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5-Point Star 49">
                <a:extLst>
                  <a:ext uri="{FF2B5EF4-FFF2-40B4-BE49-F238E27FC236}">
                    <a16:creationId xmlns:a16="http://schemas.microsoft.com/office/drawing/2014/main" id="{846D99E6-50F7-46C8-A08A-59225B54E23D}"/>
                  </a:ext>
                </a:extLst>
              </p:cNvPr>
              <p:cNvSpPr/>
              <p:nvPr/>
            </p:nvSpPr>
            <p:spPr>
              <a:xfrm>
                <a:off x="4672610" y="4867619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5-Point Star 51">
                <a:extLst>
                  <a:ext uri="{FF2B5EF4-FFF2-40B4-BE49-F238E27FC236}">
                    <a16:creationId xmlns:a16="http://schemas.microsoft.com/office/drawing/2014/main" id="{6739C372-6998-40D1-9EE4-A66C22073E75}"/>
                  </a:ext>
                </a:extLst>
              </p:cNvPr>
              <p:cNvSpPr/>
              <p:nvPr/>
            </p:nvSpPr>
            <p:spPr>
              <a:xfrm>
                <a:off x="3361126" y="3370415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2" name="5-Point Star 52">
                <a:extLst>
                  <a:ext uri="{FF2B5EF4-FFF2-40B4-BE49-F238E27FC236}">
                    <a16:creationId xmlns:a16="http://schemas.microsoft.com/office/drawing/2014/main" id="{9F6BD9E3-B446-4EF0-A64F-07281BCAC53E}"/>
                  </a:ext>
                </a:extLst>
              </p:cNvPr>
              <p:cNvSpPr/>
              <p:nvPr/>
            </p:nvSpPr>
            <p:spPr>
              <a:xfrm>
                <a:off x="3354158" y="3840490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3" name="5-Point Star 53">
                <a:extLst>
                  <a:ext uri="{FF2B5EF4-FFF2-40B4-BE49-F238E27FC236}">
                    <a16:creationId xmlns:a16="http://schemas.microsoft.com/office/drawing/2014/main" id="{FE4E6F8A-9C62-43E1-AEB3-FBC30E400FBC}"/>
                  </a:ext>
                </a:extLst>
              </p:cNvPr>
              <p:cNvSpPr/>
              <p:nvPr/>
            </p:nvSpPr>
            <p:spPr>
              <a:xfrm>
                <a:off x="3357511" y="4404184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4" name="5-Point Star 54">
                <a:extLst>
                  <a:ext uri="{FF2B5EF4-FFF2-40B4-BE49-F238E27FC236}">
                    <a16:creationId xmlns:a16="http://schemas.microsoft.com/office/drawing/2014/main" id="{4D3B4735-647F-4620-8672-EBA0E1D23309}"/>
                  </a:ext>
                </a:extLst>
              </p:cNvPr>
              <p:cNvSpPr/>
              <p:nvPr/>
            </p:nvSpPr>
            <p:spPr>
              <a:xfrm>
                <a:off x="3354158" y="4867619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5" name="5-Point Star 56">
                <a:extLst>
                  <a:ext uri="{FF2B5EF4-FFF2-40B4-BE49-F238E27FC236}">
                    <a16:creationId xmlns:a16="http://schemas.microsoft.com/office/drawing/2014/main" id="{F004BDCF-97F7-438C-8A20-392E67215399}"/>
                  </a:ext>
                </a:extLst>
              </p:cNvPr>
              <p:cNvSpPr/>
              <p:nvPr/>
            </p:nvSpPr>
            <p:spPr>
              <a:xfrm>
                <a:off x="2149533" y="4025117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6" name="5-Point Star 57">
                <a:extLst>
                  <a:ext uri="{FF2B5EF4-FFF2-40B4-BE49-F238E27FC236}">
                    <a16:creationId xmlns:a16="http://schemas.microsoft.com/office/drawing/2014/main" id="{8022E0EC-DF0F-4A07-A489-793CD78B95A4}"/>
                  </a:ext>
                </a:extLst>
              </p:cNvPr>
              <p:cNvSpPr/>
              <p:nvPr/>
            </p:nvSpPr>
            <p:spPr>
              <a:xfrm>
                <a:off x="2152887" y="4483658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5-Point Star 58">
                <a:extLst>
                  <a:ext uri="{FF2B5EF4-FFF2-40B4-BE49-F238E27FC236}">
                    <a16:creationId xmlns:a16="http://schemas.microsoft.com/office/drawing/2014/main" id="{3F25C906-7DF0-400C-9CE7-5929DA41EE2C}"/>
                  </a:ext>
                </a:extLst>
              </p:cNvPr>
              <p:cNvSpPr/>
              <p:nvPr/>
            </p:nvSpPr>
            <p:spPr>
              <a:xfrm>
                <a:off x="2149533" y="4907660"/>
                <a:ext cx="443456" cy="443456"/>
              </a:xfrm>
              <a:prstGeom prst="star5">
                <a:avLst/>
              </a:prstGeom>
              <a:solidFill>
                <a:srgbClr val="FFD4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85529-63EB-4FB4-B235-31DDF097BD6D}"/>
                </a:ext>
              </a:extLst>
            </p:cNvPr>
            <p:cNvSpPr/>
            <p:nvPr/>
          </p:nvSpPr>
          <p:spPr>
            <a:xfrm>
              <a:off x="4552705" y="2477566"/>
              <a:ext cx="667265" cy="3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86 </a:t>
              </a:r>
              <a:r>
                <a:rPr lang="th-TH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คะแนน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66765C-7C16-4383-BA53-8577700C6CD1}"/>
                </a:ext>
              </a:extLst>
            </p:cNvPr>
            <p:cNvSpPr/>
            <p:nvPr/>
          </p:nvSpPr>
          <p:spPr>
            <a:xfrm>
              <a:off x="3338126" y="2894264"/>
              <a:ext cx="667265" cy="3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65 </a:t>
              </a:r>
              <a:r>
                <a:rPr lang="th-TH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คะแนน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08FD1B-AEED-4292-845E-3FCE5859206D}"/>
                </a:ext>
              </a:extLst>
            </p:cNvPr>
            <p:cNvSpPr/>
            <p:nvPr/>
          </p:nvSpPr>
          <p:spPr>
            <a:xfrm>
              <a:off x="2009562" y="3769518"/>
              <a:ext cx="991362" cy="3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50 </a:t>
              </a:r>
              <a:r>
                <a:rPr lang="th-TH" sz="1600" b="1" dirty="0">
                  <a:solidFill>
                    <a:srgbClr val="00206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คะแนน</a:t>
              </a:r>
              <a:endParaRPr lang="th-TH" sz="1200" b="1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6A6A33-83FA-49AB-A11F-543B6D572ABB}"/>
              </a:ext>
            </a:extLst>
          </p:cNvPr>
          <p:cNvSpPr/>
          <p:nvPr/>
        </p:nvSpPr>
        <p:spPr>
          <a:xfrm>
            <a:off x="1875376" y="5046586"/>
            <a:ext cx="4100880" cy="341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h-TH" sz="16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น้อยกว่า </a:t>
            </a:r>
            <a:r>
              <a:rPr lang="en-US" sz="16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50 </a:t>
            </a:r>
            <a:r>
              <a:rPr lang="th-TH" sz="16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คะแนน จะได้รับประกาศนียบัตรการเข้าร่วมโครงการ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831901-96D8-4D5F-A6C3-B4AE6C4BB3A1}"/>
              </a:ext>
            </a:extLst>
          </p:cNvPr>
          <p:cNvSpPr/>
          <p:nvPr/>
        </p:nvSpPr>
        <p:spPr>
          <a:xfrm>
            <a:off x="685800" y="698500"/>
            <a:ext cx="10464800" cy="47616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D9A134-7B4C-4E71-A39E-595007BDC7C4}"/>
              </a:ext>
            </a:extLst>
          </p:cNvPr>
          <p:cNvGrpSpPr/>
          <p:nvPr/>
        </p:nvGrpSpPr>
        <p:grpSpPr>
          <a:xfrm>
            <a:off x="3008749" y="1183948"/>
            <a:ext cx="1269336" cy="1071133"/>
            <a:chOff x="3008749" y="1183948"/>
            <a:chExt cx="1269336" cy="1071133"/>
          </a:xfrm>
        </p:grpSpPr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4D0C8497-6A6C-4D4C-85D1-82D12C088C80}"/>
                </a:ext>
              </a:extLst>
            </p:cNvPr>
            <p:cNvSpPr txBox="1">
              <a:spLocks/>
            </p:cNvSpPr>
            <p:nvPr/>
          </p:nvSpPr>
          <p:spPr>
            <a:xfrm>
              <a:off x="3008749" y="1820567"/>
              <a:ext cx="1269336" cy="4345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377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0" dirty="0">
                  <a:solidFill>
                    <a:srgbClr val="002060"/>
                  </a:solidFill>
                  <a:latin typeface="DB Helvethaica X 66 MedIt" panose="02000506090000020004" pitchFamily="2" charset="-34"/>
                  <a:cs typeface="DB Helvethaica X 66 MedIt" panose="02000506090000020004" pitchFamily="2" charset="-34"/>
                </a:rPr>
                <a:t>โล่รางวัล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0" dirty="0">
                  <a:solidFill>
                    <a:srgbClr val="002060"/>
                  </a:solidFill>
                  <a:latin typeface="DB Helvethaica X 66 MedIt" panose="02000506090000020004" pitchFamily="2" charset="-34"/>
                  <a:cs typeface="DB Helvethaica X 66 MedIt" panose="02000506090000020004" pitchFamily="2" charset="-34"/>
                </a:rPr>
                <a:t>ระดับดีเด่น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66 MedIt" panose="02000506090000020004" pitchFamily="2" charset="-34"/>
                <a:cs typeface="DB Helvethaica X 66 MedIt" panose="02000506090000020004" pitchFamily="2" charset="-34"/>
              </a:endParaRPr>
            </a:p>
          </p:txBody>
        </p:sp>
        <p:pic>
          <p:nvPicPr>
            <p:cNvPr id="36" name="Picture 6" descr="Cup, Trophy, Price, Profit">
              <a:extLst>
                <a:ext uri="{FF2B5EF4-FFF2-40B4-BE49-F238E27FC236}">
                  <a16:creationId xmlns:a16="http://schemas.microsoft.com/office/drawing/2014/main" id="{922C9538-4474-4EBA-8AF0-FECCAD80C8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r="28230"/>
            <a:stretch/>
          </p:blipFill>
          <p:spPr bwMode="auto">
            <a:xfrm>
              <a:off x="3367153" y="1183948"/>
              <a:ext cx="579429" cy="69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3F27AB-8A21-4D1D-97CE-2E551C336D76}"/>
              </a:ext>
            </a:extLst>
          </p:cNvPr>
          <p:cNvGrpSpPr/>
          <p:nvPr/>
        </p:nvGrpSpPr>
        <p:grpSpPr>
          <a:xfrm>
            <a:off x="1597048" y="2152776"/>
            <a:ext cx="1448205" cy="1088916"/>
            <a:chOff x="1597048" y="2152776"/>
            <a:chExt cx="1448205" cy="1088916"/>
          </a:xfrm>
        </p:grpSpPr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F3B3FF60-917C-4A2B-B673-285A0332A728}"/>
                </a:ext>
              </a:extLst>
            </p:cNvPr>
            <p:cNvSpPr txBox="1">
              <a:spLocks/>
            </p:cNvSpPr>
            <p:nvPr/>
          </p:nvSpPr>
          <p:spPr>
            <a:xfrm>
              <a:off x="1597048" y="2807178"/>
              <a:ext cx="1448205" cy="4345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377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rgbClr val="004065"/>
                  </a:solidFill>
                  <a:latin typeface="Browallia New" pitchFamily="34" charset="-34"/>
                  <a:ea typeface="+mj-ea"/>
                  <a:cs typeface="Browallia New" pitchFamily="34" charset="-34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0" dirty="0">
                  <a:solidFill>
                    <a:srgbClr val="002060"/>
                  </a:solidFill>
                  <a:latin typeface="DB Helvethaica X 66 MedIt" panose="02000506090000020004" pitchFamily="2" charset="-34"/>
                  <a:cs typeface="DB Helvethaica X 66 MedIt" panose="02000506090000020004" pitchFamily="2" charset="-34"/>
                </a:rPr>
                <a:t>โล่รางวัล</a:t>
              </a:r>
            </a:p>
          </p:txBody>
        </p:sp>
        <p:pic>
          <p:nvPicPr>
            <p:cNvPr id="39" name="Picture 6" descr="Cup, Trophy, Price, Profit">
              <a:extLst>
                <a:ext uri="{FF2B5EF4-FFF2-40B4-BE49-F238E27FC236}">
                  <a16:creationId xmlns:a16="http://schemas.microsoft.com/office/drawing/2014/main" id="{BFA38293-DBE3-4917-BB80-DAD0888DD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r="28230"/>
            <a:stretch/>
          </p:blipFill>
          <p:spPr bwMode="auto">
            <a:xfrm>
              <a:off x="2049978" y="2152776"/>
              <a:ext cx="579429" cy="69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B1488-96C7-4BF4-8380-A49E868E4018}"/>
              </a:ext>
            </a:extLst>
          </p:cNvPr>
          <p:cNvGrpSpPr/>
          <p:nvPr/>
        </p:nvGrpSpPr>
        <p:grpSpPr>
          <a:xfrm>
            <a:off x="4285265" y="792061"/>
            <a:ext cx="1310801" cy="1218808"/>
            <a:chOff x="4285265" y="792061"/>
            <a:chExt cx="1310801" cy="121880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15F66E-4996-40E3-9765-8B993464DE1C}"/>
                </a:ext>
              </a:extLst>
            </p:cNvPr>
            <p:cNvSpPr txBox="1"/>
            <p:nvPr/>
          </p:nvSpPr>
          <p:spPr>
            <a:xfrm>
              <a:off x="4285265" y="1426094"/>
              <a:ext cx="13108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0" dirty="0">
                  <a:solidFill>
                    <a:srgbClr val="002060"/>
                  </a:solidFill>
                  <a:latin typeface="DB Helvethaica X 66 MedIt" panose="02000506090000020004" pitchFamily="2" charset="-34"/>
                  <a:cs typeface="DB Helvethaica X 66 MedIt" panose="02000506090000020004" pitchFamily="2" charset="-34"/>
                </a:rPr>
                <a:t>โล่รางวัล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0" dirty="0">
                  <a:solidFill>
                    <a:srgbClr val="002060"/>
                  </a:solidFill>
                  <a:latin typeface="DB Helvethaica X 66 MedIt" panose="02000506090000020004" pitchFamily="2" charset="-34"/>
                  <a:cs typeface="DB Helvethaica X 66 MedIt" panose="02000506090000020004" pitchFamily="2" charset="-34"/>
                </a:rPr>
                <a:t>ระดับยอดเยี่ยม</a:t>
              </a:r>
              <a:endParaRPr lang="en-US" sz="1600" dirty="0"/>
            </a:p>
          </p:txBody>
        </p:sp>
        <p:pic>
          <p:nvPicPr>
            <p:cNvPr id="42" name="Picture 6" descr="Cup, Trophy, Price, Profit">
              <a:extLst>
                <a:ext uri="{FF2B5EF4-FFF2-40B4-BE49-F238E27FC236}">
                  <a16:creationId xmlns:a16="http://schemas.microsoft.com/office/drawing/2014/main" id="{750110C0-D6ED-450D-9469-24AC8B538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r="28230"/>
            <a:stretch/>
          </p:blipFill>
          <p:spPr bwMode="auto">
            <a:xfrm>
              <a:off x="4640780" y="792061"/>
              <a:ext cx="579429" cy="69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Pentagon 70">
            <a:extLst>
              <a:ext uri="{FF2B5EF4-FFF2-40B4-BE49-F238E27FC236}">
                <a16:creationId xmlns:a16="http://schemas.microsoft.com/office/drawing/2014/main" id="{A17765A2-9C9F-4712-9E3A-FB2F114FA584}"/>
              </a:ext>
            </a:extLst>
          </p:cNvPr>
          <p:cNvSpPr/>
          <p:nvPr/>
        </p:nvSpPr>
        <p:spPr>
          <a:xfrm flipH="1">
            <a:off x="6381861" y="926521"/>
            <a:ext cx="4103180" cy="769441"/>
          </a:xfrm>
          <a:prstGeom prst="homePlate">
            <a:avLst/>
          </a:prstGeom>
          <a:solidFill>
            <a:srgbClr val="FFD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9D9CB-F2A5-4684-ACBD-6D8713F19AFD}"/>
              </a:ext>
            </a:extLst>
          </p:cNvPr>
          <p:cNvSpPr txBox="1"/>
          <p:nvPr/>
        </p:nvSpPr>
        <p:spPr>
          <a:xfrm>
            <a:off x="2405004" y="5645556"/>
            <a:ext cx="706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 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ของหน่วยงานจะได้รับรางวัล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“Fin. Trainer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ยอดเยี่ยม และ ดีเด่น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พร้อมทั้งได้รับ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ประกาศนียบัตร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/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โล่รางวัล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ของที่ระลึกเพิ่มเติม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900E3A-4F11-4C07-BF32-19F6C8FE3F22}"/>
              </a:ext>
            </a:extLst>
          </p:cNvPr>
          <p:cNvSpPr/>
          <p:nvPr/>
        </p:nvSpPr>
        <p:spPr>
          <a:xfrm>
            <a:off x="692285" y="5574760"/>
            <a:ext cx="10458315" cy="1027070"/>
          </a:xfrm>
          <a:prstGeom prst="rect">
            <a:avLst/>
          </a:prstGeom>
          <a:noFill/>
          <a:ln>
            <a:solidFill>
              <a:srgbClr val="E8D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B4E3EA18-61DF-4D54-931E-9D9065A82730}"/>
              </a:ext>
            </a:extLst>
          </p:cNvPr>
          <p:cNvSpPr/>
          <p:nvPr/>
        </p:nvSpPr>
        <p:spPr>
          <a:xfrm>
            <a:off x="963039" y="5749857"/>
            <a:ext cx="1316698" cy="772589"/>
          </a:xfrm>
          <a:prstGeom prst="homePlate">
            <a:avLst/>
          </a:prstGeom>
          <a:solidFill>
            <a:srgbClr val="87CDD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6" descr="Cup, Trophy, Price, Profit">
            <a:extLst>
              <a:ext uri="{FF2B5EF4-FFF2-40B4-BE49-F238E27FC236}">
                <a16:creationId xmlns:a16="http://schemas.microsoft.com/office/drawing/2014/main" id="{AE362B3C-35F6-4FD6-B87A-EED5C564C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r="28230"/>
          <a:stretch/>
        </p:blipFill>
        <p:spPr bwMode="auto">
          <a:xfrm>
            <a:off x="1215047" y="5802265"/>
            <a:ext cx="528313" cy="6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E4D785-CE48-4623-801A-0676AD7C863D}"/>
              </a:ext>
            </a:extLst>
          </p:cNvPr>
          <p:cNvSpPr/>
          <p:nvPr/>
        </p:nvSpPr>
        <p:spPr>
          <a:xfrm>
            <a:off x="6198595" y="4958958"/>
            <a:ext cx="522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ให้ความรู้และจัดกิจกรรมทั้งกลุ่มเข้มข้น </a:t>
            </a:r>
            <a:r>
              <a:rPr lang="en-US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(End users) </a:t>
            </a:r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และระดับหน่วยงาน (</a:t>
            </a:r>
            <a:r>
              <a:rPr lang="en-US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Awareness</a:t>
            </a:r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</a:t>
            </a:r>
            <a:r>
              <a:rPr lang="en-US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 </a:t>
            </a:r>
            <a:b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เก็บผลแบบสำรวจก่อนและหลังเข้าร่วมโครงการได้อย่างน้อย </a:t>
            </a:r>
            <a:r>
              <a:rPr lang="en-US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50% </a:t>
            </a:r>
            <a:r>
              <a:rPr lang="th-TH" sz="14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และผู้บริหารมีส่วนร่วมในโครงการ</a:t>
            </a:r>
            <a:endParaRPr lang="th-TH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0B26BB-DB0E-488F-9DCE-E278167AF30D}"/>
              </a:ext>
            </a:extLst>
          </p:cNvPr>
          <p:cNvSpPr txBox="1"/>
          <p:nvPr/>
        </p:nvSpPr>
        <p:spPr>
          <a:xfrm>
            <a:off x="6661478" y="1049631"/>
            <a:ext cx="3871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หน่วยงานใหม่ที่เข้าร่วมโครงการปีแรก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F9CF587-2F24-4EDC-80AC-039365746393}"/>
              </a:ext>
            </a:extLst>
          </p:cNvPr>
          <p:cNvSpPr txBox="1">
            <a:spLocks/>
          </p:cNvSpPr>
          <p:nvPr/>
        </p:nvSpPr>
        <p:spPr>
          <a:xfrm>
            <a:off x="763593" y="211407"/>
            <a:ext cx="11239579" cy="6248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66 MedIt" panose="02000506090000020004" pitchFamily="2" charset="-34"/>
                <a:ea typeface="+mj-ea"/>
                <a:cs typeface="DB Helvethaica X 66 MedIt" panose="02000506090000020004" pitchFamily="2" charset="-34"/>
              </a:rPr>
              <a:t>เกณฑ์การประเมินรางวัล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Helvethaica X 66 MedIt" panose="02000506090000020004" pitchFamily="2" charset="-34"/>
              <a:ea typeface="+mj-ea"/>
              <a:cs typeface="DB Helvethaica X 66 MedIt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60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B5EE4AF-81EE-49BE-9A3A-20C9923A7090}"/>
              </a:ext>
            </a:extLst>
          </p:cNvPr>
          <p:cNvSpPr/>
          <p:nvPr/>
        </p:nvSpPr>
        <p:spPr>
          <a:xfrm>
            <a:off x="533471" y="826005"/>
            <a:ext cx="4094922" cy="755374"/>
          </a:xfrm>
          <a:prstGeom prst="homePlate">
            <a:avLst/>
          </a:prstGeom>
          <a:solidFill>
            <a:srgbClr val="FFD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1C6D2-8EA3-4FEC-97C5-8FB9D1E54A07}"/>
              </a:ext>
            </a:extLst>
          </p:cNvPr>
          <p:cNvSpPr/>
          <p:nvPr/>
        </p:nvSpPr>
        <p:spPr>
          <a:xfrm>
            <a:off x="398274" y="739659"/>
            <a:ext cx="11588774" cy="5904000"/>
          </a:xfrm>
          <a:prstGeom prst="rect">
            <a:avLst/>
          </a:prstGeom>
          <a:noFill/>
          <a:ln w="19050">
            <a:solidFill>
              <a:srgbClr val="F05D5B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45 Li" panose="02000506090000020004" pitchFamily="2" charset="-34"/>
              <a:ea typeface="+mn-ea"/>
              <a:cs typeface="DB Helvethaica X 45 Li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9E9398-80CE-4721-8B1A-DE54A1C27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r="30663" b="4268"/>
          <a:stretch/>
        </p:blipFill>
        <p:spPr>
          <a:xfrm>
            <a:off x="5665234" y="1082569"/>
            <a:ext cx="1089497" cy="22373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E8E86F-AB57-46E4-8724-5EDEC6BB2CA9}"/>
              </a:ext>
            </a:extLst>
          </p:cNvPr>
          <p:cNvSpPr txBox="1"/>
          <p:nvPr/>
        </p:nvSpPr>
        <p:spPr>
          <a:xfrm>
            <a:off x="609600" y="942294"/>
            <a:ext cx="3871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หน่วยงานที่เข้าร่วมโครงการ</a:t>
            </a:r>
            <a:r>
              <a:rPr lang="th-TH" sz="2000" b="1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ปี ขึ้นไป</a:t>
            </a:r>
            <a:endParaRPr lang="en-US" sz="2800" b="1" dirty="0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38" name="그룹 9">
            <a:extLst>
              <a:ext uri="{FF2B5EF4-FFF2-40B4-BE49-F238E27FC236}">
                <a16:creationId xmlns:a16="http://schemas.microsoft.com/office/drawing/2014/main" id="{28D9B2D7-B44A-4939-BF2E-A1AD16E00549}"/>
              </a:ext>
            </a:extLst>
          </p:cNvPr>
          <p:cNvGrpSpPr/>
          <p:nvPr/>
        </p:nvGrpSpPr>
        <p:grpSpPr>
          <a:xfrm>
            <a:off x="5148954" y="3324066"/>
            <a:ext cx="1775826" cy="2464535"/>
            <a:chOff x="9900592" y="3481411"/>
            <a:chExt cx="1656606" cy="2082040"/>
          </a:xfrm>
        </p:grpSpPr>
        <p:grpSp>
          <p:nvGrpSpPr>
            <p:cNvPr id="44" name="그룹 7">
              <a:extLst>
                <a:ext uri="{FF2B5EF4-FFF2-40B4-BE49-F238E27FC236}">
                  <a16:creationId xmlns:a16="http://schemas.microsoft.com/office/drawing/2014/main" id="{37A17776-9AC9-4553-B0E8-9B4D065FDB37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57" name="직사각형 6">
                <a:extLst>
                  <a:ext uri="{FF2B5EF4-FFF2-40B4-BE49-F238E27FC236}">
                    <a16:creationId xmlns:a16="http://schemas.microsoft.com/office/drawing/2014/main" id="{2494E9BC-FAF7-4A46-AA08-DE46618E3E4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자유형: 도형 32">
                <a:extLst>
                  <a:ext uri="{FF2B5EF4-FFF2-40B4-BE49-F238E27FC236}">
                    <a16:creationId xmlns:a16="http://schemas.microsoft.com/office/drawing/2014/main" id="{F347E275-8C8F-487D-A476-6376150D36A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그룹 34">
              <a:extLst>
                <a:ext uri="{FF2B5EF4-FFF2-40B4-BE49-F238E27FC236}">
                  <a16:creationId xmlns:a16="http://schemas.microsoft.com/office/drawing/2014/main" id="{A84320A3-E6E0-4B89-BA03-1CE1106C0FCA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55" name="직사각형 6">
                <a:extLst>
                  <a:ext uri="{FF2B5EF4-FFF2-40B4-BE49-F238E27FC236}">
                    <a16:creationId xmlns:a16="http://schemas.microsoft.com/office/drawing/2014/main" id="{4A8277C4-40C2-4C41-A8D3-67D0826A112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자유형: 도형 36">
                <a:extLst>
                  <a:ext uri="{FF2B5EF4-FFF2-40B4-BE49-F238E27FC236}">
                    <a16:creationId xmlns:a16="http://schemas.microsoft.com/office/drawing/2014/main" id="{9FEBB5E1-E13B-4C60-A059-29D65259E3E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그룹 37">
              <a:extLst>
                <a:ext uri="{FF2B5EF4-FFF2-40B4-BE49-F238E27FC236}">
                  <a16:creationId xmlns:a16="http://schemas.microsoft.com/office/drawing/2014/main" id="{1C38774D-5230-49AF-8959-C7A3458CE24E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53" name="직사각형 6">
                <a:extLst>
                  <a:ext uri="{FF2B5EF4-FFF2-40B4-BE49-F238E27FC236}">
                    <a16:creationId xmlns:a16="http://schemas.microsoft.com/office/drawing/2014/main" id="{C07CEF3B-AD85-4198-92DD-FCF5A6C40C2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자유형: 도형 39">
                <a:extLst>
                  <a:ext uri="{FF2B5EF4-FFF2-40B4-BE49-F238E27FC236}">
                    <a16:creationId xmlns:a16="http://schemas.microsoft.com/office/drawing/2014/main" id="{45D9FDAA-B9C7-4E2F-B452-FCC4248B45D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그룹 40">
              <a:extLst>
                <a:ext uri="{FF2B5EF4-FFF2-40B4-BE49-F238E27FC236}">
                  <a16:creationId xmlns:a16="http://schemas.microsoft.com/office/drawing/2014/main" id="{27016F63-07E6-44C5-B97D-79760F17D5DB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51" name="직사각형 6">
                <a:extLst>
                  <a:ext uri="{FF2B5EF4-FFF2-40B4-BE49-F238E27FC236}">
                    <a16:creationId xmlns:a16="http://schemas.microsoft.com/office/drawing/2014/main" id="{883BB9F1-322B-413F-A52C-4B54CF5402C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자유형: 도형 46">
                <a:extLst>
                  <a:ext uri="{FF2B5EF4-FFF2-40B4-BE49-F238E27FC236}">
                    <a16:creationId xmlns:a16="http://schemas.microsoft.com/office/drawing/2014/main" id="{73076480-1712-4CFF-96AC-347FDEC7D165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6C2EDD8B-7429-49B3-B218-80612C7B33FC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49" name="직사각형 6">
                <a:extLst>
                  <a:ext uri="{FF2B5EF4-FFF2-40B4-BE49-F238E27FC236}">
                    <a16:creationId xmlns:a16="http://schemas.microsoft.com/office/drawing/2014/main" id="{C6911748-0009-44E0-95F0-00036A97AF70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자유형: 도형 68">
                <a:extLst>
                  <a:ext uri="{FF2B5EF4-FFF2-40B4-BE49-F238E27FC236}">
                    <a16:creationId xmlns:a16="http://schemas.microsoft.com/office/drawing/2014/main" id="{E090FE29-A265-41E3-83F3-71EF972E1EDC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B25E79-064B-4A9B-BB02-44314ACEF239}"/>
              </a:ext>
            </a:extLst>
          </p:cNvPr>
          <p:cNvGrpSpPr/>
          <p:nvPr/>
        </p:nvGrpSpPr>
        <p:grpSpPr>
          <a:xfrm>
            <a:off x="6414913" y="1001178"/>
            <a:ext cx="5405126" cy="5333206"/>
            <a:chOff x="6414913" y="1001178"/>
            <a:chExt cx="5405126" cy="5333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0BCDEA-EFB6-4D67-9945-6A7C73B5F63C}"/>
                </a:ext>
              </a:extLst>
            </p:cNvPr>
            <p:cNvGrpSpPr/>
            <p:nvPr/>
          </p:nvGrpSpPr>
          <p:grpSpPr>
            <a:xfrm>
              <a:off x="7733454" y="2852516"/>
              <a:ext cx="4035823" cy="3481868"/>
              <a:chOff x="7731779" y="2542233"/>
              <a:chExt cx="4035823" cy="348186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9E85277-95A4-4BE8-934E-4ABD62EAD23E}"/>
                  </a:ext>
                </a:extLst>
              </p:cNvPr>
              <p:cNvSpPr/>
              <p:nvPr/>
            </p:nvSpPr>
            <p:spPr>
              <a:xfrm>
                <a:off x="7777493" y="5088101"/>
                <a:ext cx="3924000" cy="936000"/>
              </a:xfrm>
              <a:prstGeom prst="roundRect">
                <a:avLst/>
              </a:prstGeom>
              <a:solidFill>
                <a:srgbClr val="F9F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76E828-CC95-4055-8BEA-8C7226AF684F}"/>
                  </a:ext>
                </a:extLst>
              </p:cNvPr>
              <p:cNvSpPr txBox="1"/>
              <p:nvPr/>
            </p:nvSpPr>
            <p:spPr>
              <a:xfrm>
                <a:off x="7800512" y="5198426"/>
                <a:ext cx="34818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มีการส่งต่อความรู้ทางการเงินให้แก่</a:t>
                </a: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กลุ่ม 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A</a:t>
                </a:r>
                <a:r>
                  <a:rPr lang="en-US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wareness</a:t>
                </a:r>
                <a:r>
                  <a:rPr lang="en-US" sz="24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อย่างต่อเนื่อง 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C6DE564-5323-46B3-A340-3466DFE75147}"/>
                  </a:ext>
                </a:extLst>
              </p:cNvPr>
              <p:cNvSpPr/>
              <p:nvPr/>
            </p:nvSpPr>
            <p:spPr>
              <a:xfrm>
                <a:off x="7770367" y="3921137"/>
                <a:ext cx="3924000" cy="936000"/>
              </a:xfrm>
              <a:prstGeom prst="roundRect">
                <a:avLst/>
              </a:prstGeom>
              <a:solidFill>
                <a:srgbClr val="F9F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02E883-FB74-4359-B901-6CED604952F4}"/>
                  </a:ext>
                </a:extLst>
              </p:cNvPr>
              <p:cNvSpPr/>
              <p:nvPr/>
            </p:nvSpPr>
            <p:spPr>
              <a:xfrm>
                <a:off x="7731779" y="2542233"/>
                <a:ext cx="3924000" cy="1195316"/>
              </a:xfrm>
              <a:prstGeom prst="roundRect">
                <a:avLst/>
              </a:prstGeom>
              <a:solidFill>
                <a:srgbClr val="F9F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708FC-929B-418F-BE22-8133AA89D4DF}"/>
                  </a:ext>
                </a:extLst>
              </p:cNvPr>
              <p:cNvSpPr txBox="1"/>
              <p:nvPr/>
            </p:nvSpPr>
            <p:spPr>
              <a:xfrm>
                <a:off x="7771625" y="3904439"/>
                <a:ext cx="38443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มี </a:t>
                </a:r>
                <a:r>
                  <a:rPr lang="en-US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End users </a:t>
                </a: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กลุ่มใหม่ที่มีผลแบบสำรวจก่อนและ</a:t>
                </a:r>
                <a:b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หลังเข้าร่วมโครงการจาก</a:t>
                </a: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บุคคลเดียวกันกลับมาอย่าง</a:t>
                </a: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น้อย 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50%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963C72-3CA4-4BAD-A211-56B79012CBEC}"/>
                  </a:ext>
                </a:extLst>
              </p:cNvPr>
              <p:cNvSpPr txBox="1"/>
              <p:nvPr/>
            </p:nvSpPr>
            <p:spPr>
              <a:xfrm>
                <a:off x="7807046" y="2642377"/>
                <a:ext cx="39605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จัด</a:t>
                </a: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โครงการรอบใหม่ อย่างน้อยปีละ 1 </a:t>
                </a: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ครั้ง </a:t>
                </a:r>
                <a:b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00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ต่อเนื่อง</a:t>
                </a: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ทุกปี โดยไม่จำกัดช่วงเวลา</a:t>
                </a:r>
                <a:r>
                  <a:rPr lang="th-TH" sz="2000" baseline="30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r>
                  <a:rPr lang="th-TH" sz="2000" b="1" u="sng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หรือ</a:t>
                </a:r>
                <a:endParaRPr lang="th-TH" sz="2000" b="1" u="sng" baseline="300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มีการบรรจุเป็นหลักสูตรฝึกอบรมของ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HR</a:t>
                </a:r>
                <a:endParaRPr lang="th-TH" sz="14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9F4BEC-A334-48F8-A112-7A79D333CE0E}"/>
                </a:ext>
              </a:extLst>
            </p:cNvPr>
            <p:cNvGrpSpPr/>
            <p:nvPr/>
          </p:nvGrpSpPr>
          <p:grpSpPr>
            <a:xfrm>
              <a:off x="7636314" y="1001178"/>
              <a:ext cx="4118280" cy="1224000"/>
              <a:chOff x="7534052" y="510426"/>
              <a:chExt cx="4118280" cy="1224000"/>
            </a:xfrm>
          </p:grpSpPr>
          <p:sp>
            <p:nvSpPr>
              <p:cNvPr id="14" name="Wave 13">
                <a:extLst>
                  <a:ext uri="{FF2B5EF4-FFF2-40B4-BE49-F238E27FC236}">
                    <a16:creationId xmlns:a16="http://schemas.microsoft.com/office/drawing/2014/main" id="{A7EEEB9F-9D1A-4BE1-B7CA-FDB271408463}"/>
                  </a:ext>
                </a:extLst>
              </p:cNvPr>
              <p:cNvSpPr/>
              <p:nvPr/>
            </p:nvSpPr>
            <p:spPr>
              <a:xfrm>
                <a:off x="7534052" y="510426"/>
                <a:ext cx="4016715" cy="1224000"/>
              </a:xfrm>
              <a:prstGeom prst="wave">
                <a:avLst>
                  <a:gd name="adj1" fmla="val 12500"/>
                  <a:gd name="adj2" fmla="val -459"/>
                </a:avLst>
              </a:prstGeom>
              <a:solidFill>
                <a:srgbClr val="FCE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DF3BAB-323B-4277-BCA9-E03F7ED6C620}"/>
                  </a:ext>
                </a:extLst>
              </p:cNvPr>
              <p:cNvSpPr/>
              <p:nvPr/>
            </p:nvSpPr>
            <p:spPr>
              <a:xfrm>
                <a:off x="8370918" y="727656"/>
                <a:ext cx="32814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accent5">
                        <a:lumMod val="75000"/>
                      </a:schemeClr>
                    </a:solidFill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โล่ประกาศเกียรติคุณ</a:t>
                </a:r>
              </a:p>
              <a:p>
                <a:pPr algn="ctr"/>
                <a:r>
                  <a:rPr lang="th-TH" sz="24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3500" dist="342900" dir="21540000">
                        <a:schemeClr val="accent5">
                          <a:lumMod val="75000"/>
                          <a:alpha val="50000"/>
                        </a:schemeClr>
                      </a:innerShdw>
                    </a:effectLst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ด้านความยั่งยืนยอดเยี่ยม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innerShdw blurRad="63500" dist="342900" dir="21540000">
                      <a:schemeClr val="accent5">
                        <a:lumMod val="75000"/>
                        <a:alpha val="50000"/>
                      </a:schemeClr>
                    </a:innerShdw>
                  </a:effectLst>
                  <a:latin typeface="DB Helvethaica X 45 Li" panose="02000506090000020004" pitchFamily="2" charset="-34"/>
                  <a:cs typeface="DB Helvethaica X 45 Li" panose="02000506090000020004" pitchFamily="2" charset="-34"/>
                </a:endParaRPr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3D21F9F3-E883-4CAB-BF30-0BB25FB4F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1251" y="511157"/>
                <a:ext cx="947599" cy="947599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0EA30E-E1AD-4C3A-964C-DA361B139398}"/>
                </a:ext>
              </a:extLst>
            </p:cNvPr>
            <p:cNvSpPr txBox="1"/>
            <p:nvPr/>
          </p:nvSpPr>
          <p:spPr>
            <a:xfrm>
              <a:off x="8096775" y="2280993"/>
              <a:ext cx="37232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สำหรับหน่วยงานที่ดำเนินการได้</a:t>
              </a:r>
              <a:r>
                <a:rPr lang="th-TH" sz="2000" u="sng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ทั้ง 3 ข้อ</a:t>
              </a:r>
              <a:r>
                <a:rPr lang="en-US" sz="2000" u="sng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sz="20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ดังนี้ 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2A7D8A-0B16-435A-A93E-F194FDB41F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9408" y="5577852"/>
              <a:ext cx="1321906" cy="0"/>
            </a:xfrm>
            <a:prstGeom prst="line">
              <a:avLst/>
            </a:prstGeom>
            <a:ln w="50800">
              <a:solidFill>
                <a:srgbClr val="F79646"/>
              </a:solidFill>
              <a:beve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B2A9BF6-8754-4870-87A4-0D25E7D9BD08}"/>
                </a:ext>
              </a:extLst>
            </p:cNvPr>
            <p:cNvCxnSpPr>
              <a:cxnSpLocks/>
            </p:cNvCxnSpPr>
            <p:nvPr/>
          </p:nvCxnSpPr>
          <p:spPr>
            <a:xfrm>
              <a:off x="6434212" y="4576034"/>
              <a:ext cx="1321906" cy="0"/>
            </a:xfrm>
            <a:prstGeom prst="line">
              <a:avLst/>
            </a:prstGeom>
            <a:ln w="50800">
              <a:solidFill>
                <a:srgbClr val="C0504D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266982-7771-4964-8D2F-D0EA7D660EC9}"/>
                </a:ext>
              </a:extLst>
            </p:cNvPr>
            <p:cNvCxnSpPr>
              <a:cxnSpLocks/>
            </p:cNvCxnSpPr>
            <p:nvPr/>
          </p:nvCxnSpPr>
          <p:spPr>
            <a:xfrm>
              <a:off x="6414913" y="3577407"/>
              <a:ext cx="1321906" cy="0"/>
            </a:xfrm>
            <a:prstGeom prst="line">
              <a:avLst/>
            </a:prstGeom>
            <a:ln w="50800">
              <a:solidFill>
                <a:srgbClr val="8064A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자유형: 도형 46">
            <a:extLst>
              <a:ext uri="{FF2B5EF4-FFF2-40B4-BE49-F238E27FC236}">
                <a16:creationId xmlns:a16="http://schemas.microsoft.com/office/drawing/2014/main" id="{321A0DC4-1D07-4A1D-B2AE-0985F5D11C8E}"/>
              </a:ext>
            </a:extLst>
          </p:cNvPr>
          <p:cNvSpPr/>
          <p:nvPr/>
        </p:nvSpPr>
        <p:spPr>
          <a:xfrm>
            <a:off x="5314144" y="5836463"/>
            <a:ext cx="1642455" cy="456685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rgbClr val="38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직사각형 6">
            <a:extLst>
              <a:ext uri="{FF2B5EF4-FFF2-40B4-BE49-F238E27FC236}">
                <a16:creationId xmlns:a16="http://schemas.microsoft.com/office/drawing/2014/main" id="{1F99E721-13FF-4AE4-9C03-842FC173430E}"/>
              </a:ext>
            </a:extLst>
          </p:cNvPr>
          <p:cNvSpPr/>
          <p:nvPr/>
        </p:nvSpPr>
        <p:spPr>
          <a:xfrm>
            <a:off x="5409018" y="5893430"/>
            <a:ext cx="1443331" cy="322655"/>
          </a:xfrm>
          <a:custGeom>
            <a:avLst/>
            <a:gdLst>
              <a:gd name="connsiteX0" fmla="*/ 0 w 1258310"/>
              <a:gd name="connsiteY0" fmla="*/ 0 h 199384"/>
              <a:gd name="connsiteX1" fmla="*/ 1258310 w 1258310"/>
              <a:gd name="connsiteY1" fmla="*/ 0 h 199384"/>
              <a:gd name="connsiteX2" fmla="*/ 1258310 w 1258310"/>
              <a:gd name="connsiteY2" fmla="*/ 199384 h 199384"/>
              <a:gd name="connsiteX3" fmla="*/ 0 w 1258310"/>
              <a:gd name="connsiteY3" fmla="*/ 199384 h 199384"/>
              <a:gd name="connsiteX4" fmla="*/ 0 w 1258310"/>
              <a:gd name="connsiteY4" fmla="*/ 0 h 199384"/>
              <a:gd name="connsiteX0" fmla="*/ 0 w 1258310"/>
              <a:gd name="connsiteY0" fmla="*/ 0 h 199384"/>
              <a:gd name="connsiteX1" fmla="*/ 1258310 w 1258310"/>
              <a:gd name="connsiteY1" fmla="*/ 0 h 199384"/>
              <a:gd name="connsiteX2" fmla="*/ 1258310 w 1258310"/>
              <a:gd name="connsiteY2" fmla="*/ 199384 h 199384"/>
              <a:gd name="connsiteX3" fmla="*/ 0 w 1258310"/>
              <a:gd name="connsiteY3" fmla="*/ 199384 h 199384"/>
              <a:gd name="connsiteX4" fmla="*/ 0 w 1258310"/>
              <a:gd name="connsiteY4" fmla="*/ 0 h 199384"/>
              <a:gd name="connsiteX0" fmla="*/ 0 w 1258310"/>
              <a:gd name="connsiteY0" fmla="*/ 0 h 199384"/>
              <a:gd name="connsiteX1" fmla="*/ 1258310 w 1258310"/>
              <a:gd name="connsiteY1" fmla="*/ 0 h 199384"/>
              <a:gd name="connsiteX2" fmla="*/ 1258310 w 1258310"/>
              <a:gd name="connsiteY2" fmla="*/ 199384 h 199384"/>
              <a:gd name="connsiteX3" fmla="*/ 0 w 1258310"/>
              <a:gd name="connsiteY3" fmla="*/ 199384 h 199384"/>
              <a:gd name="connsiteX4" fmla="*/ 0 w 1258310"/>
              <a:gd name="connsiteY4" fmla="*/ 0 h 199384"/>
              <a:gd name="connsiteX0" fmla="*/ 0 w 1258310"/>
              <a:gd name="connsiteY0" fmla="*/ 0 h 199384"/>
              <a:gd name="connsiteX1" fmla="*/ 1258310 w 1258310"/>
              <a:gd name="connsiteY1" fmla="*/ 0 h 199384"/>
              <a:gd name="connsiteX2" fmla="*/ 1258310 w 1258310"/>
              <a:gd name="connsiteY2" fmla="*/ 199384 h 199384"/>
              <a:gd name="connsiteX3" fmla="*/ 0 w 1258310"/>
              <a:gd name="connsiteY3" fmla="*/ 199384 h 199384"/>
              <a:gd name="connsiteX4" fmla="*/ 0 w 1258310"/>
              <a:gd name="connsiteY4" fmla="*/ 0 h 199384"/>
              <a:gd name="connsiteX0" fmla="*/ 0 w 1258310"/>
              <a:gd name="connsiteY0" fmla="*/ 0 h 199384"/>
              <a:gd name="connsiteX1" fmla="*/ 1258310 w 1258310"/>
              <a:gd name="connsiteY1" fmla="*/ 0 h 199384"/>
              <a:gd name="connsiteX2" fmla="*/ 1258310 w 1258310"/>
              <a:gd name="connsiteY2" fmla="*/ 199384 h 199384"/>
              <a:gd name="connsiteX3" fmla="*/ 0 w 1258310"/>
              <a:gd name="connsiteY3" fmla="*/ 199384 h 199384"/>
              <a:gd name="connsiteX4" fmla="*/ 0 w 1258310"/>
              <a:gd name="connsiteY4" fmla="*/ 0 h 19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10" h="199384">
                <a:moveTo>
                  <a:pt x="0" y="0"/>
                </a:moveTo>
                <a:lnTo>
                  <a:pt x="1258310" y="0"/>
                </a:lnTo>
                <a:cubicBezTo>
                  <a:pt x="1210685" y="75986"/>
                  <a:pt x="1213065" y="130541"/>
                  <a:pt x="1258310" y="199384"/>
                </a:cubicBezTo>
                <a:lnTo>
                  <a:pt x="0" y="199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8A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7D3CD0F-705D-4E67-B949-E2ECEF6568CB}"/>
              </a:ext>
            </a:extLst>
          </p:cNvPr>
          <p:cNvGrpSpPr/>
          <p:nvPr/>
        </p:nvGrpSpPr>
        <p:grpSpPr>
          <a:xfrm>
            <a:off x="647475" y="1673661"/>
            <a:ext cx="5069221" cy="4934599"/>
            <a:chOff x="647475" y="1673661"/>
            <a:chExt cx="5069221" cy="4934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4180AB-D4EF-4617-8D8D-BBF886D57531}"/>
                </a:ext>
              </a:extLst>
            </p:cNvPr>
            <p:cNvGrpSpPr/>
            <p:nvPr/>
          </p:nvGrpSpPr>
          <p:grpSpPr>
            <a:xfrm>
              <a:off x="736416" y="1673661"/>
              <a:ext cx="3881057" cy="1116000"/>
              <a:chOff x="584016" y="1205675"/>
              <a:chExt cx="3881057" cy="1116000"/>
            </a:xfrm>
          </p:grpSpPr>
          <p:sp>
            <p:nvSpPr>
              <p:cNvPr id="18" name="Wave 17">
                <a:extLst>
                  <a:ext uri="{FF2B5EF4-FFF2-40B4-BE49-F238E27FC236}">
                    <a16:creationId xmlns:a16="http://schemas.microsoft.com/office/drawing/2014/main" id="{56ADBBD8-0FC8-4095-BF8C-BA9A82AA2DE7}"/>
                  </a:ext>
                </a:extLst>
              </p:cNvPr>
              <p:cNvSpPr/>
              <p:nvPr/>
            </p:nvSpPr>
            <p:spPr>
              <a:xfrm>
                <a:off x="584016" y="1205675"/>
                <a:ext cx="3881057" cy="11160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rgbClr val="87CD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7E6136-CFA5-48F6-9729-E776BE8C0507}"/>
                  </a:ext>
                </a:extLst>
              </p:cNvPr>
              <p:cNvSpPr/>
              <p:nvPr/>
            </p:nvSpPr>
            <p:spPr>
              <a:xfrm>
                <a:off x="1279809" y="1371255"/>
                <a:ext cx="28189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accent5">
                        <a:lumMod val="50000"/>
                      </a:schemeClr>
                    </a:solidFill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ประกาศเกียรติคุณ</a:t>
                </a:r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endParaRPr>
              </a:p>
              <a:p>
                <a:pPr algn="ctr"/>
                <a:r>
                  <a:rPr lang="th-TH" sz="2400" b="1" dirty="0">
                    <a:solidFill>
                      <a:schemeClr val="accent5">
                        <a:lumMod val="50000"/>
                      </a:schemeClr>
                    </a:solidFill>
                    <a:latin typeface="DB Helvethaica X 45 Li" panose="02000506090000020004" pitchFamily="2" charset="-34"/>
                    <a:cs typeface="DB Helvethaica X 45 Li" panose="02000506090000020004" pitchFamily="2" charset="-34"/>
                  </a:rPr>
                  <a:t>ด้านความยั่งยืน</a:t>
                </a:r>
                <a:endParaRPr lang="th-TH" sz="2400" dirty="0">
                  <a:solidFill>
                    <a:schemeClr val="accent5">
                      <a:lumMod val="50000"/>
                    </a:schemeClr>
                  </a:solidFill>
                  <a:latin typeface="DB Helvethaica X 45 Li" panose="02000506090000020004" pitchFamily="2" charset="-34"/>
                  <a:cs typeface="DB Helvethaica X 45 Li" panose="02000506090000020004" pitchFamily="2" charset="-34"/>
                </a:endParaRPr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03735586-FF81-4C6C-8720-44544139C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24" y="1313043"/>
                <a:ext cx="839139" cy="773191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E86C90-66CC-49A6-9D6C-7C8F92235D39}"/>
                </a:ext>
              </a:extLst>
            </p:cNvPr>
            <p:cNvSpPr txBox="1"/>
            <p:nvPr/>
          </p:nvSpPr>
          <p:spPr>
            <a:xfrm>
              <a:off x="938641" y="2810450"/>
              <a:ext cx="3557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สำหรับหน่วยงานที่ดำเนินการได้</a:t>
              </a:r>
              <a:r>
                <a:rPr lang="th-TH" sz="2000" u="sng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ข้อใดข้อหนึ่ง</a:t>
              </a:r>
              <a:r>
                <a:rPr lang="th-TH" sz="2000" dirty="0">
                  <a:solidFill>
                    <a:schemeClr val="accent5">
                      <a:lumMod val="7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ดังนี้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E2104D4-62C4-4DF2-BD34-2473B892B561}"/>
                </a:ext>
              </a:extLst>
            </p:cNvPr>
            <p:cNvGrpSpPr/>
            <p:nvPr/>
          </p:nvGrpSpPr>
          <p:grpSpPr>
            <a:xfrm>
              <a:off x="647475" y="3307005"/>
              <a:ext cx="3826176" cy="3301255"/>
              <a:chOff x="666330" y="3017683"/>
              <a:chExt cx="3826176" cy="3301255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C585870-A0CA-44AB-B0F7-2DE7907823DD}"/>
                  </a:ext>
                </a:extLst>
              </p:cNvPr>
              <p:cNvSpPr/>
              <p:nvPr/>
            </p:nvSpPr>
            <p:spPr>
              <a:xfrm>
                <a:off x="705511" y="4351805"/>
                <a:ext cx="3719638" cy="90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81D749-2F49-4F32-AF07-D5FD2C4A1216}"/>
                  </a:ext>
                </a:extLst>
              </p:cNvPr>
              <p:cNvSpPr txBox="1"/>
              <p:nvPr/>
            </p:nvSpPr>
            <p:spPr>
              <a:xfrm>
                <a:off x="705511" y="4590300"/>
                <a:ext cx="362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บรรจุ</a:t>
                </a:r>
                <a:r>
                  <a:rPr lang="th-TH" sz="2000" dirty="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เป็นหลักสูตรฝึกอบรมของ 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HR</a:t>
                </a:r>
                <a:endParaRPr lang="en-US" sz="2000" u="sng" dirty="0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96E6288-E9AE-448A-9054-D23CB25CAD49}"/>
                  </a:ext>
                </a:extLst>
              </p:cNvPr>
              <p:cNvSpPr/>
              <p:nvPr/>
            </p:nvSpPr>
            <p:spPr>
              <a:xfrm>
                <a:off x="705511" y="5418938"/>
                <a:ext cx="3693023" cy="90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25A409-C2DF-46C7-BB9B-D14B7158A545}"/>
                  </a:ext>
                </a:extLst>
              </p:cNvPr>
              <p:cNvSpPr txBox="1"/>
              <p:nvPr/>
            </p:nvSpPr>
            <p:spPr>
              <a:xfrm>
                <a:off x="705511" y="5545821"/>
                <a:ext cx="3420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216000">
                  <a:buFont typeface="Arial" panose="020B0604020202020204" pitchFamily="34" charset="0"/>
                  <a:buChar char="•"/>
                </a:pPr>
                <a:r>
                  <a:rPr lang="th-TH" sz="2000" dirty="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แนะนำบริษัทในเครือให้เข้าร่วมโครงการอย่างน้อย 1 บริษัท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E59B420-310D-40E0-9F37-84F6611C3BAF}"/>
                  </a:ext>
                </a:extLst>
              </p:cNvPr>
              <p:cNvGrpSpPr/>
              <p:nvPr/>
            </p:nvGrpSpPr>
            <p:grpSpPr>
              <a:xfrm>
                <a:off x="666330" y="3017683"/>
                <a:ext cx="3826176" cy="1227173"/>
                <a:chOff x="7461505" y="3802775"/>
                <a:chExt cx="4187554" cy="1227173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6FA9F8C-7B83-4042-BC9A-EBA5888C3E00}"/>
                    </a:ext>
                  </a:extLst>
                </p:cNvPr>
                <p:cNvSpPr/>
                <p:nvPr/>
              </p:nvSpPr>
              <p:spPr>
                <a:xfrm>
                  <a:off x="7504387" y="3802775"/>
                  <a:ext cx="4091541" cy="1152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D94149E-D796-4802-A981-A2D40A986466}"/>
                    </a:ext>
                  </a:extLst>
                </p:cNvPr>
                <p:cNvSpPr txBox="1"/>
                <p:nvPr/>
              </p:nvSpPr>
              <p:spPr>
                <a:xfrm>
                  <a:off x="7461505" y="4014285"/>
                  <a:ext cx="418755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216000">
                    <a:buFont typeface="Arial" panose="020B0604020202020204" pitchFamily="34" charset="0"/>
                    <a:buChar char="•"/>
                  </a:pPr>
                  <a:r>
                    <a:rPr lang="th-TH" sz="2000">
                      <a:solidFill>
                        <a:schemeClr val="accent5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จัด</a:t>
                  </a:r>
                  <a:r>
                    <a:rPr lang="th-TH" sz="2000" dirty="0">
                      <a:solidFill>
                        <a:schemeClr val="accent5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โครงการรอบใหม่ อย่างน้อยปีละ 1 ครั้ง ต่อเนื่องทุกปี โดยไม่จำกัดช่วงเวลา </a:t>
                  </a:r>
                  <a:endParaRPr lang="th-TH" sz="2000" u="sng" dirty="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  <a:p>
                  <a:pPr marL="126900"/>
                  <a:endParaRPr lang="en-US" sz="2000" u="sng" dirty="0">
                    <a:solidFill>
                      <a:schemeClr val="accent5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4B8E0A-DF4D-4878-BED5-DC319A3D7301}"/>
                </a:ext>
              </a:extLst>
            </p:cNvPr>
            <p:cNvCxnSpPr>
              <a:cxnSpLocks/>
            </p:cNvCxnSpPr>
            <p:nvPr/>
          </p:nvCxnSpPr>
          <p:spPr>
            <a:xfrm>
              <a:off x="4397307" y="5057823"/>
              <a:ext cx="1267810" cy="0"/>
            </a:xfrm>
            <a:prstGeom prst="line">
              <a:avLst/>
            </a:prstGeom>
            <a:ln w="5080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8B264B-F16C-4E4B-AE7E-162DF8DA8877}"/>
                </a:ext>
              </a:extLst>
            </p:cNvPr>
            <p:cNvCxnSpPr/>
            <p:nvPr/>
          </p:nvCxnSpPr>
          <p:spPr>
            <a:xfrm>
              <a:off x="4404731" y="4082905"/>
              <a:ext cx="1311965" cy="0"/>
            </a:xfrm>
            <a:prstGeom prst="line">
              <a:avLst/>
            </a:prstGeom>
            <a:ln w="50800">
              <a:solidFill>
                <a:srgbClr val="9BBB5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4C1EF7-8188-4700-9388-1F1C63913F97}"/>
                </a:ext>
              </a:extLst>
            </p:cNvPr>
            <p:cNvCxnSpPr>
              <a:cxnSpLocks/>
            </p:cNvCxnSpPr>
            <p:nvPr/>
          </p:nvCxnSpPr>
          <p:spPr>
            <a:xfrm>
              <a:off x="4387253" y="6054285"/>
              <a:ext cx="1267810" cy="0"/>
            </a:xfrm>
            <a:prstGeom prst="line">
              <a:avLst/>
            </a:prstGeom>
            <a:ln w="50800">
              <a:solidFill>
                <a:srgbClr val="38A088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96F9F403-9DC3-4813-BA4B-06528BBD0DBD}"/>
              </a:ext>
            </a:extLst>
          </p:cNvPr>
          <p:cNvSpPr txBox="1">
            <a:spLocks/>
          </p:cNvSpPr>
          <p:nvPr/>
        </p:nvSpPr>
        <p:spPr>
          <a:xfrm>
            <a:off x="9347200" y="65903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DB Helvethaica X 66 MedIt" panose="02000506090000020004" pitchFamily="2" charset="-34"/>
                <a:ea typeface="+mn-ea"/>
                <a:cs typeface="DB Helvethaica X 66 MedIt" panose="02000506090000020004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FEE95-A884-453A-BA0D-E500DABA3B52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0AF78CC-95E9-43B3-99F1-A1811251C0E0}"/>
              </a:ext>
            </a:extLst>
          </p:cNvPr>
          <p:cNvSpPr txBox="1">
            <a:spLocks/>
          </p:cNvSpPr>
          <p:nvPr/>
        </p:nvSpPr>
        <p:spPr>
          <a:xfrm>
            <a:off x="763593" y="211407"/>
            <a:ext cx="11239579" cy="6248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B Helvethaica X 66 MedIt" panose="02000506090000020004" pitchFamily="2" charset="-34"/>
                <a:ea typeface="+mj-ea"/>
                <a:cs typeface="DB Helvethaica X 66 MedIt" panose="02000506090000020004" pitchFamily="2" charset="-34"/>
              </a:rPr>
              <a:t>เกณฑ์การประเมินรางวัล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Helvethaica X 66 MedIt" panose="02000506090000020004" pitchFamily="2" charset="-34"/>
              <a:ea typeface="+mj-ea"/>
              <a:cs typeface="DB Helvethaica X 66 MedIt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37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45DE44-8FE1-4CE7-BA2B-ECBF192674D5}"/>
              </a:ext>
            </a:extLst>
          </p:cNvPr>
          <p:cNvSpPr txBox="1">
            <a:spLocks/>
          </p:cNvSpPr>
          <p:nvPr/>
        </p:nvSpPr>
        <p:spPr>
          <a:xfrm>
            <a:off x="757881" y="252683"/>
            <a:ext cx="11239579" cy="714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06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algn="r"/>
            <a:r>
              <a:rPr lang="th-TH" sz="3600" dirty="0">
                <a:solidFill>
                  <a:srgbClr val="002060"/>
                </a:solidFill>
                <a:latin typeface="DB Helvethaica X 66 MedIt" panose="02000506090000020004" pitchFamily="2" charset="-34"/>
                <a:cs typeface="DB Helvethaica X 66 MedIt" panose="02000506090000020004" pitchFamily="2" charset="-34"/>
              </a:rPr>
              <a:t>ประโยชน์ที่ได้รับจากการเข้าร่วมโครงการ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DC972-5415-44F3-A38A-370F0C5CFEDE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38100" cap="rnd">
            <a:solidFill>
              <a:srgbClr val="33353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3ED07A-DC0A-41C7-852C-247E91869BF4}"/>
              </a:ext>
            </a:extLst>
          </p:cNvPr>
          <p:cNvGrpSpPr/>
          <p:nvPr/>
        </p:nvGrpSpPr>
        <p:grpSpPr>
          <a:xfrm>
            <a:off x="4656301" y="1623735"/>
            <a:ext cx="2422190" cy="4677529"/>
            <a:chOff x="4961103" y="1634247"/>
            <a:chExt cx="2422190" cy="4677529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75E9187D-D631-45CA-AD6A-9033DDD7B36D}"/>
                </a:ext>
              </a:extLst>
            </p:cNvPr>
            <p:cNvSpPr/>
            <p:nvPr/>
          </p:nvSpPr>
          <p:spPr>
            <a:xfrm>
              <a:off x="4961106" y="1634247"/>
              <a:ext cx="2422187" cy="1926076"/>
            </a:xfrm>
            <a:prstGeom prst="upArrow">
              <a:avLst/>
            </a:prstGeom>
            <a:solidFill>
              <a:srgbClr val="068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48AD309A-B457-443A-8745-32EE06849693}"/>
                </a:ext>
              </a:extLst>
            </p:cNvPr>
            <p:cNvSpPr/>
            <p:nvPr/>
          </p:nvSpPr>
          <p:spPr>
            <a:xfrm>
              <a:off x="4961105" y="2542162"/>
              <a:ext cx="2422187" cy="1926076"/>
            </a:xfrm>
            <a:prstGeom prst="upArrow">
              <a:avLst/>
            </a:prstGeom>
            <a:solidFill>
              <a:srgbClr val="07A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374C5DCA-19C7-4FAF-B7BA-61C2D6832390}"/>
                </a:ext>
              </a:extLst>
            </p:cNvPr>
            <p:cNvSpPr/>
            <p:nvPr/>
          </p:nvSpPr>
          <p:spPr>
            <a:xfrm>
              <a:off x="4961104" y="3477786"/>
              <a:ext cx="2422187" cy="1926076"/>
            </a:xfrm>
            <a:prstGeom prst="upArrow">
              <a:avLst/>
            </a:prstGeom>
            <a:solidFill>
              <a:srgbClr val="90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0C180826-9951-498F-AA34-D49C53EF9591}"/>
                </a:ext>
              </a:extLst>
            </p:cNvPr>
            <p:cNvSpPr/>
            <p:nvPr/>
          </p:nvSpPr>
          <p:spPr>
            <a:xfrm>
              <a:off x="4961103" y="4385700"/>
              <a:ext cx="2422187" cy="1926076"/>
            </a:xfrm>
            <a:prstGeom prst="upArrow">
              <a:avLst/>
            </a:prstGeom>
            <a:solidFill>
              <a:srgbClr val="FB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719E3-6954-41BF-824D-3D0C9808A785}"/>
              </a:ext>
            </a:extLst>
          </p:cNvPr>
          <p:cNvSpPr/>
          <p:nvPr/>
        </p:nvSpPr>
        <p:spPr>
          <a:xfrm>
            <a:off x="788275" y="2767413"/>
            <a:ext cx="32468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08" lvl="1" indent="-357708" algn="r">
              <a:buFont typeface="Wingdings" panose="05000000000000000000" pitchFamily="2" charset="2"/>
              <a:buChar char="ü"/>
            </a:pPr>
            <a:r>
              <a:rPr lang="th-TH" sz="22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จัดการเงินได้ ด้วยความรู้ ทัศนคติ และพฤติกรรมที่เหมาะสม</a:t>
            </a:r>
          </a:p>
          <a:p>
            <a:pPr marL="357708" lvl="1" indent="-357708" algn="r">
              <a:buFont typeface="Wingdings" panose="05000000000000000000" pitchFamily="2" charset="2"/>
              <a:buChar char="ü"/>
            </a:pPr>
            <a:r>
              <a:rPr lang="th-TH" sz="22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ปฏิบัติงานได้เต็มศักยภาพ </a:t>
            </a:r>
          </a:p>
          <a:p>
            <a:pPr marL="1272108" lvl="3" indent="-357708" algn="r">
              <a:buFont typeface="Wingdings" panose="05000000000000000000" pitchFamily="2" charset="2"/>
              <a:buChar char="ü"/>
            </a:pPr>
            <a:r>
              <a:rPr lang="th-TH" sz="22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ชีวิตดีมีความสุข</a:t>
            </a:r>
          </a:p>
          <a:p>
            <a:pPr marL="357708" lvl="1" indent="-357708" algn="r">
              <a:buFont typeface="Wingdings" panose="05000000000000000000" pitchFamily="2" charset="2"/>
              <a:buChar char="ü"/>
            </a:pPr>
            <a:r>
              <a:rPr lang="th-TH" sz="2200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ไม่ทุจริต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44EA5-022A-4449-9511-8310074AF198}"/>
              </a:ext>
            </a:extLst>
          </p:cNvPr>
          <p:cNvSpPr txBox="1"/>
          <p:nvPr/>
        </p:nvSpPr>
        <p:spPr>
          <a:xfrm>
            <a:off x="432940" y="1227462"/>
            <a:ext cx="439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ผลดีต่อ</a:t>
            </a:r>
            <a:r>
              <a:rPr lang="th-TH" b="1" u="sng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พนักงาน</a:t>
            </a:r>
            <a:endParaRPr lang="th-TH" b="1" dirty="0">
              <a:solidFill>
                <a:srgbClr val="00206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4238EF-F1DC-4D8A-B2AE-7EB719B5CEE3}"/>
              </a:ext>
            </a:extLst>
          </p:cNvPr>
          <p:cNvSpPr/>
          <p:nvPr/>
        </p:nvSpPr>
        <p:spPr>
          <a:xfrm>
            <a:off x="7486882" y="1783692"/>
            <a:ext cx="38274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600" b="1" dirty="0">
              <a:solidFill>
                <a:srgbClr val="0070C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พนักงานมีชีวิตทางการเงินที่มีความสุข </a:t>
            </a:r>
            <a:r>
              <a:rPr lang="en-US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productivity </a:t>
            </a:r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ของหน่วยงานเพิ่ม</a:t>
            </a:r>
          </a:p>
          <a:p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ลดความกังวล ทำงานได้อย่างมีประสิทธิภาพ</a:t>
            </a:r>
          </a:p>
          <a:p>
            <a:endParaRPr lang="th-TH" sz="12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endParaRPr lang="th-TH" sz="4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endParaRPr lang="th-TH" sz="4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endParaRPr lang="th-TH" sz="4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endParaRPr lang="en-US" sz="4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ลดปริมาณ</a:t>
            </a:r>
            <a:r>
              <a:rPr lang="th-TH" sz="2200" b="1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งานด้านทรัพยากร</a:t>
            </a:r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บุคคล </a:t>
            </a:r>
          </a:p>
          <a:p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การสรรหาและฝึกพนักงานใหม่ทดแทนพนักงานเดิม</a:t>
            </a:r>
            <a:b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</a:br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ที่หยุดงานจากปัญหาทางการเงินส่วนบุคคลและ</a:t>
            </a:r>
            <a:b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</a:br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งานที่เกี่ยวข้องกับคดีความหนี้สินของพนักงาน</a:t>
            </a:r>
          </a:p>
          <a:p>
            <a:endParaRPr lang="th-TH" sz="12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endParaRPr lang="en-US" sz="12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  <a:p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ส่งเสริมภาพลักษณ์ที่ดีของหน่วยงาน </a:t>
            </a:r>
          </a:p>
          <a:p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หน่วยงานดูแลเอาใจใส่คุณภาพชีวิตด้านการเงิน</a:t>
            </a:r>
            <a:b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</a:br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ของพนักงาน และลดความเสี่ยงด้านชื่อเสียงของ</a:t>
            </a:r>
            <a:b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</a:br>
            <a:r>
              <a:rPr lang="th-TH" sz="2000" dirty="0"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หน่วยงานเกี่ยวกับปัญหาการเงินของพนักงาน</a:t>
            </a:r>
            <a:endParaRPr lang="en-US" sz="2000" dirty="0"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7A264-6EEB-414E-AA88-3853B86D786E}"/>
              </a:ext>
            </a:extLst>
          </p:cNvPr>
          <p:cNvSpPr txBox="1"/>
          <p:nvPr/>
        </p:nvSpPr>
        <p:spPr>
          <a:xfrm>
            <a:off x="115614" y="1908794"/>
            <a:ext cx="38678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200" b="1" dirty="0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พนักงานมีภูมิคุ้มกันและทักษะด้านการบริหารจัดการทางการเงินมากขึ้น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22EF76-F0CD-4AF8-998D-9D3118E6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15" b="6519"/>
          <a:stretch/>
        </p:blipFill>
        <p:spPr>
          <a:xfrm>
            <a:off x="10734804" y="5285719"/>
            <a:ext cx="1562299" cy="1272735"/>
          </a:xfrm>
          <a:prstGeom prst="rect">
            <a:avLst/>
          </a:prstGeom>
        </p:spPr>
      </p:pic>
      <p:pic>
        <p:nvPicPr>
          <p:cNvPr id="15" name="Picture 14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A80A4186-1BFD-4CE2-B74E-5235DB376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6287" r="4875" b="7135"/>
          <a:stretch/>
        </p:blipFill>
        <p:spPr>
          <a:xfrm>
            <a:off x="1198181" y="4698124"/>
            <a:ext cx="2577039" cy="1840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EB35AD-1E7D-4270-8A24-EACBC7EF5F09}"/>
              </a:ext>
            </a:extLst>
          </p:cNvPr>
          <p:cNvSpPr txBox="1"/>
          <p:nvPr/>
        </p:nvSpPr>
        <p:spPr>
          <a:xfrm>
            <a:off x="7486882" y="1205323"/>
            <a:ext cx="3827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ผลดีต่อ</a:t>
            </a:r>
            <a:r>
              <a:rPr lang="th-TH" b="1" u="sng">
                <a:solidFill>
                  <a:srgbClr val="002060"/>
                </a:solidFill>
                <a:latin typeface="DB Helvethaica X 45 Li" panose="02000506090000020004" pitchFamily="2" charset="-34"/>
                <a:cs typeface="DB Helvethaica X 45 Li" panose="02000506090000020004" pitchFamily="2" charset="-34"/>
              </a:rPr>
              <a:t>หน่วยงาน</a:t>
            </a:r>
            <a:endParaRPr lang="th-TH" b="1" u="sng" dirty="0">
              <a:solidFill>
                <a:srgbClr val="002060"/>
              </a:solidFill>
              <a:latin typeface="DB Helvethaica X 45 Li" panose="02000506090000020004" pitchFamily="2" charset="-34"/>
              <a:cs typeface="DB Helvethaica X 45 Li" panose="02000506090000020004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B0326-26A2-4106-8884-202CAF9E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75708"/>
            <a:ext cx="2844800" cy="365125"/>
          </a:xfrm>
        </p:spPr>
        <p:txBody>
          <a:bodyPr/>
          <a:lstStyle/>
          <a:p>
            <a:fld id="{46FFEE95-A884-453A-BA0D-E500DABA3B52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97877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0CC2A40-B9BE-4108-9B6F-7A64F199FF35}" vid="{117308E0-6A51-4ACD-A076-A14C68A565E8}"/>
    </a:ext>
  </a:extLst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0CC2A40-B9BE-4108-9B6F-7A64F199FF35}" vid="{117308E0-6A51-4ACD-A076-A14C68A565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269BD06EE6489603CAF02DDFC377" ma:contentTypeVersion="0" ma:contentTypeDescription="Create a new document." ma:contentTypeScope="" ma:versionID="b5a22848b6605e2e254862c8cf0416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290172534202c30ad8aa7d248490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055C1-09F8-43DC-914B-5ABBCCB490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82D416-0628-4F3A-94E7-190A0491B055}"/>
</file>

<file path=customXml/itemProps3.xml><?xml version="1.0" encoding="utf-8"?>
<ds:datastoreItem xmlns:ds="http://schemas.openxmlformats.org/officeDocument/2006/customXml" ds:itemID="{9CB242E4-2B7A-4FD0-9606-CF5FD6E4B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HappyLife_PPT_Theme</Template>
  <TotalTime>31232</TotalTime>
  <Words>1041</Words>
  <Application>Microsoft Office PowerPoint</Application>
  <PresentationFormat>Widescreen</PresentationFormat>
  <Paragraphs>181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Browallia New</vt:lpstr>
      <vt:lpstr>Calibri</vt:lpstr>
      <vt:lpstr>DB Helvethaica X 45 Li</vt:lpstr>
      <vt:lpstr>DB Helvethaica X 55 Regular</vt:lpstr>
      <vt:lpstr>DB Helvethaica X 65 Med</vt:lpstr>
      <vt:lpstr>DB Helvethaica X 66 MedIt</vt:lpstr>
      <vt:lpstr>DB Helvethaica X 75 Bd</vt:lpstr>
      <vt:lpstr>TH Sarabun New</vt:lpstr>
      <vt:lpstr>TH SarabunPSK</vt:lpstr>
      <vt:lpstr>Wingdings</vt:lpstr>
      <vt:lpstr>Theme1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แผนการดำเนินงาน โครงการ Fin. ดี Happy Life ปี 2563</dc:title>
  <dc:creator>Niratchp</dc:creator>
  <cp:lastModifiedBy>Att Narkprayoon (อัฑฒ์ นาคประยูร)</cp:lastModifiedBy>
  <cp:revision>459</cp:revision>
  <cp:lastPrinted>2021-02-24T05:01:18Z</cp:lastPrinted>
  <dcterms:created xsi:type="dcterms:W3CDTF">2020-02-04T08:51:35Z</dcterms:created>
  <dcterms:modified xsi:type="dcterms:W3CDTF">2022-08-17T04:03:59Z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0x010100B943269BD06EE6489603CAF02DDFC377</vt:lpwstr>
  </property>
  <property fmtid="{D5CDD505-2E9C-101B-9397-08002B2CF9AE}" pid="3" name="Order">
    <vt:r8>17900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b93a4d6f-7563-4bfd-a710-320428f3a219_Enabled">
    <vt:lpwstr>true</vt:lpwstr>
  </property>
  <property fmtid="{D5CDD505-2E9C-101B-9397-08002B2CF9AE}" pid="8" name="MSIP_Label_b93a4d6f-7563-4bfd-a710-320428f3a219_SetDate">
    <vt:lpwstr>2022-08-17T04:03:11Z</vt:lpwstr>
  </property>
  <property fmtid="{D5CDD505-2E9C-101B-9397-08002B2CF9AE}" pid="9" name="MSIP_Label_b93a4d6f-7563-4bfd-a710-320428f3a219_Method">
    <vt:lpwstr>Privileged</vt:lpwstr>
  </property>
  <property fmtid="{D5CDD505-2E9C-101B-9397-08002B2CF9AE}" pid="10" name="MSIP_Label_b93a4d6f-7563-4bfd-a710-320428f3a219_Name">
    <vt:lpwstr>General</vt:lpwstr>
  </property>
  <property fmtid="{D5CDD505-2E9C-101B-9397-08002B2CF9AE}" pid="11" name="MSIP_Label_b93a4d6f-7563-4bfd-a710-320428f3a219_SiteId">
    <vt:lpwstr>db27cba9-535b-4797-bd0b-1b1d889f3898</vt:lpwstr>
  </property>
  <property fmtid="{D5CDD505-2E9C-101B-9397-08002B2CF9AE}" pid="12" name="MSIP_Label_b93a4d6f-7563-4bfd-a710-320428f3a219_ActionId">
    <vt:lpwstr>fc8a781d-3d41-4b4f-9453-250a748b404e</vt:lpwstr>
  </property>
  <property fmtid="{D5CDD505-2E9C-101B-9397-08002B2CF9AE}" pid="13" name="MSIP_Label_b93a4d6f-7563-4bfd-a710-320428f3a219_ContentBits">
    <vt:lpwstr>0</vt:lpwstr>
  </property>
  <property fmtid="{D5CDD505-2E9C-101B-9397-08002B2CF9AE}" pid="14" name="_SourceUrl">
    <vt:lpwstr/>
  </property>
  <property fmtid="{D5CDD505-2E9C-101B-9397-08002B2CF9AE}" pid="15" name="_SharedFileIndex">
    <vt:lpwstr/>
  </property>
</Properties>
</file>