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05" r:id="rId4"/>
    <p:sldId id="308" r:id="rId5"/>
    <p:sldId id="319" r:id="rId6"/>
    <p:sldId id="309" r:id="rId7"/>
    <p:sldId id="316" r:id="rId8"/>
    <p:sldId id="320" r:id="rId9"/>
    <p:sldId id="325" r:id="rId10"/>
    <p:sldId id="328" r:id="rId11"/>
    <p:sldId id="326" r:id="rId12"/>
    <p:sldId id="290" r:id="rId13"/>
    <p:sldId id="303" r:id="rId14"/>
    <p:sldId id="314" r:id="rId15"/>
    <p:sldId id="294" r:id="rId16"/>
  </p:sldIdLst>
  <p:sldSz cx="12192000" cy="6858000"/>
  <p:notesSz cx="666908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DEE"/>
    <a:srgbClr val="0000CC"/>
    <a:srgbClr val="EEC721"/>
    <a:srgbClr val="EEC722"/>
    <a:srgbClr val="2E3387"/>
    <a:srgbClr val="FEFEFE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1372" autoAdjust="0"/>
    <p:restoredTop sz="65688" autoAdjust="0"/>
  </p:normalViewPr>
  <p:slideViewPr>
    <p:cSldViewPr snapToGrid="0">
      <p:cViewPr varScale="1">
        <p:scale>
          <a:sx n="73" d="100"/>
          <a:sy n="73" d="100"/>
        </p:scale>
        <p:origin x="2160" y="54"/>
      </p:cViewPr>
      <p:guideLst/>
    </p:cSldViewPr>
  </p:slideViewPr>
  <p:outlineViewPr>
    <p:cViewPr>
      <p:scale>
        <a:sx n="33" d="100"/>
        <a:sy n="33" d="100"/>
      </p:scale>
      <p:origin x="0" y="-141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5" d="100"/>
        <a:sy n="125" d="100"/>
      </p:scale>
      <p:origin x="0" y="-8112"/>
    </p:cViewPr>
  </p:sorterViewPr>
  <p:notesViewPr>
    <p:cSldViewPr snapToGrid="0">
      <p:cViewPr varScale="1">
        <p:scale>
          <a:sx n="79" d="100"/>
          <a:sy n="79" d="100"/>
        </p:scale>
        <p:origin x="39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7BED9-8764-402D-B28F-49EDD3351D6A}" type="doc">
      <dgm:prSet loTypeId="urn:microsoft.com/office/officeart/2005/8/layout/vList6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th-TH"/>
        </a:p>
      </dgm:t>
    </dgm:pt>
    <dgm:pt modelId="{C8F5FE1B-EA1C-48C3-8C6C-EBE9ACE4BD28}">
      <dgm:prSet phldrT="[Text]" custT="1"/>
      <dgm:spPr>
        <a:solidFill>
          <a:srgbClr val="EEC722"/>
        </a:solidFill>
      </dgm:spPr>
      <dgm:t>
        <a:bodyPr/>
        <a:lstStyle/>
        <a:p>
          <a:r>
            <a: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rPr>
            <a:t>พอประมาณ</a:t>
          </a:r>
          <a:endParaRPr lang="th-TH" sz="16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09E39DA-44C0-4258-A619-C3894417067B}" type="parTrans" cxnId="{D3146E64-F3A6-4599-96E9-4F21C62AD300}">
      <dgm:prSet/>
      <dgm:spPr/>
      <dgm:t>
        <a:bodyPr/>
        <a:lstStyle/>
        <a:p>
          <a:endParaRPr lang="th-TH" sz="1400"/>
        </a:p>
      </dgm:t>
    </dgm:pt>
    <dgm:pt modelId="{1E5D0F8A-5FC1-4937-818D-C66E25D52C1A}" type="sibTrans" cxnId="{D3146E64-F3A6-4599-96E9-4F21C62AD300}">
      <dgm:prSet/>
      <dgm:spPr/>
      <dgm:t>
        <a:bodyPr/>
        <a:lstStyle/>
        <a:p>
          <a:endParaRPr lang="th-TH" sz="1400"/>
        </a:p>
      </dgm:t>
    </dgm:pt>
    <dgm:pt modelId="{C06A27BD-CD72-4CA5-8003-8BF9F54FEC6A}">
      <dgm:prSet phldrT="[Text]" custT="1"/>
      <dgm:spPr>
        <a:solidFill>
          <a:srgbClr val="EEC722"/>
        </a:solidFill>
      </dgm:spPr>
      <dgm:t>
        <a:bodyPr/>
        <a:lstStyle/>
        <a:p>
          <a:r>
            <a: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rPr>
            <a:t>มีเหตุผล</a:t>
          </a:r>
          <a:endParaRPr lang="th-TH" sz="16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43EAC3E-E5B0-45BB-8250-4B80F57C8F61}" type="parTrans" cxnId="{6346D8EE-4431-414E-A44B-48C783C314B8}">
      <dgm:prSet/>
      <dgm:spPr/>
      <dgm:t>
        <a:bodyPr/>
        <a:lstStyle/>
        <a:p>
          <a:endParaRPr lang="th-TH" sz="1400"/>
        </a:p>
      </dgm:t>
    </dgm:pt>
    <dgm:pt modelId="{934EE30B-3808-4B1E-8F25-1F7D8EAA8F25}" type="sibTrans" cxnId="{6346D8EE-4431-414E-A44B-48C783C314B8}">
      <dgm:prSet/>
      <dgm:spPr/>
      <dgm:t>
        <a:bodyPr/>
        <a:lstStyle/>
        <a:p>
          <a:endParaRPr lang="th-TH" sz="1400"/>
        </a:p>
      </dgm:t>
    </dgm:pt>
    <dgm:pt modelId="{7D5D8237-4276-48BF-A590-A642F7FC8E8C}">
      <dgm:prSet phldrT="[Text]" custT="1"/>
      <dgm:spPr>
        <a:solidFill>
          <a:srgbClr val="EEC722"/>
        </a:solidFill>
      </dgm:spPr>
      <dgm:t>
        <a:bodyPr/>
        <a:lstStyle/>
        <a:p>
          <a:r>
            <a: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rPr>
            <a:t>มีภูมิคุ้มกัน</a:t>
          </a:r>
          <a:endParaRPr lang="th-TH" sz="16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C89B9D5-6208-43A6-8E92-073609FEFC0C}" type="parTrans" cxnId="{57908F80-160B-4D6B-9B40-EE3BB9102D1D}">
      <dgm:prSet/>
      <dgm:spPr/>
      <dgm:t>
        <a:bodyPr/>
        <a:lstStyle/>
        <a:p>
          <a:endParaRPr lang="th-TH" sz="1400"/>
        </a:p>
      </dgm:t>
    </dgm:pt>
    <dgm:pt modelId="{04DB20B1-9E06-45F9-A9B7-AEDE8D12D458}" type="sibTrans" cxnId="{57908F80-160B-4D6B-9B40-EE3BB9102D1D}">
      <dgm:prSet/>
      <dgm:spPr/>
      <dgm:t>
        <a:bodyPr/>
        <a:lstStyle/>
        <a:p>
          <a:endParaRPr lang="th-TH" sz="1400"/>
        </a:p>
      </dgm:t>
    </dgm:pt>
    <dgm:pt modelId="{18B51BBB-76A6-487D-98A2-16ECBC668BD0}" type="pres">
      <dgm:prSet presAssocID="{6F87BED9-8764-402D-B28F-49EDD3351D6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2817F1EB-396A-4E9B-9422-EE0BFD2A1D17}" type="pres">
      <dgm:prSet presAssocID="{C8F5FE1B-EA1C-48C3-8C6C-EBE9ACE4BD28}" presName="linNode" presStyleCnt="0"/>
      <dgm:spPr/>
    </dgm:pt>
    <dgm:pt modelId="{1C995664-99BA-42C0-BAD0-287A6B76713F}" type="pres">
      <dgm:prSet presAssocID="{C8F5FE1B-EA1C-48C3-8C6C-EBE9ACE4BD2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EED867-4269-4EB8-AA8A-17BE776ABC42}" type="pres">
      <dgm:prSet presAssocID="{C8F5FE1B-EA1C-48C3-8C6C-EBE9ACE4BD28}" presName="childShp" presStyleLbl="bgAccFollowNode1" presStyleIdx="0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F098811C-882D-476A-B1C9-D111C6B3A05A}" type="pres">
      <dgm:prSet presAssocID="{1E5D0F8A-5FC1-4937-818D-C66E25D52C1A}" presName="spacing" presStyleCnt="0"/>
      <dgm:spPr/>
    </dgm:pt>
    <dgm:pt modelId="{F25B456A-5B19-408C-BA94-664D01F5FF96}" type="pres">
      <dgm:prSet presAssocID="{C06A27BD-CD72-4CA5-8003-8BF9F54FEC6A}" presName="linNode" presStyleCnt="0"/>
      <dgm:spPr/>
    </dgm:pt>
    <dgm:pt modelId="{F93DB569-CD98-43D1-B3E8-6E01F5D94940}" type="pres">
      <dgm:prSet presAssocID="{C06A27BD-CD72-4CA5-8003-8BF9F54FEC6A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8EB27F-B530-4D60-8F13-647989314F2E}" type="pres">
      <dgm:prSet presAssocID="{C06A27BD-CD72-4CA5-8003-8BF9F54FEC6A}" presName="childShp" presStyleLbl="bgAccFollowNode1" presStyleIdx="1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C98FCD27-B9AA-4E47-81B2-3F29E871CA90}" type="pres">
      <dgm:prSet presAssocID="{934EE30B-3808-4B1E-8F25-1F7D8EAA8F25}" presName="spacing" presStyleCnt="0"/>
      <dgm:spPr/>
    </dgm:pt>
    <dgm:pt modelId="{58F0516D-F480-48F4-AA30-E6AF3228B531}" type="pres">
      <dgm:prSet presAssocID="{7D5D8237-4276-48BF-A590-A642F7FC8E8C}" presName="linNode" presStyleCnt="0"/>
      <dgm:spPr/>
    </dgm:pt>
    <dgm:pt modelId="{E7696C65-9575-413E-AC04-5C798F857842}" type="pres">
      <dgm:prSet presAssocID="{7D5D8237-4276-48BF-A590-A642F7FC8E8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EF9947-2948-4454-8F4B-FCFEAB9ECE77}" type="pres">
      <dgm:prSet presAssocID="{7D5D8237-4276-48BF-A590-A642F7FC8E8C}" presName="childShp" presStyleLbl="bgAccFollowNode1" presStyleIdx="2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th-TH"/>
        </a:p>
      </dgm:t>
    </dgm:pt>
  </dgm:ptLst>
  <dgm:cxnLst>
    <dgm:cxn modelId="{57908F80-160B-4D6B-9B40-EE3BB9102D1D}" srcId="{6F87BED9-8764-402D-B28F-49EDD3351D6A}" destId="{7D5D8237-4276-48BF-A590-A642F7FC8E8C}" srcOrd="2" destOrd="0" parTransId="{FC89B9D5-6208-43A6-8E92-073609FEFC0C}" sibTransId="{04DB20B1-9E06-45F9-A9B7-AEDE8D12D458}"/>
    <dgm:cxn modelId="{BB57EB89-FE94-4CFD-A49C-4689A5E04AD3}" type="presOf" srcId="{C06A27BD-CD72-4CA5-8003-8BF9F54FEC6A}" destId="{F93DB569-CD98-43D1-B3E8-6E01F5D94940}" srcOrd="0" destOrd="0" presId="urn:microsoft.com/office/officeart/2005/8/layout/vList6"/>
    <dgm:cxn modelId="{3AB97167-A731-424E-94F4-42F4814FA115}" type="presOf" srcId="{6F87BED9-8764-402D-B28F-49EDD3351D6A}" destId="{18B51BBB-76A6-487D-98A2-16ECBC668BD0}" srcOrd="0" destOrd="0" presId="urn:microsoft.com/office/officeart/2005/8/layout/vList6"/>
    <dgm:cxn modelId="{6346D8EE-4431-414E-A44B-48C783C314B8}" srcId="{6F87BED9-8764-402D-B28F-49EDD3351D6A}" destId="{C06A27BD-CD72-4CA5-8003-8BF9F54FEC6A}" srcOrd="1" destOrd="0" parTransId="{943EAC3E-E5B0-45BB-8250-4B80F57C8F61}" sibTransId="{934EE30B-3808-4B1E-8F25-1F7D8EAA8F25}"/>
    <dgm:cxn modelId="{BD45D818-5B56-493B-9BBF-6E512E1C12A9}" type="presOf" srcId="{C8F5FE1B-EA1C-48C3-8C6C-EBE9ACE4BD28}" destId="{1C995664-99BA-42C0-BAD0-287A6B76713F}" srcOrd="0" destOrd="0" presId="urn:microsoft.com/office/officeart/2005/8/layout/vList6"/>
    <dgm:cxn modelId="{D3146E64-F3A6-4599-96E9-4F21C62AD300}" srcId="{6F87BED9-8764-402D-B28F-49EDD3351D6A}" destId="{C8F5FE1B-EA1C-48C3-8C6C-EBE9ACE4BD28}" srcOrd="0" destOrd="0" parTransId="{009E39DA-44C0-4258-A619-C3894417067B}" sibTransId="{1E5D0F8A-5FC1-4937-818D-C66E25D52C1A}"/>
    <dgm:cxn modelId="{CB473D7B-88E6-40CF-8356-06AEE8827636}" type="presOf" srcId="{7D5D8237-4276-48BF-A590-A642F7FC8E8C}" destId="{E7696C65-9575-413E-AC04-5C798F857842}" srcOrd="0" destOrd="0" presId="urn:microsoft.com/office/officeart/2005/8/layout/vList6"/>
    <dgm:cxn modelId="{B9AF991E-A10B-4EA9-BC87-7403E8EA7588}" type="presParOf" srcId="{18B51BBB-76A6-487D-98A2-16ECBC668BD0}" destId="{2817F1EB-396A-4E9B-9422-EE0BFD2A1D17}" srcOrd="0" destOrd="0" presId="urn:microsoft.com/office/officeart/2005/8/layout/vList6"/>
    <dgm:cxn modelId="{E0B902D7-8424-4241-9258-DD0357886232}" type="presParOf" srcId="{2817F1EB-396A-4E9B-9422-EE0BFD2A1D17}" destId="{1C995664-99BA-42C0-BAD0-287A6B76713F}" srcOrd="0" destOrd="0" presId="urn:microsoft.com/office/officeart/2005/8/layout/vList6"/>
    <dgm:cxn modelId="{0B2470D6-A590-4FE4-93F2-8B8629690D94}" type="presParOf" srcId="{2817F1EB-396A-4E9B-9422-EE0BFD2A1D17}" destId="{C4EED867-4269-4EB8-AA8A-17BE776ABC42}" srcOrd="1" destOrd="0" presId="urn:microsoft.com/office/officeart/2005/8/layout/vList6"/>
    <dgm:cxn modelId="{FC0FC2D5-EA85-4FA4-A6A2-6E6367A18A4E}" type="presParOf" srcId="{18B51BBB-76A6-487D-98A2-16ECBC668BD0}" destId="{F098811C-882D-476A-B1C9-D111C6B3A05A}" srcOrd="1" destOrd="0" presId="urn:microsoft.com/office/officeart/2005/8/layout/vList6"/>
    <dgm:cxn modelId="{AAAF67D8-0528-4C1A-901B-8F5B7E760FF1}" type="presParOf" srcId="{18B51BBB-76A6-487D-98A2-16ECBC668BD0}" destId="{F25B456A-5B19-408C-BA94-664D01F5FF96}" srcOrd="2" destOrd="0" presId="urn:microsoft.com/office/officeart/2005/8/layout/vList6"/>
    <dgm:cxn modelId="{DA093A8F-7455-49FA-8FF6-B70BB827163D}" type="presParOf" srcId="{F25B456A-5B19-408C-BA94-664D01F5FF96}" destId="{F93DB569-CD98-43D1-B3E8-6E01F5D94940}" srcOrd="0" destOrd="0" presId="urn:microsoft.com/office/officeart/2005/8/layout/vList6"/>
    <dgm:cxn modelId="{7A8396CE-C267-4F54-9CED-45BEC9FEC593}" type="presParOf" srcId="{F25B456A-5B19-408C-BA94-664D01F5FF96}" destId="{E68EB27F-B530-4D60-8F13-647989314F2E}" srcOrd="1" destOrd="0" presId="urn:microsoft.com/office/officeart/2005/8/layout/vList6"/>
    <dgm:cxn modelId="{C0E7F09F-CC28-4C9D-801E-A19301E22A22}" type="presParOf" srcId="{18B51BBB-76A6-487D-98A2-16ECBC668BD0}" destId="{C98FCD27-B9AA-4E47-81B2-3F29E871CA90}" srcOrd="3" destOrd="0" presId="urn:microsoft.com/office/officeart/2005/8/layout/vList6"/>
    <dgm:cxn modelId="{20527413-AF96-4919-A2BE-3F5300314180}" type="presParOf" srcId="{18B51BBB-76A6-487D-98A2-16ECBC668BD0}" destId="{58F0516D-F480-48F4-AA30-E6AF3228B531}" srcOrd="4" destOrd="0" presId="urn:microsoft.com/office/officeart/2005/8/layout/vList6"/>
    <dgm:cxn modelId="{9FEA2FB6-36EF-44C7-B323-C7E32F092FCC}" type="presParOf" srcId="{58F0516D-F480-48F4-AA30-E6AF3228B531}" destId="{E7696C65-9575-413E-AC04-5C798F857842}" srcOrd="0" destOrd="0" presId="urn:microsoft.com/office/officeart/2005/8/layout/vList6"/>
    <dgm:cxn modelId="{B0FD5259-9BDA-4B24-AE42-07E55B2CB7D0}" type="presParOf" srcId="{58F0516D-F480-48F4-AA30-E6AF3228B531}" destId="{A5EF9947-2948-4454-8F4B-FCFEAB9ECE77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7BED9-8764-402D-B28F-49EDD3351D6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8F5FE1B-EA1C-48C3-8C6C-EBE9ACE4BD28}">
      <dgm:prSet phldrT="[Text]" custT="1"/>
      <dgm:spPr>
        <a:solidFill>
          <a:srgbClr val="49BDEE"/>
        </a:solidFill>
        <a:ln>
          <a:solidFill>
            <a:srgbClr val="49BDEE"/>
          </a:solidFill>
        </a:ln>
      </dgm:spPr>
      <dgm:t>
        <a:bodyPr/>
        <a:lstStyle/>
        <a:p>
          <a:r>
            <a: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rPr>
            <a:t>เศรษฐกิจ</a:t>
          </a:r>
          <a:endParaRPr lang="th-TH" sz="16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09E39DA-44C0-4258-A619-C3894417067B}" type="parTrans" cxnId="{D3146E64-F3A6-4599-96E9-4F21C62AD300}">
      <dgm:prSet/>
      <dgm:spPr/>
      <dgm:t>
        <a:bodyPr/>
        <a:lstStyle/>
        <a:p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E5D0F8A-5FC1-4937-818D-C66E25D52C1A}" type="sibTrans" cxnId="{D3146E64-F3A6-4599-96E9-4F21C62AD300}">
      <dgm:prSet/>
      <dgm:spPr/>
      <dgm:t>
        <a:bodyPr/>
        <a:lstStyle/>
        <a:p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C06A27BD-CD72-4CA5-8003-8BF9F54FEC6A}">
      <dgm:prSet phldrT="[Text]" custT="1"/>
      <dgm:spPr>
        <a:solidFill>
          <a:srgbClr val="49BDEE"/>
        </a:solidFill>
        <a:ln>
          <a:solidFill>
            <a:srgbClr val="49BDEE"/>
          </a:solidFill>
        </a:ln>
      </dgm:spPr>
      <dgm:t>
        <a:bodyPr/>
        <a:lstStyle/>
        <a:p>
          <a:r>
            <a: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rPr>
            <a:t>สังคม</a:t>
          </a:r>
          <a:endParaRPr lang="th-TH" sz="16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43EAC3E-E5B0-45BB-8250-4B80F57C8F61}" type="parTrans" cxnId="{6346D8EE-4431-414E-A44B-48C783C314B8}">
      <dgm:prSet/>
      <dgm:spPr/>
      <dgm:t>
        <a:bodyPr/>
        <a:lstStyle/>
        <a:p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34EE30B-3808-4B1E-8F25-1F7D8EAA8F25}" type="sibTrans" cxnId="{6346D8EE-4431-414E-A44B-48C783C314B8}">
      <dgm:prSet/>
      <dgm:spPr/>
      <dgm:t>
        <a:bodyPr/>
        <a:lstStyle/>
        <a:p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7D5D8237-4276-48BF-A590-A642F7FC8E8C}">
      <dgm:prSet phldrT="[Text]" custT="1"/>
      <dgm:spPr>
        <a:solidFill>
          <a:srgbClr val="49BDEE"/>
        </a:solidFill>
        <a:ln>
          <a:solidFill>
            <a:srgbClr val="49BDEE"/>
          </a:solidFill>
        </a:ln>
      </dgm:spPr>
      <dgm:t>
        <a:bodyPr/>
        <a:lstStyle/>
        <a:p>
          <a:r>
            <a: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rPr>
            <a:t>สิ่งแวดล้อม</a:t>
          </a:r>
          <a:endParaRPr lang="th-TH" sz="16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C89B9D5-6208-43A6-8E92-073609FEFC0C}" type="parTrans" cxnId="{57908F80-160B-4D6B-9B40-EE3BB9102D1D}">
      <dgm:prSet/>
      <dgm:spPr/>
      <dgm:t>
        <a:bodyPr/>
        <a:lstStyle/>
        <a:p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4DB20B1-9E06-45F9-A9B7-AEDE8D12D458}" type="sibTrans" cxnId="{57908F80-160B-4D6B-9B40-EE3BB9102D1D}">
      <dgm:prSet/>
      <dgm:spPr/>
      <dgm:t>
        <a:bodyPr/>
        <a:lstStyle/>
        <a:p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6B821F39-F574-4ED8-A32B-BDEC631F3E7C}">
      <dgm:prSet phldrT="[Text]" custT="1"/>
      <dgm:spPr>
        <a:solidFill>
          <a:srgbClr val="49BDEE"/>
        </a:solidFill>
        <a:ln>
          <a:solidFill>
            <a:srgbClr val="49BDEE"/>
          </a:solidFill>
        </a:ln>
      </dgm:spPr>
      <dgm:t>
        <a:bodyPr/>
        <a:lstStyle/>
        <a:p>
          <a:r>
            <a: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rPr>
            <a:t>วัฒนธรรม</a:t>
          </a:r>
          <a:endParaRPr lang="th-TH" sz="16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6CF55F1E-5BC3-4D0B-9A1B-EBAE58A15085}" type="parTrans" cxnId="{89244F00-A348-4762-B48B-18680D716244}">
      <dgm:prSet/>
      <dgm:spPr/>
      <dgm:t>
        <a:bodyPr/>
        <a:lstStyle/>
        <a:p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6BC26744-35D4-4A41-A60C-3EF993AB512E}" type="sibTrans" cxnId="{89244F00-A348-4762-B48B-18680D716244}">
      <dgm:prSet/>
      <dgm:spPr/>
      <dgm:t>
        <a:bodyPr/>
        <a:lstStyle/>
        <a:p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8B51BBB-76A6-487D-98A2-16ECBC668BD0}" type="pres">
      <dgm:prSet presAssocID="{6F87BED9-8764-402D-B28F-49EDD3351D6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2817F1EB-396A-4E9B-9422-EE0BFD2A1D17}" type="pres">
      <dgm:prSet presAssocID="{C8F5FE1B-EA1C-48C3-8C6C-EBE9ACE4BD28}" presName="linNode" presStyleCnt="0"/>
      <dgm:spPr/>
    </dgm:pt>
    <dgm:pt modelId="{1C995664-99BA-42C0-BAD0-287A6B76713F}" type="pres">
      <dgm:prSet presAssocID="{C8F5FE1B-EA1C-48C3-8C6C-EBE9ACE4BD2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EED867-4269-4EB8-AA8A-17BE776ABC42}" type="pres">
      <dgm:prSet presAssocID="{C8F5FE1B-EA1C-48C3-8C6C-EBE9ACE4BD28}" presName="childShp" presStyleLbl="bgAccFollowNode1" presStyleIdx="0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F098811C-882D-476A-B1C9-D111C6B3A05A}" type="pres">
      <dgm:prSet presAssocID="{1E5D0F8A-5FC1-4937-818D-C66E25D52C1A}" presName="spacing" presStyleCnt="0"/>
      <dgm:spPr/>
    </dgm:pt>
    <dgm:pt modelId="{F25B456A-5B19-408C-BA94-664D01F5FF96}" type="pres">
      <dgm:prSet presAssocID="{C06A27BD-CD72-4CA5-8003-8BF9F54FEC6A}" presName="linNode" presStyleCnt="0"/>
      <dgm:spPr/>
    </dgm:pt>
    <dgm:pt modelId="{F93DB569-CD98-43D1-B3E8-6E01F5D94940}" type="pres">
      <dgm:prSet presAssocID="{C06A27BD-CD72-4CA5-8003-8BF9F54FEC6A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8EB27F-B530-4D60-8F13-647989314F2E}" type="pres">
      <dgm:prSet presAssocID="{C06A27BD-CD72-4CA5-8003-8BF9F54FEC6A}" presName="childShp" presStyleLbl="bgAccFollowNode1" presStyleIdx="1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C98FCD27-B9AA-4E47-81B2-3F29E871CA90}" type="pres">
      <dgm:prSet presAssocID="{934EE30B-3808-4B1E-8F25-1F7D8EAA8F25}" presName="spacing" presStyleCnt="0"/>
      <dgm:spPr/>
    </dgm:pt>
    <dgm:pt modelId="{58F0516D-F480-48F4-AA30-E6AF3228B531}" type="pres">
      <dgm:prSet presAssocID="{7D5D8237-4276-48BF-A590-A642F7FC8E8C}" presName="linNode" presStyleCnt="0"/>
      <dgm:spPr/>
    </dgm:pt>
    <dgm:pt modelId="{E7696C65-9575-413E-AC04-5C798F857842}" type="pres">
      <dgm:prSet presAssocID="{7D5D8237-4276-48BF-A590-A642F7FC8E8C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EF9947-2948-4454-8F4B-FCFEAB9ECE77}" type="pres">
      <dgm:prSet presAssocID="{7D5D8237-4276-48BF-A590-A642F7FC8E8C}" presName="childShp" presStyleLbl="bgAccFollowNode1" presStyleIdx="2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AE45D6D7-10CB-458D-9273-47956E979D7E}" type="pres">
      <dgm:prSet presAssocID="{04DB20B1-9E06-45F9-A9B7-AEDE8D12D458}" presName="spacing" presStyleCnt="0"/>
      <dgm:spPr/>
    </dgm:pt>
    <dgm:pt modelId="{62F23FD8-5C9C-42BA-9EE2-CDEBB61FF238}" type="pres">
      <dgm:prSet presAssocID="{6B821F39-F574-4ED8-A32B-BDEC631F3E7C}" presName="linNode" presStyleCnt="0"/>
      <dgm:spPr/>
    </dgm:pt>
    <dgm:pt modelId="{2A8F0364-14B4-4EFA-8330-049BC7678143}" type="pres">
      <dgm:prSet presAssocID="{6B821F39-F574-4ED8-A32B-BDEC631F3E7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2DF637-21DF-4EE1-A80B-D865AF921CFD}" type="pres">
      <dgm:prSet presAssocID="{6B821F39-F574-4ED8-A32B-BDEC631F3E7C}" presName="childShp" presStyleLbl="bgAccFollowNode1" presStyleIdx="3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th-TH"/>
        </a:p>
      </dgm:t>
    </dgm:pt>
  </dgm:ptLst>
  <dgm:cxnLst>
    <dgm:cxn modelId="{89244F00-A348-4762-B48B-18680D716244}" srcId="{6F87BED9-8764-402D-B28F-49EDD3351D6A}" destId="{6B821F39-F574-4ED8-A32B-BDEC631F3E7C}" srcOrd="3" destOrd="0" parTransId="{6CF55F1E-5BC3-4D0B-9A1B-EBAE58A15085}" sibTransId="{6BC26744-35D4-4A41-A60C-3EF993AB512E}"/>
    <dgm:cxn modelId="{C2B86DE5-BE1E-44B1-A88B-19E0F7AA0323}" type="presOf" srcId="{C06A27BD-CD72-4CA5-8003-8BF9F54FEC6A}" destId="{F93DB569-CD98-43D1-B3E8-6E01F5D94940}" srcOrd="0" destOrd="0" presId="urn:microsoft.com/office/officeart/2005/8/layout/vList6"/>
    <dgm:cxn modelId="{57908F80-160B-4D6B-9B40-EE3BB9102D1D}" srcId="{6F87BED9-8764-402D-B28F-49EDD3351D6A}" destId="{7D5D8237-4276-48BF-A590-A642F7FC8E8C}" srcOrd="2" destOrd="0" parTransId="{FC89B9D5-6208-43A6-8E92-073609FEFC0C}" sibTransId="{04DB20B1-9E06-45F9-A9B7-AEDE8D12D458}"/>
    <dgm:cxn modelId="{6346D8EE-4431-414E-A44B-48C783C314B8}" srcId="{6F87BED9-8764-402D-B28F-49EDD3351D6A}" destId="{C06A27BD-CD72-4CA5-8003-8BF9F54FEC6A}" srcOrd="1" destOrd="0" parTransId="{943EAC3E-E5B0-45BB-8250-4B80F57C8F61}" sibTransId="{934EE30B-3808-4B1E-8F25-1F7D8EAA8F25}"/>
    <dgm:cxn modelId="{A667CF98-D9E9-4FE4-835B-FFCDCB78EA4D}" type="presOf" srcId="{6F87BED9-8764-402D-B28F-49EDD3351D6A}" destId="{18B51BBB-76A6-487D-98A2-16ECBC668BD0}" srcOrd="0" destOrd="0" presId="urn:microsoft.com/office/officeart/2005/8/layout/vList6"/>
    <dgm:cxn modelId="{01EE0683-6CA6-414A-9C42-24115C51CE3A}" type="presOf" srcId="{C8F5FE1B-EA1C-48C3-8C6C-EBE9ACE4BD28}" destId="{1C995664-99BA-42C0-BAD0-287A6B76713F}" srcOrd="0" destOrd="0" presId="urn:microsoft.com/office/officeart/2005/8/layout/vList6"/>
    <dgm:cxn modelId="{D3146E64-F3A6-4599-96E9-4F21C62AD300}" srcId="{6F87BED9-8764-402D-B28F-49EDD3351D6A}" destId="{C8F5FE1B-EA1C-48C3-8C6C-EBE9ACE4BD28}" srcOrd="0" destOrd="0" parTransId="{009E39DA-44C0-4258-A619-C3894417067B}" sibTransId="{1E5D0F8A-5FC1-4937-818D-C66E25D52C1A}"/>
    <dgm:cxn modelId="{9FB36138-8BD1-44EA-AB83-92EC4E0E5296}" type="presOf" srcId="{7D5D8237-4276-48BF-A590-A642F7FC8E8C}" destId="{E7696C65-9575-413E-AC04-5C798F857842}" srcOrd="0" destOrd="0" presId="urn:microsoft.com/office/officeart/2005/8/layout/vList6"/>
    <dgm:cxn modelId="{F67E04DE-FCE7-43BE-8E07-8451156C31C0}" type="presOf" srcId="{6B821F39-F574-4ED8-A32B-BDEC631F3E7C}" destId="{2A8F0364-14B4-4EFA-8330-049BC7678143}" srcOrd="0" destOrd="0" presId="urn:microsoft.com/office/officeart/2005/8/layout/vList6"/>
    <dgm:cxn modelId="{DD988D93-C654-4AA8-BF3F-F7A78D9062CA}" type="presParOf" srcId="{18B51BBB-76A6-487D-98A2-16ECBC668BD0}" destId="{2817F1EB-396A-4E9B-9422-EE0BFD2A1D17}" srcOrd="0" destOrd="0" presId="urn:microsoft.com/office/officeart/2005/8/layout/vList6"/>
    <dgm:cxn modelId="{CFB62BC6-6407-491E-B053-A722006E4204}" type="presParOf" srcId="{2817F1EB-396A-4E9B-9422-EE0BFD2A1D17}" destId="{1C995664-99BA-42C0-BAD0-287A6B76713F}" srcOrd="0" destOrd="0" presId="urn:microsoft.com/office/officeart/2005/8/layout/vList6"/>
    <dgm:cxn modelId="{EE7763F8-F9B6-452D-96D9-18F7D8EB0005}" type="presParOf" srcId="{2817F1EB-396A-4E9B-9422-EE0BFD2A1D17}" destId="{C4EED867-4269-4EB8-AA8A-17BE776ABC42}" srcOrd="1" destOrd="0" presId="urn:microsoft.com/office/officeart/2005/8/layout/vList6"/>
    <dgm:cxn modelId="{D3656334-0209-4F6F-8E11-A10E680F2362}" type="presParOf" srcId="{18B51BBB-76A6-487D-98A2-16ECBC668BD0}" destId="{F098811C-882D-476A-B1C9-D111C6B3A05A}" srcOrd="1" destOrd="0" presId="urn:microsoft.com/office/officeart/2005/8/layout/vList6"/>
    <dgm:cxn modelId="{D8C905DE-B629-4EF4-B97F-BE37B898AF74}" type="presParOf" srcId="{18B51BBB-76A6-487D-98A2-16ECBC668BD0}" destId="{F25B456A-5B19-408C-BA94-664D01F5FF96}" srcOrd="2" destOrd="0" presId="urn:microsoft.com/office/officeart/2005/8/layout/vList6"/>
    <dgm:cxn modelId="{87C631D6-BC9A-473C-9AF2-61BCEABDCB36}" type="presParOf" srcId="{F25B456A-5B19-408C-BA94-664D01F5FF96}" destId="{F93DB569-CD98-43D1-B3E8-6E01F5D94940}" srcOrd="0" destOrd="0" presId="urn:microsoft.com/office/officeart/2005/8/layout/vList6"/>
    <dgm:cxn modelId="{799519A8-DA7F-478D-A231-2EA67A21A134}" type="presParOf" srcId="{F25B456A-5B19-408C-BA94-664D01F5FF96}" destId="{E68EB27F-B530-4D60-8F13-647989314F2E}" srcOrd="1" destOrd="0" presId="urn:microsoft.com/office/officeart/2005/8/layout/vList6"/>
    <dgm:cxn modelId="{DF548B5C-00A1-441B-8BCC-945AFB9AF205}" type="presParOf" srcId="{18B51BBB-76A6-487D-98A2-16ECBC668BD0}" destId="{C98FCD27-B9AA-4E47-81B2-3F29E871CA90}" srcOrd="3" destOrd="0" presId="urn:microsoft.com/office/officeart/2005/8/layout/vList6"/>
    <dgm:cxn modelId="{1C1B1E9B-B6E2-451C-9733-4C7A2344876C}" type="presParOf" srcId="{18B51BBB-76A6-487D-98A2-16ECBC668BD0}" destId="{58F0516D-F480-48F4-AA30-E6AF3228B531}" srcOrd="4" destOrd="0" presId="urn:microsoft.com/office/officeart/2005/8/layout/vList6"/>
    <dgm:cxn modelId="{B2738FD1-4FFD-4207-BB03-BD25B2A81860}" type="presParOf" srcId="{58F0516D-F480-48F4-AA30-E6AF3228B531}" destId="{E7696C65-9575-413E-AC04-5C798F857842}" srcOrd="0" destOrd="0" presId="urn:microsoft.com/office/officeart/2005/8/layout/vList6"/>
    <dgm:cxn modelId="{CEA9EEAE-B4CC-448F-8686-4F957E8D53A5}" type="presParOf" srcId="{58F0516D-F480-48F4-AA30-E6AF3228B531}" destId="{A5EF9947-2948-4454-8F4B-FCFEAB9ECE77}" srcOrd="1" destOrd="0" presId="urn:microsoft.com/office/officeart/2005/8/layout/vList6"/>
    <dgm:cxn modelId="{0BCFF9B6-179D-481B-9CEF-C7B41FCDBBE1}" type="presParOf" srcId="{18B51BBB-76A6-487D-98A2-16ECBC668BD0}" destId="{AE45D6D7-10CB-458D-9273-47956E979D7E}" srcOrd="5" destOrd="0" presId="urn:microsoft.com/office/officeart/2005/8/layout/vList6"/>
    <dgm:cxn modelId="{C62E9E19-DBD5-44C1-A741-674924FB1E60}" type="presParOf" srcId="{18B51BBB-76A6-487D-98A2-16ECBC668BD0}" destId="{62F23FD8-5C9C-42BA-9EE2-CDEBB61FF238}" srcOrd="6" destOrd="0" presId="urn:microsoft.com/office/officeart/2005/8/layout/vList6"/>
    <dgm:cxn modelId="{E94439FE-FA79-4D25-9705-47C7655698ED}" type="presParOf" srcId="{62F23FD8-5C9C-42BA-9EE2-CDEBB61FF238}" destId="{2A8F0364-14B4-4EFA-8330-049BC7678143}" srcOrd="0" destOrd="0" presId="urn:microsoft.com/office/officeart/2005/8/layout/vList6"/>
    <dgm:cxn modelId="{35089D25-520A-44CE-8BB6-336E5366749B}" type="presParOf" srcId="{62F23FD8-5C9C-42BA-9EE2-CDEBB61FF238}" destId="{332DF637-21DF-4EE1-A80B-D865AF921CFD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7BED9-8764-402D-B28F-49EDD3351D6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6FEA205-64F1-4C68-9763-2310C1C8F69A}">
      <dgm:prSet phldrT="[Text]" custT="1"/>
      <dgm:spPr>
        <a:solidFill>
          <a:srgbClr val="2E3387"/>
        </a:solidFill>
      </dgm:spPr>
      <dgm:t>
        <a:bodyPr/>
        <a:lstStyle/>
        <a:p>
          <a:r>
            <a: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rPr>
            <a:t>ความรู้</a:t>
          </a:r>
          <a:endParaRPr lang="th-TH" sz="16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5444F9D2-38F6-4F31-9117-9006B334541F}" type="parTrans" cxnId="{50A88064-9993-41E5-88D0-64DE6573471F}">
      <dgm:prSet/>
      <dgm:spPr/>
      <dgm:t>
        <a:bodyPr/>
        <a:lstStyle/>
        <a:p>
          <a:endParaRPr lang="th-TH" sz="1600"/>
        </a:p>
      </dgm:t>
    </dgm:pt>
    <dgm:pt modelId="{38D18DE0-EFF3-439A-B3D5-45D1F3D9932C}" type="sibTrans" cxnId="{50A88064-9993-41E5-88D0-64DE6573471F}">
      <dgm:prSet/>
      <dgm:spPr/>
      <dgm:t>
        <a:bodyPr/>
        <a:lstStyle/>
        <a:p>
          <a:endParaRPr lang="th-TH" sz="1600"/>
        </a:p>
      </dgm:t>
    </dgm:pt>
    <dgm:pt modelId="{47C690BA-D788-4627-8F74-28A578A41293}">
      <dgm:prSet phldrT="[Text]" custT="1"/>
      <dgm:spPr>
        <a:solidFill>
          <a:srgbClr val="2E3387"/>
        </a:solidFill>
      </dgm:spPr>
      <dgm:t>
        <a:bodyPr/>
        <a:lstStyle/>
        <a:p>
          <a:r>
            <a: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rPr>
            <a:t>คุณธรรม</a:t>
          </a:r>
          <a:endParaRPr lang="th-TH" sz="16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25904F8-37F8-4FE1-9DEA-5D23A9CE1A37}" type="parTrans" cxnId="{08EEFC6A-15CF-441E-9E44-CB1F1FDC8F03}">
      <dgm:prSet/>
      <dgm:spPr/>
      <dgm:t>
        <a:bodyPr/>
        <a:lstStyle/>
        <a:p>
          <a:endParaRPr lang="th-TH" sz="1600"/>
        </a:p>
      </dgm:t>
    </dgm:pt>
    <dgm:pt modelId="{E1910B9A-16A9-45E6-BF50-69AFF7F0BACB}" type="sibTrans" cxnId="{08EEFC6A-15CF-441E-9E44-CB1F1FDC8F03}">
      <dgm:prSet/>
      <dgm:spPr/>
      <dgm:t>
        <a:bodyPr/>
        <a:lstStyle/>
        <a:p>
          <a:endParaRPr lang="th-TH" sz="1600"/>
        </a:p>
      </dgm:t>
    </dgm:pt>
    <dgm:pt modelId="{18B51BBB-76A6-487D-98A2-16ECBC668BD0}" type="pres">
      <dgm:prSet presAssocID="{6F87BED9-8764-402D-B28F-49EDD3351D6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4A27AFA-02F9-4AD4-9A46-C8D2044BDC33}" type="pres">
      <dgm:prSet presAssocID="{86FEA205-64F1-4C68-9763-2310C1C8F69A}" presName="linNode" presStyleCnt="0"/>
      <dgm:spPr/>
    </dgm:pt>
    <dgm:pt modelId="{EA49B869-1AD1-49B3-9B14-17AD7125D2F2}" type="pres">
      <dgm:prSet presAssocID="{86FEA205-64F1-4C68-9763-2310C1C8F69A}" presName="parentShp" presStyleLbl="node1" presStyleIdx="0" presStyleCnt="2" custScaleY="1774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510614-3FA8-4753-B2D5-A9F41EBC3FFD}" type="pres">
      <dgm:prSet presAssocID="{86FEA205-64F1-4C68-9763-2310C1C8F69A}" presName="childShp" presStyleLbl="bgAccFollowNode1" presStyleIdx="0" presStyleCnt="2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96D4FBBF-C8E4-49E0-8015-573570000507}" type="pres">
      <dgm:prSet presAssocID="{38D18DE0-EFF3-439A-B3D5-45D1F3D9932C}" presName="spacing" presStyleCnt="0"/>
      <dgm:spPr/>
    </dgm:pt>
    <dgm:pt modelId="{949D8928-F37D-4032-B9BD-2759A0DAEBFC}" type="pres">
      <dgm:prSet presAssocID="{47C690BA-D788-4627-8F74-28A578A41293}" presName="linNode" presStyleCnt="0"/>
      <dgm:spPr/>
    </dgm:pt>
    <dgm:pt modelId="{E0EEA4A3-4024-462C-B199-1F585FC51718}" type="pres">
      <dgm:prSet presAssocID="{47C690BA-D788-4627-8F74-28A578A41293}" presName="parentShp" presStyleLbl="node1" presStyleIdx="1" presStyleCnt="2" custScaleY="19564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A0B86E-1DF7-4C7A-AB48-3D5A5C43DEAA}" type="pres">
      <dgm:prSet presAssocID="{47C690BA-D788-4627-8F74-28A578A41293}" presName="childShp" presStyleLbl="bgAccFollowNode1" presStyleIdx="1" presStyleCnt="2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th-TH"/>
        </a:p>
      </dgm:t>
    </dgm:pt>
  </dgm:ptLst>
  <dgm:cxnLst>
    <dgm:cxn modelId="{C02B1001-1DC6-4F2E-BE4C-DAC811A85452}" type="presOf" srcId="{86FEA205-64F1-4C68-9763-2310C1C8F69A}" destId="{EA49B869-1AD1-49B3-9B14-17AD7125D2F2}" srcOrd="0" destOrd="0" presId="urn:microsoft.com/office/officeart/2005/8/layout/vList6"/>
    <dgm:cxn modelId="{FC322A84-AB92-4140-B787-72253980B253}" type="presOf" srcId="{6F87BED9-8764-402D-B28F-49EDD3351D6A}" destId="{18B51BBB-76A6-487D-98A2-16ECBC668BD0}" srcOrd="0" destOrd="0" presId="urn:microsoft.com/office/officeart/2005/8/layout/vList6"/>
    <dgm:cxn modelId="{08EEFC6A-15CF-441E-9E44-CB1F1FDC8F03}" srcId="{6F87BED9-8764-402D-B28F-49EDD3351D6A}" destId="{47C690BA-D788-4627-8F74-28A578A41293}" srcOrd="1" destOrd="0" parTransId="{025904F8-37F8-4FE1-9DEA-5D23A9CE1A37}" sibTransId="{E1910B9A-16A9-45E6-BF50-69AFF7F0BACB}"/>
    <dgm:cxn modelId="{3B2960BA-89C2-43FC-BD7C-C4966ABC569D}" type="presOf" srcId="{47C690BA-D788-4627-8F74-28A578A41293}" destId="{E0EEA4A3-4024-462C-B199-1F585FC51718}" srcOrd="0" destOrd="0" presId="urn:microsoft.com/office/officeart/2005/8/layout/vList6"/>
    <dgm:cxn modelId="{50A88064-9993-41E5-88D0-64DE6573471F}" srcId="{6F87BED9-8764-402D-B28F-49EDD3351D6A}" destId="{86FEA205-64F1-4C68-9763-2310C1C8F69A}" srcOrd="0" destOrd="0" parTransId="{5444F9D2-38F6-4F31-9117-9006B334541F}" sibTransId="{38D18DE0-EFF3-439A-B3D5-45D1F3D9932C}"/>
    <dgm:cxn modelId="{118D66BE-AA7A-468A-BDDB-41A52580D6B4}" type="presParOf" srcId="{18B51BBB-76A6-487D-98A2-16ECBC668BD0}" destId="{94A27AFA-02F9-4AD4-9A46-C8D2044BDC33}" srcOrd="0" destOrd="0" presId="urn:microsoft.com/office/officeart/2005/8/layout/vList6"/>
    <dgm:cxn modelId="{F1A94E8F-1F20-4A37-ADDB-A5F630710172}" type="presParOf" srcId="{94A27AFA-02F9-4AD4-9A46-C8D2044BDC33}" destId="{EA49B869-1AD1-49B3-9B14-17AD7125D2F2}" srcOrd="0" destOrd="0" presId="urn:microsoft.com/office/officeart/2005/8/layout/vList6"/>
    <dgm:cxn modelId="{8A26C001-D24E-48EE-A03E-24E930F68D83}" type="presParOf" srcId="{94A27AFA-02F9-4AD4-9A46-C8D2044BDC33}" destId="{1F510614-3FA8-4753-B2D5-A9F41EBC3FFD}" srcOrd="1" destOrd="0" presId="urn:microsoft.com/office/officeart/2005/8/layout/vList6"/>
    <dgm:cxn modelId="{FFC4E179-6D06-4256-BF0D-06E68628759C}" type="presParOf" srcId="{18B51BBB-76A6-487D-98A2-16ECBC668BD0}" destId="{96D4FBBF-C8E4-49E0-8015-573570000507}" srcOrd="1" destOrd="0" presId="urn:microsoft.com/office/officeart/2005/8/layout/vList6"/>
    <dgm:cxn modelId="{AC5DAA53-39ED-4347-AF67-0B8C78008DB2}" type="presParOf" srcId="{18B51BBB-76A6-487D-98A2-16ECBC668BD0}" destId="{949D8928-F37D-4032-B9BD-2759A0DAEBFC}" srcOrd="2" destOrd="0" presId="urn:microsoft.com/office/officeart/2005/8/layout/vList6"/>
    <dgm:cxn modelId="{1FD0B903-C07B-4255-B63D-770223473D57}" type="presParOf" srcId="{949D8928-F37D-4032-B9BD-2759A0DAEBFC}" destId="{E0EEA4A3-4024-462C-B199-1F585FC51718}" srcOrd="0" destOrd="0" presId="urn:microsoft.com/office/officeart/2005/8/layout/vList6"/>
    <dgm:cxn modelId="{8DAB640E-768C-4A00-9678-F02DF82C3EFC}" type="presParOf" srcId="{949D8928-F37D-4032-B9BD-2759A0DAEBFC}" destId="{59A0B86E-1DF7-4C7A-AB48-3D5A5C43DEAA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ED867-4269-4EB8-AA8A-17BE776ABC42}">
      <dsp:nvSpPr>
        <dsp:cNvPr id="0" name=""/>
        <dsp:cNvSpPr/>
      </dsp:nvSpPr>
      <dsp:spPr>
        <a:xfrm>
          <a:off x="1016564" y="0"/>
          <a:ext cx="1524847" cy="220935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95664-99BA-42C0-BAD0-287A6B76713F}">
      <dsp:nvSpPr>
        <dsp:cNvPr id="0" name=""/>
        <dsp:cNvSpPr/>
      </dsp:nvSpPr>
      <dsp:spPr>
        <a:xfrm>
          <a:off x="0" y="0"/>
          <a:ext cx="1016564" cy="220935"/>
        </a:xfrm>
        <a:prstGeom prst="roundRect">
          <a:avLst/>
        </a:prstGeom>
        <a:solidFill>
          <a:srgbClr val="EEC7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mtClean="0">
              <a:latin typeface="Browallia New" panose="020B0604020202020204" pitchFamily="34" charset="-34"/>
              <a:cs typeface="Browallia New" panose="020B0604020202020204" pitchFamily="34" charset="-34"/>
            </a:rPr>
            <a:t>พอประมาณ</a:t>
          </a:r>
          <a:endParaRPr lang="th-TH" sz="1600" b="1" kern="120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0785" y="10785"/>
        <a:ext cx="994994" cy="199365"/>
      </dsp:txXfrm>
    </dsp:sp>
    <dsp:sp modelId="{E68EB27F-B530-4D60-8F13-647989314F2E}">
      <dsp:nvSpPr>
        <dsp:cNvPr id="0" name=""/>
        <dsp:cNvSpPr/>
      </dsp:nvSpPr>
      <dsp:spPr>
        <a:xfrm>
          <a:off x="1016564" y="243029"/>
          <a:ext cx="1524847" cy="220935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DB569-CD98-43D1-B3E8-6E01F5D94940}">
      <dsp:nvSpPr>
        <dsp:cNvPr id="0" name=""/>
        <dsp:cNvSpPr/>
      </dsp:nvSpPr>
      <dsp:spPr>
        <a:xfrm>
          <a:off x="0" y="243029"/>
          <a:ext cx="1016564" cy="220935"/>
        </a:xfrm>
        <a:prstGeom prst="roundRect">
          <a:avLst/>
        </a:prstGeom>
        <a:solidFill>
          <a:srgbClr val="EEC7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mtClean="0">
              <a:latin typeface="Browallia New" panose="020B0604020202020204" pitchFamily="34" charset="-34"/>
              <a:cs typeface="Browallia New" panose="020B0604020202020204" pitchFamily="34" charset="-34"/>
            </a:rPr>
            <a:t>มีเหตุผล</a:t>
          </a:r>
          <a:endParaRPr lang="th-TH" sz="1600" b="1" kern="120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0785" y="253814"/>
        <a:ext cx="994994" cy="199365"/>
      </dsp:txXfrm>
    </dsp:sp>
    <dsp:sp modelId="{A5EF9947-2948-4454-8F4B-FCFEAB9ECE77}">
      <dsp:nvSpPr>
        <dsp:cNvPr id="0" name=""/>
        <dsp:cNvSpPr/>
      </dsp:nvSpPr>
      <dsp:spPr>
        <a:xfrm>
          <a:off x="1016564" y="486059"/>
          <a:ext cx="1524847" cy="220935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96C65-9575-413E-AC04-5C798F857842}">
      <dsp:nvSpPr>
        <dsp:cNvPr id="0" name=""/>
        <dsp:cNvSpPr/>
      </dsp:nvSpPr>
      <dsp:spPr>
        <a:xfrm>
          <a:off x="0" y="486059"/>
          <a:ext cx="1016564" cy="220935"/>
        </a:xfrm>
        <a:prstGeom prst="roundRect">
          <a:avLst/>
        </a:prstGeom>
        <a:solidFill>
          <a:srgbClr val="EEC7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mtClean="0">
              <a:latin typeface="Browallia New" panose="020B0604020202020204" pitchFamily="34" charset="-34"/>
              <a:cs typeface="Browallia New" panose="020B0604020202020204" pitchFamily="34" charset="-34"/>
            </a:rPr>
            <a:t>มีภูมิคุ้มกัน</a:t>
          </a:r>
          <a:endParaRPr lang="th-TH" sz="1600" b="1" kern="120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0785" y="496844"/>
        <a:ext cx="994994" cy="199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ED867-4269-4EB8-AA8A-17BE776ABC42}">
      <dsp:nvSpPr>
        <dsp:cNvPr id="0" name=""/>
        <dsp:cNvSpPr/>
      </dsp:nvSpPr>
      <dsp:spPr>
        <a:xfrm>
          <a:off x="1005379" y="291"/>
          <a:ext cx="1508069" cy="231520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95664-99BA-42C0-BAD0-287A6B76713F}">
      <dsp:nvSpPr>
        <dsp:cNvPr id="0" name=""/>
        <dsp:cNvSpPr/>
      </dsp:nvSpPr>
      <dsp:spPr>
        <a:xfrm>
          <a:off x="0" y="291"/>
          <a:ext cx="1005379" cy="231520"/>
        </a:xfrm>
        <a:prstGeom prst="roundRect">
          <a:avLst/>
        </a:prstGeom>
        <a:solidFill>
          <a:srgbClr val="49BDEE"/>
        </a:solidFill>
        <a:ln w="12700" cap="flat" cmpd="sng" algn="ctr">
          <a:solidFill>
            <a:srgbClr val="49BD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mtClean="0">
              <a:latin typeface="Browallia New" panose="020B0604020202020204" pitchFamily="34" charset="-34"/>
              <a:cs typeface="Browallia New" panose="020B0604020202020204" pitchFamily="34" charset="-34"/>
            </a:rPr>
            <a:t>เศรษฐกิจ</a:t>
          </a:r>
          <a:endParaRPr lang="th-TH" sz="1600" b="1" kern="120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1302" y="11593"/>
        <a:ext cx="982775" cy="208916"/>
      </dsp:txXfrm>
    </dsp:sp>
    <dsp:sp modelId="{E68EB27F-B530-4D60-8F13-647989314F2E}">
      <dsp:nvSpPr>
        <dsp:cNvPr id="0" name=""/>
        <dsp:cNvSpPr/>
      </dsp:nvSpPr>
      <dsp:spPr>
        <a:xfrm>
          <a:off x="1005379" y="254964"/>
          <a:ext cx="1508069" cy="231520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DB569-CD98-43D1-B3E8-6E01F5D94940}">
      <dsp:nvSpPr>
        <dsp:cNvPr id="0" name=""/>
        <dsp:cNvSpPr/>
      </dsp:nvSpPr>
      <dsp:spPr>
        <a:xfrm>
          <a:off x="0" y="254964"/>
          <a:ext cx="1005379" cy="231520"/>
        </a:xfrm>
        <a:prstGeom prst="roundRect">
          <a:avLst/>
        </a:prstGeom>
        <a:solidFill>
          <a:srgbClr val="49BDEE"/>
        </a:solidFill>
        <a:ln w="12700" cap="flat" cmpd="sng" algn="ctr">
          <a:solidFill>
            <a:srgbClr val="49BD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mtClean="0">
              <a:latin typeface="Browallia New" panose="020B0604020202020204" pitchFamily="34" charset="-34"/>
              <a:cs typeface="Browallia New" panose="020B0604020202020204" pitchFamily="34" charset="-34"/>
            </a:rPr>
            <a:t>สังคม</a:t>
          </a:r>
          <a:endParaRPr lang="th-TH" sz="1600" b="1" kern="120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1302" y="266266"/>
        <a:ext cx="982775" cy="208916"/>
      </dsp:txXfrm>
    </dsp:sp>
    <dsp:sp modelId="{A5EF9947-2948-4454-8F4B-FCFEAB9ECE77}">
      <dsp:nvSpPr>
        <dsp:cNvPr id="0" name=""/>
        <dsp:cNvSpPr/>
      </dsp:nvSpPr>
      <dsp:spPr>
        <a:xfrm>
          <a:off x="1005379" y="509636"/>
          <a:ext cx="1508069" cy="231520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96C65-9575-413E-AC04-5C798F857842}">
      <dsp:nvSpPr>
        <dsp:cNvPr id="0" name=""/>
        <dsp:cNvSpPr/>
      </dsp:nvSpPr>
      <dsp:spPr>
        <a:xfrm>
          <a:off x="0" y="509636"/>
          <a:ext cx="1005379" cy="231520"/>
        </a:xfrm>
        <a:prstGeom prst="roundRect">
          <a:avLst/>
        </a:prstGeom>
        <a:solidFill>
          <a:srgbClr val="49BDEE"/>
        </a:solidFill>
        <a:ln w="12700" cap="flat" cmpd="sng" algn="ctr">
          <a:solidFill>
            <a:srgbClr val="49BD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mtClean="0">
              <a:latin typeface="Browallia New" panose="020B0604020202020204" pitchFamily="34" charset="-34"/>
              <a:cs typeface="Browallia New" panose="020B0604020202020204" pitchFamily="34" charset="-34"/>
            </a:rPr>
            <a:t>สิ่งแวดล้อม</a:t>
          </a:r>
          <a:endParaRPr lang="th-TH" sz="1600" b="1" kern="120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1302" y="520938"/>
        <a:ext cx="982775" cy="208916"/>
      </dsp:txXfrm>
    </dsp:sp>
    <dsp:sp modelId="{332DF637-21DF-4EE1-A80B-D865AF921CFD}">
      <dsp:nvSpPr>
        <dsp:cNvPr id="0" name=""/>
        <dsp:cNvSpPr/>
      </dsp:nvSpPr>
      <dsp:spPr>
        <a:xfrm>
          <a:off x="1005379" y="764308"/>
          <a:ext cx="1508069" cy="231520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F0364-14B4-4EFA-8330-049BC7678143}">
      <dsp:nvSpPr>
        <dsp:cNvPr id="0" name=""/>
        <dsp:cNvSpPr/>
      </dsp:nvSpPr>
      <dsp:spPr>
        <a:xfrm>
          <a:off x="0" y="764308"/>
          <a:ext cx="1005379" cy="231520"/>
        </a:xfrm>
        <a:prstGeom prst="roundRect">
          <a:avLst/>
        </a:prstGeom>
        <a:solidFill>
          <a:srgbClr val="49BDEE"/>
        </a:solidFill>
        <a:ln w="12700" cap="flat" cmpd="sng" algn="ctr">
          <a:solidFill>
            <a:srgbClr val="49BD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mtClean="0">
              <a:latin typeface="Browallia New" panose="020B0604020202020204" pitchFamily="34" charset="-34"/>
              <a:cs typeface="Browallia New" panose="020B0604020202020204" pitchFamily="34" charset="-34"/>
            </a:rPr>
            <a:t>วัฒนธรรม</a:t>
          </a:r>
          <a:endParaRPr lang="th-TH" sz="1600" b="1" kern="120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1302" y="775610"/>
        <a:ext cx="982775" cy="208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10614-3FA8-4753-B2D5-A9F41EBC3FFD}">
      <dsp:nvSpPr>
        <dsp:cNvPr id="0" name=""/>
        <dsp:cNvSpPr/>
      </dsp:nvSpPr>
      <dsp:spPr>
        <a:xfrm>
          <a:off x="1005625" y="49145"/>
          <a:ext cx="1506596" cy="126208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9B869-1AD1-49B3-9B14-17AD7125D2F2}">
      <dsp:nvSpPr>
        <dsp:cNvPr id="0" name=""/>
        <dsp:cNvSpPr/>
      </dsp:nvSpPr>
      <dsp:spPr>
        <a:xfrm>
          <a:off x="1227" y="296"/>
          <a:ext cx="1004397" cy="223906"/>
        </a:xfrm>
        <a:prstGeom prst="roundRect">
          <a:avLst/>
        </a:prstGeom>
        <a:solidFill>
          <a:srgbClr val="2E33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mtClean="0">
              <a:latin typeface="Browallia New" panose="020B0604020202020204" pitchFamily="34" charset="-34"/>
              <a:cs typeface="Browallia New" panose="020B0604020202020204" pitchFamily="34" charset="-34"/>
            </a:rPr>
            <a:t>ความรู้</a:t>
          </a:r>
          <a:endParaRPr lang="th-TH" sz="1600" b="1" kern="120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2157" y="11226"/>
        <a:ext cx="982537" cy="202046"/>
      </dsp:txXfrm>
    </dsp:sp>
    <dsp:sp modelId="{59A0B86E-1DF7-4C7A-AB48-3D5A5C43DEAA}">
      <dsp:nvSpPr>
        <dsp:cNvPr id="0" name=""/>
        <dsp:cNvSpPr/>
      </dsp:nvSpPr>
      <dsp:spPr>
        <a:xfrm>
          <a:off x="1005625" y="297176"/>
          <a:ext cx="1506596" cy="126208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EA4A3-4024-462C-B199-1F585FC51718}">
      <dsp:nvSpPr>
        <dsp:cNvPr id="0" name=""/>
        <dsp:cNvSpPr/>
      </dsp:nvSpPr>
      <dsp:spPr>
        <a:xfrm>
          <a:off x="1227" y="236824"/>
          <a:ext cx="1004397" cy="246914"/>
        </a:xfrm>
        <a:prstGeom prst="roundRect">
          <a:avLst/>
        </a:prstGeom>
        <a:solidFill>
          <a:srgbClr val="2E33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mtClean="0">
              <a:latin typeface="Browallia New" panose="020B0604020202020204" pitchFamily="34" charset="-34"/>
              <a:cs typeface="Browallia New" panose="020B0604020202020204" pitchFamily="34" charset="-34"/>
            </a:rPr>
            <a:t>คุณธรรม</a:t>
          </a:r>
          <a:endParaRPr lang="th-TH" sz="1600" b="1" kern="120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3280" y="248877"/>
        <a:ext cx="980291" cy="222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3E54-9CD7-45C7-BBE8-03ABFED973BA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546100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131963"/>
            <a:ext cx="5335270" cy="52966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E207D-A438-4047-9010-370A8666F5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797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31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131963"/>
            <a:ext cx="5485863" cy="529662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บทพูด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หลักเศรษฐกิจพอเพียง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สามารถนำมาใช้จัดการทางการเงินของเราได้ โดยเริ่มจาก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มีความรู้ </a:t>
            </a:r>
            <a:r>
              <a:rPr lang="th-TH" sz="1600" b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ติดตามข้อมูลข่าวสารต่าง ๆ อย่างสม่ำเสมอ เพื่อนำความรู้มาสร้างรายได้ พัฒนาอาชีพการงาน หรือการเรียน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มีคุณธรรม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มีวินัยทางการเงิน ฝึกนิสัยประหยัด อดออม รู้จักแบ่งปัน </a:t>
            </a:r>
            <a:endParaRPr lang="th-TH" sz="1600" b="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</a:t>
            </a:r>
            <a: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ตัดสินใจโดยใช้หลัก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พอประมาณ </a:t>
            </a:r>
            <a:r>
              <a:rPr lang="th-TH" sz="16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รู้ว่าเรามีเงินเท่าไร มีพฤติกรรมอย่างไร </a:t>
            </a:r>
            <a: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โดยสำรวจตัวเองด้วย</a:t>
            </a:r>
            <a:b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การจดบันทึกรายรับ-รายจ่าย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มีเหตุผล </a:t>
            </a:r>
            <a:r>
              <a:rPr lang="th-TH" sz="16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</a:t>
            </a:r>
            <a: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เป้าหมายทางการเงิน</a:t>
            </a:r>
            <a:r>
              <a:rPr lang="th-TH" sz="16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ให้ชัดเจน ทั้งเป้าหมาย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ระยะสั้น ระยะกลาง ระยะยาว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โดยคำนึง</a:t>
            </a:r>
            <a:r>
              <a:rPr lang="th-TH" sz="16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ถึงความเป็นไปได้ และไม่ทำให้การใช้ชีวิตลำบากจนเกินไป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มีภูมิคุ้มกันที่ดี </a:t>
            </a:r>
            <a:r>
              <a:rPr lang="th-TH" sz="1600" b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</a:t>
            </a:r>
            <a:r>
              <a:rPr lang="th-TH" sz="16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พร้อมรับมือกับความไม่แน่นอนทางการเงินที่อาจเกิดขึ้น </a:t>
            </a:r>
            <a: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b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ออมเงินเผื่อฉุกเฉินอย่างน้อย 3-6 เท่า ของค่าใช้จ่ายต่อเดือน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6230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8107" y="4056134"/>
            <a:ext cx="5813971" cy="525311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1.1  ชีวิตจริงกับเศรษฐกิจพอเพียง </a:t>
            </a:r>
            <a:r>
              <a:rPr lang="en-GB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15 นาที</a:t>
            </a:r>
            <a:r>
              <a:rPr lang="en-GB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1600" b="1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ชีวิตจริงกับเศรษฐกิจพอเพียง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</a:p>
          <a:p>
            <a:pPr marL="628650" lvl="1" indent="-171450">
              <a:spcBef>
                <a:spcPts val="600"/>
              </a:spcBef>
              <a:buAutoNum type="arabicPeriod"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ผู้สอนแบ่งผู้เรียนเป็นกลุ่ม กลุ่มละ 5 คน (อาจเปลี่ยนแปลงได้ตามความเหมาะสม)</a:t>
            </a:r>
          </a:p>
          <a:p>
            <a:pPr marL="628650" lvl="1" indent="-171450">
              <a:spcBef>
                <a:spcPts val="600"/>
              </a:spcBef>
              <a:buAutoNum type="arabicPeriod"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ผู้สอนแจกใบกิจกรรมให้ผู้เรียนและชี้แจงวิธีการทำกิจกรรมดังนี้</a:t>
            </a:r>
          </a:p>
          <a:p>
            <a:pPr marL="628650" indent="-628650">
              <a:spcBef>
                <a:spcPts val="600"/>
              </a:spcBef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2.1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ผู้เรียนแต่ละกลุ่มเลือกว่าจะตั้งเป้าหมายเพื่อ 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เรียนต่อระดับ ปวส./ ปริญญาตรี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ทำงานก่อนเรียนต่อ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indent="-628650">
              <a:spcBef>
                <a:spcPts val="600"/>
              </a:spcBef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2.2 ผู้เรียนแต่ละกลุ่มช่วยกันวิเคราะห์และวางแผนตัดสินใจสิ่งที่จะดำเนินการตามที่เลือก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ในข้อ 2.1 โดยนำหลักคิดเศรษฐกิจพอเพียงมาใช้ และเขียนลงในใบกิจกรรม  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2.3 ตัวแทนของผู้เรียนแต่ละกลุ่มนำเสนอ เพื่อแลกเปลี่ยนความคิดเห็นกับผู้เรียนกลุ่มอื่น 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434976">
              <a:spcBef>
                <a:spcPts val="600"/>
              </a:spcBef>
              <a:tabLst>
                <a:tab pos="847725" algn="l"/>
              </a:tabLst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หากมีเวลามากพอ ผู้สอนอาจให้ผู้เรียนวิเคราะห์สิ่งที่จะดำเนินการและเขียนลงใน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ใบกิจกรรมเป็นรายบุคคล แล้วแลกเปลี่ยนความเห็นกับผู้เรียนคนอื่น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39763" lvl="1" indent="-182563">
              <a:spcBef>
                <a:spcPts val="600"/>
              </a:spcBef>
              <a:buAutoNum type="arabicPeriod" startAt="3"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ผู้สอนสรุปบทเรียน โดยทบทวนประเด็นสำคัญ และอธิบายตัวอย่างเพิ่มเติม (ถ้ามี)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การประเมินผล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สังเกตการคิดวิเคราะห์ รวมทั้งการประยุกต์ใช้หลักคิดเศรษฐกิจ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พอเพียง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ในการตัดสินใจและแลกเปลี่ยนความคิดเห็นภายในกลุ่ม เมื่อผู้เรียน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ให้เหตุผลได้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ถูกต้องและเหมาะสม ถือว่าผ่านการประเมิน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>
              <a:spcBef>
                <a:spcPts val="600"/>
              </a:spcBef>
            </a:pP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583932"/>
            <a:ext cx="2889938" cy="342706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3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175" y="420688"/>
            <a:ext cx="6126163" cy="34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408" y="3866538"/>
            <a:ext cx="6253778" cy="5951149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1.2  เกม </a:t>
            </a:r>
            <a:r>
              <a:rPr lang="en-GB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พอ</a:t>
            </a:r>
            <a:r>
              <a:rPr lang="en-GB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ที่ซื้อหรือไม่ซื้อ </a:t>
            </a:r>
            <a:r>
              <a:rPr lang="en-GB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2</a:t>
            </a:r>
            <a:r>
              <a:rPr lang="en-GB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0</a:t>
            </a:r>
            <a:r>
              <a:rPr lang="th-TH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นาที</a:t>
            </a:r>
            <a:r>
              <a:rPr lang="en-GB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endParaRPr lang="en-US" sz="1500" b="1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บัตรคำ</a:t>
            </a:r>
            <a:r>
              <a:rPr lang="en-US" sz="15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th-TH" sz="15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พิมพ์บัตรคำแล้วตัดตามรอยประและพับครึ่ง</a:t>
            </a:r>
            <a:r>
              <a:rPr lang="en-US" sz="15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endParaRPr lang="en-US" sz="15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277813">
              <a:spcBef>
                <a:spcPts val="300"/>
              </a:spcBef>
              <a:tabLst>
                <a:tab pos="449263" algn="l"/>
              </a:tabLst>
            </a:pPr>
            <a:r>
              <a:rPr lang="th-TH" sz="15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  ผู้สอนแบ่งผู้เรียนเป็นกลุ่ม กลุ่มละไม่เกิน 4 คน (อาจเปลี่ยนแปลงได้ตามความเหมาะสม)</a:t>
            </a:r>
            <a:endParaRPr lang="en-US" sz="15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277813">
              <a:spcBef>
                <a:spcPts val="300"/>
              </a:spcBef>
            </a:pPr>
            <a:r>
              <a:rPr lang="th-TH" sz="15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  ผู้สอนแจกบัตรคำ ทั้ง 3 หมวด ให้ทุกกลุ่ม       </a:t>
            </a:r>
            <a:endParaRPr lang="en-US" sz="15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หมวด 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15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500" b="1" kern="1200" baseline="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 kern="1200" baseline="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วงกลม</a:t>
            </a:r>
            <a:r>
              <a:rPr lang="en-US" sz="1500" b="1" kern="1200" baseline="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500" b="1" kern="1200" baseline="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5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สถานการณ์เงินออม 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หมวด 2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en-US" sz="1500" b="1" kern="120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 kern="120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ดาว</a:t>
            </a:r>
            <a:r>
              <a:rPr lang="en-US" sz="1500" b="1" kern="120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500" b="1" kern="120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คือ  สถานการณ์</a:t>
            </a:r>
            <a:r>
              <a:rPr lang="th-TH" sz="15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การเงิน</a:t>
            </a:r>
            <a:r>
              <a:rPr lang="th-TH" sz="15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หมวด 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3 </a:t>
            </a:r>
            <a:r>
              <a:rPr lang="en-US" sz="1500" b="1" kern="1200" baseline="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 kern="1200" baseline="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สี่เหลี่ยม</a:t>
            </a:r>
            <a:r>
              <a:rPr lang="en-US" sz="1500" b="1" kern="1200" baseline="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500" b="1" kern="1200" baseline="0" smtClean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5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เหตุผล ความจำเป็นในการซื้อมอเตอร์ไซค์</a:t>
            </a:r>
            <a:endParaRPr lang="en-US" sz="15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277813">
              <a:spcBef>
                <a:spcPts val="300"/>
              </a:spcBef>
            </a:pP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3.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ชี้แจงกติกาในการเล่นเกมให้ผู้เรียนทราบดังนี้ </a:t>
            </a: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ผู้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เรียนในแต่ละกลุ่มจับ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บัตรคำคนละ 1 ใบ ต่อ 1 หมวดจนครบทุก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 </a:t>
            </a:r>
            <a:r>
              <a:rPr lang="en-GB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ผู้เรียนทุกคน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จะได้บัตรคำทั้ง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3 หมวด หมวดละ 1 ใบ)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สมมติว่าตนเองกำลังเผชิญกับสถานการณ์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จากบัตรคำ ภายใต้คำถามว่า </a:t>
            </a:r>
            <a:r>
              <a:rPr lang="en-GB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คุณจะตัดสินใจซื้อรถมอเตอร์ไซค์ ราคา 48</a:t>
            </a:r>
            <a:r>
              <a:rPr lang="en-GB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บาท </a:t>
            </a: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</a:t>
            </a:r>
            <a:r>
              <a:rPr lang="en-US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5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แลกเปลี่ยนแนวคิดภายในกลุ่มว่าตนเองจะ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ซื้อรถมอเตอร์ไซค์หรือไม่ เพราะอะไร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หรื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อมีข้อเสนอแนะ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อย่างไรในสถานการณ์ที่ตนได้</a:t>
            </a:r>
            <a:endParaRPr lang="en-US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8775" lvl="1" indent="-179388">
              <a:spcBef>
                <a:spcPts val="300"/>
              </a:spcBef>
            </a:pP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4.  หาก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มีเวลา ผู้สอนอาจยกตัวอย่างสถานการณ์ของผู้เรียนกลุ่มใดกลุ่มหนึ่ง เพื่ออภิปรายในชั้น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เรียนโดย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ไม่ตัดสินว่าซื้อคือผิด ไม่ซื้อคือถูก แต่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ควรรับ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ฟังเหตุผลของผู้เรียน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และเน้นว่า</a:t>
            </a:r>
            <a:endParaRPr lang="en-US" sz="15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พอเพียง</a:t>
            </a:r>
            <a:r>
              <a:rPr lang="en-US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  ไม่ใช่การออมโดยไม่ซื้ออะไรเลย หรือซื้อเฉพาะ</a:t>
            </a: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ของราคาถูก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แต่เป็นการคิดอย่างรอบคอบ ตัดสินใจอย่างมีเหตุผล คำนึงถึงความจำเป็น ประโยชน์ที่จะได้ และความเหมาะสมกับฐานะการเงินของ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ตน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ถ้าไม่พร้อมจะซื้อมอเตอร์ไซค์ป้ายแดงคันใหม่</a:t>
            </a:r>
            <a:r>
              <a:rPr lang="th-TH" sz="15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ก็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อาจรอโดยออมเงินให้ครบ หรือซื้อมือสองแทน</a:t>
            </a:r>
          </a:p>
          <a:p>
            <a:pPr marL="177800" lvl="1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b="1" kern="1200" spc="-2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การประเมินผล</a:t>
            </a:r>
            <a:r>
              <a:rPr lang="en-US" sz="1500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500" spc="-2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ผู้สอนสังเกตพฤติกรรมของผู้เรียนในการคิด</a:t>
            </a:r>
            <a:r>
              <a:rPr lang="th-TH" sz="1500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วิเคราะห์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ประยุกต์ใช้หลักคิดเศรษฐกิจ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พอเพียงใน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ตัดสินใจระหว่างการแลกเปลี่ยนความเห็นของ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ผู้เรียนแต่ละกลุ่ม ถ้าผู้เรียนให้เหตุผลได้ถูกต้องและเหมาะสม ถือว่า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ผ่านการ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th-TH" sz="1500" spc="-2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660746"/>
            <a:ext cx="2889938" cy="265893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88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131963"/>
            <a:ext cx="5514348" cy="5296620"/>
          </a:xfrm>
        </p:spPr>
        <p:txBody>
          <a:bodyPr/>
          <a:lstStyle/>
          <a:p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หลักปรัชญาของเศรษฐกิจพอเพียง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ไม่ใช่เรื่องไกลตัว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ไม่ใช่แค่เรื่องเกษตรกรรมอย่างที่หลายคนเข้าใจ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เป็นหลักคิดที่สามารถนำมาปรับใช้ในชีวิตประจำวัน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กับคนทุกเพศ ทุกวัย ทุกอาชีพ และทุกสังคม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โดยตั้งอยู่บนพื้นฐานของ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ความพอดี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ไม่ประมาท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มุ่งประโยชน์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ส่วนรวม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มากกว่าประโยชน์ส่วนตน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คำนึงถึงผลตอบแทนใน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ระยะยาว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มากกว่าระยะสั้น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ทำให้ดำรงชีวิตได้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อย่างมีความสุข มีความ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สมดุลอย่างยั่งยืน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ถ้าพวกเรานำหลักปรัชญาของเศรษฐกิจพอเพียงไปปรับใช้ในชีวิตประจำวัน ก็จะทำให้ชีวิตของเรามีแต่ความสุข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ความพอดี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อย่างยั่งยืน</a:t>
            </a:r>
            <a:endParaRPr lang="th-TH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19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2</a:t>
            </a:fld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438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3</a:t>
            </a:fld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793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131963"/>
            <a:ext cx="5495536" cy="5296620"/>
          </a:xfrm>
        </p:spPr>
        <p:txBody>
          <a:bodyPr/>
          <a:lstStyle/>
          <a:p>
            <a:pPr marL="0" indent="0">
              <a:buNone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ทุกคนคงเคยได้ยินคำว่า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เศรษฐกิจพอเพียง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แต่รู้หรือไม่ว่า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เศรษฐกิจพอเพียงคืออะไร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เมื่อได้ยิน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คำว่า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เศรษฐกิจพอเพียงนึกถึงอะไร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(ผู้สอนอาจตั้งคำถามให้ผู้เรียนแสดง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ความคิดเห็น)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เศรษฐกิจพอเพีย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 เป็น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แนวคิดที่ในหลวงรัชกาลที่ 9 พระราชทานให้กับปวงชนชาวไทยตั้งแต่ปี พ.ศ. 2540  เพื่อเป็นแนวทางที่จะนำประเทศไทยไปสู่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การพัฒนาที่สมดุลและยั่งยืน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ปรัชญาของเศรษฐกิจพอเพียง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ไม่ใช่เรื่องไกลตัว แต่เป็นแนวคิดการดำรงชีวิต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บริหารจัดการที่ตั้งอยู่บนพื้นฐาน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ความพอดีและไม่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ประมาท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มุ่งประโยชน์ส่วนรวมมากกว่าประโยชน์ส่วนตน และคำนึงถึงผลตอบแทนในระยะยาวมากกว่าระยะสั้น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เป้าหมายของหลักปรัชญาของเศรษฐกิจพอเพียง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ความสมดุล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ระหว่างความอยากได้อยากมีกับความต้องการขั้นพื้นฐาน และทรัพยากรที่มีอยู่อย่าง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จำกัด</a:t>
            </a:r>
          </a:p>
          <a:p>
            <a:pPr>
              <a:defRPr/>
            </a:pP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5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442913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4846" y="3911117"/>
            <a:ext cx="6230657" cy="5773409"/>
          </a:xfrm>
        </p:spPr>
        <p:txBody>
          <a:bodyPr/>
          <a:lstStyle/>
          <a:p>
            <a:pPr marL="0" indent="0">
              <a:buNone/>
            </a:pPr>
            <a:r>
              <a:rPr lang="th-TH" sz="1600" b="1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หลักปรัชญาของเศรษฐกิจ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พอเพียง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เป็นการนำคุณสมบัติ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 </a:t>
            </a:r>
            <a:r>
              <a:rPr lang="th-TH" sz="1600" spc="-2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1600" spc="-20">
                <a:latin typeface="Browallia New" panose="020B0604020202020204" pitchFamily="34" charset="-34"/>
                <a:cs typeface="Browallia New" panose="020B0604020202020204" pitchFamily="34" charset="-34"/>
              </a:rPr>
              <a:t>input)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ความรู้และ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คุณธรรม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มาใช้ในการตัดสินใจ </a:t>
            </a:r>
            <a:r>
              <a:rPr lang="th-TH" sz="1600" spc="-2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1600" spc="-20">
                <a:latin typeface="Browallia New" panose="020B0604020202020204" pitchFamily="34" charset="-34"/>
                <a:cs typeface="Browallia New" panose="020B0604020202020204" pitchFamily="34" charset="-34"/>
              </a:rPr>
              <a:t>process)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โดยยึดหลัก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พอประมาณ มีเหตุผล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และมีภูมิคุ้มกัน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ซึ่งจะทำ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ให้เกิดความสมดุล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และมั่นคงใน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ด้าน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 สังคม วัฒนธรรม และ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สิ่งแวดล้อม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ความรู้และคุณธรรม คืออะไร</a:t>
            </a:r>
            <a:endParaRPr lang="th-TH" sz="1600" b="0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1600" u="sng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รอบ</a:t>
            </a:r>
            <a:r>
              <a:rPr lang="th-TH" sz="1600" u="sng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รู้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ในวิชาการที่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เกี่ยวข้อง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 </a:t>
            </a:r>
            <a:r>
              <a:rPr lang="th-TH" sz="1600" u="sng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</a:t>
            </a:r>
            <a:r>
              <a:rPr lang="th-TH" sz="1600" u="sng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อบคอบ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ในการนำความรู้ไป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ใช้ และ</a:t>
            </a:r>
            <a:r>
              <a:rPr lang="th-TH" sz="1600" u="sng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ระมัดระวัง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ในการปฏิบัติ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คุณธรรม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การ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ยึดถือคุณธรรมต่าง ๆ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ความ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ซื่อสัตย์สุจริต ความอดทน ความเพียร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spc="-2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หลักแห่งการตัดสินใจที่ดี คืออะไร </a:t>
            </a:r>
            <a:endParaRPr lang="th-TH" sz="1600" b="1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การตัดสินใจที่ดี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การตัดสินใจอย่าง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รอบคอบ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เหมาะสมกับตัวเองและสถานการณ์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โดยใช้หลักความพอประมาณ มีเหตุผล และมีภูมิคุ้มกัน</a:t>
            </a:r>
          </a:p>
          <a:p>
            <a:pPr marL="450850" lvl="3" indent="-184150" defTabSz="627063"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พอประมาณ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คำนึงถึง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ความพอดี สอดคล้องกับ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ศักยภาพ ความพร้อม ทรัพยากร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 รวมทั้ง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เวลา สถานที่ ผู้เกี่ยวข้อง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โดยไม่เบียดเบียนตนเองหรือผู้อื่น</a:t>
            </a:r>
          </a:p>
          <a:p>
            <a:pPr marL="450850" lvl="3" indent="-184150" defTabSz="627063"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เหตุผล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คำนึงถึงผลกระทบที่จะเกิดขึ้นกับตนเองและผู้เกี่ยวข้อง </a:t>
            </a:r>
          </a:p>
          <a:p>
            <a:pPr marL="450850" lvl="3" indent="-184150" defTabSz="627063"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ภูมิคุ้มกัน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เสี่ยง/อันตรายที่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อาจเกิดขึ้น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การป้องกัน/มีแผน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สำรอง</a:t>
            </a:r>
          </a:p>
          <a:p>
            <a:pPr marL="285750" lvl="2" indent="-285750" defTabSz="6270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เมื่อคิดและตัดสินใจดีแล้ว จะทำให้เราสามารถปรับตัวเมื่อ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เผชิญ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ความยากลำบาก และพึ่งพา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ตนเองได้เมื่อ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เกิดวิกฤติต่าง ๆ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ซึ่งจะทำให้เกิด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ความสมดุลและมั่นคง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 4 ด้าน และเกิดความสุขที่ยั่งยืนในชีวิต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ใช้ทรัพยากรคุ้มค่า ไม่ใช้เงินเกินตัว ไม่เน้นวัตถุนิยม 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สังคม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ปลูกฝังนิสัยซื่อสัตย์ เอื้อเฟื้อ ไม่เบียดเบียน รวมถึงส่งเสริมให้คนในสังคมมีสุขภาพดี 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วัฒนธรรม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เห็นคุณค่า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อนุรักษ์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วัฒนธรรมที่ดีงาม 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สิ่งแวดล้อม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เกิดจิตสำนึก และมีส่วนร่วมในการอนุรักษ์ธรรมชาติและสิ่งแวดล้อม</a:t>
            </a:r>
          </a:p>
          <a:p>
            <a:pPr marL="0" lvl="2" defTabSz="627063">
              <a:spcBef>
                <a:spcPts val="600"/>
              </a:spcBef>
              <a:tabLst>
                <a:tab pos="177800" algn="l"/>
              </a:tabLst>
              <a:defRPr/>
            </a:pPr>
            <a:endParaRPr lang="th-TH" sz="1600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5600" marR="0" lvl="2" indent="0" algn="l" defTabSz="627063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36575" algn="l"/>
              </a:tabLst>
              <a:defRPr/>
            </a:pPr>
            <a:endParaRPr lang="th-TH" sz="1600" kern="1200" spc="-2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5600" lvl="2" indent="0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536575" algn="l"/>
              </a:tabLst>
              <a:defRPr/>
            </a:pPr>
            <a:endParaRPr lang="th-TH" sz="1600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6575" lvl="2" indent="-180975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endParaRPr lang="th-TH" sz="1600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6575" lvl="2" indent="-180975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endParaRPr lang="th-TH" sz="1600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endParaRPr lang="th-TH" sz="1600" kern="1200" spc="-2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ts val="1600"/>
              </a:lnSpc>
            </a:pPr>
            <a:endParaRPr lang="th-TH" sz="1600" kern="1200" spc="-2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0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6</a:t>
            </a:fld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474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131963"/>
            <a:ext cx="5495536" cy="5296620"/>
          </a:xfrm>
        </p:spPr>
        <p:txBody>
          <a:bodyPr/>
          <a:lstStyle/>
          <a:p>
            <a:pPr marL="0" indent="0">
              <a:buNone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เราจะทำ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 เมื่อโทรศัพท์มือถือที่ใช้อยู่ไม่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ตอบโจทย์การใช้งาน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(ผู้สอนตั้งคำถามเพื่อให้ผู้เรียนแลกเปลี่ยนความเห็น)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endParaRPr lang="th-TH" sz="1600" b="1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00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131963"/>
            <a:ext cx="5683546" cy="5296620"/>
          </a:xfrm>
        </p:spPr>
        <p:txBody>
          <a:bodyPr/>
          <a:lstStyle/>
          <a:p>
            <a:pPr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ผู้สอนให้ข้อคิดเพิ่มเติมว่า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เมื่อโทรศัพท์มือถือที่ใช้อยู่ไม่ตอบโจทย์การใช้งาน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เราไม่จำเป็นต้อง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ซื้อโทรศัพท์รุ่นใหม่ที่มีราคาแพงเสมอไป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ทางเลือกอื่น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ที่สามารถทำได้ เช่น</a:t>
            </a:r>
          </a:p>
          <a:p>
            <a:pPr marL="627063" lvl="1" indent="-1698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จ่ายเท่าที่จำเป็น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โดยซื้อรุ่นเก่าที่มีราคาถูกลง หรือซื้อรุ่นอื่นที่สเปกใกล้เคียงกันแต่ราคาถูกกว่า เพื่อจะได้นำเงินที่เหลือไปเก็บออมหรือลงทุน</a:t>
            </a:r>
          </a:p>
          <a:p>
            <a:pPr marL="627063" lvl="1" indent="-1698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ไม่รีบจ่ายหากไม่จำเป็น </a:t>
            </a:r>
          </a:p>
          <a:p>
            <a:pPr marL="984250" lvl="2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หากจะใช้เครื่องเก่าต่อไป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อาจลองเปลี่ยนแบตเตอรี่ หรือเคลียร์ข้อมูลเก่าที่ไม่ได้ใช้และทำให้เครื่องช้า</a:t>
            </a:r>
          </a:p>
          <a:p>
            <a:pPr marL="984250" lvl="2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หรือถามตัวเองอีกทีว่าจำเป็นต้องซื้อเครื่องรุ่นใหม่ที่มีสเปกสูงหรือไม่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เพื่อให้เห็นภาพชัดขึ้น ผู้สอนให้ผู้เรียนลองนำหลักปรัชญาของเศรษฐกิจพอเพียงมาใช้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“ซื้อโทรศัพท์มือถือเครื่องใหม่” </a:t>
            </a:r>
            <a:endParaRPr lang="th-TH" b="1"/>
          </a:p>
          <a:p>
            <a:pPr marL="285750" marR="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endParaRPr lang="th-TH" sz="1600" b="1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5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258763"/>
            <a:ext cx="5765800" cy="3243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6042" y="3501414"/>
            <a:ext cx="6230657" cy="6292063"/>
          </a:xfrm>
        </p:spPr>
        <p:txBody>
          <a:bodyPr/>
          <a:lstStyle/>
          <a:p>
            <a:pPr marL="0" indent="0">
              <a:buNone/>
            </a:pPr>
            <a:r>
              <a:rPr lang="th-TH" sz="1500" b="1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มาดูตัวอย่าง </a:t>
            </a: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การนำหลัก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คิดเศรษฐกิจ</a:t>
            </a: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พอเพียงมาใช้ในการ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เลือกซื้อโทรศัพท์มือถือเครื่อง</a:t>
            </a: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ใหม่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ความรู้และคุณธรรม </a:t>
            </a:r>
            <a:r>
              <a:rPr lang="th-TH" sz="15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ที่นำมาใช้มีอะไรบ้าง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(ผู้สอนกระตุ้นให้ผู้เรียนคิด) </a:t>
            </a:r>
            <a:endParaRPr lang="th-TH" sz="1500" b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 </a:t>
            </a:r>
          </a:p>
          <a:p>
            <a:pPr marL="628650" lvl="4" indent="-182563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รู้จักตัวเอง</a:t>
            </a:r>
            <a:r>
              <a:rPr lang="en-US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เหตุผลที่ต้องการซื้อ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ฟังก์ชัน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 เงินออมหรืองบประมาณ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จำเป็นต้อง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ซื้อเครื่อง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ใหม่เพราะต้องการถ่ายภาพสินค้าสำหรับขายออนไลน์ และ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ขณะนี้มี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 10,000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4" indent="-182563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รู้จักโทรศัพท์ที่ต้องการซื้อ</a:t>
            </a:r>
            <a:r>
              <a:rPr lang="en-US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ศึกษายี่ห้อ ราคา ฟังก์ชันการใช้งาน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เครือข่ายผู้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ให้บริการ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b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โปร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โมชันของโทรศัพท์หลายยี่ห้อ และหลายรุ่น ที่มีกล้องคุณภาพดีใน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ราคาไม่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เกินเงินออมที่มีอยู่ </a:t>
            </a:r>
          </a:p>
          <a:p>
            <a:pPr marL="450850" lvl="2" indent="-184150" defTabSz="627063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คุณธรรม</a:t>
            </a:r>
            <a:endParaRPr lang="th-TH" sz="15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4" indent="-182563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ความประหยัด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ค่าใช้จ่ายที่ไม่จำเป็นเพื่อออม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เงินให้ได้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ตามเป้าหมาย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(ราคาโทรศัพท์มือถือ)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4" indent="-182563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ความเพียร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ศึกษาเปรียบเทียบข้อมูล ฟังก์ชัน ราคา รวมถึงโปรโม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ชันของโทรศัพท์มือถือรุ่นต่าง ๆ 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4" indent="-182563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ความซื่อสัตย์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ไม่ซื้อสินค้าที่หนีภาษีหรือละเมิดลิขสิทธิ์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แม้จะ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มีราคาถูก</a:t>
            </a:r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หลักที่นำมาใช้ในการตัดสินใจคืออะไร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(ผู้สอนกระตุ้นให้ผู้เรียนคิด) </a:t>
            </a:r>
            <a:endParaRPr lang="th-TH" sz="15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พอประมาณ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ซื้อโทรศัพท์ที่มีราคา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อยู่ในงบที่ตั้งไว้ มีฟังก์ชันที่เหมาะกับการใช้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 จ่ายค่าบริการได้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มีเหตุผล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ซื้อ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ใหม่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เครื่องเก่าไม่รองรับการถ่ายภาพ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สินค้าที่จะขาย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การมีโทรศัพท์ใหม่จะช่วยให้ถ่ายภาพสินค้าดีขึ้นและเพิ่มยอดขายได้ </a:t>
            </a:r>
            <a:endParaRPr lang="th-TH" sz="15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3" indent="-184150" defTabSz="627063">
              <a:buFont typeface="Arial" panose="020B0604020202020204" pitchFamily="34" charset="0"/>
              <a:buChar char="•"/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ภูมิคุ้มกัน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ออมเงินเพื่อซื้อโทรศัพท์ล่วงหน้า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จำเป็นต้อง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กู้เงินไปซื้อโทรศัพท์ก็ควร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มีแผนสำรองเผื่อผ่อนไม่ได้ตามที่คาด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 เช่น ทำงานพิเศษเพิ่มรายได้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lvl="2" indent="-285750" defTabSz="627063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ผลลัพธ์ที่เกิดขึ้นสร้างความสมดุลและยั่งยืนได้อย่างไร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(ผู้สอนกระตุ้นให้ผู้เรียนคิด) </a:t>
            </a:r>
            <a:endParaRPr lang="th-TH" sz="15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ใช้เงินเกินตัว ไม่เป็นทาสวัตถุนิยม ใช้ของอย่าง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คุ้มค่า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สังคม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ไม่เบียดเบียนตนเองและ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ผู้อื่น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วัฒนธรรม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ประหยัด ออมก่อนใช้ ไม่ฟุ่มเฟือย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ใช้จ่ายอย่างมี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สติ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สิ่งแวดล้อม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ใช้โทรศัพท์อย่าง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คุ้มค่า ไม่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เปลี่ยนรุ่นบ่อย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ถ้าจะเปลี่ยนรุ่นอาจนำโทรศัพท์เครื่องเก่าไปขาย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/ให้คน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lvl="2" defTabSz="627063">
              <a:spcBef>
                <a:spcPts val="600"/>
              </a:spcBef>
              <a:tabLst>
                <a:tab pos="177800" algn="l"/>
              </a:tabLst>
              <a:defRPr/>
            </a:pPr>
            <a:endParaRPr lang="th-TH" sz="1600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5600" marR="0" lvl="2" indent="0" algn="l" defTabSz="627063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36575" algn="l"/>
              </a:tabLst>
              <a:defRPr/>
            </a:pPr>
            <a:endParaRPr lang="th-TH" sz="1600" kern="1200" spc="-2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5600" lvl="2" indent="0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536575" algn="l"/>
              </a:tabLst>
              <a:defRPr/>
            </a:pPr>
            <a:endParaRPr lang="th-TH" sz="1600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6575" lvl="2" indent="-180975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endParaRPr lang="th-TH" sz="1600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6575" lvl="2" indent="-180975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endParaRPr lang="th-TH" sz="1600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endParaRPr lang="th-TH" sz="1600" kern="1200" spc="-2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ts val="1600"/>
              </a:lnSpc>
            </a:pPr>
            <a:endParaRPr lang="th-TH" sz="1600" kern="1200" spc="-2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695016"/>
            <a:ext cx="2889938" cy="231622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72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174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19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8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0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6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1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6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25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2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5244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27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48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7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45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35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82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79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27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58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3226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61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9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47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2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57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95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19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361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38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9D42-CB89-4C79-A93F-B247DCF01FE0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1EA9C-633D-4751-90DC-B7A00C27E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512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8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12399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หัวข้อเนื้อหา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7019"/>
            <a:ext cx="10515600" cy="39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หนี้และการบริหารจัดการหนี้</a:t>
            </a:r>
          </a:p>
          <a:p>
            <a:pPr lvl="0"/>
            <a:r>
              <a:rPr lang="en-US" smtClean="0"/>
              <a:t>Xxxxxxxxxxxxxxxxxxxxxxxxxxx</a:t>
            </a:r>
          </a:p>
          <a:p>
            <a:pPr lvl="0"/>
            <a:r>
              <a:rPr lang="en-US" smtClean="0"/>
              <a:t>xxxxxxxxxxxxxxxxxxxxxxxx</a:t>
            </a:r>
            <a:endParaRPr lang="th-TH" smtClean="0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7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28.jpg"/><Relationship Id="rId21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hdphoto" Target="../media/hdphoto3.wdp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image" Target="../media/image32.png"/><Relationship Id="rId5" Type="http://schemas.openxmlformats.org/officeDocument/2006/relationships/image" Target="../media/image30.jpeg"/><Relationship Id="rId15" Type="http://schemas.microsoft.com/office/2007/relationships/diagramDrawing" Target="../diagrams/drawing2.xml"/><Relationship Id="rId23" Type="http://schemas.openxmlformats.org/officeDocument/2006/relationships/image" Target="../media/image31.png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1.jp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microsoft.com/office/2007/relationships/hdphoto" Target="../media/hdphoto2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722" y="2329468"/>
            <a:ext cx="10466895" cy="2387600"/>
          </a:xfrm>
        </p:spPr>
        <p:txBody>
          <a:bodyPr>
            <a:noAutofit/>
          </a:bodyPr>
          <a:lstStyle/>
          <a:p>
            <a:pPr algn="l"/>
            <a:r>
              <a:rPr lang="th-TH" sz="115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บทที่ 1</a:t>
            </a:r>
            <a:r>
              <a:rPr lang="th-TH" sz="9600" b="1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th-TH" sz="9600" b="1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6600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เศรษฐกิจพอเพียง</a:t>
            </a:r>
            <a:r>
              <a:rPr lang="th-TH" sz="6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</a:t>
            </a:r>
            <a:br>
              <a:rPr lang="th-TH" sz="6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6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</a:t>
            </a:r>
            <a:r>
              <a:rPr lang="th-TH" sz="6600">
                <a:latin typeface="Browallia New" panose="020B0604020202020204" pitchFamily="34" charset="-34"/>
                <a:cs typeface="Browallia New" panose="020B0604020202020204" pitchFamily="34" charset="-34"/>
              </a:rPr>
              <a:t>คิดในชีวิตเพื่อความสมดุลและ</a:t>
            </a:r>
            <a:r>
              <a:rPr lang="th-TH" sz="6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ยั่งยืน</a:t>
            </a:r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1" b="7842"/>
          <a:stretch/>
        </p:blipFill>
        <p:spPr>
          <a:xfrm>
            <a:off x="5678908" y="1198604"/>
            <a:ext cx="5993908" cy="505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8682" y="1954947"/>
            <a:ext cx="5298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 </a:t>
            </a:r>
            <a:r>
              <a:rPr lang="en-US" sz="36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เศรษฐกิจพอเพียง</a:t>
            </a:r>
            <a:r>
              <a:rPr lang="en-US" sz="36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ช่วยจัดการทางการเงินได้อย่างไร</a:t>
            </a:r>
            <a:endParaRPr lang="th-TH" sz="36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53202" y="5658"/>
            <a:ext cx="10515600" cy="108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การประยุกต์ใช้หลักคิดเศรษฐกิจพอเพียงในชีวิตประจำวัน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93480" y="6492875"/>
            <a:ext cx="2743200" cy="365125"/>
          </a:xfrm>
        </p:spPr>
        <p:txBody>
          <a:bodyPr/>
          <a:lstStyle/>
          <a:p>
            <a:r>
              <a:rPr lang="th-TH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7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/>
          <a:lstStyle/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กิจกรรมที่ 1.1  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ชีวิตจริงกับเศรษฐกิจพอเพียง </a:t>
            </a: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110" y="1809496"/>
            <a:ext cx="5864877" cy="4351338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h-TH" sz="32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นำหลักคิดเศรษฐกิจพอเพียงมาใช้กับ</a:t>
            </a:r>
            <a:br>
              <a:rPr lang="th-TH" sz="3200" b="1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2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การตั้งเป้าหมายชีวิต </a:t>
            </a:r>
          </a:p>
          <a:p>
            <a:pPr marL="457200" lvl="1" indent="0">
              <a:buNone/>
            </a:pPr>
            <a:r>
              <a:rPr lang="th-TH" sz="3200" b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	</a:t>
            </a:r>
            <a:r>
              <a:rPr lang="th-TH" sz="3200" b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	</a:t>
            </a:r>
          </a:p>
          <a:p>
            <a:pPr lvl="1">
              <a:buFont typeface="Wingdings" panose="05000000000000000000" pitchFamily="2" charset="2"/>
              <a:buChar char="¨"/>
              <a:tabLst>
                <a:tab pos="990600" algn="l"/>
              </a:tabLst>
            </a:pPr>
            <a:r>
              <a:rPr lang="th-TH" sz="3200" b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32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เรียนต่อระดับ ปวส./ ปริญญาตรี</a:t>
            </a:r>
          </a:p>
          <a:p>
            <a:pPr lvl="1">
              <a:buFont typeface="Wingdings" panose="05000000000000000000" pitchFamily="2" charset="2"/>
              <a:buChar char="¨"/>
              <a:tabLst>
                <a:tab pos="990600" algn="l"/>
              </a:tabLst>
            </a:pPr>
            <a:r>
              <a:rPr lang="th-TH" sz="3200" b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ทำงานก่อนเรียนต่อ</a:t>
            </a:r>
          </a:p>
          <a:p>
            <a:pPr marL="0" indent="0">
              <a:buNone/>
            </a:pPr>
            <a:endParaRPr lang="th-TH" sz="3200" b="1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872" y="763792"/>
            <a:ext cx="375527" cy="375527"/>
          </a:xfrm>
          <a:prstGeom prst="rect">
            <a:avLst/>
          </a:prstGeom>
          <a:solidFill>
            <a:srgbClr val="0F00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003" y="2454352"/>
            <a:ext cx="711005" cy="71100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239000" y="1394274"/>
            <a:ext cx="3733800" cy="4769835"/>
            <a:chOff x="7239000" y="1394274"/>
            <a:chExt cx="3733800" cy="4769835"/>
          </a:xfrm>
        </p:grpSpPr>
        <p:sp>
          <p:nvSpPr>
            <p:cNvPr id="11" name="Rectangle 10"/>
            <p:cNvSpPr/>
            <p:nvPr/>
          </p:nvSpPr>
          <p:spPr>
            <a:xfrm>
              <a:off x="7239000" y="1394274"/>
              <a:ext cx="3438144" cy="4769835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1725" y="2271207"/>
              <a:ext cx="319891" cy="31989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7245205" y="1409515"/>
              <a:ext cx="3727595" cy="4492683"/>
              <a:chOff x="7245205" y="1409515"/>
              <a:chExt cx="3727595" cy="449268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710925" y="2251938"/>
                <a:ext cx="29662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800" b="1">
                    <a:latin typeface="Browallia New" panose="020B0604020202020204" pitchFamily="34" charset="-34"/>
                    <a:cs typeface="Browallia New" panose="020B0604020202020204" pitchFamily="34" charset="-34"/>
                    <a:sym typeface="Wingdings 2" panose="05020102010507070707" pitchFamily="18" charset="2"/>
                  </a:rPr>
                  <a:t></a:t>
                </a:r>
                <a:r>
                  <a:rPr lang="th-TH" sz="1800" b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เรียน</a:t>
                </a:r>
                <a:r>
                  <a:rPr lang="th-TH" sz="18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ต่อ </a:t>
                </a:r>
                <a:r>
                  <a:rPr lang="en-US" sz="18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</a:t>
                </a:r>
                <a:r>
                  <a:rPr lang="en-US" sz="1800" b="1" smtClean="0">
                    <a:latin typeface="Browallia New" panose="020B0604020202020204" pitchFamily="34" charset="-34"/>
                    <a:cs typeface="Browallia New" panose="020B0604020202020204" pitchFamily="34" charset="-34"/>
                    <a:sym typeface="Wingdings 2" panose="05020102010507070707" pitchFamily="18" charset="2"/>
                  </a:rPr>
                  <a:t></a:t>
                </a:r>
                <a:r>
                  <a:rPr lang="th-TH" sz="18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ทำงาน</a:t>
                </a:r>
                <a:r>
                  <a:rPr lang="th-TH" sz="1800" b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ก่อน</a:t>
                </a:r>
                <a:endParaRPr lang="th-TH" sz="1800" b="1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7245205" y="1748286"/>
                <a:ext cx="34381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800" b="1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ใบกิจกรรม </a:t>
                </a:r>
                <a:r>
                  <a:rPr lang="en-US" sz="1800" b="1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“</a:t>
                </a:r>
                <a:r>
                  <a:rPr lang="th-TH" sz="1800" b="1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ชีวิตจริงกับเศรษฐกิจพอเพียง</a:t>
                </a:r>
                <a:r>
                  <a:rPr lang="en-US" sz="1800" b="1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”</a:t>
                </a:r>
                <a:endParaRPr lang="th-TH" sz="180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pic>
            <p:nvPicPr>
              <p:cNvPr id="7" name="Picture 6" descr="C:\Users\jitran\AppData\Local\Microsoft\Windows\Temporary Internet Files\Content.Outlook\E9PNR9FX\dot_bigAsset 16-100-05.jpg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822" b="34510"/>
              <a:stretch/>
            </p:blipFill>
            <p:spPr bwMode="auto">
              <a:xfrm>
                <a:off x="7269480" y="1409515"/>
                <a:ext cx="3392424" cy="37356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8381530" y="2693817"/>
                <a:ext cx="2591270" cy="3208381"/>
                <a:chOff x="8087444" y="2754777"/>
                <a:chExt cx="2591270" cy="3208381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8087444" y="3616787"/>
                  <a:ext cx="2591270" cy="975290"/>
                  <a:chOff x="6944444" y="3693855"/>
                  <a:chExt cx="2591270" cy="976138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6944444" y="3693855"/>
                    <a:ext cx="1143434" cy="33884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th-TH" sz="1600" b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rPr>
                      <a:t>หลักตัดสินใจ</a:t>
                    </a:r>
                    <a:endParaRPr lang="th-TH" sz="16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endParaRPr>
                  </a:p>
                </p:txBody>
              </p:sp>
              <p:graphicFrame>
                <p:nvGraphicFramePr>
                  <p:cNvPr id="14" name="Diagram 1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056897410"/>
                      </p:ext>
                    </p:extLst>
                  </p:nvPr>
                </p:nvGraphicFramePr>
                <p:xfrm>
                  <a:off x="6994302" y="3962383"/>
                  <a:ext cx="2541412" cy="707610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6" r:lo="rId7" r:qs="rId8" r:cs="rId9"/>
                  </a:graphicData>
                </a:graphic>
              </p:graphicFrame>
            </p:grpSp>
            <p:graphicFrame>
              <p:nvGraphicFramePr>
                <p:cNvPr id="15" name="Diagram 14"/>
                <p:cNvGraphicFramePr/>
                <p:nvPr>
                  <p:extLst>
                    <p:ext uri="{D42A27DB-BD31-4B8C-83A1-F6EECF244321}">
                      <p14:modId xmlns:p14="http://schemas.microsoft.com/office/powerpoint/2010/main" val="3531757974"/>
                    </p:ext>
                  </p:extLst>
                </p:nvPr>
              </p:nvGraphicFramePr>
              <p:xfrm>
                <a:off x="8142116" y="4967037"/>
                <a:ext cx="2513449" cy="99612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1" r:lo="rId12" r:qs="rId13" r:cs="rId14"/>
                </a:graphicData>
              </a:graphic>
            </p:graphicFrame>
            <p:grpSp>
              <p:nvGrpSpPr>
                <p:cNvPr id="19" name="Group 18"/>
                <p:cNvGrpSpPr/>
                <p:nvPr/>
              </p:nvGrpSpPr>
              <p:grpSpPr>
                <a:xfrm>
                  <a:off x="8087444" y="2754777"/>
                  <a:ext cx="2568121" cy="821705"/>
                  <a:chOff x="6399910" y="3982689"/>
                  <a:chExt cx="2568121" cy="805471"/>
                </a:xfrm>
              </p:grpSpPr>
              <p:graphicFrame>
                <p:nvGraphicFramePr>
                  <p:cNvPr id="13" name="Diagram 12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199501760"/>
                      </p:ext>
                    </p:extLst>
                  </p:nvPr>
                </p:nvGraphicFramePr>
                <p:xfrm>
                  <a:off x="6454582" y="4313688"/>
                  <a:ext cx="2513449" cy="47447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16" r:lo="rId17" r:qs="rId18" r:cs="rId19"/>
                  </a:graphicData>
                </a:graphic>
              </p:graphicFrame>
              <p:sp>
                <p:nvSpPr>
                  <p:cNvPr id="16" name="Rectangle 15"/>
                  <p:cNvSpPr/>
                  <p:nvPr/>
                </p:nvSpPr>
                <p:spPr>
                  <a:xfrm>
                    <a:off x="6399910" y="3982689"/>
                    <a:ext cx="1345333" cy="33186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th-TH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rPr>
                      <a:t>คุณสมบัติ</a:t>
                    </a:r>
                    <a:r>
                      <a:rPr lang="th-TH" sz="1600" b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rPr>
                      <a:t>พื้นฐาน</a:t>
                    </a:r>
                    <a:endParaRPr lang="th-TH" sz="16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endParaRPr>
                  </a:p>
                </p:txBody>
              </p:sp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8087444" y="4677643"/>
                  <a:ext cx="183325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th-TH" sz="1600" b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ผลลัพธ์ (สมดุลและมั่นคง)</a:t>
                  </a:r>
                  <a:endParaRPr lang="th-TH"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6335" y="2903560"/>
                <a:ext cx="550790" cy="6102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3563" y="4955236"/>
                <a:ext cx="393743" cy="449173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23707" b="74892" l="27241" r="751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54" t="17309" r="18875" b="18710"/>
              <a:stretch/>
            </p:blipFill>
            <p:spPr>
              <a:xfrm>
                <a:off x="7816327" y="3850521"/>
                <a:ext cx="550089" cy="58784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</p:grpSp>
      </p:grpSp>
    </p:spTree>
    <p:extLst>
      <p:ext uri="{BB962C8B-B14F-4D97-AF65-F5344CB8AC3E}">
        <p14:creationId xmlns:p14="http://schemas.microsoft.com/office/powerpoint/2010/main" val="11297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727" y="2344440"/>
            <a:ext cx="6196513" cy="3647286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เมื่อคุณต้องเผชิญสถานการณ์ที่ได้จาก</a:t>
            </a:r>
            <a:b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บัตรคำ 3 หมวด</a:t>
            </a:r>
          </a:p>
          <a:p>
            <a:pPr marL="0" indent="0">
              <a:buNone/>
            </a:pPr>
            <a:endParaRPr lang="th-TH" sz="32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indent="-269875">
              <a:spcBef>
                <a:spcPts val="2400"/>
              </a:spcBef>
            </a:pP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80975" indent="0">
              <a:spcBef>
                <a:spcPts val="2400"/>
              </a:spcBef>
              <a:buNone/>
            </a:pPr>
            <a:endParaRPr lang="th-TH" sz="32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/>
          <a:lstStyle/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กิจกรรมที่ 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1.2  เกม </a:t>
            </a:r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พอ</a:t>
            </a:r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ที่ซื้อหรือไม่ซื้อ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872" y="763792"/>
            <a:ext cx="375527" cy="375527"/>
          </a:xfrm>
          <a:prstGeom prst="rect">
            <a:avLst/>
          </a:prstGeom>
          <a:solidFill>
            <a:srgbClr val="0F00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grpSp>
        <p:nvGrpSpPr>
          <p:cNvPr id="11" name="Group 10"/>
          <p:cNvGrpSpPr/>
          <p:nvPr/>
        </p:nvGrpSpPr>
        <p:grpSpPr>
          <a:xfrm>
            <a:off x="6196775" y="1182896"/>
            <a:ext cx="5294605" cy="5213100"/>
            <a:chOff x="6196775" y="1182896"/>
            <a:chExt cx="5294605" cy="52131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689" y="3024273"/>
              <a:ext cx="3739195" cy="337172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196775" y="1182896"/>
              <a:ext cx="5294605" cy="4616968"/>
              <a:chOff x="6196775" y="1182896"/>
              <a:chExt cx="5294605" cy="4616968"/>
            </a:xfrm>
          </p:grpSpPr>
          <p:sp>
            <p:nvSpPr>
              <p:cNvPr id="28" name="Rounded Rectangular Callout 27"/>
              <p:cNvSpPr/>
              <p:nvPr/>
            </p:nvSpPr>
            <p:spPr>
              <a:xfrm>
                <a:off x="6196775" y="1182896"/>
                <a:ext cx="4593759" cy="1328023"/>
              </a:xfrm>
              <a:prstGeom prst="wedgeRoundRectCallout">
                <a:avLst>
                  <a:gd name="adj1" fmla="val 41312"/>
                  <a:gd name="adj2" fmla="val 77013"/>
                  <a:gd name="adj3" fmla="val 16667"/>
                </a:avLst>
              </a:prstGeom>
              <a:noFill/>
              <a:ln w="381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wrap="square">
                <a:spAutoFit/>
              </a:bodyPr>
              <a:lstStyle/>
              <a:p>
                <a:r>
                  <a:rPr lang="th-TH" sz="3600" b="1" smtClean="0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คุณจะซื้อ</a:t>
                </a:r>
                <a:r>
                  <a:rPr lang="th-TH" sz="3600" b="1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รถ</a:t>
                </a:r>
                <a:r>
                  <a:rPr lang="th-TH" sz="3600" b="1" smtClean="0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มอเตอร์ไซค์คันนี้ หรือไม่ครับ</a:t>
                </a:r>
                <a:endParaRPr lang="th-TH" sz="360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13501" t="27171" r="14710" b="25149"/>
              <a:stretch/>
            </p:blipFill>
            <p:spPr>
              <a:xfrm>
                <a:off x="6196775" y="2856484"/>
                <a:ext cx="1886340" cy="60484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6196775" y="3355004"/>
                <a:ext cx="1886342" cy="63361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th-TH" sz="3600" b="1" smtClean="0">
                    <a:solidFill>
                      <a:srgbClr val="FF0000"/>
                    </a:solidFill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48</a:t>
                </a:r>
                <a:r>
                  <a:rPr lang="en-US" sz="3600" b="1">
                    <a:solidFill>
                      <a:srgbClr val="FF0000"/>
                    </a:solidFill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,000 </a:t>
                </a:r>
                <a:r>
                  <a:rPr lang="th-TH" sz="3600" b="1" smtClean="0">
                    <a:solidFill>
                      <a:srgbClr val="FF0000"/>
                    </a:solidFill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บาท</a:t>
                </a:r>
                <a:endParaRPr lang="th-TH" sz="360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3" name="Picture 22" descr="C:\Users\jitran\AppData\Local\Microsoft\Windows\Temporary Internet Files\Content.Outlook\E9PNR9FX\เด็กชายAsset 1@2x.png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791" y="2146888"/>
                <a:ext cx="1701589" cy="365297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874296" y="3502769"/>
            <a:ext cx="5854557" cy="2087556"/>
            <a:chOff x="861606" y="3247535"/>
            <a:chExt cx="5194376" cy="2087556"/>
          </a:xfrm>
        </p:grpSpPr>
        <p:grpSp>
          <p:nvGrpSpPr>
            <p:cNvPr id="36" name="Group 35"/>
            <p:cNvGrpSpPr/>
            <p:nvPr/>
          </p:nvGrpSpPr>
          <p:grpSpPr>
            <a:xfrm>
              <a:off x="929868" y="4750316"/>
              <a:ext cx="5126114" cy="584775"/>
              <a:chOff x="1334783" y="3579967"/>
              <a:chExt cx="5126114" cy="58477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71309" y="3579967"/>
                <a:ext cx="448958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b="1" smtClean="0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หมวด 3 </a:t>
                </a:r>
                <a:r>
                  <a:rPr lang="th-TH" sz="3200" b="1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 </a:t>
                </a:r>
                <a:r>
                  <a:rPr lang="th-TH" sz="3200" b="1" smtClean="0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เหตุผล ความจำเป็นใน</a:t>
                </a:r>
                <a:r>
                  <a:rPr lang="th-TH" sz="3200" b="1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การ</a:t>
                </a:r>
                <a:r>
                  <a:rPr lang="th-TH" sz="3200" b="1" smtClean="0"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ซื้อ</a:t>
                </a:r>
                <a:endParaRPr lang="th-TH" sz="3200" b="1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334783" y="3625687"/>
                <a:ext cx="383286" cy="43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 sz="3200" b="1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32" name="5-Point Star 31"/>
            <p:cNvSpPr/>
            <p:nvPr/>
          </p:nvSpPr>
          <p:spPr>
            <a:xfrm>
              <a:off x="861606" y="3937984"/>
              <a:ext cx="511048" cy="576000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63292" y="3247535"/>
              <a:ext cx="5150803" cy="630495"/>
              <a:chOff x="1334943" y="2360794"/>
              <a:chExt cx="2490020" cy="6304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662560" y="2406514"/>
                <a:ext cx="21624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b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หมวด 1  สถานการณ์เงิน</a:t>
                </a:r>
                <a:r>
                  <a:rPr lang="th-TH" sz="32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ออม</a:t>
                </a:r>
                <a:endParaRPr lang="th-TH" sz="3200" b="1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334943" y="2360794"/>
                <a:ext cx="231612" cy="54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 sz="3200" b="1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58579" y="4020293"/>
              <a:ext cx="4473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200" b="1"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หมวด </a:t>
              </a:r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2  สถานการณ์การเงิน</a:t>
              </a:r>
              <a:endParaRPr lang="th-TH" sz="32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500"/>
          <a:stretch/>
        </p:blipFill>
        <p:spPr>
          <a:xfrm>
            <a:off x="2420471" y="1"/>
            <a:ext cx="7414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535811"/>
            <a:ext cx="10515600" cy="35538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หลัก</a:t>
            </a:r>
            <a:r>
              <a:rPr lang="th-TH" sz="3600">
                <a:solidFill>
                  <a:schemeClr val="tx1"/>
                </a:solidFill>
              </a:rPr>
              <a:t>ปรัชญาของเศรษฐกิจพอเพียง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การ</a:t>
            </a:r>
            <a:r>
              <a:rPr lang="th-TH" sz="3600">
                <a:solidFill>
                  <a:schemeClr val="tx1"/>
                </a:solidFill>
              </a:rPr>
              <a:t>ประยุกต์ใช้หลักคิดเศรษฐกิจพอเพียงในชีวิตประจำวัน </a:t>
            </a:r>
          </a:p>
        </p:txBody>
      </p:sp>
    </p:spTree>
    <p:extLst>
      <p:ext uri="{BB962C8B-B14F-4D97-AF65-F5344CB8AC3E}">
        <p14:creationId xmlns:p14="http://schemas.microsoft.com/office/powerpoint/2010/main" val="32087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2364377"/>
            <a:ext cx="11304000" cy="796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535811"/>
            <a:ext cx="10515600" cy="35538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หลัก</a:t>
            </a:r>
            <a:r>
              <a:rPr lang="th-TH" sz="3600">
                <a:solidFill>
                  <a:schemeClr val="tx1"/>
                </a:solidFill>
              </a:rPr>
              <a:t>ปรัชญาของเศรษฐกิจพอเพียง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การ</a:t>
            </a:r>
            <a:r>
              <a:rPr lang="th-TH" sz="3600">
                <a:solidFill>
                  <a:schemeClr val="tx1"/>
                </a:solidFill>
              </a:rPr>
              <a:t>ประยุกต์ใช้หลักคิดเศรษฐกิจพอเพียงในชีวิตประจำวัน </a:t>
            </a:r>
          </a:p>
        </p:txBody>
      </p:sp>
    </p:spTree>
    <p:extLst>
      <p:ext uri="{BB962C8B-B14F-4D97-AF65-F5344CB8AC3E}">
        <p14:creationId xmlns:p14="http://schemas.microsoft.com/office/powerpoint/2010/main" val="16600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48981" y="1782718"/>
            <a:ext cx="4450080" cy="715089"/>
          </a:xfrm>
          <a:prstGeom prst="wedgeRoundRectCallout">
            <a:avLst>
              <a:gd name="adj1" fmla="val 53705"/>
              <a:gd name="adj2" fmla="val 106929"/>
              <a:gd name="adj3" fmla="val 16667"/>
            </a:avLst>
          </a:prstGeom>
          <a:noFill/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smtClean="0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“</a:t>
            </a:r>
            <a: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เศรษฐกิจพอเพียง</a:t>
            </a:r>
            <a:r>
              <a:rPr lang="en-US" sz="3600" b="1" smtClean="0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”</a:t>
            </a:r>
            <a: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3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คืออะไร</a:t>
            </a:r>
            <a:endParaRPr lang="th-TH" sz="3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 descr="C:\Users\jitran\AppData\Local\Microsoft\Windows\Temporary Internet Files\Content.Outlook\E9PNR9FX\เด็กชายAsset 1@2x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5" y="2146889"/>
            <a:ext cx="2195795" cy="433672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2384854" y="3344771"/>
            <a:ext cx="3939126" cy="1764000"/>
          </a:xfrm>
          <a:prstGeom prst="wedgeRoundRectCallout">
            <a:avLst>
              <a:gd name="adj1" fmla="val 88208"/>
              <a:gd name="adj2" fmla="val -40496"/>
              <a:gd name="adj3" fmla="val 16667"/>
            </a:avLst>
          </a:prstGeom>
          <a:noFill/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anchor="ctr">
            <a:spAutoFit/>
          </a:bodyPr>
          <a:lstStyle/>
          <a:p>
            <a:pPr algn="ctr"/>
            <a:r>
              <a:rPr lang="th-TH" sz="3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เมื่อได้ยินคำว่า </a:t>
            </a:r>
            <a:br>
              <a:rPr lang="th-TH" sz="3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</a:br>
            <a:r>
              <a:rPr lang="en-US" sz="3600" b="1" smtClean="0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“</a:t>
            </a:r>
            <a: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เศรษฐกิจพอเพียง</a:t>
            </a:r>
            <a:r>
              <a:rPr lang="en-US" sz="3600" b="1" smtClean="0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”</a:t>
            </a:r>
            <a: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3600" b="1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/>
            </a:r>
            <a:br>
              <a:rPr lang="th-TH" sz="3600" b="1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</a:br>
            <a:r>
              <a:rPr lang="th-TH" sz="3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นึกถึงอะไร</a:t>
            </a:r>
            <a:endParaRPr lang="th-TH" sz="3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53202" y="5658"/>
            <a:ext cx="10515600" cy="108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หลักปรัชญาของเศรษฐกิจพอเพียง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6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9236890" y="1564056"/>
            <a:ext cx="2782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176213">
              <a:buFont typeface="Arial" panose="020B0604020202020204" pitchFamily="34" charset="0"/>
              <a:buChar char="•"/>
            </a:pPr>
            <a:r>
              <a:rPr lang="th-TH" sz="2400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ใช้ทรัพยากรคุ้มค่า ไม่</a:t>
            </a:r>
            <a:r>
              <a:rPr lang="th-TH" sz="22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ใช้เงินเกิน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</a:t>
            </a:r>
            <a:endParaRPr lang="th-TH" sz="22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202" y="5658"/>
            <a:ext cx="10515600" cy="1083854"/>
          </a:xfrm>
        </p:spPr>
        <p:txBody>
          <a:bodyPr/>
          <a:lstStyle/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หลักปรัชญาของเศรษฐกิจพอเพียง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84860" y="1835505"/>
            <a:ext cx="288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176213">
              <a:buFont typeface="Arial" panose="020B0604020202020204" pitchFamily="34" charset="0"/>
              <a:buChar char="•"/>
            </a:pPr>
            <a:r>
              <a:rPr lang="th-TH" sz="2400" b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</a:t>
            </a:r>
            <a:r>
              <a:rPr lang="th-TH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นำความรู้ที่เกี่ยวข้องมาใช้อย่าง</a:t>
            </a:r>
            <a:r>
              <a:rPr lang="th-TH" sz="22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รอบคอบ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และลง</a:t>
            </a:r>
            <a:r>
              <a:rPr lang="th-TH" sz="22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มือ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b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อย่างระมัดระวัง</a:t>
            </a:r>
            <a:endParaRPr lang="th-TH" sz="22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01286" y="3542895"/>
            <a:ext cx="28656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176213"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คุณธรรม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ยึดถือคุณธรรมในการดำรงชีวิต เช่น ซื่อสัตย์</a:t>
            </a:r>
            <a:r>
              <a:rPr lang="th-TH" sz="22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สุจริต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อดทน พากเพียร</a:t>
            </a:r>
            <a:endParaRPr lang="th-TH" sz="22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56158" y="744916"/>
            <a:ext cx="1764753" cy="4387665"/>
            <a:chOff x="2656158" y="744916"/>
            <a:chExt cx="1764753" cy="43876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158" y="1269208"/>
              <a:ext cx="1695537" cy="3619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158" y="1760558"/>
              <a:ext cx="1536779" cy="33720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962" y="2287093"/>
              <a:ext cx="1206562" cy="12192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523" y="3118291"/>
              <a:ext cx="1206562" cy="12192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848" y="744916"/>
              <a:ext cx="739063" cy="818856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900689" y="5405567"/>
            <a:ext cx="26921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176213"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พอประมาณ</a:t>
            </a:r>
            <a:r>
              <a:rPr lang="th-TH" sz="2400" b="1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</a:t>
            </a:r>
            <a:b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22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พอดี ศักยภาพ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22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พร้อม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ทรัพยากร</a:t>
            </a:r>
            <a:r>
              <a:rPr lang="th-TH" sz="22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84536" y="5405567"/>
            <a:ext cx="295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176213"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มีเหตุผล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</a:t>
            </a:r>
            <a:r>
              <a:rPr lang="th-TH" sz="22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ผลกระทบที่จะเกิดขึ้นกับตนเองและผู้เกี่ยวข้อง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15598" y="5405567"/>
            <a:ext cx="29453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176213"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มีภูมิคุ้มกัน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</a:t>
            </a:r>
            <a:b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ความเสี่ยงที่อาจเกิดขึ้น </a:t>
            </a:r>
            <a:b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มีการป้องกัน/แผนสำรอง</a:t>
            </a:r>
            <a:endParaRPr lang="th-TH" sz="22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79739" y="4156371"/>
            <a:ext cx="29074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176213"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rgbClr val="49BDE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สิ่งแวดล้อม</a:t>
            </a:r>
            <a:r>
              <a:rPr lang="th-TH" sz="2400" b="1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เกิดจิตสำนึก/ </a:t>
            </a:r>
            <a:b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มีส่วนร่วมอนุรักษ์ธรรมชาติและสิ่งแวดล้อม</a:t>
            </a:r>
            <a:endParaRPr lang="th-TH" sz="22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18392" y="2452574"/>
            <a:ext cx="30034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176213">
              <a:buFont typeface="Arial" panose="020B0604020202020204" pitchFamily="34" charset="0"/>
              <a:buChar char="•"/>
            </a:pPr>
            <a:r>
              <a:rPr lang="th-TH" sz="2400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สังคม</a:t>
            </a:r>
            <a:r>
              <a:rPr lang="th-TH" sz="2400" b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ปลูกฝังความซื่อสัตย์ เอื้อเฟื้อ ไม่เบียดเบียน</a:t>
            </a:r>
            <a:endParaRPr lang="th-TH" sz="22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02798" y="3285815"/>
            <a:ext cx="2814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176213">
              <a:buFont typeface="Arial" panose="020B0604020202020204" pitchFamily="34" charset="0"/>
              <a:buChar char="•"/>
            </a:pPr>
            <a:r>
              <a:rPr lang="th-TH" sz="2400" b="1" spc="-20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วัฒนธรรม</a:t>
            </a:r>
            <a:r>
              <a:rPr lang="th-TH" sz="2400" b="1" spc="-2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200" b="1" spc="-2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เห็นคุณค่าอนุรักษ์วัฒนธรรม</a:t>
            </a:r>
            <a:endParaRPr lang="th-TH" sz="2200" b="1" spc="-2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55740" y="784731"/>
            <a:ext cx="3391407" cy="4371060"/>
            <a:chOff x="4355740" y="784731"/>
            <a:chExt cx="3391407" cy="43710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740" y="1783768"/>
              <a:ext cx="3340272" cy="33720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124" y="1269208"/>
              <a:ext cx="3372023" cy="3619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678" y="2312832"/>
              <a:ext cx="1581231" cy="12764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524" y="3154181"/>
              <a:ext cx="1581231" cy="12827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959" y="3130355"/>
              <a:ext cx="1581231" cy="12827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3707" b="74892" l="27241" r="751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4" t="17309" r="18875" b="18710"/>
            <a:stretch/>
          </p:blipFill>
          <p:spPr>
            <a:xfrm>
              <a:off x="6790931" y="784731"/>
              <a:ext cx="720163" cy="76958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grpSp>
        <p:nvGrpSpPr>
          <p:cNvPr id="31" name="Group 30"/>
          <p:cNvGrpSpPr/>
          <p:nvPr/>
        </p:nvGrpSpPr>
        <p:grpSpPr>
          <a:xfrm>
            <a:off x="7857104" y="840604"/>
            <a:ext cx="1901805" cy="4511645"/>
            <a:chOff x="7857104" y="840604"/>
            <a:chExt cx="1901805" cy="4511645"/>
          </a:xfrm>
        </p:grpSpPr>
        <p:grpSp>
          <p:nvGrpSpPr>
            <p:cNvPr id="15" name="Group 14"/>
            <p:cNvGrpSpPr/>
            <p:nvPr/>
          </p:nvGrpSpPr>
          <p:grpSpPr>
            <a:xfrm>
              <a:off x="7857104" y="840604"/>
              <a:ext cx="1901805" cy="4511645"/>
              <a:chOff x="7857104" y="840604"/>
              <a:chExt cx="1901805" cy="451164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857104" y="1767853"/>
                <a:ext cx="1543129" cy="3584396"/>
                <a:chOff x="7857104" y="1767853"/>
                <a:chExt cx="1543129" cy="3584396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8609"/>
                <a:stretch/>
              </p:blipFill>
              <p:spPr>
                <a:xfrm>
                  <a:off x="7857104" y="1767853"/>
                  <a:ext cx="1543129" cy="3116663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31879" y="4884249"/>
                  <a:ext cx="1221665" cy="468000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5579" y="1259789"/>
                <a:ext cx="1695537" cy="36196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6655" y="840604"/>
                <a:ext cx="662254" cy="662254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849" y="1956823"/>
              <a:ext cx="895396" cy="88269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2706" y="2563874"/>
              <a:ext cx="895396" cy="88269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760" y="3220345"/>
              <a:ext cx="895396" cy="88269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259" y="3865887"/>
              <a:ext cx="895396" cy="882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4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8" grpId="1"/>
      <p:bldP spid="30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3057797"/>
            <a:ext cx="11304000" cy="796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535811"/>
            <a:ext cx="10515600" cy="35538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หลัก</a:t>
            </a:r>
            <a:r>
              <a:rPr lang="th-TH" sz="3600">
                <a:solidFill>
                  <a:schemeClr val="tx1"/>
                </a:solidFill>
              </a:rPr>
              <a:t>ปรัชญาของเศรษฐกิจพอเพียง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การ</a:t>
            </a:r>
            <a:r>
              <a:rPr lang="th-TH" sz="3600">
                <a:solidFill>
                  <a:schemeClr val="tx1"/>
                </a:solidFill>
              </a:rPr>
              <a:t>ประยุกต์ใช้หลักคิดเศรษฐกิจพอเพียงในชีวิตประจำวัน </a:t>
            </a:r>
          </a:p>
        </p:txBody>
      </p:sp>
    </p:spTree>
    <p:extLst>
      <p:ext uri="{BB962C8B-B14F-4D97-AF65-F5344CB8AC3E}">
        <p14:creationId xmlns:p14="http://schemas.microsoft.com/office/powerpoint/2010/main" val="22904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53202" y="5658"/>
            <a:ext cx="10515600" cy="108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การประยุกต์ใช้หลักคิดเศรษฐกิจพอเพียงในชีวิตประจำวัน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9630" y="1875219"/>
            <a:ext cx="4810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จะทำอย่างไร...</a:t>
            </a:r>
            <a:b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เมื่อโทรศัพท์มือถือที่ใช้</a:t>
            </a:r>
            <a: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อยู่</a:t>
            </a:r>
            <a:b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3600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ตอบโจทย์การใช้งาน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2000" b="15833"/>
          <a:stretch/>
        </p:blipFill>
        <p:spPr>
          <a:xfrm>
            <a:off x="5850676" y="1164569"/>
            <a:ext cx="5386656" cy="51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53202" y="5658"/>
            <a:ext cx="10515600" cy="108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การประยุกต์ใช้หลักคิดเศรษฐกิจพอเพียงในชีวิตประจำวัน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76427" y="8633934"/>
            <a:ext cx="4540466" cy="1592978"/>
            <a:chOff x="6698512" y="3487727"/>
            <a:chExt cx="4820889" cy="1649446"/>
          </a:xfrm>
        </p:grpSpPr>
        <p:sp>
          <p:nvSpPr>
            <p:cNvPr id="13" name="TextBox 12"/>
            <p:cNvSpPr txBox="1"/>
            <p:nvPr/>
          </p:nvSpPr>
          <p:spPr>
            <a:xfrm>
              <a:off x="9197163" y="4404194"/>
              <a:ext cx="2322238" cy="7329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 algn="r"/>
              <a:r>
                <a:rPr lang="th-TH" sz="4000" b="1">
                  <a:solidFill>
                    <a:schemeClr val="bg1"/>
                  </a:solidFill>
                  <a:latin typeface="Berlin Sans FB" panose="020E0602020502020306" pitchFamily="34" charset="0"/>
                  <a:ea typeface="Batang" panose="02030600000101010101" pitchFamily="18" charset="-127"/>
                </a:rPr>
                <a:t>ราคา</a:t>
              </a:r>
              <a:r>
                <a:rPr lang="th-TH" sz="4000" b="1" smtClean="0">
                  <a:solidFill>
                    <a:schemeClr val="bg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เท่าไหร่</a:t>
              </a:r>
              <a:endParaRPr lang="th-TH" sz="4000" b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98512" y="3487727"/>
              <a:ext cx="2385236" cy="7329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 algn="ctr"/>
              <a:r>
                <a:rPr lang="th-TH" sz="4000" b="1" smtClean="0">
                  <a:solidFill>
                    <a:schemeClr val="bg1"/>
                  </a:solidFill>
                  <a:latin typeface="Berlin Sans FB" panose="020E0602020502020306" pitchFamily="34" charset="0"/>
                  <a:ea typeface="Batang" panose="02030600000101010101" pitchFamily="18" charset="-127"/>
                </a:rPr>
                <a:t>ซื้อรุ่นไหนดี</a:t>
              </a:r>
              <a:endParaRPr lang="th-TH" sz="4000" b="1">
                <a:solidFill>
                  <a:schemeClr val="bg1"/>
                </a:solidFill>
                <a:latin typeface="Berlin Sans FB" panose="020E0602020502020306" pitchFamily="34" charset="0"/>
                <a:ea typeface="Batang" panose="02030600000101010101" pitchFamily="18" charset="-127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 b="18222"/>
          <a:stretch/>
        </p:blipFill>
        <p:spPr>
          <a:xfrm>
            <a:off x="6262804" y="2020730"/>
            <a:ext cx="5304424" cy="39370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8500" b="16833"/>
          <a:stretch/>
        </p:blipFill>
        <p:spPr>
          <a:xfrm>
            <a:off x="779032" y="2020730"/>
            <a:ext cx="5272852" cy="39370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7554" y="1491140"/>
            <a:ext cx="5254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จ่ายเท่าที่จำเป็น</a:t>
            </a:r>
            <a:endParaRPr lang="th-TH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91006" y="1486873"/>
            <a:ext cx="5276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ไม่รีบจ่ายหากไม่จำเป็น</a:t>
            </a:r>
            <a:endParaRPr lang="th-TH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53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9236890" y="1508793"/>
            <a:ext cx="2782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180975"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 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ไม่ใช้เงินเกินตัว ไม่เป็นทาสวัตถุนิยม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202" y="5658"/>
            <a:ext cx="10515600" cy="1083854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หลักคิดเศรษฐกิจพอเพียงกับการซื้อโทรศัพท์มือถือ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80110" y="1508793"/>
            <a:ext cx="291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17621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th-TH" sz="2400" b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  </a:t>
            </a:r>
          </a:p>
          <a:p>
            <a:pPr marL="539750" lvl="2" indent="-1825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รู้จัก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ตนเอง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2000" b="1" spc="-5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เหตุผลที่</a:t>
            </a:r>
            <a:r>
              <a:rPr lang="th-TH" sz="2000" b="1" spc="-5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ซื้อ ฟังก์ชันที่</a:t>
            </a:r>
            <a:r>
              <a:rPr lang="th-TH" sz="2000" b="1" spc="-5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 เงินออมที่มี</a:t>
            </a:r>
            <a:endParaRPr lang="th-TH" sz="2000" b="1" spc="-5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9750" lvl="2" indent="-1825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รู้จัก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โทรศัพท์มือถือ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ยี่ห้อ 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รุ่น 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ฟังก์ชัน ราคา 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โปรโมชัน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196537" y="3103244"/>
            <a:ext cx="302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180975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คุณธรรม</a:t>
            </a:r>
          </a:p>
          <a:p>
            <a:pPr marL="542925" lvl="3" indent="-180975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ประหยัด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ลด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รายจ่ายที่ไม่จำเป็นเพื่อเก็บเงินซื้อ </a:t>
            </a:r>
            <a:endParaRPr lang="th-TH" sz="2000" b="1" smtClean="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42925" lvl="3" indent="-180975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พากเพียร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ศึกษาเปรียบเทียบ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โทรศัพท์รุ่นต่าง ๆ</a:t>
            </a:r>
          </a:p>
          <a:p>
            <a:pPr marL="542925" lvl="3" indent="-180975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ซื่อสัตย์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ซื้อ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สินค้าหนี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ภาษี/ละเมิดลิขสิทธิ์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6158" y="744916"/>
            <a:ext cx="1764753" cy="4387665"/>
            <a:chOff x="2656158" y="744916"/>
            <a:chExt cx="1764753" cy="43876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158" y="1269208"/>
              <a:ext cx="1695537" cy="3619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158" y="1760558"/>
              <a:ext cx="1536779" cy="33720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962" y="2287093"/>
              <a:ext cx="1206562" cy="12192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523" y="3118291"/>
              <a:ext cx="1206562" cy="12192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848" y="744916"/>
              <a:ext cx="739063" cy="818856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805439" y="5525887"/>
            <a:ext cx="2692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180975"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พอประมาณ</a:t>
            </a:r>
            <a:r>
              <a:rPr lang="th-TH" sz="2400" b="1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เลือกรุ่น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b="1" spc="-2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เหมาะกับการใช้งาน 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ราคา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อยู่ในงบที่ตั้งไว้ </a:t>
            </a:r>
            <a:endParaRPr lang="th-TH" sz="22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29425" y="5525887"/>
            <a:ext cx="2759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180975"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มีเหตุผล 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ซื้อเพราะจำเป็นต่อการเรียน/ การทำงาน</a:t>
            </a:r>
            <a:endParaRPr lang="th-TH" sz="20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20348" y="5525887"/>
            <a:ext cx="29453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180975"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มีภูมิคุ้มกัน 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มีการวางแผน ออม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เงินก่อน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ซื้อ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79739" y="4120275"/>
            <a:ext cx="2837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180975">
              <a:buFont typeface="Arial" panose="020B0604020202020204" pitchFamily="34" charset="0"/>
              <a:buChar char="•"/>
            </a:pPr>
            <a:r>
              <a:rPr lang="th-TH" sz="2400" b="1" smtClean="0">
                <a:solidFill>
                  <a:srgbClr val="49BDE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สิ่งแวดล้อม</a:t>
            </a:r>
            <a:r>
              <a:rPr lang="th-TH" sz="2400" b="1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ใช้โทรศัพท์</a:t>
            </a:r>
            <a:b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คุ้มค่า ไม่เปลี่ยนรุ่นบ่อยเพื่อ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ช่วยลด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ขยะอิเล็กทรอนิกส์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218392" y="2380382"/>
            <a:ext cx="30034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180975">
              <a:buFont typeface="Arial" panose="020B0604020202020204" pitchFamily="34" charset="0"/>
              <a:buChar char="•"/>
            </a:pPr>
            <a:r>
              <a:rPr lang="th-TH" sz="2400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สังคม</a:t>
            </a:r>
            <a:r>
              <a:rPr lang="th-TH" sz="2400" b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ไม่เบียดเบียนตนเอง/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ผู้อื่น ไม่</a:t>
            </a:r>
            <a:r>
              <a: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ทำผิด</a:t>
            </a:r>
            <a:r>
              <a:rPr lang="th-TH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กฎหมาย</a:t>
            </a:r>
            <a:endParaRPr lang="th-TH" sz="20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02798" y="3249719"/>
            <a:ext cx="28140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180975">
              <a:buFont typeface="Arial" panose="020B0604020202020204" pitchFamily="34" charset="0"/>
              <a:buChar char="•"/>
            </a:pPr>
            <a:r>
              <a:rPr lang="th-TH" sz="2400" b="1" spc="-20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วัฒนธรรม</a:t>
            </a:r>
            <a:r>
              <a:rPr lang="th-TH" sz="2400" b="1" spc="-2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ออมก่อนใช้ </a:t>
            </a:r>
            <a:r>
              <a:rPr lang="th-TH" sz="2000" b="1" spc="-2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b="1" spc="-2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spc="-2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ใช้จ่ายอย่างมีสติ</a:t>
            </a:r>
            <a:endParaRPr lang="th-TH" sz="2000" b="1" spc="-2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55740" y="784731"/>
            <a:ext cx="3391407" cy="4371060"/>
            <a:chOff x="4355740" y="784731"/>
            <a:chExt cx="3391407" cy="43710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740" y="1783768"/>
              <a:ext cx="3340272" cy="33720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124" y="1269208"/>
              <a:ext cx="3372023" cy="3619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678" y="2312832"/>
              <a:ext cx="1581231" cy="12764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524" y="3154181"/>
              <a:ext cx="1581231" cy="12827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959" y="3130355"/>
              <a:ext cx="1581231" cy="12827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707" b="74892" l="27241" r="751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4" t="17309" r="18875" b="18710"/>
            <a:stretch/>
          </p:blipFill>
          <p:spPr>
            <a:xfrm>
              <a:off x="6790931" y="784731"/>
              <a:ext cx="720163" cy="76958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grpSp>
        <p:nvGrpSpPr>
          <p:cNvPr id="15" name="Group 14"/>
          <p:cNvGrpSpPr/>
          <p:nvPr/>
        </p:nvGrpSpPr>
        <p:grpSpPr>
          <a:xfrm>
            <a:off x="7857104" y="840604"/>
            <a:ext cx="1901805" cy="4493522"/>
            <a:chOff x="7857104" y="840604"/>
            <a:chExt cx="1901805" cy="4493522"/>
          </a:xfrm>
        </p:grpSpPr>
        <p:grpSp>
          <p:nvGrpSpPr>
            <p:cNvPr id="14" name="Group 13"/>
            <p:cNvGrpSpPr/>
            <p:nvPr/>
          </p:nvGrpSpPr>
          <p:grpSpPr>
            <a:xfrm>
              <a:off x="7857104" y="1767853"/>
              <a:ext cx="1543129" cy="3566273"/>
              <a:chOff x="7857104" y="1767853"/>
              <a:chExt cx="1543129" cy="356627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516"/>
              <a:stretch/>
            </p:blipFill>
            <p:spPr>
              <a:xfrm>
                <a:off x="7857104" y="1767853"/>
                <a:ext cx="1543129" cy="3081939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2190" y="4866126"/>
                <a:ext cx="1221663" cy="468000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579" y="1259789"/>
              <a:ext cx="1695537" cy="36196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849" y="1956823"/>
              <a:ext cx="895396" cy="88269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2706" y="2563874"/>
              <a:ext cx="895396" cy="88269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760" y="3220345"/>
              <a:ext cx="895396" cy="88269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259" y="3865887"/>
              <a:ext cx="895396" cy="8826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655" y="840604"/>
              <a:ext cx="662254" cy="662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5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8" grpId="0"/>
      <p:bldP spid="30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FE61A21EDF8E6A40831CAB6B20FEECED" ma:contentTypeVersion="1" ma:contentTypeDescription="สร้างเอกสารใหม่" ma:contentTypeScope="" ma:versionID="50fae079669103ca3584a4d85ba034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0ffaa90f370ffabf7a49a23e3f2a21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9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0F4CB1-69AA-408F-ADEB-E84633BE70F5}"/>
</file>

<file path=customXml/itemProps2.xml><?xml version="1.0" encoding="utf-8"?>
<ds:datastoreItem xmlns:ds="http://schemas.openxmlformats.org/officeDocument/2006/customXml" ds:itemID="{B605255E-F1F8-4A69-A0EC-3AEDC6F7A7C0}"/>
</file>

<file path=customXml/itemProps3.xml><?xml version="1.0" encoding="utf-8"?>
<ds:datastoreItem xmlns:ds="http://schemas.openxmlformats.org/officeDocument/2006/customXml" ds:itemID="{47A3BE9D-BA1D-4874-862E-258A77A08A7B}"/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1325</Words>
  <Application>Microsoft Office PowerPoint</Application>
  <PresentationFormat>Widescreen</PresentationFormat>
  <Paragraphs>201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Batang</vt:lpstr>
      <vt:lpstr>Angsana New</vt:lpstr>
      <vt:lpstr>Arial</vt:lpstr>
      <vt:lpstr>Berlin Sans FB</vt:lpstr>
      <vt:lpstr>Browallia New</vt:lpstr>
      <vt:lpstr>BrowalliaUPC</vt:lpstr>
      <vt:lpstr>Calibri</vt:lpstr>
      <vt:lpstr>Calibri Light</vt:lpstr>
      <vt:lpstr>Cordia New</vt:lpstr>
      <vt:lpstr>Wingdings</vt:lpstr>
      <vt:lpstr>Wingdings 2</vt:lpstr>
      <vt:lpstr>Office Theme</vt:lpstr>
      <vt:lpstr>1_Office Theme</vt:lpstr>
      <vt:lpstr>1_Custom Design</vt:lpstr>
      <vt:lpstr>บทที่ 1  เศรษฐกิจพอเพียง... หลักคิดในชีวิตเพื่อความสมดุลและยั่งยืน</vt:lpstr>
      <vt:lpstr>หัวข้อเนื้อหา</vt:lpstr>
      <vt:lpstr>หัวข้อเนื้อหา</vt:lpstr>
      <vt:lpstr>PowerPoint Presentation</vt:lpstr>
      <vt:lpstr>หลักปรัชญาของเศรษฐกิจพอเพียง</vt:lpstr>
      <vt:lpstr>หัวข้อเนื้อหา</vt:lpstr>
      <vt:lpstr>PowerPoint Presentation</vt:lpstr>
      <vt:lpstr>PowerPoint Presentation</vt:lpstr>
      <vt:lpstr>หลักคิดเศรษฐกิจพอเพียงกับการซื้อโทรศัพท์มือถือ</vt:lpstr>
      <vt:lpstr>PowerPoint Presentation</vt:lpstr>
      <vt:lpstr> กิจกรรมที่ 1.1  ชีวิตจริงกับเศรษฐกิจพอเพียง   </vt:lpstr>
      <vt:lpstr> กิจกรรมที่ 1.2  เกม “พอ” ที่ซื้อหรือไม่ซื้อ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จิตรา นุชประเสริฐ</dc:creator>
  <cp:lastModifiedBy>สิรีธร ปุษปาคม</cp:lastModifiedBy>
  <cp:revision>330</cp:revision>
  <cp:lastPrinted>2019-02-12T02:30:06Z</cp:lastPrinted>
  <dcterms:created xsi:type="dcterms:W3CDTF">2019-01-08T08:45:12Z</dcterms:created>
  <dcterms:modified xsi:type="dcterms:W3CDTF">2019-07-04T06:49:11Z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0x010100FE61A21EDF8E6A40831CAB6B20FEECED</vt:lpwstr>
  </property>
  <property fmtid="{D5CDD505-2E9C-101B-9397-08002B2CF9AE}" pid="3" name="Order">
    <vt:r8>7200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