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90" r:id="rId5"/>
    <p:sldId id="289" r:id="rId6"/>
    <p:sldId id="363" r:id="rId7"/>
    <p:sldId id="291" r:id="rId8"/>
    <p:sldId id="316" r:id="rId9"/>
    <p:sldId id="351" r:id="rId10"/>
    <p:sldId id="317" r:id="rId11"/>
    <p:sldId id="348" r:id="rId12"/>
    <p:sldId id="354" r:id="rId13"/>
    <p:sldId id="355" r:id="rId14"/>
    <p:sldId id="335" r:id="rId15"/>
    <p:sldId id="356" r:id="rId16"/>
    <p:sldId id="357" r:id="rId17"/>
    <p:sldId id="358" r:id="rId18"/>
    <p:sldId id="359" r:id="rId19"/>
    <p:sldId id="361" r:id="rId20"/>
    <p:sldId id="362" r:id="rId21"/>
    <p:sldId id="318" r:id="rId22"/>
    <p:sldId id="330" r:id="rId23"/>
    <p:sldId id="331" r:id="rId24"/>
    <p:sldId id="332" r:id="rId25"/>
  </p:sldIdLst>
  <p:sldSz cx="12192000" cy="6858000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DEE"/>
    <a:srgbClr val="FF00FF"/>
    <a:srgbClr val="00B09B"/>
    <a:srgbClr val="8037B7"/>
    <a:srgbClr val="C13018"/>
    <a:srgbClr val="ED7D31"/>
    <a:srgbClr val="FFC000"/>
    <a:srgbClr val="B17ED8"/>
    <a:srgbClr val="F6EFFB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62" autoAdjust="0"/>
    <p:restoredTop sz="87227" autoAdjust="0"/>
  </p:normalViewPr>
  <p:slideViewPr>
    <p:cSldViewPr snapToGrid="0">
      <p:cViewPr varScale="1">
        <p:scale>
          <a:sx n="98" d="100"/>
          <a:sy n="98" d="100"/>
        </p:scale>
        <p:origin x="936" y="72"/>
      </p:cViewPr>
      <p:guideLst/>
    </p:cSldViewPr>
  </p:slideViewPr>
  <p:outlineViewPr>
    <p:cViewPr>
      <p:scale>
        <a:sx n="33" d="100"/>
        <a:sy n="33" d="100"/>
      </p:scale>
      <p:origin x="0" y="-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 snapToGrid="0">
      <p:cViewPr varScale="1">
        <p:scale>
          <a:sx n="79" d="100"/>
          <a:sy n="79" d="100"/>
        </p:scale>
        <p:origin x="39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393700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2228" y="3888942"/>
            <a:ext cx="6038368" cy="592874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(ต่อ)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indent="-192087">
              <a:spcBef>
                <a:spcPts val="600"/>
              </a:spcBef>
              <a:tabLst>
                <a:tab pos="265113" algn="l"/>
              </a:tabLst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1.2 แยกรายจ่ายจำเป็นกับไม่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บันทึกรายรับ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-รายจ่าย ควรแยกรายจ่ายจำเป็นกับไม่จำเป็นด้วย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เพื่อให้รู้ว่าใช้จ่ายไปกับสิ่งที่ไม่ควรซื้อ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หลักการง่าย ๆ ที่ใช้สังเกตว่ารายจ่ายไหนจำเป็นหรือไม่จำเป็นก็คือ</a:t>
            </a: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 สำคัญ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สำหรับดำรงชีวิต จึงไม่สามารถตัดออกไปได้ เช่น ค่าอาหาร ค่าผ่อนหรือเช่าที่อยู่อาศัย และค่าใช้จ่ายในการเดินทาง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รายจ่ายที่ไม่ได้มีความสำคัญต่อชีวิต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มีหรือไม่มีก็ได้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แต่เกิดขึ้นเพราะความรู้สึก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ค่าอาหารมื้อพิเศษ ค่าหวย ค่าเหล้า และค่าบุหรี่ </a:t>
            </a:r>
          </a:p>
          <a:p>
            <a:pPr marL="1081088" lvl="4" indent="-188913"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แต่การใช้จ่ายในสิ่งที่ไม่จำเป็นไม่ใช่เรื่องผิด เพราะทุกคนสามารถใช้เงินในการกิน เที่ยว ชอป เพื่อหาความสุขให้กับตนเองได้ หากมีเงินเหลือเพียงพอหรือการใช้จ่ายนั้นไม่ได้ก่อให้เกิดความเดือดร้อน เช่น สร้างภาระหนี้สินจนเกินที่จะจ่ายไหว 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แต่รายจ่ายจำเป็นกับไม่จำเป็นของแต่ละคนอาจไม่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เหมือนกันขึ้นอยู่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กับการใช้ชีวิต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ละ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Notebook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เป็นสิ่งจำเป็นสำหรับผู้ขายของออนไลน์ที่เดินทางบ่อย แต่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จำเป็นสำหรับพนักงานออฟฟิศที่มีคอมพิวเตอร์แบบตั้งโต๊ะ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h-TH" sz="1600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จากตัวอย่างการบันทึกรายรับ-รายจ่าย </a:t>
            </a:r>
            <a:r>
              <a:rPr lang="th-TH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ผู้สอนลองให้ผู้เรียนแยกค่าใช้จ่ายต่าง ๆ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ว่าเป็นค่าใช้จ่ายจำเป็นหรือไม่จำเป็น (ให้ถามทีละรายการ) 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ค่าเช่าหอ ค่าเดินทาง ค่าหนังสือเรียน ค่าอาหาร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ค่าแต่งรถมอเตอร์ไซค์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ค่าเครื่องสำอาง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664769"/>
            <a:ext cx="2889938" cy="255779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513601" cy="390861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2.1  เกมกล่องเพื่อนยิ้ม (ประมาณ 20 นาที)</a:t>
            </a:r>
          </a:p>
          <a:p>
            <a:pPr marL="568325" lvl="0" indent="-119063" defTabSz="627063"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ตารางสำหรับเกมกล่องเพื่อนยิ้ม และใบกิจกรรมตารางค่าใช้จ่าย 30 รายการ 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8163" lvl="1" indent="-809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วิธีการ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ผู้สอนแบ่งกลุ่มผู้เรียนออกเป็น 5 กลุ่ม (อาจเปลี่ยนแปลงได้ตามความเหมาะสม)</a:t>
            </a: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แต่ละกลุ่มเลือกเลข 1-30 และใส่ลงในตาราง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ให้ครบ 9 ช่อง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ต่ละกลุ่มวิเคราะห์ค่าใช้จ่ายในใบกิจกรรมในข้อที่ตรงกับตัวเลขที่เลือกในตารางว่าเป็นรายจ่ายจำเป็นหรือไม่จำเป็น</a:t>
            </a:r>
            <a:endParaRPr lang="th-TH" sz="1600" u="sng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สรุปยอดรายจ่ายจำเป็นและไม่จำเป็นของกลุ่ม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กลุ่มที่มีรายจ่ายจำเป็นมากที่สุด หรือมีรายจ่ายไม่จำเป็นมากที่สุดออกมาวิเคราะห์รายจ่ายของกลุ่มให้ผู้เรียนคนอื่นทราบ</a:t>
            </a: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3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</a:p>
          <a:p>
            <a:pPr marL="538163" marR="0" indent="-538163" algn="l" defTabSz="914400" rtl="0" eaLnBrk="1" fontAlgn="auto" latinLnBrk="0" hangingPunct="1">
              <a:spcBef>
                <a:spcPts val="600"/>
              </a:spcBef>
              <a:buClrTx/>
              <a:buSzTx/>
              <a:tabLst>
                <a:tab pos="266700" algn="l"/>
                <a:tab pos="53816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2.1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แบ่งรายรับส่วนหนึ่งไปออมก่อนใช้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 ใน 4 ของรายได้ หรืออาจเริ่มต้นที่ 10</a:t>
            </a:r>
            <a:r>
              <a:rPr lang="en-US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 แล้วค่อยนำเงินที่เหลือไปใช้จ่าย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การแบ่งออมก่อนใช้จะทำให้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มีเงินเก็บไว้ใช้ในยามฉุกเฉิน หรือสามารถนำเงินออมดังกล่าวไปลงทุนเพื่อให้เกิดผลตอบแทนงอกเงยได้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(ต่อ) โดย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2.2 ตั้งเป้าหมายทางการเงิน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การตั้งเป้าที่ดีควรใช้หลัก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“SMART” 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S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Specific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ระบุให้ชัดเจน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=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Measurable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 = Achievable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ทำสำเร็จได้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และรู้ว่าต้องทำอย่างไรจึงจะถึงเป้าหมาย</a:t>
            </a:r>
            <a:endParaRPr lang="en-US" sz="1600" b="0" smtClean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 = Realistic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มีความเป็นไปได้จริง </a:t>
            </a:r>
            <a:r>
              <a:rPr lang="th-TH" sz="1600" b="0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en-US" sz="1600" b="0" smtClean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=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Time Bound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smtClean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มีกำหนดระยะเวลาที่แน่ชัด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24267" y="9299044"/>
            <a:ext cx="2889938" cy="498055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531317" cy="479838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ตัวอย่างการตั้งเป้าหมายการออม เช่น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รู้ว่าจะต้อง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ทำสิ่งประดิษฐ์ในวิชาโครงการในอีก 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ก็ควร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ตั้งเป้าหมายการออม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ทุนทำสิ่งประดิษฐ์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</a:t>
            </a:r>
            <a:r>
              <a:rPr lang="th-TH" sz="1600" b="1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ตรวจสอบราคาสิ่งที่ต้องการ </a:t>
            </a:r>
            <a:r>
              <a:rPr lang="th-TH" sz="16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และอาจบวกเพิ่มอีกเล็กน้อยเผื่อราคามี</a:t>
            </a:r>
            <a:br>
              <a:rPr lang="th-TH" sz="16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การเปลี่ยนแปลง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โดยคำนวณดูว่ามีค่าใช้จ่ายอะไรบ้าง และ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ตั้งงบประมาณที่คาดว่าจะใช้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ค่าอุปกรณ์ รวมเป็นเงิน 5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สุดท้ายกำหนดว่า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ต้องการเงินจำนวนนั้นเมื่อใด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โดยกำหนดระยะเวลาเป็นจำนวนวัน จำนวนเดือน หรือจำนวนปีก็ได้ เช่น อีก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สิ่งสำคัญ คือ จะต้องกำหนดเป้าให้สอดคล้องกับความสามารถในการออมและ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ไม่สร้างความกดดันจนเกินไป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จะเห็นได้ว่า เป้าหมายการออมต้องมี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วัตถุประสงค์ที่ชัดเจน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หรือมี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“S = Specific”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กำหนดจำนวนเงินที่วัดผลได้ และคาดว่าจะออมได้จริง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หรือมี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“M = Measurable” “A = Achievable”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“R = Realistic” </a:t>
            </a:r>
            <a:endParaRPr lang="th-TH" sz="1600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กำหนดระยะเวลาในการออมที่แน่ชัด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มี 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“T = Time bound”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7" y="4771104"/>
            <a:ext cx="5496309" cy="4657479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3 จัดทำแผนการออม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628650" marR="0" indent="-141288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จำนวนเงินที่ต้องออม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โดยนำจำนวนเงินที่ต้องการหารด้วยระยะเวลาในการออม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อาจเป็นจำนวนวันหรือจำนวนเดือนก็ได้  เช่น ต้องการออม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เงินเป็นทุนทำสิ่งประดิษฐ์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5,000 บาท ภายในเวลา 5 เดือน จะต้องออมอย่างน้อยเดือนละ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1,000 บาท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pc="-2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 </a:t>
            </a:r>
            <a:r>
              <a:rPr lang="th-TH" sz="1600" kern="1200" spc="-2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เพิ่มรายได้ หรือทั้งลดรายจ่าย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และเพิ่มรายได้ ดูว่าแต่ละวิธีได้เงินเท่าไร เพียงพอกับเป้าหมายที่วางไว้หรือไม่ 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แล้วทำเป็นแผนการออม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ก็ดูว่าเราจะทำอย่างไรได้บ้างเพื่อให้ออมเงินอย่างน้อยเดือนละ </a:t>
            </a:r>
            <a:br>
              <a:rPr lang="th-TH" sz="1600" b="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en-US" sz="1600" b="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b="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บาท เช่น ลดค่าใช้จ่ายไม่จำเป็นที่เป็นค่าสังสรรค์ ค่าเสื้อผ้า และค่าใช้จ่ายเบ็ดเตล็ดต่าง ๆ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รายจ่ายไม่จำเป็นยังคงมีได้เพื่อให้มีความสุขในชีวิตอย่างพอดี แต่ก็ต้องวางแผนจัดสรรให้ดี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ถ้าลดรายจ่ายไม่ได้ก็ต้องเพิ่มรายได้ เพื่อให้ไปถึงเป้าหมายการออมที่ตั้งไว้</a:t>
            </a:r>
          </a:p>
          <a:p>
            <a:pPr>
              <a:defRPr/>
            </a:pPr>
            <a:endParaRPr lang="th-TH" sz="16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3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65031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4 ใช้จ่ายตามที่จัดสรรและออมตามแผน</a:t>
            </a:r>
          </a:p>
          <a:p>
            <a:pPr marL="449263" marR="0" lvl="0" indent="-153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แม้จะกำหนดเป้าหมายและจัดทำแผนดีเพียงใด แต่ถ้าไม่ทำตามอย่างเคร่งครัด หรือ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เผลอใจไปกับสิ่งที่ไม่ได้อยู่ในแผน การบรรลุเป้าหมายคงเป็นไปได้ยาก</a:t>
            </a:r>
          </a:p>
          <a:p>
            <a:pPr marL="449263" indent="-1539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เมื่อเรามีรายได้</a:t>
            </a:r>
          </a:p>
          <a:p>
            <a:pPr marL="625475" lvl="1" indent="-176213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อย่างแรกควรแบ่งออมก่อนใช้อย่างน้อย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¼ ของรายได้ หรืออาจเริ่มต้นที่ 10</a:t>
            </a:r>
            <a:r>
              <a:rPr lang="en-US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ของรายได้แล้วปรับเพิ่มขึ้น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นำเงินที่เหลือไป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ใช้จ่ายในสิ่งที่จำเป็น 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 หลังจากนั้นจึงนำไป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ใช้จ่ายที่ไม่จำเป็น </a:t>
            </a:r>
          </a:p>
          <a:p>
            <a:pPr marL="449263" marR="0" lvl="0" indent="-1539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อาจลดรายจ่ายที่ไม่จำเป็น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หรือหากมี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รายได้เหลือก็ควรนำไปออม/ ลงทุนต่อ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หารายได้เสริมเพิ่มเติม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เพื่อทำให้การออมถึงเป้าหมายได้เร็วขึ้น   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0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449263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หมั่น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ว่าเป็นไปตามแผนหรือไม่ และสังเกตความเป็นไปได้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ของแผน</a:t>
            </a:r>
          </a:p>
          <a:p>
            <a:pPr marL="449263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หากไม่เป็นไปตามแผนก็ต้อง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หาสาเหตุ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ว่าเกิดจากอะไร ทำให้ไม่สามารถทำตาม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แผนได้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หลังจากนั้น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หาทางแก้ไขหรือปรับแผน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ให้สอดคล้องกับสถานการณ์ที่เกิดขึ้น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หลักสำคัญในการทำ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ตาม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 คือ ทำโดย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ไม่ตึงหรือไม่หย่อน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จนเกินไป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ไม่ควรลดรายจ่ายโดยการอดข้าว เป็นต้น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endParaRPr lang="th-TH" sz="1600" b="1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68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643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84455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893" y="4396674"/>
            <a:ext cx="6358727" cy="514944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เราเรียนรู้การตั้งเป้าหมายทางการเงินแล้ว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เรื่องต่อไป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ที่ทุกคนควรรู้เพื่อให้สามารถไปถึงเป้าหมาย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ได้เร็ว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ดังนี้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lvl="1" indent="-179388">
              <a:buFont typeface="+mj-lt"/>
              <a:buAutoNum type="arabicPeriod"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หากใช้เงินก่อนที่จะออม มักมีเงินเหลือออมน้อยกว่าที่ตั้งใจไว้ หรืออาจไม่เหลือออมเลย แต่ถ้ามีรายได้เข้ามาแล้วแบ่งเงินไปออมทันทีก่อนใช้จ่าย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จะช่วยให้ออมเงินได้ง่ายขึ้น 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อาจคิดไว้ล่วงหน้าว่าเงินที่แบ่งมาออมจะมีไว้สำหรับเป้าหมายอะไรบ้างและรวมกันแล้วเป็นเงินเท่าไร เช่น ออมเผื่อฉุกเฉิน หรือเพื่อซื้อของที่อยากได้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ควรเปิดบัญชีสำหรับออมเงินโดยเฉพาะ เพื่อแยกเงินที่ต้องการออมและเงินสำหรับใช้จ่ายออกจากกัน</a:t>
            </a:r>
            <a:endParaRPr lang="th-TH" sz="1600" b="1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 1 ใน 4 ของรายได้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เป็นอัตราส่วนที่ควรจำให้ขึ้นใจและเอามาใช้ทุกครั้งที่มี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กระเป๋า แต่ถ้ายังมีรายได้น้อยและรายจ่ายเป็นจำนวนมาก อาจเริ่มออมที่ 10% ของรายได้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</a:t>
            </a: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วินัยในการออม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โดยใช้เทคนิคการออมที่สนุกสนาน ทำได้ง่าย เพื่อสร้างแรงจูงใจให้ออมอย่างสม่ำเสมอ เช่น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หยอดกระปุกก่อนออกจากบ้านวันละ 10 บาท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เก็บเศษของรายรับไว้เป็นเงินออม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เก็บเงินทอนเป็นเงินออม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ได้แบงก์ 50 เมื่อไร หยอดใส่กระปุก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ซื้อของไม่จำเป็นเท่าไร ต้องเก็บเงินออม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</a:t>
            </a:r>
            <a:endParaRPr lang="en-GB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54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3683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126" y="3820848"/>
            <a:ext cx="5686652" cy="585157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เงินที่เราแบ่งไว้ออมก่อนใช้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อาจจะแยกประเภทลงอีกตามเป้าหมายการใช้เงิน ดังนี้</a:t>
            </a:r>
            <a:endParaRPr lang="th-TH" sz="1600" b="1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8463" indent="-133350">
              <a:buFont typeface="+mj-lt"/>
              <a:buAutoNum type="arabicPeriod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เงินออมเผื่อฉุกเฉิน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เป็นเงินออมลำดับแรกที่ทุกคนควรมีอย่างน้อย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3 - 6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เท่าของรายจ่ายจำเป็นในแต่ละเดือน ที่สำคัญควรเก็บในบัญชีที่เบิกถอนได้ง่าย หากมีเหตุการณ์ไม่คาดฝัน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ก็สามารถถอนมาใช้ได้เลย โดยไม่ต้องพึ่งพาผู้อื่น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เงินออมสำหรับรายจ่ายก้อนโต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หากรู้ล่วงหน้าว่าช่วงไหนจะต้องใช้เงินจำนวนมาก เช่น เก็บเงินดาวน์ซื้อโทรศัพท์มือถือ หรือมอเตอร์ไซค์ ควรวางแผนเก็บเงินแต่เนิ่น ๆ โดยทยอยออมเงินทุกเดือนจนเป็นก้อนใหญ่ จะได้ไม่มีภาระค่าใช้จ่ายหนักเกินไป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10" smtClean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เงินออมเพื่อซื้อของที่อยากได้</a:t>
            </a:r>
            <a:r>
              <a:rPr lang="en-US" sz="1600" b="1" spc="-1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1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1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เป็นการออมเพื่อนำเงินไปใช้จ่ายในสิ่งที่ต้องการ </a:t>
            </a:r>
            <a:br>
              <a:rPr lang="th-TH" sz="1600" spc="-1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pc="-1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โดยส่วนมาก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มักเป็นรายจ่ายไม่จำเป็น ซึ่งไม่ใช่เรื่องผิดหากไม่ทำให้เดือนร้อนหรือเป็นหนี้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30" smtClean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เงินออมเพื่อการลงทุน</a:t>
            </a:r>
            <a:r>
              <a:rPr lang="en-US" sz="1600" b="1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เป็นการออมเพื่อนำเงินไปลงทุนให้งอกเงยและสร้างความมั่นคง</a:t>
            </a:r>
            <a:br>
              <a:rPr lang="th-TH" sz="1600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pc="-3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ระยะยาว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ซึ่งการลงทุนบางประเภทอาจต้องใช้เงินก้อนและมีความเสี่ยงสูง หรือได้ผลตอบแทนน้อยกว่าที่คาด จึงควรพิจารณาให้รอบคอบก่อนตัดสินใจลงทุน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mtClean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เงินออมไว้ใช้ในยามเกษียณ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ในวัยเกษียณ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เป็นวัยที่คนส่วนใหญ่ไม่มีรายได้เพิ่มเติม </a:t>
            </a:r>
            <a:b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การเก็บเงินก้อนนี้</a:t>
            </a: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จะทำให้คุณมีเงินใช้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ในยามเกษียณได้อย่างไม่ลำบาก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เงินออมที่ตั้งใจไว้ว่าจะเก็บสะสมไว้นาน ๆ ให้เป็นก้อนใหญ่ เช่น เงินออมสำหรับค่าใช้จ่ายก้อนโต ควรเลือกวิธีเก็บที่ยากต่อการถอนเงิน เช่น ฝากเงินไว้ในบัญชีเงินฝากประจำ หรือบัญชีที่จำกัดจำนวนครั้งในการถอน (ถ้าถอนเกินจำนวนครั้งที่กำหนดจะเสียค่าธรรมเนียม) เพื่อลดโอกาสในการถอนมาใช้ก่อนออมได้ครบตามเป้าหมาย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9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หลายคนอาจมองว่าชีวิตหลังเกษียณยังอีกไกล และไม่เห็นความจำเป็นที่จะต้องออมเงินไว้ใช้หลังเกษียณ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แต่คุณรู้หรือไม่ว่า เวลาผ่านไปเร็วกว่าที่คิด พอคิดได้ก็ถึงวัยใกล้เกษียณทำให้เก็บเงิน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ไม่ทันแล้ว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ยิ่งเริ่มต้นออมเร็วเท่าไร ก็จะทำให้คุณมีเงินเก็บมากพอที่จะใช้ในยามเกษียณได้อย่างไม่ลำบาก และช่วยให้คุณมีอิสรภาพทางการเงินได้เร็วขึ้น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เตรียมตัวเร็ว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ก็จะเหมือนปิ่นโตรูปแรกที่มีเงินสำหรับใช้จ่าย ไปเที่ยว รักษาตัวเองในยามเจ็บป่วยได้สบาย แต่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ถ้าเตรียมบ้างไม่เตรียมบ้าง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ก็อาจจะมีเงินใช้จ่ายเฉพาะเท่าที่จำเป็น (เหมือนปิ่นโตรูปที่ 2) แต่หาก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ไม่เตรียมตัวเก็บเงินเลย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อาจไม่มีเงินใช้จ่ายในวัยเกษียณเลยก็ได้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(ปิ่นโตรูปที่ 3) ถ้าอยากได้ปิ่นโต 4 ชั้น ก็ควรเริ่มออมตั้งแต่วันนี้เลย</a:t>
            </a:r>
            <a:endParaRPr lang="en-GB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GB" sz="1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8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80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ทำไมต้องวางแผนทางการเงิน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คำถามนี้อาจอยู่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ในใจใครหลาย ๆ คน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แต่อยากให้ทุกคนลองนึกดี ๆ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เรา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เคยถามตัวเองไหมว่า 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เงินไม่พอใช้ทำไงดี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แต่ละเดือนออมเงินได้เท่าไร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เราใช้เงินหมดไปกับอะไรบ้าง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600" b="1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เชื่อว่าทุกคนคงเคยตั้งคำถามเหล่านี้กับตัวเองแล้วบ้าง ซึ่งก็แสดงให้เห็นว่า ถึงเวลาแล้วที่เราจะต้องคิดถึงเรื่องการวางแผนทางการเงิน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เป็นเครื่องมือที่ช่วยให้บริหารจัดการเงินได้อย่างเป็นระบบและมีประสิทธิภาพ ทำให้มีรายได้เพียงพอกับรายจ่าย มีเงินไว้ใช้ยามฉุกเฉิน มีเงินออมไว้เก็บเกี่ยวดอกผลหรือลงทุน ทำให้มีอนาคตที่มั่นคง และมีเงินไว้ใช้ในยามเกษียณ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85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623933" cy="481048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แล้วใครบ้างที่ควรวางแผนทางการเงิน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ไม่ว่าคุณจะมีอายุเท่าไร หรือทำอาชีพอะไรก็จำเป็นต้องวางแผนทางการเงินกันทั้งนั้น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เพราะเงินมีความสำคัญและจำเป็นต่อการดำรงชีวิต และช่วยสร้างฝันให้เป็นจริงได้ แม้ว่า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แต่ละวัยจะมีเป้าหมายเกี่ยวกับเงินที่ต่างกัน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วัยเด็ก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ต้องปลูกฝังนิสัยการออม การวางแผนใช้จ่ายเงิน เพื่อเป็นพื้นฐานที่ดีในอนาคต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วัยทำงาน-วัยสร้างครอบครัว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เริ่มมีรายได้เป็นของตนเองและมีอิสระในการใช้จ่าย ถ้าไม่รู้จักวางแผนการเงินให้ดี โอกาสที่เงินจะรั่วไหลไปกับการกิน เที่ยว ใช้ ชอป 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จะเกิดขึ้นได้ง่าย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แม้จะหาเงินได้มากขึ้น แต่คนในวัยนี้ก็จะมีภาระในการดูแลตนเองและครอบครัว ซึ่งเป็นค่าใช้จ่ายที่สูงมากเช่นกัน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วัยเกษียณ</a:t>
            </a:r>
            <a:r>
              <a:rPr lang="en-US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ส่วนใหญ่ไม่มีรายได้เพิ่มเติม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แม้ว่าภาระการเงินต่าง ๆ จะลดลง แต่อาจมีรายจ่ายในการดูแลสุขภาพมากขึ้น จึงจำเป็นต้องวางแผนให้ดีเพื่อช่วยให้มีเงินพอสำหรับดูแลตนเองได้และไม่เป็นภาระของลูกหลาน</a:t>
            </a:r>
            <a:r>
              <a:rPr lang="en-US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70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หลังจากที่รู้แล้วว่าการวางแผนทางการเงินเป็นสิ่งจำเป็นและมีความสำคัญกับทุกคน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มาดูกันว่าการวางแผนทางการเงินต้องทำอย่างไร และมีขั้นตอนอะไรบ้าง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การวางแผนทางการเงินมี 5 ขั้นตอน ได้แก่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1. สำรวจตนเอง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จัดสรรเงิน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จัดทำแผนการออม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ใช้จ่ายตามที่จัดสรรและออมตามแผน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5. ปรับเปลี่ยนแผนตามสถานการณ์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ซึ่งทั้ง 5 ขั้นตอน จะพูดในรายละเอียดต่อไป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b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39128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1 สำรวจตนเอง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ให้สำรวจว่าตนเอง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มีรายรับ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รายจ่าย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อะไร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เท่าไรบ้างโดย</a:t>
            </a:r>
          </a:p>
          <a:p>
            <a:pPr marL="479425" marR="0" lvl="1" indent="-214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จัดทำบันทึกรายรับ-รายจ่าย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เพื่อให้เห็นภาพรวมว่ารายรับมาจากที่ใด และรายจ่าย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ใช้ไปกับเรื่องใดบ้าง รายจ่ายนั้นเป็นสิ่งจำเป็นหรือไม่ หลังจากนั้นก็มาสรุปว่ารายรับเพียงพอกับรายจ่ายหรือไม่ และมีเงินออมต่อเดือนมากน้อยเพียงใด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จากตัวอย่างการทำบันทึกรายรับ-รายจ่าย ช่วยให้เห็นว่า มีรายรับ 15,000 บาท </a:t>
            </a:r>
            <a:b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มีรายจ่ายรวมกัน 13,000 บาท ซึ่งทำให้มีเงินเหลือเก็บออม 2,000 บาท 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4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5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7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08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31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44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2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04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4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1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4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4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9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8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2399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หัวข้อเนื้อหา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7019"/>
            <a:ext cx="10515600" cy="39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หนี้และการบริหารจัดการหนี้</a:t>
            </a:r>
          </a:p>
          <a:p>
            <a:pPr lvl="0"/>
            <a:r>
              <a:rPr lang="en-US" smtClean="0"/>
              <a:t>Xxxxxxxxxxxxxxxxxxxxxxxxxxx</a:t>
            </a:r>
          </a:p>
          <a:p>
            <a:pPr lvl="0"/>
            <a:r>
              <a:rPr lang="en-US" smtClean="0"/>
              <a:t>xxxxxxxxxxxxxxxxxxxxxxxx</a:t>
            </a:r>
            <a:endParaRPr lang="th-TH" smtClean="0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9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1.jp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jp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176" y="720476"/>
            <a:ext cx="10821578" cy="2387600"/>
          </a:xfrm>
        </p:spPr>
        <p:txBody>
          <a:bodyPr>
            <a:noAutofit/>
          </a:bodyPr>
          <a:lstStyle/>
          <a:p>
            <a:pPr algn="l"/>
            <a:r>
              <a:rPr lang="th-TH" sz="11500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บทที่ 2</a:t>
            </a:r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การเงินส่วนบุคคล...รู้ก่อน ทำก่อน รวยกว่า</a:t>
            </a:r>
            <a:endParaRPr lang="th-TH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1965" y="3734718"/>
            <a:ext cx="7920000" cy="9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2.1 การวางแผนทางการเงิน</a:t>
            </a:r>
            <a:endParaRPr lang="th-TH" sz="480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9086" y="1315856"/>
            <a:ext cx="2743200" cy="645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</a:t>
            </a:r>
            <a:endParaRPr lang="th-TH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123" y="2075901"/>
            <a:ext cx="434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1.2  แยกรายจ่ายจำเป็นกับไม่จำเป็น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562" y="1153257"/>
            <a:ext cx="1701278" cy="83467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70075" y="3003528"/>
            <a:ext cx="4099921" cy="1322063"/>
            <a:chOff x="7424191" y="2632933"/>
            <a:chExt cx="4073018" cy="1211310"/>
          </a:xfrm>
        </p:grpSpPr>
        <p:sp>
          <p:nvSpPr>
            <p:cNvPr id="23" name="Oval 22"/>
            <p:cNvSpPr/>
            <p:nvPr/>
          </p:nvSpPr>
          <p:spPr>
            <a:xfrm>
              <a:off x="8149718" y="2722782"/>
              <a:ext cx="3347491" cy="112146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293" y="2632933"/>
              <a:ext cx="734264" cy="69028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015814" y="2768319"/>
              <a:ext cx="14237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รายจ่ายจำเป็น</a:t>
              </a:r>
              <a:endParaRPr lang="th-TH" sz="22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040" y="3248145"/>
              <a:ext cx="734264" cy="34352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8796815" y="3093615"/>
              <a:ext cx="22172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รายจ่ายที่ต้องมี และสำคัญ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สำหรับการดำรงชีวิต</a:t>
              </a:r>
              <a:endParaRPr lang="th-TH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191" y="3245663"/>
              <a:ext cx="482079" cy="21792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04795" y="4799067"/>
            <a:ext cx="3870868" cy="1274742"/>
            <a:chOff x="7599318" y="4073981"/>
            <a:chExt cx="3817676" cy="1368827"/>
          </a:xfrm>
        </p:grpSpPr>
        <p:grpSp>
          <p:nvGrpSpPr>
            <p:cNvPr id="31" name="Group 30"/>
            <p:cNvGrpSpPr/>
            <p:nvPr/>
          </p:nvGrpSpPr>
          <p:grpSpPr>
            <a:xfrm>
              <a:off x="8095473" y="4128469"/>
              <a:ext cx="3321521" cy="1314339"/>
              <a:chOff x="8887056" y="3981591"/>
              <a:chExt cx="3321521" cy="13143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8887056" y="3981591"/>
                <a:ext cx="3321521" cy="1314339"/>
                <a:chOff x="3490739" y="4622029"/>
                <a:chExt cx="3165504" cy="1062183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490739" y="4622029"/>
                  <a:ext cx="3165504" cy="1062183"/>
                </a:xfrm>
                <a:prstGeom prst="ellipse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078581" y="4696041"/>
                  <a:ext cx="2120588" cy="348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200" b="1" smtClean="0">
                      <a:solidFill>
                        <a:srgbClr val="0070C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รายจ่ายไม่จำเป็น</a:t>
                  </a:r>
                  <a:endParaRPr lang="th-TH" sz="2200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9217102" y="4413115"/>
                <a:ext cx="29482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th-TH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รายจ่ายที่ไม่ได้มีความสำคัญต่อชีวิต</a:t>
                </a:r>
                <a:br>
                  <a:rPr lang="th-TH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เกิดขึ้นเพราะความรู้สึกอยากได้</a:t>
                </a:r>
                <a:endParaRPr lang="th-TH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8298">
              <a:off x="7939446" y="4073981"/>
              <a:ext cx="325806" cy="55839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7651">
              <a:off x="8173030" y="4191348"/>
              <a:ext cx="260231" cy="60134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18" y="4333855"/>
              <a:ext cx="422549" cy="41091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44" y="4599172"/>
              <a:ext cx="620913" cy="32787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8694">
              <a:off x="7974559" y="4397505"/>
              <a:ext cx="536899" cy="231942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4894634" y="2626390"/>
            <a:ext cx="4375627" cy="3755179"/>
          </a:xfrm>
          <a:prstGeom prst="rect">
            <a:avLst/>
          </a:prstGeom>
          <a:solidFill>
            <a:srgbClr val="F2F2E8"/>
          </a:solidFill>
          <a:ln w="12700">
            <a:solidFill>
              <a:srgbClr val="795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08800"/>
              </p:ext>
            </p:extLst>
          </p:nvPr>
        </p:nvGraphicFramePr>
        <p:xfrm>
          <a:off x="5113224" y="3166824"/>
          <a:ext cx="3786908" cy="3112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009"/>
                <a:gridCol w="1081426"/>
                <a:gridCol w="1034473"/>
              </a:tblGrid>
              <a:tr h="304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เงินเดือน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15,000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ค่าเช่าหอ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,000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ค่าแต่งรถมอเตอร์ไซค์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ค่าเครื่องสำอาง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 500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7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ค่าเดินทาง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ค่าหนังสือเรียน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1,000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ค่าอาหาร</a:t>
                      </a:r>
                      <a:r>
                        <a:rPr lang="th-TH" sz="1800" b="1" kern="1200" baseline="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4,500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รวม </a:t>
                      </a:r>
                      <a:r>
                        <a:rPr lang="en-US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8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15,000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13,000</a:t>
                      </a:r>
                      <a:endParaRPr lang="en-US" sz="1800" b="1" smtClean="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itle 1"/>
          <p:cNvSpPr txBox="1">
            <a:spLocks/>
          </p:cNvSpPr>
          <p:nvPr/>
        </p:nvSpPr>
        <p:spPr>
          <a:xfrm>
            <a:off x="5103626" y="2648520"/>
            <a:ext cx="3780000" cy="486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บันทึกรายรับ -รายจ่าย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36451" y="3504446"/>
            <a:ext cx="958716" cy="2345996"/>
          </a:xfrm>
          <a:prstGeom prst="rect">
            <a:avLst/>
          </a:prstGeom>
          <a:noFill/>
          <a:ln w="28575"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Curved Right Arrow 44"/>
          <p:cNvSpPr/>
          <p:nvPr/>
        </p:nvSpPr>
        <p:spPr>
          <a:xfrm>
            <a:off x="6527356" y="5641563"/>
            <a:ext cx="207493" cy="431889"/>
          </a:xfrm>
          <a:prstGeom prst="curvedRightArrow">
            <a:avLst/>
          </a:prstGeom>
          <a:solidFill>
            <a:srgbClr val="6EB750"/>
          </a:solidFill>
          <a:ln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15357" y="3510416"/>
            <a:ext cx="936152" cy="2340026"/>
          </a:xfrm>
          <a:prstGeom prst="rect">
            <a:avLst/>
          </a:prstGeom>
          <a:noFill/>
          <a:ln w="28575"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Curved Right Arrow 46"/>
          <p:cNvSpPr/>
          <p:nvPr/>
        </p:nvSpPr>
        <p:spPr>
          <a:xfrm flipH="1">
            <a:off x="8958441" y="5641563"/>
            <a:ext cx="207493" cy="431889"/>
          </a:xfrm>
          <a:prstGeom prst="curvedRightArrow">
            <a:avLst/>
          </a:prstGeom>
          <a:solidFill>
            <a:srgbClr val="EE522C"/>
          </a:solidFill>
          <a:ln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785A23">
                  <a:alpha val="50196"/>
                </a:srgbClr>
              </a:clrFrom>
              <a:clrTo>
                <a:srgbClr val="785A2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166" flipH="1">
            <a:off x="3173633" y="1003215"/>
            <a:ext cx="684033" cy="93101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885501" y="3118922"/>
            <a:ext cx="2016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</a:t>
            </a:r>
            <a:endParaRPr lang="th-TH" sz="200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894414" y="5023646"/>
            <a:ext cx="205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</a:t>
            </a:r>
            <a:endParaRPr lang="th-TH" sz="2000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969173" y="3484492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ค่าเช่าหอ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969173" y="3786590"/>
            <a:ext cx="120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ค่าเดินทาง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974742" y="4078891"/>
            <a:ext cx="155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ค่าหนังสือเรียน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969173" y="4373192"/>
            <a:ext cx="11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ค่าอาหาร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969172" y="5384317"/>
            <a:ext cx="202651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ค่า</a:t>
            </a:r>
            <a:r>
              <a:rPr lang="th-TH" sz="20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แต่งรถ</a:t>
            </a: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มอเตอร์ไซค์</a:t>
            </a:r>
            <a:endParaRPr lang="th-TH" sz="2000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79288" y="5674100"/>
            <a:ext cx="152477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ค่าเครื่องสำอาง</a:t>
            </a:r>
            <a:endParaRPr lang="en-US" sz="2000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84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1" grpId="0" animBg="1"/>
      <p:bldP spid="43" grpId="0"/>
      <p:bldP spid="44" grpId="0" animBg="1"/>
      <p:bldP spid="45" grpId="0" animBg="1"/>
      <p:bldP spid="46" grpId="0" animBg="1"/>
      <p:bldP spid="47" grpId="0" animBg="1"/>
      <p:bldP spid="50" grpId="0" animBg="1"/>
      <p:bldP spid="52" grpId="0" animBg="1"/>
      <p:bldP spid="49" grpId="0"/>
      <p:bldP spid="53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2.1  เกมกล่องเพื่อนยิ้ม</a:t>
            </a:r>
            <a:endParaRPr lang="th-TH" b="1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23" y="1489334"/>
            <a:ext cx="497603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b="1" spc="-3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ฝึกแยกรายจ่ายจำเป็นกับรายจ่ายไม่จำเป็น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8425" y="2255241"/>
            <a:ext cx="4117806" cy="3579410"/>
            <a:chOff x="1426621" y="1902096"/>
            <a:chExt cx="4117806" cy="3579410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3478" y1="91525" x2="43478" y2="91525"/>
                          <a14:backgroundMark x1="37681" y1="93220" x2="37681" y2="93220"/>
                          <a14:backgroundMark x1="34783" y1="94915" x2="34783" y2="94915"/>
                          <a14:backgroundMark x1="49275" y1="93220" x2="49275" y2="93220"/>
                          <a14:backgroundMark x1="63768" y1="96610" x2="63768" y2="96610"/>
                          <a14:backgroundMark x1="59420" y1="89831" x2="59420" y2="89831"/>
                          <a14:backgroundMark x1="72464" y1="96610" x2="72464" y2="96610"/>
                          <a14:backgroundMark x1="36232" y1="86441" x2="36232" y2="864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40460" y="3919868"/>
              <a:ext cx="1118425" cy="96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6621" y="1902096"/>
              <a:ext cx="3896795" cy="35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589479" y="3489362"/>
              <a:ext cx="872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smtClean="0">
                  <a:solidFill>
                    <a:schemeClr val="accent6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จำเป็น</a:t>
              </a:r>
              <a:endParaRPr lang="th-TH" sz="2400" b="1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0796" y="4304950"/>
              <a:ext cx="1133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smtClean="0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ไม่จำเป็น</a:t>
              </a:r>
              <a:endParaRPr lang="th-TH" sz="2400" b="1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0" name="Picture 9" descr="C:\Users\sireethp\AppData\Local\Microsoft\Windows\Temporary Internet Files\Content.Outlook\QE9YX0KG\ตาราง30Asset 28@2x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31" y="2489609"/>
            <a:ext cx="3332842" cy="27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180962" y="1361873"/>
            <a:ext cx="3650978" cy="47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49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0619" y="2203713"/>
            <a:ext cx="42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2.1 แบ่งรายรับส่วนหนึ่ง</a:t>
            </a:r>
            <a:b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ไปออมก่อนใช้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9086" y="1134484"/>
            <a:ext cx="4752226" cy="826623"/>
            <a:chOff x="849086" y="1134484"/>
            <a:chExt cx="4752226" cy="826623"/>
          </a:xfrm>
        </p:grpSpPr>
        <p:sp>
          <p:nvSpPr>
            <p:cNvPr id="53" name="Rounded Rectangle 52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2 จัดสรรเงิน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21961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823" y="1134484"/>
              <a:ext cx="925612" cy="6507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75" y="1137964"/>
              <a:ext cx="1079237" cy="695110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39" y="1961107"/>
            <a:ext cx="2625919" cy="210937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1" y="4359563"/>
            <a:ext cx="794744" cy="9260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78" y="3974320"/>
            <a:ext cx="194324" cy="2257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04" y="4450917"/>
            <a:ext cx="2156617" cy="20495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22" y="4388103"/>
            <a:ext cx="194324" cy="2257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9" y="3796617"/>
            <a:ext cx="194324" cy="2257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9" y="4225131"/>
            <a:ext cx="194324" cy="2257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75" y="4923179"/>
            <a:ext cx="194324" cy="2257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16" y="5148965"/>
            <a:ext cx="194324" cy="22578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743056" y="2506170"/>
            <a:ext cx="4032000" cy="2052000"/>
          </a:xfrm>
          <a:prstGeom prst="wedgeEllipseCallout">
            <a:avLst>
              <a:gd name="adj1" fmla="val -62582"/>
              <a:gd name="adj2" fmla="val 462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smtClean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</a:t>
            </a:r>
          </a:p>
          <a:p>
            <a:r>
              <a:rPr lang="th-TH" b="1" smtClean="0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ไว้ใช้ในยามฉุกเฉินหรือเอาไปลงทุนให้งอกเงยได้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30" y="3909510"/>
            <a:ext cx="1361679" cy="24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7553" y="2377887"/>
            <a:ext cx="498610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pecific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	       </a:t>
            </a:r>
            <a:r>
              <a:rPr lang="th-TH" sz="2400" b="1" smtClean="0">
                <a:solidFill>
                  <a:srgbClr val="00B0F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ระบุชัดเจน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  <a:endParaRPr lang="en-US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9021" y="3271045"/>
            <a:ext cx="457206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easurable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 </a:t>
            </a:r>
            <a:r>
              <a:rPr lang="th-TH" sz="2400" b="1" smtClean="0">
                <a:solidFill>
                  <a:srgbClr val="00B09B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7121" y="4139009"/>
            <a:ext cx="494653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chievable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</a:t>
            </a: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</a:t>
            </a:r>
            <a:r>
              <a:rPr lang="th-TH" sz="2400" b="1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สำเร็จ</a:t>
            </a:r>
            <a:r>
              <a:rPr lang="th-TH" sz="2400" b="1" smtClean="0">
                <a:solidFill>
                  <a:schemeClr val="accent4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ได้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</a:t>
            </a:r>
            <a:b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                 จึงจะถึงเป้าหมาย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0906" y="5072521"/>
            <a:ext cx="484389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ealistic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	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  </a:t>
            </a:r>
            <a:r>
              <a:rPr lang="th-TH" sz="2400" b="1" smtClean="0">
                <a:solidFill>
                  <a:srgbClr val="ED7D3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เป็นไปได้จริง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7121" y="5893822"/>
            <a:ext cx="449595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ime Bound </a:t>
            </a:r>
            <a:r>
              <a:rPr lang="th-TH" sz="2400" b="1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b="1" smtClean="0">
                <a:solidFill>
                  <a:srgbClr val="795127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</a:t>
            </a:r>
            <a:r>
              <a:rPr lang="th-TH" sz="2400" b="1" smtClean="0">
                <a:solidFill>
                  <a:srgbClr val="C0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กำหนดระยะเวลา</a:t>
            </a:r>
            <a:r>
              <a:rPr lang="th-TH" sz="2400" b="1">
                <a:solidFill>
                  <a:srgbClr val="C0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ที่แน่</a:t>
            </a:r>
            <a:r>
              <a:rPr lang="th-TH" sz="2400" b="1" smtClean="0">
                <a:solidFill>
                  <a:srgbClr val="C0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ชัด</a:t>
            </a:r>
            <a:endParaRPr lang="th-TH" sz="2400" b="1">
              <a:solidFill>
                <a:srgbClr val="795127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0388" y="2063421"/>
            <a:ext cx="3717247" cy="945742"/>
            <a:chOff x="860388" y="2530146"/>
            <a:chExt cx="3717247" cy="94574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88" y="2530146"/>
              <a:ext cx="1007799" cy="94574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868497" y="2839552"/>
              <a:ext cx="2709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2.2 ตั้งเป้าหมายทางการเงิน</a:t>
              </a:r>
              <a:endPara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9086" y="1134484"/>
            <a:ext cx="4752226" cy="826623"/>
            <a:chOff x="849086" y="1134484"/>
            <a:chExt cx="4752226" cy="826623"/>
          </a:xfrm>
        </p:grpSpPr>
        <p:sp>
          <p:nvSpPr>
            <p:cNvPr id="20" name="Rounded Rectangle 19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2 จัดสรรเงิน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21961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823" y="1134484"/>
              <a:ext cx="925612" cy="65079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75" y="1137964"/>
              <a:ext cx="1079237" cy="69511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48822" y="2183655"/>
            <a:ext cx="3621874" cy="4254307"/>
            <a:chOff x="3248822" y="2183655"/>
            <a:chExt cx="3621874" cy="4254307"/>
          </a:xfrm>
        </p:grpSpPr>
        <p:grpSp>
          <p:nvGrpSpPr>
            <p:cNvPr id="7" name="Group 6"/>
            <p:cNvGrpSpPr/>
            <p:nvPr/>
          </p:nvGrpSpPr>
          <p:grpSpPr>
            <a:xfrm>
              <a:off x="4853776" y="2183655"/>
              <a:ext cx="2016920" cy="4254307"/>
              <a:chOff x="4853776" y="2183655"/>
              <a:chExt cx="2016920" cy="425430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53776" y="2185866"/>
                <a:ext cx="2016920" cy="4252096"/>
                <a:chOff x="4853776" y="2185866"/>
                <a:chExt cx="2016920" cy="425209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853776" y="2530146"/>
                  <a:ext cx="0" cy="356400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4853776" y="2546287"/>
                  <a:ext cx="1126281" cy="1256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853776" y="3424481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862485" y="5203587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862485" y="6070660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53776" y="4311592"/>
                  <a:ext cx="1126800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Freeform 115"/>
                <p:cNvSpPr>
                  <a:spLocks/>
                </p:cNvSpPr>
                <p:nvPr/>
              </p:nvSpPr>
              <p:spPr bwMode="auto">
                <a:xfrm>
                  <a:off x="5955175" y="2185866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15"/>
                <p:cNvSpPr>
                  <a:spLocks/>
                </p:cNvSpPr>
                <p:nvPr/>
              </p:nvSpPr>
              <p:spPr bwMode="auto">
                <a:xfrm>
                  <a:off x="5957300" y="3073011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00B09B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74397" y="3048087"/>
                  <a:ext cx="490840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M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8" name="Freeform 115"/>
                <p:cNvSpPr>
                  <a:spLocks/>
                </p:cNvSpPr>
                <p:nvPr/>
              </p:nvSpPr>
              <p:spPr bwMode="auto">
                <a:xfrm>
                  <a:off x="5953815" y="3959958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FFC000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94435" y="3926871"/>
                  <a:ext cx="45076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A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40" name="Freeform 115"/>
                <p:cNvSpPr>
                  <a:spLocks/>
                </p:cNvSpPr>
                <p:nvPr/>
              </p:nvSpPr>
              <p:spPr bwMode="auto">
                <a:xfrm>
                  <a:off x="5968938" y="4835081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ED7D3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204608" y="4846388"/>
                  <a:ext cx="45076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R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42" name="Freeform 115"/>
                <p:cNvSpPr>
                  <a:spLocks/>
                </p:cNvSpPr>
                <p:nvPr/>
              </p:nvSpPr>
              <p:spPr bwMode="auto">
                <a:xfrm>
                  <a:off x="5968763" y="5693445"/>
                  <a:ext cx="901758" cy="719595"/>
                </a:xfrm>
                <a:custGeom>
                  <a:avLst/>
                  <a:gdLst>
                    <a:gd name="T0" fmla="*/ 1106 w 3608"/>
                    <a:gd name="T1" fmla="*/ 3237 h 3237"/>
                    <a:gd name="T2" fmla="*/ 1079 w 3608"/>
                    <a:gd name="T3" fmla="*/ 3236 h 3237"/>
                    <a:gd name="T4" fmla="*/ 1025 w 3608"/>
                    <a:gd name="T5" fmla="*/ 3229 h 3237"/>
                    <a:gd name="T6" fmla="*/ 975 w 3608"/>
                    <a:gd name="T7" fmla="*/ 3215 h 3237"/>
                    <a:gd name="T8" fmla="*/ 925 w 3608"/>
                    <a:gd name="T9" fmla="*/ 3194 h 3237"/>
                    <a:gd name="T10" fmla="*/ 879 w 3608"/>
                    <a:gd name="T11" fmla="*/ 3168 h 3237"/>
                    <a:gd name="T12" fmla="*/ 836 w 3608"/>
                    <a:gd name="T13" fmla="*/ 3135 h 3237"/>
                    <a:gd name="T14" fmla="*/ 798 w 3608"/>
                    <a:gd name="T15" fmla="*/ 3097 h 3237"/>
                    <a:gd name="T16" fmla="*/ 765 w 3608"/>
                    <a:gd name="T17" fmla="*/ 3054 h 3237"/>
                    <a:gd name="T18" fmla="*/ 751 w 3608"/>
                    <a:gd name="T19" fmla="*/ 3032 h 3237"/>
                    <a:gd name="T20" fmla="*/ 53 w 3608"/>
                    <a:gd name="T21" fmla="*/ 1823 h 3237"/>
                    <a:gd name="T22" fmla="*/ 40 w 3608"/>
                    <a:gd name="T23" fmla="*/ 1800 h 3237"/>
                    <a:gd name="T24" fmla="*/ 19 w 3608"/>
                    <a:gd name="T25" fmla="*/ 1749 h 3237"/>
                    <a:gd name="T26" fmla="*/ 6 w 3608"/>
                    <a:gd name="T27" fmla="*/ 1698 h 3237"/>
                    <a:gd name="T28" fmla="*/ 0 w 3608"/>
                    <a:gd name="T29" fmla="*/ 1644 h 3237"/>
                    <a:gd name="T30" fmla="*/ 0 w 3608"/>
                    <a:gd name="T31" fmla="*/ 1591 h 3237"/>
                    <a:gd name="T32" fmla="*/ 6 w 3608"/>
                    <a:gd name="T33" fmla="*/ 1539 h 3237"/>
                    <a:gd name="T34" fmla="*/ 19 w 3608"/>
                    <a:gd name="T35" fmla="*/ 1486 h 3237"/>
                    <a:gd name="T36" fmla="*/ 40 w 3608"/>
                    <a:gd name="T37" fmla="*/ 1437 h 3237"/>
                    <a:gd name="T38" fmla="*/ 53 w 3608"/>
                    <a:gd name="T39" fmla="*/ 1413 h 3237"/>
                    <a:gd name="T40" fmla="*/ 751 w 3608"/>
                    <a:gd name="T41" fmla="*/ 205 h 3237"/>
                    <a:gd name="T42" fmla="*/ 765 w 3608"/>
                    <a:gd name="T43" fmla="*/ 181 h 3237"/>
                    <a:gd name="T44" fmla="*/ 798 w 3608"/>
                    <a:gd name="T45" fmla="*/ 138 h 3237"/>
                    <a:gd name="T46" fmla="*/ 836 w 3608"/>
                    <a:gd name="T47" fmla="*/ 100 h 3237"/>
                    <a:gd name="T48" fmla="*/ 879 w 3608"/>
                    <a:gd name="T49" fmla="*/ 69 h 3237"/>
                    <a:gd name="T50" fmla="*/ 925 w 3608"/>
                    <a:gd name="T51" fmla="*/ 41 h 3237"/>
                    <a:gd name="T52" fmla="*/ 975 w 3608"/>
                    <a:gd name="T53" fmla="*/ 22 h 3237"/>
                    <a:gd name="T54" fmla="*/ 1025 w 3608"/>
                    <a:gd name="T55" fmla="*/ 7 h 3237"/>
                    <a:gd name="T56" fmla="*/ 1079 w 3608"/>
                    <a:gd name="T57" fmla="*/ 0 h 3237"/>
                    <a:gd name="T58" fmla="*/ 1106 w 3608"/>
                    <a:gd name="T59" fmla="*/ 0 h 3237"/>
                    <a:gd name="T60" fmla="*/ 2502 w 3608"/>
                    <a:gd name="T61" fmla="*/ 0 h 3237"/>
                    <a:gd name="T62" fmla="*/ 2529 w 3608"/>
                    <a:gd name="T63" fmla="*/ 0 h 3237"/>
                    <a:gd name="T64" fmla="*/ 2583 w 3608"/>
                    <a:gd name="T65" fmla="*/ 7 h 3237"/>
                    <a:gd name="T66" fmla="*/ 2634 w 3608"/>
                    <a:gd name="T67" fmla="*/ 22 h 3237"/>
                    <a:gd name="T68" fmla="*/ 2683 w 3608"/>
                    <a:gd name="T69" fmla="*/ 41 h 3237"/>
                    <a:gd name="T70" fmla="*/ 2729 w 3608"/>
                    <a:gd name="T71" fmla="*/ 69 h 3237"/>
                    <a:gd name="T72" fmla="*/ 2772 w 3608"/>
                    <a:gd name="T73" fmla="*/ 100 h 3237"/>
                    <a:gd name="T74" fmla="*/ 2810 w 3608"/>
                    <a:gd name="T75" fmla="*/ 138 h 3237"/>
                    <a:gd name="T76" fmla="*/ 2843 w 3608"/>
                    <a:gd name="T77" fmla="*/ 181 h 3237"/>
                    <a:gd name="T78" fmla="*/ 2857 w 3608"/>
                    <a:gd name="T79" fmla="*/ 205 h 3237"/>
                    <a:gd name="T80" fmla="*/ 3555 w 3608"/>
                    <a:gd name="T81" fmla="*/ 1413 h 3237"/>
                    <a:gd name="T82" fmla="*/ 3568 w 3608"/>
                    <a:gd name="T83" fmla="*/ 1437 h 3237"/>
                    <a:gd name="T84" fmla="*/ 3589 w 3608"/>
                    <a:gd name="T85" fmla="*/ 1486 h 3237"/>
                    <a:gd name="T86" fmla="*/ 3602 w 3608"/>
                    <a:gd name="T87" fmla="*/ 1539 h 3237"/>
                    <a:gd name="T88" fmla="*/ 3608 w 3608"/>
                    <a:gd name="T89" fmla="*/ 1591 h 3237"/>
                    <a:gd name="T90" fmla="*/ 3608 w 3608"/>
                    <a:gd name="T91" fmla="*/ 1644 h 3237"/>
                    <a:gd name="T92" fmla="*/ 3602 w 3608"/>
                    <a:gd name="T93" fmla="*/ 1698 h 3237"/>
                    <a:gd name="T94" fmla="*/ 3589 w 3608"/>
                    <a:gd name="T95" fmla="*/ 1749 h 3237"/>
                    <a:gd name="T96" fmla="*/ 3568 w 3608"/>
                    <a:gd name="T97" fmla="*/ 1800 h 3237"/>
                    <a:gd name="T98" fmla="*/ 3555 w 3608"/>
                    <a:gd name="T99" fmla="*/ 1823 h 3237"/>
                    <a:gd name="T100" fmla="*/ 2857 w 3608"/>
                    <a:gd name="T101" fmla="*/ 3032 h 3237"/>
                    <a:gd name="T102" fmla="*/ 2843 w 3608"/>
                    <a:gd name="T103" fmla="*/ 3054 h 3237"/>
                    <a:gd name="T104" fmla="*/ 2810 w 3608"/>
                    <a:gd name="T105" fmla="*/ 3097 h 3237"/>
                    <a:gd name="T106" fmla="*/ 2772 w 3608"/>
                    <a:gd name="T107" fmla="*/ 3135 h 3237"/>
                    <a:gd name="T108" fmla="*/ 2729 w 3608"/>
                    <a:gd name="T109" fmla="*/ 3168 h 3237"/>
                    <a:gd name="T110" fmla="*/ 2683 w 3608"/>
                    <a:gd name="T111" fmla="*/ 3194 h 3237"/>
                    <a:gd name="T112" fmla="*/ 2634 w 3608"/>
                    <a:gd name="T113" fmla="*/ 3215 h 3237"/>
                    <a:gd name="T114" fmla="*/ 2583 w 3608"/>
                    <a:gd name="T115" fmla="*/ 3229 h 3237"/>
                    <a:gd name="T116" fmla="*/ 2529 w 3608"/>
                    <a:gd name="T117" fmla="*/ 3236 h 3237"/>
                    <a:gd name="T118" fmla="*/ 2502 w 3608"/>
                    <a:gd name="T119" fmla="*/ 3237 h 3237"/>
                    <a:gd name="T120" fmla="*/ 1106 w 3608"/>
                    <a:gd name="T121" fmla="*/ 3237 h 3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608" h="3237">
                      <a:moveTo>
                        <a:pt x="1106" y="3237"/>
                      </a:moveTo>
                      <a:lnTo>
                        <a:pt x="1079" y="3236"/>
                      </a:lnTo>
                      <a:lnTo>
                        <a:pt x="1025" y="3229"/>
                      </a:lnTo>
                      <a:lnTo>
                        <a:pt x="975" y="3215"/>
                      </a:lnTo>
                      <a:lnTo>
                        <a:pt x="925" y="3194"/>
                      </a:lnTo>
                      <a:lnTo>
                        <a:pt x="879" y="3168"/>
                      </a:lnTo>
                      <a:lnTo>
                        <a:pt x="836" y="3135"/>
                      </a:lnTo>
                      <a:lnTo>
                        <a:pt x="798" y="3097"/>
                      </a:lnTo>
                      <a:lnTo>
                        <a:pt x="765" y="3054"/>
                      </a:lnTo>
                      <a:lnTo>
                        <a:pt x="751" y="3032"/>
                      </a:lnTo>
                      <a:lnTo>
                        <a:pt x="53" y="1823"/>
                      </a:lnTo>
                      <a:lnTo>
                        <a:pt x="40" y="1800"/>
                      </a:lnTo>
                      <a:lnTo>
                        <a:pt x="19" y="1749"/>
                      </a:lnTo>
                      <a:lnTo>
                        <a:pt x="6" y="1698"/>
                      </a:lnTo>
                      <a:lnTo>
                        <a:pt x="0" y="1644"/>
                      </a:lnTo>
                      <a:lnTo>
                        <a:pt x="0" y="1591"/>
                      </a:lnTo>
                      <a:lnTo>
                        <a:pt x="6" y="1539"/>
                      </a:lnTo>
                      <a:lnTo>
                        <a:pt x="19" y="1486"/>
                      </a:lnTo>
                      <a:lnTo>
                        <a:pt x="40" y="1437"/>
                      </a:lnTo>
                      <a:lnTo>
                        <a:pt x="53" y="1413"/>
                      </a:lnTo>
                      <a:lnTo>
                        <a:pt x="751" y="205"/>
                      </a:lnTo>
                      <a:lnTo>
                        <a:pt x="765" y="181"/>
                      </a:lnTo>
                      <a:lnTo>
                        <a:pt x="798" y="138"/>
                      </a:lnTo>
                      <a:lnTo>
                        <a:pt x="836" y="100"/>
                      </a:lnTo>
                      <a:lnTo>
                        <a:pt x="879" y="69"/>
                      </a:lnTo>
                      <a:lnTo>
                        <a:pt x="925" y="41"/>
                      </a:lnTo>
                      <a:lnTo>
                        <a:pt x="975" y="22"/>
                      </a:lnTo>
                      <a:lnTo>
                        <a:pt x="1025" y="7"/>
                      </a:lnTo>
                      <a:lnTo>
                        <a:pt x="1079" y="0"/>
                      </a:lnTo>
                      <a:lnTo>
                        <a:pt x="1106" y="0"/>
                      </a:lnTo>
                      <a:lnTo>
                        <a:pt x="2502" y="0"/>
                      </a:lnTo>
                      <a:lnTo>
                        <a:pt x="2529" y="0"/>
                      </a:lnTo>
                      <a:lnTo>
                        <a:pt x="2583" y="7"/>
                      </a:lnTo>
                      <a:lnTo>
                        <a:pt x="2634" y="22"/>
                      </a:lnTo>
                      <a:lnTo>
                        <a:pt x="2683" y="41"/>
                      </a:lnTo>
                      <a:lnTo>
                        <a:pt x="2729" y="69"/>
                      </a:lnTo>
                      <a:lnTo>
                        <a:pt x="2772" y="100"/>
                      </a:lnTo>
                      <a:lnTo>
                        <a:pt x="2810" y="138"/>
                      </a:lnTo>
                      <a:lnTo>
                        <a:pt x="2843" y="181"/>
                      </a:lnTo>
                      <a:lnTo>
                        <a:pt x="2857" y="205"/>
                      </a:lnTo>
                      <a:lnTo>
                        <a:pt x="3555" y="1413"/>
                      </a:lnTo>
                      <a:lnTo>
                        <a:pt x="3568" y="1437"/>
                      </a:lnTo>
                      <a:lnTo>
                        <a:pt x="3589" y="1486"/>
                      </a:lnTo>
                      <a:lnTo>
                        <a:pt x="3602" y="1539"/>
                      </a:lnTo>
                      <a:lnTo>
                        <a:pt x="3608" y="1591"/>
                      </a:lnTo>
                      <a:lnTo>
                        <a:pt x="3608" y="1644"/>
                      </a:lnTo>
                      <a:lnTo>
                        <a:pt x="3602" y="1698"/>
                      </a:lnTo>
                      <a:lnTo>
                        <a:pt x="3589" y="1749"/>
                      </a:lnTo>
                      <a:lnTo>
                        <a:pt x="3568" y="1800"/>
                      </a:lnTo>
                      <a:lnTo>
                        <a:pt x="3555" y="1823"/>
                      </a:lnTo>
                      <a:lnTo>
                        <a:pt x="2857" y="3032"/>
                      </a:lnTo>
                      <a:lnTo>
                        <a:pt x="2843" y="3054"/>
                      </a:lnTo>
                      <a:lnTo>
                        <a:pt x="2810" y="3097"/>
                      </a:lnTo>
                      <a:lnTo>
                        <a:pt x="2772" y="3135"/>
                      </a:lnTo>
                      <a:lnTo>
                        <a:pt x="2729" y="3168"/>
                      </a:lnTo>
                      <a:lnTo>
                        <a:pt x="2683" y="3194"/>
                      </a:lnTo>
                      <a:lnTo>
                        <a:pt x="2634" y="3215"/>
                      </a:lnTo>
                      <a:lnTo>
                        <a:pt x="2583" y="3229"/>
                      </a:lnTo>
                      <a:lnTo>
                        <a:pt x="2529" y="3236"/>
                      </a:lnTo>
                      <a:lnTo>
                        <a:pt x="2502" y="3237"/>
                      </a:lnTo>
                      <a:lnTo>
                        <a:pt x="1106" y="32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C13018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202450" y="5668521"/>
                  <a:ext cx="409086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795127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rowallia New" panose="020B0604020202020204" pitchFamily="34" charset="-34"/>
                      <a:ea typeface="Calibri" panose="020F0502020204030204" pitchFamily="34" charset="0"/>
                      <a:cs typeface="Browallia New" panose="020B0604020202020204" pitchFamily="34" charset="-34"/>
                    </a:rPr>
                    <a:t>T</a:t>
                  </a:r>
                  <a:endParaRPr lang="th-TH" sz="4400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6190468" y="2183655"/>
                <a:ext cx="3152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79512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S</a:t>
                </a:r>
                <a:endParaRPr lang="th-TH" sz="4400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248822" y="3923963"/>
              <a:ext cx="1615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ลักษณะของ</a:t>
              </a:r>
              <a:b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เป้าหมายที่ดี</a:t>
              </a:r>
              <a:endPara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8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8187" y="3324444"/>
            <a:ext cx="5453868" cy="3430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</a:t>
            </a:r>
            <a:r>
              <a:rPr lang="th-TH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งการตั้งเป้าหมาย</a:t>
            </a:r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การออม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57238" y="4316406"/>
            <a:ext cx="145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วัดผลได้และทำได้จริง</a:t>
            </a:r>
            <a:endParaRPr lang="th-TH" sz="2400" b="1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086" y="1134484"/>
            <a:ext cx="4752226" cy="826623"/>
            <a:chOff x="849086" y="1134484"/>
            <a:chExt cx="4752226" cy="826623"/>
          </a:xfrm>
        </p:grpSpPr>
        <p:sp>
          <p:nvSpPr>
            <p:cNvPr id="47" name="Rounded Rectangle 46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2 จัดสรรเงิน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21961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823" y="1134484"/>
              <a:ext cx="925612" cy="6507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75" y="1137964"/>
              <a:ext cx="1079237" cy="69511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674366" y="2957518"/>
            <a:ext cx="5647689" cy="3356758"/>
            <a:chOff x="992373" y="2372384"/>
            <a:chExt cx="6404215" cy="3892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095" y="3328058"/>
              <a:ext cx="5833493" cy="221255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73" y="2372384"/>
              <a:ext cx="1039034" cy="389256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610924" y="4228789"/>
            <a:ext cx="1548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ทุนทำสิ่งประดิษฐ์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4820" y="4620252"/>
            <a:ext cx="103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5,000 บาท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0926" y="4986861"/>
            <a:ext cx="103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 เดือน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8" y="2063421"/>
            <a:ext cx="1007799" cy="945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68497" y="2372827"/>
            <a:ext cx="270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2.2 ตั้งเป้าหมายทางการเงิน</a:t>
            </a:r>
            <a:endParaRPr lang="th-TH" sz="2400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98488" y="4348195"/>
            <a:ext cx="901758" cy="769441"/>
            <a:chOff x="8321378" y="4236794"/>
            <a:chExt cx="901758" cy="769441"/>
          </a:xfrm>
        </p:grpSpPr>
        <p:sp>
          <p:nvSpPr>
            <p:cNvPr id="28" name="Freeform 115"/>
            <p:cNvSpPr>
              <a:spLocks/>
            </p:cNvSpPr>
            <p:nvPr/>
          </p:nvSpPr>
          <p:spPr bwMode="auto">
            <a:xfrm>
              <a:off x="8321378" y="4261718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9B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38475" y="4236794"/>
              <a:ext cx="4908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M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26101" y="4360173"/>
            <a:ext cx="901758" cy="769441"/>
            <a:chOff x="9767875" y="3950246"/>
            <a:chExt cx="901758" cy="769441"/>
          </a:xfrm>
        </p:grpSpPr>
        <p:sp>
          <p:nvSpPr>
            <p:cNvPr id="30" name="Freeform 115"/>
            <p:cNvSpPr>
              <a:spLocks/>
            </p:cNvSpPr>
            <p:nvPr/>
          </p:nvSpPr>
          <p:spPr bwMode="auto">
            <a:xfrm>
              <a:off x="9767875" y="3959958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87935" y="3950246"/>
              <a:ext cx="4507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A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85898" y="4348913"/>
            <a:ext cx="901758" cy="769441"/>
            <a:chOff x="8333016" y="5996995"/>
            <a:chExt cx="901758" cy="769441"/>
          </a:xfrm>
        </p:grpSpPr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8333016" y="6023788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ED7D3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59161" y="5996995"/>
              <a:ext cx="4507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R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17891" y="5283515"/>
            <a:ext cx="901758" cy="769441"/>
            <a:chOff x="9782823" y="5668521"/>
            <a:chExt cx="901758" cy="769441"/>
          </a:xfrm>
        </p:grpSpPr>
        <p:sp>
          <p:nvSpPr>
            <p:cNvPr id="34" name="Freeform 115"/>
            <p:cNvSpPr>
              <a:spLocks/>
            </p:cNvSpPr>
            <p:nvPr/>
          </p:nvSpPr>
          <p:spPr bwMode="auto">
            <a:xfrm>
              <a:off x="9782823" y="5693445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C13018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016510" y="5668521"/>
              <a:ext cx="40908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mtClean="0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T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10516" y="3387131"/>
            <a:ext cx="901758" cy="769441"/>
            <a:chOff x="8321378" y="3095722"/>
            <a:chExt cx="901758" cy="769441"/>
          </a:xfrm>
        </p:grpSpPr>
        <p:sp>
          <p:nvSpPr>
            <p:cNvPr id="27" name="Freeform 115"/>
            <p:cNvSpPr>
              <a:spLocks/>
            </p:cNvSpPr>
            <p:nvPr/>
          </p:nvSpPr>
          <p:spPr bwMode="auto">
            <a:xfrm>
              <a:off x="8321378" y="3097933"/>
              <a:ext cx="901758" cy="719595"/>
            </a:xfrm>
            <a:custGeom>
              <a:avLst/>
              <a:gdLst>
                <a:gd name="T0" fmla="*/ 1106 w 3608"/>
                <a:gd name="T1" fmla="*/ 3237 h 3237"/>
                <a:gd name="T2" fmla="*/ 1079 w 3608"/>
                <a:gd name="T3" fmla="*/ 3236 h 3237"/>
                <a:gd name="T4" fmla="*/ 1025 w 3608"/>
                <a:gd name="T5" fmla="*/ 3229 h 3237"/>
                <a:gd name="T6" fmla="*/ 975 w 3608"/>
                <a:gd name="T7" fmla="*/ 3215 h 3237"/>
                <a:gd name="T8" fmla="*/ 925 w 3608"/>
                <a:gd name="T9" fmla="*/ 3194 h 3237"/>
                <a:gd name="T10" fmla="*/ 879 w 3608"/>
                <a:gd name="T11" fmla="*/ 3168 h 3237"/>
                <a:gd name="T12" fmla="*/ 836 w 3608"/>
                <a:gd name="T13" fmla="*/ 3135 h 3237"/>
                <a:gd name="T14" fmla="*/ 798 w 3608"/>
                <a:gd name="T15" fmla="*/ 3097 h 3237"/>
                <a:gd name="T16" fmla="*/ 765 w 3608"/>
                <a:gd name="T17" fmla="*/ 3054 h 3237"/>
                <a:gd name="T18" fmla="*/ 751 w 3608"/>
                <a:gd name="T19" fmla="*/ 3032 h 3237"/>
                <a:gd name="T20" fmla="*/ 53 w 3608"/>
                <a:gd name="T21" fmla="*/ 1823 h 3237"/>
                <a:gd name="T22" fmla="*/ 40 w 3608"/>
                <a:gd name="T23" fmla="*/ 1800 h 3237"/>
                <a:gd name="T24" fmla="*/ 19 w 3608"/>
                <a:gd name="T25" fmla="*/ 1749 h 3237"/>
                <a:gd name="T26" fmla="*/ 6 w 3608"/>
                <a:gd name="T27" fmla="*/ 1698 h 3237"/>
                <a:gd name="T28" fmla="*/ 0 w 3608"/>
                <a:gd name="T29" fmla="*/ 1644 h 3237"/>
                <a:gd name="T30" fmla="*/ 0 w 3608"/>
                <a:gd name="T31" fmla="*/ 1591 h 3237"/>
                <a:gd name="T32" fmla="*/ 6 w 3608"/>
                <a:gd name="T33" fmla="*/ 1539 h 3237"/>
                <a:gd name="T34" fmla="*/ 19 w 3608"/>
                <a:gd name="T35" fmla="*/ 1486 h 3237"/>
                <a:gd name="T36" fmla="*/ 40 w 3608"/>
                <a:gd name="T37" fmla="*/ 1437 h 3237"/>
                <a:gd name="T38" fmla="*/ 53 w 3608"/>
                <a:gd name="T39" fmla="*/ 1413 h 3237"/>
                <a:gd name="T40" fmla="*/ 751 w 3608"/>
                <a:gd name="T41" fmla="*/ 205 h 3237"/>
                <a:gd name="T42" fmla="*/ 765 w 3608"/>
                <a:gd name="T43" fmla="*/ 181 h 3237"/>
                <a:gd name="T44" fmla="*/ 798 w 3608"/>
                <a:gd name="T45" fmla="*/ 138 h 3237"/>
                <a:gd name="T46" fmla="*/ 836 w 3608"/>
                <a:gd name="T47" fmla="*/ 100 h 3237"/>
                <a:gd name="T48" fmla="*/ 879 w 3608"/>
                <a:gd name="T49" fmla="*/ 69 h 3237"/>
                <a:gd name="T50" fmla="*/ 925 w 3608"/>
                <a:gd name="T51" fmla="*/ 41 h 3237"/>
                <a:gd name="T52" fmla="*/ 975 w 3608"/>
                <a:gd name="T53" fmla="*/ 22 h 3237"/>
                <a:gd name="T54" fmla="*/ 1025 w 3608"/>
                <a:gd name="T55" fmla="*/ 7 h 3237"/>
                <a:gd name="T56" fmla="*/ 1079 w 3608"/>
                <a:gd name="T57" fmla="*/ 0 h 3237"/>
                <a:gd name="T58" fmla="*/ 1106 w 3608"/>
                <a:gd name="T59" fmla="*/ 0 h 3237"/>
                <a:gd name="T60" fmla="*/ 2502 w 3608"/>
                <a:gd name="T61" fmla="*/ 0 h 3237"/>
                <a:gd name="T62" fmla="*/ 2529 w 3608"/>
                <a:gd name="T63" fmla="*/ 0 h 3237"/>
                <a:gd name="T64" fmla="*/ 2583 w 3608"/>
                <a:gd name="T65" fmla="*/ 7 h 3237"/>
                <a:gd name="T66" fmla="*/ 2634 w 3608"/>
                <a:gd name="T67" fmla="*/ 22 h 3237"/>
                <a:gd name="T68" fmla="*/ 2683 w 3608"/>
                <a:gd name="T69" fmla="*/ 41 h 3237"/>
                <a:gd name="T70" fmla="*/ 2729 w 3608"/>
                <a:gd name="T71" fmla="*/ 69 h 3237"/>
                <a:gd name="T72" fmla="*/ 2772 w 3608"/>
                <a:gd name="T73" fmla="*/ 100 h 3237"/>
                <a:gd name="T74" fmla="*/ 2810 w 3608"/>
                <a:gd name="T75" fmla="*/ 138 h 3237"/>
                <a:gd name="T76" fmla="*/ 2843 w 3608"/>
                <a:gd name="T77" fmla="*/ 181 h 3237"/>
                <a:gd name="T78" fmla="*/ 2857 w 3608"/>
                <a:gd name="T79" fmla="*/ 205 h 3237"/>
                <a:gd name="T80" fmla="*/ 3555 w 3608"/>
                <a:gd name="T81" fmla="*/ 1413 h 3237"/>
                <a:gd name="T82" fmla="*/ 3568 w 3608"/>
                <a:gd name="T83" fmla="*/ 1437 h 3237"/>
                <a:gd name="T84" fmla="*/ 3589 w 3608"/>
                <a:gd name="T85" fmla="*/ 1486 h 3237"/>
                <a:gd name="T86" fmla="*/ 3602 w 3608"/>
                <a:gd name="T87" fmla="*/ 1539 h 3237"/>
                <a:gd name="T88" fmla="*/ 3608 w 3608"/>
                <a:gd name="T89" fmla="*/ 1591 h 3237"/>
                <a:gd name="T90" fmla="*/ 3608 w 3608"/>
                <a:gd name="T91" fmla="*/ 1644 h 3237"/>
                <a:gd name="T92" fmla="*/ 3602 w 3608"/>
                <a:gd name="T93" fmla="*/ 1698 h 3237"/>
                <a:gd name="T94" fmla="*/ 3589 w 3608"/>
                <a:gd name="T95" fmla="*/ 1749 h 3237"/>
                <a:gd name="T96" fmla="*/ 3568 w 3608"/>
                <a:gd name="T97" fmla="*/ 1800 h 3237"/>
                <a:gd name="T98" fmla="*/ 3555 w 3608"/>
                <a:gd name="T99" fmla="*/ 1823 h 3237"/>
                <a:gd name="T100" fmla="*/ 2857 w 3608"/>
                <a:gd name="T101" fmla="*/ 3032 h 3237"/>
                <a:gd name="T102" fmla="*/ 2843 w 3608"/>
                <a:gd name="T103" fmla="*/ 3054 h 3237"/>
                <a:gd name="T104" fmla="*/ 2810 w 3608"/>
                <a:gd name="T105" fmla="*/ 3097 h 3237"/>
                <a:gd name="T106" fmla="*/ 2772 w 3608"/>
                <a:gd name="T107" fmla="*/ 3135 h 3237"/>
                <a:gd name="T108" fmla="*/ 2729 w 3608"/>
                <a:gd name="T109" fmla="*/ 3168 h 3237"/>
                <a:gd name="T110" fmla="*/ 2683 w 3608"/>
                <a:gd name="T111" fmla="*/ 3194 h 3237"/>
                <a:gd name="T112" fmla="*/ 2634 w 3608"/>
                <a:gd name="T113" fmla="*/ 3215 h 3237"/>
                <a:gd name="T114" fmla="*/ 2583 w 3608"/>
                <a:gd name="T115" fmla="*/ 3229 h 3237"/>
                <a:gd name="T116" fmla="*/ 2529 w 3608"/>
                <a:gd name="T117" fmla="*/ 3236 h 3237"/>
                <a:gd name="T118" fmla="*/ 2502 w 3608"/>
                <a:gd name="T119" fmla="*/ 3237 h 3237"/>
                <a:gd name="T120" fmla="*/ 1106 w 3608"/>
                <a:gd name="T121" fmla="*/ 3237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8" h="3237">
                  <a:moveTo>
                    <a:pt x="1106" y="3237"/>
                  </a:moveTo>
                  <a:lnTo>
                    <a:pt x="1079" y="3236"/>
                  </a:lnTo>
                  <a:lnTo>
                    <a:pt x="1025" y="3229"/>
                  </a:lnTo>
                  <a:lnTo>
                    <a:pt x="975" y="3215"/>
                  </a:lnTo>
                  <a:lnTo>
                    <a:pt x="925" y="3194"/>
                  </a:lnTo>
                  <a:lnTo>
                    <a:pt x="879" y="3168"/>
                  </a:lnTo>
                  <a:lnTo>
                    <a:pt x="836" y="3135"/>
                  </a:lnTo>
                  <a:lnTo>
                    <a:pt x="798" y="3097"/>
                  </a:lnTo>
                  <a:lnTo>
                    <a:pt x="765" y="3054"/>
                  </a:lnTo>
                  <a:lnTo>
                    <a:pt x="751" y="3032"/>
                  </a:lnTo>
                  <a:lnTo>
                    <a:pt x="53" y="1823"/>
                  </a:lnTo>
                  <a:lnTo>
                    <a:pt x="40" y="1800"/>
                  </a:lnTo>
                  <a:lnTo>
                    <a:pt x="19" y="1749"/>
                  </a:lnTo>
                  <a:lnTo>
                    <a:pt x="6" y="1698"/>
                  </a:lnTo>
                  <a:lnTo>
                    <a:pt x="0" y="1644"/>
                  </a:lnTo>
                  <a:lnTo>
                    <a:pt x="0" y="1591"/>
                  </a:lnTo>
                  <a:lnTo>
                    <a:pt x="6" y="1539"/>
                  </a:lnTo>
                  <a:lnTo>
                    <a:pt x="19" y="1486"/>
                  </a:lnTo>
                  <a:lnTo>
                    <a:pt x="40" y="1437"/>
                  </a:lnTo>
                  <a:lnTo>
                    <a:pt x="53" y="1413"/>
                  </a:lnTo>
                  <a:lnTo>
                    <a:pt x="751" y="205"/>
                  </a:lnTo>
                  <a:lnTo>
                    <a:pt x="765" y="181"/>
                  </a:lnTo>
                  <a:lnTo>
                    <a:pt x="798" y="138"/>
                  </a:lnTo>
                  <a:lnTo>
                    <a:pt x="836" y="100"/>
                  </a:lnTo>
                  <a:lnTo>
                    <a:pt x="879" y="69"/>
                  </a:lnTo>
                  <a:lnTo>
                    <a:pt x="925" y="41"/>
                  </a:lnTo>
                  <a:lnTo>
                    <a:pt x="975" y="22"/>
                  </a:lnTo>
                  <a:lnTo>
                    <a:pt x="1025" y="7"/>
                  </a:lnTo>
                  <a:lnTo>
                    <a:pt x="1079" y="0"/>
                  </a:lnTo>
                  <a:lnTo>
                    <a:pt x="1106" y="0"/>
                  </a:lnTo>
                  <a:lnTo>
                    <a:pt x="2502" y="0"/>
                  </a:lnTo>
                  <a:lnTo>
                    <a:pt x="2529" y="0"/>
                  </a:lnTo>
                  <a:lnTo>
                    <a:pt x="2583" y="7"/>
                  </a:lnTo>
                  <a:lnTo>
                    <a:pt x="2634" y="22"/>
                  </a:lnTo>
                  <a:lnTo>
                    <a:pt x="2683" y="41"/>
                  </a:lnTo>
                  <a:lnTo>
                    <a:pt x="2729" y="69"/>
                  </a:lnTo>
                  <a:lnTo>
                    <a:pt x="2772" y="100"/>
                  </a:lnTo>
                  <a:lnTo>
                    <a:pt x="2810" y="138"/>
                  </a:lnTo>
                  <a:lnTo>
                    <a:pt x="2843" y="181"/>
                  </a:lnTo>
                  <a:lnTo>
                    <a:pt x="2857" y="205"/>
                  </a:lnTo>
                  <a:lnTo>
                    <a:pt x="3555" y="1413"/>
                  </a:lnTo>
                  <a:lnTo>
                    <a:pt x="3568" y="1437"/>
                  </a:lnTo>
                  <a:lnTo>
                    <a:pt x="3589" y="1486"/>
                  </a:lnTo>
                  <a:lnTo>
                    <a:pt x="3602" y="1539"/>
                  </a:lnTo>
                  <a:lnTo>
                    <a:pt x="3608" y="1591"/>
                  </a:lnTo>
                  <a:lnTo>
                    <a:pt x="3608" y="1644"/>
                  </a:lnTo>
                  <a:lnTo>
                    <a:pt x="3602" y="1698"/>
                  </a:lnTo>
                  <a:lnTo>
                    <a:pt x="3589" y="1749"/>
                  </a:lnTo>
                  <a:lnTo>
                    <a:pt x="3568" y="1800"/>
                  </a:lnTo>
                  <a:lnTo>
                    <a:pt x="3555" y="1823"/>
                  </a:lnTo>
                  <a:lnTo>
                    <a:pt x="2857" y="3032"/>
                  </a:lnTo>
                  <a:lnTo>
                    <a:pt x="2843" y="3054"/>
                  </a:lnTo>
                  <a:lnTo>
                    <a:pt x="2810" y="3097"/>
                  </a:lnTo>
                  <a:lnTo>
                    <a:pt x="2772" y="3135"/>
                  </a:lnTo>
                  <a:lnTo>
                    <a:pt x="2729" y="3168"/>
                  </a:lnTo>
                  <a:lnTo>
                    <a:pt x="2683" y="3194"/>
                  </a:lnTo>
                  <a:lnTo>
                    <a:pt x="2634" y="3215"/>
                  </a:lnTo>
                  <a:lnTo>
                    <a:pt x="2583" y="3229"/>
                  </a:lnTo>
                  <a:lnTo>
                    <a:pt x="2529" y="3236"/>
                  </a:lnTo>
                  <a:lnTo>
                    <a:pt x="2502" y="3237"/>
                  </a:lnTo>
                  <a:lnTo>
                    <a:pt x="1106" y="3237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56671" y="3095722"/>
              <a:ext cx="3152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7951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rPr>
                <a:t>S</a:t>
              </a:r>
              <a:endParaRPr lang="th-TH" sz="4400">
                <a:solidFill>
                  <a:srgbClr val="795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82338" y="3604264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ชัดเจน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06404" y="5486859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กำหนดระยะเวลา</a:t>
            </a:r>
            <a:r>
              <a: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ที่แน่ชัด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6937080" y="4602679"/>
            <a:ext cx="684000" cy="28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ight Arrow 58"/>
          <p:cNvSpPr/>
          <p:nvPr/>
        </p:nvSpPr>
        <p:spPr>
          <a:xfrm rot="1309812">
            <a:off x="6935235" y="5132876"/>
            <a:ext cx="684000" cy="28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ight Arrow 59"/>
          <p:cNvSpPr/>
          <p:nvPr/>
        </p:nvSpPr>
        <p:spPr>
          <a:xfrm rot="20033641">
            <a:off x="6932073" y="4061759"/>
            <a:ext cx="684000" cy="28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77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6" grpId="0"/>
      <p:bldP spid="21" grpId="0"/>
      <p:bldP spid="22" grpId="0"/>
      <p:bldP spid="25" grpId="0"/>
      <p:bldP spid="12" grpId="0"/>
      <p:bldP spid="13" grpId="0"/>
      <p:bldP spid="58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64" y="3426997"/>
            <a:ext cx="5347528" cy="248772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085" y="1068482"/>
            <a:ext cx="3887235" cy="892625"/>
            <a:chOff x="849085" y="1068482"/>
            <a:chExt cx="3887235" cy="892625"/>
          </a:xfrm>
        </p:grpSpPr>
        <p:sp>
          <p:nvSpPr>
            <p:cNvPr id="16" name="Rounded Rectangle 15"/>
            <p:cNvSpPr/>
            <p:nvPr/>
          </p:nvSpPr>
          <p:spPr>
            <a:xfrm>
              <a:off x="849085" y="1315856"/>
              <a:ext cx="3212459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3 จัดทำแผนการออม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780" y="1068482"/>
              <a:ext cx="888540" cy="85700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6653" y="3058483"/>
            <a:ext cx="631295" cy="63129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 rot="5665318">
            <a:off x="10580010" y="3705642"/>
            <a:ext cx="305306" cy="295449"/>
          </a:xfrm>
          <a:custGeom>
            <a:avLst/>
            <a:gdLst>
              <a:gd name="connsiteX0" fmla="*/ 0 w 305306"/>
              <a:gd name="connsiteY0" fmla="*/ 25405 h 295449"/>
              <a:gd name="connsiteX1" fmla="*/ 84667 w 305306"/>
              <a:gd name="connsiteY1" fmla="*/ 270938 h 295449"/>
              <a:gd name="connsiteX2" fmla="*/ 287867 w 305306"/>
              <a:gd name="connsiteY2" fmla="*/ 5 h 295449"/>
              <a:gd name="connsiteX3" fmla="*/ 296333 w 305306"/>
              <a:gd name="connsiteY3" fmla="*/ 279405 h 295449"/>
              <a:gd name="connsiteX4" fmla="*/ 304800 w 305306"/>
              <a:gd name="connsiteY4" fmla="*/ 237072 h 2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06" h="295449">
                <a:moveTo>
                  <a:pt x="0" y="25405"/>
                </a:moveTo>
                <a:cubicBezTo>
                  <a:pt x="18344" y="150288"/>
                  <a:pt x="36689" y="275171"/>
                  <a:pt x="84667" y="270938"/>
                </a:cubicBezTo>
                <a:cubicBezTo>
                  <a:pt x="132645" y="266705"/>
                  <a:pt x="252589" y="-1406"/>
                  <a:pt x="287867" y="5"/>
                </a:cubicBezTo>
                <a:cubicBezTo>
                  <a:pt x="323145" y="1416"/>
                  <a:pt x="293511" y="239894"/>
                  <a:pt x="296333" y="279405"/>
                </a:cubicBezTo>
                <a:cubicBezTo>
                  <a:pt x="299155" y="318916"/>
                  <a:pt x="301977" y="277994"/>
                  <a:pt x="304800" y="2370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2789255" y="2405046"/>
            <a:ext cx="282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หาจำนวนเงินที่ต้องออม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428" y="2405047"/>
            <a:ext cx="395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69" y="3839170"/>
            <a:ext cx="2886223" cy="2047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9085" y="3426997"/>
            <a:ext cx="3854862" cy="1635481"/>
            <a:chOff x="1342305" y="3426997"/>
            <a:chExt cx="2932409" cy="163548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5" y="3426997"/>
              <a:ext cx="2932409" cy="163548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44671" y="3770064"/>
              <a:ext cx="1548000" cy="39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ทุนทำสิ่งประดิษฐ์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70613" y="4137676"/>
              <a:ext cx="1033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5,000 บาท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73479" y="4481668"/>
              <a:ext cx="1033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5 เดือน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59" y="2879936"/>
            <a:ext cx="868282" cy="3180873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5400000">
            <a:off x="4727452" y="4101514"/>
            <a:ext cx="1210130" cy="54723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9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97" y="3720924"/>
            <a:ext cx="2902099" cy="19749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9085" y="827738"/>
            <a:ext cx="5991327" cy="1861088"/>
            <a:chOff x="849085" y="827738"/>
            <a:chExt cx="5991327" cy="1861088"/>
          </a:xfrm>
        </p:grpSpPr>
        <p:sp>
          <p:nvSpPr>
            <p:cNvPr id="13" name="Rounded Rectangle 12"/>
            <p:cNvSpPr/>
            <p:nvPr/>
          </p:nvSpPr>
          <p:spPr>
            <a:xfrm>
              <a:off x="849085" y="1315856"/>
              <a:ext cx="4772782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4 ใช้จ่ายตามที่จัดสรรและออมตามแผน</a:t>
              </a:r>
              <a:endParaRPr lang="th-TH" sz="26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603553">
              <a:off x="5285631" y="827738"/>
              <a:ext cx="1554781" cy="1861088"/>
              <a:chOff x="5359400" y="677333"/>
              <a:chExt cx="1554781" cy="186108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359400" y="677333"/>
                <a:ext cx="1554781" cy="1861088"/>
                <a:chOff x="6394171" y="1534061"/>
                <a:chExt cx="4211218" cy="4382211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4171" y="1534061"/>
                  <a:ext cx="3864754" cy="4382211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 rot="360139">
                  <a:off x="7281884" y="2369478"/>
                  <a:ext cx="492374" cy="860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th-TH" sz="18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 rot="360139">
                  <a:off x="7086178" y="3285353"/>
                  <a:ext cx="859643" cy="6453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200" b="1" smtClean="0">
                      <a:solidFill>
                        <a:srgbClr val="C0000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  <a:sym typeface="Wingdings 2" panose="05020102010507070707" pitchFamily="18" charset="2"/>
                    </a:rPr>
                    <a:t></a:t>
                  </a:r>
                  <a:endParaRPr lang="th-TH" sz="12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254763">
                  <a:off x="7829169" y="4046769"/>
                  <a:ext cx="668865" cy="127321"/>
                </a:xfrm>
                <a:custGeom>
                  <a:avLst/>
                  <a:gdLst>
                    <a:gd name="connsiteX0" fmla="*/ 0 w 668866"/>
                    <a:gd name="connsiteY0" fmla="*/ 101921 h 127321"/>
                    <a:gd name="connsiteX1" fmla="*/ 118533 w 668866"/>
                    <a:gd name="connsiteY1" fmla="*/ 321 h 127321"/>
                    <a:gd name="connsiteX2" fmla="*/ 211666 w 668866"/>
                    <a:gd name="connsiteY2" fmla="*/ 68054 h 127321"/>
                    <a:gd name="connsiteX3" fmla="*/ 347133 w 668866"/>
                    <a:gd name="connsiteY3" fmla="*/ 17254 h 127321"/>
                    <a:gd name="connsiteX4" fmla="*/ 482600 w 668866"/>
                    <a:gd name="connsiteY4" fmla="*/ 110387 h 127321"/>
                    <a:gd name="connsiteX5" fmla="*/ 601133 w 668866"/>
                    <a:gd name="connsiteY5" fmla="*/ 34187 h 127321"/>
                    <a:gd name="connsiteX6" fmla="*/ 668866 w 668866"/>
                    <a:gd name="connsiteY6" fmla="*/ 127321 h 127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8866" h="127321">
                      <a:moveTo>
                        <a:pt x="0" y="101921"/>
                      </a:moveTo>
                      <a:cubicBezTo>
                        <a:pt x="41627" y="53943"/>
                        <a:pt x="83255" y="5965"/>
                        <a:pt x="118533" y="321"/>
                      </a:cubicBezTo>
                      <a:cubicBezTo>
                        <a:pt x="153811" y="-5323"/>
                        <a:pt x="173566" y="65232"/>
                        <a:pt x="211666" y="68054"/>
                      </a:cubicBezTo>
                      <a:cubicBezTo>
                        <a:pt x="249766" y="70876"/>
                        <a:pt x="301977" y="10199"/>
                        <a:pt x="347133" y="17254"/>
                      </a:cubicBezTo>
                      <a:cubicBezTo>
                        <a:pt x="392289" y="24309"/>
                        <a:pt x="440267" y="107565"/>
                        <a:pt x="482600" y="110387"/>
                      </a:cubicBezTo>
                      <a:cubicBezTo>
                        <a:pt x="524933" y="113209"/>
                        <a:pt x="570089" y="31365"/>
                        <a:pt x="601133" y="34187"/>
                      </a:cubicBezTo>
                      <a:cubicBezTo>
                        <a:pt x="632177" y="37009"/>
                        <a:pt x="650521" y="82165"/>
                        <a:pt x="668866" y="12732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7779453" y="4512865"/>
                  <a:ext cx="607544" cy="107652"/>
                </a:xfrm>
                <a:custGeom>
                  <a:avLst/>
                  <a:gdLst>
                    <a:gd name="connsiteX0" fmla="*/ 0 w 484199"/>
                    <a:gd name="connsiteY0" fmla="*/ 76200 h 85381"/>
                    <a:gd name="connsiteX1" fmla="*/ 93133 w 484199"/>
                    <a:gd name="connsiteY1" fmla="*/ 0 h 85381"/>
                    <a:gd name="connsiteX2" fmla="*/ 67733 w 484199"/>
                    <a:gd name="connsiteY2" fmla="*/ 76200 h 85381"/>
                    <a:gd name="connsiteX3" fmla="*/ 254000 w 484199"/>
                    <a:gd name="connsiteY3" fmla="*/ 25400 h 85381"/>
                    <a:gd name="connsiteX4" fmla="*/ 254000 w 484199"/>
                    <a:gd name="connsiteY4" fmla="*/ 84667 h 85381"/>
                    <a:gd name="connsiteX5" fmla="*/ 406400 w 484199"/>
                    <a:gd name="connsiteY5" fmla="*/ 59267 h 85381"/>
                    <a:gd name="connsiteX6" fmla="*/ 474133 w 484199"/>
                    <a:gd name="connsiteY6" fmla="*/ 76200 h 85381"/>
                    <a:gd name="connsiteX7" fmla="*/ 482600 w 484199"/>
                    <a:gd name="connsiteY7" fmla="*/ 59267 h 8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4199" h="85381">
                      <a:moveTo>
                        <a:pt x="0" y="76200"/>
                      </a:moveTo>
                      <a:cubicBezTo>
                        <a:pt x="40922" y="38100"/>
                        <a:pt x="81844" y="0"/>
                        <a:pt x="93133" y="0"/>
                      </a:cubicBezTo>
                      <a:cubicBezTo>
                        <a:pt x="104422" y="0"/>
                        <a:pt x="40922" y="71967"/>
                        <a:pt x="67733" y="76200"/>
                      </a:cubicBezTo>
                      <a:cubicBezTo>
                        <a:pt x="94544" y="80433"/>
                        <a:pt x="222956" y="23989"/>
                        <a:pt x="254000" y="25400"/>
                      </a:cubicBezTo>
                      <a:cubicBezTo>
                        <a:pt x="285044" y="26811"/>
                        <a:pt x="228600" y="79023"/>
                        <a:pt x="254000" y="84667"/>
                      </a:cubicBezTo>
                      <a:cubicBezTo>
                        <a:pt x="279400" y="90312"/>
                        <a:pt x="369711" y="60678"/>
                        <a:pt x="406400" y="59267"/>
                      </a:cubicBezTo>
                      <a:cubicBezTo>
                        <a:pt x="443089" y="57856"/>
                        <a:pt x="461433" y="76200"/>
                        <a:pt x="474133" y="76200"/>
                      </a:cubicBezTo>
                      <a:cubicBezTo>
                        <a:pt x="486833" y="76200"/>
                        <a:pt x="484716" y="67733"/>
                        <a:pt x="482600" y="592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 rot="336907">
                  <a:off x="7573470" y="2909612"/>
                  <a:ext cx="3031919" cy="50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smtClean="0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ลดรายจ่ายไม่จำเป็น</a:t>
                  </a:r>
                  <a:endParaRPr lang="th-TH" sz="800" b="1"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 rot="336907">
                  <a:off x="7552565" y="3331177"/>
                  <a:ext cx="1688817" cy="507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800" b="1" smtClean="0"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เพิ่มรายได้</a:t>
                  </a:r>
                  <a:endParaRPr lang="th-TH" sz="800" b="1"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 rot="346936">
                  <a:off x="6979147" y="4183848"/>
                  <a:ext cx="876731" cy="788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600" b="1" smtClean="0">
                      <a:solidFill>
                        <a:srgbClr val="C00000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  <a:sym typeface="Wingdings 2" panose="05020102010507070707" pitchFamily="18" charset="2"/>
                    </a:rPr>
                    <a:t></a:t>
                  </a:r>
                  <a:endParaRPr lang="th-TH" sz="1600" b="1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 rot="360139">
                <a:off x="5624370" y="1192918"/>
                <a:ext cx="322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2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  <a:sym typeface="Wingdings 2" panose="05020102010507070707" pitchFamily="18" charset="2"/>
                  </a:rPr>
                  <a:t></a:t>
                </a:r>
                <a:endParaRPr lang="th-TH" sz="1200" b="1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360139">
                <a:off x="5598005" y="1615889"/>
                <a:ext cx="317380" cy="274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200" b="1" smtClean="0">
                    <a:solidFill>
                      <a:srgbClr val="C0000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  <a:sym typeface="Wingdings 2" panose="05020102010507070707" pitchFamily="18" charset="2"/>
                  </a:rPr>
                  <a:t></a:t>
                </a:r>
                <a:endParaRPr lang="th-TH" sz="1200" b="1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61" y="3353481"/>
            <a:ext cx="2057818" cy="14751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62998" y="2912356"/>
            <a:ext cx="4488324" cy="1968136"/>
            <a:chOff x="6226227" y="2903426"/>
            <a:chExt cx="4488324" cy="1968136"/>
          </a:xfrm>
        </p:grpSpPr>
        <p:grpSp>
          <p:nvGrpSpPr>
            <p:cNvPr id="43" name="Group 42"/>
            <p:cNvGrpSpPr/>
            <p:nvPr/>
          </p:nvGrpSpPr>
          <p:grpSpPr>
            <a:xfrm>
              <a:off x="9244719" y="2903426"/>
              <a:ext cx="1469832" cy="1299886"/>
              <a:chOff x="9071624" y="2657208"/>
              <a:chExt cx="1469832" cy="1299886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78359" y="2657208"/>
                <a:ext cx="1263097" cy="1299886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071624" y="3454400"/>
                <a:ext cx="644903" cy="47697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rgbClr val="FFE03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411989" y="3167169"/>
                <a:ext cx="210360" cy="287231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227" y="3505256"/>
              <a:ext cx="2760789" cy="136630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32972" y="2975137"/>
            <a:ext cx="5827412" cy="2376200"/>
            <a:chOff x="1032972" y="2965993"/>
            <a:chExt cx="5827412" cy="23762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223" y="3499455"/>
              <a:ext cx="277991" cy="39814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032972" y="2965993"/>
              <a:ext cx="5827412" cy="2376200"/>
              <a:chOff x="1060548" y="2985330"/>
              <a:chExt cx="5827412" cy="23762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060548" y="2985330"/>
                <a:ext cx="1907002" cy="1341488"/>
                <a:chOff x="752421" y="2733927"/>
                <a:chExt cx="1907002" cy="1341488"/>
              </a:xfrm>
            </p:grpSpPr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817651">
                  <a:off x="1608182" y="2733927"/>
                  <a:ext cx="260231" cy="601344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01" y="2780265"/>
                  <a:ext cx="783934" cy="338662"/>
                </a:xfrm>
                <a:prstGeom prst="rect">
                  <a:avLst/>
                </a:prstGeom>
              </p:spPr>
            </p:pic>
            <p:grpSp>
              <p:nvGrpSpPr>
                <p:cNvPr id="51" name="Group 50"/>
                <p:cNvGrpSpPr/>
                <p:nvPr/>
              </p:nvGrpSpPr>
              <p:grpSpPr>
                <a:xfrm>
                  <a:off x="752421" y="2905342"/>
                  <a:ext cx="1907002" cy="1170073"/>
                  <a:chOff x="707460" y="2807984"/>
                  <a:chExt cx="1907002" cy="1170073"/>
                </a:xfrm>
              </p:grpSpPr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28532" y="2807984"/>
                    <a:ext cx="885930" cy="1168602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4326" y="2968480"/>
                    <a:ext cx="808980" cy="1009577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7460" y="2979826"/>
                    <a:ext cx="369338" cy="56288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2" name="Multiply 51"/>
                <p:cNvSpPr/>
                <p:nvPr/>
              </p:nvSpPr>
              <p:spPr>
                <a:xfrm>
                  <a:off x="1205161" y="2921097"/>
                  <a:ext cx="839455" cy="772108"/>
                </a:xfrm>
                <a:prstGeom prst="mathMultiply">
                  <a:avLst>
                    <a:gd name="adj1" fmla="val 6218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7875" y="3860196"/>
                <a:ext cx="3780085" cy="150133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1564768" y="4959161"/>
            <a:ext cx="1351658" cy="843001"/>
            <a:chOff x="1317476" y="4682068"/>
            <a:chExt cx="1351658" cy="8430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399" y="4682068"/>
              <a:ext cx="864491" cy="6486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476" y="4886790"/>
              <a:ext cx="469675" cy="49353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632" y="4886790"/>
              <a:ext cx="645502" cy="46374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537" y="5016956"/>
              <a:ext cx="545590" cy="31379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243" y="5230657"/>
              <a:ext cx="511884" cy="294412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75" y="4625615"/>
            <a:ext cx="1228774" cy="1283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832" y="4751309"/>
            <a:ext cx="3456432" cy="84459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474" y="5089013"/>
            <a:ext cx="1226275" cy="56594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612" y="4772015"/>
            <a:ext cx="906166" cy="46618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456640" y="4063310"/>
            <a:ext cx="2715382" cy="1083733"/>
          </a:xfrm>
          <a:prstGeom prst="homePlate">
            <a:avLst/>
          </a:prstGeom>
          <a:solidFill>
            <a:srgbClr val="E6D5F3"/>
          </a:solidFill>
          <a:ln w="38100">
            <a:solidFill>
              <a:srgbClr val="A16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Rounded Rectangle 56"/>
          <p:cNvSpPr/>
          <p:nvPr/>
        </p:nvSpPr>
        <p:spPr>
          <a:xfrm>
            <a:off x="849085" y="1315856"/>
            <a:ext cx="4464000" cy="645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</a:t>
            </a:r>
            <a:endParaRPr lang="th-TH" sz="2600" b="1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9316" y="353760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th-TH" sz="2400" b="1" smtClean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endParaRPr lang="th-TH" sz="2400" b="1">
              <a:solidFill>
                <a:srgbClr val="7030A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640" y="4400878"/>
            <a:ext cx="247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เป็นไปตามแผนหรือไม่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601" y="1922298"/>
            <a:ext cx="4618136" cy="4370544"/>
            <a:chOff x="7086601" y="1922298"/>
            <a:chExt cx="4618136" cy="43705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035" y="3524029"/>
              <a:ext cx="1400702" cy="2768813"/>
            </a:xfrm>
            <a:prstGeom prst="rect">
              <a:avLst/>
            </a:prstGeom>
          </p:spPr>
        </p:pic>
        <p:sp>
          <p:nvSpPr>
            <p:cNvPr id="63" name="Oval Callout 62"/>
            <p:cNvSpPr/>
            <p:nvPr/>
          </p:nvSpPr>
          <p:spPr>
            <a:xfrm>
              <a:off x="7086601" y="1922298"/>
              <a:ext cx="3539066" cy="1147590"/>
            </a:xfrm>
            <a:prstGeom prst="wedgeEllipseCallout">
              <a:avLst>
                <a:gd name="adj1" fmla="val 43667"/>
                <a:gd name="adj2" fmla="val 92847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86601" y="2149299"/>
              <a:ext cx="3539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พยายามทำตามแผนโดยไม่ตึงหรือหย่อนจนเกินไปนะคะทุกคน</a:t>
              </a:r>
              <a:endParaRPr lang="th-TH" sz="20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73300" y="3537607"/>
            <a:ext cx="3022189" cy="1609436"/>
            <a:chOff x="2973300" y="3537607"/>
            <a:chExt cx="3022189" cy="1609436"/>
          </a:xfrm>
        </p:grpSpPr>
        <p:sp>
          <p:nvSpPr>
            <p:cNvPr id="59" name="Rectangle 58"/>
            <p:cNvSpPr/>
            <p:nvPr/>
          </p:nvSpPr>
          <p:spPr>
            <a:xfrm>
              <a:off x="3749741" y="3537607"/>
              <a:ext cx="10647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7030A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หาสาเหตุ</a:t>
              </a:r>
              <a:endParaRPr lang="th-TH" sz="2400" b="1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2973300" y="4063310"/>
              <a:ext cx="3022189" cy="1083733"/>
            </a:xfrm>
            <a:prstGeom prst="chevron">
              <a:avLst/>
            </a:prstGeom>
            <a:solidFill>
              <a:srgbClr val="E6D5F3"/>
            </a:solidFill>
            <a:ln w="38100">
              <a:solidFill>
                <a:srgbClr val="A162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9751" y="4273521"/>
              <a:ext cx="2342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หาสาเหตุที่ทำให้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ไม่เป็นไปตามแผน</a:t>
              </a:r>
              <a:endParaRPr lang="th-TH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89559" y="3524029"/>
            <a:ext cx="3022189" cy="1618771"/>
            <a:chOff x="5789559" y="3524029"/>
            <a:chExt cx="3022189" cy="1618771"/>
          </a:xfrm>
        </p:grpSpPr>
        <p:sp>
          <p:nvSpPr>
            <p:cNvPr id="60" name="Rectangle 59"/>
            <p:cNvSpPr/>
            <p:nvPr/>
          </p:nvSpPr>
          <p:spPr>
            <a:xfrm>
              <a:off x="6651572" y="3524029"/>
              <a:ext cx="10246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00000"/>
                </a:lnSpc>
                <a:spcAft>
                  <a:spcPts val="0"/>
                </a:spcAft>
              </a:pPr>
              <a:r>
                <a:rPr lang="th-TH" sz="2400" b="1" smtClean="0">
                  <a:solidFill>
                    <a:srgbClr val="7030A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ปรับแผน</a:t>
              </a:r>
              <a:endParaRPr lang="th-TH" sz="2400" b="1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5789559" y="4059067"/>
              <a:ext cx="3022189" cy="1083733"/>
            </a:xfrm>
            <a:prstGeom prst="chevron">
              <a:avLst/>
            </a:prstGeom>
            <a:solidFill>
              <a:srgbClr val="E6D5F3"/>
            </a:solidFill>
            <a:ln w="38100">
              <a:solidFill>
                <a:srgbClr val="A162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240292" y="4094112"/>
              <a:ext cx="21207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หาทางแก้ไขหรือปรับแผนให้สอดคล้องกับ</a:t>
              </a:r>
              <a:b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สิ่งที่เกิดขึ้น </a:t>
              </a:r>
              <a:endParaRPr lang="th-TH" sz="2000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25633" y="1262511"/>
            <a:ext cx="1244664" cy="723823"/>
            <a:chOff x="4580462" y="1262511"/>
            <a:chExt cx="1244664" cy="723823"/>
          </a:xfrm>
        </p:grpSpPr>
        <p:grpSp>
          <p:nvGrpSpPr>
            <p:cNvPr id="70" name="Group 69"/>
            <p:cNvGrpSpPr/>
            <p:nvPr/>
          </p:nvGrpSpPr>
          <p:grpSpPr>
            <a:xfrm>
              <a:off x="4580462" y="1397403"/>
              <a:ext cx="1244664" cy="588931"/>
              <a:chOff x="4709678" y="1311225"/>
              <a:chExt cx="884225" cy="493700"/>
            </a:xfrm>
          </p:grpSpPr>
          <p:sp>
            <p:nvSpPr>
              <p:cNvPr id="72" name="Curved Right Arrow 71"/>
              <p:cNvSpPr/>
              <p:nvPr/>
            </p:nvSpPr>
            <p:spPr>
              <a:xfrm flipH="1">
                <a:off x="5276306" y="1311225"/>
                <a:ext cx="317597" cy="296333"/>
              </a:xfrm>
              <a:prstGeom prst="curvedRightArrow">
                <a:avLst/>
              </a:prstGeom>
              <a:solidFill>
                <a:srgbClr val="DE52A2"/>
              </a:solidFill>
              <a:ln>
                <a:solidFill>
                  <a:srgbClr val="DE52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urved Right Arrow 72"/>
              <p:cNvSpPr/>
              <p:nvPr/>
            </p:nvSpPr>
            <p:spPr>
              <a:xfrm>
                <a:off x="4709678" y="1508592"/>
                <a:ext cx="283929" cy="296333"/>
              </a:xfrm>
              <a:prstGeom prst="curvedRightArrow">
                <a:avLst/>
              </a:prstGeom>
              <a:solidFill>
                <a:srgbClr val="DE52A2"/>
              </a:solidFill>
              <a:ln>
                <a:solidFill>
                  <a:srgbClr val="DE52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442" y="1262511"/>
              <a:ext cx="644947" cy="606442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95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4452620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ทำไมต้องวางแผนทางการเงิน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ใครบ้างที่ต้องวางแผนทางการเงิน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วางแผนทางการเงินทำได้อย่างไร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สิ่งที่ควรรู้ในการออมเงิน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663346" y="1779934"/>
            <a:ext cx="7271859" cy="4488914"/>
          </a:xfrm>
          <a:prstGeom prst="roundRect">
            <a:avLst>
              <a:gd name="adj" fmla="val 987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GB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0266" y="365043"/>
            <a:ext cx="4476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สิ่งที่ควรรู้ในการออมเงิน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40" y="889133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endParaRPr lang="th-TH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4993" y="1494946"/>
            <a:ext cx="3702353" cy="2301402"/>
            <a:chOff x="2207758" y="1613068"/>
            <a:chExt cx="3702353" cy="2301402"/>
          </a:xfrm>
        </p:grpSpPr>
        <p:grpSp>
          <p:nvGrpSpPr>
            <p:cNvPr id="6" name="Group 13"/>
            <p:cNvGrpSpPr/>
            <p:nvPr/>
          </p:nvGrpSpPr>
          <p:grpSpPr>
            <a:xfrm>
              <a:off x="2513758" y="1898470"/>
              <a:ext cx="3396353" cy="2016000"/>
              <a:chOff x="-263654" y="2733652"/>
              <a:chExt cx="3396353" cy="2340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-263654" y="2733652"/>
                <a:ext cx="3396353" cy="2340000"/>
              </a:xfrm>
              <a:prstGeom prst="roundRect">
                <a:avLst/>
              </a:prstGeom>
              <a:ln w="38100">
                <a:solidFill>
                  <a:srgbClr val="49BDEE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en-GB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49429" y="3776945"/>
                <a:ext cx="1274708" cy="53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ออมก่อนใช้</a:t>
                </a:r>
                <a:endParaRPr lang="en-GB" sz="2400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68239" y="2500938"/>
              <a:ext cx="1441940" cy="12994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80612" flipH="1">
              <a:off x="2884260" y="2008027"/>
              <a:ext cx="643696" cy="713121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2207758" y="1613068"/>
              <a:ext cx="612000" cy="612000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724" y="3969552"/>
            <a:ext cx="3685691" cy="2306351"/>
            <a:chOff x="2224419" y="3986500"/>
            <a:chExt cx="3685691" cy="2306351"/>
          </a:xfrm>
        </p:grpSpPr>
        <p:sp>
          <p:nvSpPr>
            <p:cNvPr id="13" name="Rounded Rectangle 12"/>
            <p:cNvSpPr/>
            <p:nvPr/>
          </p:nvSpPr>
          <p:spPr>
            <a:xfrm>
              <a:off x="2513757" y="4276851"/>
              <a:ext cx="3396353" cy="2016000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en-GB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819" y="4974015"/>
              <a:ext cx="2711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ออม </a:t>
              </a:r>
              <a:r>
                <a:rPr lang="th-TH" sz="2400" b="1" smtClean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≥ </a:t>
              </a:r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 </a:t>
              </a:r>
              <a:r>
                <a:rPr lang="th-TH" sz="2400" b="1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ใน 4 </a:t>
              </a:r>
            </a:p>
            <a:p>
              <a:r>
                <a:rPr lang="th-TH" sz="2400" b="1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ของรายได้ต่อ</a:t>
              </a:r>
              <a:r>
                <a:rPr lang="th-TH" sz="2400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เดือน</a:t>
              </a:r>
              <a:endPara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0462" y="4652366"/>
              <a:ext cx="1412830" cy="1397922"/>
            </a:xfrm>
            <a:prstGeom prst="rect">
              <a:avLst/>
            </a:prstGeom>
            <a:solidFill>
              <a:srgbClr val="00B0F0"/>
            </a:solidFill>
            <a:ln w="19050">
              <a:noFill/>
            </a:ln>
          </p:spPr>
        </p:pic>
        <p:sp>
          <p:nvSpPr>
            <p:cNvPr id="4" name="Pie 3"/>
            <p:cNvSpPr/>
            <p:nvPr/>
          </p:nvSpPr>
          <p:spPr>
            <a:xfrm flipH="1">
              <a:off x="4567382" y="4710005"/>
              <a:ext cx="1256881" cy="1203891"/>
            </a:xfrm>
            <a:prstGeom prst="pie">
              <a:avLst>
                <a:gd name="adj1" fmla="val 10644483"/>
                <a:gd name="adj2" fmla="val 16170345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24419" y="3986500"/>
              <a:ext cx="612000" cy="6120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106211" y="2009665"/>
            <a:ext cx="64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สร้างวินัยในการออมด้วยเทคนิคการออม</a:t>
            </a:r>
            <a:endParaRPr lang="en-GB" sz="24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2081" y="2613249"/>
            <a:ext cx="6580628" cy="3445405"/>
            <a:chOff x="4952081" y="2613249"/>
            <a:chExt cx="6580628" cy="3445405"/>
          </a:xfrm>
        </p:grpSpPr>
        <p:sp>
          <p:nvSpPr>
            <p:cNvPr id="38" name="Oval Callout 37"/>
            <p:cNvSpPr/>
            <p:nvPr/>
          </p:nvSpPr>
          <p:spPr>
            <a:xfrm rot="20830638">
              <a:off x="4952081" y="3425726"/>
              <a:ext cx="2247785" cy="906926"/>
            </a:xfrm>
            <a:prstGeom prst="wedgeEllipseCallout">
              <a:avLst>
                <a:gd name="adj1" fmla="val 53411"/>
                <a:gd name="adj2" fmla="val 49185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เก็บเศษ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ของรายรับ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ไว้เป็นเงินออม</a:t>
              </a:r>
              <a:endParaRPr lang="th-TH" sz="2000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9" name="Oval Callout 38"/>
            <p:cNvSpPr/>
            <p:nvPr/>
          </p:nvSpPr>
          <p:spPr>
            <a:xfrm>
              <a:off x="7171895" y="2613249"/>
              <a:ext cx="1939479" cy="935151"/>
            </a:xfrm>
            <a:prstGeom prst="wedgeEllipseCallout">
              <a:avLst>
                <a:gd name="adj1" fmla="val 4517"/>
                <a:gd name="adj2" fmla="val 82763"/>
              </a:avLst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เก็บเงิน</a:t>
              </a: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ทอน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เป็น</a:t>
              </a:r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เงินออม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869" y="3877175"/>
              <a:ext cx="1071100" cy="2181479"/>
            </a:xfrm>
            <a:prstGeom prst="rect">
              <a:avLst/>
            </a:prstGeom>
          </p:spPr>
        </p:pic>
        <p:sp>
          <p:nvSpPr>
            <p:cNvPr id="41" name="Oval Callout 40"/>
            <p:cNvSpPr/>
            <p:nvPr/>
          </p:nvSpPr>
          <p:spPr>
            <a:xfrm rot="20872652">
              <a:off x="5035835" y="4599255"/>
              <a:ext cx="2247785" cy="1074601"/>
            </a:xfrm>
            <a:prstGeom prst="wedgeEllipseCallout">
              <a:avLst>
                <a:gd name="adj1" fmla="val 65612"/>
                <a:gd name="adj2" fmla="val -35526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หยอด</a:t>
              </a: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กระปุก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ก่อน</a:t>
              </a:r>
              <a:r>
                <a:rPr lang="th-TH" sz="20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ออกจาก</a:t>
              </a: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บ้าน</a:t>
              </a:r>
              <a:b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วันละ 10 บาท</a:t>
              </a:r>
              <a:endParaRPr lang="th-TH" sz="2000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2" name="Oval Callout 41"/>
            <p:cNvSpPr/>
            <p:nvPr/>
          </p:nvSpPr>
          <p:spPr>
            <a:xfrm rot="1169637">
              <a:off x="9216225" y="3253313"/>
              <a:ext cx="2247785" cy="840984"/>
            </a:xfrm>
            <a:prstGeom prst="wedgeEllipseCallout">
              <a:avLst>
                <a:gd name="adj1" fmla="val -42063"/>
                <a:gd name="adj2" fmla="val 99933"/>
              </a:avLst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smtClean="0">
                  <a:solidFill>
                    <a:schemeClr val="accent2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ได้แบงก์ 50 เมื่อไร หยอดใส่กระปุก</a:t>
              </a:r>
              <a:endParaRPr lang="th-TH" sz="2000" b="1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3" name="Oval Callout 42"/>
            <p:cNvSpPr/>
            <p:nvPr/>
          </p:nvSpPr>
          <p:spPr>
            <a:xfrm rot="391320">
              <a:off x="9134580" y="4557575"/>
              <a:ext cx="2398129" cy="1152000"/>
            </a:xfrm>
            <a:prstGeom prst="wedgeEllipseCallout">
              <a:avLst>
                <a:gd name="adj1" fmla="val -60074"/>
                <a:gd name="adj2" fmla="val -42534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smtClean="0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ซื้อของไม่จำเป็นเท่าไร ต้องเก็บเงินออมเท่านั้น</a:t>
              </a:r>
              <a:endParaRPr lang="th-TH" sz="2000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5769973" y="1929276"/>
            <a:ext cx="612000" cy="6120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endParaRPr lang="en-US" sz="36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85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  <p:bldP spid="45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ทำไมต้องวางแผนทางการเงิน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ใครบ้างที่ต้องวางแผนทางการเงิน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วางแผนทางการเงินทำได้อย่างไร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สิ่งที่ควรรู้ในการออมเงิน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0266" y="365043"/>
            <a:ext cx="4476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สิ่งที่ควรรู้ในการออมเงิน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854" y="1222407"/>
            <a:ext cx="384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ประเภทเงินออมตามเป้าหมาย</a:t>
            </a:r>
            <a:endParaRPr lang="th-TH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618692" y="1427295"/>
            <a:ext cx="3053320" cy="1265664"/>
          </a:xfrm>
          <a:prstGeom prst="wedgeEllipseCallout">
            <a:avLst>
              <a:gd name="adj1" fmla="val -60584"/>
              <a:gd name="adj2" fmla="val 5246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20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ควรออมเป็นลำดับแรก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20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 3-6 เท่าของรายจ่ายในแต่ละเดือน</a:t>
            </a:r>
            <a:endParaRPr lang="th-TH" sz="20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74324" y="3207983"/>
            <a:ext cx="2824812" cy="1594494"/>
            <a:chOff x="1874324" y="3207983"/>
            <a:chExt cx="2824812" cy="1594494"/>
          </a:xfrm>
        </p:grpSpPr>
        <p:sp>
          <p:nvSpPr>
            <p:cNvPr id="17" name="Rectangle 16"/>
            <p:cNvSpPr/>
            <p:nvPr/>
          </p:nvSpPr>
          <p:spPr>
            <a:xfrm>
              <a:off x="1874324" y="3207983"/>
              <a:ext cx="282481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ไว้ใช้ในยามเกษียณ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114" y="3616648"/>
              <a:ext cx="1677514" cy="118582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521787" y="4886140"/>
            <a:ext cx="2927404" cy="1697453"/>
            <a:chOff x="6521787" y="4886140"/>
            <a:chExt cx="2927404" cy="1697453"/>
          </a:xfrm>
        </p:grpSpPr>
        <p:sp>
          <p:nvSpPr>
            <p:cNvPr id="22" name="Rectangle 21"/>
            <p:cNvSpPr/>
            <p:nvPr/>
          </p:nvSpPr>
          <p:spPr>
            <a:xfrm>
              <a:off x="6521787" y="4886140"/>
              <a:ext cx="29274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</a:t>
              </a:r>
              <a:r>
                <a:rPr lang="th-TH" sz="2200" b="1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เพื่อ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ซื้อของที่อยากได้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283" y="5409686"/>
              <a:ext cx="1677671" cy="117390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149607" y="1888482"/>
            <a:ext cx="2222717" cy="1611414"/>
            <a:chOff x="5149607" y="1888482"/>
            <a:chExt cx="2222717" cy="1611414"/>
          </a:xfrm>
        </p:grpSpPr>
        <p:sp>
          <p:nvSpPr>
            <p:cNvPr id="40" name="Rectangle 39"/>
            <p:cNvSpPr/>
            <p:nvPr/>
          </p:nvSpPr>
          <p:spPr>
            <a:xfrm>
              <a:off x="5293081" y="1888482"/>
              <a:ext cx="19191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เงินออมเผื่อ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ฉุกเฉิน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667" y="2220506"/>
              <a:ext cx="1786657" cy="12793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07" y="2965585"/>
              <a:ext cx="841321" cy="48772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71688" y="3207086"/>
            <a:ext cx="2999539" cy="1545908"/>
            <a:chOff x="7471688" y="3207086"/>
            <a:chExt cx="2999539" cy="1545908"/>
          </a:xfrm>
        </p:grpSpPr>
        <p:sp>
          <p:nvSpPr>
            <p:cNvPr id="18" name="Rectangle 17"/>
            <p:cNvSpPr/>
            <p:nvPr/>
          </p:nvSpPr>
          <p:spPr>
            <a:xfrm>
              <a:off x="7471688" y="3207086"/>
              <a:ext cx="299953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เงินออมสำหรับ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รายจ่ายก้อนโต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041" y="3499896"/>
              <a:ext cx="1744419" cy="125309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81397" y="4893810"/>
            <a:ext cx="2202847" cy="1689784"/>
            <a:chOff x="3481397" y="4893810"/>
            <a:chExt cx="2202847" cy="1689784"/>
          </a:xfrm>
        </p:grpSpPr>
        <p:sp>
          <p:nvSpPr>
            <p:cNvPr id="23" name="Rectangle 22"/>
            <p:cNvSpPr/>
            <p:nvPr/>
          </p:nvSpPr>
          <p:spPr>
            <a:xfrm>
              <a:off x="3481397" y="4893810"/>
              <a:ext cx="220284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sz="2200" b="1" smtClean="0">
                  <a:solidFill>
                    <a:schemeClr val="accent3">
                      <a:lumMod val="50000"/>
                    </a:schemeClr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เงินออมเพื่อ</a:t>
              </a:r>
              <a:r>
                <a:rPr lang="th-TH" sz="2600" b="1" smtClean="0">
                  <a:solidFill>
                    <a:srgbClr val="C00000"/>
                  </a:solidFill>
                  <a:latin typeface="Browallia New" panose="020B0604020202020204" pitchFamily="34" charset="-34"/>
                  <a:ea typeface="Calibri" pitchFamily="34" charset="0"/>
                  <a:cs typeface="Browallia New" panose="020B0604020202020204" pitchFamily="34" charset="-34"/>
                </a:rPr>
                <a:t>การลงทุน</a:t>
              </a:r>
              <a:endParaRPr lang="th-TH" sz="2600" b="1" dirty="0">
                <a:solidFill>
                  <a:srgbClr val="C00000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731" y="5399908"/>
              <a:ext cx="1848936" cy="118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7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0266" y="365043"/>
            <a:ext cx="4476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สิ่งที่ควรรู้ในการออมเงิน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pic>
        <p:nvPicPr>
          <p:cNvPr id="1026" name="Picture 2" descr="ปิ่นโตแก้Asset 4@2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09" y="1479885"/>
            <a:ext cx="5989327" cy="48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437" y="2158157"/>
            <a:ext cx="4642164" cy="4020249"/>
            <a:chOff x="285437" y="2158157"/>
            <a:chExt cx="4642164" cy="402024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4E8"/>
                </a:clrFrom>
                <a:clrTo>
                  <a:srgbClr val="FCF4E8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285437" y="3357531"/>
              <a:ext cx="1831933" cy="28208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2218593" y="2158157"/>
              <a:ext cx="2709008" cy="1199374"/>
              <a:chOff x="2460246" y="2559934"/>
              <a:chExt cx="2327654" cy="894149"/>
            </a:xfrm>
          </p:grpSpPr>
          <p:sp>
            <p:nvSpPr>
              <p:cNvPr id="8" name="Cloud Callout 7"/>
              <p:cNvSpPr/>
              <p:nvPr/>
            </p:nvSpPr>
            <p:spPr>
              <a:xfrm>
                <a:off x="2460246" y="2559934"/>
                <a:ext cx="2327654" cy="894149"/>
              </a:xfrm>
              <a:prstGeom prst="cloudCallout">
                <a:avLst>
                  <a:gd name="adj1" fmla="val -59759"/>
                  <a:gd name="adj2" fmla="val 7278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88220" y="2743139"/>
                <a:ext cx="1825085" cy="527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เงินที่เก็บไว้จะพอใช้ตอนเกษียณไหมนะ</a:t>
                </a:r>
                <a:r>
                  <a:rPr lang="en-US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?</a:t>
                </a:r>
                <a:endParaRPr lang="th-TH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4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2356452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ทำไมต้องวางแผนทางการเงิน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ใครบ้างที่ต้องวางแผนทางการเงิน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วางแผนทางการเงินทำได้อย่างไร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สิ่งที่ควรรู้ในการออมเงิน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5763" y="365043"/>
            <a:ext cx="5230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ทำไมต้องวางแผนทางการเงิน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7199" y="5543877"/>
            <a:ext cx="5518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ถึงเวลาต้องคิดเรื่อง</a:t>
            </a: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วางแผนทางการเงิน</a:t>
            </a:r>
            <a:r>
              <a:rPr lang="th-TH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หรือยัง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1122" y="1594226"/>
            <a:ext cx="2225678" cy="796764"/>
            <a:chOff x="111122" y="1397000"/>
            <a:chExt cx="2225678" cy="796764"/>
          </a:xfrm>
        </p:grpSpPr>
        <p:sp>
          <p:nvSpPr>
            <p:cNvPr id="36" name="Cloud Callout 35"/>
            <p:cNvSpPr/>
            <p:nvPr/>
          </p:nvSpPr>
          <p:spPr>
            <a:xfrm>
              <a:off x="111122" y="1397000"/>
              <a:ext cx="2225678" cy="796764"/>
            </a:xfrm>
            <a:prstGeom prst="cloudCallout">
              <a:avLst>
                <a:gd name="adj1" fmla="val 5696"/>
                <a:gd name="adj2" fmla="val 12608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000" b="1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502" y="1599499"/>
              <a:ext cx="1712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เงินไม่พอใช้ทำไงดี</a:t>
              </a:r>
              <a:r>
                <a: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60246" y="3194128"/>
            <a:ext cx="2608421" cy="1043453"/>
            <a:chOff x="2460246" y="2559934"/>
            <a:chExt cx="2327654" cy="894149"/>
          </a:xfrm>
        </p:grpSpPr>
        <p:sp>
          <p:nvSpPr>
            <p:cNvPr id="37" name="Cloud Callout 36"/>
            <p:cNvSpPr/>
            <p:nvPr/>
          </p:nvSpPr>
          <p:spPr>
            <a:xfrm>
              <a:off x="2460246" y="2559934"/>
              <a:ext cx="2327654" cy="894149"/>
            </a:xfrm>
            <a:prstGeom prst="cloudCallout">
              <a:avLst>
                <a:gd name="adj1" fmla="val -71011"/>
                <a:gd name="adj2" fmla="val 2478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18669" y="2817976"/>
              <a:ext cx="2109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เงินหมดไปกับอะไรบ้าง</a:t>
              </a:r>
              <a:r>
                <a: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98832" y="1847234"/>
            <a:ext cx="2640587" cy="787400"/>
            <a:chOff x="2428080" y="1669001"/>
            <a:chExt cx="2640587" cy="787400"/>
          </a:xfrm>
        </p:grpSpPr>
        <p:sp>
          <p:nvSpPr>
            <p:cNvPr id="35" name="Cloud Callout 34"/>
            <p:cNvSpPr/>
            <p:nvPr/>
          </p:nvSpPr>
          <p:spPr>
            <a:xfrm>
              <a:off x="2428080" y="1669001"/>
              <a:ext cx="2530854" cy="787400"/>
            </a:xfrm>
            <a:prstGeom prst="cloudCallout">
              <a:avLst>
                <a:gd name="adj1" fmla="val -71529"/>
                <a:gd name="adj2" fmla="val 11547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23341" y="1875286"/>
              <a:ext cx="2445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ออมเงินได้เดือนละเท่าไร</a:t>
              </a:r>
              <a:r>
                <a:rPr 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0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26" name="Isosceles Triangle 25"/>
          <p:cNvSpPr/>
          <p:nvPr/>
        </p:nvSpPr>
        <p:spPr>
          <a:xfrm rot="5400000">
            <a:off x="5015953" y="3573476"/>
            <a:ext cx="2006033" cy="54723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6292585" y="1235296"/>
            <a:ext cx="5814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3200" b="1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</a:t>
            </a:r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</a:t>
            </a:r>
            <a:b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บริหารจัดการเงินให้เป็นระบบมากขึ้น</a:t>
            </a:r>
            <a:endParaRPr lang="th-TH" b="1" dirty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9"/>
          <a:stretch/>
        </p:blipFill>
        <p:spPr>
          <a:xfrm flipH="1">
            <a:off x="601578" y="3141081"/>
            <a:ext cx="1283545" cy="19064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13057" y="2275396"/>
            <a:ext cx="4666432" cy="4004749"/>
            <a:chOff x="6833446" y="2284782"/>
            <a:chExt cx="4666432" cy="4004749"/>
          </a:xfrm>
        </p:grpSpPr>
        <p:sp>
          <p:nvSpPr>
            <p:cNvPr id="44" name="Rounded Rectangle 43"/>
            <p:cNvSpPr/>
            <p:nvPr/>
          </p:nvSpPr>
          <p:spPr>
            <a:xfrm>
              <a:off x="6833446" y="2284782"/>
              <a:ext cx="2083594" cy="1868400"/>
            </a:xfrm>
            <a:prstGeom prst="roundRect">
              <a:avLst/>
            </a:prstGeom>
            <a:solidFill>
              <a:schemeClr val="bg1"/>
            </a:solidFill>
            <a:ln w="57150" cmpd="dbl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endParaRPr lang="th-TH" sz="2000" b="1" smtClean="0">
                <a:solidFill>
                  <a:srgbClr val="1F497D">
                    <a:lumMod val="75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endParaRPr lang="th-TH" sz="2000" b="1" smtClean="0">
                <a:solidFill>
                  <a:srgbClr val="1F497D">
                    <a:lumMod val="75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en-GB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46" name="Group 10"/>
            <p:cNvGrpSpPr/>
            <p:nvPr/>
          </p:nvGrpSpPr>
          <p:grpSpPr>
            <a:xfrm>
              <a:off x="9415478" y="2284782"/>
              <a:ext cx="2084400" cy="1868400"/>
              <a:chOff x="4857752" y="4071942"/>
              <a:chExt cx="2346881" cy="2143140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4857752" y="4071942"/>
                <a:ext cx="2346881" cy="2143140"/>
              </a:xfrm>
              <a:prstGeom prst="roundRect">
                <a:avLst/>
              </a:prstGeom>
              <a:solidFill>
                <a:schemeClr val="bg1"/>
              </a:solidFill>
              <a:ln w="57150" cmpd="dbl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th-TH" sz="3200" b="1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3200" b="1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3200" b="1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en-GB" sz="3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4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17843" y="5061078"/>
                <a:ext cx="1501714" cy="87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8224902" y="4423035"/>
              <a:ext cx="2083594" cy="1866496"/>
              <a:chOff x="8224902" y="4424939"/>
              <a:chExt cx="2083594" cy="1866496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8224902" y="4424939"/>
                <a:ext cx="2083594" cy="1866496"/>
              </a:xfrm>
              <a:prstGeom prst="roundRect">
                <a:avLst/>
              </a:prstGeom>
              <a:solidFill>
                <a:schemeClr val="bg1"/>
              </a:solidFill>
              <a:ln w="57150" cmpd="dbl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sz="2200" b="1" smtClean="0">
                  <a:solidFill>
                    <a:srgbClr val="1F497D">
                      <a:lumMod val="75000"/>
                    </a:srgbClr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/>
                <a:endParaRPr lang="th-TH" sz="2200" b="1">
                  <a:solidFill>
                    <a:srgbClr val="1F497D">
                      <a:lumMod val="75000"/>
                    </a:srgbClr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2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2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2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endParaRPr lang="en-GB" sz="22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628078" y="5469470"/>
                <a:ext cx="1257300" cy="655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833446" y="2447753"/>
              <a:ext cx="20835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มี</a:t>
              </a:r>
              <a:r>
                <a: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รายได้เพียงพอกับรายจ่าย</a:t>
              </a:r>
              <a:endPara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415478" y="2443965"/>
              <a:ext cx="2084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มีเงินใช้ในยามฉุกเฉิน</a:t>
              </a:r>
              <a:endPara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24902" y="4509982"/>
              <a:ext cx="20835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มีเงินออมหรือ</a:t>
              </a:r>
              <a:br>
                <a: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เงินลงทุนที่สร้าง</a:t>
              </a:r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รายได้</a:t>
              </a:r>
              <a:b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ใน</a:t>
              </a:r>
              <a:r>
                <a:rPr lang="th-TH" sz="20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อนาคต</a:t>
              </a:r>
              <a:endPara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242" y="3218982"/>
              <a:ext cx="1624739" cy="646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1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3066316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ทำไมต้องวางแผนทางการเงิน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ใครบ้างที่ต้องวางแผนทางการเงิน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วางแผนทางการเงินทำได้อย่างไร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สิ่งที่ควรรู้ในการออมเงิน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4247" y="365043"/>
            <a:ext cx="5872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ใครบ้างที่ต้องวางแผนทางการเงิน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007768" y="4493406"/>
            <a:ext cx="4680520" cy="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29900" y="4776403"/>
            <a:ext cx="4514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เป็นวัยสร้างเนื้อสร้างตัว แม้จะหาเงินได้มากขึ้น แต่มีค่าใช้จ่ายของตนเองและครอบครัว</a:t>
            </a:r>
            <a:b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มากขึ้นเช่นกัน</a:t>
            </a:r>
            <a:endParaRPr lang="th-TH" sz="2400" b="1">
              <a:solidFill>
                <a:schemeClr val="tx2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845355" y="4507920"/>
            <a:ext cx="1872000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40625" y="4776403"/>
            <a:ext cx="214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มีภาระ</a:t>
            </a:r>
            <a:r>
              <a:rPr lang="th-TH" sz="2400" b="1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การเงิน</a:t>
            </a:r>
            <a: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ลดลง </a:t>
            </a:r>
            <a:b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400" b="1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อาจ</a:t>
            </a:r>
            <a: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มีรายจ่าย</a:t>
            </a:r>
            <a:b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400" b="1">
                <a:solidFill>
                  <a:schemeClr val="tx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การดูแลสุขภาพ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2237" y="4776403"/>
            <a:ext cx="261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ปลูกฝังนิสัยการออม </a:t>
            </a:r>
            <a:b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วางแผนการใช้จ่าย </a:t>
            </a:r>
            <a:b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เพื่อเป็นพื้นฐานในอนาคต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591576" y="4493406"/>
            <a:ext cx="2160240" cy="0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94" y="2524493"/>
            <a:ext cx="1440989" cy="15853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39" y="2804453"/>
            <a:ext cx="829128" cy="13386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31344" y="2911945"/>
            <a:ext cx="1620544" cy="1205588"/>
            <a:chOff x="1966840" y="2573993"/>
            <a:chExt cx="1620544" cy="120558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840" y="2654077"/>
              <a:ext cx="789827" cy="1125504"/>
            </a:xfrm>
            <a:prstGeom prst="rect">
              <a:avLst/>
            </a:prstGeom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9312" y="2573993"/>
              <a:ext cx="648072" cy="117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9118" y="3026465"/>
            <a:ext cx="1129787" cy="10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4079776" y="2117142"/>
            <a:ext cx="4464496" cy="2232248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7009" y="2471455"/>
            <a:ext cx="1296144" cy="163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8859269" y="2117142"/>
            <a:ext cx="1746123" cy="2232248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1560453" y="1551684"/>
            <a:ext cx="2191363" cy="2797706"/>
            <a:chOff x="1783740" y="1551684"/>
            <a:chExt cx="2191363" cy="2797706"/>
          </a:xfrm>
        </p:grpSpPr>
        <p:sp>
          <p:nvSpPr>
            <p:cNvPr id="90" name="Rectangle 89"/>
            <p:cNvSpPr/>
            <p:nvPr/>
          </p:nvSpPr>
          <p:spPr>
            <a:xfrm>
              <a:off x="1783741" y="2117142"/>
              <a:ext cx="2191362" cy="2232248"/>
            </a:xfrm>
            <a:prstGeom prst="rect">
              <a:avLst/>
            </a:prstGeom>
            <a:noFill/>
            <a:ln w="31750">
              <a:solidFill>
                <a:srgbClr val="C130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783740" y="1551684"/>
              <a:ext cx="2183061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400" b="1">
                  <a:solidFill>
                    <a:srgbClr val="C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วัยเด็ก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079777" y="1551684"/>
            <a:ext cx="4464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วัย</a:t>
            </a:r>
            <a:r>
              <a:rPr lang="th-TH" sz="3400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 - วัย</a:t>
            </a:r>
            <a:r>
              <a:rPr lang="th-TH" sz="3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สร้างครอบครัว</a:t>
            </a:r>
            <a:endParaRPr lang="th-TH" sz="3400"/>
          </a:p>
        </p:txBody>
      </p:sp>
      <p:sp>
        <p:nvSpPr>
          <p:cNvPr id="6" name="Rectangle 5"/>
          <p:cNvSpPr/>
          <p:nvPr/>
        </p:nvSpPr>
        <p:spPr>
          <a:xfrm>
            <a:off x="8859269" y="1551684"/>
            <a:ext cx="17461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วัยเกษียณ</a:t>
            </a:r>
          </a:p>
        </p:txBody>
      </p:sp>
    </p:spTree>
    <p:extLst>
      <p:ext uri="{BB962C8B-B14F-4D97-AF65-F5344CB8AC3E}">
        <p14:creationId xmlns:p14="http://schemas.microsoft.com/office/powerpoint/2010/main" val="19102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56" grpId="0" animBg="1"/>
      <p:bldP spid="91" grpId="0" animBg="1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3728720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ทำไมต้องวางแผนทางการเงิน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ใครบ้างที่ต้องวางแผนทางการเงิน</a:t>
            </a:r>
            <a:endParaRPr lang="en-US" sz="360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วางแผนทางการเงินทำได้อย่างไร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สิ่งที่ควรรู้ในการออมเงิน</a:t>
            </a:r>
            <a:endParaRPr lang="en-US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1013" y="1257114"/>
            <a:ext cx="395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 ขั้นตอน การวางแผนทางการเงิน</a:t>
            </a:r>
            <a:endParaRPr lang="th-TH" b="1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414" y="4902197"/>
            <a:ext cx="5518505" cy="1388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5352" y="1835198"/>
            <a:ext cx="5108448" cy="262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0" y="1979339"/>
            <a:ext cx="4450139" cy="171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3" y="3781871"/>
            <a:ext cx="3386676" cy="1524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927" y="5348034"/>
            <a:ext cx="4696745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13284" y="2603412"/>
            <a:ext cx="4375627" cy="3755179"/>
            <a:chOff x="4840132" y="2603412"/>
            <a:chExt cx="4375627" cy="3755179"/>
          </a:xfrm>
        </p:grpSpPr>
        <p:sp>
          <p:nvSpPr>
            <p:cNvPr id="14" name="Rectangle 13"/>
            <p:cNvSpPr/>
            <p:nvPr/>
          </p:nvSpPr>
          <p:spPr>
            <a:xfrm>
              <a:off x="4840132" y="2603412"/>
              <a:ext cx="4375627" cy="3755179"/>
            </a:xfrm>
            <a:prstGeom prst="rect">
              <a:avLst/>
            </a:prstGeom>
            <a:solidFill>
              <a:srgbClr val="F2F2E8"/>
            </a:solidFill>
            <a:ln w="12700">
              <a:solidFill>
                <a:srgbClr val="79512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5062374" y="2651498"/>
              <a:ext cx="3780000" cy="48659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2800" b="1" smtClean="0">
                  <a:solidFill>
                    <a:schemeClr val="accent2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บันทึกรายรับ -รายจ่าย</a:t>
              </a:r>
              <a:endParaRPr lang="th-TH" sz="280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5886" y="2101228"/>
            <a:ext cx="2972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1.1  บันทึกรายรับรายจ่าย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73724"/>
              </p:ext>
            </p:extLst>
          </p:nvPr>
        </p:nvGraphicFramePr>
        <p:xfrm>
          <a:off x="5133757" y="3148536"/>
          <a:ext cx="3786908" cy="3112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009"/>
                <a:gridCol w="1081426"/>
                <a:gridCol w="1034473"/>
              </a:tblGrid>
              <a:tr h="304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รายรับ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รายจ่าย</a:t>
                      </a:r>
                      <a:endParaRPr lang="en-US" sz="20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เงินเดือน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15,000</a:t>
                      </a:r>
                      <a:endParaRPr lang="en-US" sz="18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97ABA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ค่าเช่าหอ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,000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ค่าแต่งรถมอเตอร์ไซค์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19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ค่าเครื่องสำอาง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 500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7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ค่าเดินทาง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2,000</a:t>
                      </a: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ค่าหนังสือเรียน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smtClean="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1,000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ค่าอาหาร</a:t>
                      </a:r>
                      <a:r>
                        <a:rPr lang="th-TH" sz="1800" b="1" kern="1200" baseline="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800" b="1" smtClean="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kern="1200" smtClean="0">
                          <a:solidFill>
                            <a:srgbClr val="97331F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4,500</a:t>
                      </a:r>
                      <a:endParaRPr lang="en-US" sz="1800" b="1" kern="1200">
                        <a:solidFill>
                          <a:srgbClr val="97331F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รวม </a:t>
                      </a:r>
                      <a:r>
                        <a:rPr lang="en-US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800" b="1" smtClean="0">
                          <a:solidFill>
                            <a:srgbClr val="795127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บาท)</a:t>
                      </a:r>
                      <a:endParaRPr lang="en-US" sz="1800" b="1">
                        <a:solidFill>
                          <a:srgbClr val="795127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mtClean="0">
                        <a:solidFill>
                          <a:srgbClr val="097ABA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9512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856984" y="3486158"/>
            <a:ext cx="958716" cy="2345996"/>
          </a:xfrm>
          <a:prstGeom prst="rect">
            <a:avLst/>
          </a:prstGeom>
          <a:noFill/>
          <a:ln w="28575"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Curved Right Arrow 18"/>
          <p:cNvSpPr/>
          <p:nvPr/>
        </p:nvSpPr>
        <p:spPr>
          <a:xfrm>
            <a:off x="6547889" y="5623275"/>
            <a:ext cx="207493" cy="431889"/>
          </a:xfrm>
          <a:prstGeom prst="curvedRightArrow">
            <a:avLst/>
          </a:prstGeom>
          <a:solidFill>
            <a:srgbClr val="6EB750"/>
          </a:solidFill>
          <a:ln>
            <a:solidFill>
              <a:srgbClr val="6EB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35890" y="3492128"/>
            <a:ext cx="936152" cy="2340026"/>
          </a:xfrm>
          <a:prstGeom prst="rect">
            <a:avLst/>
          </a:prstGeom>
          <a:noFill/>
          <a:ln w="28575"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Curved Right Arrow 20"/>
          <p:cNvSpPr/>
          <p:nvPr/>
        </p:nvSpPr>
        <p:spPr>
          <a:xfrm flipH="1">
            <a:off x="8978974" y="5623275"/>
            <a:ext cx="207493" cy="431889"/>
          </a:xfrm>
          <a:prstGeom prst="curvedRightArrow">
            <a:avLst/>
          </a:prstGeom>
          <a:solidFill>
            <a:srgbClr val="EE522C"/>
          </a:solidFill>
          <a:ln>
            <a:solidFill>
              <a:srgbClr val="EE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9086" y="1003215"/>
            <a:ext cx="5300754" cy="984713"/>
            <a:chOff x="849086" y="1003215"/>
            <a:chExt cx="5300754" cy="984713"/>
          </a:xfrm>
        </p:grpSpPr>
        <p:sp>
          <p:nvSpPr>
            <p:cNvPr id="10" name="Rounded Rectangle 9"/>
            <p:cNvSpPr/>
            <p:nvPr/>
          </p:nvSpPr>
          <p:spPr>
            <a:xfrm>
              <a:off x="849086" y="1315856"/>
              <a:ext cx="2743200" cy="6452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ขั้นที่ 1 สำรวจตนเอง</a:t>
              </a:r>
              <a:endParaRPr lang="th-TH" b="1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8562" y="1153257"/>
              <a:ext cx="1701278" cy="83467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785A23">
                    <a:alpha val="50196"/>
                  </a:srgbClr>
                </a:clrFrom>
                <a:clrTo>
                  <a:srgbClr val="785A2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3166" flipH="1">
              <a:off x="3173633" y="1003215"/>
              <a:ext cx="684033" cy="93101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995377" y="5892737"/>
            <a:ext cx="70990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1800" b="1">
                <a:solidFill>
                  <a:schemeClr val="accent6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15,000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8629" y="5892737"/>
            <a:ext cx="709908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1800" b="1">
                <a:solidFill>
                  <a:srgbClr val="97331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13,000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9127" y="365043"/>
            <a:ext cx="6103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smtClean="0">
                <a:solidFill>
                  <a:srgbClr val="2E3387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วางแผนทางการเงินทำได้อย่างไร</a:t>
            </a:r>
            <a:endParaRPr lang="th-TH" sz="4400" b="1">
              <a:solidFill>
                <a:srgbClr val="2E3387"/>
              </a:solidFill>
              <a:latin typeface="Browallia New" panose="020B0604020202020204" pitchFamily="34" charset="-34"/>
              <a:ea typeface="+mj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70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9" grpId="0" animBg="1"/>
      <p:bldP spid="20" grpId="0" animBg="1"/>
      <p:bldP spid="21" grpId="0" animBg="1"/>
      <p:bldP spid="2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FE61A21EDF8E6A40831CAB6B20FEECED" ma:contentTypeVersion="1" ma:contentTypeDescription="สร้างเอกสารใหม่" ma:contentTypeScope="" ma:versionID="50fae079669103ca3584a4d85ba034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0ffaa90f370ffabf7a49a23e3f2a21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9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66F98F-D441-45A5-B535-42ADA0B55C5E}"/>
</file>

<file path=customXml/itemProps2.xml><?xml version="1.0" encoding="utf-8"?>
<ds:datastoreItem xmlns:ds="http://schemas.openxmlformats.org/officeDocument/2006/customXml" ds:itemID="{D31DAB74-BF0E-45E6-B61B-959E2964E3C5}"/>
</file>

<file path=customXml/itemProps3.xml><?xml version="1.0" encoding="utf-8"?>
<ds:datastoreItem xmlns:ds="http://schemas.openxmlformats.org/officeDocument/2006/customXml" ds:itemID="{A00B953E-670C-4725-9A7D-E998565F2A13}"/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1815</Words>
  <Application>Microsoft Office PowerPoint</Application>
  <PresentationFormat>Widescreen</PresentationFormat>
  <Paragraphs>400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TH SarabunPSK</vt:lpstr>
      <vt:lpstr>Times New Roman</vt:lpstr>
      <vt:lpstr>Wingdings 2</vt:lpstr>
      <vt:lpstr>1_Office Theme</vt:lpstr>
      <vt:lpstr>1_Custom Design</vt:lpstr>
      <vt:lpstr>2_Office Theme</vt:lpstr>
      <vt:lpstr>3_Office Theme</vt:lpstr>
      <vt:lpstr>บทที่ 2 การเงินส่วนบุคคล...รู้ก่อน ทำก่อน รวยกว่า</vt:lpstr>
      <vt:lpstr>หัวข้อเนื้อหา</vt:lpstr>
      <vt:lpstr>หัวข้อเนื้อหา</vt:lpstr>
      <vt:lpstr>PowerPoint Presentation</vt:lpstr>
      <vt:lpstr>หัวข้อเนื้อหา</vt:lpstr>
      <vt:lpstr>PowerPoint Presentation</vt:lpstr>
      <vt:lpstr>หัวข้อเนื้อหา</vt:lpstr>
      <vt:lpstr>PowerPoint Presentation</vt:lpstr>
      <vt:lpstr>PowerPoint Presentation</vt:lpstr>
      <vt:lpstr>PowerPoint Presentation</vt:lpstr>
      <vt:lpstr> กิจกรรมที่ 2.1  เกมกล่องเพื่อนยิ้ม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หัวข้อเนื้อหา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สิรีธร ปุษปาคม</cp:lastModifiedBy>
  <cp:revision>1012</cp:revision>
  <cp:lastPrinted>2019-02-12T02:33:29Z</cp:lastPrinted>
  <dcterms:created xsi:type="dcterms:W3CDTF">2019-01-08T07:12:09Z</dcterms:created>
  <dcterms:modified xsi:type="dcterms:W3CDTF">2019-07-04T06:54:31Z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0x010100FE61A21EDF8E6A40831CAB6B20FEECED</vt:lpwstr>
  </property>
  <property fmtid="{D5CDD505-2E9C-101B-9397-08002B2CF9AE}" pid="3" name="Order">
    <vt:r8>7300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