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52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5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7"/>
  </p:notesMasterIdLst>
  <p:sldIdLst>
    <p:sldId id="290" r:id="rId5"/>
    <p:sldId id="335" r:id="rId6"/>
    <p:sldId id="291" r:id="rId7"/>
    <p:sldId id="364" r:id="rId8"/>
    <p:sldId id="368" r:id="rId9"/>
    <p:sldId id="366" r:id="rId10"/>
    <p:sldId id="369" r:id="rId11"/>
    <p:sldId id="367" r:id="rId12"/>
    <p:sldId id="373" r:id="rId13"/>
    <p:sldId id="372" r:id="rId14"/>
    <p:sldId id="370" r:id="rId15"/>
    <p:sldId id="374" r:id="rId16"/>
    <p:sldId id="375" r:id="rId17"/>
    <p:sldId id="376" r:id="rId18"/>
    <p:sldId id="377" r:id="rId19"/>
    <p:sldId id="407" r:id="rId20"/>
    <p:sldId id="379" r:id="rId21"/>
    <p:sldId id="380" r:id="rId22"/>
    <p:sldId id="401" r:id="rId23"/>
    <p:sldId id="400" r:id="rId24"/>
    <p:sldId id="381" r:id="rId25"/>
    <p:sldId id="384" r:id="rId26"/>
    <p:sldId id="383" r:id="rId27"/>
    <p:sldId id="382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8" r:id="rId41"/>
    <p:sldId id="411" r:id="rId42"/>
    <p:sldId id="404" r:id="rId43"/>
    <p:sldId id="397" r:id="rId44"/>
    <p:sldId id="363" r:id="rId45"/>
    <p:sldId id="348" r:id="rId46"/>
    <p:sldId id="354" r:id="rId47"/>
    <p:sldId id="410" r:id="rId48"/>
    <p:sldId id="412" r:id="rId49"/>
    <p:sldId id="357" r:id="rId50"/>
    <p:sldId id="358" r:id="rId51"/>
    <p:sldId id="359" r:id="rId52"/>
    <p:sldId id="361" r:id="rId53"/>
    <p:sldId id="362" r:id="rId54"/>
    <p:sldId id="405" r:id="rId55"/>
    <p:sldId id="399" r:id="rId5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2A2"/>
    <a:srgbClr val="00B09B"/>
    <a:srgbClr val="8037B7"/>
    <a:srgbClr val="C13018"/>
    <a:srgbClr val="ED7D31"/>
    <a:srgbClr val="FFC000"/>
    <a:srgbClr val="B17ED8"/>
    <a:srgbClr val="F6EFFB"/>
    <a:srgbClr val="A162D0"/>
    <a:srgbClr val="E6D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25" autoAdjust="0"/>
    <p:restoredTop sz="71922" autoAdjust="0"/>
  </p:normalViewPr>
  <p:slideViewPr>
    <p:cSldViewPr snapToGrid="0">
      <p:cViewPr varScale="1">
        <p:scale>
          <a:sx n="80" d="100"/>
          <a:sy n="80" d="100"/>
        </p:scale>
        <p:origin x="1680" y="60"/>
      </p:cViewPr>
      <p:guideLst/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6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ustomXml" Target="../customXml/item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จ่ายค่าเดินทางไปเรียน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เดินทางโดยรถส่วนตัวหรือรถสาธารณะ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ทุกคนต้องเลือกว่าจะเดินทางโดยวิธีไหน ไม่ว่าจะมีเลข 2 หรือไม่มีก็ตาม เพราะเราจะหยุดจ่ายก็ต่อเมื่อ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 (ถ้าทุกคนเข้าใจแล้ว ไม่ต้องพูดส่วนนี้)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รถส่วนตัว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700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รถสาธารณะ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400 บาท”</a:t>
            </a:r>
          </a:p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h-TH" sz="1600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25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25 ก็กากบาทเลข 25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25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5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659244" cy="36004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25 เพื่อนส่งข้อความ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ชวนไปเที่ยวญี่ปุ่น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มีค่าใช้จ่าย 30,000 บาท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ถ้า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ตัดสินใจไป</a:t>
            </a:r>
            <a:r>
              <a:rPr lang="th-TH" sz="1600" b="1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โดยใช้บัตรเครดิตผ่อน 0</a:t>
            </a:r>
            <a:r>
              <a:rPr lang="en-US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แปลว่า ผู้ออกบัตรเครดิตจะสำรองออกเงินให้เราไปก่อน และจะมาเรียกเก็บเงินเมื่อถึงวันครบกำหนดในภายหลัง เราจึงยังไม่ต้องจ่ายเงิน ณ วันที่ใช้บัตร ดังนั้น ไม่ต้องบันทึกรายรับ-รายจ่าย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</a:t>
            </a:r>
            <a:r>
              <a:rPr lang="th-TH" sz="1600" b="1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ตัดสินใจไม่ไป 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ก็ไม่ต้องบันทึกรายรับ-รายจ่ายเช่นกัน</a:t>
            </a:r>
            <a:endParaRPr lang="en-US" sz="1600" b="0" smtClean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7063" indent="-62706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600" b="1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หากมีเวลาพอ ผู้สอนอาจถามคำถามชวนคุย เช่น ใครไปหรือไม่ไปบ้าง ทำไมถึงไปหรือไม่ไป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0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8 ก็กากบาทเลข 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8 ก็ไม่ต้องทำอะไร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8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2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562600" cy="36004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8 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Emergency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ยางแตกไม่มีชิ้นดี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คนที่เดินทางโดยรถส่วนตัวเปลี่ยนยาง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รถส่วนตัว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60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ต้องเสียเงิน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ส่วนคนที่เดินทางโดย</a:t>
            </a:r>
            <a:r>
              <a:rPr lang="th-TH" sz="1600" b="1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รถสาธารณะ 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60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 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ไม่ต้องกรอกอะไร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88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31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31 ก็กากบาทเลข 31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31 ก็ไม่ต้องทำอะไร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31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03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31 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Happy Sunday: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ซื้อของใช้ในซุปเปอร์มาร์เก็ต ทุกคนจ่าย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ในชีวิตจริง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เราก็ต้องซื้อของใช้เหมือนกัน </a:t>
            </a:r>
            <a:r>
              <a:rPr lang="th-TH" sz="1600" b="1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เมื่อมีเงินเดือน เราต้องกันเงินส่วนหนึ่งไว้สำหรับซื้อของใช้ที่จำเป็น หรืออาจตั้งงบไว้เลยว่าจะใช้อาทิตย์/ วันละเท่าไร </a:t>
            </a:r>
            <a:endParaRPr lang="th-TH" sz="1600" b="1" smtClean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9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14!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14 ก็กากบาทเลข 14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14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14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20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14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แฟนเดย์: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นัดออกเดทกับสาวที่แอบปิ๊ง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ผู้หญิงไม่เสียเงิน ผู้ชายจ่าย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ผู้ชาย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จ่ายค่าออกเดท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ในชีวิตจริง ถ้ารู้ตัวว่าเป็นสายเปย์ ต้องกันเงินส่วนหนึ่งไว้สำหรับเปย์ด้วย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03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35! </a:t>
            </a: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35 ก็กากบาทเลข 35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35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5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5438" y="4389399"/>
            <a:ext cx="5871117" cy="360045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2.2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Money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Bingo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(ประมาณ 80 นาที)</a:t>
            </a: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ประกอบด้วย </a:t>
            </a:r>
            <a:r>
              <a:rPr lang="en-US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(2) ตาราง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สำหรับบันทึกรายรับหรือรายจ่าย (3) ใบสรุปค่าใช้จ่าย (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Monthly spending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ทั้งนี้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ใบกิจกรรมมีทั้งหมด 12 แบบ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แต่ละแบบมีเลขแตกต่างกัน (สังเกตได้จากสัญลักษณ์มุมบนขวา) และจะ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ไม่พร้อมกัน</a:t>
            </a:r>
            <a:endParaRPr lang="th-TH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เมื่อผู้สอนสุ่มหมายเลขใดขึ้นมา จะปรากฏรายการซึ่งอาจเป็นรายรับหรือรายจ่ายซ่อนอยู่ โดยผู้เรียนจะต้องบันทึกรายการดังกล่าวในตาราง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แม้หมายเลขของรายการนั้นจะไม่ได้อยู่ในใบ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ของตนเอง หากเป็นรายรับให้บันทึกในช่องรายรับ หากเป็นรายจ่ายให้บันทึกในช่องรายจ่าย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จะบันทึกเฉพาะรายจ่ายที่เพิ่งเกิดขึ้นในรอบนั้น และไม่ต้องบันทึกรายจ่ายรอบต่อ ๆ ไปอีก แต่ยังได้รายรับจากโบนัสอยู่ โดยให้บันทึกรายรับต่อไป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หากใครยังไม่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ก็ต้องบันทึกรายรับ-รายจ่ายไปเรื่อย ๆ จนกว่าจะ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34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35 </a:t>
            </a:r>
            <a:r>
              <a:rPr lang="en-GB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Phone Call: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ได้รับโทรศัพท์จากเพื่อนชวนทำประกันอุบัติเหตุ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ถ้าตัดสินใจทำประกันต้องจ่าย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ถ้าตัดสินใจไม่ทำก็ไม่ต้องจ่าย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ถ้าเราถูกชักชวนให้ทำประกัน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คุณมีสิทธิที่จะซื้อหรือปฏิเสธก็ได้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หากประกันที่เสนอขายตอบโจทย์พอดี อ่านเงื่อนไขในกรมธรรม์แล้วเหมาะสม และ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จ่ายเบี้ยประกันไหว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ก็สามารถซื้อได้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11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23!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23 ก็กากบาทเลข 23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23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9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23 ชุดทำงานยับ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ซื้อเตารีด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ไม่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ต้องกรอกอะไร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ส่วนคนที่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ไม่ได้ซื้อเตารีดไอน้ำ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กรอกรายจ่าย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ค่าจ้างรีดผ้า 500 บาท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7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33!</a:t>
            </a: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33 ก็กากบาทเลข 33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33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6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33 สุขสันต์วันเกิดคนที่เกิดวันที่ลงท้ายด้วย 3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เพื่อนทุกคนจัดปาร์ตี้เซอร์ไพรส์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ไม่ได้เกิด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วันที่ลงท้ายด้วย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3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จ่ายคนละ 400 บาท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 3, 13 และ 23 ไม่ต้องจ่าย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h-TH" sz="160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92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18!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18 ก็กากบาทเลข 18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18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6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18 </a:t>
            </a:r>
            <a:r>
              <a:rPr lang="en-GB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Emergency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ประสบอุบัติเหตุ</a:t>
            </a:r>
            <a:r>
              <a:rPr lang="en-GB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นอนโรงพยาบาล 1 คืน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ไม่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กรอกอะไร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แต่คนที่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ไม่ได้ซื้อประกัน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ต้องจ่ายค่ารักษาพยาบาล 4,000 บาท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ประกันจะมีประโยชน์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ถ้าเลือกซื้อให้ตรงกับความคุ้มครองที่ต้องการและมีเงื่อนไขเหมาะสม เช่น ถ้าอยากมีเงินไว้เป็นค่ารักษาพยาบาล ก็ต้องทำประกันภัยหรือประกันอุบัติเหตุ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แต่ถ้าอยากให้ครอบครัวได้รับการดูแลเมื่อเราไม่อยู่แล้ว การ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ซื้อประกันชีวิตก็จะตรงกับ</a:t>
            </a:r>
            <a:b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ความต้องการมากกว่า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เวลาซื้อจึงต้องอ่านกรมธรรม์ให้ดี </a:t>
            </a:r>
            <a:r>
              <a:rPr lang="th-TH" sz="1600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เงื่อนไขเป็นอย่างไร ผลประโยชน์ที่ได้มีอะไรบ้าง และที่สำคัญต้องพิจารณาว่า</a:t>
            </a:r>
            <a:r>
              <a:rPr lang="th-TH" sz="1600" spc="-2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เราจ่ายเบี้ยประกันไหวไหม</a:t>
            </a:r>
            <a:endParaRPr lang="th-TH" sz="1600" spc="-2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2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11!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11 ก็กากบาทเลข 11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11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85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11 ตั้งใจจะซื้อมือถือรุ่นใหม่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 15,000 บาท ที่จะวางขายอีก 6 เดือนข้างหน้า เพื่อแทนของเก่าที่กำลังจะพัง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หักเงินมาออม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เลยทันที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2,500 บาท ให้กรอ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กรายจ่าย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“ออมเพื่อมือถือ 2,500”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หรือคิดว่าอีกนานยัง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ไม่ต้องรีบเก็บเงิน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ไม่ต้องกรอกอะไร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3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 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 จะ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เลขต่อไปคือ...เลข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46!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กันแล้วใช่ไหม...</a:t>
            </a:r>
            <a:endParaRPr lang="th-TH" sz="160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46 ก็กากบาทเลข 46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46 ก็ไม่ต้องทำอะไร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9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กติกาจะเหมือน</a:t>
            </a:r>
            <a:r>
              <a:rPr lang="en-US" sz="1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Bingo </a:t>
            </a:r>
            <a:r>
              <a:rPr lang="th-TH" sz="1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ทั่วไป</a:t>
            </a: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คือ</a:t>
            </a:r>
            <a:r>
              <a:rPr lang="th-TH" sz="1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สุ่มตัวเลข</a:t>
            </a:r>
            <a:r>
              <a:rPr lang="th-TH" sz="160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ถ้าผู้เรียนมีตัวเลขที่สุ่มได้ ก็ให้กากบาทลงไป </a:t>
            </a:r>
            <a:b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ใครกากบาทได้ตามภาพถือว่า </a:t>
            </a:r>
            <a:r>
              <a:rPr lang="en-US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Bingo</a:t>
            </a:r>
            <a:endParaRPr lang="th-TH" sz="16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3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648093" cy="36004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46 แล้วก็ยังต้องบันทึกรายจ่ายนี้อยู่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46 เปิดตู้จดหมายเจอบิลเรียกเก็บค่าไปเที่ยวญี่ปุ่น</a:t>
            </a:r>
            <a:r>
              <a:rPr lang="en-US" sz="1600" b="1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เฉพาะ</a:t>
            </a:r>
            <a:r>
              <a:rPr lang="th-TH" sz="1600" spc="-3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คนที่รูดบัตร จ่าย 3,000 </a:t>
            </a:r>
            <a:r>
              <a:rPr lang="th-TH" sz="1600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ใครที่เลือก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ไปญี่ปุ่น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ก็ต้องจ่ายค่าผ่อนชำระ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ส่วนใครที่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ไม่ได้ไป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เหตุการณ์นี้เหมือนชีวิตจริง เวลาเราผ่อนอะไรไว้ มักจะลืมว่าต้องจ่ายเมื่อถึงกำหนด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เมื่อก่อหนี้แล้ว ควรจดบันทึกไว้เพื่อให้รู้ว่าในแต่ละเดือนมีค่าใช้จ่ายอะไรบ้าง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9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 จะ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กันอีกแล้ว...</a:t>
            </a:r>
            <a:endParaRPr lang="th-TH" sz="160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6 ก็กากบาทเลข 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6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6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85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คนที่เพิ่ง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6 ยังต้องบันทึกรายจ่ายนี้อยู่ ส่วนคนที่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ไปก่อนหน้านี้ไม่ต้องบันทึกรายจ่ายนี้แล้ว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6 โทรศัพท์พัง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คนที่ไม่ได้เก็บเงินซื้อมือถือ ต้องผ่อนมือถือใหม่เดือนละ 2,500 บาท โดยเริ่มจ่ายงวดแรกทันที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ไม่ได้เก็บเงิน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(ตามสไลด์หน้า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ต้องบันทึกรายจ่าย 2,500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ไว้ซื้อมือถือ (ตามสไลด์หน้า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ก็นำเงินออมออกมาใช้ โดยไม่หักเงินเดือนของเดือนนี้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จึงไม่ต้องบันทึกรายการ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8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 จะ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แต่อาจมีผู้เรียนบางคน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ไม่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 Bingo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เพราะเล่นไม่ทันหรือลืมกากบาท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41! </a:t>
            </a: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41 ก็กากบาทเลข 41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41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69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41 ยังต้องบันทึกรายจ่ายนี้อยู่ ส่วนคนที่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 ไม่ต้องบันทึกรายจ่ายนี้แล้ว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41 เที่ยวแบบชิล ๆ กินขนมร้านอร่อย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อัพรูปลง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Social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media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 800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บันทึกรายจ่ายค่าขนม 800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เราจะออมเงินโดยไม่ใช้จ่ายเลยคงเป็นไปไม่ได้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บางครั้งเราก็อยากทานขนมอร่อย ๆ บ้าง ดังนั้น เมื่อมีรายรับแล้วกันเงินส่วนหนึ่งไปซื้อขนมก็ไม่เสียหายอะไร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แต่อย่าให้เยอะเกินไปจนเดือดร้อนเรื่องเงินได้</a:t>
            </a:r>
            <a:endParaRPr lang="th-TH" sz="160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84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หลายคนก็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กันไปแล้ว สำหรับคนที่ไม่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ก็ไม่ต้องเสียใจ เราจะไม่สุ่มเลขต่อแล้ว ไม่อย่างนั้น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เดี๋ยวเงินจะติดลบกันพอดี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สำหรับใครที่ยังไม่ได้เขียนว่า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จะเก็บ 10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แรกของเงินเดือนไปทำอะไร ก็ขอให้เขียนตอนนี้</a:t>
            </a:r>
            <a:b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(ผู้สอนย้ำอีกรอบ เนื่องจากมีผลต่อ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ถ้าเขียนกันครบแล้ว เราจะเล่นเกมในช่วง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07154"/>
            <a:ext cx="2971800" cy="458787"/>
          </a:xfrm>
        </p:spPr>
        <p:txBody>
          <a:bodyPr/>
          <a:lstStyle/>
          <a:p>
            <a:fld id="{D77DE416-FFC5-46BF-A00C-EA4FB18C1081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049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ช่วงนี้คือช่วง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ที่ทุกคนมีสิทธิจะได้โบนัสไม่ว่าจะ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ลองมาดู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แรกกัน...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07154"/>
            <a:ext cx="2971800" cy="458787"/>
          </a:xfrm>
        </p:spPr>
        <p:txBody>
          <a:bodyPr/>
          <a:lstStyle/>
          <a:p>
            <a:fld id="{D77DE416-FFC5-46BF-A00C-EA4FB18C1081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658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คนที่นำเงิน 10% ของเงินเดือนไปเป็นเงินออม/ ลงทุน (ตามสไลด์หน้า 6 และ 35)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ได้โบนัส 1,000 บาท ก็กรอกไปในช่องรายรับว่า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โบนัสเงินออม 1,000 บาท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คนที่ไม่ได้เก็บไว้เป็นเงินออม/ลงทุน 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เงินออมสำคัญอย่างไร ทำไมเราต้องออมเงิน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596003"/>
            <a:ext cx="2971800" cy="458787"/>
          </a:xfrm>
        </p:spPr>
        <p:txBody>
          <a:bodyPr/>
          <a:lstStyle/>
          <a:p>
            <a:fld id="{D77DE416-FFC5-46BF-A00C-EA4FB18C1081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3972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204" y="284356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2131" y="3563837"/>
            <a:ext cx="6538848" cy="547980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จากเกมเราจะเห็นได้ว่า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การมีเงินเก็บหรือเงินออมเป็นสิ่งสำคัญ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โดยจากสถานการณ์ต่าง ๆ ในเกมที่เกิดขึ้น ถ้าคุณแบ่งเงินส่วนหนึ่งไปออมก่อนใช้ ก็จะทำให้สามารถใช้จ่ายได้อย่างสบายใจ ไม่เดือดร้อนหรือต้องเป็นหนี้ในยามเกิดเหตุฉุกเฉิน หรือต้องการซื้อของที่อยากได้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เคล็ดลับสำคัญจะช่วยให้ออมเงินได้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 1 ใน 4 ของรายได้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เป็นอัตราส่วนที่ควรจำให้ขึ้นใจและเอามาใช้ทุกครั้งที่มีรายได้เข้ากระเป๋า แต่ถ้ายังมีรายได้น้อยและรายจ่ายเป็นจำนวนมาก อาจเริ่มออมที่ 10% ของรายได้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วินัยในการออม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เก็บเศษของรายรับไว้เป็นเงินออม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เก็บเงินทอนเป็นเงินออม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ซื้อของไม่จำเป็นเท่าไร ต้องเก็บเงินออมเท่านั้น</a:t>
            </a:r>
          </a:p>
          <a:p>
            <a:pPr marL="384175" marR="0" lvl="1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0525" marR="0" indent="-3905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</a:t>
            </a:r>
            <a:endParaRPr lang="en-GB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6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50745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744" y="3672042"/>
            <a:ext cx="6074088" cy="532699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ที่เราแบ่งไว้ออมก่อนใช้ อาจจะแยกประเภทลงอีกตามเป้าหมายการใช้เงิน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โดยส่วนมาก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เป็นการออมเพื่อนำเงินไปลงทุนให้งอกเงยและสร้างความมั่นคงระยะยาว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ในวัยเกษียณเป็นวัยที่คนส่วนใหญ่ไม่มีรายได้เพิ่มเติม การเก็บเงินก้อนนี้จะทำให้คุณมีเงินใช้ในยามเกษียณได้อย่างไม่ลำบาก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  <a:p>
            <a:pPr>
              <a:spcAft>
                <a:spcPts val="600"/>
              </a:spcAft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0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ความพิเศษของ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Money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ทุกตัวเลขจะมีรายรับ-รายจ่ายซ่อนอยู่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ไม่ว่าคุณจะมีหรือไม่มีเลขที่สุ่มได้ จะต้องบันทึกรายรับ-รายจ่ายลงใน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Memo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สุ่มได้เลข 19 </a:t>
            </a:r>
            <a:b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 19 ก็กากบาทเลข 19 ส่วนคนที่ไม่มีก็ไม่ต้องกา แต่ทุกคน (ทั้งที่มีหรือไม่มีเลข 19) จะต้องบันทึกรายรับหรือเงินโบนัสที่ซ่อนอยู่ในเลข 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หรือถ้าสุ่มได้เลข 1 คนที่มีเลข 1 ก็กากบาท แต่คนที่ไม่มีเลข 1 ก็ไม่ต้องกา แต่ทั้งสองคนจะต้องลงบันทึกรายจ่ายค่าน้ำค่าไฟที่ซ่อนอยู่ในหมายเลข 1</a:t>
            </a:r>
          </a:p>
          <a:p>
            <a:pPr marL="627063" indent="-627063"/>
            <a:r>
              <a:rPr lang="th-TH" sz="1600" b="1" u="sng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ย้ำว่าทุกคนต้องบันทึกรายรับ-รายจ่ายทุกรายการ ไม่ว่าในใบ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จะมีตัวเลขหรือไม่มีตัวเลขนั้นก็ตาม จะหยุดบันทึกรายจ่ายก็ต่อเมื่อ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ไปแล้วเท่านั้น</a:t>
            </a:r>
            <a:endParaRPr lang="en-US" sz="160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259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ข้อต่อไปกัน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วางแผนเก็บเงิน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เพื่อซื้อมือถือ (ตามสไลด์หน้า 28) ได้โบนัส 1,000 บาท ให้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กรอกลงในช่องรายรับว่า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โบนัสวางแผน 1,000 บาท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ได้เลย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แต่ถ้าใคร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ไม่ได้วางแผนเก็บเงิน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ซื้อมือถือ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28)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ก็ไม่ได้โบนัส 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แล้วทำไมคนที่เก็บเงินถึงได้โบนัส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573701"/>
            <a:ext cx="2971800" cy="458787"/>
          </a:xfrm>
        </p:spPr>
        <p:txBody>
          <a:bodyPr/>
          <a:lstStyle/>
          <a:p>
            <a:fld id="{D77DE416-FFC5-46BF-A00C-EA4FB18C1081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1561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9812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คนที่เก็บเงินได้โบนัส เพราะมี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การวางแผนทางการเงินคืออะไร เรามาทำความรู้จักกันสักนิดดีกว่า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คำถามนี้อาจอยู่ในใจใครหลาย ๆ คน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 เราเคยถามตัวเองไหมว่า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เกษียณ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แม้ว่าแต่ละวัยจะมีเป้าหมายเกี่ยวกับเงินที่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ต่างกัน</a:t>
            </a: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71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หลังจากที่รู้แล้วว่าการวางแผนทางการเงินเป็นสิ่งจำเป็นและมีความสำคัญกับทุกคน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มาดูกันว่าการวางแผนทางการเงินต้องทำอย่างไร และมีขั้นตอนอะไรบ้าง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การวางแผนทางการเงินมี 5 ขั้นตอน ได้แก่ </a:t>
            </a:r>
          </a:p>
          <a:p>
            <a:pPr>
              <a:spcBef>
                <a:spcPts val="600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   1. สำรวจตนเอง</a:t>
            </a:r>
          </a:p>
          <a:p>
            <a:pPr>
              <a:spcBef>
                <a:spcPts val="600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จัดสรรเงิน</a:t>
            </a:r>
          </a:p>
          <a:p>
            <a:pPr>
              <a:spcBef>
                <a:spcPts val="600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จัดทำแผนการออม </a:t>
            </a:r>
          </a:p>
          <a:p>
            <a:pPr>
              <a:spcBef>
                <a:spcPts val="600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ใช้จ่ายตามที่จัดสรรและออมตามแผน</a:t>
            </a:r>
          </a:p>
          <a:p>
            <a:pPr>
              <a:spcBef>
                <a:spcPts val="600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   5. ปรับเปลี่ยนแผนตามสถานการณ์</a:t>
            </a:r>
          </a:p>
          <a:p>
            <a:pPr>
              <a:spcBef>
                <a:spcPts val="600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   ซึ่งทั้ง 5 ขั้นตอน จะพูดในรายละเอียดต่อไป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600" b="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6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544000" cy="360045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ที่ 1 สำรวจตนเอง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ให้สำรวจว่าตนเองมีรายรับ รายจ่ายอะไร เท่าไรบ้างโดย</a:t>
            </a:r>
          </a:p>
          <a:p>
            <a:pPr marL="479425" lvl="1" indent="-214313">
              <a:spcBef>
                <a:spcPts val="600"/>
              </a:spcBef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1.1 จัดทำบันทึกรายรับ-รายจ่าย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เพื่อให้เห็นภาพรวมว่า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รายรับมา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จากที่ใด และรายจ่าย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ใช้ไปกับเรื่องใดบ้าง รายจ่ายนั้นเป็นสิ่งจำเป็นหรือไม่ หลังจากนั้นก็มาสรุปว่ารายรับเพียงพอกับรายจ่ายหรือไม่ และมีเงินออมต่อเดือนมากน้อยเพียงใด </a:t>
            </a:r>
          </a:p>
          <a:p>
            <a:pPr marL="717550" lvl="2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จากตัวอย่างการทำบันทึกรายรับ-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 ช่วย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ให้เห็นว่า มีรายรับ 15,000 บาท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มีรายจ่ายรวมกัน 13,000 บาท ซึ่งทำให้มีเงินเหลือเก็บออม 2,000 บาท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8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4538" y="3619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772" y="3582329"/>
            <a:ext cx="6209414" cy="546131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(ต่อ)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indent="-192087">
              <a:spcBef>
                <a:spcPts val="600"/>
              </a:spcBef>
              <a:tabLst>
                <a:tab pos="265113" algn="l"/>
              </a:tabLst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1.2 แยกรายจ่ายจำเป็นกับไม่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บันทึกรายรับ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-รายจ่าย ควรแยกรายจ่ายจำเป็นกับไม่จำเป็นด้วย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เพื่อให้รู้ว่าใช้จ่ายไปกับสิ่งที่ไม่ควรซื้อ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ที่ใช้สังเกตว่ารายจ่ายไหนจำเป็นหรือไม่จำเป็นก็คือ</a:t>
            </a: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 สำคัญ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สำหรับดำรงชีวิต จึงไม่สามารถตัดออกไปได้ เช่น ค่าอาหาร ค่าผ่อนหรือเช่าที่อยู่อาศัย และค่าใช้จ่ายในการเดินทาง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รายจ่ายที่ไม่ได้มีความสำคัญต่อชีวิต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มีหรือไม่มีก็ได้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แต่เกิดขึ้นเพราะความรู้สึก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ค่าอาหารมื้อพิเศษ ค่าหวย ค่าเหล้า และค่าบุหรี่ </a:t>
            </a:r>
          </a:p>
          <a:p>
            <a:pPr marL="1081088" lvl="4" indent="-188913"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แต่การใช้จ่ายในสิ่งที่ไม่จำเป็นไม่ใช่เรื่องผิด เพราะทุกคนสามารถใช้เงินในการกิน เที่ยว ชอป เพื่อหาความสุขให้กับตนเองได้ หากมีเงินเหลือเพียงพอหรือการใช้จ่ายนั้นไม่ได้ก่อให้เกิดความเดือดร้อน เช่น สร้างภาระหนี้สินให้ 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แต่รายจ่ายจำเป็นกับไม่จำเป็นของแต่ละคนอาจไม่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เหมือนกันขึ้นอยู่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กับการใช้ชีวิตของแต่ละ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Notebook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เป็นสิ่งจำเป็นสำหรับผู้ขายของออนไลน์ที่เดินทางบ่อย แต่อาจไม่จำเป็นสำหรับพนักงานออฟฟิศที่มีคอมพิวเตอร์แบบตั้งโต๊ะ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h-TH" sz="1600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จากตัวอย่างการบันทึกรายรับ-รายจ่าย </a:t>
            </a:r>
            <a:r>
              <a:rPr lang="th-TH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ผู้สอนลองให้ผู้เรียนแยกค่าใช้จ่ายต่าง ๆ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ว่าเป็นค่าใช้จ่ายจำเป็นหรือไม่จำเป็น (ให้ถามทีละรายการ) 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ค่าเช่าหอ ค่าเดินทาง ค่าหนังสือเรียน ค่าอาหาร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ค่าแต่งรถมอเตอร์ไซค์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ค่าเครื่องสำอาง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</a:t>
            </a:r>
            <a:r>
              <a:rPr lang="th-TH" sz="1600" b="1" baseline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28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</a:p>
          <a:p>
            <a:pPr marR="0" algn="l" defTabSz="914400" rtl="0" eaLnBrk="1" fontAlgn="auto" latinLnBrk="0" hangingPunct="1">
              <a:spcBef>
                <a:spcPts val="600"/>
              </a:spcBef>
              <a:buClrTx/>
              <a:buSzTx/>
              <a:tabLst>
                <a:tab pos="266700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แบ่งรายรับส่วนหนึ่งไปออมก่อนใช้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 ใน 4 ของรายได้ หรืออาจเริ่มต้นที่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	    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 แล้วค่อยนำเงินที่เหลือไปใช้จ่าย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การแบ่งออมก่อนใช้จะทำให้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มีเงินเก็บไว้ใช้ในยามฉุกเฉิน หรือสามารถนำเงินออมดังกล่าวไปลงทุนเพื่อให้เกิดผลตอบแทนงอกเงยได้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934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(ต่อ) โดย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2.2 ตั้งเป้าหมายทางการเงิน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การตั้งเป้าที่ดีควรใช้หลัก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“SMART” 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S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Specific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ระบุให้ชัดเจน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=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 = Achievable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ทำสำเร็จได้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และรู้ว่าต้องทำอย่างไรจึงจะถึงเป้าหมาย</a:t>
            </a:r>
            <a:endParaRPr lang="en-US" sz="1600" b="0" smtClean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 = Realistic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มีความเป็นไปได้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en-US" sz="1600" b="0" smtClean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=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Time Bound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มีระยะเวลาที่แน่ชัด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6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688000" cy="437546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ตัวอย่างการตั้งเป้าหมายการออม เช่น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รู้ว่าจะต้อง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ทำสิ่งประดิษฐ์ในวิชาโครงการในอีก 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ก็ควร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ตั้งเป้าหมายการออม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ทุนทำสิ่งประดิษฐ์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</a:t>
            </a:r>
            <a:r>
              <a:rPr lang="th-TH" sz="1600" b="1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ตรวจสอบราคาสิ่งที่ต้องการ </a:t>
            </a:r>
            <a: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และอาจบวกเพิ่มอีกเล็กน้อยเผื่อราคามีการเปลี่ยนแปลง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โดยคำนวณดูว่ามีค่าใช้จ่ายอะไรบ้าง และ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ตั้งงบประมาณที่คาดว่าจะใช้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ค่าอุปกรณ์ รวมเป็นเงิน 5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สุดท้ายกำหนดว่า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ต้องการเงินจำนวนนั้นเมื่อใด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โดยกำหนดระยะเวลาเป็นจำนวนวัน จำนวนเดือน หรือจำนวนปีก็ได้ เช่น อีก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 คือ จะต้องกำหนดเป้าให้สอดคล้องกับความสามารถในการออมและไม่สร้างความกดดันจนเกินไป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 เป้าหมายการออมต้องมี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วัตถุประสงค์ที่ชัดเจน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หรือมี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“S = Specific”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กำหนดจำนวนเงินที่วัดผลได้ และคาดว่าจะออมได้จริง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หรือมี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“M = Measurable” “A = Achievable”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“R = Realistic” </a:t>
            </a:r>
            <a:endParaRPr lang="th-TH" sz="1600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กำหนดระยะเวลาในการออมที่แน่นอน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มี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“T = Time bound”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32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5075" y="4394940"/>
            <a:ext cx="6071841" cy="360045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3 จัดทำแผนการออม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628650" marR="0" indent="-141288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จำนวนเงินที่ต้องออม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โดยนำจำนวนเงินที่ต้องการหารด้วยระยะเวลาในการออม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อาจเป็นจำนวนวันหรือจำนวนเดือนก็ได้  เช่น ต้องการออม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เงินเป็นทุนทำสิ่งประดิษฐ์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5,000 บาท ภายในเวลา 5 เดือน จะต้องออมอย่างน้อยเดือนละ 1,000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pc="-2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 </a:t>
            </a:r>
            <a:r>
              <a:rPr lang="th-TH" sz="1600" kern="1200" spc="-2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เพิ่มรายได้ หรือทั้งลดรายจ่าย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และเพิ่มรายได้ ดูว่าแต่ละวิธีได้เงินเท่าไร เพียงพอกับเป้าหมายที่วางไว้หรือไม่ แล้วทำเป็นแผนการออม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ก็ดูว่าเราจะทำอย่างไรได้บ้างเพื่อให้ออมเงินอย่างน้อยเดือนละ 1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 เช่น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ลดค่าใช้จ่ายไม่จำเป็นที่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ค่าสังสรรค์ ค่าเสื้อผ้าและค่าใช้จ่ายเบ็ดเตล็ดต่าง ๆ  </a:t>
            </a:r>
          </a:p>
          <a:p>
            <a:pPr marL="628650" indent="-141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รายจ่ายไม่จำเป็นยังคงมีได้เพื่อให้มีความสุขในชีวิตอย่างพอดี แต่ก็ต้องวางแผนจัดสรรให้ดี </a:t>
            </a:r>
          </a:p>
          <a:p>
            <a:pPr marL="628650" indent="-141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ถ้าลดรายจ่ายไม่ได้ก็ต้องเพิ่มรายได้ เพื่อให้ไปถึงเป้าหมายการออมที่ตั้งไว้</a:t>
            </a:r>
          </a:p>
          <a:p>
            <a:pPr>
              <a:defRPr/>
            </a:pP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389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810368" cy="360045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4 ใช้จ่ายตามที่จัดสรรและออมตามแผน</a:t>
            </a:r>
          </a:p>
          <a:p>
            <a:pPr marL="449263" marR="0" lvl="0" indent="-153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แม้จะกำหนดเป้าหมายและจัดทำแผนดีเพียงใด แต่ถ้าไม่ทำตามอย่างเคร่งครัด หรือเผลอใจไปกับสิ่งที่ไม่ได้อยู่ในแผน การบรรลุเป้าหมายคงเป็นไปได้ยาก</a:t>
            </a:r>
          </a:p>
          <a:p>
            <a:pPr marL="449263" indent="-1539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เมื่อเรามีรายได้</a:t>
            </a:r>
          </a:p>
          <a:p>
            <a:pPr marL="457200" marR="0" lvl="1" indent="-7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อย่างแรกควรแบ่งออมก่อนใช้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¼ ของรายได้ หรืออาจเริ่มต้นที่ 10</a:t>
            </a: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ของรายได้แล้วปรับ  </a:t>
            </a:r>
            <a:b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เพิ่มขึ้น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นำเงินที่เหลือไป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ใช้จ่ายในสิ่งที่จำเป็น 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หลังจากนั้นจึงนำไป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ใช้จ่ายที่ไม่จำเป็น </a:t>
            </a:r>
          </a:p>
          <a:p>
            <a:pPr marL="449263" marR="0" lvl="0" indent="-1539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หรือหากมี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รายได้เหลือก็ควรนำไปออม/ ลงทุนต่อ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หารายได้เสริมเพิ่มเติม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เพื่อทำให้การออมถึงเป้าหมายได้เร็วขึ้น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ทุกคนเข้าใจกติกากันแล้วใช่ไหม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ถ้าเข้าใจแล้ว เรามาเริ่ม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Money 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กันเลย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!!</a:t>
            </a:r>
            <a:endParaRPr lang="th-TH" sz="160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654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หมั่น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ว่าเป็นไปตามแผนหรือไม่ และสังเกตความเป็นไปได้ของแผน</a:t>
            </a: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หากไม่เป็นไปตามแผนก็ต้อง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หาสาเหตุ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ว่าเกิดจากอะไร ทำให้ไม่สามารถทำตามแผนได้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หลังจากนั้น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หาทางแก้ไขหรือปรับแผน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ให้สอดคล้องกับสถานการณ์ที่เกิดขึ้น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หลักสำคัญในการทำ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ตาม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 คือ ทำโดย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ไม่ตึงหรือไม่หย่อน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จนเกินไป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ไม่ควรลดรายจ่ายโดยการอดข้าว เป็นต้น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th-TH" sz="1600" b="1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85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(บทสรุป)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เห็นหรือไม่ว่า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การวางแผนทางการเงินทำได้ง่ายนิดเดียว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เพียงแค่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คิดให้รอบ ออมให้ครบ ที่เหลือก็ใช้จ่ายตามสบาย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เมื่อมีรายได้ เราก็ต้อง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หักเงินส่วนหนึ่งไว้เป็นเงินออม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 จะออมเพื่ออะไรก็แบ่งไว้หลังจากนั้นก็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หักค่าใช้จ่ายจำเป็น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 ๆ ที่ไม่จ่ายแล้วอาจเดือดร้อนได้ ที่เหลือก็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ใช้จ่ายได้ตามสบาย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573701"/>
            <a:ext cx="2971800" cy="458787"/>
          </a:xfrm>
        </p:spPr>
        <p:txBody>
          <a:bodyPr/>
          <a:lstStyle/>
          <a:p>
            <a:fld id="{78B97FC1-3031-4427-B81A-3359B5DBC05D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7248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กลับมาที่เกม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ของเราดีกว่า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ถึงเวลาที่จะรวมรายรับและรายจ่ายกันแล้ว มาดูกันว่าใครมีเงินเหลือหรือใช้เงินเกินบ้าง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เงินเหลือ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&gt;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ส่วนคนที่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ใช้เงินเกิน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&lt;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ถ้าใช้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เงินเกิน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จำนวนเงินที่มี แปลว่า คุณกำลังเป็นหนี้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596003"/>
            <a:ext cx="2971800" cy="458787"/>
          </a:xfrm>
        </p:spPr>
        <p:txBody>
          <a:bodyPr/>
          <a:lstStyle/>
          <a:p>
            <a:fld id="{D77DE416-FFC5-46BF-A00C-EA4FB18C1081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56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ก่อนอื่นสมมติว่า...วันนี้เป็นวันเงินเดือนออก ทุกคนจะได้รับเงินคนละ 15,000 บาท </a:t>
            </a:r>
            <a:b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(ใบกิจกรรมจะบันทึกรายรับไว้ให้อยู่แล้ว)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ให้ทุกคน</a:t>
            </a:r>
            <a:r>
              <a:rPr lang="th-TH" sz="1600" b="1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หัก </a:t>
            </a:r>
            <a:r>
              <a:rPr lang="en-US" sz="1600" b="1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10%</a:t>
            </a:r>
            <a:r>
              <a:rPr lang="th-TH" sz="1600" b="1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ของเงินเดือน ก็คือ 1,500 บาทไว้ทำอะไรก็ได้ </a:t>
            </a: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โดยเขียนลงไปในบรรทัดที่ 2 ว่าจะนำเงินไปทำอะไร (ให้ผู้เรียนทุกคนเขียนให้เสร็จ เพราะจะเป็นส่วนที่ได้</a:t>
            </a:r>
            <a:r>
              <a:rPr lang="en-US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Bonus</a:t>
            </a: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ในภายหลัง)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ถ้าทุกคนเขียนเสร็จแล้ว เราจะเริ่มเล่น </a:t>
            </a:r>
            <a:r>
              <a:rPr lang="en-US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Money Bingo </a:t>
            </a: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กัน...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4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ผู้สอนอาจสร้างความตื่นเต้นด้วยคำถาม...เลขอะไรดี?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ตัวเลขแรกที่ออกก็คือ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28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28 ให้กากบาทลงไป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28 ซ่อนรายรับ-รายจ่ายอะไรไว้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2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28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Mid-Year Sale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ลดทั้งห้าง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เลือกซื้อระหว่างรองเท้าและเตารีดไอน้ำ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โดยทุกคนจะต้องเลือก ไม่ว่าจะมีเลข 28 หรือไม่มีก็ตาม เพราะเราจะหยุดจ่ายก็ต่อเมื่อ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รองเท้า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ก็บันทึกรายจ่ายเป็น “รองเท้า 1,500 บาท”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เตารีดไอน้ำ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“เตารีดไอน้ำ 900 บาท”</a:t>
            </a:r>
            <a:endParaRPr lang="th-TH" sz="160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เลขต่อไปคือ...</a:t>
            </a:r>
            <a:r>
              <a:rPr lang="th-TH" sz="16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เลข</a:t>
            </a:r>
            <a:r>
              <a:rPr lang="th-TH" sz="1600" b="1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2</a:t>
            </a:r>
            <a:r>
              <a:rPr lang="en-US" sz="1600" b="1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! </a:t>
            </a:r>
            <a:endParaRPr lang="th-TH" sz="1600" b="1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คนที่มีเลข 2 ก็กากบาทเลข 2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คนที่ไม่มีเลข 2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มาดูกันสิว่า...เลข 2 ซ่อนรายรับ-รายจ่ายอะไรไว้</a:t>
            </a:r>
            <a:endParaRPr lang="th-TH" sz="160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7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8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1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2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04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4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1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9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8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2399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หัวข้อเนื้อหา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019"/>
            <a:ext cx="10515600" cy="39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หนี้และการบริหารจัดการหนี้</a:t>
            </a:r>
          </a:p>
          <a:p>
            <a:pPr lvl="0"/>
            <a:r>
              <a:rPr lang="en-US" smtClean="0"/>
              <a:t>Xxxxxxxxxxxxxxxxxxxxxxxxxxx</a:t>
            </a:r>
          </a:p>
          <a:p>
            <a:pPr lvl="0"/>
            <a:r>
              <a:rPr lang="en-US" smtClean="0"/>
              <a:t>xxxxxxxxxxxxxxxxxxxxxxxx</a:t>
            </a:r>
            <a:endParaRPr lang="th-TH" smtClean="0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microsoft.com/office/2007/relationships/hdphoto" Target="../media/hdphoto1.wdp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0.png"/><Relationship Id="rId5" Type="http://schemas.openxmlformats.org/officeDocument/2006/relationships/image" Target="../media/image68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7.png"/><Relationship Id="rId11" Type="http://schemas.openxmlformats.org/officeDocument/2006/relationships/image" Target="../media/image70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2.png"/><Relationship Id="rId5" Type="http://schemas.openxmlformats.org/officeDocument/2006/relationships/image" Target="../media/image68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.jp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8.png"/><Relationship Id="rId5" Type="http://schemas.microsoft.com/office/2007/relationships/hdphoto" Target="../media/hdphoto2.wdp"/><Relationship Id="rId10" Type="http://schemas.openxmlformats.org/officeDocument/2006/relationships/image" Target="../media/image70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1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.jpg"/><Relationship Id="rId21" Type="http://schemas.openxmlformats.org/officeDocument/2006/relationships/image" Target="../media/image34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.jp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0.png"/><Relationship Id="rId5" Type="http://schemas.openxmlformats.org/officeDocument/2006/relationships/image" Target="../media/image68.png"/><Relationship Id="rId4" Type="http://schemas.openxmlformats.org/officeDocument/2006/relationships/image" Target="../media/image99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4.png"/><Relationship Id="rId5" Type="http://schemas.openxmlformats.org/officeDocument/2006/relationships/image" Target="../media/image68.png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7.png"/><Relationship Id="rId5" Type="http://schemas.openxmlformats.org/officeDocument/2006/relationships/image" Target="../media/image68.png"/><Relationship Id="rId4" Type="http://schemas.openxmlformats.org/officeDocument/2006/relationships/image" Target="../media/image106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68.png"/><Relationship Id="rId9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png"/><Relationship Id="rId5" Type="http://schemas.openxmlformats.org/officeDocument/2006/relationships/image" Target="../media/image68.png"/><Relationship Id="rId4" Type="http://schemas.openxmlformats.org/officeDocument/2006/relationships/image" Target="../media/image106.png"/><Relationship Id="rId9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0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.jpg"/><Relationship Id="rId7" Type="http://schemas.openxmlformats.org/officeDocument/2006/relationships/image" Target="../media/image1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4.png"/><Relationship Id="rId7" Type="http://schemas.openxmlformats.org/officeDocument/2006/relationships/image" Target="../media/image149.png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jpeg"/><Relationship Id="rId9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5.jpeg"/><Relationship Id="rId5" Type="http://schemas.openxmlformats.org/officeDocument/2006/relationships/image" Target="../media/image154.png"/><Relationship Id="rId4" Type="http://schemas.openxmlformats.org/officeDocument/2006/relationships/image" Target="../media/image16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.jp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2.png"/><Relationship Id="rId5" Type="http://schemas.openxmlformats.org/officeDocument/2006/relationships/image" Target="../media/image155.jpeg"/><Relationship Id="rId4" Type="http://schemas.openxmlformats.org/officeDocument/2006/relationships/image" Target="../media/image1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.jp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26" Type="http://schemas.openxmlformats.org/officeDocument/2006/relationships/image" Target="../media/image190.png"/><Relationship Id="rId3" Type="http://schemas.openxmlformats.org/officeDocument/2006/relationships/image" Target="../media/image1.jpg"/><Relationship Id="rId21" Type="http://schemas.openxmlformats.org/officeDocument/2006/relationships/image" Target="../media/image185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93.png"/><Relationship Id="rId7" Type="http://schemas.microsoft.com/office/2007/relationships/hdphoto" Target="../media/hdphoto4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9" Type="http://schemas.openxmlformats.org/officeDocument/2006/relationships/image" Target="../media/image1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.jp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.jp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76" y="720476"/>
            <a:ext cx="10821578" cy="2387600"/>
          </a:xfrm>
        </p:spPr>
        <p:txBody>
          <a:bodyPr>
            <a:noAutofit/>
          </a:bodyPr>
          <a:lstStyle/>
          <a:p>
            <a:pPr algn="l"/>
            <a:r>
              <a:rPr lang="th-TH" sz="115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บทที่ 2</a:t>
            </a:r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การเงินส่วนบุคคล...รู้ก่อน ทำก่อน รวยกว่า</a:t>
            </a:r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1965" y="3734718"/>
            <a:ext cx="7920000" cy="9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2.1 การวางแผนทางการเงิน</a:t>
            </a:r>
            <a:endParaRPr lang="th-TH" sz="4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86572" y="3623454"/>
            <a:ext cx="4184416" cy="2736000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1751728" y="3623454"/>
            <a:ext cx="4184416" cy="2736000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23735"/>
              </p:ext>
            </p:extLst>
          </p:nvPr>
        </p:nvGraphicFramePr>
        <p:xfrm>
          <a:off x="2029746" y="4530842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ค่าเดินทาง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02094"/>
              </p:ext>
            </p:extLst>
          </p:nvPr>
        </p:nvGraphicFramePr>
        <p:xfrm>
          <a:off x="6392684" y="4530842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ค่าเดินทาง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576582" y="2093829"/>
            <a:ext cx="1097437" cy="1367988"/>
            <a:chOff x="1067996" y="2269800"/>
            <a:chExt cx="1097437" cy="1451244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077621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263169" y="2583204"/>
            <a:ext cx="1339108" cy="843957"/>
            <a:chOff x="6036046" y="2731429"/>
            <a:chExt cx="2146895" cy="959825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8182941" y="2731429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295448" y="278969"/>
            <a:ext cx="5959093" cy="2894400"/>
            <a:chOff x="3295448" y="278969"/>
            <a:chExt cx="5959093" cy="2894400"/>
          </a:xfrm>
        </p:grpSpPr>
        <p:grpSp>
          <p:nvGrpSpPr>
            <p:cNvPr id="40" name="Group 39"/>
            <p:cNvGrpSpPr/>
            <p:nvPr/>
          </p:nvGrpSpPr>
          <p:grpSpPr>
            <a:xfrm>
              <a:off x="3295448" y="278969"/>
              <a:ext cx="5948412" cy="2894400"/>
              <a:chOff x="510139" y="856648"/>
              <a:chExt cx="3224463" cy="1857676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3DBF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90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3651333" y="1033877"/>
              <a:ext cx="5396845" cy="1804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จ่ายค่าเดินทาง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ไปเรียน</a:t>
              </a:r>
            </a:p>
            <a:p>
              <a:pPr>
                <a:lnSpc>
                  <a:spcPct val="107000"/>
                </a:lnSpc>
              </a:pP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ท่านจะเลือกเดินทาง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โดย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…</a:t>
              </a:r>
              <a:endParaRPr lang="en-US" sz="2600" b="1" smtClean="0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lnSpc>
                  <a:spcPct val="107000"/>
                </a:lnSpc>
              </a:pPr>
              <a:r>
                <a:rPr lang="en-US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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รถยนต์/ รถมอเตอร์ไซค์ส่วนตัว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จ่าย 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700 บาท</a:t>
              </a:r>
            </a:p>
            <a:p>
              <a:pPr>
                <a:lnSpc>
                  <a:spcPct val="107000"/>
                </a:lnSpc>
              </a:pPr>
              <a:r>
                <a:rPr lang="en-US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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 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รถ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รับจ้าง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/ รถเมล์/ รถไฟฟ้าจ่าย 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4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00 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บาท</a:t>
              </a:r>
              <a:endParaRPr lang="th-TH" sz="2600" b="1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327" y="1043353"/>
              <a:ext cx="1830154" cy="81094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99008" y="872538"/>
              <a:ext cx="1155533" cy="120563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2469" y="355921"/>
              <a:ext cx="3090940" cy="64623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2726" y="1717944"/>
            <a:ext cx="1109568" cy="524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769" y="2116963"/>
            <a:ext cx="1329043" cy="524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728" y="3623454"/>
            <a:ext cx="1979344" cy="7737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774" y="3623454"/>
            <a:ext cx="1979344" cy="773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5527" y="377196"/>
            <a:ext cx="70110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3901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7480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96" name="7-Point Star 95"/>
          <p:cNvSpPr/>
          <p:nvPr/>
        </p:nvSpPr>
        <p:spPr>
          <a:xfrm>
            <a:off x="10786295" y="5626268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27 -0.0463 L -0.09127 -0.04606 C -0.18359 -0.13981 -0.5694 -0.51065 -0.6457 -0.60347 C -0.59557 -0.60532 -0.59401 -0.60347 -0.55664 -0.60717 L -0.10013 -0.15162 C -0.16172 -0.125 -0.2306 -0.06018 -0.37435 -0.0618 C -0.45872 -0.06574 -0.63359 -0.0081 -0.64557 -0.03426 C -0.61549 -0.10856 -0.1556 -0.53611 -0.06836 -0.5493 C -0.06836 -0.46574 -0.08411 -0.35069 -0.08372 -0.26481 C -0.08411 -0.21204 -0.07422 -0.14005 -0.07721 -0.12222 C -0.08893 -0.11458 -0.11002 -0.45185 -0.1431 -0.44792 C -0.17487 -0.45185 -0.20976 -0.53148 -0.23203 -0.53981 C -0.30078 -0.54329 -0.57018 -0.44954 -0.55612 -0.46574 C -0.52695 -0.49236 -0.26627 -0.3537 -0.22643 -0.33356 C -0.22669 -0.33704 -0.21862 -0.13842 -0.21862 -0.14097 C -0.27356 -0.12639 -0.51549 -0.24097 -0.55664 -0.24329 C -0.54882 -0.25347 -0.56744 -0.3544 -0.56276 -0.36435 C -0.57435 -0.36435 -0.61419 -0.26852 -0.62747 -0.24329 " pathEditMode="relative" rAng="0" ptsTypes="AAAAAAAAAAAAAAAAAA">
                                      <p:cBhvr>
                                        <p:cTn id="29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09879" y="3600484"/>
            <a:ext cx="4184416" cy="2704973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Rectangle 87"/>
          <p:cNvSpPr/>
          <p:nvPr/>
        </p:nvSpPr>
        <p:spPr>
          <a:xfrm>
            <a:off x="2165902" y="3597869"/>
            <a:ext cx="4184416" cy="2704973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Rounded Rectangle 88"/>
          <p:cNvSpPr/>
          <p:nvPr/>
        </p:nvSpPr>
        <p:spPr>
          <a:xfrm>
            <a:off x="2165902" y="361655"/>
            <a:ext cx="592585" cy="552635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smtClean="0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210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077798" y="389620"/>
            <a:ext cx="7005460" cy="2894400"/>
            <a:chOff x="510139" y="856648"/>
            <a:chExt cx="3224463" cy="1857676"/>
          </a:xfrm>
        </p:grpSpPr>
        <p:sp>
          <p:nvSpPr>
            <p:cNvPr id="91" name="Rounded Rectangle 90"/>
            <p:cNvSpPr/>
            <p:nvPr/>
          </p:nvSpPr>
          <p:spPr>
            <a:xfrm>
              <a:off x="510139" y="856648"/>
              <a:ext cx="3224463" cy="1857676"/>
            </a:xfrm>
            <a:prstGeom prst="round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0139" y="1320800"/>
              <a:ext cx="3224463" cy="1114502"/>
            </a:xfrm>
            <a:prstGeom prst="rect">
              <a:avLst/>
            </a:prstGeom>
            <a:solidFill>
              <a:srgbClr val="FAD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75429"/>
              </p:ext>
            </p:extLst>
          </p:nvPr>
        </p:nvGraphicFramePr>
        <p:xfrm>
          <a:off x="2440484" y="4411078"/>
          <a:ext cx="3635252" cy="1751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938"/>
                <a:gridCol w="830646"/>
                <a:gridCol w="1008668"/>
              </a:tblGrid>
              <a:tr h="43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" name="Rectangle 96"/>
          <p:cNvSpPr/>
          <p:nvPr/>
        </p:nvSpPr>
        <p:spPr>
          <a:xfrm>
            <a:off x="3142329" y="1284563"/>
            <a:ext cx="6912000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ได้รับ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ข้อความชวนไปเที่ยว</a:t>
            </a: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ญี่ปุ่น มีค่าใช้จ่าย 30,000 บาท </a:t>
            </a:r>
            <a:endParaRPr lang="en-US" sz="26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273050">
              <a:lnSpc>
                <a:spcPct val="107000"/>
              </a:lnSpc>
            </a:pPr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  <a:sym typeface="Wingdings" panose="05000000000000000000" pitchFamily="2" charset="2"/>
              </a:rPr>
              <a:t>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ไป ใช้บัตร</a:t>
            </a: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เครดิตผ่อน 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0</a:t>
            </a:r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นาน 10 เดือน เดือนละ 3,000 บาท</a:t>
            </a:r>
            <a:endParaRPr lang="en-US" sz="26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273050">
              <a:lnSpc>
                <a:spcPct val="107000"/>
              </a:lnSpc>
            </a:pPr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  <a:sym typeface="Wingdings" panose="05000000000000000000" pitchFamily="2" charset="2"/>
              </a:rPr>
              <a:t>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</a:t>
            </a: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ไป</a:t>
            </a:r>
            <a:endParaRPr lang="th-TH" sz="26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40644"/>
              </p:ext>
            </p:extLst>
          </p:nvPr>
        </p:nvGraphicFramePr>
        <p:xfrm>
          <a:off x="6884461" y="4411078"/>
          <a:ext cx="3635252" cy="1751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43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2526330" y="1924131"/>
            <a:ext cx="719571" cy="1516859"/>
            <a:chOff x="1067996" y="2269800"/>
            <a:chExt cx="1097437" cy="1451244"/>
          </a:xfrm>
          <a:effectLst/>
        </p:grpSpPr>
        <p:cxnSp>
          <p:nvCxnSpPr>
            <p:cNvPr id="103" name="Straight Connector 102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077621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427877" y="2367066"/>
            <a:ext cx="6010255" cy="959825"/>
            <a:chOff x="558791" y="2734329"/>
            <a:chExt cx="7591605" cy="959825"/>
          </a:xfrm>
          <a:effectLst/>
        </p:grpSpPr>
        <p:cxnSp>
          <p:nvCxnSpPr>
            <p:cNvPr id="108" name="Straight Connector 107"/>
            <p:cNvCxnSpPr/>
            <p:nvPr/>
          </p:nvCxnSpPr>
          <p:spPr>
            <a:xfrm flipH="1">
              <a:off x="558791" y="2753097"/>
              <a:ext cx="7546686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8150396" y="2734329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411" y="467728"/>
            <a:ext cx="3090940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083" y="2221959"/>
            <a:ext cx="323116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308" y="2618016"/>
            <a:ext cx="975445" cy="64623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199" y="3599940"/>
            <a:ext cx="1828801" cy="7317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78" y="3599940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2305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34334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7" name="7-Point Star 86"/>
          <p:cNvSpPr/>
          <p:nvPr/>
        </p:nvSpPr>
        <p:spPr>
          <a:xfrm>
            <a:off x="10417995" y="565642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19 -0.0507 L -0.19219 -0.05046 C -0.20352 -0.05023 -0.21277 -0.04931 -0.22331 -0.04861 C -0.28529 -0.04167 -0.22865 -0.04514 -0.27657 -0.04236 C -0.42605 -0.04329 -0.32904 -0.04514 -0.47839 -0.04514 L -0.63946 -0.04514 L -0.74349 -0.04583 C -0.75105 -0.04676 -0.75834 -0.04676 -0.7655 -0.04699 C -0.77266 -0.05046 -0.76915 -0.04884 -0.77657 -0.0507 C -0.77696 -0.05093 -0.77761 -0.05208 -0.77813 -0.05278 C -0.77917 -0.05556 -0.78047 -0.05741 -0.78099 -0.05972 C -0.78165 -0.06412 -0.78256 -0.06667 -0.78282 -0.0713 C -0.78282 -0.07153 -0.78321 -0.07292 -0.7836 -0.07361 C -0.78412 -0.07639 -0.78438 -0.07824 -0.78438 -0.08171 C -0.78516 -0.08333 -0.78529 -0.08519 -0.78529 -0.08681 C -0.78516 -0.13565 -0.7836 -0.1831 -0.78282 -0.23195 C -0.78282 -0.23218 -0.78099 -0.25972 -0.78099 -0.26204 C -0.78047 -0.26644 -0.77917 -0.27037 -0.77813 -0.27477 C -0.77761 -0.28519 -0.77605 -0.30926 -0.7754 -0.3169 C -0.775 -0.32454 -0.77383 -0.33171 -0.77266 -0.33912 C -0.77266 -0.41875 -0.77266 -0.49815 -0.77188 -0.57755 C -0.77188 -0.57963 -0.7711 -0.59213 -0.77019 -0.5963 C -0.76954 -0.59792 -0.76862 -0.59954 -0.76823 -0.60093 C -0.76758 -0.60301 -0.76667 -0.60532 -0.7655 -0.60671 C -0.76433 -0.60833 -0.76237 -0.60949 -0.76094 -0.61019 C -0.7306 -0.62986 -0.75964 -0.61088 -0.74037 -0.62199 C -0.7375 -0.62338 -0.73529 -0.625 -0.73282 -0.62662 C -0.73125 -0.62755 -0.72969 -0.6294 -0.72813 -0.63032 C -0.72592 -0.63171 -0.72279 -0.63287 -0.72006 -0.6338 C -0.71758 -0.63426 -0.71511 -0.63449 -0.7129 -0.63495 C -0.69206 -0.63796 -0.71407 -0.63426 -0.69675 -0.63727 C -0.68633 -0.64097 -0.68894 -0.64074 -0.67292 -0.64074 L -0.54063 -0.63958 L -0.52162 -0.63611 C -0.51172 -0.63426 -0.50144 -0.63333 -0.49167 -0.63148 C -0.48021 -0.62917 -0.46849 -0.62546 -0.45717 -0.62315 C -0.42527 -0.6162 -0.42553 -0.61713 -0.39883 -0.61412 C -0.39193 -0.61157 -0.38542 -0.60833 -0.37813 -0.60671 C -0.36862 -0.60509 -0.34831 -0.60463 -0.34831 -0.60417 C -0.34271 -0.60301 -0.3379 -0.60093 -0.33217 -0.6 C -0.32787 -0.59907 -0.32344 -0.59931 -0.31915 -0.59861 C -0.31355 -0.59792 -0.30821 -0.59722 -0.303 -0.5963 C -0.30144 -0.5956 -0.3 -0.59445 -0.29831 -0.59398 C -0.29675 -0.59306 -0.29362 -0.59282 -0.29115 -0.59259 C -0.28334 -0.5919 -0.2754 -0.59144 -0.26719 -0.59051 C -0.26537 -0.58935 -0.26329 -0.58773 -0.26094 -0.58704 C -0.26016 -0.58657 -0.23985 -0.58472 -0.23933 -0.58472 C -0.23516 -0.5831 -0.23073 -0.58079 -0.22683 -0.58009 C -0.22527 -0.5794 -0.19974 -0.57778 -0.19974 -0.57755 C -0.19506 -0.57593 -0.19037 -0.57407 -0.18594 -0.57292 C -0.18269 -0.57199 -0.17917 -0.57245 -0.17605 -0.57153 C -0.1737 -0.57153 -0.17175 -0.57083 -0.16954 -0.57037 C -0.16667 -0.57014 -0.16355 -0.56991 -0.16029 -0.56945 C -0.14935 -0.56366 -0.16355 -0.57083 -0.15027 -0.56482 C -0.14896 -0.56389 -0.1474 -0.56296 -0.14584 -0.5625 C -0.14467 -0.56181 -0.1431 -0.56157 -0.14115 -0.56111 C -0.14063 -0.56111 -0.13946 -0.56042 -0.13881 -0.55995 C -0.13594 -0.55648 -0.13373 -0.5537 -0.13125 -0.54954 C -0.12852 -0.54352 -0.12891 -0.54144 -0.12696 -0.53449 C -0.12631 -0.53102 -0.125 -0.52824 -0.12422 -0.52523 C -0.12383 -0.52269 -0.12292 -0.52014 -0.12266 -0.51782 C -0.12162 -0.51088 -0.12071 -0.50394 -0.1198 -0.49676 C -0.11915 -0.49445 -0.11915 -0.49213 -0.11875 -0.49005 C -0.11797 -0.48657 -0.11667 -0.48357 -0.11602 -0.48056 C -0.11394 -0.47222 -0.11641 -0.47917 -0.11394 -0.46991 C -0.11355 -0.46782 -0.1129 -0.4662 -0.11237 -0.46412 C -0.11172 -0.4588 -0.11081 -0.45324 -0.11081 -0.44815 C -0.11016 -0.44398 -0.11016 -0.44005 -0.10964 -0.43657 C -0.10612 -0.40417 -0.10925 -0.4412 -0.10665 -0.41157 C -0.10886 -0.34954 -0.10964 -0.28773 -0.11237 -0.22616 C -0.1129 -0.2125 -0.11485 -0.21412 -0.11797 -0.20509 C -0.11823 -0.20347 -0.11823 -0.20162 -0.11875 -0.20023 C -0.12292 -0.18958 -0.12579 -0.18148 -0.13125 -0.17384 C -0.13282 -0.17107 -0.13412 -0.16875 -0.13594 -0.16713 C -0.13881 -0.1662 -0.14115 -0.16505 -0.14402 -0.16389 C -0.14714 -0.16273 -0.14935 -0.16273 -0.15248 -0.16157 C -0.15521 -0.16042 -0.15808 -0.1588 -0.16146 -0.1581 C -0.16511 -0.15718 -0.16862 -0.15718 -0.17266 -0.15718 C -0.18594 -0.15532 -0.18672 -0.15532 -0.20131 -0.15463 L -0.63047 -0.15648 C -0.63152 -0.15648 -0.63269 -0.15695 -0.63425 -0.15718 C -0.63737 -0.15741 -0.6405 -0.15741 -0.64375 -0.1581 C -0.64688 -0.1588 -0.65 -0.15995 -0.65313 -0.16042 C -0.65508 -0.16157 -0.65665 -0.16273 -0.65873 -0.16389 C -0.6625 -0.1662 -0.66628 -0.16875 -0.67019 -0.16945 C -0.67409 -0.1706 -0.67748 -0.1706 -0.68112 -0.17222 L -0.69271 -0.17662 C -0.6961 -0.17778 -0.69883 -0.17824 -0.70196 -0.17917 C -0.70508 -0.18171 -0.70625 -0.18171 -0.70625 -0.18773 C -0.70612 -0.22778 -0.70573 -0.26829 -0.70508 -0.3088 C -0.70391 -0.34028 -0.70261 -0.37176 -0.70196 -0.4037 C -0.70196 -0.41644 -0.70144 -0.42986 -0.70105 -0.44306 C -0.70079 -0.46227 -0.70027 -0.48125 -0.69948 -0.50023 C -0.69922 -0.50324 -0.69831 -0.51389 -0.69558 -0.51782 C -0.6948 -0.51898 -0.69415 -0.51968 -0.69271 -0.52014 C -0.69141 -0.5213 -0.69024 -0.52338 -0.68855 -0.52384 C -0.6849 -0.52477 -0.68112 -0.52477 -0.67748 -0.52523 C -0.60599 -0.55949 -0.66628 -0.53195 -0.46342 -0.52732 C -0.44519 -0.52685 -0.42722 -0.52431 -0.40938 -0.52245 L -0.38542 -0.52014 C -0.37969 -0.51968 -0.37422 -0.51852 -0.36823 -0.51782 C -0.35612 -0.51667 -0.34375 -0.51667 -0.33217 -0.51574 C -0.32318 -0.51505 -0.30547 -0.51343 -0.30547 -0.5132 C -0.30508 -0.51296 -0.30339 -0.5125 -0.30235 -0.51227 C -0.29206 -0.50787 -0.30235 -0.51157 -0.29402 -0.50857 C -0.29362 -0.42269 -0.29402 -0.33634 -0.29336 -0.25046 C -0.29245 -0.21945 -0.28803 -0.25833 -0.29206 -0.21968 C -0.29206 -0.21759 -0.29336 -0.21505 -0.29402 -0.21296 C -0.29584 -0.20718 -0.29831 -0.20162 -0.30027 -0.19514 C -0.30612 -0.17778 -0.29948 -0.1912 -0.30665 -0.16875 C -0.30769 -0.16505 -0.30977 -0.16157 -0.31133 -0.1581 C -0.31172 -0.15648 -0.31198 -0.15463 -0.3129 -0.15301 L -0.3836 -0.15463 C -0.38594 -0.15463 -0.39467 -0.15648 -0.39727 -0.15718 C -0.4004 -0.15741 -0.40404 -0.15741 -0.40717 -0.1581 C -0.40938 -0.1588 -0.41159 -0.15995 -0.41381 -0.16042 C -0.41706 -0.16157 -0.42058 -0.16157 -0.4237 -0.16157 C -0.42605 -0.16181 -0.42839 -0.16204 -0.43073 -0.16273 C -0.43386 -0.16273 -0.43386 -0.16389 -0.43464 -0.16389 L -0.44284 -0.1662 C -0.44519 -0.1669 -0.44727 -0.16875 -0.44974 -0.16875 C -0.45261 -0.16921 -0.45547 -0.16921 -0.45782 -0.16945 C -0.46381 -0.1706 -0.46928 -0.17222 -0.47527 -0.17384 C -0.48021 -0.17407 -0.4849 -0.17407 -0.48959 -0.1757 C -0.49206 -0.17616 -0.49454 -0.17732 -0.49714 -0.17778 C -0.49948 -0.17917 -0.51641 -0.20741 -0.51875 -0.20741 C -0.52162 -0.20787 -0.47631 -0.25278 -0.47904 -0.25394 C -0.47995 -0.25394 -0.40652 -0.27662 -0.40782 -0.27708 C -0.40938 -0.27824 -0.32474 -0.3375 -0.32683 -0.33796 C -0.32696 -0.33866 -0.41706 -0.34653 -0.41745 -0.34792 C -0.41771 -0.35139 -0.49519 -0.3463 -0.49428 -0.34954 C -0.49428 -0.34977 -0.57839 -0.33056 -0.57696 -0.33287 C -0.57396 -0.34005 -0.65912 -0.24028 -0.65508 -0.24699 C -0.64792 -0.25764 -0.66628 -0.35671 -0.66094 -0.36574 C -0.66068 -0.36713 -0.56159 -0.43542 -0.56081 -0.43727 C -0.58516 -0.49815 -0.37383 -0.38912 -0.39818 -0.44977 C -0.29154 -0.54306 -0.28282 -0.45023 -0.17683 -0.54352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9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0948" y="3799193"/>
            <a:ext cx="4184416" cy="2571134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22529"/>
              </p:ext>
            </p:extLst>
          </p:nvPr>
        </p:nvGraphicFramePr>
        <p:xfrm>
          <a:off x="1986040" y="4555346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ค่าเปลี่ยนยาง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1,500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6144925" y="3801808"/>
            <a:ext cx="4184416" cy="256851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03812"/>
              </p:ext>
            </p:extLst>
          </p:nvPr>
        </p:nvGraphicFramePr>
        <p:xfrm>
          <a:off x="6430017" y="4555346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814015" y="1991991"/>
            <a:ext cx="443333" cy="1734997"/>
            <a:chOff x="1067996" y="2269800"/>
            <a:chExt cx="1097437" cy="1451244"/>
          </a:xfrm>
          <a:effectLst/>
        </p:grpSpPr>
        <p:cxnSp>
          <p:nvCxnSpPr>
            <p:cNvPr id="42" name="Straight Connector 41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077621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9302154" y="2727697"/>
            <a:ext cx="251121" cy="977572"/>
            <a:chOff x="6036046" y="2753097"/>
            <a:chExt cx="2069430" cy="977572"/>
          </a:xfrm>
          <a:effectLst/>
        </p:grpSpPr>
        <p:cxnSp>
          <p:nvCxnSpPr>
            <p:cNvPr id="47" name="Straight Connector 46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94011" y="346607"/>
            <a:ext cx="5948412" cy="2894400"/>
            <a:chOff x="3294011" y="346607"/>
            <a:chExt cx="5948412" cy="2894400"/>
          </a:xfrm>
        </p:grpSpPr>
        <p:grpSp>
          <p:nvGrpSpPr>
            <p:cNvPr id="24" name="Group 23"/>
            <p:cNvGrpSpPr/>
            <p:nvPr/>
          </p:nvGrpSpPr>
          <p:grpSpPr>
            <a:xfrm>
              <a:off x="3294011" y="346607"/>
              <a:ext cx="5948412" cy="2894400"/>
              <a:chOff x="510139" y="856648"/>
              <a:chExt cx="3224463" cy="185767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3DBF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90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757642" y="1249668"/>
              <a:ext cx="539684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Emergency 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ยางแตกไม่มีชิ้นดี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คนที่เดินทางโดยรถส่วนตัว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เปลี่ยนยาง 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1,500 </a:t>
              </a: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บาท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314" y="1128625"/>
              <a:ext cx="1970764" cy="152675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2039" y="431002"/>
              <a:ext cx="3090940" cy="64623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124" y="2175412"/>
            <a:ext cx="1079086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6530" y="2422328"/>
            <a:ext cx="1365622" cy="6462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666" y="3754300"/>
            <a:ext cx="1828801" cy="7317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163" y="3754300"/>
            <a:ext cx="1828801" cy="73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948" y="289783"/>
            <a:ext cx="69500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7244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8052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8" name="7-Point Star 87"/>
          <p:cNvSpPr/>
          <p:nvPr/>
        </p:nvSpPr>
        <p:spPr>
          <a:xfrm>
            <a:off x="10494195" y="565642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45 -0.04282 L -0.19245 -0.04259 C -0.28581 -0.13634 -0.67331 0.05255 -0.74883 -0.04097 C -0.69922 -0.04282 -0.77006 -0.5713 -0.73347 -0.57523 C -0.58047 -0.42315 -0.29675 -0.69051 -0.14467 -0.5382 C -0.06172 -0.51482 -0.22956 -0.50509 -0.23529 -0.43519 C -0.14714 -0.42454 -0.11185 -0.17222 -0.17878 -0.11875 C -0.25443 -0.09421 -0.55652 -0.05671 -0.63633 -0.11389 C -0.6379 -0.11528 -0.65456 -0.4588 -0.65704 -0.4625 C -0.6586 -0.4625 -0.43451 -0.23218 -0.40092 -0.22755 C -0.33308 -0.19074 -0.28086 -0.23843 -0.24922 -0.24144 " pathEditMode="relative" rAng="0" ptsTypes="AAAAAAAAAAA">
                                      <p:cBhvr>
                                        <p:cTn id="10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2226233" y="13792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ea typeface="+mn-ea"/>
                <a:cs typeface="BrowalliaUPC" panose="020B0604020202020204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15996" y="3621717"/>
            <a:ext cx="4184416" cy="275452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10922"/>
              </p:ext>
            </p:extLst>
          </p:nvPr>
        </p:nvGraphicFramePr>
        <p:xfrm>
          <a:off x="4318532" y="4443844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ซื้อของใช้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1,500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2243142" y="2146558"/>
            <a:ext cx="1401675" cy="2861000"/>
            <a:chOff x="1067996" y="2269800"/>
            <a:chExt cx="1401675" cy="3158848"/>
          </a:xfrm>
        </p:grpSpPr>
        <p:cxnSp>
          <p:nvCxnSpPr>
            <p:cNvPr id="92" name="Straight Connector 91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077621" y="2269800"/>
              <a:ext cx="0" cy="3158848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1067996" y="5428648"/>
              <a:ext cx="1401675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305533" y="361604"/>
            <a:ext cx="5948412" cy="2894400"/>
            <a:chOff x="3426349" y="211866"/>
            <a:chExt cx="5948412" cy="2894400"/>
          </a:xfrm>
        </p:grpSpPr>
        <p:grpSp>
          <p:nvGrpSpPr>
            <p:cNvPr id="96" name="Group 95"/>
            <p:cNvGrpSpPr/>
            <p:nvPr/>
          </p:nvGrpSpPr>
          <p:grpSpPr>
            <a:xfrm>
              <a:off x="3426349" y="211866"/>
              <a:ext cx="5948412" cy="2894400"/>
              <a:chOff x="510139" y="856648"/>
              <a:chExt cx="3224463" cy="1857676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FAD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3829133" y="1035092"/>
              <a:ext cx="539684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Happy Sunday </a:t>
              </a:r>
              <a:endPara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ซื้อของใช้ในซุปเปอร์มาร์</a:t>
              </a: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เก็ต</a:t>
              </a:r>
              <a:endPara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ทุกคนจ่าย 1,500 บาท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223" y="1245854"/>
              <a:ext cx="2048755" cy="120843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8001" y="307954"/>
              <a:ext cx="3090940" cy="646232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690" y="3550280"/>
            <a:ext cx="1828801" cy="73175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881" y="320316"/>
            <a:ext cx="69500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0478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6527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7" name="7-Point Star 86"/>
          <p:cNvSpPr/>
          <p:nvPr/>
        </p:nvSpPr>
        <p:spPr>
          <a:xfrm>
            <a:off x="10548523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2 -0.05185 L -0.17552 -0.05162 C -0.26888 -0.14537 -0.65625 0.04352 -0.7319 -0.05 C -0.68229 -0.05185 -0.75312 -0.58033 -0.71627 -0.58426 C -0.56354 -0.43218 -0.27982 -0.69954 -0.12773 -0.54722 C -0.03646 -0.49491 -0.16289 -0.34051 -0.16862 -0.27037 C -0.16927 -0.21759 -0.15976 -0.1456 -0.16185 -0.12778 C -0.63997 -0.10209 -0.59075 -0.4706 -0.63997 -0.47153 C -0.66471 -0.52408 -0.37929 -0.44908 -0.30989 -0.44329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-2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451440" y="405393"/>
            <a:ext cx="5948412" cy="2894400"/>
            <a:chOff x="510139" y="856648"/>
            <a:chExt cx="3224463" cy="1857676"/>
          </a:xfrm>
        </p:grpSpPr>
        <p:sp>
          <p:nvSpPr>
            <p:cNvPr id="118" name="Rounded Rectangle 117"/>
            <p:cNvSpPr/>
            <p:nvPr/>
          </p:nvSpPr>
          <p:spPr>
            <a:xfrm>
              <a:off x="510139" y="856648"/>
              <a:ext cx="3224463" cy="1857676"/>
            </a:xfrm>
            <a:prstGeom prst="roundRect">
              <a:avLst/>
            </a:prstGeom>
            <a:solidFill>
              <a:srgbClr val="ACD1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10139" y="1320800"/>
              <a:ext cx="3224463" cy="1114502"/>
            </a:xfrm>
            <a:prstGeom prst="rect">
              <a:avLst/>
            </a:prstGeom>
            <a:solidFill>
              <a:srgbClr val="D3E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1935155" y="3769992"/>
            <a:ext cx="4184416" cy="2572320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26638"/>
              </p:ext>
            </p:extLst>
          </p:nvPr>
        </p:nvGraphicFramePr>
        <p:xfrm>
          <a:off x="2179367" y="4535769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" name="Rectangle 126"/>
          <p:cNvSpPr/>
          <p:nvPr/>
        </p:nvSpPr>
        <p:spPr>
          <a:xfrm>
            <a:off x="3781837" y="1261960"/>
            <a:ext cx="5396845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600" b="1">
                <a:solidFill>
                  <a:srgbClr val="2B7043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แฟนเดย์: </a:t>
            </a:r>
          </a:p>
          <a:p>
            <a:pPr>
              <a:lnSpc>
                <a:spcPct val="107000"/>
              </a:lnSpc>
            </a:pPr>
            <a:r>
              <a:rPr lang="th-TH" sz="2600" b="1">
                <a:solidFill>
                  <a:srgbClr val="2B7043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นัดออกเดทกับสาวที่แอบปิ๊ง</a:t>
            </a:r>
          </a:p>
          <a:p>
            <a:pPr>
              <a:lnSpc>
                <a:spcPct val="107000"/>
              </a:lnSpc>
            </a:pPr>
            <a:r>
              <a:rPr lang="th-TH" sz="2600" b="1">
                <a:solidFill>
                  <a:srgbClr val="2B7043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ผู้หญิงไม่เสียตังค์  ผู้ชายจ่าย 2,000 บาท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2964" r="5273" b="9584"/>
          <a:stretch/>
        </p:blipFill>
        <p:spPr>
          <a:xfrm>
            <a:off x="6219157" y="4374106"/>
            <a:ext cx="477336" cy="454239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6796079" y="3769992"/>
            <a:ext cx="4184416" cy="2572320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286"/>
              </p:ext>
            </p:extLst>
          </p:nvPr>
        </p:nvGraphicFramePr>
        <p:xfrm>
          <a:off x="7070661" y="4535769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ออกเดท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4" name="Group 133"/>
          <p:cNvGrpSpPr/>
          <p:nvPr/>
        </p:nvGrpSpPr>
        <p:grpSpPr>
          <a:xfrm>
            <a:off x="2978908" y="1966592"/>
            <a:ext cx="443333" cy="1713277"/>
            <a:chOff x="1067996" y="2269800"/>
            <a:chExt cx="1097437" cy="1451244"/>
          </a:xfrm>
          <a:effectLst/>
        </p:grpSpPr>
        <p:cxnSp>
          <p:nvCxnSpPr>
            <p:cNvPr id="136" name="Straight Connector 135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077621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9399853" y="2489349"/>
            <a:ext cx="360348" cy="1190520"/>
            <a:chOff x="6036046" y="2753097"/>
            <a:chExt cx="2069430" cy="977572"/>
          </a:xfrm>
          <a:effectLst/>
        </p:grpSpPr>
        <p:cxnSp>
          <p:nvCxnSpPr>
            <p:cNvPr id="141" name="Straight Connector 140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7672373" y="801889"/>
            <a:ext cx="1301518" cy="1382530"/>
            <a:chOff x="5913636" y="832954"/>
            <a:chExt cx="1301518" cy="1382530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47"/>
            <a:stretch/>
          </p:blipFill>
          <p:spPr>
            <a:xfrm>
              <a:off x="5913636" y="832954"/>
              <a:ext cx="752566" cy="1368919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7"/>
            <a:stretch/>
          </p:blipFill>
          <p:spPr>
            <a:xfrm flipH="1">
              <a:off x="6512523" y="1092245"/>
              <a:ext cx="702631" cy="1123239"/>
            </a:xfrm>
            <a:prstGeom prst="rect">
              <a:avLst/>
            </a:prstGeom>
          </p:spPr>
        </p:pic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007" y="472444"/>
            <a:ext cx="3090940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566" y="377718"/>
            <a:ext cx="695004" cy="67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4055" y="2025744"/>
            <a:ext cx="908383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1191" y="1996816"/>
            <a:ext cx="774259" cy="646232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507" y="3752076"/>
            <a:ext cx="1828801" cy="73175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079" y="3752076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3901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2552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8" name="7-Point Star 87"/>
          <p:cNvSpPr/>
          <p:nvPr/>
        </p:nvSpPr>
        <p:spPr>
          <a:xfrm>
            <a:off x="10624723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41 -0.04283 L -0.11341 -0.04259 C -0.2069 -0.13634 -0.59414 0.05254 -0.66966 -0.04097 C -0.62057 -0.04283 -0.69153 -0.5713 -0.65442 -0.57523 C -0.50143 -0.42315 -0.21797 -0.69051 -0.06549 -0.5382 C -0.06367 -0.54375 -0.61445 -0.12292 -0.63008 -0.18195 C -0.59974 -0.25625 -0.18659 -0.52477 -0.09909 -0.5375 C -0.01067 -0.52685 -0.08867 -0.13426 -0.09974 -0.11875 C -0.11445 -0.04884 -0.26328 -0.12084 -0.33971 -0.12014 C -0.40508 -0.12431 -0.46067 -0.13959 -0.49245 -0.14468 " pathEditMode="relative" rAng="0" ptsTypes="AAAAAAAAAA">
                                      <p:cBhvr>
                                        <p:cTn id="10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2.2 เกม </a:t>
            </a:r>
            <a:r>
              <a:rPr lang="en-US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Money Bingo</a:t>
            </a:r>
            <a:endParaRPr lang="th-TH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01" y="3031950"/>
            <a:ext cx="3855501" cy="280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69665" y="1689038"/>
            <a:ext cx="4079072" cy="7277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smtClean="0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หยุดจ่ายเมื่อ</a:t>
            </a:r>
            <a:r>
              <a:rPr lang="en-US" sz="4000" b="1" smtClean="0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Bingo! </a:t>
            </a:r>
            <a:r>
              <a:rPr lang="th-TH" sz="4000" b="1" smtClean="0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endParaRPr lang="en-US" sz="4000" b="1" smtClean="0">
              <a:solidFill>
                <a:srgbClr val="97331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33" y="3289871"/>
            <a:ext cx="2213810" cy="2553547"/>
          </a:xfrm>
          <a:prstGeom prst="rect">
            <a:avLst/>
          </a:prstGeom>
          <a:ln w="12700">
            <a:solidFill>
              <a:srgbClr val="634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4870471" y="4049436"/>
            <a:ext cx="2160000" cy="1431"/>
          </a:xfrm>
          <a:prstGeom prst="line">
            <a:avLst/>
          </a:prstGeom>
          <a:ln w="38100">
            <a:solidFill>
              <a:srgbClr val="F4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9821" y="3289871"/>
            <a:ext cx="3872367" cy="255007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44641"/>
              </p:ext>
            </p:extLst>
          </p:nvPr>
        </p:nvGraphicFramePr>
        <p:xfrm>
          <a:off x="7768285" y="3996990"/>
          <a:ext cx="3431833" cy="1726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280"/>
                <a:gridCol w="943327"/>
                <a:gridCol w="952226"/>
              </a:tblGrid>
              <a:tr h="43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smtClean="0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smtClean="0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668" y="3227941"/>
            <a:ext cx="2079409" cy="10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625533" y="3580679"/>
            <a:ext cx="4184416" cy="2743921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Rectangle 92"/>
          <p:cNvSpPr/>
          <p:nvPr/>
        </p:nvSpPr>
        <p:spPr>
          <a:xfrm>
            <a:off x="2153202" y="3580679"/>
            <a:ext cx="4184416" cy="2743921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77366"/>
              </p:ext>
            </p:extLst>
          </p:nvPr>
        </p:nvGraphicFramePr>
        <p:xfrm>
          <a:off x="2465980" y="4482321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938"/>
                <a:gridCol w="830646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เบี้ยประกัน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52335"/>
              </p:ext>
            </p:extLst>
          </p:nvPr>
        </p:nvGraphicFramePr>
        <p:xfrm>
          <a:off x="6912814" y="4493896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2716229" y="2192430"/>
            <a:ext cx="1097437" cy="1325298"/>
            <a:chOff x="1067996" y="2269800"/>
            <a:chExt cx="1097437" cy="1451244"/>
          </a:xfrm>
          <a:effectLst/>
        </p:grpSpPr>
        <p:cxnSp>
          <p:nvCxnSpPr>
            <p:cNvPr id="103" name="Straight Connector 102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077621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6204588" y="2649279"/>
            <a:ext cx="3855145" cy="868449"/>
            <a:chOff x="1924802" y="2753097"/>
            <a:chExt cx="6180674" cy="977572"/>
          </a:xfrm>
          <a:effectLst/>
        </p:grpSpPr>
        <p:cxnSp>
          <p:nvCxnSpPr>
            <p:cNvPr id="108" name="Straight Connector 107"/>
            <p:cNvCxnSpPr/>
            <p:nvPr/>
          </p:nvCxnSpPr>
          <p:spPr>
            <a:xfrm flipH="1">
              <a:off x="1924802" y="2753097"/>
              <a:ext cx="6180674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428554" y="395492"/>
            <a:ext cx="5948412" cy="2894400"/>
            <a:chOff x="3428554" y="395492"/>
            <a:chExt cx="5948412" cy="2894400"/>
          </a:xfrm>
        </p:grpSpPr>
        <p:grpSp>
          <p:nvGrpSpPr>
            <p:cNvPr id="89" name="Group 88"/>
            <p:cNvGrpSpPr/>
            <p:nvPr/>
          </p:nvGrpSpPr>
          <p:grpSpPr>
            <a:xfrm>
              <a:off x="3428554" y="395492"/>
              <a:ext cx="5948412" cy="2894400"/>
              <a:chOff x="510139" y="856648"/>
              <a:chExt cx="3224463" cy="1857676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F49C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F9C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3794064" y="1123594"/>
              <a:ext cx="5396845" cy="1804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Phone Call: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ได้รับโทรศัพท์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จากเพื่อนชวนทำ</a:t>
              </a: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ประกันอุบัติเหตุ</a:t>
              </a:r>
              <a:endPara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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ทำ จ่าย 2,000 บาท</a:t>
              </a:r>
            </a:p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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 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ไม่ทำ ไม่ต้องจ่าย</a:t>
              </a: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7281">
              <a:off x="7810023" y="1223577"/>
              <a:ext cx="784441" cy="1307401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8007" y="472444"/>
              <a:ext cx="3090940" cy="64623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266" y="2225872"/>
            <a:ext cx="499915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659" y="2548988"/>
            <a:ext cx="780356" cy="64623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223" y="3624666"/>
            <a:ext cx="1828801" cy="7317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19" y="3610906"/>
            <a:ext cx="1828801" cy="731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503" y="257690"/>
            <a:ext cx="69500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2468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6241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8" name="7-Point Star 87"/>
          <p:cNvSpPr/>
          <p:nvPr/>
        </p:nvSpPr>
        <p:spPr>
          <a:xfrm>
            <a:off x="10650123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91 -0.05023 L -0.20391 -0.05 C -0.29766 -0.14375 -0.68646 0.04514 -0.76042 -0.04838 C -0.71081 -0.05023 -0.78269 -0.57871 -0.74584 -0.58218 C -0.40665 -0.19121 -0.28217 -0.62153 -0.18959 -0.54491 C -0.19558 -0.47477 -0.17904 -0.14167 -0.19011 -0.12616 C -0.20183 -0.09213 -0.2448 -0.29537 -0.25925 -0.33982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-25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262595" y="1959810"/>
            <a:ext cx="237315" cy="1734997"/>
            <a:chOff x="1577980" y="2269800"/>
            <a:chExt cx="587455" cy="1451244"/>
          </a:xfrm>
          <a:effectLst/>
        </p:grpSpPr>
        <p:cxnSp>
          <p:nvCxnSpPr>
            <p:cNvPr id="31" name="Straight Connector 30"/>
            <p:cNvCxnSpPr/>
            <p:nvPr/>
          </p:nvCxnSpPr>
          <p:spPr>
            <a:xfrm flipH="1">
              <a:off x="1577980" y="2279425"/>
              <a:ext cx="587455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77980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990639" y="3722699"/>
            <a:ext cx="4184416" cy="2543984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69327"/>
              </p:ext>
            </p:extLst>
          </p:nvPr>
        </p:nvGraphicFramePr>
        <p:xfrm>
          <a:off x="7275522" y="4474361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ค่าจ้างรีดผ้า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2273245" y="3720262"/>
            <a:ext cx="4184416" cy="2535497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00490"/>
              </p:ext>
            </p:extLst>
          </p:nvPr>
        </p:nvGraphicFramePr>
        <p:xfrm>
          <a:off x="2547827" y="4462317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9640783" y="2452461"/>
            <a:ext cx="303919" cy="1242346"/>
            <a:chOff x="6036046" y="2753097"/>
            <a:chExt cx="2069430" cy="977572"/>
          </a:xfrm>
          <a:effectLst/>
        </p:grpSpPr>
        <p:cxnSp>
          <p:nvCxnSpPr>
            <p:cNvPr id="48" name="Straight Connector 47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549448" y="389540"/>
            <a:ext cx="5948412" cy="2894400"/>
            <a:chOff x="3549448" y="389540"/>
            <a:chExt cx="5948412" cy="289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3549448" y="389540"/>
              <a:ext cx="5948412" cy="2894400"/>
              <a:chOff x="510139" y="856648"/>
              <a:chExt cx="3224463" cy="185767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F0F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905333" y="1271448"/>
              <a:ext cx="539684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ชุดทำงานยับ 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คนที่ไม่ได้ซื้อเตารีดไอน้ำ 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จ่ายค่าจ้างรีดผ้า 500 บาท 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15" y="842836"/>
              <a:ext cx="1793075" cy="19575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5333" y="463877"/>
              <a:ext cx="3090940" cy="64623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230" y="389540"/>
            <a:ext cx="695004" cy="68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5306" y="1836740"/>
            <a:ext cx="1097375" cy="120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0142" y="2240102"/>
            <a:ext cx="1255885" cy="6462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541" y="3705731"/>
            <a:ext cx="1828801" cy="7317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368" y="3681942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668" y="298881"/>
            <a:ext cx="4572000" cy="10285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33901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46181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7" name="7-Point Star 86"/>
          <p:cNvSpPr/>
          <p:nvPr/>
        </p:nvSpPr>
        <p:spPr>
          <a:xfrm>
            <a:off x="10573923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26973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56 -0.04699 L -0.08256 -0.04676 C -0.17605 -0.14051 -0.56407 0.04838 -0.63855 -0.04514 C -0.58894 -0.04699 -0.65977 -0.57662 -0.62344 -0.58056 C -0.52839 -0.6632 -0.15977 -0.59514 -0.06771 -0.54283 C -0.06771 -0.45857 -0.07592 -0.35185 -0.07553 -0.26551 C -0.07592 -0.21273 -0.06693 -0.14074 -0.06862 -0.12292 C -0.11615 -0.13218 -0.36459 -0.28588 -0.35977 -0.3213 C -0.45079 -0.32431 -0.56146 -0.1794 -0.61459 -0.1419 " pathEditMode="relative" rAng="0" ptsTypes="AAAAAAAAA">
                                      <p:cBhvr>
                                        <p:cTn id="12" dur="6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57" y="-271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09801" y="3560720"/>
            <a:ext cx="4184416" cy="2713080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Rectangle 64"/>
          <p:cNvSpPr/>
          <p:nvPr/>
        </p:nvSpPr>
        <p:spPr>
          <a:xfrm>
            <a:off x="2165824" y="3558105"/>
            <a:ext cx="4184416" cy="2715695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22637"/>
              </p:ext>
            </p:extLst>
          </p:nvPr>
        </p:nvGraphicFramePr>
        <p:xfrm>
          <a:off x="2440838" y="4430664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938"/>
                <a:gridCol w="830646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59266"/>
              </p:ext>
            </p:extLst>
          </p:nvPr>
        </p:nvGraphicFramePr>
        <p:xfrm>
          <a:off x="6884815" y="4433279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ค่าปาร์ตี้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2864149" y="1991366"/>
            <a:ext cx="832364" cy="1469515"/>
            <a:chOff x="1333071" y="2101742"/>
            <a:chExt cx="832364" cy="1623554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 flipH="1" flipV="1">
              <a:off x="1333071" y="2101742"/>
              <a:ext cx="832364" cy="1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1372579" y="2101742"/>
              <a:ext cx="0" cy="162355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9655099" y="2419512"/>
            <a:ext cx="844151" cy="978804"/>
            <a:chOff x="5996072" y="2753098"/>
            <a:chExt cx="1658543" cy="967711"/>
          </a:xfrm>
          <a:effectLst/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5996072" y="2753098"/>
              <a:ext cx="1658543" cy="3421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654615" y="276098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06686" y="213865"/>
            <a:ext cx="6004104" cy="3007545"/>
            <a:chOff x="3706686" y="213865"/>
            <a:chExt cx="6004104" cy="3007545"/>
          </a:xfrm>
        </p:grpSpPr>
        <p:grpSp>
          <p:nvGrpSpPr>
            <p:cNvPr id="61" name="Group 60"/>
            <p:cNvGrpSpPr/>
            <p:nvPr/>
          </p:nvGrpSpPr>
          <p:grpSpPr>
            <a:xfrm>
              <a:off x="3706686" y="327010"/>
              <a:ext cx="5948412" cy="2894400"/>
              <a:chOff x="510139" y="856648"/>
              <a:chExt cx="3224463" cy="1857676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F49C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F9C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3836178" y="1031113"/>
              <a:ext cx="5396845" cy="1804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GB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Happy Birthday: 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สุขสันต์วันเกิดคน</a:t>
              </a: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ที่เกิดวันที่ลงท้ายด้วย 3</a:t>
              </a:r>
            </a:p>
            <a:p>
              <a:pPr>
                <a:lnSpc>
                  <a:spcPct val="107000"/>
                </a:lnSpc>
              </a:pP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เพื่อน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ทุกคนจัดปาร์ตี้เซอร์</a:t>
              </a: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ไพรส์ จ่าย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คนละ 400 บาท </a:t>
              </a:r>
              <a:endPara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lnSpc>
                  <a:spcPct val="107000"/>
                </a:lnSpc>
              </a:pP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คนที่เกิดวันที่ 3, 13 และ </a:t>
              </a:r>
              <a:r>
                <a:rPr lang="en-US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23 </a:t>
              </a:r>
              <a:r>
                <a:rPr lang="th-TH" sz="2600" b="1" smtClean="0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ไม่</a:t>
              </a:r>
              <a:r>
                <a:rPr lang="th-TH" sz="26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ต้องจ่าย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483" y="213865"/>
              <a:ext cx="1670307" cy="168249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2877" y="413228"/>
              <a:ext cx="3090940" cy="64623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098" y="327010"/>
            <a:ext cx="695004" cy="682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915" y="1397977"/>
            <a:ext cx="1231499" cy="1383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3417" y="1662669"/>
            <a:ext cx="1097375" cy="181676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170" y="3535260"/>
            <a:ext cx="1828801" cy="73175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775" y="3558105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1708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39858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8" name="7-Point Star 87"/>
          <p:cNvSpPr/>
          <p:nvPr/>
        </p:nvSpPr>
        <p:spPr>
          <a:xfrm>
            <a:off x="10722795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-0.05116 L -0.11146 -0.05093 C -0.20521 -0.14468 -0.59232 0.04421 -0.66784 -0.04931 C -0.61836 -0.05116 -0.68907 -0.58056 -0.65261 -0.58449 C -0.55782 -0.66713 -0.18868 -0.59908 -0.097 -0.54676 C -0.00468 -0.4706 -0.08268 -0.19699 -0.09752 -0.12709 C -0.17396 -0.05648 -0.47566 -0.06482 -0.55534 -0.12222 C -0.55743 -0.12361 -0.57396 -0.46806 -0.57605 -0.47176 C -0.57748 -0.5088 -0.5668 -0.3713 -0.56394 -0.34491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-27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076359" y="2044513"/>
            <a:ext cx="341591" cy="0"/>
          </a:xfrm>
          <a:prstGeom prst="line">
            <a:avLst/>
          </a:prstGeom>
          <a:ln w="38100">
            <a:solidFill>
              <a:srgbClr val="C38F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55803" y="2044513"/>
            <a:ext cx="0" cy="1500533"/>
          </a:xfrm>
          <a:prstGeom prst="straightConnector1">
            <a:avLst/>
          </a:prstGeom>
          <a:ln w="38100">
            <a:solidFill>
              <a:srgbClr val="C38FA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70398" y="3599509"/>
            <a:ext cx="4184416" cy="2738467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18204"/>
              </p:ext>
            </p:extLst>
          </p:nvPr>
        </p:nvGraphicFramePr>
        <p:xfrm>
          <a:off x="7228021" y="4479453"/>
          <a:ext cx="3747158" cy="1709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676"/>
                <a:gridCol w="860764"/>
                <a:gridCol w="1039718"/>
              </a:tblGrid>
              <a:tr h="406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6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ค่ารักษาพยาบาล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6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2426277" y="3568614"/>
            <a:ext cx="4184416" cy="2739246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01061"/>
              </p:ext>
            </p:extLst>
          </p:nvPr>
        </p:nvGraphicFramePr>
        <p:xfrm>
          <a:off x="2700859" y="4444911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0016356" y="2525748"/>
            <a:ext cx="251121" cy="1019298"/>
            <a:chOff x="6036046" y="2753097"/>
            <a:chExt cx="2069430" cy="977572"/>
          </a:xfrm>
          <a:effectLst/>
        </p:grpSpPr>
        <p:cxnSp>
          <p:nvCxnSpPr>
            <p:cNvPr id="48" name="Straight Connector 47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1855923" y="1802932"/>
            <a:ext cx="1045478" cy="1251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effectLst/>
                <a:latin typeface="TH Mali Grade 6" panose="02000506000000020004" pitchFamily="2" charset="-34"/>
                <a:cs typeface="TH Mali Grade 6" panose="02000506000000020004" pitchFamily="2" charset="-34"/>
              </a:rPr>
              <a:t>ซื้อ</a:t>
            </a:r>
            <a:br>
              <a:rPr lang="th-TH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effectLst/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lang="th-TH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effectLst/>
                <a:latin typeface="TH Mali Grade 6" panose="02000506000000020004" pitchFamily="2" charset="-34"/>
                <a:cs typeface="TH Mali Grade 6" panose="02000506000000020004" pitchFamily="2" charset="-34"/>
              </a:rPr>
              <a:t>ประกัน</a:t>
            </a:r>
            <a:endParaRPr lang="th-TH" sz="3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6E9DAA"/>
              </a:solidFill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17953" y="389540"/>
            <a:ext cx="6625722" cy="2894400"/>
            <a:chOff x="3417953" y="389540"/>
            <a:chExt cx="6625722" cy="289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3417953" y="389540"/>
              <a:ext cx="6444001" cy="2894400"/>
              <a:chOff x="510139" y="856648"/>
              <a:chExt cx="3174027" cy="185767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10139" y="856648"/>
                <a:ext cx="3174026" cy="1857676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0139" y="1320800"/>
                <a:ext cx="3174027" cy="1114502"/>
              </a:xfrm>
              <a:prstGeom prst="rect">
                <a:avLst/>
              </a:prstGeom>
              <a:solidFill>
                <a:srgbClr val="F0F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60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628920" y="1270054"/>
              <a:ext cx="641475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Emergency: </a:t>
              </a:r>
              <a:endParaRPr lang="th-TH" sz="2600" b="1">
                <a:solidFill>
                  <a:srgbClr val="2B7043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ประสบอุบัติเหตุ นอนโรงพยาบาล 1 คืน 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คนที่ไม่ได้ซื้อประกัน</a:t>
              </a:r>
              <a:r>
                <a:rPr lang="th-TH" sz="26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จ่ายค่ารักษาพยาบาล 4,000 </a:t>
              </a:r>
              <a:r>
                <a:rPr lang="th-TH" sz="26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บาท 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195" y="416880"/>
              <a:ext cx="2202278" cy="134421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6285" y="437289"/>
              <a:ext cx="3090940" cy="64623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020" y="1843276"/>
            <a:ext cx="1091279" cy="1005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227" y="400710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111" y="3623077"/>
            <a:ext cx="1828801" cy="73175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657" y="3592961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4103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8607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7" name="7-Point Star 86"/>
          <p:cNvSpPr/>
          <p:nvPr/>
        </p:nvSpPr>
        <p:spPr>
          <a:xfrm>
            <a:off x="10760895" y="5626268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05 -0.0544 L -0.12005 -0.05417 C -0.13255 -0.0544 -0.56237 0.05741 -0.65508 -0.03565 C -0.74779 -0.12847 -0.60469 -0.51805 -0.67695 -0.6118 C -0.62552 -0.61389 -0.62396 -0.6118 -0.58685 -0.61597 L -0.47174 -0.61574 L -0.38581 -0.6118 C -0.31185 -0.59884 -0.23932 -0.60347 -0.16966 -0.59051 C -0.11471 -0.57755 -0.08776 -0.59444 -0.0638 -0.56366 C -0.05195 -0.53704 -0.03737 -0.47083 -0.02982 -0.41667 C -0.03216 -0.35324 -0.03451 -0.2912 -0.03737 -0.22986 C -0.04089 -0.19213 -0.04089 -0.18958 -0.05612 -0.17963 C -0.07096 -0.1706 -0.0431 -0.1618 -0.12969 -0.15856 C -0.2737 -0.16088 -0.25964 -0.06829 -0.40352 -0.06921 C -0.4875 -0.07338 -0.62487 -0.16667 -0.6375 -0.19282 C -0.6375 -0.23287 -0.63698 -0.27338 -0.63633 -0.31366 C -0.6349 -0.34467 -0.63372 -0.37592 -0.6332 -0.40741 C -0.63477 -0.44375 -0.68516 -0.50995 -0.64518 -0.5287 C -0.60599 -0.55046 -0.46458 -0.53657 -0.3944 -0.53217 C -0.32331 -0.53125 -0.25143 -0.56273 -0.2224 -0.51435 C -0.2224 -0.42963 -0.11354 -0.35741 -0.11315 -0.27245 C -0.15091 -0.22199 -0.37148 -0.17731 -0.44987 -0.21065 C -0.4526 -0.2125 -0.58307 -0.46898 -0.58568 -0.47338 C -0.58685 -0.47338 -0.16849 -0.20949 -0.16966 -0.20949 C -0.1707 -0.20972 -0.09987 -0.4419 -0.10143 -0.44213 C -0.10221 -0.44467 -0.34036 -0.24676 -0.34036 -0.24977 C -0.39596 -0.23472 -0.54583 -0.24768 -0.58633 -0.25069 C -0.57917 -0.26157 -0.59714 -0.36157 -0.59167 -0.3713 C -0.57747 -0.40417 -0.51914 -0.43194 -0.5 -0.44768 " pathEditMode="relative" rAng="0" ptsTypes="AAAAAAAAAAAAAAAAAAAAAAAAAAAAA">
                                      <p:cBhvr>
                                        <p:cTn id="102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20360" y="3886773"/>
            <a:ext cx="4184416" cy="2382912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Rectangle 52"/>
          <p:cNvSpPr/>
          <p:nvPr/>
        </p:nvSpPr>
        <p:spPr>
          <a:xfrm>
            <a:off x="2157394" y="3895859"/>
            <a:ext cx="4184416" cy="2373826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53271"/>
              </p:ext>
            </p:extLst>
          </p:nvPr>
        </p:nvGraphicFramePr>
        <p:xfrm>
          <a:off x="2315096" y="4758839"/>
          <a:ext cx="3780000" cy="12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424"/>
                <a:gridCol w="809934"/>
                <a:gridCol w="1067642"/>
              </a:tblGrid>
              <a:tr h="422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ออมเพื่อมือถือ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2,500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5856"/>
              </p:ext>
            </p:extLst>
          </p:nvPr>
        </p:nvGraphicFramePr>
        <p:xfrm>
          <a:off x="6973922" y="4758839"/>
          <a:ext cx="3635252" cy="12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584123" y="2667727"/>
            <a:ext cx="794751" cy="1193188"/>
            <a:chOff x="1390329" y="2097489"/>
            <a:chExt cx="775104" cy="1623554"/>
          </a:xfrm>
          <a:effectLst/>
        </p:grpSpPr>
        <p:cxnSp>
          <p:nvCxnSpPr>
            <p:cNvPr id="65" name="Straight Connector 64"/>
            <p:cNvCxnSpPr/>
            <p:nvPr/>
          </p:nvCxnSpPr>
          <p:spPr>
            <a:xfrm flipH="1">
              <a:off x="1390329" y="2101743"/>
              <a:ext cx="775104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390329" y="2097489"/>
              <a:ext cx="0" cy="162355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924576" y="3130333"/>
            <a:ext cx="1292221" cy="730582"/>
            <a:chOff x="7084031" y="3175773"/>
            <a:chExt cx="2109408" cy="558385"/>
          </a:xfrm>
          <a:effectLst/>
        </p:grpSpPr>
        <p:cxnSp>
          <p:nvCxnSpPr>
            <p:cNvPr id="70" name="Straight Connector 69"/>
            <p:cNvCxnSpPr/>
            <p:nvPr/>
          </p:nvCxnSpPr>
          <p:spPr>
            <a:xfrm flipH="1">
              <a:off x="7084031" y="3175773"/>
              <a:ext cx="2109408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9193439" y="3175773"/>
              <a:ext cx="0" cy="55838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577765" y="471942"/>
            <a:ext cx="5948412" cy="2894400"/>
            <a:chOff x="3577765" y="471942"/>
            <a:chExt cx="5948412" cy="2894400"/>
          </a:xfrm>
        </p:grpSpPr>
        <p:grpSp>
          <p:nvGrpSpPr>
            <p:cNvPr id="30" name="Group 29"/>
            <p:cNvGrpSpPr/>
            <p:nvPr/>
          </p:nvGrpSpPr>
          <p:grpSpPr>
            <a:xfrm>
              <a:off x="3577765" y="471942"/>
              <a:ext cx="5948412" cy="2894400"/>
              <a:chOff x="510139" y="856648"/>
              <a:chExt cx="3224463" cy="1857676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D3E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3838258" y="1251269"/>
              <a:ext cx="5473908" cy="1673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ตั้งใจจะซื้อมือถือรุ่น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ใหม่ราคา 15,000 บาท </a:t>
              </a: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ที่จะวางขาย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ในอีก </a:t>
              </a: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6 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เดือน</a:t>
              </a: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ข้างหน้า เพื่อแทนของเก่าที่กำลังจะพัง คุณจะ...</a:t>
              </a:r>
              <a:b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</a:br>
              <a:r>
                <a:rPr lang="en-US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</a:t>
              </a: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หัก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เงินเก็บทันที </a:t>
              </a: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2,500 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บาท</a:t>
              </a:r>
            </a:p>
            <a:p>
              <a:pPr>
                <a:lnSpc>
                  <a:spcPct val="107000"/>
                </a:lnSpc>
              </a:pPr>
              <a:r>
                <a:rPr lang="en-US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  <a:sym typeface="Wingdings" panose="05000000000000000000" pitchFamily="2" charset="2"/>
                </a:rPr>
                <a:t>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</a:t>
              </a:r>
              <a:r>
                <a:rPr lang="th-TH" sz="2400" b="1" smtClean="0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อีก</a:t>
              </a:r>
              <a:r>
                <a:rPr lang="th-TH" sz="2400" b="1">
                  <a:solidFill>
                    <a:srgbClr val="2B7043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นาน ยังไม่ต้องรีบเก็บเงิน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9943">
              <a:off x="7869628" y="2149809"/>
              <a:ext cx="692389" cy="114526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6493" y="539822"/>
              <a:ext cx="3090940" cy="64623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898" y="2765399"/>
            <a:ext cx="993734" cy="4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2571" y="2765399"/>
            <a:ext cx="1743607" cy="58526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958" y="3884181"/>
            <a:ext cx="1828801" cy="73175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839" y="3867053"/>
            <a:ext cx="1828801" cy="731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4081" y="539822"/>
            <a:ext cx="70110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3592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3711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8" name="7-Point Star 87"/>
          <p:cNvSpPr/>
          <p:nvPr/>
        </p:nvSpPr>
        <p:spPr>
          <a:xfrm>
            <a:off x="10624723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46 -0.05185 L -0.18346 -0.05162 C -0.27721 -0.14537 -0.66445 0.04352 -0.73945 -0.05 C -0.68984 -0.05185 -0.76067 -0.58195 -0.72409 -0.58588 C -0.62929 -0.66852 -0.26067 -0.60046 -0.16888 -0.54815 C -0.0763 -0.47176 -0.0931 -0.19861 -0.16966 -0.12778 C -0.16497 -0.09306 -0.55182 -0.35417 -0.57591 -0.34074 C -0.57487 -0.36759 -0.29596 -0.02384 -0.31497 -0.04699 " pathEditMode="relative" rAng="0" ptsTypes="AAAAAAAA">
                                      <p:cBhvr>
                                        <p:cTn id="10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156" y="157815"/>
            <a:ext cx="2586766" cy="2984400"/>
          </a:xfrm>
          <a:prstGeom prst="rect">
            <a:avLst/>
          </a:prstGeom>
          <a:ln w="12700">
            <a:solidFill>
              <a:srgbClr val="634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28" y="158552"/>
            <a:ext cx="2586695" cy="2983663"/>
          </a:xfrm>
          <a:prstGeom prst="rect">
            <a:avLst/>
          </a:prstGeom>
          <a:ln w="12700">
            <a:solidFill>
              <a:srgbClr val="634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023" y="3374043"/>
            <a:ext cx="2588400" cy="2990564"/>
          </a:xfrm>
          <a:prstGeom prst="rect">
            <a:avLst/>
          </a:prstGeom>
          <a:ln w="12700">
            <a:solidFill>
              <a:srgbClr val="634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456" y="3380207"/>
            <a:ext cx="2588466" cy="2984400"/>
          </a:xfrm>
          <a:prstGeom prst="rect">
            <a:avLst/>
          </a:prstGeom>
          <a:ln>
            <a:solidFill>
              <a:srgbClr val="634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9" name="Straight Connector 68"/>
          <p:cNvCxnSpPr/>
          <p:nvPr/>
        </p:nvCxnSpPr>
        <p:spPr>
          <a:xfrm>
            <a:off x="5468321" y="868784"/>
            <a:ext cx="0" cy="2121031"/>
          </a:xfrm>
          <a:prstGeom prst="line">
            <a:avLst/>
          </a:prstGeom>
          <a:ln w="38100">
            <a:solidFill>
              <a:srgbClr val="F4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796872" y="1055331"/>
            <a:ext cx="2356701" cy="9427"/>
          </a:xfrm>
          <a:prstGeom prst="line">
            <a:avLst/>
          </a:prstGeom>
          <a:ln w="38100">
            <a:solidFill>
              <a:srgbClr val="F4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750876" y="4038994"/>
            <a:ext cx="2397891" cy="2205872"/>
          </a:xfrm>
          <a:prstGeom prst="line">
            <a:avLst/>
          </a:prstGeom>
          <a:ln w="38100">
            <a:solidFill>
              <a:srgbClr val="F4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342596" y="4253686"/>
            <a:ext cx="2104785" cy="1991180"/>
          </a:xfrm>
          <a:prstGeom prst="line">
            <a:avLst/>
          </a:prstGeom>
          <a:ln w="38100">
            <a:solidFill>
              <a:srgbClr val="F4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 txBox="1">
            <a:spLocks/>
          </p:cNvSpPr>
          <p:nvPr/>
        </p:nvSpPr>
        <p:spPr>
          <a:xfrm>
            <a:off x="9807803" y="1383315"/>
            <a:ext cx="1545997" cy="46500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B</a:t>
            </a:r>
          </a:p>
          <a:p>
            <a:pPr algn="ctr"/>
            <a:r>
              <a:rPr lang="en-US" sz="6000" b="1" smtClean="0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I</a:t>
            </a:r>
          </a:p>
          <a:p>
            <a:pPr algn="ctr"/>
            <a:r>
              <a:rPr lang="en-US" sz="6000" b="1" smtClean="0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N</a:t>
            </a:r>
          </a:p>
          <a:p>
            <a:pPr algn="ctr"/>
            <a:r>
              <a:rPr lang="en-US" sz="6000" b="1" smtClean="0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G</a:t>
            </a:r>
          </a:p>
          <a:p>
            <a:pPr algn="ctr"/>
            <a:r>
              <a:rPr lang="en-US" sz="6000" b="1" smtClean="0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O</a:t>
            </a:r>
          </a:p>
          <a:p>
            <a:pPr algn="ctr"/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endParaRPr lang="en-US" sz="6000" b="1" smtClean="0">
              <a:solidFill>
                <a:srgbClr val="9733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5" name="Snip Single Corner Rectangle 74"/>
          <p:cNvSpPr/>
          <p:nvPr/>
        </p:nvSpPr>
        <p:spPr>
          <a:xfrm flipH="1">
            <a:off x="9579510" y="357499"/>
            <a:ext cx="2021481" cy="694143"/>
          </a:xfrm>
          <a:prstGeom prst="snip1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9579510" y="392846"/>
            <a:ext cx="2030931" cy="6671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F2F2E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How to</a:t>
            </a:r>
            <a:endParaRPr lang="th-TH" sz="4000" b="1">
              <a:solidFill>
                <a:srgbClr val="F2F2E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31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10440" y="2195136"/>
            <a:ext cx="237315" cy="1204528"/>
            <a:chOff x="1577980" y="2269800"/>
            <a:chExt cx="587455" cy="1451244"/>
          </a:xfrm>
          <a:effectLst/>
        </p:grpSpPr>
        <p:cxnSp>
          <p:nvCxnSpPr>
            <p:cNvPr id="37" name="Straight Connector 36"/>
            <p:cNvCxnSpPr/>
            <p:nvPr/>
          </p:nvCxnSpPr>
          <p:spPr>
            <a:xfrm flipH="1">
              <a:off x="1577980" y="2279425"/>
              <a:ext cx="587455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77980" y="2269800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2003075" y="3603913"/>
            <a:ext cx="4184416" cy="2644487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77428"/>
              </p:ext>
            </p:extLst>
          </p:nvPr>
        </p:nvGraphicFramePr>
        <p:xfrm>
          <a:off x="2186661" y="4389854"/>
          <a:ext cx="3747158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676"/>
                <a:gridCol w="860764"/>
                <a:gridCol w="10397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ผ่อนค่าไปญี่ปุ่น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3,</a:t>
                      </a:r>
                      <a:r>
                        <a:rPr lang="en-US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6619992" y="3624032"/>
            <a:ext cx="4184416" cy="2624368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2219"/>
              </p:ext>
            </p:extLst>
          </p:nvPr>
        </p:nvGraphicFramePr>
        <p:xfrm>
          <a:off x="6894574" y="4392219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9308246" y="2496339"/>
            <a:ext cx="362874" cy="903325"/>
            <a:chOff x="6036046" y="2753097"/>
            <a:chExt cx="2069430" cy="977572"/>
          </a:xfrm>
          <a:effectLst/>
        </p:grpSpPr>
        <p:cxnSp>
          <p:nvCxnSpPr>
            <p:cNvPr id="57" name="Straight Connector 56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03794" y="364135"/>
            <a:ext cx="5948412" cy="2894400"/>
            <a:chOff x="3303794" y="364135"/>
            <a:chExt cx="5948412" cy="289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3303794" y="364135"/>
              <a:ext cx="5948412" cy="2894400"/>
              <a:chOff x="510139" y="856648"/>
              <a:chExt cx="3224463" cy="185767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C38FA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E7D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493999" y="1321621"/>
              <a:ext cx="539684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Mail </a:t>
              </a: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เปิดตู้จดหมาย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เจ</a:t>
              </a:r>
              <a:r>
                <a:rPr lang="th-TH" sz="2600" b="1" smtClean="0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อบิลเรียก</a:t>
              </a: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เก็บค่าไปเที่ยวญี่ปุ่น</a:t>
              </a:r>
            </a:p>
            <a:p>
              <a:pPr>
                <a:lnSpc>
                  <a:spcPct val="107000"/>
                </a:lnSpc>
              </a:pPr>
              <a:r>
                <a:rPr lang="th-TH" sz="2600" b="1" smtClean="0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เฉพาะคนที่รูดบัตรเครดิต จ่าย 3,000 </a:t>
              </a: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บาท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133" y="423418"/>
              <a:ext cx="3090940" cy="64623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5789" y="1202311"/>
              <a:ext cx="1511939" cy="114614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519" y="1955558"/>
            <a:ext cx="1103472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742" y="1970083"/>
            <a:ext cx="1383912" cy="64623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274" y="3549790"/>
            <a:ext cx="1828801" cy="73175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146" y="3631398"/>
            <a:ext cx="1828801" cy="731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2949" y="490403"/>
            <a:ext cx="70110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3592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9316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7" name="7-Point Star 86"/>
          <p:cNvSpPr/>
          <p:nvPr/>
        </p:nvSpPr>
        <p:spPr>
          <a:xfrm>
            <a:off x="10624723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5 -0.05741 L -0.17565 -0.05718 C -0.2694 -0.15093 -0.65664 0.03796 -0.73164 -0.05556 C -0.68203 -0.05741 -0.75286 -0.58727 -0.71627 -0.59121 C -0.62148 -0.67384 -0.25286 -0.60579 -0.16107 -0.55347 C -0.06849 -0.47732 -0.08528 -0.20417 -0.16185 -0.13334 C -0.15716 -0.09861 -0.10755 -0.27593 -0.13255 -0.34468 C -0.13151 -0.37153 -0.29192 -0.52315 -0.31159 -0.5463 " pathEditMode="relative" rAng="0" ptsTypes="AAAAAAAA">
                                      <p:cBhvr>
                                        <p:cTn id="102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98637" y="3695962"/>
            <a:ext cx="4184416" cy="2421444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6985237" y="3703314"/>
            <a:ext cx="4184416" cy="2401670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47185"/>
              </p:ext>
            </p:extLst>
          </p:nvPr>
        </p:nvGraphicFramePr>
        <p:xfrm>
          <a:off x="7152406" y="4595123"/>
          <a:ext cx="3780000" cy="12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437"/>
                <a:gridCol w="1158921"/>
                <a:gridCol w="106764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ผ่อนมือถือ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2,500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37699"/>
              </p:ext>
            </p:extLst>
          </p:nvPr>
        </p:nvGraphicFramePr>
        <p:xfrm>
          <a:off x="2483265" y="4604805"/>
          <a:ext cx="3635252" cy="12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2535978" y="1940732"/>
            <a:ext cx="1125254" cy="1727130"/>
            <a:chOff x="1067996" y="2097490"/>
            <a:chExt cx="1097437" cy="1623554"/>
          </a:xfrm>
          <a:effectLst/>
        </p:grpSpPr>
        <p:cxnSp>
          <p:nvCxnSpPr>
            <p:cNvPr id="53" name="Straight Connector 52"/>
            <p:cNvCxnSpPr/>
            <p:nvPr/>
          </p:nvCxnSpPr>
          <p:spPr>
            <a:xfrm flipH="1">
              <a:off x="1067996" y="2101743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077621" y="2097490"/>
              <a:ext cx="0" cy="162355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635886" y="2421712"/>
            <a:ext cx="692628" cy="1246149"/>
            <a:chOff x="6744637" y="2753097"/>
            <a:chExt cx="1360840" cy="977572"/>
          </a:xfrm>
          <a:effectLst/>
        </p:grpSpPr>
        <p:cxnSp>
          <p:nvCxnSpPr>
            <p:cNvPr id="62" name="Straight Connector 61"/>
            <p:cNvCxnSpPr/>
            <p:nvPr/>
          </p:nvCxnSpPr>
          <p:spPr>
            <a:xfrm flipH="1">
              <a:off x="6744637" y="2753097"/>
              <a:ext cx="136084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8086226" y="2770844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661232" y="286957"/>
            <a:ext cx="5948412" cy="2894400"/>
            <a:chOff x="3661232" y="286957"/>
            <a:chExt cx="5948412" cy="2894400"/>
          </a:xfrm>
        </p:grpSpPr>
        <p:grpSp>
          <p:nvGrpSpPr>
            <p:cNvPr id="29" name="Group 28"/>
            <p:cNvGrpSpPr/>
            <p:nvPr/>
          </p:nvGrpSpPr>
          <p:grpSpPr>
            <a:xfrm>
              <a:off x="3661232" y="286957"/>
              <a:ext cx="5948412" cy="2894400"/>
              <a:chOff x="510139" y="856648"/>
              <a:chExt cx="3224463" cy="185767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3DBF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10139" y="1320800"/>
                <a:ext cx="3224463" cy="1114502"/>
              </a:xfrm>
              <a:prstGeom prst="rect">
                <a:avLst/>
              </a:prstGeom>
              <a:solidFill>
                <a:srgbClr val="90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008110" y="1265058"/>
              <a:ext cx="506933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โทรศัพท์พัง </a:t>
              </a:r>
            </a:p>
            <a:p>
              <a:pPr>
                <a:lnSpc>
                  <a:spcPct val="107000"/>
                </a:lnSpc>
              </a:pP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คนที่ไม่ได้เก็บเงินซื้อมือถือ</a:t>
              </a:r>
            </a:p>
            <a:p>
              <a:pPr marL="444500" indent="-444500">
                <a:lnSpc>
                  <a:spcPct val="107000"/>
                </a:lnSpc>
              </a:pPr>
              <a:r>
                <a:rPr lang="th-TH" sz="2600" b="1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ต้องผ่อนมือถือใหม่เดือนละ </a:t>
              </a:r>
              <a:r>
                <a:rPr lang="th-TH" sz="2600" b="1" smtClean="0">
                  <a:solidFill>
                    <a:schemeClr val="accent5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2,500 บาท</a:t>
              </a:r>
              <a:endParaRPr lang="th-TH" sz="2600" b="1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175">
              <a:off x="7675130" y="915530"/>
              <a:ext cx="754921" cy="1248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3883" y="383652"/>
              <a:ext cx="3090940" cy="64623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9328" y="2210125"/>
            <a:ext cx="1511939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763" y="2437193"/>
            <a:ext cx="987638" cy="58526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726" y="3682423"/>
            <a:ext cx="1828801" cy="73175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637" y="3678791"/>
            <a:ext cx="1828801" cy="73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063" y="363226"/>
            <a:ext cx="69500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1708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6241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88" name="7-Point Star 87"/>
          <p:cNvSpPr/>
          <p:nvPr/>
        </p:nvSpPr>
        <p:spPr>
          <a:xfrm>
            <a:off x="10849795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9 -0.04722 L -0.1039 -0.04699 C -0.19752 -0.14074 -0.58502 0.04815 -0.66028 -0.04537 C -0.61107 -0.04722 -0.6819 -0.57546 -0.64505 -0.57986 C -0.54987 -0.66273 -0.18216 -0.61829 -0.08971 -0.5419 C -0.0013 -0.53148 -0.08047 -0.39097 -0.1569 -0.32037 C -0.23216 -0.29584 -0.38685 -0.45972 -0.47825 -0.44584 C -0.55482 -0.43171 -0.61966 -0.05556 -0.63828 -0.03912 " pathEditMode="relative" rAng="0" ptsTypes="AAAAAAAA">
                                      <p:cBhvr>
                                        <p:cTn id="29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62339" y="3811893"/>
            <a:ext cx="4184416" cy="256851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59604"/>
              </p:ext>
            </p:extLst>
          </p:nvPr>
        </p:nvGraphicFramePr>
        <p:xfrm>
          <a:off x="4598007" y="4543337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ค่าขนม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555151" y="2232469"/>
            <a:ext cx="1401675" cy="2974531"/>
            <a:chOff x="1067996" y="2269800"/>
            <a:chExt cx="1401675" cy="3158848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067997" y="2279425"/>
              <a:ext cx="741551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077621" y="2269800"/>
              <a:ext cx="0" cy="3158848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067996" y="5428648"/>
              <a:ext cx="1401675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366122" y="534743"/>
            <a:ext cx="6022057" cy="2894400"/>
            <a:chOff x="3366122" y="534743"/>
            <a:chExt cx="6022057" cy="289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3439767" y="534743"/>
              <a:ext cx="5948412" cy="2894400"/>
              <a:chOff x="510139" y="856648"/>
              <a:chExt cx="3224463" cy="1689372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10139" y="856648"/>
                <a:ext cx="3224463" cy="1689372"/>
              </a:xfrm>
              <a:prstGeom prst="roundRect">
                <a:avLst/>
              </a:prstGeom>
              <a:solidFill>
                <a:srgbClr val="C38FA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0139" y="1295859"/>
                <a:ext cx="3224463" cy="962908"/>
              </a:xfrm>
              <a:prstGeom prst="rect">
                <a:avLst/>
              </a:prstGeom>
              <a:solidFill>
                <a:srgbClr val="E7D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829851" y="1423756"/>
              <a:ext cx="5396845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</a:pP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เที่ยวแบบชิล ๆ กินขนมร้านอร่อย </a:t>
              </a:r>
              <a:endParaRPr lang="th-TH" sz="2600" b="1" smtClean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 algn="r">
                <a:lnSpc>
                  <a:spcPct val="107000"/>
                </a:lnSpc>
              </a:pPr>
              <a:r>
                <a:rPr lang="th-TH" sz="2600" b="1" smtClean="0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อัพ</a:t>
              </a: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รูปลง </a:t>
              </a:r>
              <a:r>
                <a:rPr lang="en-US" sz="2600" b="1" smtClean="0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Social media</a:t>
              </a:r>
              <a:endParaRPr lang="en-US" sz="2600" b="1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 algn="r">
                <a:lnSpc>
                  <a:spcPct val="107000"/>
                </a:lnSpc>
              </a:pPr>
              <a:r>
                <a:rPr lang="th-TH" sz="2600" b="1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จ่าย 800 บาท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122" y="1659902"/>
              <a:ext cx="3723327" cy="13063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8783" y="605504"/>
              <a:ext cx="3090940" cy="646232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057" y="3725564"/>
            <a:ext cx="1828801" cy="731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675" y="423717"/>
            <a:ext cx="70110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2806261" y="1606711"/>
            <a:ext cx="6696963" cy="778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3850" defTabSz="722313"/>
            <a:r>
              <a:rPr lang="th-TH" sz="4800" b="1">
                <a:solidFill>
                  <a:srgbClr val="79512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เก็บ 10</a:t>
            </a:r>
            <a:r>
              <a:rPr lang="en-US" sz="4800" b="1">
                <a:solidFill>
                  <a:srgbClr val="79512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4800" b="1">
                <a:solidFill>
                  <a:srgbClr val="79512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ของเงินเดือนไว้ทำอะไร</a:t>
            </a:r>
            <a:endParaRPr lang="en-US" sz="4800" b="1">
              <a:solidFill>
                <a:srgbClr val="795127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9877" y="2791507"/>
            <a:ext cx="6112042" cy="2860158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52119"/>
              </p:ext>
            </p:extLst>
          </p:nvPr>
        </p:nvGraphicFramePr>
        <p:xfrm>
          <a:off x="3459386" y="3784600"/>
          <a:ext cx="5576785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480"/>
                <a:gridCol w="1532922"/>
                <a:gridCol w="1547383"/>
              </a:tblGrid>
              <a:tr h="303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หัก 10</a:t>
                      </a:r>
                      <a:r>
                        <a:rPr lang="en-US" sz="26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% </a:t>
                      </a:r>
                      <a:r>
                        <a:rPr lang="th-TH" sz="26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เพื่อ................</a:t>
                      </a:r>
                      <a:endParaRPr lang="en-US" sz="2600" b="1" kern="120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 kern="120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1,500</a:t>
                      </a:r>
                      <a:endParaRPr lang="en-US" sz="2600" b="1" kern="120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ight Arrow 32"/>
          <p:cNvSpPr/>
          <p:nvPr/>
        </p:nvSpPr>
        <p:spPr>
          <a:xfrm rot="10800000">
            <a:off x="9593353" y="4544220"/>
            <a:ext cx="489098" cy="435028"/>
          </a:xfrm>
          <a:prstGeom prst="rightArrow">
            <a:avLst/>
          </a:prstGeom>
          <a:solidFill>
            <a:srgbClr val="55CBD6"/>
          </a:solidFill>
          <a:ln>
            <a:solidFill>
              <a:srgbClr val="90DC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10082451" y="4379084"/>
            <a:ext cx="1875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ให้บันทึก</a:t>
            </a:r>
          </a:p>
          <a:p>
            <a:pPr algn="ctr"/>
            <a:r>
              <a:rPr lang="th-TH" sz="3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ลงใน </a:t>
            </a:r>
            <a:r>
              <a:rPr lang="en-US" sz="3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Memo</a:t>
            </a:r>
            <a:endParaRPr lang="th-TH" sz="3600" b="1">
              <a:ln w="12700">
                <a:solidFill>
                  <a:schemeClr val="accent5"/>
                </a:solidFill>
                <a:prstDash val="solid"/>
              </a:ln>
              <a:solidFill>
                <a:srgbClr val="6E9DAA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8F15-40AC-40DF-B8BE-85655AA5E44B}" type="slidenum">
              <a:rPr lang="th-TH" smtClean="0"/>
              <a:t>35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86" y="2881743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3" grpId="0" animBg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8F15-40AC-40DF-B8BE-85655AA5E44B}" type="slidenum">
              <a:rPr lang="th-TH" smtClean="0"/>
              <a:t>36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788" y="2599892"/>
            <a:ext cx="645622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44693" y="380570"/>
            <a:ext cx="5436835" cy="2894400"/>
            <a:chOff x="3444693" y="380570"/>
            <a:chExt cx="5436835" cy="289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3444693" y="380570"/>
              <a:ext cx="5436835" cy="2894400"/>
              <a:chOff x="510139" y="856648"/>
              <a:chExt cx="3224463" cy="1857676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10139" y="856648"/>
                <a:ext cx="3224463" cy="1857676"/>
              </a:xfrm>
              <a:prstGeom prst="roundRect">
                <a:avLst/>
              </a:prstGeom>
              <a:solidFill>
                <a:srgbClr val="F05B3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10139" y="1421361"/>
                <a:ext cx="3224463" cy="956633"/>
              </a:xfrm>
              <a:prstGeom prst="rect">
                <a:avLst/>
              </a:prstGeom>
              <a:solidFill>
                <a:srgbClr val="F9BD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617082" y="522359"/>
              <a:ext cx="331693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37DBE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S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7331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p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8A71A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e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AD4A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c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C9BB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i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37DBE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a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7331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l 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8A71A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B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AD4A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o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C9BB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n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37DBE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u</a:t>
              </a:r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7331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risten ITC" panose="03050502040202030202" pitchFamily="66" charset="0"/>
                </a:rPr>
                <a:t>s</a:t>
              </a:r>
              <a:endPara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C9BB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risten ITC" panose="03050502040202030202" pitchFamily="66" charset="0"/>
              </a:endParaRPr>
            </a:p>
          </p:txBody>
        </p:sp>
        <p:sp>
          <p:nvSpPr>
            <p:cNvPr id="41" name="TextBox 40"/>
            <p:cNvSpPr txBox="1">
              <a:spLocks/>
            </p:cNvSpPr>
            <p:nvPr/>
          </p:nvSpPr>
          <p:spPr>
            <a:xfrm>
              <a:off x="4096678" y="1430007"/>
              <a:ext cx="4132863" cy="1014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คนที่นำเงิน </a:t>
              </a:r>
              <a:r>
                <a:rPr lang="en-US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10%</a:t>
              </a: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ของ</a:t>
              </a:r>
              <a:r>
                <a:rPr lang="th-TH" b="1" smtClean="0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เงินเดือนไปเป็น</a:t>
              </a:r>
              <a:endParaRPr lang="th-TH" b="1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>
                <a:lnSpc>
                  <a:spcPct val="107000"/>
                </a:lnSpc>
              </a:pP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เงินออม/ลงทุน </a:t>
              </a: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ได้โบนัส 1,000 บาท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71937" y="3596253"/>
            <a:ext cx="4184416" cy="2741047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24965"/>
              </p:ext>
            </p:extLst>
          </p:nvPr>
        </p:nvGraphicFramePr>
        <p:xfrm>
          <a:off x="2183170" y="4468812"/>
          <a:ext cx="3747158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085"/>
                <a:gridCol w="1075355"/>
                <a:gridCol w="10397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โบนัสเงินออม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6415914" y="3598868"/>
            <a:ext cx="4184416" cy="2738432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75935"/>
              </p:ext>
            </p:extLst>
          </p:nvPr>
        </p:nvGraphicFramePr>
        <p:xfrm>
          <a:off x="6690928" y="4471427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8F15-40AC-40DF-B8BE-85655AA5E44B}" type="slidenum">
              <a:rPr lang="th-TH" smtClean="0"/>
              <a:t>37</a:t>
            </a:fld>
            <a:endParaRPr lang="th-TH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400" y="3564709"/>
            <a:ext cx="1828801" cy="7317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236" y="3564709"/>
            <a:ext cx="1828801" cy="7317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928157" y="2172734"/>
            <a:ext cx="1899378" cy="1391975"/>
            <a:chOff x="8928157" y="2172734"/>
            <a:chExt cx="1899378" cy="1391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70380" y="2280729"/>
              <a:ext cx="957155" cy="62612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8928157" y="2172734"/>
              <a:ext cx="861864" cy="1391975"/>
              <a:chOff x="6036046" y="2738552"/>
              <a:chExt cx="2282218" cy="959825"/>
            </a:xfrm>
            <a:effectLst/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6036046" y="2753097"/>
                <a:ext cx="2069430" cy="0"/>
              </a:xfrm>
              <a:prstGeom prst="line">
                <a:avLst/>
              </a:prstGeom>
              <a:ln w="38100">
                <a:solidFill>
                  <a:srgbClr val="F05B3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8318264" y="2738552"/>
                <a:ext cx="0" cy="959825"/>
              </a:xfrm>
              <a:prstGeom prst="straightConnector1">
                <a:avLst/>
              </a:prstGeom>
              <a:ln w="38100">
                <a:solidFill>
                  <a:srgbClr val="F05B3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1703269" y="2148946"/>
            <a:ext cx="1701193" cy="1415763"/>
            <a:chOff x="1703269" y="2148946"/>
            <a:chExt cx="1701193" cy="14157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3269" y="2347941"/>
              <a:ext cx="676715" cy="646232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2536200" y="2148946"/>
              <a:ext cx="868262" cy="1415763"/>
              <a:chOff x="1539004" y="2260385"/>
              <a:chExt cx="626431" cy="1451245"/>
            </a:xfrm>
            <a:effectLst/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1577980" y="2279425"/>
                <a:ext cx="587455" cy="0"/>
              </a:xfrm>
              <a:prstGeom prst="line">
                <a:avLst/>
              </a:prstGeom>
              <a:ln w="38100">
                <a:solidFill>
                  <a:srgbClr val="F05B3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539004" y="2260385"/>
                <a:ext cx="0" cy="1451245"/>
              </a:xfrm>
              <a:prstGeom prst="straightConnector1">
                <a:avLst/>
              </a:prstGeom>
              <a:ln w="38100">
                <a:solidFill>
                  <a:srgbClr val="F05B3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53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663346" y="1779934"/>
            <a:ext cx="7271859" cy="4488914"/>
          </a:xfrm>
          <a:prstGeom prst="roundRect">
            <a:avLst>
              <a:gd name="adj" fmla="val 987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GB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0266" y="365043"/>
            <a:ext cx="4476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สิ่งที่ควรรู้ในการออมเงิน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40" y="889133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endParaRPr lang="th-TH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4993" y="1494946"/>
            <a:ext cx="3702353" cy="2301402"/>
            <a:chOff x="2207758" y="1613068"/>
            <a:chExt cx="3702353" cy="2301402"/>
          </a:xfrm>
        </p:grpSpPr>
        <p:grpSp>
          <p:nvGrpSpPr>
            <p:cNvPr id="6" name="Group 13"/>
            <p:cNvGrpSpPr/>
            <p:nvPr/>
          </p:nvGrpSpPr>
          <p:grpSpPr>
            <a:xfrm>
              <a:off x="2513758" y="1898470"/>
              <a:ext cx="3396353" cy="2016000"/>
              <a:chOff x="-263654" y="2733652"/>
              <a:chExt cx="3396353" cy="2340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-263654" y="2733652"/>
                <a:ext cx="3396353" cy="2340000"/>
              </a:xfrm>
              <a:prstGeom prst="roundRect">
                <a:avLst/>
              </a:prstGeom>
              <a:ln w="38100">
                <a:solidFill>
                  <a:srgbClr val="49BDEE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en-GB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49429" y="3776945"/>
                <a:ext cx="1274708" cy="53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ออมก่อนใช้</a:t>
                </a:r>
                <a:endParaRPr lang="en-GB" sz="2400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8239" y="2500938"/>
              <a:ext cx="1441940" cy="12994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80612" flipH="1">
              <a:off x="2884260" y="2008027"/>
              <a:ext cx="643696" cy="713121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2207758" y="1613068"/>
              <a:ext cx="612000" cy="612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724" y="3969552"/>
            <a:ext cx="3685691" cy="2306351"/>
            <a:chOff x="2224419" y="3986500"/>
            <a:chExt cx="3685691" cy="2306351"/>
          </a:xfrm>
        </p:grpSpPr>
        <p:sp>
          <p:nvSpPr>
            <p:cNvPr id="13" name="Rounded Rectangle 12"/>
            <p:cNvSpPr/>
            <p:nvPr/>
          </p:nvSpPr>
          <p:spPr>
            <a:xfrm>
              <a:off x="2513757" y="4276851"/>
              <a:ext cx="3396353" cy="2016000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en-GB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819" y="4974015"/>
              <a:ext cx="2711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ออม </a:t>
              </a:r>
              <a:r>
                <a:rPr lang="th-TH" sz="2400" b="1" smtClean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≥ </a:t>
              </a:r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 </a:t>
              </a:r>
              <a:r>
                <a:rPr lang="th-TH" sz="2400" b="1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ใน 4 </a:t>
              </a:r>
            </a:p>
            <a:p>
              <a:r>
                <a:rPr lang="th-TH" sz="2400" b="1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ของรายได้ต่อ</a:t>
              </a:r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เดือน</a:t>
              </a:r>
              <a:endPara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0462" y="4652366"/>
              <a:ext cx="1412830" cy="1397922"/>
            </a:xfrm>
            <a:prstGeom prst="rect">
              <a:avLst/>
            </a:prstGeom>
            <a:solidFill>
              <a:srgbClr val="00B0F0"/>
            </a:solidFill>
            <a:ln w="19050">
              <a:noFill/>
            </a:ln>
          </p:spPr>
        </p:pic>
        <p:sp>
          <p:nvSpPr>
            <p:cNvPr id="4" name="Pie 3"/>
            <p:cNvSpPr/>
            <p:nvPr/>
          </p:nvSpPr>
          <p:spPr>
            <a:xfrm flipH="1">
              <a:off x="4567382" y="4710005"/>
              <a:ext cx="1256881" cy="1203891"/>
            </a:xfrm>
            <a:prstGeom prst="pie">
              <a:avLst>
                <a:gd name="adj1" fmla="val 10644483"/>
                <a:gd name="adj2" fmla="val 16170345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24419" y="3986500"/>
              <a:ext cx="612000" cy="6120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106211" y="2009665"/>
            <a:ext cx="64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สร้างวินัยในการออมด้วยเทคนิคการออม</a:t>
            </a:r>
            <a:endParaRPr lang="en-GB" sz="24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2081" y="2613249"/>
            <a:ext cx="6580628" cy="3445405"/>
            <a:chOff x="4952081" y="2613249"/>
            <a:chExt cx="6580628" cy="3445405"/>
          </a:xfrm>
        </p:grpSpPr>
        <p:sp>
          <p:nvSpPr>
            <p:cNvPr id="38" name="Oval Callout 37"/>
            <p:cNvSpPr/>
            <p:nvPr/>
          </p:nvSpPr>
          <p:spPr>
            <a:xfrm rot="20830638">
              <a:off x="4952081" y="3425726"/>
              <a:ext cx="2247785" cy="906926"/>
            </a:xfrm>
            <a:prstGeom prst="wedgeEllipseCallout">
              <a:avLst>
                <a:gd name="adj1" fmla="val 53411"/>
                <a:gd name="adj2" fmla="val 4918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เก็บเศษ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ของรายรับ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ไว้เป็นเงินออม</a:t>
              </a:r>
              <a:endParaRPr lang="th-TH" sz="20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9" name="Oval Callout 38"/>
            <p:cNvSpPr/>
            <p:nvPr/>
          </p:nvSpPr>
          <p:spPr>
            <a:xfrm>
              <a:off x="7171895" y="2613249"/>
              <a:ext cx="1939479" cy="935151"/>
            </a:xfrm>
            <a:prstGeom prst="wedgeEllipseCallout">
              <a:avLst>
                <a:gd name="adj1" fmla="val 4517"/>
                <a:gd name="adj2" fmla="val 82763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เก็บเงิน</a:t>
              </a: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ทอน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เป็น</a:t>
              </a:r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เงินออม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869" y="3877175"/>
              <a:ext cx="1071100" cy="2181479"/>
            </a:xfrm>
            <a:prstGeom prst="rect">
              <a:avLst/>
            </a:prstGeom>
          </p:spPr>
        </p:pic>
        <p:sp>
          <p:nvSpPr>
            <p:cNvPr id="41" name="Oval Callout 40"/>
            <p:cNvSpPr/>
            <p:nvPr/>
          </p:nvSpPr>
          <p:spPr>
            <a:xfrm rot="20872652">
              <a:off x="5035835" y="4599255"/>
              <a:ext cx="2247785" cy="1074601"/>
            </a:xfrm>
            <a:prstGeom prst="wedgeEllipseCallout">
              <a:avLst>
                <a:gd name="adj1" fmla="val 65612"/>
                <a:gd name="adj2" fmla="val -35526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หยอด</a:t>
              </a: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กระปุก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ก่อน</a:t>
              </a:r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ออกจาก</a:t>
              </a: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บ้าน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วันละ 10 บาท</a:t>
              </a:r>
              <a:endParaRPr lang="th-TH" sz="20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2" name="Oval Callout 41"/>
            <p:cNvSpPr/>
            <p:nvPr/>
          </p:nvSpPr>
          <p:spPr>
            <a:xfrm rot="1169637">
              <a:off x="9216225" y="3253313"/>
              <a:ext cx="2247785" cy="840984"/>
            </a:xfrm>
            <a:prstGeom prst="wedgeEllipseCallout">
              <a:avLst>
                <a:gd name="adj1" fmla="val -42063"/>
                <a:gd name="adj2" fmla="val 99933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mtClean="0">
                  <a:solidFill>
                    <a:schemeClr val="accent2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ได้แบงก์ 50 เมื่อไร หยอดใส่กระปุก</a:t>
              </a:r>
              <a:endParaRPr lang="th-TH" sz="2000" b="1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 rot="391320">
              <a:off x="9134580" y="4557575"/>
              <a:ext cx="2398129" cy="1152000"/>
            </a:xfrm>
            <a:prstGeom prst="wedgeEllipseCallout">
              <a:avLst>
                <a:gd name="adj1" fmla="val -60074"/>
                <a:gd name="adj2" fmla="val -42534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ซื้อของไม่จำเป็นเท่าไร ต้องเก็บเงินออมเท่านั้น</a:t>
              </a:r>
              <a:endParaRPr lang="th-TH" sz="20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5769973" y="1929276"/>
            <a:ext cx="612000" cy="6120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endParaRPr lang="en-US" sz="36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99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  <p:bldP spid="45" grpId="0"/>
      <p:bldP spid="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854" y="1222407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ประเภทเงินออม</a:t>
            </a:r>
            <a:endParaRPr lang="th-TH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618692" y="1427295"/>
            <a:ext cx="3053320" cy="1265664"/>
          </a:xfrm>
          <a:prstGeom prst="wedgeEllipseCallout">
            <a:avLst>
              <a:gd name="adj1" fmla="val -60584"/>
              <a:gd name="adj2" fmla="val 524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20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ควรออมเป็นลำดับแรก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20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 3-6 เท่าของรายจ่ายในแต่ละเดือน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4324" y="3207983"/>
            <a:ext cx="2824812" cy="1594494"/>
            <a:chOff x="1874324" y="3207983"/>
            <a:chExt cx="2824812" cy="1594494"/>
          </a:xfrm>
        </p:grpSpPr>
        <p:sp>
          <p:nvSpPr>
            <p:cNvPr id="17" name="Rectangle 16"/>
            <p:cNvSpPr/>
            <p:nvPr/>
          </p:nvSpPr>
          <p:spPr>
            <a:xfrm>
              <a:off x="1874324" y="3207983"/>
              <a:ext cx="28248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ไว้ใช้ในยามเกษียณ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114" y="3616648"/>
              <a:ext cx="1677514" cy="118582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521787" y="4886140"/>
            <a:ext cx="2927404" cy="1697453"/>
            <a:chOff x="6521787" y="4886140"/>
            <a:chExt cx="2927404" cy="1697453"/>
          </a:xfrm>
        </p:grpSpPr>
        <p:sp>
          <p:nvSpPr>
            <p:cNvPr id="22" name="Rectangle 21"/>
            <p:cNvSpPr/>
            <p:nvPr/>
          </p:nvSpPr>
          <p:spPr>
            <a:xfrm>
              <a:off x="6521787" y="4886140"/>
              <a:ext cx="29274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</a:t>
              </a:r>
              <a:r>
                <a:rPr lang="th-TH" sz="2200" b="1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เพื่อ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ซื้อของที่อยากได้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283" y="5409686"/>
              <a:ext cx="1677671" cy="117390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49607" y="1888482"/>
            <a:ext cx="2222717" cy="1611414"/>
            <a:chOff x="5149607" y="1888482"/>
            <a:chExt cx="2222717" cy="1611414"/>
          </a:xfrm>
        </p:grpSpPr>
        <p:sp>
          <p:nvSpPr>
            <p:cNvPr id="40" name="Rectangle 39"/>
            <p:cNvSpPr/>
            <p:nvPr/>
          </p:nvSpPr>
          <p:spPr>
            <a:xfrm>
              <a:off x="5293081" y="1888482"/>
              <a:ext cx="19191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เงินออมเผื่อ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ฉุกเฉิน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667" y="2220506"/>
              <a:ext cx="1786657" cy="12793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07" y="2965585"/>
              <a:ext cx="841321" cy="48772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71688" y="3207086"/>
            <a:ext cx="2999539" cy="1545908"/>
            <a:chOff x="7471688" y="3207086"/>
            <a:chExt cx="2999539" cy="1545908"/>
          </a:xfrm>
        </p:grpSpPr>
        <p:sp>
          <p:nvSpPr>
            <p:cNvPr id="18" name="Rectangle 17"/>
            <p:cNvSpPr/>
            <p:nvPr/>
          </p:nvSpPr>
          <p:spPr>
            <a:xfrm>
              <a:off x="7471688" y="3207086"/>
              <a:ext cx="299953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เงินออมสำหรับ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รายจ่ายก้อนโต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041" y="3499896"/>
              <a:ext cx="1744419" cy="125309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81397" y="4893810"/>
            <a:ext cx="2202847" cy="1689784"/>
            <a:chOff x="3481397" y="4893810"/>
            <a:chExt cx="2202847" cy="1689784"/>
          </a:xfrm>
        </p:grpSpPr>
        <p:sp>
          <p:nvSpPr>
            <p:cNvPr id="23" name="Rectangle 22"/>
            <p:cNvSpPr/>
            <p:nvPr/>
          </p:nvSpPr>
          <p:spPr>
            <a:xfrm>
              <a:off x="3481397" y="4893810"/>
              <a:ext cx="220284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เงินออมเพื่อ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การลงทุน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731" y="5399908"/>
              <a:ext cx="1848936" cy="1183686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630266" y="365043"/>
            <a:ext cx="4476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สิ่งที่ควรรู้ในการออมเงิน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46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1816" y="3932476"/>
            <a:ext cx="3735210" cy="2484725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Snip Single Corner Rectangle 18"/>
          <p:cNvSpPr/>
          <p:nvPr/>
        </p:nvSpPr>
        <p:spPr>
          <a:xfrm flipH="1">
            <a:off x="9867509" y="271675"/>
            <a:ext cx="2021481" cy="694143"/>
          </a:xfrm>
          <a:prstGeom prst="snip1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1500376" y="416666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smtClean="0">
                <a:solidFill>
                  <a:srgbClr val="F8A71A"/>
                </a:solidFill>
                <a:sym typeface="Wingdings" panose="05000000000000000000" pitchFamily="2" charset="2"/>
              </a:rPr>
              <a:t></a:t>
            </a:r>
            <a:endParaRPr lang="th-TH" sz="3600">
              <a:solidFill>
                <a:srgbClr val="F8A71A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800000">
            <a:off x="6820955" y="5286558"/>
            <a:ext cx="489098" cy="435028"/>
          </a:xfrm>
          <a:prstGeom prst="rightArrow">
            <a:avLst/>
          </a:prstGeom>
          <a:solidFill>
            <a:srgbClr val="55CBD6"/>
          </a:solidFill>
          <a:ln>
            <a:solidFill>
              <a:srgbClr val="90DC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83891"/>
              </p:ext>
            </p:extLst>
          </p:nvPr>
        </p:nvGraphicFramePr>
        <p:xfrm>
          <a:off x="2546331" y="4578808"/>
          <a:ext cx="3431833" cy="1726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280"/>
                <a:gridCol w="943327"/>
                <a:gridCol w="952226"/>
              </a:tblGrid>
              <a:tr h="43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โบนัส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1,000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63360"/>
              </p:ext>
            </p:extLst>
          </p:nvPr>
        </p:nvGraphicFramePr>
        <p:xfrm>
          <a:off x="2546331" y="4630997"/>
          <a:ext cx="3454698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516"/>
                <a:gridCol w="949612"/>
                <a:gridCol w="958570"/>
              </a:tblGrid>
              <a:tr h="400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185857" y="752974"/>
            <a:ext cx="5459215" cy="3274101"/>
            <a:chOff x="3597447" y="305429"/>
            <a:chExt cx="5459215" cy="32741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740" y="1127971"/>
              <a:ext cx="2026800" cy="23337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2483" y="1132485"/>
              <a:ext cx="2026800" cy="232924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597447" y="305429"/>
              <a:ext cx="5459215" cy="3274101"/>
              <a:chOff x="3530781" y="294009"/>
              <a:chExt cx="5459215" cy="3274101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3530781" y="2074885"/>
                <a:ext cx="489098" cy="435028"/>
              </a:xfrm>
              <a:prstGeom prst="rightArrow">
                <a:avLst/>
              </a:prstGeom>
              <a:solidFill>
                <a:srgbClr val="55CBD6"/>
              </a:solidFill>
              <a:ln>
                <a:solidFill>
                  <a:srgbClr val="90DCE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85874" y="949136"/>
                <a:ext cx="4804122" cy="2618974"/>
              </a:xfrm>
              <a:prstGeom prst="rect">
                <a:avLst/>
              </a:prstGeom>
              <a:noFill/>
              <a:ln w="28575">
                <a:solidFill>
                  <a:srgbClr val="55CB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21560" y="294009"/>
                <a:ext cx="5966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600" smtClean="0">
                    <a:solidFill>
                      <a:srgbClr val="F8A71A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  <a:sym typeface="Wingdings" panose="05000000000000000000" pitchFamily="2" charset="2"/>
                  </a:rPr>
                  <a:t></a:t>
                </a:r>
                <a:endParaRPr lang="th-TH" sz="3600">
                  <a:solidFill>
                    <a:srgbClr val="F8A71A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 rot="20576570">
              <a:off x="5300260" y="2072268"/>
              <a:ext cx="27302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8000" b="1" smtClean="0">
                  <a:solidFill>
                    <a:srgbClr val="FF0000">
                      <a:alpha val="19000"/>
                    </a:srgb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ตัวอย่าง</a:t>
              </a:r>
              <a:endParaRPr lang="th-TH" sz="8000" b="1">
                <a:solidFill>
                  <a:srgbClr val="FF0000">
                    <a:alpha val="19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 rot="20576570">
            <a:off x="3016102" y="4688303"/>
            <a:ext cx="2730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smtClean="0">
                <a:solidFill>
                  <a:srgbClr val="FF0000">
                    <a:alpha val="20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  <a:endParaRPr lang="th-TH" sz="8000" b="1">
              <a:solidFill>
                <a:srgbClr val="FF0000">
                  <a:alpha val="20000"/>
                </a:srgb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862783" y="298620"/>
            <a:ext cx="2030931" cy="6671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F2F2E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How to</a:t>
            </a:r>
            <a:endParaRPr lang="th-TH" sz="4000" b="1">
              <a:solidFill>
                <a:srgbClr val="F2F2E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467359" y="2173140"/>
            <a:ext cx="352782" cy="306320"/>
            <a:chOff x="955374" y="301752"/>
            <a:chExt cx="484423" cy="420624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80850" y="301752"/>
              <a:ext cx="433470" cy="420624"/>
            </a:xfrm>
            <a:prstGeom prst="line">
              <a:avLst/>
            </a:prstGeom>
            <a:ln w="38100">
              <a:solidFill>
                <a:srgbClr val="F26D55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955374" y="322096"/>
              <a:ext cx="484423" cy="379936"/>
            </a:xfrm>
            <a:prstGeom prst="line">
              <a:avLst/>
            </a:prstGeom>
            <a:ln w="38100">
              <a:solidFill>
                <a:srgbClr val="F26D55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318839" y="2154080"/>
            <a:ext cx="352782" cy="306320"/>
            <a:chOff x="955374" y="301752"/>
            <a:chExt cx="484423" cy="42062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980850" y="301752"/>
              <a:ext cx="433470" cy="420624"/>
            </a:xfrm>
            <a:prstGeom prst="line">
              <a:avLst/>
            </a:prstGeom>
            <a:ln w="38100">
              <a:solidFill>
                <a:srgbClr val="F26D55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955374" y="322096"/>
              <a:ext cx="484423" cy="379936"/>
            </a:xfrm>
            <a:prstGeom prst="line">
              <a:avLst/>
            </a:prstGeom>
            <a:ln w="38100">
              <a:solidFill>
                <a:srgbClr val="F26D55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868" y="3849335"/>
            <a:ext cx="2005758" cy="10059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88514" y="4148410"/>
            <a:ext cx="3510561" cy="2268792"/>
            <a:chOff x="7688514" y="4148410"/>
            <a:chExt cx="3510561" cy="2268792"/>
          </a:xfrm>
        </p:grpSpPr>
        <p:grpSp>
          <p:nvGrpSpPr>
            <p:cNvPr id="24" name="Group 23"/>
            <p:cNvGrpSpPr/>
            <p:nvPr/>
          </p:nvGrpSpPr>
          <p:grpSpPr>
            <a:xfrm>
              <a:off x="7688514" y="4148410"/>
              <a:ext cx="3510561" cy="2268792"/>
              <a:chOff x="5105806" y="3812086"/>
              <a:chExt cx="3510561" cy="272123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391903" y="4460723"/>
                <a:ext cx="3224464" cy="2072600"/>
                <a:chOff x="5348094" y="4410919"/>
                <a:chExt cx="3224464" cy="207260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348094" y="4410919"/>
                  <a:ext cx="3224464" cy="2072600"/>
                  <a:chOff x="389965" y="772211"/>
                  <a:chExt cx="3224464" cy="2072600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389966" y="772211"/>
                    <a:ext cx="3224463" cy="2072600"/>
                  </a:xfrm>
                  <a:prstGeom prst="roundRect">
                    <a:avLst/>
                  </a:prstGeom>
                  <a:solidFill>
                    <a:srgbClr val="3DBFC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389965" y="1293428"/>
                    <a:ext cx="3224463" cy="1114502"/>
                  </a:xfrm>
                  <a:prstGeom prst="rect">
                    <a:avLst/>
                  </a:prstGeom>
                  <a:solidFill>
                    <a:srgbClr val="90DC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9" name="Title 1"/>
                <p:cNvSpPr txBox="1">
                  <a:spLocks/>
                </p:cNvSpPr>
                <p:nvPr/>
              </p:nvSpPr>
              <p:spPr>
                <a:xfrm>
                  <a:off x="5588440" y="5023550"/>
                  <a:ext cx="2984118" cy="966319"/>
                </a:xfrm>
                <a:prstGeom prst="rect">
                  <a:avLst/>
                </a:prstGeom>
              </p:spPr>
              <p:txBody>
                <a:bodyPr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th-TH" sz="2600" b="1" smtClean="0">
                      <a:solidFill>
                        <a:srgbClr val="0480C2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ได้รับโบนัส 1,000 บาท</a:t>
                  </a:r>
                  <a:endParaRPr lang="en-US" sz="2600" b="1" smtClean="0">
                    <a:solidFill>
                      <a:srgbClr val="0480C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26" name="Right Arrow 25"/>
              <p:cNvSpPr/>
              <p:nvPr/>
            </p:nvSpPr>
            <p:spPr>
              <a:xfrm rot="5400000">
                <a:off x="6801554" y="3839121"/>
                <a:ext cx="489098" cy="435028"/>
              </a:xfrm>
              <a:prstGeom prst="rightArrow">
                <a:avLst/>
              </a:prstGeom>
              <a:solidFill>
                <a:srgbClr val="55CBD6"/>
              </a:solidFill>
              <a:ln>
                <a:solidFill>
                  <a:srgbClr val="90DCE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05806" y="3870735"/>
                <a:ext cx="5966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600" smtClean="0">
                    <a:solidFill>
                      <a:srgbClr val="F8A71A"/>
                    </a:solidFill>
                    <a:sym typeface="Wingdings" panose="05000000000000000000" pitchFamily="2" charset="2"/>
                  </a:rPr>
                  <a:t></a:t>
                </a:r>
                <a:endParaRPr lang="th-TH" sz="3600">
                  <a:solidFill>
                    <a:srgbClr val="F8A71A"/>
                  </a:solidFill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1753" y="4740923"/>
              <a:ext cx="1804572" cy="37188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976067" y="4686576"/>
            <a:ext cx="3224463" cy="1728000"/>
            <a:chOff x="7978041" y="4689202"/>
            <a:chExt cx="3224463" cy="1728000"/>
          </a:xfrm>
        </p:grpSpPr>
        <p:grpSp>
          <p:nvGrpSpPr>
            <p:cNvPr id="38" name="Group 37"/>
            <p:cNvGrpSpPr/>
            <p:nvPr/>
          </p:nvGrpSpPr>
          <p:grpSpPr>
            <a:xfrm>
              <a:off x="7978041" y="4689202"/>
              <a:ext cx="3224463" cy="1728000"/>
              <a:chOff x="5468268" y="4495356"/>
              <a:chExt cx="3224463" cy="185767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468268" y="4495356"/>
                <a:ext cx="3224463" cy="1857676"/>
                <a:chOff x="510139" y="856648"/>
                <a:chExt cx="3224463" cy="1857676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510139" y="856648"/>
                  <a:ext cx="3224463" cy="1857676"/>
                </a:xfrm>
                <a:prstGeom prst="roundRect">
                  <a:avLst/>
                </a:prstGeom>
                <a:solidFill>
                  <a:srgbClr val="F59D8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10139" y="1320800"/>
                  <a:ext cx="3224463" cy="1114502"/>
                </a:xfrm>
                <a:prstGeom prst="rect">
                  <a:avLst/>
                </a:prstGeom>
                <a:solidFill>
                  <a:srgbClr val="F9BF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0" name="Title 1"/>
              <p:cNvSpPr txBox="1">
                <a:spLocks/>
              </p:cNvSpPr>
              <p:nvPr/>
            </p:nvSpPr>
            <p:spPr>
              <a:xfrm>
                <a:off x="5588440" y="5023550"/>
                <a:ext cx="2984118" cy="966319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th-TH" sz="2600" b="1">
                    <a:solidFill>
                      <a:srgbClr val="97331F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จ่ายค่าน้ำค่าไฟ 1,500 บาท</a:t>
                </a:r>
                <a:endParaRPr lang="en-US" sz="2600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4736" y="4754190"/>
              <a:ext cx="1804572" cy="37188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584430" y="5442102"/>
            <a:ext cx="148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ค่าน้ำค่าไฟ</a:t>
            </a: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5117399" y="5360001"/>
            <a:ext cx="76976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1,500</a:t>
            </a:r>
            <a:endParaRPr lang="en-US" b="1">
              <a:solidFill>
                <a:srgbClr val="97331F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/>
          <a:srcRect l="25813" t="5426" r="23865" b="14573"/>
          <a:stretch/>
        </p:blipFill>
        <p:spPr>
          <a:xfrm>
            <a:off x="2473590" y="832099"/>
            <a:ext cx="3103870" cy="2775600"/>
          </a:xfrm>
          <a:prstGeom prst="rect">
            <a:avLst/>
          </a:prstGeom>
        </p:spPr>
      </p:pic>
      <p:sp>
        <p:nvSpPr>
          <p:cNvPr id="77" name="7-Point Star 76"/>
          <p:cNvSpPr/>
          <p:nvPr/>
        </p:nvSpPr>
        <p:spPr>
          <a:xfrm>
            <a:off x="2562751" y="1476653"/>
            <a:ext cx="319299" cy="299326"/>
          </a:xfrm>
          <a:prstGeom prst="star7">
            <a:avLst/>
          </a:prstGeom>
          <a:noFill/>
          <a:ln w="1905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3" t="15894" r="21050" b="32686"/>
          <a:stretch/>
        </p:blipFill>
        <p:spPr>
          <a:xfrm>
            <a:off x="1499967" y="787898"/>
            <a:ext cx="520699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  <p:bldP spid="44" grpId="0" animBg="1"/>
      <p:bldP spid="51" grpId="0"/>
      <p:bldP spid="11" grpId="0"/>
      <p:bldP spid="12" grpId="0"/>
      <p:bldP spid="7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065502" y="2168136"/>
            <a:ext cx="612474" cy="1468395"/>
            <a:chOff x="1539004" y="2260385"/>
            <a:chExt cx="626431" cy="1451245"/>
          </a:xfrm>
          <a:effectLst/>
        </p:grpSpPr>
        <p:cxnSp>
          <p:nvCxnSpPr>
            <p:cNvPr id="50" name="Straight Connector 49"/>
            <p:cNvCxnSpPr/>
            <p:nvPr/>
          </p:nvCxnSpPr>
          <p:spPr>
            <a:xfrm flipH="1">
              <a:off x="1577980" y="2279425"/>
              <a:ext cx="587455" cy="0"/>
            </a:xfrm>
            <a:prstGeom prst="line">
              <a:avLst/>
            </a:prstGeom>
            <a:ln w="38100">
              <a:solidFill>
                <a:srgbClr val="F05B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539004" y="2260385"/>
              <a:ext cx="0" cy="1451245"/>
            </a:xfrm>
            <a:prstGeom prst="straightConnector1">
              <a:avLst/>
            </a:prstGeom>
            <a:ln w="38100">
              <a:solidFill>
                <a:srgbClr val="F05B3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1708237" y="3681408"/>
            <a:ext cx="4184416" cy="271431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79349"/>
              </p:ext>
            </p:extLst>
          </p:nvPr>
        </p:nvGraphicFramePr>
        <p:xfrm>
          <a:off x="1925710" y="4561792"/>
          <a:ext cx="3747158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339"/>
                <a:gridCol w="1028101"/>
                <a:gridCol w="10397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โบนัสวางแผน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8828674" y="2445971"/>
            <a:ext cx="438986" cy="1156417"/>
            <a:chOff x="6036046" y="2738552"/>
            <a:chExt cx="2282218" cy="959825"/>
          </a:xfrm>
          <a:effectLst/>
        </p:grpSpPr>
        <p:cxnSp>
          <p:nvCxnSpPr>
            <p:cNvPr id="65" name="Straight Connector 64"/>
            <p:cNvCxnSpPr/>
            <p:nvPr/>
          </p:nvCxnSpPr>
          <p:spPr>
            <a:xfrm flipH="1">
              <a:off x="6036046" y="2753097"/>
              <a:ext cx="2069430" cy="0"/>
            </a:xfrm>
            <a:prstGeom prst="line">
              <a:avLst/>
            </a:prstGeom>
            <a:ln w="38100">
              <a:solidFill>
                <a:srgbClr val="F05B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8318264" y="2738552"/>
              <a:ext cx="0" cy="959825"/>
            </a:xfrm>
            <a:prstGeom prst="straightConnector1">
              <a:avLst/>
            </a:prstGeom>
            <a:ln w="38100">
              <a:solidFill>
                <a:srgbClr val="F05B3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8F15-40AC-40DF-B8BE-85655AA5E44B}" type="slidenum">
              <a:rPr lang="th-TH" smtClean="0"/>
              <a:t>40</a:t>
            </a:fld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3727575" y="483028"/>
            <a:ext cx="5051516" cy="2894400"/>
            <a:chOff x="3727575" y="483028"/>
            <a:chExt cx="5051516" cy="289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3727575" y="483028"/>
              <a:ext cx="5051516" cy="2894400"/>
              <a:chOff x="601148" y="1005401"/>
              <a:chExt cx="3224463" cy="1689372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01148" y="1005401"/>
                <a:ext cx="3224463" cy="1689372"/>
              </a:xfrm>
              <a:prstGeom prst="roundRect">
                <a:avLst/>
              </a:prstGeom>
              <a:solidFill>
                <a:srgbClr val="F05B3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1148" y="1402619"/>
                <a:ext cx="3224463" cy="962677"/>
              </a:xfrm>
              <a:prstGeom prst="rect">
                <a:avLst/>
              </a:prstGeom>
              <a:solidFill>
                <a:srgbClr val="F9BD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1" name="TextBox 40"/>
            <p:cNvSpPr txBox="1">
              <a:spLocks/>
            </p:cNvSpPr>
            <p:nvPr/>
          </p:nvSpPr>
          <p:spPr>
            <a:xfrm>
              <a:off x="4345682" y="1495072"/>
              <a:ext cx="3834704" cy="1014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คน</a:t>
              </a:r>
              <a:r>
                <a:rPr lang="th-TH" b="1" smtClean="0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ที่วางแผนเก็บ</a:t>
              </a: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เงินเพื่อซื้อมือถือ</a:t>
              </a:r>
            </a:p>
            <a:p>
              <a:pPr algn="ctr">
                <a:lnSpc>
                  <a:spcPct val="107000"/>
                </a:lnSpc>
              </a:pPr>
              <a:r>
                <a:rPr lang="th-TH" b="1">
                  <a:solidFill>
                    <a:srgbClr val="97331F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ได้โบนัส 1,000 บาท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1549" y="529597"/>
              <a:ext cx="3316511" cy="64623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281" y="1621514"/>
            <a:ext cx="1725318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879" y="1885362"/>
            <a:ext cx="1682642" cy="6462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337" y="3700012"/>
            <a:ext cx="1828801" cy="73175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267537" y="3682961"/>
            <a:ext cx="4184416" cy="271431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80881"/>
              </p:ext>
            </p:extLst>
          </p:nvPr>
        </p:nvGraphicFramePr>
        <p:xfrm>
          <a:off x="6495520" y="4563345"/>
          <a:ext cx="3747158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529"/>
                <a:gridCol w="1025911"/>
                <a:gridCol w="10397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871" y="3700012"/>
            <a:ext cx="1828801" cy="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5763" y="365043"/>
            <a:ext cx="5230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ทำไมต้องวางแผนทางการเงิน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7199" y="5543877"/>
            <a:ext cx="5518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ถึงเวลาต้องคิดเรื่อง</a:t>
            </a: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วางแผนทางการเงิน</a:t>
            </a:r>
            <a:r>
              <a:rPr lang="th-TH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หรือยัง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122" y="1594226"/>
            <a:ext cx="2225678" cy="796764"/>
            <a:chOff x="111122" y="1397000"/>
            <a:chExt cx="2225678" cy="796764"/>
          </a:xfrm>
        </p:grpSpPr>
        <p:sp>
          <p:nvSpPr>
            <p:cNvPr id="36" name="Cloud Callout 35"/>
            <p:cNvSpPr/>
            <p:nvPr/>
          </p:nvSpPr>
          <p:spPr>
            <a:xfrm>
              <a:off x="111122" y="1397000"/>
              <a:ext cx="2225678" cy="796764"/>
            </a:xfrm>
            <a:prstGeom prst="cloudCallout">
              <a:avLst>
                <a:gd name="adj1" fmla="val 5696"/>
                <a:gd name="adj2" fmla="val 12608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000" b="1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502" y="1599499"/>
              <a:ext cx="1712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เงินไม่พอใช้ทำไงดี</a:t>
              </a:r>
              <a:r>
                <a: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92412" y="3511356"/>
            <a:ext cx="2608421" cy="1043453"/>
            <a:chOff x="2460246" y="2559934"/>
            <a:chExt cx="2327654" cy="894149"/>
          </a:xfrm>
        </p:grpSpPr>
        <p:sp>
          <p:nvSpPr>
            <p:cNvPr id="37" name="Cloud Callout 36"/>
            <p:cNvSpPr/>
            <p:nvPr/>
          </p:nvSpPr>
          <p:spPr>
            <a:xfrm>
              <a:off x="2460246" y="2559934"/>
              <a:ext cx="2327654" cy="894149"/>
            </a:xfrm>
            <a:prstGeom prst="cloudCallout">
              <a:avLst>
                <a:gd name="adj1" fmla="val -71011"/>
                <a:gd name="adj2" fmla="val -286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8669" y="2817976"/>
              <a:ext cx="2109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เงินหมดไปกับอะไรบ้าง</a:t>
              </a:r>
              <a:r>
                <a: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92412" y="2187010"/>
            <a:ext cx="2640587" cy="787400"/>
            <a:chOff x="2428080" y="1669001"/>
            <a:chExt cx="2640587" cy="787400"/>
          </a:xfrm>
        </p:grpSpPr>
        <p:sp>
          <p:nvSpPr>
            <p:cNvPr id="35" name="Cloud Callout 34"/>
            <p:cNvSpPr/>
            <p:nvPr/>
          </p:nvSpPr>
          <p:spPr>
            <a:xfrm>
              <a:off x="2428080" y="1669001"/>
              <a:ext cx="2530854" cy="787400"/>
            </a:xfrm>
            <a:prstGeom prst="cloudCallout">
              <a:avLst>
                <a:gd name="adj1" fmla="val -71529"/>
                <a:gd name="adj2" fmla="val 8988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23341" y="1875286"/>
              <a:ext cx="2445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ออมเงินได้เดือนละเท่าไร</a:t>
              </a:r>
              <a:r>
                <a: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26" name="Isosceles Triangle 25"/>
          <p:cNvSpPr/>
          <p:nvPr/>
        </p:nvSpPr>
        <p:spPr>
          <a:xfrm rot="5400000">
            <a:off x="5015953" y="3573476"/>
            <a:ext cx="2006033" cy="54723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6292585" y="1235296"/>
            <a:ext cx="5814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</a:t>
            </a:r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</a:t>
            </a:r>
            <a:b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บริหารจัดการเงินให้เป็นระบบมากขึ้น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6" name="Group 10"/>
          <p:cNvGrpSpPr/>
          <p:nvPr/>
        </p:nvGrpSpPr>
        <p:grpSpPr>
          <a:xfrm>
            <a:off x="9415478" y="2284782"/>
            <a:ext cx="2084400" cy="1868400"/>
            <a:chOff x="4857752" y="4071942"/>
            <a:chExt cx="2346881" cy="2143140"/>
          </a:xfrm>
        </p:grpSpPr>
        <p:sp>
          <p:nvSpPr>
            <p:cNvPr id="47" name="Rounded Rectangle 46"/>
            <p:cNvSpPr/>
            <p:nvPr/>
          </p:nvSpPr>
          <p:spPr>
            <a:xfrm>
              <a:off x="4857752" y="4071942"/>
              <a:ext cx="2346881" cy="2143140"/>
            </a:xfrm>
            <a:prstGeom prst="roundRect">
              <a:avLst/>
            </a:prstGeom>
            <a:solidFill>
              <a:schemeClr val="bg1"/>
            </a:solidFill>
            <a:ln w="57150" cmpd="dbl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sz="32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en-GB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1140" y="5156638"/>
              <a:ext cx="1051302" cy="61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8098009" y="4451718"/>
            <a:ext cx="2083594" cy="1866496"/>
            <a:chOff x="6796152" y="4453622"/>
            <a:chExt cx="2083594" cy="1866496"/>
          </a:xfrm>
        </p:grpSpPr>
        <p:sp>
          <p:nvSpPr>
            <p:cNvPr id="49" name="Rounded Rectangle 48"/>
            <p:cNvSpPr/>
            <p:nvPr/>
          </p:nvSpPr>
          <p:spPr>
            <a:xfrm>
              <a:off x="6796152" y="4453622"/>
              <a:ext cx="2083594" cy="1866496"/>
            </a:xfrm>
            <a:prstGeom prst="roundRect">
              <a:avLst/>
            </a:prstGeom>
            <a:solidFill>
              <a:schemeClr val="bg1"/>
            </a:solidFill>
            <a:ln w="57150" cmpd="dbl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200" b="1" smtClean="0">
                <a:solidFill>
                  <a:srgbClr val="1F497D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sz="2200" b="1">
                <a:solidFill>
                  <a:srgbClr val="1F497D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en-GB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2895" y="5603749"/>
              <a:ext cx="1192177" cy="62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9"/>
          <a:stretch/>
        </p:blipFill>
        <p:spPr>
          <a:xfrm flipH="1">
            <a:off x="601578" y="3141081"/>
            <a:ext cx="1283545" cy="1906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15478" y="2443965"/>
            <a:ext cx="208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มีเงินใช้ในยามฉุกเฉิน</a:t>
            </a:r>
            <a:endParaRPr lang="th-TH" sz="2000" b="1" dirty="0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8009" y="4544386"/>
            <a:ext cx="208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มีเงินออมหรือ</a:t>
            </a:r>
            <a:b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เงินลงทุนที่สร้าง</a:t>
            </a:r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</a:t>
            </a:r>
            <a:b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อนาคต</a:t>
            </a:r>
            <a:endParaRPr lang="th-TH" sz="2000" b="1" dirty="0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33446" y="2284782"/>
            <a:ext cx="2083594" cy="1868400"/>
            <a:chOff x="6833446" y="2284782"/>
            <a:chExt cx="2083594" cy="1868400"/>
          </a:xfrm>
        </p:grpSpPr>
        <p:sp>
          <p:nvSpPr>
            <p:cNvPr id="44" name="Rounded Rectangle 43"/>
            <p:cNvSpPr/>
            <p:nvPr/>
          </p:nvSpPr>
          <p:spPr>
            <a:xfrm>
              <a:off x="6833446" y="2284782"/>
              <a:ext cx="2083594" cy="1868400"/>
            </a:xfrm>
            <a:prstGeom prst="roundRect">
              <a:avLst/>
            </a:prstGeom>
            <a:solidFill>
              <a:schemeClr val="bg1"/>
            </a:solidFill>
            <a:ln w="57150" cmpd="dbl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sz="2000" b="1" smtClean="0">
                <a:solidFill>
                  <a:srgbClr val="1F497D">
                    <a:lumMod val="75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endParaRPr lang="th-TH" sz="2000" b="1" smtClean="0">
                <a:solidFill>
                  <a:srgbClr val="1F497D">
                    <a:lumMod val="75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en-GB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3446" y="2447753"/>
              <a:ext cx="20835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มี</a:t>
              </a:r>
              <a: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รายได้เพียงพอกับรายจ่าย</a:t>
              </a:r>
              <a:endPara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747" y="3338404"/>
              <a:ext cx="1227616" cy="488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2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 animBg="1"/>
      <p:bldP spid="42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013" y="1257114"/>
            <a:ext cx="395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 ขั้นตอน การวางแผนทางการเงิน</a:t>
            </a:r>
            <a:endParaRPr lang="th-TH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414" y="4902197"/>
            <a:ext cx="5518505" cy="1388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352" y="1835198"/>
            <a:ext cx="5108448" cy="262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0" y="1979339"/>
            <a:ext cx="4450139" cy="171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3" y="3781871"/>
            <a:ext cx="3386676" cy="1524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46" y="5332590"/>
            <a:ext cx="4696745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13284" y="2603412"/>
            <a:ext cx="4375627" cy="3755179"/>
            <a:chOff x="4840132" y="2603412"/>
            <a:chExt cx="4375627" cy="3755179"/>
          </a:xfrm>
        </p:grpSpPr>
        <p:sp>
          <p:nvSpPr>
            <p:cNvPr id="14" name="Rectangle 13"/>
            <p:cNvSpPr/>
            <p:nvPr/>
          </p:nvSpPr>
          <p:spPr>
            <a:xfrm>
              <a:off x="4840132" y="2603412"/>
              <a:ext cx="4375627" cy="3755179"/>
            </a:xfrm>
            <a:prstGeom prst="rect">
              <a:avLst/>
            </a:prstGeom>
            <a:solidFill>
              <a:srgbClr val="F2F2E8"/>
            </a:solidFill>
            <a:ln w="12700">
              <a:solidFill>
                <a:srgbClr val="79512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5062374" y="2651498"/>
              <a:ext cx="3780000" cy="48659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2800" b="1" smtClean="0">
                  <a:solidFill>
                    <a:schemeClr val="accent2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บันทึกรายรับ -รายจ่าย</a:t>
              </a:r>
              <a:endParaRPr lang="th-TH" sz="280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5886" y="2101228"/>
            <a:ext cx="297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1.1  บันทึกรายรับรายจ่าย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73724"/>
              </p:ext>
            </p:extLst>
          </p:nvPr>
        </p:nvGraphicFramePr>
        <p:xfrm>
          <a:off x="5133757" y="3148536"/>
          <a:ext cx="3786908" cy="3112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009"/>
                <a:gridCol w="1081426"/>
                <a:gridCol w="1034473"/>
              </a:tblGrid>
              <a:tr h="30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ค่าเช่าหอ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,000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ค่าแต่งรถมอเตอร์ไซค์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ค่าเครื่องสำอาง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 500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7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ค่าเดินทาง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ค่าหนังสือเรียน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smtClean="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1,000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ค่าอาหาร</a:t>
                      </a:r>
                      <a:r>
                        <a:rPr lang="th-TH" sz="1800" b="1" kern="1200" baseline="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smtClean="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4,500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รวม </a:t>
                      </a:r>
                      <a:r>
                        <a:rPr lang="en-US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mtClean="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856984" y="3486158"/>
            <a:ext cx="958716" cy="2345996"/>
          </a:xfrm>
          <a:prstGeom prst="rect">
            <a:avLst/>
          </a:prstGeom>
          <a:noFill/>
          <a:ln w="28575"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Curved Right Arrow 18"/>
          <p:cNvSpPr/>
          <p:nvPr/>
        </p:nvSpPr>
        <p:spPr>
          <a:xfrm>
            <a:off x="6547889" y="5623275"/>
            <a:ext cx="207493" cy="431889"/>
          </a:xfrm>
          <a:prstGeom prst="curvedRightArrow">
            <a:avLst/>
          </a:prstGeom>
          <a:solidFill>
            <a:srgbClr val="6EB750"/>
          </a:solidFill>
          <a:ln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35890" y="3492128"/>
            <a:ext cx="936152" cy="2340026"/>
          </a:xfrm>
          <a:prstGeom prst="rect">
            <a:avLst/>
          </a:prstGeom>
          <a:noFill/>
          <a:ln w="28575"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Curved Right Arrow 20"/>
          <p:cNvSpPr/>
          <p:nvPr/>
        </p:nvSpPr>
        <p:spPr>
          <a:xfrm flipH="1">
            <a:off x="8978974" y="5623275"/>
            <a:ext cx="207493" cy="431889"/>
          </a:xfrm>
          <a:prstGeom prst="curvedRightArrow">
            <a:avLst/>
          </a:prstGeom>
          <a:solidFill>
            <a:srgbClr val="EE522C"/>
          </a:solidFill>
          <a:ln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9086" y="1003215"/>
            <a:ext cx="5300754" cy="984713"/>
            <a:chOff x="849086" y="1003215"/>
            <a:chExt cx="5300754" cy="984713"/>
          </a:xfrm>
        </p:grpSpPr>
        <p:sp>
          <p:nvSpPr>
            <p:cNvPr id="10" name="Rounded Rectangle 9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1 สำรวจตนเอง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8562" y="1153257"/>
              <a:ext cx="1701278" cy="8346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785A23">
                    <a:alpha val="50196"/>
                  </a:srgbClr>
                </a:clrFrom>
                <a:clrTo>
                  <a:srgbClr val="785A2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3166" flipH="1">
              <a:off x="3173633" y="1003215"/>
              <a:ext cx="684033" cy="9310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995377" y="5892737"/>
            <a:ext cx="70990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1800" b="1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15,000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8629" y="5892737"/>
            <a:ext cx="70990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1800" b="1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13,000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70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  <p:bldP spid="20" grpId="0" animBg="1"/>
      <p:bldP spid="21" grpId="0" animBg="1"/>
      <p:bldP spid="2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9086" y="1315856"/>
            <a:ext cx="2743200" cy="645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</a:t>
            </a:r>
            <a:endParaRPr lang="th-TH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123" y="2075901"/>
            <a:ext cx="434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1.2  แยกรายจ่ายจำเป็นกับไม่จำเป็น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562" y="1153257"/>
            <a:ext cx="1701278" cy="83467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70075" y="3003528"/>
            <a:ext cx="4099921" cy="1322063"/>
            <a:chOff x="7424191" y="2632933"/>
            <a:chExt cx="4073018" cy="1211310"/>
          </a:xfrm>
        </p:grpSpPr>
        <p:sp>
          <p:nvSpPr>
            <p:cNvPr id="23" name="Oval 22"/>
            <p:cNvSpPr/>
            <p:nvPr/>
          </p:nvSpPr>
          <p:spPr>
            <a:xfrm>
              <a:off x="8149718" y="2722782"/>
              <a:ext cx="3347491" cy="112146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293" y="2632933"/>
              <a:ext cx="734264" cy="69028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015814" y="2768319"/>
              <a:ext cx="14237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รายจ่ายจำเป็น</a:t>
              </a:r>
              <a:endParaRPr lang="th-TH" sz="22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040" y="3248145"/>
              <a:ext cx="734264" cy="34352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796815" y="3093615"/>
              <a:ext cx="22172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รายจ่ายที่ต้องมี และสำคัญ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สำหรับการดำรงชีวิต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191" y="3245663"/>
              <a:ext cx="482079" cy="21792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04795" y="4799067"/>
            <a:ext cx="3870868" cy="1274742"/>
            <a:chOff x="7599318" y="4073981"/>
            <a:chExt cx="3817676" cy="1368827"/>
          </a:xfrm>
        </p:grpSpPr>
        <p:grpSp>
          <p:nvGrpSpPr>
            <p:cNvPr id="31" name="Group 30"/>
            <p:cNvGrpSpPr/>
            <p:nvPr/>
          </p:nvGrpSpPr>
          <p:grpSpPr>
            <a:xfrm>
              <a:off x="8095473" y="4128469"/>
              <a:ext cx="3321521" cy="1314339"/>
              <a:chOff x="8887056" y="3981591"/>
              <a:chExt cx="3321521" cy="13143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8887056" y="3981591"/>
                <a:ext cx="3321521" cy="1314339"/>
                <a:chOff x="3490739" y="4622029"/>
                <a:chExt cx="3165504" cy="1062183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490739" y="4622029"/>
                  <a:ext cx="3165504" cy="1062183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078581" y="4696041"/>
                  <a:ext cx="2120588" cy="348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200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รายจ่ายไม่จำเป็น</a:t>
                  </a:r>
                  <a:endParaRPr lang="th-TH" sz="2200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9217102" y="4413115"/>
                <a:ext cx="29482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th-TH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รายจ่ายที่ไม่ได้มีความสำคัญต่อชีวิต</a:t>
                </a:r>
                <a:br>
                  <a:rPr lang="th-TH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เกิดขึ้นเพราะความรู้สึกอยากได้</a:t>
                </a:r>
                <a:endParaRPr lang="th-TH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8298">
              <a:off x="7939446" y="4073981"/>
              <a:ext cx="325806" cy="55839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7651">
              <a:off x="8173030" y="4191348"/>
              <a:ext cx="260231" cy="60134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18" y="4333855"/>
              <a:ext cx="422549" cy="41091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44" y="4599172"/>
              <a:ext cx="620913" cy="32787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8694">
              <a:off x="7974559" y="4397505"/>
              <a:ext cx="536899" cy="231942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894634" y="2626390"/>
            <a:ext cx="4375627" cy="375517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113224" y="3166824"/>
          <a:ext cx="3786908" cy="3112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009"/>
                <a:gridCol w="1081426"/>
                <a:gridCol w="1034473"/>
              </a:tblGrid>
              <a:tr h="30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ค่าเช่าหอ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,000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ค่าแต่งรถมอเตอร์ไซค์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ค่าเครื่องสำอาง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 500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7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ค่าเดินทาง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ค่าหนังสือเรียน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1,000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ค่าอาหาร</a:t>
                      </a:r>
                      <a:r>
                        <a:rPr lang="th-TH" sz="1800" b="1" kern="1200" baseline="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4,500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รวม </a:t>
                      </a:r>
                      <a:r>
                        <a:rPr lang="en-US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15,000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13,000</a:t>
                      </a:r>
                      <a:endParaRPr lang="en-US" sz="1800" b="1" smtClean="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itle 1"/>
          <p:cNvSpPr txBox="1">
            <a:spLocks/>
          </p:cNvSpPr>
          <p:nvPr/>
        </p:nvSpPr>
        <p:spPr>
          <a:xfrm>
            <a:off x="5103626" y="2648520"/>
            <a:ext cx="3780000" cy="486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บันทึกรายรับ -รายจ่าย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36451" y="3504446"/>
            <a:ext cx="958716" cy="2345996"/>
          </a:xfrm>
          <a:prstGeom prst="rect">
            <a:avLst/>
          </a:prstGeom>
          <a:noFill/>
          <a:ln w="28575"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Curved Right Arrow 44"/>
          <p:cNvSpPr/>
          <p:nvPr/>
        </p:nvSpPr>
        <p:spPr>
          <a:xfrm>
            <a:off x="6527356" y="5641563"/>
            <a:ext cx="207493" cy="431889"/>
          </a:xfrm>
          <a:prstGeom prst="curvedRightArrow">
            <a:avLst/>
          </a:prstGeom>
          <a:solidFill>
            <a:srgbClr val="6EB750"/>
          </a:solidFill>
          <a:ln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5357" y="3510416"/>
            <a:ext cx="936152" cy="2340026"/>
          </a:xfrm>
          <a:prstGeom prst="rect">
            <a:avLst/>
          </a:prstGeom>
          <a:noFill/>
          <a:ln w="28575"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Curved Right Arrow 46"/>
          <p:cNvSpPr/>
          <p:nvPr/>
        </p:nvSpPr>
        <p:spPr>
          <a:xfrm flipH="1">
            <a:off x="8958441" y="5641563"/>
            <a:ext cx="207493" cy="431889"/>
          </a:xfrm>
          <a:prstGeom prst="curvedRightArrow">
            <a:avLst/>
          </a:prstGeom>
          <a:solidFill>
            <a:srgbClr val="EE522C"/>
          </a:solidFill>
          <a:ln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785A23">
                  <a:alpha val="50196"/>
                </a:srgbClr>
              </a:clrFrom>
              <a:clrTo>
                <a:srgbClr val="785A2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166" flipH="1">
            <a:off x="3173633" y="1003215"/>
            <a:ext cx="684033" cy="93101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885501" y="3118922"/>
            <a:ext cx="2016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</a:t>
            </a:r>
            <a:endParaRPr lang="th-TH" sz="200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894414" y="5023646"/>
            <a:ext cx="205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</a:t>
            </a:r>
            <a:endParaRPr lang="th-TH" sz="2000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969173" y="3484492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ค่าเช่าหอ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969173" y="3786590"/>
            <a:ext cx="120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ค่าเดินทาง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974742" y="4078891"/>
            <a:ext cx="155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ค่าหนังสือเรียน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969173" y="4373192"/>
            <a:ext cx="11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ค่าอาหาร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969172" y="5384317"/>
            <a:ext cx="202651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ค่า</a:t>
            </a: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แต่งรถ</a:t>
            </a: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มอเตอร์ไซค์</a:t>
            </a:r>
            <a:endParaRPr lang="th-TH" sz="2000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79288" y="5674100"/>
            <a:ext cx="152477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ค่าเครื่องสำอาง</a:t>
            </a:r>
            <a:endParaRPr lang="en-US" sz="2000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18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1" grpId="0" animBg="1"/>
      <p:bldP spid="43" grpId="0"/>
      <p:bldP spid="44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49" grpId="0"/>
      <p:bldP spid="53" grpId="0"/>
      <p:bldP spid="55" grpId="0"/>
      <p:bldP spid="56" grpId="0"/>
      <p:bldP spid="57" grpId="0"/>
      <p:bldP spid="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49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0619" y="2203713"/>
            <a:ext cx="42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2.1 แบ่งรายรับส่วนหนึ่ง</a:t>
            </a:r>
            <a:b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ไปออมก่อนใช้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9086" y="1134484"/>
            <a:ext cx="4752226" cy="826623"/>
            <a:chOff x="849086" y="1134484"/>
            <a:chExt cx="4752226" cy="826623"/>
          </a:xfrm>
        </p:grpSpPr>
        <p:sp>
          <p:nvSpPr>
            <p:cNvPr id="53" name="Rounded Rectangle 52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2 จัดสรรเงิน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21961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823" y="1134484"/>
              <a:ext cx="925612" cy="6507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75" y="1137964"/>
              <a:ext cx="1079237" cy="695110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39" y="1961107"/>
            <a:ext cx="2625919" cy="210937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1" y="4359563"/>
            <a:ext cx="794744" cy="9260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78" y="3974320"/>
            <a:ext cx="194324" cy="2257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04" y="4450917"/>
            <a:ext cx="2156617" cy="20495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22" y="4388103"/>
            <a:ext cx="194324" cy="2257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9" y="3796617"/>
            <a:ext cx="194324" cy="2257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9" y="4225131"/>
            <a:ext cx="194324" cy="2257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75" y="4923179"/>
            <a:ext cx="194324" cy="2257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16" y="5148965"/>
            <a:ext cx="194324" cy="22578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743056" y="2506170"/>
            <a:ext cx="4032000" cy="2052000"/>
          </a:xfrm>
          <a:prstGeom prst="wedgeEllipseCallout">
            <a:avLst>
              <a:gd name="adj1" fmla="val -62582"/>
              <a:gd name="adj2" fmla="val 462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</a:t>
            </a:r>
          </a:p>
          <a:p>
            <a:r>
              <a:rPr lang="th-TH" b="1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ไว้ใช้ในยามฉุกเฉินหรือเอาไปลงทุนให้งอกเงยได้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0" y="3909510"/>
            <a:ext cx="1361679" cy="24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7553" y="2377887"/>
            <a:ext cx="498610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pecific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	       </a:t>
            </a:r>
            <a:r>
              <a:rPr lang="th-TH" sz="24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ระบุชัดเจน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  <a:endParaRPr lang="en-US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021" y="3271045"/>
            <a:ext cx="457206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easurable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 </a:t>
            </a:r>
            <a:r>
              <a:rPr lang="th-TH" sz="2400" b="1" smtClean="0">
                <a:solidFill>
                  <a:srgbClr val="00B09B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7121" y="4139009"/>
            <a:ext cx="49465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chievable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</a:t>
            </a: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</a:t>
            </a:r>
            <a:r>
              <a:rPr lang="th-TH" sz="2400" b="1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สำเร็จ</a:t>
            </a: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ได้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</a:t>
            </a:r>
            <a:b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                 จึงจะถึงเป้าหมาย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0906" y="5072521"/>
            <a:ext cx="484389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ealistic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	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 </a:t>
            </a:r>
            <a:r>
              <a:rPr lang="th-TH" sz="2400" b="1" smtClean="0">
                <a:solidFill>
                  <a:srgbClr val="ED7D3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</a:t>
            </a:r>
            <a:r>
              <a:rPr lang="th-TH" sz="2400" b="1">
                <a:solidFill>
                  <a:srgbClr val="ED7D3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ความเป็นไป</a:t>
            </a:r>
            <a:r>
              <a:rPr lang="th-TH" sz="2400" b="1" smtClean="0">
                <a:solidFill>
                  <a:srgbClr val="ED7D3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ได้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7121" y="5893822"/>
            <a:ext cx="449595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ime Bound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</a:t>
            </a:r>
            <a:r>
              <a:rPr lang="th-TH" sz="2400" b="1" smtClean="0">
                <a:solidFill>
                  <a:srgbClr val="C0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มีระยะเวลา</a:t>
            </a:r>
            <a:r>
              <a:rPr lang="th-TH" sz="2400" b="1">
                <a:solidFill>
                  <a:srgbClr val="C0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ที่แน่</a:t>
            </a:r>
            <a:r>
              <a:rPr lang="th-TH" sz="2400" b="1" smtClean="0">
                <a:solidFill>
                  <a:srgbClr val="C0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ชัด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0388" y="2063421"/>
            <a:ext cx="3717247" cy="945742"/>
            <a:chOff x="860388" y="2530146"/>
            <a:chExt cx="3717247" cy="94574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88" y="2530146"/>
              <a:ext cx="1007799" cy="94574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868497" y="2839552"/>
              <a:ext cx="2709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2.2 ตั้งเป้าหมายทางการเงิน</a:t>
              </a:r>
              <a:endPara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9086" y="1134484"/>
            <a:ext cx="4752226" cy="826623"/>
            <a:chOff x="849086" y="1134484"/>
            <a:chExt cx="4752226" cy="826623"/>
          </a:xfrm>
        </p:grpSpPr>
        <p:sp>
          <p:nvSpPr>
            <p:cNvPr id="20" name="Rounded Rectangle 19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2 จัดสรรเงิน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21961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823" y="1134484"/>
              <a:ext cx="925612" cy="65079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75" y="1137964"/>
              <a:ext cx="1079237" cy="69511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48822" y="2183655"/>
            <a:ext cx="3621874" cy="4254307"/>
            <a:chOff x="3248822" y="2183655"/>
            <a:chExt cx="3621874" cy="4254307"/>
          </a:xfrm>
        </p:grpSpPr>
        <p:grpSp>
          <p:nvGrpSpPr>
            <p:cNvPr id="7" name="Group 6"/>
            <p:cNvGrpSpPr/>
            <p:nvPr/>
          </p:nvGrpSpPr>
          <p:grpSpPr>
            <a:xfrm>
              <a:off x="4853776" y="2183655"/>
              <a:ext cx="2016920" cy="4254307"/>
              <a:chOff x="4853776" y="2183655"/>
              <a:chExt cx="2016920" cy="425430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53776" y="2185866"/>
                <a:ext cx="2016920" cy="4252096"/>
                <a:chOff x="4853776" y="2185866"/>
                <a:chExt cx="2016920" cy="425209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853776" y="2530146"/>
                  <a:ext cx="0" cy="356400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4853776" y="2546287"/>
                  <a:ext cx="1126281" cy="1256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53776" y="3424481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862485" y="5203587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62485" y="6070660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53776" y="4311592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115"/>
                <p:cNvSpPr>
                  <a:spLocks/>
                </p:cNvSpPr>
                <p:nvPr/>
              </p:nvSpPr>
              <p:spPr bwMode="auto">
                <a:xfrm>
                  <a:off x="5955175" y="2185866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15"/>
                <p:cNvSpPr>
                  <a:spLocks/>
                </p:cNvSpPr>
                <p:nvPr/>
              </p:nvSpPr>
              <p:spPr bwMode="auto">
                <a:xfrm>
                  <a:off x="5957300" y="3073011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00B09B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74397" y="3048087"/>
                  <a:ext cx="490840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M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8" name="Freeform 115"/>
                <p:cNvSpPr>
                  <a:spLocks/>
                </p:cNvSpPr>
                <p:nvPr/>
              </p:nvSpPr>
              <p:spPr bwMode="auto">
                <a:xfrm>
                  <a:off x="5953815" y="3959958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94435" y="3926871"/>
                  <a:ext cx="45076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A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40" name="Freeform 115"/>
                <p:cNvSpPr>
                  <a:spLocks/>
                </p:cNvSpPr>
                <p:nvPr/>
              </p:nvSpPr>
              <p:spPr bwMode="auto">
                <a:xfrm>
                  <a:off x="5968938" y="4835081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ED7D3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204608" y="4846388"/>
                  <a:ext cx="45076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R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42" name="Freeform 115"/>
                <p:cNvSpPr>
                  <a:spLocks/>
                </p:cNvSpPr>
                <p:nvPr/>
              </p:nvSpPr>
              <p:spPr bwMode="auto">
                <a:xfrm>
                  <a:off x="5968763" y="5693445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C13018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202450" y="5668521"/>
                  <a:ext cx="409086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T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6190468" y="2183655"/>
                <a:ext cx="3152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S</a:t>
                </a:r>
                <a:endParaRPr lang="th-TH" sz="4400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248822" y="3923963"/>
              <a:ext cx="1615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ลักษณะของ</a:t>
              </a:r>
              <a:b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เป้าหมายที่ดี</a:t>
              </a:r>
              <a:endPara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8187" y="3324444"/>
            <a:ext cx="5453868" cy="343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</a:t>
            </a:r>
            <a:r>
              <a:rPr lang="th-TH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งการตั้งเป้าหมาย</a:t>
            </a:r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การออม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7238" y="4316406"/>
            <a:ext cx="145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วัดผลได้และทำได้จริง</a:t>
            </a:r>
            <a:endParaRPr lang="th-TH" sz="24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086" y="1134484"/>
            <a:ext cx="4752226" cy="826623"/>
            <a:chOff x="849086" y="1134484"/>
            <a:chExt cx="4752226" cy="826623"/>
          </a:xfrm>
        </p:grpSpPr>
        <p:sp>
          <p:nvSpPr>
            <p:cNvPr id="47" name="Rounded Rectangle 46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2 จัดสรรเงิน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21961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823" y="1134484"/>
              <a:ext cx="925612" cy="6507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75" y="1137964"/>
              <a:ext cx="1079237" cy="69511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674366" y="2957518"/>
            <a:ext cx="5647689" cy="3356758"/>
            <a:chOff x="992373" y="2372384"/>
            <a:chExt cx="6404215" cy="3892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095" y="3328058"/>
              <a:ext cx="5833493" cy="221255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73" y="2372384"/>
              <a:ext cx="1039034" cy="389256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610924" y="4228789"/>
            <a:ext cx="1548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ทุนทำสิ่งประดิษฐ์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4820" y="4620252"/>
            <a:ext cx="103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5,000 บาท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0926" y="4986861"/>
            <a:ext cx="103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 เดือน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8" y="2063421"/>
            <a:ext cx="1007799" cy="945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68497" y="2372827"/>
            <a:ext cx="270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2.2 ตั้งเป้าหมายทางการเงิน</a:t>
            </a:r>
            <a:endParaRPr lang="th-TH" sz="2400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98488" y="4348195"/>
            <a:ext cx="901758" cy="769441"/>
            <a:chOff x="8321378" y="4236794"/>
            <a:chExt cx="901758" cy="769441"/>
          </a:xfrm>
        </p:grpSpPr>
        <p:sp>
          <p:nvSpPr>
            <p:cNvPr id="28" name="Freeform 115"/>
            <p:cNvSpPr>
              <a:spLocks/>
            </p:cNvSpPr>
            <p:nvPr/>
          </p:nvSpPr>
          <p:spPr bwMode="auto">
            <a:xfrm>
              <a:off x="8321378" y="4261718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9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38475" y="4236794"/>
              <a:ext cx="4908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M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26101" y="4360173"/>
            <a:ext cx="901758" cy="769441"/>
            <a:chOff x="9767875" y="3950246"/>
            <a:chExt cx="901758" cy="769441"/>
          </a:xfrm>
        </p:grpSpPr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9767875" y="3959958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87935" y="3950246"/>
              <a:ext cx="4507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A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85898" y="4348913"/>
            <a:ext cx="901758" cy="769441"/>
            <a:chOff x="8333016" y="5996995"/>
            <a:chExt cx="901758" cy="769441"/>
          </a:xfrm>
        </p:grpSpPr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8333016" y="6023788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ED7D3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59161" y="5996995"/>
              <a:ext cx="4507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R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17891" y="5283515"/>
            <a:ext cx="901758" cy="769441"/>
            <a:chOff x="9782823" y="5668521"/>
            <a:chExt cx="901758" cy="769441"/>
          </a:xfrm>
        </p:grpSpPr>
        <p:sp>
          <p:nvSpPr>
            <p:cNvPr id="34" name="Freeform 115"/>
            <p:cNvSpPr>
              <a:spLocks/>
            </p:cNvSpPr>
            <p:nvPr/>
          </p:nvSpPr>
          <p:spPr bwMode="auto">
            <a:xfrm>
              <a:off x="9782823" y="5693445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C13018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016510" y="5668521"/>
              <a:ext cx="40908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T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10516" y="3387131"/>
            <a:ext cx="901758" cy="769441"/>
            <a:chOff x="8321378" y="3095722"/>
            <a:chExt cx="901758" cy="769441"/>
          </a:xfrm>
        </p:grpSpPr>
        <p:sp>
          <p:nvSpPr>
            <p:cNvPr id="27" name="Freeform 115"/>
            <p:cNvSpPr>
              <a:spLocks/>
            </p:cNvSpPr>
            <p:nvPr/>
          </p:nvSpPr>
          <p:spPr bwMode="auto">
            <a:xfrm>
              <a:off x="8321378" y="3097933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56671" y="3095722"/>
              <a:ext cx="3152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S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82338" y="3604264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ชัดเจน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06404" y="5486859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มีระยะเวลาที่แน่ชัด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6937080" y="4602679"/>
            <a:ext cx="684000" cy="28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ight Arrow 58"/>
          <p:cNvSpPr/>
          <p:nvPr/>
        </p:nvSpPr>
        <p:spPr>
          <a:xfrm rot="1309812">
            <a:off x="6935235" y="5132876"/>
            <a:ext cx="684000" cy="28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ight Arrow 59"/>
          <p:cNvSpPr/>
          <p:nvPr/>
        </p:nvSpPr>
        <p:spPr>
          <a:xfrm rot="20033641">
            <a:off x="6932073" y="4061759"/>
            <a:ext cx="684000" cy="28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77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6" grpId="0"/>
      <p:bldP spid="21" grpId="0"/>
      <p:bldP spid="22" grpId="0"/>
      <p:bldP spid="25" grpId="0"/>
      <p:bldP spid="12" grpId="0"/>
      <p:bldP spid="13" grpId="0"/>
      <p:bldP spid="58" grpId="0" animBg="1"/>
      <p:bldP spid="59" grpId="0" animBg="1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4" y="3426997"/>
            <a:ext cx="5347528" cy="24877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085" y="1068482"/>
            <a:ext cx="3887235" cy="892625"/>
            <a:chOff x="849085" y="1068482"/>
            <a:chExt cx="3887235" cy="892625"/>
          </a:xfrm>
        </p:grpSpPr>
        <p:sp>
          <p:nvSpPr>
            <p:cNvPr id="16" name="Rounded Rectangle 15"/>
            <p:cNvSpPr/>
            <p:nvPr/>
          </p:nvSpPr>
          <p:spPr>
            <a:xfrm>
              <a:off x="849085" y="1315856"/>
              <a:ext cx="3212459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3 จัดทำแผนการออม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780" y="1068482"/>
              <a:ext cx="888540" cy="85700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6653" y="3058483"/>
            <a:ext cx="631295" cy="63129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 rot="5665318">
            <a:off x="10580010" y="3705642"/>
            <a:ext cx="305306" cy="295449"/>
          </a:xfrm>
          <a:custGeom>
            <a:avLst/>
            <a:gdLst>
              <a:gd name="connsiteX0" fmla="*/ 0 w 305306"/>
              <a:gd name="connsiteY0" fmla="*/ 25405 h 295449"/>
              <a:gd name="connsiteX1" fmla="*/ 84667 w 305306"/>
              <a:gd name="connsiteY1" fmla="*/ 270938 h 295449"/>
              <a:gd name="connsiteX2" fmla="*/ 287867 w 305306"/>
              <a:gd name="connsiteY2" fmla="*/ 5 h 295449"/>
              <a:gd name="connsiteX3" fmla="*/ 296333 w 305306"/>
              <a:gd name="connsiteY3" fmla="*/ 279405 h 295449"/>
              <a:gd name="connsiteX4" fmla="*/ 304800 w 305306"/>
              <a:gd name="connsiteY4" fmla="*/ 237072 h 2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06" h="295449">
                <a:moveTo>
                  <a:pt x="0" y="25405"/>
                </a:moveTo>
                <a:cubicBezTo>
                  <a:pt x="18344" y="150288"/>
                  <a:pt x="36689" y="275171"/>
                  <a:pt x="84667" y="270938"/>
                </a:cubicBezTo>
                <a:cubicBezTo>
                  <a:pt x="132645" y="266705"/>
                  <a:pt x="252589" y="-1406"/>
                  <a:pt x="287867" y="5"/>
                </a:cubicBezTo>
                <a:cubicBezTo>
                  <a:pt x="323145" y="1416"/>
                  <a:pt x="293511" y="239894"/>
                  <a:pt x="296333" y="279405"/>
                </a:cubicBezTo>
                <a:cubicBezTo>
                  <a:pt x="299155" y="318916"/>
                  <a:pt x="301977" y="277994"/>
                  <a:pt x="304800" y="2370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2789255" y="2405046"/>
            <a:ext cx="282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หาจำนวนเงินที่ต้องออม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428" y="2405047"/>
            <a:ext cx="395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9" y="3839170"/>
            <a:ext cx="2886223" cy="204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9085" y="3426997"/>
            <a:ext cx="3854862" cy="1635481"/>
            <a:chOff x="1342305" y="3426997"/>
            <a:chExt cx="2932409" cy="16354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5" y="3426997"/>
              <a:ext cx="2932409" cy="163548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44671" y="3770064"/>
              <a:ext cx="1548000" cy="39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ทุนทำสิ่งประดิษฐ์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70613" y="4137676"/>
              <a:ext cx="1033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5,000 บาท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3479" y="4481668"/>
              <a:ext cx="1033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 เดือน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59" y="2879936"/>
            <a:ext cx="868282" cy="3180873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5400000">
            <a:off x="4727452" y="4101514"/>
            <a:ext cx="1210130" cy="54723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9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7" y="3720924"/>
            <a:ext cx="2902099" cy="19749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9085" y="827738"/>
            <a:ext cx="5991327" cy="1861088"/>
            <a:chOff x="849085" y="827738"/>
            <a:chExt cx="5991327" cy="1861088"/>
          </a:xfrm>
        </p:grpSpPr>
        <p:sp>
          <p:nvSpPr>
            <p:cNvPr id="13" name="Rounded Rectangle 12"/>
            <p:cNvSpPr/>
            <p:nvPr/>
          </p:nvSpPr>
          <p:spPr>
            <a:xfrm>
              <a:off x="849085" y="1315856"/>
              <a:ext cx="4772782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4 ใช้จ่ายตามที่จัดสรรและออมตามแผน</a:t>
              </a:r>
              <a:endParaRPr lang="th-TH" sz="26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603553">
              <a:off x="5285631" y="827738"/>
              <a:ext cx="1554781" cy="1861088"/>
              <a:chOff x="5359400" y="677333"/>
              <a:chExt cx="1554781" cy="186108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359400" y="677333"/>
                <a:ext cx="1554781" cy="1861088"/>
                <a:chOff x="6394171" y="1534061"/>
                <a:chExt cx="4211218" cy="4382211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4171" y="1534061"/>
                  <a:ext cx="3864754" cy="4382211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 rot="360139">
                  <a:off x="7281884" y="2369478"/>
                  <a:ext cx="492374" cy="860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th-TH" sz="18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 rot="360139">
                  <a:off x="7086178" y="3285353"/>
                  <a:ext cx="859643" cy="6453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200" b="1" smtClean="0">
                      <a:solidFill>
                        <a:srgbClr val="C0000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  <a:sym typeface="Wingdings 2" panose="05020102010507070707" pitchFamily="18" charset="2"/>
                    </a:rPr>
                    <a:t></a:t>
                  </a:r>
                  <a:endParaRPr lang="th-TH" sz="12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254763">
                  <a:off x="7829169" y="4046769"/>
                  <a:ext cx="668865" cy="127321"/>
                </a:xfrm>
                <a:custGeom>
                  <a:avLst/>
                  <a:gdLst>
                    <a:gd name="connsiteX0" fmla="*/ 0 w 668866"/>
                    <a:gd name="connsiteY0" fmla="*/ 101921 h 127321"/>
                    <a:gd name="connsiteX1" fmla="*/ 118533 w 668866"/>
                    <a:gd name="connsiteY1" fmla="*/ 321 h 127321"/>
                    <a:gd name="connsiteX2" fmla="*/ 211666 w 668866"/>
                    <a:gd name="connsiteY2" fmla="*/ 68054 h 127321"/>
                    <a:gd name="connsiteX3" fmla="*/ 347133 w 668866"/>
                    <a:gd name="connsiteY3" fmla="*/ 17254 h 127321"/>
                    <a:gd name="connsiteX4" fmla="*/ 482600 w 668866"/>
                    <a:gd name="connsiteY4" fmla="*/ 110387 h 127321"/>
                    <a:gd name="connsiteX5" fmla="*/ 601133 w 668866"/>
                    <a:gd name="connsiteY5" fmla="*/ 34187 h 127321"/>
                    <a:gd name="connsiteX6" fmla="*/ 668866 w 668866"/>
                    <a:gd name="connsiteY6" fmla="*/ 127321 h 12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8866" h="127321">
                      <a:moveTo>
                        <a:pt x="0" y="101921"/>
                      </a:moveTo>
                      <a:cubicBezTo>
                        <a:pt x="41627" y="53943"/>
                        <a:pt x="83255" y="5965"/>
                        <a:pt x="118533" y="321"/>
                      </a:cubicBezTo>
                      <a:cubicBezTo>
                        <a:pt x="153811" y="-5323"/>
                        <a:pt x="173566" y="65232"/>
                        <a:pt x="211666" y="68054"/>
                      </a:cubicBezTo>
                      <a:cubicBezTo>
                        <a:pt x="249766" y="70876"/>
                        <a:pt x="301977" y="10199"/>
                        <a:pt x="347133" y="17254"/>
                      </a:cubicBezTo>
                      <a:cubicBezTo>
                        <a:pt x="392289" y="24309"/>
                        <a:pt x="440267" y="107565"/>
                        <a:pt x="482600" y="110387"/>
                      </a:cubicBezTo>
                      <a:cubicBezTo>
                        <a:pt x="524933" y="113209"/>
                        <a:pt x="570089" y="31365"/>
                        <a:pt x="601133" y="34187"/>
                      </a:cubicBezTo>
                      <a:cubicBezTo>
                        <a:pt x="632177" y="37009"/>
                        <a:pt x="650521" y="82165"/>
                        <a:pt x="668866" y="12732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7779453" y="4512865"/>
                  <a:ext cx="607544" cy="107652"/>
                </a:xfrm>
                <a:custGeom>
                  <a:avLst/>
                  <a:gdLst>
                    <a:gd name="connsiteX0" fmla="*/ 0 w 484199"/>
                    <a:gd name="connsiteY0" fmla="*/ 76200 h 85381"/>
                    <a:gd name="connsiteX1" fmla="*/ 93133 w 484199"/>
                    <a:gd name="connsiteY1" fmla="*/ 0 h 85381"/>
                    <a:gd name="connsiteX2" fmla="*/ 67733 w 484199"/>
                    <a:gd name="connsiteY2" fmla="*/ 76200 h 85381"/>
                    <a:gd name="connsiteX3" fmla="*/ 254000 w 484199"/>
                    <a:gd name="connsiteY3" fmla="*/ 25400 h 85381"/>
                    <a:gd name="connsiteX4" fmla="*/ 254000 w 484199"/>
                    <a:gd name="connsiteY4" fmla="*/ 84667 h 85381"/>
                    <a:gd name="connsiteX5" fmla="*/ 406400 w 484199"/>
                    <a:gd name="connsiteY5" fmla="*/ 59267 h 85381"/>
                    <a:gd name="connsiteX6" fmla="*/ 474133 w 484199"/>
                    <a:gd name="connsiteY6" fmla="*/ 76200 h 85381"/>
                    <a:gd name="connsiteX7" fmla="*/ 482600 w 484199"/>
                    <a:gd name="connsiteY7" fmla="*/ 59267 h 8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4199" h="85381">
                      <a:moveTo>
                        <a:pt x="0" y="76200"/>
                      </a:moveTo>
                      <a:cubicBezTo>
                        <a:pt x="40922" y="38100"/>
                        <a:pt x="81844" y="0"/>
                        <a:pt x="93133" y="0"/>
                      </a:cubicBezTo>
                      <a:cubicBezTo>
                        <a:pt x="104422" y="0"/>
                        <a:pt x="40922" y="71967"/>
                        <a:pt x="67733" y="76200"/>
                      </a:cubicBezTo>
                      <a:cubicBezTo>
                        <a:pt x="94544" y="80433"/>
                        <a:pt x="222956" y="23989"/>
                        <a:pt x="254000" y="25400"/>
                      </a:cubicBezTo>
                      <a:cubicBezTo>
                        <a:pt x="285044" y="26811"/>
                        <a:pt x="228600" y="79023"/>
                        <a:pt x="254000" y="84667"/>
                      </a:cubicBezTo>
                      <a:cubicBezTo>
                        <a:pt x="279400" y="90312"/>
                        <a:pt x="369711" y="60678"/>
                        <a:pt x="406400" y="59267"/>
                      </a:cubicBezTo>
                      <a:cubicBezTo>
                        <a:pt x="443089" y="57856"/>
                        <a:pt x="461433" y="76200"/>
                        <a:pt x="474133" y="76200"/>
                      </a:cubicBezTo>
                      <a:cubicBezTo>
                        <a:pt x="486833" y="76200"/>
                        <a:pt x="484716" y="67733"/>
                        <a:pt x="482600" y="592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 rot="336907">
                  <a:off x="7573470" y="2909612"/>
                  <a:ext cx="3031919" cy="50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ลดรายจ่ายไม่จำเป็น</a:t>
                  </a:r>
                  <a:endParaRPr lang="th-TH" sz="800" b="1"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 rot="336907">
                  <a:off x="7552565" y="3331177"/>
                  <a:ext cx="1688817" cy="50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เพิ่มรายได้</a:t>
                  </a:r>
                  <a:endParaRPr lang="th-TH" sz="800" b="1"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 rot="346936">
                  <a:off x="6979147" y="4183848"/>
                  <a:ext cx="876731" cy="788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smtClean="0">
                      <a:solidFill>
                        <a:srgbClr val="C0000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  <a:sym typeface="Wingdings 2" panose="05020102010507070707" pitchFamily="18" charset="2"/>
                    </a:rPr>
                    <a:t></a:t>
                  </a:r>
                  <a:endParaRPr lang="th-TH" sz="16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 rot="360139">
                <a:off x="5624370" y="1192918"/>
                <a:ext cx="322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  <a:sym typeface="Wingdings 2" panose="05020102010507070707" pitchFamily="18" charset="2"/>
                  </a:rPr>
                  <a:t></a:t>
                </a:r>
                <a:endParaRPr lang="th-TH" sz="1200" b="1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360139">
                <a:off x="5598005" y="1615889"/>
                <a:ext cx="317380" cy="274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  <a:sym typeface="Wingdings 2" panose="05020102010507070707" pitchFamily="18" charset="2"/>
                  </a:rPr>
                  <a:t></a:t>
                </a:r>
                <a:endParaRPr lang="th-TH" sz="1200" b="1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61" y="3353481"/>
            <a:ext cx="2057818" cy="14751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62998" y="2912356"/>
            <a:ext cx="4488324" cy="1968136"/>
            <a:chOff x="6226227" y="2903426"/>
            <a:chExt cx="4488324" cy="1968136"/>
          </a:xfrm>
        </p:grpSpPr>
        <p:grpSp>
          <p:nvGrpSpPr>
            <p:cNvPr id="43" name="Group 42"/>
            <p:cNvGrpSpPr/>
            <p:nvPr/>
          </p:nvGrpSpPr>
          <p:grpSpPr>
            <a:xfrm>
              <a:off x="9244719" y="2903426"/>
              <a:ext cx="1469832" cy="1299886"/>
              <a:chOff x="9071624" y="2657208"/>
              <a:chExt cx="1469832" cy="1299886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78359" y="2657208"/>
                <a:ext cx="1263097" cy="1299886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071624" y="3454400"/>
                <a:ext cx="644903" cy="47697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rgbClr val="FFE03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411989" y="3167169"/>
                <a:ext cx="210360" cy="287231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227" y="3505256"/>
              <a:ext cx="2760789" cy="136630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32972" y="2975137"/>
            <a:ext cx="5827412" cy="2376200"/>
            <a:chOff x="1032972" y="2965993"/>
            <a:chExt cx="5827412" cy="23762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223" y="3499455"/>
              <a:ext cx="277991" cy="39814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032972" y="2965993"/>
              <a:ext cx="5827412" cy="2376200"/>
              <a:chOff x="1060548" y="2985330"/>
              <a:chExt cx="5827412" cy="23762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060548" y="2985330"/>
                <a:ext cx="1907002" cy="1341488"/>
                <a:chOff x="752421" y="2733927"/>
                <a:chExt cx="1907002" cy="1341488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817651">
                  <a:off x="1608182" y="2733927"/>
                  <a:ext cx="260231" cy="601344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01" y="2780265"/>
                  <a:ext cx="783934" cy="338662"/>
                </a:xfrm>
                <a:prstGeom prst="rect">
                  <a:avLst/>
                </a:prstGeom>
              </p:spPr>
            </p:pic>
            <p:grpSp>
              <p:nvGrpSpPr>
                <p:cNvPr id="51" name="Group 50"/>
                <p:cNvGrpSpPr/>
                <p:nvPr/>
              </p:nvGrpSpPr>
              <p:grpSpPr>
                <a:xfrm>
                  <a:off x="752421" y="2905342"/>
                  <a:ext cx="1907002" cy="1170073"/>
                  <a:chOff x="707460" y="2807984"/>
                  <a:chExt cx="1907002" cy="1170073"/>
                </a:xfrm>
              </p:grpSpPr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28532" y="2807984"/>
                    <a:ext cx="885930" cy="1168602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4326" y="2968480"/>
                    <a:ext cx="808980" cy="1009577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7460" y="2979826"/>
                    <a:ext cx="369338" cy="56288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2" name="Multiply 51"/>
                <p:cNvSpPr/>
                <p:nvPr/>
              </p:nvSpPr>
              <p:spPr>
                <a:xfrm>
                  <a:off x="1205161" y="2921097"/>
                  <a:ext cx="839455" cy="772108"/>
                </a:xfrm>
                <a:prstGeom prst="mathMultiply">
                  <a:avLst>
                    <a:gd name="adj1" fmla="val 6218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7875" y="3860196"/>
                <a:ext cx="3780085" cy="150133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1564768" y="4959161"/>
            <a:ext cx="1351658" cy="843001"/>
            <a:chOff x="1317476" y="4682068"/>
            <a:chExt cx="1351658" cy="8430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399" y="4682068"/>
              <a:ext cx="864491" cy="6486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476" y="4886790"/>
              <a:ext cx="469675" cy="49353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32" y="4886790"/>
              <a:ext cx="645502" cy="46374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537" y="5016956"/>
              <a:ext cx="545590" cy="3137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243" y="5230657"/>
              <a:ext cx="511884" cy="294412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75" y="4625615"/>
            <a:ext cx="1228774" cy="1283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832" y="4751309"/>
            <a:ext cx="3456432" cy="84459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474" y="5089013"/>
            <a:ext cx="1226275" cy="56594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612" y="4772015"/>
            <a:ext cx="906166" cy="46618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7300" y="1384300"/>
            <a:ext cx="72009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729223" y="2794000"/>
            <a:ext cx="67970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มาเริ่มเล่นเกมกันเลย</a:t>
            </a:r>
            <a:r>
              <a:rPr lang="en-US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!!</a:t>
            </a:r>
            <a:endParaRPr lang="en-US" sz="72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56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456640" y="4063310"/>
            <a:ext cx="2715382" cy="1083733"/>
          </a:xfrm>
          <a:prstGeom prst="homePlate">
            <a:avLst/>
          </a:prstGeom>
          <a:solidFill>
            <a:srgbClr val="E6D5F3"/>
          </a:solidFill>
          <a:ln w="38100"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Rounded Rectangle 56"/>
          <p:cNvSpPr/>
          <p:nvPr/>
        </p:nvSpPr>
        <p:spPr>
          <a:xfrm>
            <a:off x="849085" y="1315856"/>
            <a:ext cx="4464000" cy="645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</a:t>
            </a:r>
            <a:endParaRPr lang="th-TH" sz="26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9316" y="353760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th-TH" sz="2400" b="1" smtClean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endParaRPr lang="th-TH" sz="2400" b="1">
              <a:solidFill>
                <a:srgbClr val="7030A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640" y="4400878"/>
            <a:ext cx="247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เป็นไปตามแผนหรือไม่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601" y="1922298"/>
            <a:ext cx="4618136" cy="4370544"/>
            <a:chOff x="7086601" y="1922298"/>
            <a:chExt cx="4618136" cy="43705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035" y="3524029"/>
              <a:ext cx="1400702" cy="2768813"/>
            </a:xfrm>
            <a:prstGeom prst="rect">
              <a:avLst/>
            </a:prstGeom>
          </p:spPr>
        </p:pic>
        <p:sp>
          <p:nvSpPr>
            <p:cNvPr id="63" name="Oval Callout 62"/>
            <p:cNvSpPr/>
            <p:nvPr/>
          </p:nvSpPr>
          <p:spPr>
            <a:xfrm>
              <a:off x="7086601" y="1922298"/>
              <a:ext cx="3539066" cy="1147590"/>
            </a:xfrm>
            <a:prstGeom prst="wedgeEllipseCallout">
              <a:avLst>
                <a:gd name="adj1" fmla="val 43667"/>
                <a:gd name="adj2" fmla="val 92847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6601" y="2149299"/>
              <a:ext cx="3539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พยายามทำตามแผนโดยไม่ตึงหรือหย่อนจนเกินไปนะคะทุกคน</a:t>
              </a:r>
              <a:endParaRPr lang="th-TH" sz="20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73300" y="3537607"/>
            <a:ext cx="3022189" cy="1609436"/>
            <a:chOff x="2973300" y="3537607"/>
            <a:chExt cx="3022189" cy="1609436"/>
          </a:xfrm>
        </p:grpSpPr>
        <p:sp>
          <p:nvSpPr>
            <p:cNvPr id="59" name="Rectangle 58"/>
            <p:cNvSpPr/>
            <p:nvPr/>
          </p:nvSpPr>
          <p:spPr>
            <a:xfrm>
              <a:off x="3749741" y="3537607"/>
              <a:ext cx="10647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7030A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หาสาเหตุ</a:t>
              </a:r>
              <a:endParaRPr lang="th-TH" sz="2400" b="1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2973300" y="4063310"/>
              <a:ext cx="3022189" cy="1083733"/>
            </a:xfrm>
            <a:prstGeom prst="chevron">
              <a:avLst/>
            </a:prstGeom>
            <a:solidFill>
              <a:srgbClr val="E6D5F3"/>
            </a:solidFill>
            <a:ln w="38100">
              <a:solidFill>
                <a:srgbClr val="A162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9751" y="4273521"/>
              <a:ext cx="2342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หาสาเหตุที่ทำให้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ไม่เป็นไปตามแผน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89559" y="3524029"/>
            <a:ext cx="3022189" cy="1618771"/>
            <a:chOff x="5789559" y="3524029"/>
            <a:chExt cx="3022189" cy="1618771"/>
          </a:xfrm>
        </p:grpSpPr>
        <p:sp>
          <p:nvSpPr>
            <p:cNvPr id="60" name="Rectangle 59"/>
            <p:cNvSpPr/>
            <p:nvPr/>
          </p:nvSpPr>
          <p:spPr>
            <a:xfrm>
              <a:off x="6651572" y="3524029"/>
              <a:ext cx="10246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7030A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ปรับแผน</a:t>
              </a:r>
              <a:endParaRPr lang="th-TH" sz="2400" b="1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5789559" y="4059067"/>
              <a:ext cx="3022189" cy="1083733"/>
            </a:xfrm>
            <a:prstGeom prst="chevron">
              <a:avLst/>
            </a:prstGeom>
            <a:solidFill>
              <a:srgbClr val="E6D5F3"/>
            </a:solidFill>
            <a:ln w="38100">
              <a:solidFill>
                <a:srgbClr val="A162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40292" y="4094112"/>
              <a:ext cx="21207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หาทางแก้ไขหรือปรับแผนให้สอดคล้องกับ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สิ่งที่เกิดขึ้น 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25633" y="1262511"/>
            <a:ext cx="1244664" cy="723823"/>
            <a:chOff x="4580462" y="1262511"/>
            <a:chExt cx="1244664" cy="723823"/>
          </a:xfrm>
        </p:grpSpPr>
        <p:grpSp>
          <p:nvGrpSpPr>
            <p:cNvPr id="70" name="Group 69"/>
            <p:cNvGrpSpPr/>
            <p:nvPr/>
          </p:nvGrpSpPr>
          <p:grpSpPr>
            <a:xfrm>
              <a:off x="4580462" y="1397403"/>
              <a:ext cx="1244664" cy="588931"/>
              <a:chOff x="4709678" y="1311225"/>
              <a:chExt cx="884225" cy="493700"/>
            </a:xfrm>
          </p:grpSpPr>
          <p:sp>
            <p:nvSpPr>
              <p:cNvPr id="72" name="Curved Right Arrow 71"/>
              <p:cNvSpPr/>
              <p:nvPr/>
            </p:nvSpPr>
            <p:spPr>
              <a:xfrm flipH="1">
                <a:off x="5276306" y="1311225"/>
                <a:ext cx="317597" cy="296333"/>
              </a:xfrm>
              <a:prstGeom prst="curvedRightArrow">
                <a:avLst/>
              </a:prstGeom>
              <a:solidFill>
                <a:srgbClr val="DE52A2"/>
              </a:solidFill>
              <a:ln>
                <a:solidFill>
                  <a:srgbClr val="DE52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urved Right Arrow 72"/>
              <p:cNvSpPr/>
              <p:nvPr/>
            </p:nvSpPr>
            <p:spPr>
              <a:xfrm>
                <a:off x="4709678" y="1508592"/>
                <a:ext cx="283929" cy="296333"/>
              </a:xfrm>
              <a:prstGeom prst="curvedRightArrow">
                <a:avLst/>
              </a:prstGeom>
              <a:solidFill>
                <a:srgbClr val="DE52A2"/>
              </a:solidFill>
              <a:ln>
                <a:solidFill>
                  <a:srgbClr val="DE52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442" y="1262511"/>
              <a:ext cx="644947" cy="60644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95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6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68" y="1999048"/>
            <a:ext cx="9144000" cy="4019641"/>
          </a:xfrm>
          <a:prstGeom prst="rect">
            <a:avLst/>
          </a:prstGeom>
          <a:solidFill>
            <a:srgbClr val="C6E3B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24001" y="426720"/>
            <a:ext cx="3312000" cy="637244"/>
          </a:xfrm>
          <a:prstGeom prst="snip1Rect">
            <a:avLst/>
          </a:prstGeom>
          <a:solidFill>
            <a:srgbClr val="7F9A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5735" y="551053"/>
            <a:ext cx="3366797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50" b="1" smtClean="0">
                <a:solidFill>
                  <a:schemeClr val="bg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วางแผนทางการเงิน</a:t>
            </a:r>
            <a:endParaRPr lang="th-TH" sz="4050" b="1">
              <a:solidFill>
                <a:schemeClr val="bg1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6923" y="149096"/>
            <a:ext cx="7271456" cy="1325563"/>
          </a:xfrm>
        </p:spPr>
        <p:txBody>
          <a:bodyPr>
            <a:normAutofit/>
          </a:bodyPr>
          <a:lstStyle/>
          <a:p>
            <a:r>
              <a:rPr lang="th-TH" sz="3200" b="1">
                <a:solidFill>
                  <a:srgbClr val="2A5C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คิดให้รอบ ออมให้ครบ ที่เหลือใช้จ่ายตามสบาย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0992" y="4519038"/>
            <a:ext cx="2089469" cy="1821596"/>
            <a:chOff x="756991" y="4519037"/>
            <a:chExt cx="2089469" cy="1821596"/>
          </a:xfrm>
        </p:grpSpPr>
        <p:sp>
          <p:nvSpPr>
            <p:cNvPr id="51" name="Rectangle 50"/>
            <p:cNvSpPr/>
            <p:nvPr/>
          </p:nvSpPr>
          <p:spPr>
            <a:xfrm>
              <a:off x="1378676" y="5840823"/>
              <a:ext cx="1231402" cy="432000"/>
            </a:xfrm>
            <a:prstGeom prst="rect">
              <a:avLst/>
            </a:prstGeom>
            <a:solidFill>
              <a:srgbClr val="F7B61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56991" y="4519037"/>
              <a:ext cx="2089469" cy="1821596"/>
              <a:chOff x="756991" y="4519037"/>
              <a:chExt cx="2089469" cy="182159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56991" y="4590765"/>
                <a:ext cx="2089469" cy="1749868"/>
                <a:chOff x="756991" y="4590765"/>
                <a:chExt cx="2089469" cy="1749868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561" y="4590765"/>
                  <a:ext cx="1087632" cy="1188490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1376775" y="5836943"/>
                  <a:ext cx="146968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th-TH" sz="2400" b="1">
                      <a:solidFill>
                        <a:srgbClr val="795127"/>
                      </a:solidFill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หักเงินออม</a:t>
                  </a:r>
                  <a:endParaRPr lang="en-US" sz="1800" b="1">
                    <a:solidFill>
                      <a:srgbClr val="795127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56991" y="5632747"/>
                  <a:ext cx="6415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4000">
                      <a:solidFill>
                        <a:srgbClr val="F7B613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  <a:sym typeface="Wingdings" panose="05000000000000000000" pitchFamily="2" charset="2"/>
                    </a:rPr>
                    <a:t></a:t>
                  </a:r>
                  <a:endParaRPr lang="th-TH" sz="4000">
                    <a:solidFill>
                      <a:srgbClr val="F7B613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1599646" y="4519037"/>
                <a:ext cx="938547" cy="40011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000" b="1">
                    <a:solidFill>
                      <a:schemeClr val="bg1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ธนาคาร</a:t>
                </a:r>
                <a:endParaRPr lang="en-US" sz="1600" b="1">
                  <a:solidFill>
                    <a:schemeClr val="bg1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766762" y="3402944"/>
            <a:ext cx="6709784" cy="2544017"/>
            <a:chOff x="1242762" y="3402943"/>
            <a:chExt cx="6709784" cy="2544017"/>
          </a:xfrm>
        </p:grpSpPr>
        <p:sp>
          <p:nvSpPr>
            <p:cNvPr id="36" name="Freeform 35"/>
            <p:cNvSpPr/>
            <p:nvPr/>
          </p:nvSpPr>
          <p:spPr>
            <a:xfrm>
              <a:off x="1242763" y="3402943"/>
              <a:ext cx="6709783" cy="2544017"/>
            </a:xfrm>
            <a:custGeom>
              <a:avLst/>
              <a:gdLst>
                <a:gd name="connsiteX0" fmla="*/ 0 w 7526842"/>
                <a:gd name="connsiteY0" fmla="*/ 559666 h 1279333"/>
                <a:gd name="connsiteX1" fmla="*/ 3098800 w 7526842"/>
                <a:gd name="connsiteY1" fmla="*/ 119399 h 1279333"/>
                <a:gd name="connsiteX2" fmla="*/ 4800600 w 7526842"/>
                <a:gd name="connsiteY2" fmla="*/ 424199 h 1279333"/>
                <a:gd name="connsiteX3" fmla="*/ 6239933 w 7526842"/>
                <a:gd name="connsiteY3" fmla="*/ 866 h 1279333"/>
                <a:gd name="connsiteX4" fmla="*/ 7493000 w 7526842"/>
                <a:gd name="connsiteY4" fmla="*/ 559666 h 1279333"/>
                <a:gd name="connsiteX5" fmla="*/ 7196667 w 7526842"/>
                <a:gd name="connsiteY5" fmla="*/ 1279333 h 1279333"/>
                <a:gd name="connsiteX6" fmla="*/ 7196667 w 7526842"/>
                <a:gd name="connsiteY6" fmla="*/ 1279333 h 1279333"/>
                <a:gd name="connsiteX0" fmla="*/ 0 w 7526842"/>
                <a:gd name="connsiteY0" fmla="*/ 804908 h 1524575"/>
                <a:gd name="connsiteX1" fmla="*/ 2777066 w 7526842"/>
                <a:gd name="connsiteY1" fmla="*/ 574 h 1524575"/>
                <a:gd name="connsiteX2" fmla="*/ 4800600 w 7526842"/>
                <a:gd name="connsiteY2" fmla="*/ 669441 h 1524575"/>
                <a:gd name="connsiteX3" fmla="*/ 6239933 w 7526842"/>
                <a:gd name="connsiteY3" fmla="*/ 246108 h 1524575"/>
                <a:gd name="connsiteX4" fmla="*/ 7493000 w 7526842"/>
                <a:gd name="connsiteY4" fmla="*/ 804908 h 1524575"/>
                <a:gd name="connsiteX5" fmla="*/ 7196667 w 7526842"/>
                <a:gd name="connsiteY5" fmla="*/ 1524575 h 1524575"/>
                <a:gd name="connsiteX6" fmla="*/ 7196667 w 7526842"/>
                <a:gd name="connsiteY6" fmla="*/ 1524575 h 1524575"/>
                <a:gd name="connsiteX0" fmla="*/ 0 w 7526842"/>
                <a:gd name="connsiteY0" fmla="*/ 804547 h 1524214"/>
                <a:gd name="connsiteX1" fmla="*/ 2777066 w 7526842"/>
                <a:gd name="connsiteY1" fmla="*/ 213 h 1524214"/>
                <a:gd name="connsiteX2" fmla="*/ 4411134 w 7526842"/>
                <a:gd name="connsiteY2" fmla="*/ 719880 h 1524214"/>
                <a:gd name="connsiteX3" fmla="*/ 6239933 w 7526842"/>
                <a:gd name="connsiteY3" fmla="*/ 245747 h 1524214"/>
                <a:gd name="connsiteX4" fmla="*/ 7493000 w 7526842"/>
                <a:gd name="connsiteY4" fmla="*/ 804547 h 1524214"/>
                <a:gd name="connsiteX5" fmla="*/ 7196667 w 7526842"/>
                <a:gd name="connsiteY5" fmla="*/ 1524214 h 1524214"/>
                <a:gd name="connsiteX6" fmla="*/ 7196667 w 7526842"/>
                <a:gd name="connsiteY6" fmla="*/ 1524214 h 1524214"/>
                <a:gd name="connsiteX0" fmla="*/ 0 w 7526842"/>
                <a:gd name="connsiteY0" fmla="*/ 809221 h 1528888"/>
                <a:gd name="connsiteX1" fmla="*/ 2777066 w 7526842"/>
                <a:gd name="connsiteY1" fmla="*/ 4887 h 1528888"/>
                <a:gd name="connsiteX2" fmla="*/ 4445000 w 7526842"/>
                <a:gd name="connsiteY2" fmla="*/ 462087 h 1528888"/>
                <a:gd name="connsiteX3" fmla="*/ 6239933 w 7526842"/>
                <a:gd name="connsiteY3" fmla="*/ 250421 h 1528888"/>
                <a:gd name="connsiteX4" fmla="*/ 7493000 w 7526842"/>
                <a:gd name="connsiteY4" fmla="*/ 809221 h 1528888"/>
                <a:gd name="connsiteX5" fmla="*/ 7196667 w 7526842"/>
                <a:gd name="connsiteY5" fmla="*/ 1528888 h 1528888"/>
                <a:gd name="connsiteX6" fmla="*/ 7196667 w 7526842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519334 w 7196667"/>
                <a:gd name="connsiteY4" fmla="*/ 1147888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966595 w 7196667"/>
                <a:gd name="connsiteY4" fmla="*/ 819896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603362 h 1987125"/>
                <a:gd name="connsiteX1" fmla="*/ 1216622 w 7196667"/>
                <a:gd name="connsiteY1" fmla="*/ 1985637 h 1987125"/>
                <a:gd name="connsiteX2" fmla="*/ 4445000 w 7196667"/>
                <a:gd name="connsiteY2" fmla="*/ 256228 h 1987125"/>
                <a:gd name="connsiteX3" fmla="*/ 6239933 w 7196667"/>
                <a:gd name="connsiteY3" fmla="*/ 44562 h 1987125"/>
                <a:gd name="connsiteX4" fmla="*/ 6966595 w 7196667"/>
                <a:gd name="connsiteY4" fmla="*/ 614037 h 1987125"/>
                <a:gd name="connsiteX5" fmla="*/ 7196667 w 7196667"/>
                <a:gd name="connsiteY5" fmla="*/ 1323029 h 1987125"/>
                <a:gd name="connsiteX6" fmla="*/ 7196667 w 7196667"/>
                <a:gd name="connsiteY6" fmla="*/ 1323029 h 1987125"/>
                <a:gd name="connsiteX0" fmla="*/ 0 w 7146971"/>
                <a:gd name="connsiteY0" fmla="*/ 344944 h 1985724"/>
                <a:gd name="connsiteX1" fmla="*/ 1166926 w 7146971"/>
                <a:gd name="connsiteY1" fmla="*/ 1985637 h 1985724"/>
                <a:gd name="connsiteX2" fmla="*/ 4395304 w 7146971"/>
                <a:gd name="connsiteY2" fmla="*/ 256228 h 1985724"/>
                <a:gd name="connsiteX3" fmla="*/ 6190237 w 7146971"/>
                <a:gd name="connsiteY3" fmla="*/ 44562 h 1985724"/>
                <a:gd name="connsiteX4" fmla="*/ 6916899 w 7146971"/>
                <a:gd name="connsiteY4" fmla="*/ 614037 h 1985724"/>
                <a:gd name="connsiteX5" fmla="*/ 7146971 w 7146971"/>
                <a:gd name="connsiteY5" fmla="*/ 1323029 h 1985724"/>
                <a:gd name="connsiteX6" fmla="*/ 7146971 w 7146971"/>
                <a:gd name="connsiteY6" fmla="*/ 1323029 h 1985724"/>
                <a:gd name="connsiteX0" fmla="*/ 0 w 7146971"/>
                <a:gd name="connsiteY0" fmla="*/ 336886 h 2075874"/>
                <a:gd name="connsiteX1" fmla="*/ 1166926 w 7146971"/>
                <a:gd name="connsiteY1" fmla="*/ 1977579 h 2075874"/>
                <a:gd name="connsiteX2" fmla="*/ 3709504 w 7146971"/>
                <a:gd name="connsiteY2" fmla="*/ 1689344 h 2075874"/>
                <a:gd name="connsiteX3" fmla="*/ 6190237 w 7146971"/>
                <a:gd name="connsiteY3" fmla="*/ 36504 h 2075874"/>
                <a:gd name="connsiteX4" fmla="*/ 6916899 w 7146971"/>
                <a:gd name="connsiteY4" fmla="*/ 605979 h 2075874"/>
                <a:gd name="connsiteX5" fmla="*/ 7146971 w 7146971"/>
                <a:gd name="connsiteY5" fmla="*/ 1314971 h 2075874"/>
                <a:gd name="connsiteX6" fmla="*/ 7146971 w 7146971"/>
                <a:gd name="connsiteY6" fmla="*/ 1314971 h 2075874"/>
                <a:gd name="connsiteX0" fmla="*/ 0 w 6858736"/>
                <a:gd name="connsiteY0" fmla="*/ 14983 h 2287543"/>
                <a:gd name="connsiteX1" fmla="*/ 878691 w 6858736"/>
                <a:gd name="connsiteY1" fmla="*/ 2152632 h 2287543"/>
                <a:gd name="connsiteX2" fmla="*/ 3421269 w 6858736"/>
                <a:gd name="connsiteY2" fmla="*/ 1864397 h 2287543"/>
                <a:gd name="connsiteX3" fmla="*/ 5902002 w 6858736"/>
                <a:gd name="connsiteY3" fmla="*/ 211557 h 2287543"/>
                <a:gd name="connsiteX4" fmla="*/ 6628664 w 6858736"/>
                <a:gd name="connsiteY4" fmla="*/ 781032 h 2287543"/>
                <a:gd name="connsiteX5" fmla="*/ 6858736 w 6858736"/>
                <a:gd name="connsiteY5" fmla="*/ 1490024 h 2287543"/>
                <a:gd name="connsiteX6" fmla="*/ 6858736 w 6858736"/>
                <a:gd name="connsiteY6" fmla="*/ 1490024 h 2287543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1994000"/>
                <a:gd name="connsiteX1" fmla="*/ 1127170 w 6858736"/>
                <a:gd name="connsiteY1" fmla="*/ 1700327 h 1994000"/>
                <a:gd name="connsiteX2" fmla="*/ 3421269 w 6858736"/>
                <a:gd name="connsiteY2" fmla="*/ 1849414 h 1994000"/>
                <a:gd name="connsiteX3" fmla="*/ 5902002 w 6858736"/>
                <a:gd name="connsiteY3" fmla="*/ 196574 h 1994000"/>
                <a:gd name="connsiteX4" fmla="*/ 6628664 w 6858736"/>
                <a:gd name="connsiteY4" fmla="*/ 766049 h 1994000"/>
                <a:gd name="connsiteX5" fmla="*/ 6858736 w 6858736"/>
                <a:gd name="connsiteY5" fmla="*/ 1475041 h 1994000"/>
                <a:gd name="connsiteX6" fmla="*/ 6858736 w 6858736"/>
                <a:gd name="connsiteY6" fmla="*/ 1475041 h 1994000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135877"/>
                <a:gd name="connsiteX1" fmla="*/ 1127170 w 6858736"/>
                <a:gd name="connsiteY1" fmla="*/ 1700327 h 2135877"/>
                <a:gd name="connsiteX2" fmla="*/ 3421269 w 6858736"/>
                <a:gd name="connsiteY2" fmla="*/ 1849414 h 2135877"/>
                <a:gd name="connsiteX3" fmla="*/ 5902002 w 6858736"/>
                <a:gd name="connsiteY3" fmla="*/ 196574 h 2135877"/>
                <a:gd name="connsiteX4" fmla="*/ 6628664 w 6858736"/>
                <a:gd name="connsiteY4" fmla="*/ 766049 h 2135877"/>
                <a:gd name="connsiteX5" fmla="*/ 6858736 w 6858736"/>
                <a:gd name="connsiteY5" fmla="*/ 1475041 h 2135877"/>
                <a:gd name="connsiteX6" fmla="*/ 6858736 w 6858736"/>
                <a:gd name="connsiteY6" fmla="*/ 1475041 h 2135877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286717"/>
                <a:gd name="connsiteX1" fmla="*/ 1127170 w 6858736"/>
                <a:gd name="connsiteY1" fmla="*/ 1700327 h 2286717"/>
                <a:gd name="connsiteX2" fmla="*/ 3928165 w 6858736"/>
                <a:gd name="connsiteY2" fmla="*/ 2207222 h 2286717"/>
                <a:gd name="connsiteX3" fmla="*/ 5902002 w 6858736"/>
                <a:gd name="connsiteY3" fmla="*/ 196574 h 2286717"/>
                <a:gd name="connsiteX4" fmla="*/ 6628664 w 6858736"/>
                <a:gd name="connsiteY4" fmla="*/ 766049 h 2286717"/>
                <a:gd name="connsiteX5" fmla="*/ 6858736 w 6858736"/>
                <a:gd name="connsiteY5" fmla="*/ 1475041 h 2286717"/>
                <a:gd name="connsiteX6" fmla="*/ 6858736 w 6858736"/>
                <a:gd name="connsiteY6" fmla="*/ 1475041 h 2286717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7166849"/>
                <a:gd name="connsiteY0" fmla="*/ 0 h 2252237"/>
                <a:gd name="connsiteX1" fmla="*/ 1127170 w 7166849"/>
                <a:gd name="connsiteY1" fmla="*/ 1700327 h 2252237"/>
                <a:gd name="connsiteX2" fmla="*/ 3928165 w 7166849"/>
                <a:gd name="connsiteY2" fmla="*/ 2207222 h 2252237"/>
                <a:gd name="connsiteX3" fmla="*/ 5305654 w 7166849"/>
                <a:gd name="connsiteY3" fmla="*/ 1508539 h 2252237"/>
                <a:gd name="connsiteX4" fmla="*/ 6628664 w 7166849"/>
                <a:gd name="connsiteY4" fmla="*/ 766049 h 2252237"/>
                <a:gd name="connsiteX5" fmla="*/ 6858736 w 7166849"/>
                <a:gd name="connsiteY5" fmla="*/ 1475041 h 2252237"/>
                <a:gd name="connsiteX6" fmla="*/ 7166849 w 7166849"/>
                <a:gd name="connsiteY6" fmla="*/ 351919 h 2252237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858736 w 7385510"/>
                <a:gd name="connsiteY5" fmla="*/ 16200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6711593"/>
                <a:gd name="connsiteY0" fmla="*/ 0 h 2252237"/>
                <a:gd name="connsiteX1" fmla="*/ 1127170 w 6711593"/>
                <a:gd name="connsiteY1" fmla="*/ 1700327 h 2252237"/>
                <a:gd name="connsiteX2" fmla="*/ 3928165 w 6711593"/>
                <a:gd name="connsiteY2" fmla="*/ 2207222 h 2252237"/>
                <a:gd name="connsiteX3" fmla="*/ 5305654 w 6711593"/>
                <a:gd name="connsiteY3" fmla="*/ 1508539 h 2252237"/>
                <a:gd name="connsiteX4" fmla="*/ 6628664 w 6711593"/>
                <a:gd name="connsiteY4" fmla="*/ 766049 h 2252237"/>
                <a:gd name="connsiteX5" fmla="*/ 6659954 w 6711593"/>
                <a:gd name="connsiteY5" fmla="*/ 103441 h 2252237"/>
                <a:gd name="connsiteX0" fmla="*/ 0 w 6812818"/>
                <a:gd name="connsiteY0" fmla="*/ 0 h 2252237"/>
                <a:gd name="connsiteX1" fmla="*/ 1127170 w 6812818"/>
                <a:gd name="connsiteY1" fmla="*/ 1700327 h 2252237"/>
                <a:gd name="connsiteX2" fmla="*/ 3928165 w 6812818"/>
                <a:gd name="connsiteY2" fmla="*/ 2207222 h 2252237"/>
                <a:gd name="connsiteX3" fmla="*/ 5305654 w 6812818"/>
                <a:gd name="connsiteY3" fmla="*/ 1508539 h 2252237"/>
                <a:gd name="connsiteX4" fmla="*/ 6628664 w 6812818"/>
                <a:gd name="connsiteY4" fmla="*/ 766049 h 2252237"/>
                <a:gd name="connsiteX5" fmla="*/ 6659954 w 6812818"/>
                <a:gd name="connsiteY5" fmla="*/ 103441 h 2252237"/>
                <a:gd name="connsiteX0" fmla="*/ 0 w 6746668"/>
                <a:gd name="connsiteY0" fmla="*/ 0 h 2252237"/>
                <a:gd name="connsiteX1" fmla="*/ 1127170 w 6746668"/>
                <a:gd name="connsiteY1" fmla="*/ 1700327 h 2252237"/>
                <a:gd name="connsiteX2" fmla="*/ 3928165 w 6746668"/>
                <a:gd name="connsiteY2" fmla="*/ 2207222 h 2252237"/>
                <a:gd name="connsiteX3" fmla="*/ 5305654 w 6746668"/>
                <a:gd name="connsiteY3" fmla="*/ 1508539 h 2252237"/>
                <a:gd name="connsiteX4" fmla="*/ 6628664 w 6746668"/>
                <a:gd name="connsiteY4" fmla="*/ 766049 h 2252237"/>
                <a:gd name="connsiteX5" fmla="*/ 6659954 w 6746668"/>
                <a:gd name="connsiteY5" fmla="*/ 103441 h 2252237"/>
                <a:gd name="connsiteX0" fmla="*/ 0 w 6728951"/>
                <a:gd name="connsiteY0" fmla="*/ 0 h 2252237"/>
                <a:gd name="connsiteX1" fmla="*/ 1127170 w 6728951"/>
                <a:gd name="connsiteY1" fmla="*/ 1700327 h 2252237"/>
                <a:gd name="connsiteX2" fmla="*/ 3928165 w 6728951"/>
                <a:gd name="connsiteY2" fmla="*/ 2207222 h 2252237"/>
                <a:gd name="connsiteX3" fmla="*/ 5305654 w 6728951"/>
                <a:gd name="connsiteY3" fmla="*/ 1508539 h 2252237"/>
                <a:gd name="connsiteX4" fmla="*/ 6628664 w 6728951"/>
                <a:gd name="connsiteY4" fmla="*/ 766049 h 2252237"/>
                <a:gd name="connsiteX5" fmla="*/ 6659954 w 6728951"/>
                <a:gd name="connsiteY5" fmla="*/ 103441 h 2252237"/>
                <a:gd name="connsiteX0" fmla="*/ 0 w 6738580"/>
                <a:gd name="connsiteY0" fmla="*/ 0 h 2252237"/>
                <a:gd name="connsiteX1" fmla="*/ 1127170 w 6738580"/>
                <a:gd name="connsiteY1" fmla="*/ 1700327 h 2252237"/>
                <a:gd name="connsiteX2" fmla="*/ 3928165 w 6738580"/>
                <a:gd name="connsiteY2" fmla="*/ 2207222 h 2252237"/>
                <a:gd name="connsiteX3" fmla="*/ 5305654 w 6738580"/>
                <a:gd name="connsiteY3" fmla="*/ 1508539 h 2252237"/>
                <a:gd name="connsiteX4" fmla="*/ 6628664 w 6738580"/>
                <a:gd name="connsiteY4" fmla="*/ 766049 h 2252237"/>
                <a:gd name="connsiteX5" fmla="*/ 6659954 w 6738580"/>
                <a:gd name="connsiteY5" fmla="*/ 103441 h 2252237"/>
                <a:gd name="connsiteX0" fmla="*/ 0 w 6759771"/>
                <a:gd name="connsiteY0" fmla="*/ 65524 h 2317761"/>
                <a:gd name="connsiteX1" fmla="*/ 1127170 w 6759771"/>
                <a:gd name="connsiteY1" fmla="*/ 1765851 h 2317761"/>
                <a:gd name="connsiteX2" fmla="*/ 3928165 w 6759771"/>
                <a:gd name="connsiteY2" fmla="*/ 2272746 h 2317761"/>
                <a:gd name="connsiteX3" fmla="*/ 5305654 w 6759771"/>
                <a:gd name="connsiteY3" fmla="*/ 1574063 h 2317761"/>
                <a:gd name="connsiteX4" fmla="*/ 6628664 w 6759771"/>
                <a:gd name="connsiteY4" fmla="*/ 831573 h 2317761"/>
                <a:gd name="connsiteX5" fmla="*/ 6709650 w 6759771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562731"/>
                <a:gd name="connsiteX1" fmla="*/ 1127170 w 6835730"/>
                <a:gd name="connsiteY1" fmla="*/ 1765851 h 2562731"/>
                <a:gd name="connsiteX2" fmla="*/ 3938105 w 6835730"/>
                <a:gd name="connsiteY2" fmla="*/ 2560981 h 2562731"/>
                <a:gd name="connsiteX3" fmla="*/ 5305654 w 6835730"/>
                <a:gd name="connsiteY3" fmla="*/ 1574063 h 2562731"/>
                <a:gd name="connsiteX4" fmla="*/ 6737994 w 6835730"/>
                <a:gd name="connsiteY4" fmla="*/ 1060173 h 2562731"/>
                <a:gd name="connsiteX5" fmla="*/ 6709650 w 6835730"/>
                <a:gd name="connsiteY5" fmla="*/ 0 h 2562731"/>
                <a:gd name="connsiteX0" fmla="*/ 0 w 6835730"/>
                <a:gd name="connsiteY0" fmla="*/ 65524 h 2569176"/>
                <a:gd name="connsiteX1" fmla="*/ 1127170 w 6835730"/>
                <a:gd name="connsiteY1" fmla="*/ 1765851 h 2569176"/>
                <a:gd name="connsiteX2" fmla="*/ 3938105 w 6835730"/>
                <a:gd name="connsiteY2" fmla="*/ 2560981 h 2569176"/>
                <a:gd name="connsiteX3" fmla="*/ 5305654 w 6835730"/>
                <a:gd name="connsiteY3" fmla="*/ 1574063 h 2569176"/>
                <a:gd name="connsiteX4" fmla="*/ 6737994 w 6835730"/>
                <a:gd name="connsiteY4" fmla="*/ 1060173 h 2569176"/>
                <a:gd name="connsiteX5" fmla="*/ 6709650 w 6835730"/>
                <a:gd name="connsiteY5" fmla="*/ 0 h 2569176"/>
                <a:gd name="connsiteX0" fmla="*/ 0 w 6835730"/>
                <a:gd name="connsiteY0" fmla="*/ 65524 h 2568169"/>
                <a:gd name="connsiteX1" fmla="*/ 1127170 w 6835730"/>
                <a:gd name="connsiteY1" fmla="*/ 1765851 h 2568169"/>
                <a:gd name="connsiteX2" fmla="*/ 3938105 w 6835730"/>
                <a:gd name="connsiteY2" fmla="*/ 2560981 h 2568169"/>
                <a:gd name="connsiteX3" fmla="*/ 5305654 w 6835730"/>
                <a:gd name="connsiteY3" fmla="*/ 1574063 h 2568169"/>
                <a:gd name="connsiteX4" fmla="*/ 6737994 w 6835730"/>
                <a:gd name="connsiteY4" fmla="*/ 1060173 h 2568169"/>
                <a:gd name="connsiteX5" fmla="*/ 6709650 w 6835730"/>
                <a:gd name="connsiteY5" fmla="*/ 0 h 2568169"/>
                <a:gd name="connsiteX0" fmla="*/ 0 w 6807889"/>
                <a:gd name="connsiteY0" fmla="*/ 65524 h 2563185"/>
                <a:gd name="connsiteX1" fmla="*/ 1127170 w 6807889"/>
                <a:gd name="connsiteY1" fmla="*/ 1765851 h 2563185"/>
                <a:gd name="connsiteX2" fmla="*/ 3938105 w 6807889"/>
                <a:gd name="connsiteY2" fmla="*/ 2560981 h 2563185"/>
                <a:gd name="connsiteX3" fmla="*/ 5683341 w 6807889"/>
                <a:gd name="connsiteY3" fmla="*/ 1971628 h 2563185"/>
                <a:gd name="connsiteX4" fmla="*/ 6737994 w 6807889"/>
                <a:gd name="connsiteY4" fmla="*/ 1060173 h 2563185"/>
                <a:gd name="connsiteX5" fmla="*/ 6709650 w 6807889"/>
                <a:gd name="connsiteY5" fmla="*/ 0 h 2563185"/>
                <a:gd name="connsiteX0" fmla="*/ 0 w 6807889"/>
                <a:gd name="connsiteY0" fmla="*/ 65524 h 2578675"/>
                <a:gd name="connsiteX1" fmla="*/ 1127170 w 6807889"/>
                <a:gd name="connsiteY1" fmla="*/ 1765851 h 2578675"/>
                <a:gd name="connsiteX2" fmla="*/ 3938105 w 6807889"/>
                <a:gd name="connsiteY2" fmla="*/ 2560981 h 2578675"/>
                <a:gd name="connsiteX3" fmla="*/ 5683341 w 6807889"/>
                <a:gd name="connsiteY3" fmla="*/ 1971628 h 2578675"/>
                <a:gd name="connsiteX4" fmla="*/ 6737994 w 6807889"/>
                <a:gd name="connsiteY4" fmla="*/ 1060173 h 2578675"/>
                <a:gd name="connsiteX5" fmla="*/ 6709650 w 6807889"/>
                <a:gd name="connsiteY5" fmla="*/ 0 h 2578675"/>
                <a:gd name="connsiteX0" fmla="*/ 0 w 6807889"/>
                <a:gd name="connsiteY0" fmla="*/ 65524 h 2673704"/>
                <a:gd name="connsiteX1" fmla="*/ 1127170 w 6807889"/>
                <a:gd name="connsiteY1" fmla="*/ 1765851 h 2673704"/>
                <a:gd name="connsiteX2" fmla="*/ 3938105 w 6807889"/>
                <a:gd name="connsiteY2" fmla="*/ 2560981 h 2673704"/>
                <a:gd name="connsiteX3" fmla="*/ 5683341 w 6807889"/>
                <a:gd name="connsiteY3" fmla="*/ 1971628 h 2673704"/>
                <a:gd name="connsiteX4" fmla="*/ 6737994 w 6807889"/>
                <a:gd name="connsiteY4" fmla="*/ 1060173 h 2673704"/>
                <a:gd name="connsiteX5" fmla="*/ 6709650 w 6807889"/>
                <a:gd name="connsiteY5" fmla="*/ 0 h 2673704"/>
                <a:gd name="connsiteX0" fmla="*/ 0 w 6709650"/>
                <a:gd name="connsiteY0" fmla="*/ 65524 h 2564798"/>
                <a:gd name="connsiteX1" fmla="*/ 1127170 w 6709650"/>
                <a:gd name="connsiteY1" fmla="*/ 1765851 h 2564798"/>
                <a:gd name="connsiteX2" fmla="*/ 3938105 w 6709650"/>
                <a:gd name="connsiteY2" fmla="*/ 2560981 h 2564798"/>
                <a:gd name="connsiteX3" fmla="*/ 5683341 w 6709650"/>
                <a:gd name="connsiteY3" fmla="*/ 1971628 h 2564798"/>
                <a:gd name="connsiteX4" fmla="*/ 6709650 w 6709650"/>
                <a:gd name="connsiteY4" fmla="*/ 0 h 2564798"/>
                <a:gd name="connsiteX0" fmla="*/ 0 w 6709650"/>
                <a:gd name="connsiteY0" fmla="*/ 65524 h 2572097"/>
                <a:gd name="connsiteX1" fmla="*/ 1127170 w 6709650"/>
                <a:gd name="connsiteY1" fmla="*/ 1765851 h 2572097"/>
                <a:gd name="connsiteX2" fmla="*/ 3938105 w 6709650"/>
                <a:gd name="connsiteY2" fmla="*/ 2560981 h 2572097"/>
                <a:gd name="connsiteX3" fmla="*/ 5683341 w 6709650"/>
                <a:gd name="connsiteY3" fmla="*/ 1971628 h 2572097"/>
                <a:gd name="connsiteX4" fmla="*/ 6709650 w 6709650"/>
                <a:gd name="connsiteY4" fmla="*/ 0 h 2572097"/>
                <a:gd name="connsiteX0" fmla="*/ 0 w 6709650"/>
                <a:gd name="connsiteY0" fmla="*/ 65524 h 2802764"/>
                <a:gd name="connsiteX1" fmla="*/ 1127170 w 6709650"/>
                <a:gd name="connsiteY1" fmla="*/ 1765851 h 2802764"/>
                <a:gd name="connsiteX2" fmla="*/ 3938105 w 6709650"/>
                <a:gd name="connsiteY2" fmla="*/ 2560981 h 2802764"/>
                <a:gd name="connsiteX3" fmla="*/ 5683341 w 6709650"/>
                <a:gd name="connsiteY3" fmla="*/ 1971628 h 2802764"/>
                <a:gd name="connsiteX4" fmla="*/ 6709650 w 6709650"/>
                <a:gd name="connsiteY4" fmla="*/ 0 h 2802764"/>
                <a:gd name="connsiteX0" fmla="*/ 0 w 6709650"/>
                <a:gd name="connsiteY0" fmla="*/ 65524 h 2671109"/>
                <a:gd name="connsiteX1" fmla="*/ 1127170 w 6709650"/>
                <a:gd name="connsiteY1" fmla="*/ 1765851 h 2671109"/>
                <a:gd name="connsiteX2" fmla="*/ 3938105 w 6709650"/>
                <a:gd name="connsiteY2" fmla="*/ 2560981 h 2671109"/>
                <a:gd name="connsiteX3" fmla="*/ 6709650 w 6709650"/>
                <a:gd name="connsiteY3" fmla="*/ 0 h 2671109"/>
                <a:gd name="connsiteX0" fmla="*/ 0 w 6709650"/>
                <a:gd name="connsiteY0" fmla="*/ 65524 h 2570626"/>
                <a:gd name="connsiteX1" fmla="*/ 1127170 w 6709650"/>
                <a:gd name="connsiteY1" fmla="*/ 1765851 h 2570626"/>
                <a:gd name="connsiteX2" fmla="*/ 3938105 w 6709650"/>
                <a:gd name="connsiteY2" fmla="*/ 2560981 h 2570626"/>
                <a:gd name="connsiteX3" fmla="*/ 6709650 w 6709650"/>
                <a:gd name="connsiteY3" fmla="*/ 0 h 2570626"/>
                <a:gd name="connsiteX0" fmla="*/ 0 w 6709650"/>
                <a:gd name="connsiteY0" fmla="*/ 65524 h 2560986"/>
                <a:gd name="connsiteX1" fmla="*/ 1127170 w 6709650"/>
                <a:gd name="connsiteY1" fmla="*/ 1765851 h 2560986"/>
                <a:gd name="connsiteX2" fmla="*/ 3938105 w 6709650"/>
                <a:gd name="connsiteY2" fmla="*/ 2560981 h 2560986"/>
                <a:gd name="connsiteX3" fmla="*/ 6709650 w 6709650"/>
                <a:gd name="connsiteY3" fmla="*/ 0 h 2560986"/>
                <a:gd name="connsiteX0" fmla="*/ 0 w 6723474"/>
                <a:gd name="connsiteY0" fmla="*/ 65524 h 2560987"/>
                <a:gd name="connsiteX1" fmla="*/ 1127170 w 6723474"/>
                <a:gd name="connsiteY1" fmla="*/ 1765851 h 2560987"/>
                <a:gd name="connsiteX2" fmla="*/ 3938105 w 6723474"/>
                <a:gd name="connsiteY2" fmla="*/ 2560981 h 2560987"/>
                <a:gd name="connsiteX3" fmla="*/ 6709650 w 6723474"/>
                <a:gd name="connsiteY3" fmla="*/ 0 h 2560987"/>
                <a:gd name="connsiteX0" fmla="*/ 0 w 6712564"/>
                <a:gd name="connsiteY0" fmla="*/ 65524 h 2560987"/>
                <a:gd name="connsiteX1" fmla="*/ 1127170 w 6712564"/>
                <a:gd name="connsiteY1" fmla="*/ 1765851 h 2560987"/>
                <a:gd name="connsiteX2" fmla="*/ 3938105 w 6712564"/>
                <a:gd name="connsiteY2" fmla="*/ 2560981 h 2560987"/>
                <a:gd name="connsiteX3" fmla="*/ 6709650 w 6712564"/>
                <a:gd name="connsiteY3" fmla="*/ 0 h 2560987"/>
                <a:gd name="connsiteX0" fmla="*/ 0 w 6709650"/>
                <a:gd name="connsiteY0" fmla="*/ 65524 h 2560987"/>
                <a:gd name="connsiteX1" fmla="*/ 1127170 w 6709650"/>
                <a:gd name="connsiteY1" fmla="*/ 1765851 h 2560987"/>
                <a:gd name="connsiteX2" fmla="*/ 3938105 w 6709650"/>
                <a:gd name="connsiteY2" fmla="*/ 2560981 h 2560987"/>
                <a:gd name="connsiteX3" fmla="*/ 6709650 w 6709650"/>
                <a:gd name="connsiteY3" fmla="*/ 0 h 2560987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628438"/>
                <a:gd name="connsiteX1" fmla="*/ 1127170 w 6709650"/>
                <a:gd name="connsiteY1" fmla="*/ 1765851 h 2628438"/>
                <a:gd name="connsiteX2" fmla="*/ 3938105 w 6709650"/>
                <a:gd name="connsiteY2" fmla="*/ 2560981 h 2628438"/>
                <a:gd name="connsiteX3" fmla="*/ 6142011 w 6709650"/>
                <a:gd name="connsiteY3" fmla="*/ 1592878 h 2628438"/>
                <a:gd name="connsiteX4" fmla="*/ 6709650 w 6709650"/>
                <a:gd name="connsiteY4" fmla="*/ 0 h 2628438"/>
                <a:gd name="connsiteX0" fmla="*/ 0 w 6764997"/>
                <a:gd name="connsiteY0" fmla="*/ 65524 h 2628438"/>
                <a:gd name="connsiteX1" fmla="*/ 1127170 w 6764997"/>
                <a:gd name="connsiteY1" fmla="*/ 1765851 h 2628438"/>
                <a:gd name="connsiteX2" fmla="*/ 3938105 w 6764997"/>
                <a:gd name="connsiteY2" fmla="*/ 2560981 h 2628438"/>
                <a:gd name="connsiteX3" fmla="*/ 6142011 w 6764997"/>
                <a:gd name="connsiteY3" fmla="*/ 1592878 h 2628438"/>
                <a:gd name="connsiteX4" fmla="*/ 6709650 w 6764997"/>
                <a:gd name="connsiteY4" fmla="*/ 0 h 2628438"/>
                <a:gd name="connsiteX0" fmla="*/ 0 w 6720529"/>
                <a:gd name="connsiteY0" fmla="*/ 65524 h 2628438"/>
                <a:gd name="connsiteX1" fmla="*/ 1127170 w 6720529"/>
                <a:gd name="connsiteY1" fmla="*/ 1765851 h 2628438"/>
                <a:gd name="connsiteX2" fmla="*/ 3938105 w 6720529"/>
                <a:gd name="connsiteY2" fmla="*/ 2560981 h 2628438"/>
                <a:gd name="connsiteX3" fmla="*/ 6142011 w 6720529"/>
                <a:gd name="connsiteY3" fmla="*/ 1592878 h 2628438"/>
                <a:gd name="connsiteX4" fmla="*/ 6709650 w 6720529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53426"/>
                <a:gd name="connsiteX1" fmla="*/ 1524735 w 6709783"/>
                <a:gd name="connsiteY1" fmla="*/ 1417981 h 2653426"/>
                <a:gd name="connsiteX2" fmla="*/ 3938105 w 6709783"/>
                <a:gd name="connsiteY2" fmla="*/ 2560981 h 2653426"/>
                <a:gd name="connsiteX3" fmla="*/ 6142011 w 6709783"/>
                <a:gd name="connsiteY3" fmla="*/ 1592878 h 2653426"/>
                <a:gd name="connsiteX4" fmla="*/ 6709650 w 6709783"/>
                <a:gd name="connsiteY4" fmla="*/ 0 h 2653426"/>
                <a:gd name="connsiteX0" fmla="*/ 0 w 6709783"/>
                <a:gd name="connsiteY0" fmla="*/ 65524 h 2661309"/>
                <a:gd name="connsiteX1" fmla="*/ 1534674 w 6709783"/>
                <a:gd name="connsiteY1" fmla="*/ 1308651 h 2661309"/>
                <a:gd name="connsiteX2" fmla="*/ 3938105 w 6709783"/>
                <a:gd name="connsiteY2" fmla="*/ 2560981 h 2661309"/>
                <a:gd name="connsiteX3" fmla="*/ 6142011 w 6709783"/>
                <a:gd name="connsiteY3" fmla="*/ 1592878 h 2661309"/>
                <a:gd name="connsiteX4" fmla="*/ 6709650 w 6709783"/>
                <a:gd name="connsiteY4" fmla="*/ 0 h 2661309"/>
                <a:gd name="connsiteX0" fmla="*/ 0 w 6709783"/>
                <a:gd name="connsiteY0" fmla="*/ 65524 h 2601514"/>
                <a:gd name="connsiteX1" fmla="*/ 1534674 w 6709783"/>
                <a:gd name="connsiteY1" fmla="*/ 1308651 h 2601514"/>
                <a:gd name="connsiteX2" fmla="*/ 3938105 w 6709783"/>
                <a:gd name="connsiteY2" fmla="*/ 2560981 h 2601514"/>
                <a:gd name="connsiteX3" fmla="*/ 6142011 w 6709783"/>
                <a:gd name="connsiteY3" fmla="*/ 1592878 h 2601514"/>
                <a:gd name="connsiteX4" fmla="*/ 6709650 w 6709783"/>
                <a:gd name="connsiteY4" fmla="*/ 0 h 2601514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9783" h="2570821">
                  <a:moveTo>
                    <a:pt x="0" y="65524"/>
                  </a:moveTo>
                  <a:cubicBezTo>
                    <a:pt x="75924" y="790957"/>
                    <a:pt x="1862297" y="524994"/>
                    <a:pt x="1534674" y="1308651"/>
                  </a:cubicBezTo>
                  <a:cubicBezTo>
                    <a:pt x="1207051" y="2092308"/>
                    <a:pt x="2524172" y="2652757"/>
                    <a:pt x="3938105" y="2560981"/>
                  </a:cubicBezTo>
                  <a:cubicBezTo>
                    <a:pt x="5352038" y="2469205"/>
                    <a:pt x="6644182" y="2407334"/>
                    <a:pt x="6142011" y="1592878"/>
                  </a:cubicBezTo>
                  <a:cubicBezTo>
                    <a:pt x="5510630" y="728726"/>
                    <a:pt x="6724374" y="508988"/>
                    <a:pt x="6709650" y="0"/>
                  </a:cubicBezTo>
                </a:path>
              </a:pathLst>
            </a:custGeom>
            <a:noFill/>
            <a:ln w="2540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42762" y="3431011"/>
              <a:ext cx="6709783" cy="2497123"/>
            </a:xfrm>
            <a:custGeom>
              <a:avLst/>
              <a:gdLst>
                <a:gd name="connsiteX0" fmla="*/ 0 w 7526842"/>
                <a:gd name="connsiteY0" fmla="*/ 559666 h 1279333"/>
                <a:gd name="connsiteX1" fmla="*/ 3098800 w 7526842"/>
                <a:gd name="connsiteY1" fmla="*/ 119399 h 1279333"/>
                <a:gd name="connsiteX2" fmla="*/ 4800600 w 7526842"/>
                <a:gd name="connsiteY2" fmla="*/ 424199 h 1279333"/>
                <a:gd name="connsiteX3" fmla="*/ 6239933 w 7526842"/>
                <a:gd name="connsiteY3" fmla="*/ 866 h 1279333"/>
                <a:gd name="connsiteX4" fmla="*/ 7493000 w 7526842"/>
                <a:gd name="connsiteY4" fmla="*/ 559666 h 1279333"/>
                <a:gd name="connsiteX5" fmla="*/ 7196667 w 7526842"/>
                <a:gd name="connsiteY5" fmla="*/ 1279333 h 1279333"/>
                <a:gd name="connsiteX6" fmla="*/ 7196667 w 7526842"/>
                <a:gd name="connsiteY6" fmla="*/ 1279333 h 1279333"/>
                <a:gd name="connsiteX0" fmla="*/ 0 w 7526842"/>
                <a:gd name="connsiteY0" fmla="*/ 804908 h 1524575"/>
                <a:gd name="connsiteX1" fmla="*/ 2777066 w 7526842"/>
                <a:gd name="connsiteY1" fmla="*/ 574 h 1524575"/>
                <a:gd name="connsiteX2" fmla="*/ 4800600 w 7526842"/>
                <a:gd name="connsiteY2" fmla="*/ 669441 h 1524575"/>
                <a:gd name="connsiteX3" fmla="*/ 6239933 w 7526842"/>
                <a:gd name="connsiteY3" fmla="*/ 246108 h 1524575"/>
                <a:gd name="connsiteX4" fmla="*/ 7493000 w 7526842"/>
                <a:gd name="connsiteY4" fmla="*/ 804908 h 1524575"/>
                <a:gd name="connsiteX5" fmla="*/ 7196667 w 7526842"/>
                <a:gd name="connsiteY5" fmla="*/ 1524575 h 1524575"/>
                <a:gd name="connsiteX6" fmla="*/ 7196667 w 7526842"/>
                <a:gd name="connsiteY6" fmla="*/ 1524575 h 1524575"/>
                <a:gd name="connsiteX0" fmla="*/ 0 w 7526842"/>
                <a:gd name="connsiteY0" fmla="*/ 804547 h 1524214"/>
                <a:gd name="connsiteX1" fmla="*/ 2777066 w 7526842"/>
                <a:gd name="connsiteY1" fmla="*/ 213 h 1524214"/>
                <a:gd name="connsiteX2" fmla="*/ 4411134 w 7526842"/>
                <a:gd name="connsiteY2" fmla="*/ 719880 h 1524214"/>
                <a:gd name="connsiteX3" fmla="*/ 6239933 w 7526842"/>
                <a:gd name="connsiteY3" fmla="*/ 245747 h 1524214"/>
                <a:gd name="connsiteX4" fmla="*/ 7493000 w 7526842"/>
                <a:gd name="connsiteY4" fmla="*/ 804547 h 1524214"/>
                <a:gd name="connsiteX5" fmla="*/ 7196667 w 7526842"/>
                <a:gd name="connsiteY5" fmla="*/ 1524214 h 1524214"/>
                <a:gd name="connsiteX6" fmla="*/ 7196667 w 7526842"/>
                <a:gd name="connsiteY6" fmla="*/ 1524214 h 1524214"/>
                <a:gd name="connsiteX0" fmla="*/ 0 w 7526842"/>
                <a:gd name="connsiteY0" fmla="*/ 809221 h 1528888"/>
                <a:gd name="connsiteX1" fmla="*/ 2777066 w 7526842"/>
                <a:gd name="connsiteY1" fmla="*/ 4887 h 1528888"/>
                <a:gd name="connsiteX2" fmla="*/ 4445000 w 7526842"/>
                <a:gd name="connsiteY2" fmla="*/ 462087 h 1528888"/>
                <a:gd name="connsiteX3" fmla="*/ 6239933 w 7526842"/>
                <a:gd name="connsiteY3" fmla="*/ 250421 h 1528888"/>
                <a:gd name="connsiteX4" fmla="*/ 7493000 w 7526842"/>
                <a:gd name="connsiteY4" fmla="*/ 809221 h 1528888"/>
                <a:gd name="connsiteX5" fmla="*/ 7196667 w 7526842"/>
                <a:gd name="connsiteY5" fmla="*/ 1528888 h 1528888"/>
                <a:gd name="connsiteX6" fmla="*/ 7196667 w 7526842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519334 w 7196667"/>
                <a:gd name="connsiteY4" fmla="*/ 1147888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966595 w 7196667"/>
                <a:gd name="connsiteY4" fmla="*/ 819896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603362 h 1987125"/>
                <a:gd name="connsiteX1" fmla="*/ 1216622 w 7196667"/>
                <a:gd name="connsiteY1" fmla="*/ 1985637 h 1987125"/>
                <a:gd name="connsiteX2" fmla="*/ 4445000 w 7196667"/>
                <a:gd name="connsiteY2" fmla="*/ 256228 h 1987125"/>
                <a:gd name="connsiteX3" fmla="*/ 6239933 w 7196667"/>
                <a:gd name="connsiteY3" fmla="*/ 44562 h 1987125"/>
                <a:gd name="connsiteX4" fmla="*/ 6966595 w 7196667"/>
                <a:gd name="connsiteY4" fmla="*/ 614037 h 1987125"/>
                <a:gd name="connsiteX5" fmla="*/ 7196667 w 7196667"/>
                <a:gd name="connsiteY5" fmla="*/ 1323029 h 1987125"/>
                <a:gd name="connsiteX6" fmla="*/ 7196667 w 7196667"/>
                <a:gd name="connsiteY6" fmla="*/ 1323029 h 1987125"/>
                <a:gd name="connsiteX0" fmla="*/ 0 w 7146971"/>
                <a:gd name="connsiteY0" fmla="*/ 344944 h 1985724"/>
                <a:gd name="connsiteX1" fmla="*/ 1166926 w 7146971"/>
                <a:gd name="connsiteY1" fmla="*/ 1985637 h 1985724"/>
                <a:gd name="connsiteX2" fmla="*/ 4395304 w 7146971"/>
                <a:gd name="connsiteY2" fmla="*/ 256228 h 1985724"/>
                <a:gd name="connsiteX3" fmla="*/ 6190237 w 7146971"/>
                <a:gd name="connsiteY3" fmla="*/ 44562 h 1985724"/>
                <a:gd name="connsiteX4" fmla="*/ 6916899 w 7146971"/>
                <a:gd name="connsiteY4" fmla="*/ 614037 h 1985724"/>
                <a:gd name="connsiteX5" fmla="*/ 7146971 w 7146971"/>
                <a:gd name="connsiteY5" fmla="*/ 1323029 h 1985724"/>
                <a:gd name="connsiteX6" fmla="*/ 7146971 w 7146971"/>
                <a:gd name="connsiteY6" fmla="*/ 1323029 h 1985724"/>
                <a:gd name="connsiteX0" fmla="*/ 0 w 7146971"/>
                <a:gd name="connsiteY0" fmla="*/ 336886 h 2075874"/>
                <a:gd name="connsiteX1" fmla="*/ 1166926 w 7146971"/>
                <a:gd name="connsiteY1" fmla="*/ 1977579 h 2075874"/>
                <a:gd name="connsiteX2" fmla="*/ 3709504 w 7146971"/>
                <a:gd name="connsiteY2" fmla="*/ 1689344 h 2075874"/>
                <a:gd name="connsiteX3" fmla="*/ 6190237 w 7146971"/>
                <a:gd name="connsiteY3" fmla="*/ 36504 h 2075874"/>
                <a:gd name="connsiteX4" fmla="*/ 6916899 w 7146971"/>
                <a:gd name="connsiteY4" fmla="*/ 605979 h 2075874"/>
                <a:gd name="connsiteX5" fmla="*/ 7146971 w 7146971"/>
                <a:gd name="connsiteY5" fmla="*/ 1314971 h 2075874"/>
                <a:gd name="connsiteX6" fmla="*/ 7146971 w 7146971"/>
                <a:gd name="connsiteY6" fmla="*/ 1314971 h 2075874"/>
                <a:gd name="connsiteX0" fmla="*/ 0 w 6858736"/>
                <a:gd name="connsiteY0" fmla="*/ 14983 h 2287543"/>
                <a:gd name="connsiteX1" fmla="*/ 878691 w 6858736"/>
                <a:gd name="connsiteY1" fmla="*/ 2152632 h 2287543"/>
                <a:gd name="connsiteX2" fmla="*/ 3421269 w 6858736"/>
                <a:gd name="connsiteY2" fmla="*/ 1864397 h 2287543"/>
                <a:gd name="connsiteX3" fmla="*/ 5902002 w 6858736"/>
                <a:gd name="connsiteY3" fmla="*/ 211557 h 2287543"/>
                <a:gd name="connsiteX4" fmla="*/ 6628664 w 6858736"/>
                <a:gd name="connsiteY4" fmla="*/ 781032 h 2287543"/>
                <a:gd name="connsiteX5" fmla="*/ 6858736 w 6858736"/>
                <a:gd name="connsiteY5" fmla="*/ 1490024 h 2287543"/>
                <a:gd name="connsiteX6" fmla="*/ 6858736 w 6858736"/>
                <a:gd name="connsiteY6" fmla="*/ 1490024 h 2287543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1994000"/>
                <a:gd name="connsiteX1" fmla="*/ 1127170 w 6858736"/>
                <a:gd name="connsiteY1" fmla="*/ 1700327 h 1994000"/>
                <a:gd name="connsiteX2" fmla="*/ 3421269 w 6858736"/>
                <a:gd name="connsiteY2" fmla="*/ 1849414 h 1994000"/>
                <a:gd name="connsiteX3" fmla="*/ 5902002 w 6858736"/>
                <a:gd name="connsiteY3" fmla="*/ 196574 h 1994000"/>
                <a:gd name="connsiteX4" fmla="*/ 6628664 w 6858736"/>
                <a:gd name="connsiteY4" fmla="*/ 766049 h 1994000"/>
                <a:gd name="connsiteX5" fmla="*/ 6858736 w 6858736"/>
                <a:gd name="connsiteY5" fmla="*/ 1475041 h 1994000"/>
                <a:gd name="connsiteX6" fmla="*/ 6858736 w 6858736"/>
                <a:gd name="connsiteY6" fmla="*/ 1475041 h 1994000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135877"/>
                <a:gd name="connsiteX1" fmla="*/ 1127170 w 6858736"/>
                <a:gd name="connsiteY1" fmla="*/ 1700327 h 2135877"/>
                <a:gd name="connsiteX2" fmla="*/ 3421269 w 6858736"/>
                <a:gd name="connsiteY2" fmla="*/ 1849414 h 2135877"/>
                <a:gd name="connsiteX3" fmla="*/ 5902002 w 6858736"/>
                <a:gd name="connsiteY3" fmla="*/ 196574 h 2135877"/>
                <a:gd name="connsiteX4" fmla="*/ 6628664 w 6858736"/>
                <a:gd name="connsiteY4" fmla="*/ 766049 h 2135877"/>
                <a:gd name="connsiteX5" fmla="*/ 6858736 w 6858736"/>
                <a:gd name="connsiteY5" fmla="*/ 1475041 h 2135877"/>
                <a:gd name="connsiteX6" fmla="*/ 6858736 w 6858736"/>
                <a:gd name="connsiteY6" fmla="*/ 1475041 h 2135877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286717"/>
                <a:gd name="connsiteX1" fmla="*/ 1127170 w 6858736"/>
                <a:gd name="connsiteY1" fmla="*/ 1700327 h 2286717"/>
                <a:gd name="connsiteX2" fmla="*/ 3928165 w 6858736"/>
                <a:gd name="connsiteY2" fmla="*/ 2207222 h 2286717"/>
                <a:gd name="connsiteX3" fmla="*/ 5902002 w 6858736"/>
                <a:gd name="connsiteY3" fmla="*/ 196574 h 2286717"/>
                <a:gd name="connsiteX4" fmla="*/ 6628664 w 6858736"/>
                <a:gd name="connsiteY4" fmla="*/ 766049 h 2286717"/>
                <a:gd name="connsiteX5" fmla="*/ 6858736 w 6858736"/>
                <a:gd name="connsiteY5" fmla="*/ 1475041 h 2286717"/>
                <a:gd name="connsiteX6" fmla="*/ 6858736 w 6858736"/>
                <a:gd name="connsiteY6" fmla="*/ 1475041 h 2286717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7166849"/>
                <a:gd name="connsiteY0" fmla="*/ 0 h 2252237"/>
                <a:gd name="connsiteX1" fmla="*/ 1127170 w 7166849"/>
                <a:gd name="connsiteY1" fmla="*/ 1700327 h 2252237"/>
                <a:gd name="connsiteX2" fmla="*/ 3928165 w 7166849"/>
                <a:gd name="connsiteY2" fmla="*/ 2207222 h 2252237"/>
                <a:gd name="connsiteX3" fmla="*/ 5305654 w 7166849"/>
                <a:gd name="connsiteY3" fmla="*/ 1508539 h 2252237"/>
                <a:gd name="connsiteX4" fmla="*/ 6628664 w 7166849"/>
                <a:gd name="connsiteY4" fmla="*/ 766049 h 2252237"/>
                <a:gd name="connsiteX5" fmla="*/ 6858736 w 7166849"/>
                <a:gd name="connsiteY5" fmla="*/ 1475041 h 2252237"/>
                <a:gd name="connsiteX6" fmla="*/ 7166849 w 7166849"/>
                <a:gd name="connsiteY6" fmla="*/ 351919 h 2252237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858736 w 7385510"/>
                <a:gd name="connsiteY5" fmla="*/ 16200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6711593"/>
                <a:gd name="connsiteY0" fmla="*/ 0 h 2252237"/>
                <a:gd name="connsiteX1" fmla="*/ 1127170 w 6711593"/>
                <a:gd name="connsiteY1" fmla="*/ 1700327 h 2252237"/>
                <a:gd name="connsiteX2" fmla="*/ 3928165 w 6711593"/>
                <a:gd name="connsiteY2" fmla="*/ 2207222 h 2252237"/>
                <a:gd name="connsiteX3" fmla="*/ 5305654 w 6711593"/>
                <a:gd name="connsiteY3" fmla="*/ 1508539 h 2252237"/>
                <a:gd name="connsiteX4" fmla="*/ 6628664 w 6711593"/>
                <a:gd name="connsiteY4" fmla="*/ 766049 h 2252237"/>
                <a:gd name="connsiteX5" fmla="*/ 6659954 w 6711593"/>
                <a:gd name="connsiteY5" fmla="*/ 103441 h 2252237"/>
                <a:gd name="connsiteX0" fmla="*/ 0 w 6812818"/>
                <a:gd name="connsiteY0" fmla="*/ 0 h 2252237"/>
                <a:gd name="connsiteX1" fmla="*/ 1127170 w 6812818"/>
                <a:gd name="connsiteY1" fmla="*/ 1700327 h 2252237"/>
                <a:gd name="connsiteX2" fmla="*/ 3928165 w 6812818"/>
                <a:gd name="connsiteY2" fmla="*/ 2207222 h 2252237"/>
                <a:gd name="connsiteX3" fmla="*/ 5305654 w 6812818"/>
                <a:gd name="connsiteY3" fmla="*/ 1508539 h 2252237"/>
                <a:gd name="connsiteX4" fmla="*/ 6628664 w 6812818"/>
                <a:gd name="connsiteY4" fmla="*/ 766049 h 2252237"/>
                <a:gd name="connsiteX5" fmla="*/ 6659954 w 6812818"/>
                <a:gd name="connsiteY5" fmla="*/ 103441 h 2252237"/>
                <a:gd name="connsiteX0" fmla="*/ 0 w 6746668"/>
                <a:gd name="connsiteY0" fmla="*/ 0 h 2252237"/>
                <a:gd name="connsiteX1" fmla="*/ 1127170 w 6746668"/>
                <a:gd name="connsiteY1" fmla="*/ 1700327 h 2252237"/>
                <a:gd name="connsiteX2" fmla="*/ 3928165 w 6746668"/>
                <a:gd name="connsiteY2" fmla="*/ 2207222 h 2252237"/>
                <a:gd name="connsiteX3" fmla="*/ 5305654 w 6746668"/>
                <a:gd name="connsiteY3" fmla="*/ 1508539 h 2252237"/>
                <a:gd name="connsiteX4" fmla="*/ 6628664 w 6746668"/>
                <a:gd name="connsiteY4" fmla="*/ 766049 h 2252237"/>
                <a:gd name="connsiteX5" fmla="*/ 6659954 w 6746668"/>
                <a:gd name="connsiteY5" fmla="*/ 103441 h 2252237"/>
                <a:gd name="connsiteX0" fmla="*/ 0 w 6728951"/>
                <a:gd name="connsiteY0" fmla="*/ 0 h 2252237"/>
                <a:gd name="connsiteX1" fmla="*/ 1127170 w 6728951"/>
                <a:gd name="connsiteY1" fmla="*/ 1700327 h 2252237"/>
                <a:gd name="connsiteX2" fmla="*/ 3928165 w 6728951"/>
                <a:gd name="connsiteY2" fmla="*/ 2207222 h 2252237"/>
                <a:gd name="connsiteX3" fmla="*/ 5305654 w 6728951"/>
                <a:gd name="connsiteY3" fmla="*/ 1508539 h 2252237"/>
                <a:gd name="connsiteX4" fmla="*/ 6628664 w 6728951"/>
                <a:gd name="connsiteY4" fmla="*/ 766049 h 2252237"/>
                <a:gd name="connsiteX5" fmla="*/ 6659954 w 6728951"/>
                <a:gd name="connsiteY5" fmla="*/ 103441 h 2252237"/>
                <a:gd name="connsiteX0" fmla="*/ 0 w 6738580"/>
                <a:gd name="connsiteY0" fmla="*/ 0 h 2252237"/>
                <a:gd name="connsiteX1" fmla="*/ 1127170 w 6738580"/>
                <a:gd name="connsiteY1" fmla="*/ 1700327 h 2252237"/>
                <a:gd name="connsiteX2" fmla="*/ 3928165 w 6738580"/>
                <a:gd name="connsiteY2" fmla="*/ 2207222 h 2252237"/>
                <a:gd name="connsiteX3" fmla="*/ 5305654 w 6738580"/>
                <a:gd name="connsiteY3" fmla="*/ 1508539 h 2252237"/>
                <a:gd name="connsiteX4" fmla="*/ 6628664 w 6738580"/>
                <a:gd name="connsiteY4" fmla="*/ 766049 h 2252237"/>
                <a:gd name="connsiteX5" fmla="*/ 6659954 w 6738580"/>
                <a:gd name="connsiteY5" fmla="*/ 103441 h 2252237"/>
                <a:gd name="connsiteX0" fmla="*/ 0 w 6759771"/>
                <a:gd name="connsiteY0" fmla="*/ 65524 h 2317761"/>
                <a:gd name="connsiteX1" fmla="*/ 1127170 w 6759771"/>
                <a:gd name="connsiteY1" fmla="*/ 1765851 h 2317761"/>
                <a:gd name="connsiteX2" fmla="*/ 3928165 w 6759771"/>
                <a:gd name="connsiteY2" fmla="*/ 2272746 h 2317761"/>
                <a:gd name="connsiteX3" fmla="*/ 5305654 w 6759771"/>
                <a:gd name="connsiteY3" fmla="*/ 1574063 h 2317761"/>
                <a:gd name="connsiteX4" fmla="*/ 6628664 w 6759771"/>
                <a:gd name="connsiteY4" fmla="*/ 831573 h 2317761"/>
                <a:gd name="connsiteX5" fmla="*/ 6709650 w 6759771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562731"/>
                <a:gd name="connsiteX1" fmla="*/ 1127170 w 6835730"/>
                <a:gd name="connsiteY1" fmla="*/ 1765851 h 2562731"/>
                <a:gd name="connsiteX2" fmla="*/ 3938105 w 6835730"/>
                <a:gd name="connsiteY2" fmla="*/ 2560981 h 2562731"/>
                <a:gd name="connsiteX3" fmla="*/ 5305654 w 6835730"/>
                <a:gd name="connsiteY3" fmla="*/ 1574063 h 2562731"/>
                <a:gd name="connsiteX4" fmla="*/ 6737994 w 6835730"/>
                <a:gd name="connsiteY4" fmla="*/ 1060173 h 2562731"/>
                <a:gd name="connsiteX5" fmla="*/ 6709650 w 6835730"/>
                <a:gd name="connsiteY5" fmla="*/ 0 h 2562731"/>
                <a:gd name="connsiteX0" fmla="*/ 0 w 6835730"/>
                <a:gd name="connsiteY0" fmla="*/ 65524 h 2569176"/>
                <a:gd name="connsiteX1" fmla="*/ 1127170 w 6835730"/>
                <a:gd name="connsiteY1" fmla="*/ 1765851 h 2569176"/>
                <a:gd name="connsiteX2" fmla="*/ 3938105 w 6835730"/>
                <a:gd name="connsiteY2" fmla="*/ 2560981 h 2569176"/>
                <a:gd name="connsiteX3" fmla="*/ 5305654 w 6835730"/>
                <a:gd name="connsiteY3" fmla="*/ 1574063 h 2569176"/>
                <a:gd name="connsiteX4" fmla="*/ 6737994 w 6835730"/>
                <a:gd name="connsiteY4" fmla="*/ 1060173 h 2569176"/>
                <a:gd name="connsiteX5" fmla="*/ 6709650 w 6835730"/>
                <a:gd name="connsiteY5" fmla="*/ 0 h 2569176"/>
                <a:gd name="connsiteX0" fmla="*/ 0 w 6835730"/>
                <a:gd name="connsiteY0" fmla="*/ 65524 h 2568169"/>
                <a:gd name="connsiteX1" fmla="*/ 1127170 w 6835730"/>
                <a:gd name="connsiteY1" fmla="*/ 1765851 h 2568169"/>
                <a:gd name="connsiteX2" fmla="*/ 3938105 w 6835730"/>
                <a:gd name="connsiteY2" fmla="*/ 2560981 h 2568169"/>
                <a:gd name="connsiteX3" fmla="*/ 5305654 w 6835730"/>
                <a:gd name="connsiteY3" fmla="*/ 1574063 h 2568169"/>
                <a:gd name="connsiteX4" fmla="*/ 6737994 w 6835730"/>
                <a:gd name="connsiteY4" fmla="*/ 1060173 h 2568169"/>
                <a:gd name="connsiteX5" fmla="*/ 6709650 w 6835730"/>
                <a:gd name="connsiteY5" fmla="*/ 0 h 2568169"/>
                <a:gd name="connsiteX0" fmla="*/ 0 w 6807889"/>
                <a:gd name="connsiteY0" fmla="*/ 65524 h 2563185"/>
                <a:gd name="connsiteX1" fmla="*/ 1127170 w 6807889"/>
                <a:gd name="connsiteY1" fmla="*/ 1765851 h 2563185"/>
                <a:gd name="connsiteX2" fmla="*/ 3938105 w 6807889"/>
                <a:gd name="connsiteY2" fmla="*/ 2560981 h 2563185"/>
                <a:gd name="connsiteX3" fmla="*/ 5683341 w 6807889"/>
                <a:gd name="connsiteY3" fmla="*/ 1971628 h 2563185"/>
                <a:gd name="connsiteX4" fmla="*/ 6737994 w 6807889"/>
                <a:gd name="connsiteY4" fmla="*/ 1060173 h 2563185"/>
                <a:gd name="connsiteX5" fmla="*/ 6709650 w 6807889"/>
                <a:gd name="connsiteY5" fmla="*/ 0 h 2563185"/>
                <a:gd name="connsiteX0" fmla="*/ 0 w 6807889"/>
                <a:gd name="connsiteY0" fmla="*/ 65524 h 2578675"/>
                <a:gd name="connsiteX1" fmla="*/ 1127170 w 6807889"/>
                <a:gd name="connsiteY1" fmla="*/ 1765851 h 2578675"/>
                <a:gd name="connsiteX2" fmla="*/ 3938105 w 6807889"/>
                <a:gd name="connsiteY2" fmla="*/ 2560981 h 2578675"/>
                <a:gd name="connsiteX3" fmla="*/ 5683341 w 6807889"/>
                <a:gd name="connsiteY3" fmla="*/ 1971628 h 2578675"/>
                <a:gd name="connsiteX4" fmla="*/ 6737994 w 6807889"/>
                <a:gd name="connsiteY4" fmla="*/ 1060173 h 2578675"/>
                <a:gd name="connsiteX5" fmla="*/ 6709650 w 6807889"/>
                <a:gd name="connsiteY5" fmla="*/ 0 h 2578675"/>
                <a:gd name="connsiteX0" fmla="*/ 0 w 6807889"/>
                <a:gd name="connsiteY0" fmla="*/ 65524 h 2673704"/>
                <a:gd name="connsiteX1" fmla="*/ 1127170 w 6807889"/>
                <a:gd name="connsiteY1" fmla="*/ 1765851 h 2673704"/>
                <a:gd name="connsiteX2" fmla="*/ 3938105 w 6807889"/>
                <a:gd name="connsiteY2" fmla="*/ 2560981 h 2673704"/>
                <a:gd name="connsiteX3" fmla="*/ 5683341 w 6807889"/>
                <a:gd name="connsiteY3" fmla="*/ 1971628 h 2673704"/>
                <a:gd name="connsiteX4" fmla="*/ 6737994 w 6807889"/>
                <a:gd name="connsiteY4" fmla="*/ 1060173 h 2673704"/>
                <a:gd name="connsiteX5" fmla="*/ 6709650 w 6807889"/>
                <a:gd name="connsiteY5" fmla="*/ 0 h 2673704"/>
                <a:gd name="connsiteX0" fmla="*/ 0 w 6709650"/>
                <a:gd name="connsiteY0" fmla="*/ 65524 h 2564798"/>
                <a:gd name="connsiteX1" fmla="*/ 1127170 w 6709650"/>
                <a:gd name="connsiteY1" fmla="*/ 1765851 h 2564798"/>
                <a:gd name="connsiteX2" fmla="*/ 3938105 w 6709650"/>
                <a:gd name="connsiteY2" fmla="*/ 2560981 h 2564798"/>
                <a:gd name="connsiteX3" fmla="*/ 5683341 w 6709650"/>
                <a:gd name="connsiteY3" fmla="*/ 1971628 h 2564798"/>
                <a:gd name="connsiteX4" fmla="*/ 6709650 w 6709650"/>
                <a:gd name="connsiteY4" fmla="*/ 0 h 2564798"/>
                <a:gd name="connsiteX0" fmla="*/ 0 w 6709650"/>
                <a:gd name="connsiteY0" fmla="*/ 65524 h 2572097"/>
                <a:gd name="connsiteX1" fmla="*/ 1127170 w 6709650"/>
                <a:gd name="connsiteY1" fmla="*/ 1765851 h 2572097"/>
                <a:gd name="connsiteX2" fmla="*/ 3938105 w 6709650"/>
                <a:gd name="connsiteY2" fmla="*/ 2560981 h 2572097"/>
                <a:gd name="connsiteX3" fmla="*/ 5683341 w 6709650"/>
                <a:gd name="connsiteY3" fmla="*/ 1971628 h 2572097"/>
                <a:gd name="connsiteX4" fmla="*/ 6709650 w 6709650"/>
                <a:gd name="connsiteY4" fmla="*/ 0 h 2572097"/>
                <a:gd name="connsiteX0" fmla="*/ 0 w 6709650"/>
                <a:gd name="connsiteY0" fmla="*/ 65524 h 2802764"/>
                <a:gd name="connsiteX1" fmla="*/ 1127170 w 6709650"/>
                <a:gd name="connsiteY1" fmla="*/ 1765851 h 2802764"/>
                <a:gd name="connsiteX2" fmla="*/ 3938105 w 6709650"/>
                <a:gd name="connsiteY2" fmla="*/ 2560981 h 2802764"/>
                <a:gd name="connsiteX3" fmla="*/ 5683341 w 6709650"/>
                <a:gd name="connsiteY3" fmla="*/ 1971628 h 2802764"/>
                <a:gd name="connsiteX4" fmla="*/ 6709650 w 6709650"/>
                <a:gd name="connsiteY4" fmla="*/ 0 h 2802764"/>
                <a:gd name="connsiteX0" fmla="*/ 0 w 6709650"/>
                <a:gd name="connsiteY0" fmla="*/ 65524 h 2671109"/>
                <a:gd name="connsiteX1" fmla="*/ 1127170 w 6709650"/>
                <a:gd name="connsiteY1" fmla="*/ 1765851 h 2671109"/>
                <a:gd name="connsiteX2" fmla="*/ 3938105 w 6709650"/>
                <a:gd name="connsiteY2" fmla="*/ 2560981 h 2671109"/>
                <a:gd name="connsiteX3" fmla="*/ 6709650 w 6709650"/>
                <a:gd name="connsiteY3" fmla="*/ 0 h 2671109"/>
                <a:gd name="connsiteX0" fmla="*/ 0 w 6709650"/>
                <a:gd name="connsiteY0" fmla="*/ 65524 h 2570626"/>
                <a:gd name="connsiteX1" fmla="*/ 1127170 w 6709650"/>
                <a:gd name="connsiteY1" fmla="*/ 1765851 h 2570626"/>
                <a:gd name="connsiteX2" fmla="*/ 3938105 w 6709650"/>
                <a:gd name="connsiteY2" fmla="*/ 2560981 h 2570626"/>
                <a:gd name="connsiteX3" fmla="*/ 6709650 w 6709650"/>
                <a:gd name="connsiteY3" fmla="*/ 0 h 2570626"/>
                <a:gd name="connsiteX0" fmla="*/ 0 w 6709650"/>
                <a:gd name="connsiteY0" fmla="*/ 65524 h 2560986"/>
                <a:gd name="connsiteX1" fmla="*/ 1127170 w 6709650"/>
                <a:gd name="connsiteY1" fmla="*/ 1765851 h 2560986"/>
                <a:gd name="connsiteX2" fmla="*/ 3938105 w 6709650"/>
                <a:gd name="connsiteY2" fmla="*/ 2560981 h 2560986"/>
                <a:gd name="connsiteX3" fmla="*/ 6709650 w 6709650"/>
                <a:gd name="connsiteY3" fmla="*/ 0 h 2560986"/>
                <a:gd name="connsiteX0" fmla="*/ 0 w 6723474"/>
                <a:gd name="connsiteY0" fmla="*/ 65524 h 2560987"/>
                <a:gd name="connsiteX1" fmla="*/ 1127170 w 6723474"/>
                <a:gd name="connsiteY1" fmla="*/ 1765851 h 2560987"/>
                <a:gd name="connsiteX2" fmla="*/ 3938105 w 6723474"/>
                <a:gd name="connsiteY2" fmla="*/ 2560981 h 2560987"/>
                <a:gd name="connsiteX3" fmla="*/ 6709650 w 6723474"/>
                <a:gd name="connsiteY3" fmla="*/ 0 h 2560987"/>
                <a:gd name="connsiteX0" fmla="*/ 0 w 6712564"/>
                <a:gd name="connsiteY0" fmla="*/ 65524 h 2560987"/>
                <a:gd name="connsiteX1" fmla="*/ 1127170 w 6712564"/>
                <a:gd name="connsiteY1" fmla="*/ 1765851 h 2560987"/>
                <a:gd name="connsiteX2" fmla="*/ 3938105 w 6712564"/>
                <a:gd name="connsiteY2" fmla="*/ 2560981 h 2560987"/>
                <a:gd name="connsiteX3" fmla="*/ 6709650 w 6712564"/>
                <a:gd name="connsiteY3" fmla="*/ 0 h 2560987"/>
                <a:gd name="connsiteX0" fmla="*/ 0 w 6709650"/>
                <a:gd name="connsiteY0" fmla="*/ 65524 h 2560987"/>
                <a:gd name="connsiteX1" fmla="*/ 1127170 w 6709650"/>
                <a:gd name="connsiteY1" fmla="*/ 1765851 h 2560987"/>
                <a:gd name="connsiteX2" fmla="*/ 3938105 w 6709650"/>
                <a:gd name="connsiteY2" fmla="*/ 2560981 h 2560987"/>
                <a:gd name="connsiteX3" fmla="*/ 6709650 w 6709650"/>
                <a:gd name="connsiteY3" fmla="*/ 0 h 2560987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628438"/>
                <a:gd name="connsiteX1" fmla="*/ 1127170 w 6709650"/>
                <a:gd name="connsiteY1" fmla="*/ 1765851 h 2628438"/>
                <a:gd name="connsiteX2" fmla="*/ 3938105 w 6709650"/>
                <a:gd name="connsiteY2" fmla="*/ 2560981 h 2628438"/>
                <a:gd name="connsiteX3" fmla="*/ 6142011 w 6709650"/>
                <a:gd name="connsiteY3" fmla="*/ 1592878 h 2628438"/>
                <a:gd name="connsiteX4" fmla="*/ 6709650 w 6709650"/>
                <a:gd name="connsiteY4" fmla="*/ 0 h 2628438"/>
                <a:gd name="connsiteX0" fmla="*/ 0 w 6764997"/>
                <a:gd name="connsiteY0" fmla="*/ 65524 h 2628438"/>
                <a:gd name="connsiteX1" fmla="*/ 1127170 w 6764997"/>
                <a:gd name="connsiteY1" fmla="*/ 1765851 h 2628438"/>
                <a:gd name="connsiteX2" fmla="*/ 3938105 w 6764997"/>
                <a:gd name="connsiteY2" fmla="*/ 2560981 h 2628438"/>
                <a:gd name="connsiteX3" fmla="*/ 6142011 w 6764997"/>
                <a:gd name="connsiteY3" fmla="*/ 1592878 h 2628438"/>
                <a:gd name="connsiteX4" fmla="*/ 6709650 w 6764997"/>
                <a:gd name="connsiteY4" fmla="*/ 0 h 2628438"/>
                <a:gd name="connsiteX0" fmla="*/ 0 w 6720529"/>
                <a:gd name="connsiteY0" fmla="*/ 65524 h 2628438"/>
                <a:gd name="connsiteX1" fmla="*/ 1127170 w 6720529"/>
                <a:gd name="connsiteY1" fmla="*/ 1765851 h 2628438"/>
                <a:gd name="connsiteX2" fmla="*/ 3938105 w 6720529"/>
                <a:gd name="connsiteY2" fmla="*/ 2560981 h 2628438"/>
                <a:gd name="connsiteX3" fmla="*/ 6142011 w 6720529"/>
                <a:gd name="connsiteY3" fmla="*/ 1592878 h 2628438"/>
                <a:gd name="connsiteX4" fmla="*/ 6709650 w 6720529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53426"/>
                <a:gd name="connsiteX1" fmla="*/ 1524735 w 6709783"/>
                <a:gd name="connsiteY1" fmla="*/ 1417981 h 2653426"/>
                <a:gd name="connsiteX2" fmla="*/ 3938105 w 6709783"/>
                <a:gd name="connsiteY2" fmla="*/ 2560981 h 2653426"/>
                <a:gd name="connsiteX3" fmla="*/ 6142011 w 6709783"/>
                <a:gd name="connsiteY3" fmla="*/ 1592878 h 2653426"/>
                <a:gd name="connsiteX4" fmla="*/ 6709650 w 6709783"/>
                <a:gd name="connsiteY4" fmla="*/ 0 h 2653426"/>
                <a:gd name="connsiteX0" fmla="*/ 0 w 6709783"/>
                <a:gd name="connsiteY0" fmla="*/ 65524 h 2661309"/>
                <a:gd name="connsiteX1" fmla="*/ 1534674 w 6709783"/>
                <a:gd name="connsiteY1" fmla="*/ 1308651 h 2661309"/>
                <a:gd name="connsiteX2" fmla="*/ 3938105 w 6709783"/>
                <a:gd name="connsiteY2" fmla="*/ 2560981 h 2661309"/>
                <a:gd name="connsiteX3" fmla="*/ 6142011 w 6709783"/>
                <a:gd name="connsiteY3" fmla="*/ 1592878 h 2661309"/>
                <a:gd name="connsiteX4" fmla="*/ 6709650 w 6709783"/>
                <a:gd name="connsiteY4" fmla="*/ 0 h 2661309"/>
                <a:gd name="connsiteX0" fmla="*/ 0 w 6709783"/>
                <a:gd name="connsiteY0" fmla="*/ 65524 h 2601514"/>
                <a:gd name="connsiteX1" fmla="*/ 1534674 w 6709783"/>
                <a:gd name="connsiteY1" fmla="*/ 1308651 h 2601514"/>
                <a:gd name="connsiteX2" fmla="*/ 3938105 w 6709783"/>
                <a:gd name="connsiteY2" fmla="*/ 2560981 h 2601514"/>
                <a:gd name="connsiteX3" fmla="*/ 6142011 w 6709783"/>
                <a:gd name="connsiteY3" fmla="*/ 1592878 h 2601514"/>
                <a:gd name="connsiteX4" fmla="*/ 6709650 w 6709783"/>
                <a:gd name="connsiteY4" fmla="*/ 0 h 2601514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9783" h="2570821">
                  <a:moveTo>
                    <a:pt x="0" y="65524"/>
                  </a:moveTo>
                  <a:cubicBezTo>
                    <a:pt x="75924" y="790957"/>
                    <a:pt x="1862297" y="524994"/>
                    <a:pt x="1534674" y="1308651"/>
                  </a:cubicBezTo>
                  <a:cubicBezTo>
                    <a:pt x="1207051" y="2092308"/>
                    <a:pt x="2524172" y="2652757"/>
                    <a:pt x="3938105" y="2560981"/>
                  </a:cubicBezTo>
                  <a:cubicBezTo>
                    <a:pt x="5352038" y="2469205"/>
                    <a:pt x="6644182" y="2407334"/>
                    <a:pt x="6142011" y="1592878"/>
                  </a:cubicBezTo>
                  <a:cubicBezTo>
                    <a:pt x="5510630" y="728726"/>
                    <a:pt x="6724374" y="508988"/>
                    <a:pt x="6709650" y="0"/>
                  </a:cubicBezTo>
                </a:path>
              </a:pathLst>
            </a:custGeom>
            <a:noFill/>
            <a:ln w="254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3424246" y="2992619"/>
            <a:ext cx="3669992" cy="0"/>
          </a:xfrm>
          <a:prstGeom prst="straightConnector1">
            <a:avLst/>
          </a:prstGeom>
          <a:ln w="19050">
            <a:solidFill>
              <a:srgbClr val="F05B3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65930" y="1534125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>
                <a:solidFill>
                  <a:srgbClr val="F7B613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</a:t>
            </a:r>
            <a:endParaRPr lang="th-TH" sz="4000">
              <a:solidFill>
                <a:srgbClr val="F7B613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5370" y="2992619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>
                <a:solidFill>
                  <a:srgbClr val="F7B613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</a:t>
            </a:r>
            <a:endParaRPr lang="th-TH" sz="4000">
              <a:solidFill>
                <a:srgbClr val="F7B613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447127" y="1846098"/>
            <a:ext cx="2112732" cy="1731982"/>
            <a:chOff x="5923127" y="1846097"/>
            <a:chExt cx="2112732" cy="173198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127" y="1846097"/>
              <a:ext cx="1846537" cy="1089155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6021444" y="3116414"/>
              <a:ext cx="2014415" cy="461665"/>
              <a:chOff x="6021444" y="3116414"/>
              <a:chExt cx="2014415" cy="46166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075016" y="3118252"/>
                <a:ext cx="1620202" cy="432000"/>
              </a:xfrm>
              <a:prstGeom prst="rect">
                <a:avLst/>
              </a:prstGeom>
              <a:solidFill>
                <a:srgbClr val="F7B61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21444" y="3116414"/>
                <a:ext cx="2014415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>
                    <a:solidFill>
                      <a:srgbClr val="795127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ใช้จ่ายตามสบาย</a:t>
                </a:r>
                <a:endParaRPr lang="en-US" sz="18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580092" y="4165095"/>
            <a:ext cx="2642542" cy="1541616"/>
            <a:chOff x="4056092" y="4165095"/>
            <a:chExt cx="2642542" cy="1541616"/>
          </a:xfrm>
        </p:grpSpPr>
        <p:grpSp>
          <p:nvGrpSpPr>
            <p:cNvPr id="71" name="Group 70"/>
            <p:cNvGrpSpPr/>
            <p:nvPr/>
          </p:nvGrpSpPr>
          <p:grpSpPr>
            <a:xfrm>
              <a:off x="4056092" y="4165095"/>
              <a:ext cx="2642542" cy="707886"/>
              <a:chOff x="4077375" y="4878461"/>
              <a:chExt cx="2744779" cy="70788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765550" y="5008186"/>
                <a:ext cx="2056604" cy="432000"/>
              </a:xfrm>
              <a:prstGeom prst="rect">
                <a:avLst/>
              </a:prstGeom>
              <a:solidFill>
                <a:srgbClr val="F7B61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792013" y="5033842"/>
                <a:ext cx="2012388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>
                    <a:solidFill>
                      <a:srgbClr val="795127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หักค่าใช้จ่ายจำเป็น</a:t>
                </a:r>
                <a:endParaRPr lang="en-US" sz="18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077375" y="4878461"/>
                <a:ext cx="6663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4000">
                    <a:solidFill>
                      <a:srgbClr val="F7B613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  <a:sym typeface="Wingdings" panose="05000000000000000000" pitchFamily="2" charset="2"/>
                  </a:rPr>
                  <a:t></a:t>
                </a:r>
                <a:endParaRPr lang="th-TH" sz="4000">
                  <a:solidFill>
                    <a:srgbClr val="F7B613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145" y="4739586"/>
              <a:ext cx="1336416" cy="88430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08409" y="5376975"/>
              <a:ext cx="744154" cy="329736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4790240" y="2631550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>
                <a:solidFill>
                  <a:srgbClr val="F05B3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</a:t>
            </a:r>
            <a:endParaRPr lang="th-TH" sz="5400">
              <a:solidFill>
                <a:srgbClr val="F05B3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4482" y="2028763"/>
            <a:ext cx="517678" cy="195149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354994" y="1680511"/>
            <a:ext cx="1469685" cy="1336593"/>
            <a:chOff x="830993" y="1680510"/>
            <a:chExt cx="1469685" cy="1336593"/>
          </a:xfrm>
        </p:grpSpPr>
        <p:grpSp>
          <p:nvGrpSpPr>
            <p:cNvPr id="47" name="Group 46"/>
            <p:cNvGrpSpPr/>
            <p:nvPr/>
          </p:nvGrpSpPr>
          <p:grpSpPr>
            <a:xfrm>
              <a:off x="830993" y="1680510"/>
              <a:ext cx="1469685" cy="461665"/>
              <a:chOff x="830993" y="1680510"/>
              <a:chExt cx="1469685" cy="46166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883451" y="1698853"/>
                <a:ext cx="1376364" cy="432000"/>
              </a:xfrm>
              <a:prstGeom prst="rect">
                <a:avLst/>
              </a:prstGeom>
              <a:solidFill>
                <a:srgbClr val="F7B61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30993" y="1680510"/>
                <a:ext cx="1469685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h-TH" sz="2400" b="1" smtClean="0">
                    <a:solidFill>
                      <a:srgbClr val="795127"/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ได้รับเงิน</a:t>
                </a:r>
                <a:endParaRPr lang="en-US" sz="18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9924">
              <a:off x="1356310" y="2623906"/>
              <a:ext cx="291275" cy="393197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8F15-40AC-40DF-B8BE-85655AA5E44B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7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44" grpId="0"/>
      <p:bldP spid="44" grpId="1"/>
      <p:bldP spid="44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519" y="1207632"/>
            <a:ext cx="4184416" cy="4314188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34231"/>
              </p:ext>
            </p:extLst>
          </p:nvPr>
        </p:nvGraphicFramePr>
        <p:xfrm>
          <a:off x="2061533" y="2080192"/>
          <a:ext cx="3635252" cy="317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453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ค่าน้ำค่าไฟ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1,500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รวม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6EB75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6EB75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 smtClean="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62970" y="2607193"/>
            <a:ext cx="848411" cy="2197573"/>
          </a:xfrm>
          <a:prstGeom prst="rect">
            <a:avLst/>
          </a:prstGeom>
          <a:noFill/>
          <a:ln w="28575"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4611380" y="5078761"/>
            <a:ext cx="136586" cy="179109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Curved Right Arrow 25"/>
          <p:cNvSpPr/>
          <p:nvPr/>
        </p:nvSpPr>
        <p:spPr>
          <a:xfrm>
            <a:off x="3541336" y="4587695"/>
            <a:ext cx="207493" cy="431889"/>
          </a:xfrm>
          <a:prstGeom prst="curvedRightArrow">
            <a:avLst/>
          </a:prstGeom>
          <a:solidFill>
            <a:srgbClr val="6EB750"/>
          </a:solidFill>
          <a:ln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6136" y="2608320"/>
            <a:ext cx="848411" cy="2196446"/>
          </a:xfrm>
          <a:prstGeom prst="rect">
            <a:avLst/>
          </a:prstGeom>
          <a:noFill/>
          <a:ln w="28575"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Curved Right Arrow 27"/>
          <p:cNvSpPr/>
          <p:nvPr/>
        </p:nvSpPr>
        <p:spPr>
          <a:xfrm flipH="1">
            <a:off x="5624235" y="4646872"/>
            <a:ext cx="207493" cy="431889"/>
          </a:xfrm>
          <a:prstGeom prst="curvedRightArrow">
            <a:avLst/>
          </a:prstGeom>
          <a:solidFill>
            <a:srgbClr val="EE522C"/>
          </a:solidFill>
          <a:ln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5053" y="498232"/>
            <a:ext cx="4208747" cy="706214"/>
            <a:chOff x="6461045" y="313050"/>
            <a:chExt cx="4208747" cy="706214"/>
          </a:xfrm>
        </p:grpSpPr>
        <p:sp>
          <p:nvSpPr>
            <p:cNvPr id="29" name="Snip Single Corner Rectangle 28"/>
            <p:cNvSpPr/>
            <p:nvPr/>
          </p:nvSpPr>
          <p:spPr>
            <a:xfrm flipH="1">
              <a:off x="6461045" y="325121"/>
              <a:ext cx="4208747" cy="694143"/>
            </a:xfrm>
            <a:prstGeom prst="snip1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6666047" y="313050"/>
              <a:ext cx="3924300" cy="66719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b="1" smtClean="0">
                  <a:solidFill>
                    <a:srgbClr val="F2F2E8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สรุปรายการรับ-จ่าย</a:t>
              </a:r>
              <a:endParaRPr lang="th-TH" b="1">
                <a:solidFill>
                  <a:srgbClr val="F2F2E8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008734" y="2287483"/>
            <a:ext cx="4184416" cy="2286833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85321"/>
              </p:ext>
            </p:extLst>
          </p:nvPr>
        </p:nvGraphicFramePr>
        <p:xfrm>
          <a:off x="7283747" y="3224960"/>
          <a:ext cx="3839585" cy="12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278"/>
                <a:gridCol w="681307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2786BB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2786BB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u="sng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หัก</a:t>
                      </a: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2786BB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2786BB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0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th-TH" sz="2600" b="0" baseline="0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คงเหลือ </a:t>
                      </a:r>
                      <a:r>
                        <a:rPr lang="th-TH" sz="2600" b="0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th-TH" sz="2600" b="0" baseline="0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ใช้เกิน</a:t>
                      </a:r>
                      <a:endParaRPr lang="en-US" sz="2600" b="1" smtClean="0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2786BB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xxx</a:t>
                      </a:r>
                      <a:endParaRPr lang="en-US" sz="2600" b="1">
                        <a:solidFill>
                          <a:srgbClr val="2786BB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F2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8F15-40AC-40DF-B8BE-85655AA5E44B}" type="slidenum">
              <a:rPr lang="th-TH" smtClean="0"/>
              <a:t>52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2" r="49818" b="31886"/>
          <a:stretch/>
        </p:blipFill>
        <p:spPr>
          <a:xfrm>
            <a:off x="2061533" y="1172201"/>
            <a:ext cx="1752600" cy="764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059" y="1040395"/>
            <a:ext cx="597460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789" y="2387268"/>
            <a:ext cx="4139543" cy="9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120" y="1962439"/>
            <a:ext cx="609653" cy="749873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6707997" y="4956524"/>
            <a:ext cx="2420581" cy="561211"/>
          </a:xfrm>
          <a:prstGeom prst="wedgeEllipseCallout">
            <a:avLst>
              <a:gd name="adj1" fmla="val 17325"/>
              <a:gd name="adj2" fmla="val -13442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</a:t>
            </a:r>
            <a:r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&gt; </a:t>
            </a:r>
            <a:r>
              <a:rPr lang="th-TH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9312205" y="4930631"/>
            <a:ext cx="2312277" cy="561211"/>
          </a:xfrm>
          <a:prstGeom prst="wedgeEllipseCallout">
            <a:avLst>
              <a:gd name="adj1" fmla="val -30832"/>
              <a:gd name="adj2" fmla="val -136298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</a:t>
            </a:r>
            <a:r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&lt; </a:t>
            </a:r>
            <a:r>
              <a:rPr lang="th-TH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716000" y="3393166"/>
            <a:ext cx="6112042" cy="2860158"/>
            <a:chOff x="2716000" y="3393166"/>
            <a:chExt cx="6112042" cy="2860158"/>
          </a:xfrm>
        </p:grpSpPr>
        <p:sp>
          <p:nvSpPr>
            <p:cNvPr id="9" name="Rectangle 8"/>
            <p:cNvSpPr/>
            <p:nvPr/>
          </p:nvSpPr>
          <p:spPr>
            <a:xfrm>
              <a:off x="2716000" y="3393166"/>
              <a:ext cx="6112042" cy="2860158"/>
            </a:xfrm>
            <a:prstGeom prst="rect">
              <a:avLst/>
            </a:prstGeom>
            <a:solidFill>
              <a:srgbClr val="F2F2E8"/>
            </a:solidFill>
            <a:ln w="12700">
              <a:solidFill>
                <a:srgbClr val="79512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6862" y="3605838"/>
              <a:ext cx="2000836" cy="659424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29325" y="405818"/>
            <a:ext cx="9947535" cy="2995166"/>
            <a:chOff x="1729325" y="405818"/>
            <a:chExt cx="9947535" cy="276676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8700379" y="405818"/>
              <a:ext cx="2976481" cy="96631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3600" b="1" smtClean="0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หยุดจ่ายเมื่อ</a:t>
              </a:r>
              <a:r>
                <a:rPr lang="en-US" sz="3600" b="1" smtClean="0">
                  <a:solidFill>
                    <a:srgbClr val="97331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Bingo!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29325" y="1282680"/>
              <a:ext cx="8532000" cy="0"/>
            </a:xfrm>
            <a:prstGeom prst="line">
              <a:avLst/>
            </a:prstGeom>
            <a:ln w="47625" cap="rnd">
              <a:solidFill>
                <a:schemeClr val="accent1">
                  <a:lumMod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716000" y="1463620"/>
              <a:ext cx="8195669" cy="1708967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US" sz="3600" b="1" smtClean="0">
                  <a:solidFill>
                    <a:schemeClr val="accent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Start</a:t>
              </a:r>
              <a:endParaRPr lang="th-TH" sz="3600" b="1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marL="722313" indent="-398463" defTabSz="72231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th-TH" sz="3600" b="1" smtClean="0">
                  <a:solidFill>
                    <a:schemeClr val="accent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วันนี้เป็นวันเงินเดือนออก</a:t>
              </a:r>
            </a:p>
            <a:p>
              <a:pPr marL="722313" indent="-398463" defTabSz="72231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th-TH" sz="3600" b="1" smtClean="0">
                  <a:solidFill>
                    <a:schemeClr val="accent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ทุกคนได้รับเงิน 15,000 บาท</a:t>
              </a:r>
            </a:p>
            <a:p>
              <a:pPr marL="722313" indent="-398463" defTabSz="72231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th-TH" sz="3600" b="1" smtClean="0">
                  <a:solidFill>
                    <a:schemeClr val="accent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เก็บ 10</a:t>
              </a:r>
              <a:r>
                <a:rPr lang="en-US" sz="3600" b="1" smtClean="0">
                  <a:solidFill>
                    <a:schemeClr val="accent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% </a:t>
              </a:r>
              <a:r>
                <a:rPr lang="th-TH" sz="3600" b="1" smtClean="0">
                  <a:solidFill>
                    <a:schemeClr val="accent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ของเงินเดือน เพื่อทำอะไรก็ได้</a:t>
              </a:r>
            </a:p>
            <a:p>
              <a:endParaRPr lang="en-US" sz="3600" b="1" smtClean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10229"/>
              </p:ext>
            </p:extLst>
          </p:nvPr>
        </p:nvGraphicFramePr>
        <p:xfrm>
          <a:off x="2983628" y="4374557"/>
          <a:ext cx="5576785" cy="1644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480"/>
                <a:gridCol w="1532922"/>
                <a:gridCol w="1547383"/>
              </a:tblGrid>
              <a:tr h="484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7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8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2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8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2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8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8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หัก 10</a:t>
                      </a:r>
                      <a:r>
                        <a:rPr lang="en-US" sz="28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% </a:t>
                      </a:r>
                      <a:r>
                        <a:rPr lang="th-TH" sz="28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เพื่อ.........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8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2800" b="1" kern="120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800" b="1" kern="1200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1,500</a:t>
                      </a:r>
                      <a:endParaRPr lang="en-US" sz="2800" b="1" kern="120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9043129" y="4719529"/>
            <a:ext cx="489098" cy="435028"/>
          </a:xfrm>
          <a:prstGeom prst="rightArrow">
            <a:avLst/>
          </a:prstGeom>
          <a:solidFill>
            <a:srgbClr val="55CBD6"/>
          </a:solidFill>
          <a:ln>
            <a:solidFill>
              <a:srgbClr val="90DC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9747314" y="4380736"/>
            <a:ext cx="1875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ให้บันทึก</a:t>
            </a:r>
          </a:p>
          <a:p>
            <a:pPr algn="ctr"/>
            <a:r>
              <a:rPr lang="th-TH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ลงใน </a:t>
            </a:r>
            <a:r>
              <a:rPr lang="en-US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6E9DAA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</a:t>
            </a:r>
            <a:endParaRPr lang="th-TH" sz="3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6E9DAA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248" y="84233"/>
            <a:ext cx="4615543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7805" y="2588883"/>
            <a:ext cx="701101" cy="6828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6527" y="2588883"/>
            <a:ext cx="695004" cy="6828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102" name="7-Point Star 101"/>
          <p:cNvSpPr/>
          <p:nvPr/>
        </p:nvSpPr>
        <p:spPr>
          <a:xfrm>
            <a:off x="10624723" y="5576054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27135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42 -0.0375 L -0.12942 -0.03726 C -0.14075 -0.03657 -0.14974 -0.03611 -0.16041 -0.03495 C -0.22252 -0.02777 -0.16588 -0.03148 -0.21367 -0.02916 L -0.66172 -0.03032 C -0.66458 -0.03032 -0.66732 -0.03148 -0.67005 -0.03148 C -0.67344 -0.03194 -0.67734 -0.03264 -0.68073 -0.03264 C -0.68828 -0.0331 -0.69544 -0.03333 -0.70273 -0.03379 C -0.70963 -0.03726 -0.70599 -0.03564 -0.71367 -0.0375 C -0.71406 -0.03773 -0.71484 -0.03865 -0.71536 -0.03958 C -0.71627 -0.04189 -0.71771 -0.04421 -0.71823 -0.04652 C -0.71888 -0.05023 -0.7194 -0.05347 -0.71992 -0.05717 C -0.72005 -0.05833 -0.72044 -0.05949 -0.72083 -0.06041 C -0.72096 -0.06319 -0.72148 -0.06504 -0.72161 -0.06782 C -0.72213 -0.06967 -0.72252 -0.07129 -0.72252 -0.07361 C -0.72213 -0.12176 -0.72083 -0.1699 -0.71992 -0.21875 C -0.71992 -0.21898 -0.71823 -0.24652 -0.71823 -0.24884 C -0.71771 -0.25324 -0.71627 -0.25717 -0.71536 -0.26157 C -0.71471 -0.27199 -0.71328 -0.29606 -0.71263 -0.3037 C -0.71198 -0.31134 -0.71094 -0.31851 -0.70963 -0.32592 C -0.70963 -0.40555 -0.70963 -0.48495 -0.70911 -0.56435 C -0.70911 -0.56643 -0.70833 -0.57893 -0.70729 -0.5831 C -0.70677 -0.58472 -0.70586 -0.58634 -0.70534 -0.58773 C -0.70469 -0.58981 -0.7039 -0.59213 -0.70273 -0.59351 C -0.7013 -0.59514 -0.69961 -0.59629 -0.69804 -0.59699 C -0.66771 -0.61666 -0.69687 -0.59768 -0.67734 -0.60879 C -0.67461 -0.61018 -0.67239 -0.6118 -0.67005 -0.61342 C -0.66836 -0.61435 -0.66692 -0.6162 -0.66536 -0.61713 C -0.66276 -0.61851 -0.66002 -0.61967 -0.65729 -0.6206 C -0.65482 -0.62106 -0.65234 -0.62129 -0.65013 -0.62176 C -0.62929 -0.62476 -0.6513 -0.62106 -0.63385 -0.62407 C -0.62317 -0.62777 -0.62604 -0.62754 -0.61002 -0.62754 L -0.47773 -0.62639 L -0.45885 -0.62291 C -0.44896 -0.62106 -0.43867 -0.62014 -0.4289 -0.61828 C -0.41732 -0.61597 -0.40573 -0.61226 -0.3944 -0.60995 C -0.36224 -0.60301 -0.36276 -0.60393 -0.33607 -0.60092 C -0.32916 -0.59838 -0.32252 -0.59514 -0.31523 -0.59351 C -0.30573 -0.59189 -0.28554 -0.59143 -0.28554 -0.59097 C -0.27982 -0.58981 -0.27461 -0.58773 -0.26901 -0.5868 C -0.26484 -0.58588 -0.26054 -0.58611 -0.25638 -0.58541 C -0.25078 -0.58472 -0.24544 -0.58402 -0.2401 -0.5831 C -0.23854 -0.5824 -0.23711 -0.58125 -0.23541 -0.58078 C -0.23385 -0.57986 -0.23073 -0.57963 -0.22825 -0.57939 C -0.22044 -0.5787 -0.2125 -0.57824 -0.20442 -0.57731 C -0.20234 -0.57615 -0.20052 -0.57453 -0.19817 -0.57384 C -0.19713 -0.57338 -0.17708 -0.57152 -0.17656 -0.57152 C -0.17239 -0.5699 -0.16797 -0.56759 -0.1638 -0.56689 C -0.1625 -0.5662 -0.13698 -0.56458 -0.13672 -0.56435 C -0.13229 -0.56273 -0.1276 -0.56088 -0.12304 -0.55972 C -0.11979 -0.55879 -0.1164 -0.55926 -0.11315 -0.55833 C -0.11094 -0.55833 -0.10885 -0.55764 -0.10651 -0.55717 C -0.10377 -0.55694 -0.10052 -0.55671 -0.09752 -0.55625 C -0.08646 -0.55046 -0.10052 -0.55764 -0.0875 -0.55162 C -0.0862 -0.55069 -0.08463 -0.54976 -0.08307 -0.5493 C -0.08177 -0.54861 -0.08021 -0.54838 -0.07838 -0.54791 C -0.07773 -0.54791 -0.07669 -0.54722 -0.07578 -0.54676 C -0.07317 -0.54328 -0.07057 -0.54051 -0.06849 -0.53634 C -0.06562 -0.53032 -0.06614 -0.52824 -0.06419 -0.52129 C -0.06315 -0.51782 -0.06224 -0.51504 -0.0612 -0.51203 C -0.06094 -0.50949 -0.06015 -0.50694 -0.05963 -0.50463 L -0.0569 -0.48356 C -0.05638 -0.48125 -0.05638 -0.47893 -0.05573 -0.47685 C -0.05521 -0.47338 -0.0539 -0.47037 -0.05312 -0.46736 C -0.05117 -0.45902 -0.05364 -0.46597 -0.05117 -0.45671 C -0.05078 -0.45463 -0.05013 -0.45301 -0.04961 -0.45092 C -0.04896 -0.4456 -0.04804 -0.44004 -0.04791 -0.43495 C -0.04739 -0.43078 -0.04739 -0.42685 -0.04687 -0.42338 C -0.04323 -0.39097 -0.04648 -0.42801 -0.04388 -0.39838 C -0.04609 -0.33634 -0.04687 -0.27453 -0.04961 -0.21273 C -0.05 -0.1993 -0.05208 -0.20092 -0.05521 -0.19143 C -0.05534 -0.18981 -0.05534 -0.18842 -0.05573 -0.18703 C -0.06002 -0.17639 -0.06302 -0.16828 -0.06849 -0.16018 C -0.07005 -0.15787 -0.07135 -0.15486 -0.07304 -0.15393 C -0.07578 -0.15301 -0.07838 -0.15185 -0.08125 -0.15069 C -0.08437 -0.14953 -0.08659 -0.14953 -0.08958 -0.14838 C -0.09245 -0.14722 -0.09531 -0.1456 -0.09857 -0.14444 C -0.10208 -0.14398 -0.10573 -0.14398 -0.1095 -0.14398 C -0.12291 -0.14213 -0.1237 -0.14213 -0.13828 -0.14097 L -0.56745 -0.14259 C -0.56875 -0.14259 -0.56979 -0.14375 -0.57135 -0.14398 C -0.57448 -0.14421 -0.57773 -0.14421 -0.58099 -0.14444 C -0.58411 -0.1456 -0.58711 -0.14606 -0.59023 -0.14722 C -0.59219 -0.14791 -0.59375 -0.14953 -0.59557 -0.15069 C -0.59961 -0.15301 -0.60325 -0.15486 -0.60729 -0.15625 C -0.61107 -0.1574 -0.61458 -0.1574 -0.61823 -0.15856 C -0.62213 -0.16018 -0.62604 -0.1618 -0.62995 -0.16342 C -0.63307 -0.16458 -0.63607 -0.16504 -0.63919 -0.16574 C -0.64232 -0.16851 -0.64349 -0.16851 -0.64349 -0.17407 C -0.64336 -0.21458 -0.64284 -0.25509 -0.64192 -0.2956 C -0.64114 -0.32708 -0.63984 -0.35856 -0.63919 -0.39051 C -0.6388 -0.40324 -0.63867 -0.41666 -0.63815 -0.42986 C -0.63776 -0.44907 -0.63724 -0.46805 -0.63659 -0.48703 C -0.6362 -0.49004 -0.63541 -0.50069 -0.63281 -0.50463 C -0.63203 -0.50578 -0.63125 -0.50648 -0.62995 -0.50694 C -0.62864 -0.5081 -0.62734 -0.51018 -0.62552 -0.51064 C -0.622 -0.51157 -0.61823 -0.51157 -0.61458 -0.51203 C -0.54297 -0.54629 -0.60312 -0.51875 -0.40052 -0.51412 C -0.38242 -0.51365 -0.36432 -0.51111 -0.34609 -0.50926 L -0.32252 -0.50694 C -0.31692 -0.50648 -0.3112 -0.50532 -0.30534 -0.50463 C -0.29323 -0.50347 -0.28099 -0.50347 -0.26901 -0.50254 C -0.26015 -0.50185 -0.24271 -0.50023 -0.24271 -0.5 C -0.24232 -0.49976 -0.24036 -0.4993 -0.23919 -0.49907 C -0.22916 -0.49467 -0.23958 -0.49838 -0.23099 -0.49537 C -0.23073 -0.40949 -0.23099 -0.32314 -0.23021 -0.23703 C -0.22969 -0.20625 -0.22526 -0.24514 -0.22916 -0.20648 C -0.22929 -0.20439 -0.23034 -0.20185 -0.23099 -0.19976 C -0.23294 -0.19398 -0.23541 -0.18819 -0.2375 -0.18194 C -0.24323 -0.16458 -0.23672 -0.17801 -0.24375 -0.15509 C -0.24479 -0.15185 -0.24661 -0.14838 -0.24844 -0.14444 C -0.24896 -0.14328 -0.24922 -0.14143 -0.25 -0.13981 L -0.32057 -0.14097 C -0.32304 -0.14143 -0.3319 -0.14328 -0.33437 -0.14398 C -0.33763 -0.14421 -0.34114 -0.14421 -0.3444 -0.14444 C -0.34635 -0.1456 -0.34844 -0.14676 -0.35078 -0.14722 C -0.35416 -0.14791 -0.35755 -0.14791 -0.36067 -0.14838 C -0.36328 -0.14861 -0.36536 -0.14884 -0.36784 -0.14953 C -0.37044 -0.14953 -0.37109 -0.15069 -0.37161 -0.15069 L -0.38008 -0.15301 C -0.38229 -0.1537 -0.3845 -0.15486 -0.38698 -0.15509 C -0.38971 -0.15601 -0.39245 -0.15601 -0.39505 -0.15625 C -0.40078 -0.1574 -0.40651 -0.15902 -0.4125 -0.16018 C -0.41732 -0.16088 -0.42213 -0.16088 -0.42682 -0.16226 C -0.42929 -0.16296 -0.43177 -0.16412 -0.43411 -0.16458 C -0.43672 -0.16527 -0.43971 -0.16527 -0.44232 -0.16574 C -0.44479 -0.16643 -0.447 -0.16643 -0.44961 -0.16713 C -0.45078 -0.16713 -0.45182 -0.16782 -0.45325 -0.16828 C -0.45442 -0.16875 -0.45547 -0.16967 -0.4569 -0.17037 C -0.45755 -0.17083 -0.45937 -0.17037 -0.45963 -0.17176 C -0.46002 -0.17523 -0.45937 -0.1787 -0.45885 -0.18194 C -0.45885 -0.18217 -0.45521 -0.19629 -0.45416 -0.19861 C -0.45078 -0.20601 -0.45078 -0.20301 -0.44687 -0.20902 C -0.43984 -0.22037 -0.44114 -0.21967 -0.43594 -0.22893 C -0.43541 -0.23009 -0.43203 -0.23518 -0.43151 -0.23703 C -0.43151 -0.23726 -0.43151 -0.23796 -0.43151 -0.23842 L -0.43151 -0.23796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9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2502" y="419100"/>
            <a:ext cx="5752730" cy="2895109"/>
            <a:chOff x="510139" y="856648"/>
            <a:chExt cx="3224463" cy="1857676"/>
          </a:xfrm>
        </p:grpSpPr>
        <p:sp>
          <p:nvSpPr>
            <p:cNvPr id="17" name="Rounded Rectangle 16"/>
            <p:cNvSpPr/>
            <p:nvPr/>
          </p:nvSpPr>
          <p:spPr>
            <a:xfrm>
              <a:off x="510139" y="856648"/>
              <a:ext cx="3224463" cy="1857676"/>
            </a:xfrm>
            <a:prstGeom prst="round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139" y="1320800"/>
              <a:ext cx="3224463" cy="1114502"/>
            </a:xfrm>
            <a:prstGeom prst="rect">
              <a:avLst/>
            </a:prstGeom>
            <a:solidFill>
              <a:srgbClr val="FAD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6102" y="3727878"/>
            <a:ext cx="4184416" cy="2609422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24642"/>
              </p:ext>
            </p:extLst>
          </p:nvPr>
        </p:nvGraphicFramePr>
        <p:xfrm>
          <a:off x="2180684" y="4523675"/>
          <a:ext cx="3635252" cy="172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367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รองเท้า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1,500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95127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 </a:t>
                      </a:r>
                      <a:endParaRPr lang="en-US" sz="2800" b="1">
                        <a:solidFill>
                          <a:srgbClr val="795127"/>
                        </a:solidFill>
                        <a:effectLst/>
                        <a:latin typeface="TH Chakra Petch" panose="02000506000000020004" pitchFamily="2" charset="-34"/>
                        <a:ea typeface="Calibri" panose="020F0502020204030204" pitchFamily="34" charset="0"/>
                        <a:cs typeface="TH Chakra Petch" panose="02000506000000020004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926670" y="1089530"/>
            <a:ext cx="5396845" cy="177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Mid-Year Sale 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ลดทั้งห้าง </a:t>
            </a:r>
            <a:endParaRPr lang="th-TH" sz="2600" b="1" smtClean="0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เลือก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ซื้อ</a:t>
            </a: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ระหว่าง</a:t>
            </a:r>
            <a:r>
              <a:rPr lang="en-US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…</a:t>
            </a:r>
          </a:p>
          <a:p>
            <a:pPr>
              <a:lnSpc>
                <a:spcPct val="107000"/>
              </a:lnSpc>
            </a:pPr>
            <a:r>
              <a:rPr lang="en-US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  <a:sym typeface="Wingdings" panose="05000000000000000000" pitchFamily="2" charset="2"/>
              </a:rPr>
              <a:t></a:t>
            </a:r>
            <a:r>
              <a:rPr lang="th-TH" sz="26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รองเท้าลด </a:t>
            </a:r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50% 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จ่าย 1,500 บาท</a:t>
            </a:r>
            <a:endParaRPr lang="en-US" sz="26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  <a:sym typeface="Wingdings" panose="05000000000000000000" pitchFamily="2" charset="2"/>
              </a:rPr>
              <a:t>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เตารีดไอน้ำลด 40</a:t>
            </a:r>
            <a:r>
              <a:rPr lang="en-US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  <a:r>
              <a:rPr lang="th-TH" sz="26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จ่าย 900 บาท</a:t>
            </a:r>
            <a:endParaRPr lang="th-TH" sz="2600" b="1">
              <a:solidFill>
                <a:srgbClr val="795127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50079" y="3730493"/>
            <a:ext cx="4184416" cy="2606807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07546"/>
              </p:ext>
            </p:extLst>
          </p:nvPr>
        </p:nvGraphicFramePr>
        <p:xfrm>
          <a:off x="6625092" y="4527246"/>
          <a:ext cx="3635252" cy="16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42"/>
                <a:gridCol w="999242"/>
                <a:gridCol w="100866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เตารีดไอน้ำ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mtClean="0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900</a:t>
                      </a:r>
                      <a:endParaRPr lang="en-US" sz="26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6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48" y="1040138"/>
            <a:ext cx="1991207" cy="148133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785914" y="2124938"/>
            <a:ext cx="1097437" cy="1451244"/>
            <a:chOff x="2785914" y="2124938"/>
            <a:chExt cx="1097437" cy="145124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785914" y="2134563"/>
              <a:ext cx="1097437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795539" y="2124938"/>
              <a:ext cx="0" cy="1451244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912770" y="2594999"/>
            <a:ext cx="2069430" cy="977572"/>
            <a:chOff x="7912770" y="2594999"/>
            <a:chExt cx="2069430" cy="977572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912770" y="2594999"/>
              <a:ext cx="2069430" cy="0"/>
            </a:xfrm>
            <a:prstGeom prst="line">
              <a:avLst/>
            </a:prstGeom>
            <a:ln w="38100">
              <a:solidFill>
                <a:srgbClr val="C38F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9962950" y="2612746"/>
              <a:ext cx="0" cy="959825"/>
            </a:xfrm>
            <a:prstGeom prst="straightConnector1">
              <a:avLst/>
            </a:prstGeom>
            <a:ln w="38100">
              <a:solidFill>
                <a:srgbClr val="C38FA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807" y="441929"/>
            <a:ext cx="3090940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8171" y="423639"/>
            <a:ext cx="707197" cy="682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460" y="3695717"/>
            <a:ext cx="1828801" cy="7737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76" y="3695717"/>
            <a:ext cx="1828801" cy="7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93" y="1909731"/>
            <a:ext cx="695004" cy="682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68" y="1909731"/>
            <a:ext cx="701101" cy="682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50" y="1909731"/>
            <a:ext cx="695004" cy="6828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95" y="1909731"/>
            <a:ext cx="701101" cy="682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107" y="1909731"/>
            <a:ext cx="695004" cy="682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805" y="1909731"/>
            <a:ext cx="701101" cy="6828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527" y="1909731"/>
            <a:ext cx="695004" cy="6828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580" y="1909731"/>
            <a:ext cx="695004" cy="6828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93" y="2588883"/>
            <a:ext cx="695004" cy="6828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5668" y="2588883"/>
            <a:ext cx="707197" cy="682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0650" y="2588883"/>
            <a:ext cx="695004" cy="682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0595" y="2588883"/>
            <a:ext cx="701101" cy="682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3107" y="2588883"/>
            <a:ext cx="695004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7805" y="2588883"/>
            <a:ext cx="701101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6527" y="2588883"/>
            <a:ext cx="695004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58580" y="2588883"/>
            <a:ext cx="695004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3793" y="3297663"/>
            <a:ext cx="701101" cy="682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668" y="3297663"/>
            <a:ext cx="701101" cy="6828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0650" y="3297663"/>
            <a:ext cx="701101" cy="68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0595" y="3297663"/>
            <a:ext cx="725487" cy="682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3107" y="3297663"/>
            <a:ext cx="695004" cy="6828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7805" y="3297663"/>
            <a:ext cx="701101" cy="6828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6527" y="3297663"/>
            <a:ext cx="701101" cy="6828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8580" y="3297663"/>
            <a:ext cx="701101" cy="6828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63793" y="3961826"/>
            <a:ext cx="701101" cy="6828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05668" y="3961826"/>
            <a:ext cx="701101" cy="6828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50650" y="3961826"/>
            <a:ext cx="707197" cy="6828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0595" y="3961826"/>
            <a:ext cx="707197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03107" y="3961826"/>
            <a:ext cx="701101" cy="6828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27805" y="3961826"/>
            <a:ext cx="713294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46527" y="3961826"/>
            <a:ext cx="701101" cy="6828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58580" y="3961826"/>
            <a:ext cx="695004" cy="6828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63793" y="4638541"/>
            <a:ext cx="695004" cy="676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05668" y="4638541"/>
            <a:ext cx="70110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50650" y="4638541"/>
            <a:ext cx="695004" cy="676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70595" y="4638541"/>
            <a:ext cx="701101" cy="6828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3107" y="4638541"/>
            <a:ext cx="695004" cy="6828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27805" y="4638541"/>
            <a:ext cx="701101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6527" y="4638541"/>
            <a:ext cx="701101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58580" y="4638541"/>
            <a:ext cx="725487" cy="6828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3793" y="5315021"/>
            <a:ext cx="695004" cy="682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5668" y="5315021"/>
            <a:ext cx="701101" cy="6828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50650" y="5315021"/>
            <a:ext cx="695004" cy="6828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70595" y="5315021"/>
            <a:ext cx="701101" cy="6828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03107" y="5315021"/>
            <a:ext cx="695004" cy="6828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27805" y="5315021"/>
            <a:ext cx="701101" cy="6828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546527" y="5315021"/>
            <a:ext cx="707197" cy="6828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58580" y="5315021"/>
            <a:ext cx="707197" cy="682811"/>
          </a:xfrm>
          <a:prstGeom prst="rect">
            <a:avLst/>
          </a:prstGeom>
        </p:spPr>
      </p:pic>
      <p:sp>
        <p:nvSpPr>
          <p:cNvPr id="91" name="7-Point Star 90"/>
          <p:cNvSpPr/>
          <p:nvPr/>
        </p:nvSpPr>
        <p:spPr>
          <a:xfrm>
            <a:off x="10722795" y="5622836"/>
            <a:ext cx="729077" cy="559293"/>
          </a:xfrm>
          <a:prstGeom prst="star7">
            <a:avLst/>
          </a:prstGeom>
          <a:noFill/>
          <a:ln w="38100">
            <a:solidFill>
              <a:srgbClr val="F05B30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350" y="300410"/>
            <a:ext cx="4572000" cy="1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3 -0.0456 L -0.09973 -0.04537 C -0.11198 -0.0456 -0.1211 -0.0456 -0.13204 -0.04306 C -0.19349 -0.03658 -0.1379 -0.04121 -0.18516 -0.03658 C -0.3362 -0.03773 -0.23777 -0.04121 -0.38842 -0.04121 L -0.54948 -0.04121 L -0.65352 -0.04121 C -0.67644 -0.04213 -0.67995 -0.04121 -0.68672 -0.0456 C -0.69323 -0.07709 -0.69362 -0.1794 -0.69297 -0.22616 C -0.69089 -0.26875 -0.68894 -0.27084 -0.68269 -0.33334 C -0.678 -0.38241 -0.7181 -0.5588 -0.65599 -0.60324 C -0.60456 -0.60486 -0.603 -0.60324 -0.5655 -0.60764 L -0.45079 -0.60533 L -0.36459 -0.60324 C -0.29089 -0.59005 -0.21902 -0.59445 -0.14896 -0.58125 C -0.09361 -0.56875 -0.06744 -0.58565 -0.04401 -0.55509 C -0.03216 -0.52847 -0.01718 -0.46204 -0.01041 -0.40718 C -0.01249 -0.34468 -0.01497 -0.28218 -0.01718 -0.22084 C -0.02122 -0.18125 -0.02122 -0.18033 -0.03632 -0.1706 C -0.05078 -0.16158 -0.02317 -0.15278 -0.10886 -0.14908 L -0.5405 -0.15278 C -0.62487 -0.15718 -0.60404 -0.15741 -0.61641 -0.18403 C -0.61615 -0.22408 -0.61589 -0.26435 -0.61511 -0.3044 C -0.61394 -0.33565 -0.61277 -0.3669 -0.61198 -0.39861 C -0.61355 -0.43472 -0.66433 -0.50093 -0.62448 -0.52014 C -0.58477 -0.54121 -0.44362 -0.52755 -0.37344 -0.52315 C -0.30287 -0.5206 -0.23021 -0.55139 -0.20183 -0.50533 C -0.20144 -0.4206 -0.09257 -0.34699 -0.09218 -0.26181 C -0.09296 -0.20926 -0.08346 -0.13796 -0.08632 -0.12107 C -0.09817 -0.11273 -0.26849 0.05926 -0.30131 0.06273 C -0.33269 0.05833 -0.38438 -0.16621 -0.40717 -0.17269 C -0.40964 -0.175 -0.42644 -0.20185 -0.42891 -0.20185 C -0.43165 -0.20324 -0.38646 -0.24722 -0.38907 -0.25093 C -0.39011 -0.25093 -0.31602 -0.27315 -0.31758 -0.27315 C -0.31875 -0.27361 -0.2336 -0.33195 -0.23529 -0.3331 C -0.23568 -0.33334 -0.32709 -0.34121 -0.32709 -0.34468 C -0.32748 -0.3456 -0.40534 -0.34074 -0.40443 -0.34468 C -0.40443 -0.34445 -0.48829 -0.32685 -0.48698 -0.32824 C -0.48386 -0.33565 -0.56915 -0.23472 -0.56511 -0.2419 C -0.55808 -0.25278 -0.57631 -0.35116 -0.5711 -0.3625 C -0.57071 -0.3625 -0.47162 -0.43033 -0.47084 -0.43403 C -0.46967 -0.46204 -0.54402 -0.51875 -0.56329 -0.54097 " pathEditMode="relative" rAng="0" ptsTypes="AAAAAAAAAAAAAAAAAAAAAAAAAAAAAAAAAAAAAAAAAA">
                                      <p:cBhvr>
                                        <p:cTn id="18" dur="6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1A21EDF8E6A40831CAB6B20FEECED" ma:contentTypeVersion="1" ma:contentTypeDescription="Create a new document." ma:contentTypeScope="" ma:versionID="7db0ac9fe722a5e55a0f7b561f213d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A42BAD-B85A-470E-AD86-72A4A17741F3}"/>
</file>

<file path=customXml/itemProps2.xml><?xml version="1.0" encoding="utf-8"?>
<ds:datastoreItem xmlns:ds="http://schemas.openxmlformats.org/officeDocument/2006/customXml" ds:itemID="{173D089A-3A2C-4E65-8621-778199160344}"/>
</file>

<file path=customXml/itemProps3.xml><?xml version="1.0" encoding="utf-8"?>
<ds:datastoreItem xmlns:ds="http://schemas.openxmlformats.org/officeDocument/2006/customXml" ds:itemID="{F26ACF22-04C3-460E-9510-A97F598D0F3D}"/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5273</Words>
  <Application>Microsoft Office PowerPoint</Application>
  <PresentationFormat>Widescreen</PresentationFormat>
  <Paragraphs>1132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9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Kristen ITC</vt:lpstr>
      <vt:lpstr>TH Chakra Petch</vt:lpstr>
      <vt:lpstr>TH Mali Grade 6</vt:lpstr>
      <vt:lpstr>TH SarabunPSK</vt:lpstr>
      <vt:lpstr>Wingdings</vt:lpstr>
      <vt:lpstr>Wingdings 2</vt:lpstr>
      <vt:lpstr>1_Office Theme</vt:lpstr>
      <vt:lpstr>1_Custom Design</vt:lpstr>
      <vt:lpstr>2_Office Theme</vt:lpstr>
      <vt:lpstr>3_Office Theme</vt:lpstr>
      <vt:lpstr>บทที่ 2 การเงินส่วนบุคคล...รู้ก่อน ทำก่อน รวยกว่า</vt:lpstr>
      <vt:lpstr> กิจกรรมที่ 2.2 เกม Money 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คิดให้รอบ ออมให้ครบ ที่เหลือใช้จ่ายตามสบาย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สิรีธร ปุษปาคม</cp:lastModifiedBy>
  <cp:revision>1246</cp:revision>
  <dcterms:created xsi:type="dcterms:W3CDTF">2019-01-08T07:12:09Z</dcterms:created>
  <dcterms:modified xsi:type="dcterms:W3CDTF">2019-07-04T06:55:11Z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0x010100FE61A21EDF8E6A40831CAB6B20FEECED</vt:lpwstr>
  </property>
  <property fmtid="{D5CDD505-2E9C-101B-9397-08002B2CF9AE}" pid="3" name="Order">
    <vt:r8>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