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0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1"/>
  </p:notesMasterIdLst>
  <p:sldIdLst>
    <p:sldId id="290" r:id="rId5"/>
    <p:sldId id="312" r:id="rId6"/>
    <p:sldId id="316" r:id="rId7"/>
    <p:sldId id="315" r:id="rId8"/>
    <p:sldId id="313" r:id="rId9"/>
    <p:sldId id="299" r:id="rId10"/>
    <p:sldId id="300" r:id="rId11"/>
    <p:sldId id="301" r:id="rId12"/>
    <p:sldId id="314" r:id="rId13"/>
    <p:sldId id="306" r:id="rId14"/>
    <p:sldId id="307" r:id="rId15"/>
    <p:sldId id="303" r:id="rId16"/>
    <p:sldId id="304" r:id="rId17"/>
    <p:sldId id="310" r:id="rId18"/>
    <p:sldId id="293" r:id="rId19"/>
    <p:sldId id="288" r:id="rId20"/>
  </p:sldIdLst>
  <p:sldSz cx="12192000" cy="6858000"/>
  <p:notesSz cx="6669088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917"/>
    <a:srgbClr val="6E68FA"/>
    <a:srgbClr val="1DA3B7"/>
    <a:srgbClr val="D7F5F4"/>
    <a:srgbClr val="A9F5F1"/>
    <a:srgbClr val="003865"/>
    <a:srgbClr val="DEFEFF"/>
    <a:srgbClr val="FC5B58"/>
    <a:srgbClr val="FF9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463" autoAdjust="0"/>
    <p:restoredTop sz="92635" autoAdjust="0"/>
  </p:normalViewPr>
  <p:slideViewPr>
    <p:cSldViewPr snapToGrid="0">
      <p:cViewPr varScale="1">
        <p:scale>
          <a:sx n="104" d="100"/>
          <a:sy n="104" d="100"/>
        </p:scale>
        <p:origin x="762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9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79C76-8254-4F76-9C49-CE72A01C725E}" type="datetimeFigureOut">
              <a:rPr lang="th-TH" smtClean="0"/>
              <a:t>04/07/62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A700-ACF3-482C-A77F-5D8D50C984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3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0137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 และความเสี่ยง</a:t>
            </a:r>
            <a:endParaRPr lang="th-TH" sz="1600" b="1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เมื่อมาถึงจุดนี้ ทุกคนคงอยากออมหรือลงทุนในผลิตภัณฑ์ที่ให้ผลตอบแทนสูงที่สุด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แต่ในความเป็นจริงแล้ว 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ผลตอบแทนที่สูงก็มาพร้อมกับความเสี่ยงที่สูงด้วย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ซึ่งความเสี่ยงนี้เอง อาจทำให้คุณมี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โอกาสได้ผลตอบแทนน้อยกว่าที่คาด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สูญเสียเงินที่ลงทุนทั้งหมด </a:t>
            </a:r>
            <a:endParaRPr lang="th-TH" sz="1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70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8342" y="4604283"/>
            <a:ext cx="5998861" cy="5213403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หลายคนคงเคยเล่นเกมยิงธนูหรือเกมปาเป้าตามงานต่าง ๆ 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สมมติว่า มี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แป้นธนูลอยอยู่ในน้ำ 3 ระยะ คือ ใกล้ กลาง ไกล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 smtClean="0">
                <a:latin typeface="Browallia New" pitchFamily="34" charset="-34"/>
                <a:cs typeface="Browallia New" pitchFamily="34" charset="-34"/>
              </a:rPr>
              <a:t>หากเราใช้ลูกศรที่มีถุงเงินแขวนอยู่ยิงถูกแป้น </a:t>
            </a:r>
          </a:p>
          <a:p>
            <a:pPr marL="803275" lvl="1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ระยะใกล้ คือ แป้นสีเขียว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เงินฝาก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ที่ให้ผลตอบแทน 1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</a:p>
          <a:p>
            <a:pPr marL="803275" lvl="1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ระยะกลาง คือ แป้นสีเหลือง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พันธบัตร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ที่ให้ผลตอบแทน 3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03275" lvl="1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ระยะไกล คือ แป้นสีแดง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หุ้น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ที่ให้ผลตอบแทน 7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เราจะเลือกยิงแป้นไหนดี...?   </a:t>
            </a:r>
            <a:endParaRPr lang="th-TH" sz="1600" b="0" smtClean="0">
              <a:latin typeface="Browallia New" pitchFamily="34" charset="-34"/>
              <a:cs typeface="Browallia New" pitchFamily="34" charset="-34"/>
            </a:endParaRPr>
          </a:p>
          <a:p>
            <a:pPr marL="803275" marR="0" lvl="1" indent="-180975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นาย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อยากได้ผลตอบแทนสูง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จึงตั้งใจยิงเฉพาะแป้นหุ้น แต่แป้นหุ้นอยู่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ค่อนข้างไกล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มีความเสี่ยงและโอกาสยิงพลาดค่อนข้างมาก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โดยจะเห็นได้ว่า นาย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ยิง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เป้าและได้ผลตอบแทนแค่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1 ครั้งเท่านั้น นอกนั้นพลาดตกน้ำหมด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ทำให้เงินที่นำมาลงทุนสูญ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ไปด้วย</a:t>
            </a:r>
          </a:p>
          <a:p>
            <a:pPr marL="803275" marR="0" lvl="1" indent="-180975" fontAlgn="auto"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นาย</a:t>
            </a:r>
            <a:r>
              <a:rPr lang="en-US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B </a:t>
            </a:r>
            <a:r>
              <a:rPr lang="th-TH" sz="160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อยากได้ผลตอบแทนสูงเหมือนกัน แต่กลัวยิงพลาด 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เลยเลือกยิงแป้นที่ความเสี่ยงน้อยกว่าหรือมีโอกาสพลาดน้อย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แต่</a:t>
            </a: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ให้ผลตอบแทนต่ำลงมา 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ซึ่งก็คือ เงินฝากและพันธบัตร โดยจะเห็นว่านาย </a:t>
            </a:r>
            <a:r>
              <a:rPr lang="en-US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 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ยิงพลาดน้อยกว่านาย </a:t>
            </a:r>
            <a:r>
              <a:rPr lang="en-US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แสดงให้เห็นว่าแม้นาย </a:t>
            </a:r>
            <a:r>
              <a:rPr lang="en-US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 </a:t>
            </a:r>
            <a:br>
              <a:rPr lang="en-US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จะได้ผลตอบแทนต่ำกว่านาย </a:t>
            </a:r>
            <a:r>
              <a:rPr lang="en-US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</a:t>
            </a: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แต่ก็สูญเสียเงินลงทุนน้อยกว่า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เช่นกัน</a:t>
            </a:r>
            <a:r>
              <a:rPr lang="en-US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0" baseline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จากการยิงแป้นจะเห็นได้ว่า แป้นที่ให้ผลตอบแทนสูงก็จะมีความเสี่ยงที่สูงด้วย เช่นเดียวกับ</a:t>
            </a:r>
            <a:br>
              <a:rPr lang="th-TH" sz="1600" b="0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baseline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การลงทุนที่ให้ผลตอบแทนสูงก็จะมีความเสี่ยงสูงด้วย</a:t>
            </a:r>
          </a:p>
          <a:p>
            <a:pPr marL="285750"/>
            <a:endParaRPr lang="th-TH" b="0" baseline="0" smtClean="0"/>
          </a:p>
          <a:p>
            <a:pPr marL="285750" indent="4763">
              <a:buFont typeface="Arial" panose="020B0604020202020204" pitchFamily="34" charset="0"/>
              <a:buChar char="•"/>
            </a:pP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32067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167" y="3832953"/>
            <a:ext cx="6159417" cy="5899993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แต่ละคนสามารถรับความเสี่ยงได้เท่ากันหรือไม่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</a:p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</a:t>
            </a:r>
            <a:r>
              <a:rPr lang="th-TH" sz="1600" b="1" u="sng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</a:t>
            </a:r>
            <a:r>
              <a:rPr lang="th-TH" sz="1600" b="1" u="none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446088" marR="0" indent="-1778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u="none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แต่ละคนสามารถรับความเสี่ยง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หรือความเสียหายที่เกิดขึ้นได้ไม่เท่ากัน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อย่างเช่น นาย </a:t>
            </a:r>
            <a:r>
              <a:rPr lang="en-US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และนาย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 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</a:t>
            </a:r>
            <a:r>
              <a:rPr lang="en-US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slide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ที่แล้ว ก็รับความเสี่ยงได้ต่างกัน โดยนาย </a:t>
            </a:r>
            <a:r>
              <a:rPr lang="en-US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A 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สามารถรับความเสี่ยงได้มากกว่า</a:t>
            </a:r>
            <a:b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นาย </a:t>
            </a:r>
            <a:r>
              <a:rPr lang="en-US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 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เลยเลือกยิงแป้นหุ้นที่มีความเสี่ยงสูงกว่านั่นเอง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ทัศนคติ อายุ และฐานะทางการเงินที่ต่างกัน ทำให้แต่ละคนรับความเสี่ยงได้ไม่เท่ากัน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โดยทั่วไปผู้สูงอายุที่มีเพียงเงินก้อนสุดท้าย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มักรับความเสี่ยงได้น้อยกว่าคนในวัยหนุ่มสาว เพราะผู้สูงอายุต้องการความมั่นคง เนื่องจากไม่มีโอกาสมากนักที่จะหารายได้มาชดเชยหากเกิดผลขาดทุน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ก่อนตัดสินใจออมและลงทุน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จะต้องพิจารณาก่อนว่า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รับ</a:t>
            </a:r>
            <a:r>
              <a:rPr lang="th-TH" sz="1600" b="1" spc="-2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</a:t>
            </a:r>
            <a:r>
              <a:rPr lang="th-TH" sz="1600" b="1" spc="-20">
                <a:latin typeface="Browallia New" panose="020B0604020202020204" pitchFamily="34" charset="-34"/>
                <a:cs typeface="Browallia New" panose="020B0604020202020204" pitchFamily="34" charset="-34"/>
              </a:rPr>
              <a:t>เสี่ยงที่เกิดขึ้น</a:t>
            </a:r>
            <a:r>
              <a:rPr lang="th-TH" sz="1600" b="1" spc="-2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br>
              <a:rPr lang="th-TH" sz="1600" b="1" spc="-2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spc="-2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</a:t>
            </a:r>
            <a:r>
              <a:rPr lang="th-TH" sz="1600" b="1" spc="-20">
                <a:latin typeface="Browallia New" panose="020B0604020202020204" pitchFamily="34" charset="-34"/>
                <a:cs typeface="Browallia New" panose="020B0604020202020204" pitchFamily="34" charset="-34"/>
              </a:rPr>
              <a:t>น้อยแค่ไหน</a:t>
            </a:r>
            <a:endParaRPr lang="th-TH" sz="1600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คุณอยากรู้ระดับความเสี่ยงที่สามารถ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ยอม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รับได้หรือ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เปล่า</a:t>
            </a:r>
            <a:r>
              <a:rPr lang="en-US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?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ถ้าอยากรู้ให้ลองสแกน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QR </a:t>
            </a:r>
            <a:r>
              <a:rPr lang="en-US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code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เพื่อทดสอบระดับ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ความเสี่ยงที่ยอมรับ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ได้กันเลย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(หากมี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เวลา ผู้สอน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อาจ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ให้ผู้เรียนทำพร้อมกัน)</a:t>
            </a:r>
            <a:endParaRPr lang="th-TH" sz="1600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มาถึงคำถามสำคัญ 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แล้วจะเลือกลงทุนอย่างไรดี</a:t>
            </a:r>
            <a:r>
              <a:rPr lang="en-US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892175" marR="0" indent="-892175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    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u="sng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</a:t>
            </a:r>
            <a:r>
              <a:rPr lang="th-TH" sz="1600" b="1" u="none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คุณควร</a:t>
            </a:r>
            <a:r>
              <a:rPr lang="th-TH" sz="1600" b="1" kern="1200" spc="-2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ชั่งน้ำหนัก</a:t>
            </a:r>
            <a:r>
              <a:rPr lang="th-TH" sz="1600" b="1" spc="-2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ระหว่างผลตอบแทนที่ต้องการและความเสี่ยงที่รับได้  </a:t>
            </a:r>
            <a:br>
              <a:rPr lang="th-TH" sz="1600" b="1" spc="-2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spc="-2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และดูว่าสิ่งที่จะลงทุนมีความเสี่ยงและให้ผลตอบแทนเหมาะกับคุณหรือไม่ </a:t>
            </a:r>
          </a:p>
          <a:p>
            <a:pPr marL="285750" marR="0" indent="-285750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จากตัวอย่างการเปรียบเทียบ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ความเสี่ยงและ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ผลตอบแทนในการลงทุนประเภทต่าง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ๆ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เห็น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ได้ว่า 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ฝากมี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ความเสี่ยงและผลตอบแทนต่ำกว่า หุ้นกู้ หุ้นสามัญ/หุ้นทุน และทองคำ/อสังหาริมทรัพย์ ตามลำดับ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0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606810"/>
            <a:ext cx="5637206" cy="4908237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0" marR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การกระจายความเสี่ยง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การลงทุนที่หลากหลายช่วยกระจายความเสี่ยงและลดความเสียหายจากการลงทุนได้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คุณ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ไม่ควรนำเงินที่มีทั้งหมดหรือเกือบทั้งหมดไปออมหรือลงทุนประเภทเดียวกัน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เพราะหากเกิดความเสียหายหรือขาดทุน คุณอาจสูญเสียเงินที่เก็บออมมาตลอดชีวิตก็เป็นได้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การลงทุนที่หลากหลายเปรียบได้กับการทำไร่นาสวนผสม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ที่เราเลี้ยงปลา ทำไร่ และปลูกผักไปพร้อม ๆ กัน จึงทำให้มีรายได้จากหลายทาง หากพืชไร่ที่ปลูกราคาตกต่ำ เรายังมีรายได้จากการขายปลา หรือขายผักมาชดเชยได้</a:t>
            </a:r>
            <a:endParaRPr lang="th-TH" sz="1600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เช่นเดียวกับการลงทุน ในภาวะที่เศรษฐกิจตกต่ำ </a:t>
            </a:r>
          </a:p>
          <a:p>
            <a:pPr marL="450850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ถ้าลงทุนในทองคำ 100</a:t>
            </a:r>
            <a:r>
              <a:rPr lang="en-US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แล้วราคาทองลดลง ก็จะได้รับความเสียหายหรือเกิดขาดทุนค่อนข้างสูง </a:t>
            </a:r>
          </a:p>
          <a:p>
            <a:pPr marL="450850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แต่ถ้าแบ่งเงินไปลงทุนแบบอื่นด้วย 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สลากออมทรัพย์ และเงินฝาก ก็อาจขาดทุน</a:t>
            </a:r>
            <a:b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จากการลงทุนในทองคำบ้าง แต่ก็ยังได้ผลตอบแทนจากสลากออมทรัพย์ และเงินฝากอยู่</a:t>
            </a:r>
            <a:endParaRPr lang="en-US" sz="1600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5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5"/>
            <a:ext cx="5716836" cy="3908614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th-TH" sz="1600" b="1" smtClean="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สิ่งที่ควรทำก่อนการลงทุน</a:t>
            </a:r>
            <a:endParaRPr lang="en-US" sz="1600" smtClean="0">
              <a:effectLst/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lvl="1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รู้จักตัวเองว่ารับความเสี่ยงได้แค่ไหน</a:t>
            </a:r>
            <a:endParaRPr lang="th-TH" sz="160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lvl="1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ศึกษาข้อมูลของสิ่งที่จะลงทุนอย่างละเอียด</a:t>
            </a:r>
            <a:endParaRPr lang="th-TH" sz="1600"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  <a:p>
            <a:pPr marL="627063" lvl="1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ตัดสินใจเลือกการลงทุนที่เหมาะสมกับตนเอง ทั้งผลตอบแทนที่ต้องการ ความเสี่ยง</a:t>
            </a:r>
            <a:br>
              <a:rPr lang="th-TH" sz="1600" smtClean="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</a:br>
            <a:r>
              <a:rPr lang="th-TH" sz="1600" smtClean="0"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ที่รับได้</a:t>
            </a:r>
          </a:p>
          <a:p>
            <a:pPr marL="627063" lvl="1" indent="-1158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กระจาย</a:t>
            </a:r>
            <a:r>
              <a:rPr lang="th-TH" sz="160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ความเสี่ยงในการลงทุน</a:t>
            </a:r>
            <a:r>
              <a:rPr lang="th-TH" smtClean="0">
                <a:solidFill>
                  <a:srgbClr val="264356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n-cs"/>
              </a:rPr>
              <a:t/>
            </a:r>
            <a:br>
              <a:rPr lang="th-TH" smtClean="0">
                <a:solidFill>
                  <a:srgbClr val="264356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+mn-cs"/>
              </a:rPr>
            </a:br>
            <a:endParaRPr lang="en-US" sz="120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63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30797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502" y="3820848"/>
            <a:ext cx="5736500" cy="585157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2.3 เกมโยนห่วง (ประมาณ 20 นาที)</a:t>
            </a:r>
          </a:p>
          <a:p>
            <a:pPr marL="446088" lvl="0" indent="-1555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576263" lvl="0" indent="47625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ห่วงและที่คล้องห่วง 3 ชุด (อาจปรับเป็นลูกบอลและตะกร้าได้)</a:t>
            </a:r>
          </a:p>
          <a:p>
            <a:pPr marL="576263" lvl="0" indent="47625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ธนบัตรจำลองมูลค่า 50 บาท 100 บาท 500 บาท และ 1,000 บาท </a:t>
            </a:r>
            <a:endParaRPr lang="en-US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6088" lvl="1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468313" lvl="0" indent="-33338">
              <a:spcBef>
                <a:spcPts val="600"/>
              </a:spcBef>
              <a:buAutoNum type="arabicPeriod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ผู้สอน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แบ่งผู้เรียนเป็นกลุ่ม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และแจกธนบัตรจำลองกลุ่มละ 1,500 บาท</a:t>
            </a:r>
          </a:p>
          <a:p>
            <a:pPr marL="446088" lvl="0" indent="33338">
              <a:spcBef>
                <a:spcPts val="600"/>
              </a:spcBef>
              <a:buAutoNum type="arabicPeriod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ชี้แจง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กติกาให้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ผู้เรียน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ทราบ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987425" lvl="1" indent="-85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เกม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จะสิ้นสุดเมื่อผู้เล่นแต่ละคนโยนห่วงครบคนละ 2 ครั้ง หรือเงิน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สะสม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ในกลุ่มหมด แล้วแต่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สถานการณ์ใดเกิดขึ้น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</a:t>
            </a:r>
          </a:p>
          <a:p>
            <a:pPr marL="892175" lvl="1" indent="1222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เล่นแต่ละกลุ่มมีสิทธิ์เลือกที่จะโยนห่วงหรือไม่ก็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</a:p>
          <a:p>
            <a:pPr marL="1073150" lvl="1" indent="-171450" defTabSz="9017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ต้องการโยนห่วง ผู้เล่นแต่ละคนมีสิทธิ์โยนได้ </a:t>
            </a:r>
            <a:r>
              <a:rPr lang="en-GB" sz="160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ครั้ง และในการโยนทุกครั้ง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ต้องจ่ายเงิน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ให้แก่ผู้สอน 100 บาท </a:t>
            </a:r>
          </a:p>
          <a:p>
            <a:pPr marL="892175" lvl="1" indent="1222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เล่นจะได้รับเงินจากการโยนห่วงตามระยะ ดังนี้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2" indent="434975">
              <a:spcBef>
                <a:spcPts val="300"/>
              </a:spcBef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- โยน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ห่วงไม่เข้าเป้า จ่ายเงิน 50 บาท </a:t>
            </a:r>
          </a:p>
          <a:p>
            <a:pPr lvl="2" indent="434975">
              <a:spcBef>
                <a:spcPts val="300"/>
              </a:spcBef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- โยน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ห่วงเข้าที่ระยะ 3 เมตร ได้รับเงิน 100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2" indent="434975">
              <a:spcBef>
                <a:spcPts val="300"/>
              </a:spcBef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- โยน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ห่วงเข้าที่ระยะ </a:t>
            </a:r>
            <a:r>
              <a:rPr lang="en-GB" sz="160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เมตร ได้รับเงิน </a:t>
            </a:r>
            <a:r>
              <a:rPr lang="en-GB" sz="160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00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2" indent="434975">
              <a:spcBef>
                <a:spcPts val="300"/>
              </a:spcBef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-  โยน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ห่วงเข้าที่ระยะ </a:t>
            </a:r>
            <a:r>
              <a:rPr lang="en-GB" sz="1600">
                <a:latin typeface="Browallia New" panose="020B0604020202020204" pitchFamily="34" charset="-34"/>
                <a:cs typeface="Browallia New" panose="020B0604020202020204" pitchFamily="34" charset="-34"/>
              </a:rPr>
              <a:t>7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เมตร ได้รับเงิน 1</a:t>
            </a:r>
            <a:r>
              <a:rPr lang="en-GB" sz="1600">
                <a:latin typeface="Browallia New" panose="020B0604020202020204" pitchFamily="34" charset="-34"/>
                <a:cs typeface="Browallia New" panose="020B0604020202020204" pitchFamily="34" charset="-34"/>
              </a:rPr>
              <a:t>,0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00 บาท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025525" lvl="1" indent="-1333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กลุ่มที่มีเงินเหลือสูงสุดจะเป็นผู้ชนะการแข่งขัน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2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8223" y="4777195"/>
            <a:ext cx="6192000" cy="465138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จากการเล่นเกมเราจะเห็นได้ว่า</a:t>
            </a:r>
          </a:p>
          <a:p>
            <a:pPr marL="534988" lvl="0" indent="-268288">
              <a:spcBef>
                <a:spcPts val="600"/>
              </a:spcBef>
              <a:buAutoNum type="arabicPeriod"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ผู้ลงทุนจะมีต้นทุนในการลงทุน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ซึ่งจะเห็นได้ว่า หากผู้เล่นเลือกโยนห่วงจะต้องจ่ายเงิน 100 บาท ให้แก่ผู้สอนทุกครั้ง </a:t>
            </a:r>
          </a:p>
          <a:p>
            <a:pPr marL="534988" lvl="0" indent="-266700">
              <a:spcBef>
                <a:spcPts val="600"/>
              </a:spcBef>
              <a:buAutoNum type="arabicPeriod"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การลงทุนย่อมมีความเสี่ยง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นอกจากจะไม่ได้รับผลตอบแทนตามที่คาดแล้ว ยังมีโอกาสสูญเสียเงินต้นด้วย เช่นเดียวกับในเกมที่ผู้เล่นต้องจ่ายเงิน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50 บาท หากโยนห่วงไม่เข้าเป้า</a:t>
            </a:r>
          </a:p>
          <a:p>
            <a:pPr marL="534988" lvl="0" indent="-266700">
              <a:spcBef>
                <a:spcPts val="600"/>
              </a:spcBef>
              <a:buAutoNum type="arabicPeriod"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การลงทุนที่ให้ผลตอบแทนสูง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ย่อมมีความเสี่ยงสูงด้วย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เช่นเดียวกับการโยนห่วงที่ระยะไกล แม้มีโอกาสเข้าเป้าน้อย แต่หากเข้าเป้าแล้วจะได้รับผลตอบแทนสูงกว่าโยนห่วงเข้าที่ระยะใกล้</a:t>
            </a:r>
          </a:p>
          <a:p>
            <a:pPr marL="534988" lvl="0" indent="-266700">
              <a:spcBef>
                <a:spcPts val="600"/>
              </a:spcBef>
              <a:buAutoNum type="arabicPeriod"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ผู้ลงทุนแต่ละคนยอมรับความเสี่ยงได้แตกต่างกัน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ผู้เล่นที่โยนห่วงที่ระยะ 7 เมตร สามารถยอมรับความเสี่ยงได้สูงกว่าผู้เล่นที่โยนห่วงที่ระยะ 3 เมตร หรือผู้เล่นที่เลือกไม่โยนห่วงเลย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 indent="268288">
              <a:spcBef>
                <a:spcPts val="600"/>
              </a:spcBef>
              <a:tabLst>
                <a:tab pos="539750" algn="l"/>
              </a:tabLst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  เมื่อผู้เรียนเข้าใจความเสี่ยงที่สามารถยอมรับได้แล้ว ก็จะสามารถเลือกลงทุน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ให้เหมาะสมกับตนได้</a:t>
            </a:r>
            <a:endParaRPr lang="en-US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5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>
                <a:solidFill>
                  <a:prstClr val="black"/>
                </a:solidFill>
              </a:rPr>
              <a:pPr/>
              <a:t>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3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8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6221" y="438430"/>
            <a:ext cx="5461000" cy="3071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690" y="3510242"/>
            <a:ext cx="6184062" cy="6218974"/>
          </a:xfrm>
        </p:spPr>
        <p:txBody>
          <a:bodyPr/>
          <a:lstStyle/>
          <a:p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ทุกคนคงทราบกันดีว่า การออมอย่างสม่ำเสมอเป็นการสร้างนิสัยหรือวินัยที่ดี ซึ่งจะทำให้มีเงินเพียงพอสำหรับซื้อของที่อยากได้ หรือบรรลุเป้าหมายทางการเงินต่าง ๆ เช่น ใช้จ่ายในยามฉุกเฉิน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แต่การออมที่ถูกต้องควรทำอย่างฉลาด คือ ทำให้เงินออมที่มีอยู่งอกเงยขึ้น และสามารถสร้าง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 หรือที่เรียกว่า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“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ให้กับคุณได้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สิ่งที่ควรรู้จักก่อนเริ่มลงทุน คือ 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ดอกเบี้ยทบต้น</a:t>
            </a:r>
            <a:r>
              <a:rPr lang="en-US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ดอกเบี้ยทบต้น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1600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คิด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ดอกเบี้ยจากเงินต้นและดอกเบี้ยสะสมของงวดก่อนหน้า </a:t>
            </a:r>
            <a:b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หากฝากเงินที่ธนาคาร 100 บาท ดอกเบี้ย 3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ต่อปี โดยไม่ถอนเงินมาใช้ </a:t>
            </a:r>
          </a:p>
          <a:p>
            <a:pPr marL="628650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เมื่อครบปีที่ 1 </a:t>
            </a:r>
          </a:p>
          <a:p>
            <a:pPr marL="628650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เงินฝาก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เริ่มต้นที่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100 บาท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ได้รับดอกเบี้ย 3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</a:p>
          <a:p>
            <a:pPr marL="628650"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เงินฝากของคุณเพิ่มขึ้นเป็น 103 บาท ซึ่งจะกลายเป็นเงินต้นของปีที่ 2 </a:t>
            </a:r>
          </a:p>
          <a:p>
            <a:pPr marL="628650" indent="-1809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เมื่อครบปีที่ 2 </a:t>
            </a:r>
          </a:p>
          <a:p>
            <a:pPr marL="719138" indent="-90488"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เงินต้น 103 บาท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จะได้รับ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 3.09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</a:p>
          <a:p>
            <a:pPr marL="768350" indent="-139700"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ให้เงินฝากของคุณ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เพิ่มขึ้นเป็น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106.09 บาท ซึ่งจะกลายเป็นเงินต้นของปีที่ 3 และจะเป็น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เช่นนี้ต่อไป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เรื่อย ๆ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ดอกเบี้ยทบต้นมีประโยชน์อย่างไร </a:t>
            </a:r>
          </a:p>
          <a:p>
            <a:pPr marL="628650" lvl="1" indent="-18097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ดอกเบี้ยทบต้นจะทำให้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เงินออมของคุณงอกเงยและไปถึงเป้าหมายการออมได้เร็ว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 </a:t>
            </a:r>
            <a:b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ถ้า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อยากมีเงิน 100,000 บาท โดยเก็บเงินเดือนละ 1,550 บาท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19138" lvl="2" indent="-90488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หยอดกระปุก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จะใช้เวลา 5 ปีครึ่ง 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19138" lvl="2" indent="-90488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แต่ถ้านำไป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ฝาก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ธนาคาร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ที่ให้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 3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ต่อปี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(คิดดอกเบี้ยแบบทบต้น) จะ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ใช้เวลาแค่ 5 ปี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</a:t>
            </a: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ถ้าเก็บออมได้ระดับหนึ่งแล้ว ควรนำเงินไปลงทุนเพื่อให้พลังของดอกเบี้ยทบต้นทำงานให้เงินของคุณงอกเงย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โดยอาจเริ่มจากการฝากธนาคารก็ได้</a:t>
            </a:r>
            <a:endParaRPr lang="en-US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24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4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5"/>
            <a:ext cx="5496309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เงินเฟ้อคืออะไร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เงินเฟ้อ</a:t>
            </a:r>
            <a:r>
              <a:rPr lang="th-TH" sz="1600" b="1" kern="1200" baseline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ภาวะที่ราคาสินค้าหรือบริการแพงขึ้น ทำให้เงินจำนวนเท่าเดิมซื้อสินค้า</a:t>
            </a:r>
            <a:b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หรือบริการได้ลดลง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ลองจินตนาการว่าเรานำเงิน 500 บาท ไปซื้อของที่ซุปเปอร์มาร์เก็ตในช่วงเวลาที่ต่างกัน</a:t>
            </a:r>
            <a:endParaRPr lang="th-TH" sz="1600" kern="1200" baseline="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ถ้าย้อนไป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ในอดีต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 10 ปีก่อน เงิน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500 บาท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สามารถซื้อของได้เยอะมาก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ขณะที่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ในปัจจุบัน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เงิน 500 บาท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สามารถซื้อของได้น้อยลง 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ถ้าภาวะเงินเฟ้อยังคงเกิดขึ้น เงิน 500 บาท ก็จะซื้อของได้น้อยลงเรื่อย ๆ 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ในอนาคต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เห็น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ได้ว่าในภาวะเงินเฟ้อ มูลค่าของเงินจะลดลง โดยเงิน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500 บาท ในอดีต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</a:t>
            </a:r>
            <a:b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ของได้มากกว่าเงิน 500 บาท 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ปัจจุบันและอนาคต</a:t>
            </a:r>
          </a:p>
          <a:p>
            <a:pPr marL="446088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th-TH" sz="1600" kern="1200" smtClean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94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5"/>
            <a:ext cx="5574512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ผลตอบแทนที่แท้จริง</a:t>
            </a:r>
            <a:endParaRPr lang="th-TH" sz="160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ผลตอบแทนที่เห็นหรือได้รับ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คือ ผลตอบแทนที่เราได้จริงๆ หรือไม่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    </a:t>
            </a:r>
            <a:r>
              <a:rPr lang="th-TH" sz="1600" b="1" u="sng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</a:t>
            </a:r>
            <a:r>
              <a:rPr lang="th-TH" sz="1600" b="1" u="none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 u="none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ไม่ใช่ </a:t>
            </a:r>
            <a:endParaRPr lang="th-TH" sz="1600" b="0" u="sng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ผลตอบแทนที่ได้รับ</a:t>
            </a:r>
            <a:r>
              <a:rPr lang="th-TH" sz="1600" b="1" u="sng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ไม่ใช่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ผลตอบแทนที่แท้จริง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ซึ่งสามารถหา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อัตราผลตอบแทนที่แท้จริงได้ โดยนำอัตราผลตอบแทนที่ได้ไปหัก</a:t>
            </a:r>
            <a:b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อัตราเงินเฟ้อ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เพราะฉะนั้น เวลาที่ตัดสินใจลงทุนหรือออมเงิน 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ควรเลือกผลิตภัณฑ์ที่ให้ผลตอบแทนสูงกว่าเงินเฟ้อ หรือ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</a:t>
            </a: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เอาชนะเงินเฟ้อได้</a:t>
            </a:r>
            <a:r>
              <a:rPr lang="th-TH" sz="1600" b="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นั่นเอง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8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5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5"/>
            <a:ext cx="5506762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ถ้าอัตราเงินเฟ้อเท่ากับ 2</a:t>
            </a:r>
            <a:r>
              <a:rPr lang="en-US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ต่อปี หากนำเงินไปฝากบัญชีออมทรัพย์ที่ให้ดอกเบี้ยหรือผลตอบแทน 0.25</a:t>
            </a:r>
            <a:r>
              <a:rPr lang="en-US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ต่อปี คุณจะได้รับผลตอบแทนที่แท้จริงเท่า</a:t>
            </a:r>
            <a:r>
              <a:rPr lang="th-TH" sz="16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ใด</a:t>
            </a:r>
            <a:r>
              <a:rPr lang="en-US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endParaRPr lang="th-TH" sz="1600" kern="1200" smtClean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82563" marR="0" indent="-1825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1600" b="1" u="sng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</a:t>
            </a:r>
            <a:r>
              <a:rPr lang="th-TH" sz="1600" b="0" u="none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444500" lvl="1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0" u="none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จะได้รับผลตอบแทนที่แท้จริง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-1.75</a:t>
            </a:r>
            <a:r>
              <a:rPr lang="en-US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ซึ่งแปลว่า</a:t>
            </a:r>
            <a:r>
              <a:rPr lang="th-TH" sz="1600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เงินออมของคุณไม่ได้สร้างผลตอบแทนให้กับคุณเลย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44500" lvl="1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ควรเปลี่ยนไปลงทุนหรือออมในผลิตภัณฑ์อื่นที่ให้ผลตอบแทนสูงขึ้น และควรสูงกว่าอัตราเงินเฟ้อ หรือมากกว่า 2</a:t>
            </a:r>
            <a:r>
              <a:rPr lang="en-US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ต่อปี นั่นเอง</a:t>
            </a:r>
            <a:r>
              <a:rPr lang="th-TH" sz="18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th-TH" sz="18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th-TH" sz="1800" b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02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7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4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2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6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6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14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63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82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1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6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4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1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98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2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5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7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08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31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44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2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04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6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1D8-3D82-461F-83F2-A951F292559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3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29C-EDA0-47D2-BCCF-CDE06A419F0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3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DC06-826B-4D01-B3DF-23B98039CB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4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91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7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6C-ADB3-4340-861D-49C7DF51D7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4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6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44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39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E752-D90E-4A10-A7F7-D956F363EA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18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D6E-CB51-47B1-8090-F9A63D1C7F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B0A1-0156-4A1F-A5AF-6B03F59D08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5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801E-FF43-4D6C-831A-DBF12695D8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0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2A85-275B-4DE8-9149-4BAC97CBC7C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4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B4B8-F912-489A-9F5E-649400F158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2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FAD9-BDD8-4BF1-9105-CAE513DA91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9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316-554A-495E-B24E-427514360DA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6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12399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หัวข้อเนื้อหา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7019"/>
            <a:ext cx="10515600" cy="39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หนี้และการบริหารจัดการหนี้</a:t>
            </a:r>
          </a:p>
          <a:p>
            <a:pPr lvl="0"/>
            <a:r>
              <a:rPr lang="en-US" smtClean="0"/>
              <a:t>Xxxxxxxxxxxxxxxxxxxxxxxxxxx</a:t>
            </a:r>
          </a:p>
          <a:p>
            <a:pPr lvl="0"/>
            <a:r>
              <a:rPr lang="en-US" smtClean="0"/>
              <a:t>xxxxxxxxxxxxxxxxxxxxxxxx</a:t>
            </a:r>
            <a:endParaRPr lang="th-TH" smtClean="0"/>
          </a:p>
          <a:p>
            <a:pPr lvl="0"/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3387"/>
          </a:solidFill>
          <a:latin typeface="BrowalliaUPC" panose="020B0604020202020204" pitchFamily="34" charset="-34"/>
          <a:ea typeface="+mj-ea"/>
          <a:cs typeface="BrowalliaUPC" panose="020B0604020202020204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316-554A-495E-B24E-427514360DA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4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A316-554A-495E-B24E-427514360DA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9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176" y="720476"/>
            <a:ext cx="10821578" cy="2387600"/>
          </a:xfrm>
        </p:spPr>
        <p:txBody>
          <a:bodyPr>
            <a:noAutofit/>
          </a:bodyPr>
          <a:lstStyle/>
          <a:p>
            <a:pPr algn="l"/>
            <a:r>
              <a:rPr lang="th-TH" sz="115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บทที่ 2</a:t>
            </a:r>
            <a:r>
              <a:rPr lang="th-TH" sz="54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/>
            </a:r>
            <a:br>
              <a:rPr lang="th-TH" sz="54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66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การเงิน</a:t>
            </a:r>
            <a:r>
              <a:rPr lang="th-TH" sz="660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ส่วนบุคคล...</a:t>
            </a:r>
            <a:r>
              <a:rPr lang="th-TH" sz="66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รู้ก่อน ทำก่อน รวยกว่า</a:t>
            </a:r>
            <a:endParaRPr lang="th-TH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11965" y="3734718"/>
            <a:ext cx="7920000" cy="9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2.2 การลงทุน</a:t>
            </a:r>
            <a:endParaRPr lang="th-TH" sz="4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00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7525" y="365043"/>
            <a:ext cx="888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ผลตอบแทน ความเสี่ยง และการกระจายความเสี่ยง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956" y="2149296"/>
            <a:ext cx="30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smtClean="0">
                <a:solidFill>
                  <a:srgbClr val="42AD9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ผลตอบแทนสูงมาพร้อมกับความเสี่ยงที่สูงด้วย</a:t>
            </a:r>
            <a:endParaRPr lang="th-TH" sz="2400" b="1">
              <a:solidFill>
                <a:srgbClr val="42AD9D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2424" y="887240"/>
            <a:ext cx="10840918" cy="6096385"/>
            <a:chOff x="332424" y="887240"/>
            <a:chExt cx="10840918" cy="60963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053" y="887240"/>
              <a:ext cx="8017289" cy="609638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2424" y="1327528"/>
              <a:ext cx="33955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smtClean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ผลตอบแทน และความเสี่ยง</a:t>
              </a:r>
              <a:endParaRPr lang="th-TH" dirty="0">
                <a:solidFill>
                  <a:srgbClr val="0070C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901" y="2860197"/>
              <a:ext cx="1312308" cy="151180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960281" y="3775378"/>
            <a:ext cx="776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rgbClr val="6E68F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นาย </a:t>
            </a:r>
            <a:r>
              <a:rPr lang="en-US" sz="2000" b="1" smtClean="0">
                <a:solidFill>
                  <a:srgbClr val="6E68F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</a:t>
            </a:r>
            <a:endParaRPr lang="th-TH" sz="2000" b="1">
              <a:solidFill>
                <a:srgbClr val="6E68FA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3865" y="4382322"/>
            <a:ext cx="776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rgbClr val="FF5917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นาย </a:t>
            </a:r>
            <a:r>
              <a:rPr lang="en-US" sz="2000" b="1" smtClean="0">
                <a:solidFill>
                  <a:srgbClr val="FF5917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</a:t>
            </a:r>
            <a:endParaRPr lang="th-TH" sz="2000" b="1">
              <a:solidFill>
                <a:srgbClr val="FF5917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60" y="3496391"/>
            <a:ext cx="1044171" cy="13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7525" y="365043"/>
            <a:ext cx="888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ผลตอบแทน ความเสี่ยง และการกระจายความเสี่ยง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56" y="2140504"/>
            <a:ext cx="299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>
                <a:solidFill>
                  <a:srgbClr val="42AD9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ผลตอบแทนสูงมาพร้อมกับความเสี่ยงที่สูงด้วย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74966" y="887241"/>
            <a:ext cx="8798563" cy="5970760"/>
            <a:chOff x="3393438" y="887241"/>
            <a:chExt cx="8798563" cy="5970760"/>
          </a:xfrm>
          <a:noFill/>
        </p:grpSpPr>
        <p:grpSp>
          <p:nvGrpSpPr>
            <p:cNvPr id="2" name="Group 1"/>
            <p:cNvGrpSpPr/>
            <p:nvPr/>
          </p:nvGrpSpPr>
          <p:grpSpPr>
            <a:xfrm>
              <a:off x="3393438" y="887241"/>
              <a:ext cx="8798563" cy="5970760"/>
              <a:chOff x="3393438" y="887241"/>
              <a:chExt cx="8798563" cy="5970760"/>
            </a:xfrm>
            <a:grpFill/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3438" y="887241"/>
                <a:ext cx="8017289" cy="597076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450585" y="968721"/>
                <a:ext cx="8741416" cy="5880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901" y="2860197"/>
              <a:ext cx="1312308" cy="1511808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480">
            <a:off x="5235758" y="1496925"/>
            <a:ext cx="3252728" cy="18319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37952" y="1775605"/>
            <a:ext cx="2684020" cy="1402133"/>
            <a:chOff x="5456424" y="1775605"/>
            <a:chExt cx="2684020" cy="14021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891" y="1775605"/>
              <a:ext cx="494553" cy="5680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0543">
              <a:off x="5456424" y="1896955"/>
              <a:ext cx="2447509" cy="128078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470687" y="2282751"/>
            <a:ext cx="1764191" cy="1058188"/>
            <a:chOff x="5489159" y="2282751"/>
            <a:chExt cx="1764191" cy="105818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0543">
              <a:off x="5489159" y="2515666"/>
              <a:ext cx="1584026" cy="82527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797" y="2282751"/>
              <a:ext cx="494553" cy="568093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408625" y="2335926"/>
            <a:ext cx="2120837" cy="1521552"/>
            <a:chOff x="6407844" y="2335926"/>
            <a:chExt cx="2120837" cy="152155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8154">
              <a:off x="6407844" y="2335926"/>
              <a:ext cx="2040784" cy="152155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682" y="2338583"/>
              <a:ext cx="847999" cy="664831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60" y="2383842"/>
            <a:ext cx="494553" cy="5680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09" y="2976132"/>
            <a:ext cx="494553" cy="56809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32424" y="1327528"/>
            <a:ext cx="3395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 และความเสี่ยง</a:t>
            </a:r>
            <a:endParaRPr lang="th-TH" dirty="0">
              <a:solidFill>
                <a:srgbClr val="0070C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554086" y="2748400"/>
            <a:ext cx="1421151" cy="1211800"/>
            <a:chOff x="3214732" y="540516"/>
            <a:chExt cx="4085626" cy="271749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0543">
              <a:off x="3214732" y="1303708"/>
              <a:ext cx="3677668" cy="195430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814" y="540516"/>
              <a:ext cx="1448544" cy="1562155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6631545" y="3247598"/>
            <a:ext cx="1904764" cy="837208"/>
            <a:chOff x="6650017" y="3247598"/>
            <a:chExt cx="1904764" cy="83720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3536">
              <a:off x="6650017" y="3247598"/>
              <a:ext cx="1694740" cy="83720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782" y="3379358"/>
              <a:ext cx="847999" cy="664831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981">
            <a:off x="7551850" y="3260274"/>
            <a:ext cx="937915" cy="69964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941809" y="3775378"/>
            <a:ext cx="776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rgbClr val="6E68F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นาย </a:t>
            </a:r>
            <a:r>
              <a:rPr lang="en-US" sz="2000" b="1" smtClean="0">
                <a:solidFill>
                  <a:srgbClr val="6E68F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</a:t>
            </a:r>
            <a:endParaRPr lang="th-TH" sz="2000" b="1">
              <a:solidFill>
                <a:srgbClr val="6E68FA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89817" y="4396202"/>
            <a:ext cx="776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rgbClr val="FF5917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นาย </a:t>
            </a:r>
            <a:r>
              <a:rPr lang="en-US" sz="2000" b="1" smtClean="0">
                <a:solidFill>
                  <a:srgbClr val="FF5917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</a:t>
            </a:r>
            <a:endParaRPr lang="th-TH" sz="2000" b="1">
              <a:solidFill>
                <a:srgbClr val="FF5917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97" y="3427051"/>
            <a:ext cx="1044171" cy="135819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463">
            <a:off x="6661590" y="3206226"/>
            <a:ext cx="1721180" cy="8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7525" y="365043"/>
            <a:ext cx="888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ผลตอบแทน ความเสี่ยง และการกระจายความเสี่ยง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424" y="1327528"/>
            <a:ext cx="3395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 และความเสี่ยง</a:t>
            </a:r>
            <a:endParaRPr lang="th-TH" dirty="0">
              <a:solidFill>
                <a:srgbClr val="0070C0"/>
              </a:solidFill>
            </a:endParaRPr>
          </a:p>
        </p:txBody>
      </p:sp>
      <p:pic>
        <p:nvPicPr>
          <p:cNvPr id="1026" name="Picture 2" descr="Illustration of law concept Free Vector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4F8FB"/>
              </a:clrFrom>
              <a:clrTo>
                <a:srgbClr val="E4F8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7125" y="1480718"/>
            <a:ext cx="3180646" cy="28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36860" y="2522051"/>
            <a:ext cx="1234731" cy="540000"/>
          </a:xfrm>
          <a:prstGeom prst="roundRect">
            <a:avLst/>
          </a:prstGeom>
          <a:solidFill>
            <a:srgbClr val="E4E3FD"/>
          </a:solidFill>
          <a:ln w="28575">
            <a:solidFill>
              <a:srgbClr val="6C66F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18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</a:t>
            </a:r>
            <a:br>
              <a:rPr lang="th-TH" sz="18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ที่ต้องการ</a:t>
            </a:r>
            <a:endParaRPr lang="th-TH" sz="18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6789" y="2506147"/>
            <a:ext cx="1112169" cy="540000"/>
          </a:xfrm>
          <a:prstGeom prst="roundRect">
            <a:avLst/>
          </a:prstGeom>
          <a:solidFill>
            <a:srgbClr val="E4E3FD"/>
          </a:solidFill>
          <a:ln w="28575">
            <a:solidFill>
              <a:srgbClr val="6C66F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18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ความเสี่ยง</a:t>
            </a:r>
            <a:br>
              <a:rPr lang="th-TH" sz="18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ที่รับได้</a:t>
            </a:r>
            <a:endParaRPr lang="th-TH" sz="18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4738" y="2230788"/>
            <a:ext cx="3448231" cy="1428616"/>
            <a:chOff x="984738" y="2230788"/>
            <a:chExt cx="3448231" cy="1428616"/>
          </a:xfrm>
        </p:grpSpPr>
        <p:sp>
          <p:nvSpPr>
            <p:cNvPr id="9" name="Cloud Callout 8"/>
            <p:cNvSpPr/>
            <p:nvPr/>
          </p:nvSpPr>
          <p:spPr>
            <a:xfrm>
              <a:off x="984738" y="2230788"/>
              <a:ext cx="3448231" cy="142861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81082 w 3499638"/>
                <a:gd name="connsiteY0" fmla="*/ 1503337 h 1437898"/>
                <a:gd name="connsiteX1" fmla="*/ 141140 w 3499638"/>
                <a:gd name="connsiteY1" fmla="*/ 1543279 h 1437898"/>
                <a:gd name="connsiteX2" fmla="*/ 101198 w 3499638"/>
                <a:gd name="connsiteY2" fmla="*/ 1503337 h 1437898"/>
                <a:gd name="connsiteX3" fmla="*/ 141140 w 3499638"/>
                <a:gd name="connsiteY3" fmla="*/ 1463395 h 1437898"/>
                <a:gd name="connsiteX4" fmla="*/ 181082 w 3499638"/>
                <a:gd name="connsiteY4" fmla="*/ 1503337 h 1437898"/>
                <a:gd name="connsiteX0" fmla="*/ 357468 w 3499638"/>
                <a:gd name="connsiteY0" fmla="*/ 1436807 h 1437898"/>
                <a:gd name="connsiteX1" fmla="*/ 277585 w 3499638"/>
                <a:gd name="connsiteY1" fmla="*/ 1516690 h 1437898"/>
                <a:gd name="connsiteX2" fmla="*/ 197702 w 3499638"/>
                <a:gd name="connsiteY2" fmla="*/ 1436807 h 1437898"/>
                <a:gd name="connsiteX3" fmla="*/ 277585 w 3499638"/>
                <a:gd name="connsiteY3" fmla="*/ 1356924 h 1437898"/>
                <a:gd name="connsiteX4" fmla="*/ 357468 w 3499638"/>
                <a:gd name="connsiteY4" fmla="*/ 1436807 h 1437898"/>
                <a:gd name="connsiteX0" fmla="*/ 605657 w 3499638"/>
                <a:gd name="connsiteY0" fmla="*/ 1335266 h 1437898"/>
                <a:gd name="connsiteX1" fmla="*/ 485832 w 3499638"/>
                <a:gd name="connsiteY1" fmla="*/ 1455091 h 1437898"/>
                <a:gd name="connsiteX2" fmla="*/ 366007 w 3499638"/>
                <a:gd name="connsiteY2" fmla="*/ 1335266 h 1437898"/>
                <a:gd name="connsiteX3" fmla="*/ 485832 w 3499638"/>
                <a:gd name="connsiteY3" fmla="*/ 1215441 h 1437898"/>
                <a:gd name="connsiteX4" fmla="*/ 605657 w 3499638"/>
                <a:gd name="connsiteY4" fmla="*/ 1335266 h 1437898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6225"/>
                <a:gd name="connsiteX1" fmla="*/ 5659 w 43256"/>
                <a:gd name="connsiteY1" fmla="*/ 6766 h 46225"/>
                <a:gd name="connsiteX2" fmla="*/ 14041 w 43256"/>
                <a:gd name="connsiteY2" fmla="*/ 5061 h 46225"/>
                <a:gd name="connsiteX3" fmla="*/ 22492 w 43256"/>
                <a:gd name="connsiteY3" fmla="*/ 3291 h 46225"/>
                <a:gd name="connsiteX4" fmla="*/ 25785 w 43256"/>
                <a:gd name="connsiteY4" fmla="*/ 59 h 46225"/>
                <a:gd name="connsiteX5" fmla="*/ 29869 w 43256"/>
                <a:gd name="connsiteY5" fmla="*/ 2340 h 46225"/>
                <a:gd name="connsiteX6" fmla="*/ 35499 w 43256"/>
                <a:gd name="connsiteY6" fmla="*/ 549 h 46225"/>
                <a:gd name="connsiteX7" fmla="*/ 38354 w 43256"/>
                <a:gd name="connsiteY7" fmla="*/ 5435 h 46225"/>
                <a:gd name="connsiteX8" fmla="*/ 42018 w 43256"/>
                <a:gd name="connsiteY8" fmla="*/ 10177 h 46225"/>
                <a:gd name="connsiteX9" fmla="*/ 41854 w 43256"/>
                <a:gd name="connsiteY9" fmla="*/ 15319 h 46225"/>
                <a:gd name="connsiteX10" fmla="*/ 43052 w 43256"/>
                <a:gd name="connsiteY10" fmla="*/ 23181 h 46225"/>
                <a:gd name="connsiteX11" fmla="*/ 37440 w 43256"/>
                <a:gd name="connsiteY11" fmla="*/ 30063 h 46225"/>
                <a:gd name="connsiteX12" fmla="*/ 35431 w 43256"/>
                <a:gd name="connsiteY12" fmla="*/ 35960 h 46225"/>
                <a:gd name="connsiteX13" fmla="*/ 28591 w 43256"/>
                <a:gd name="connsiteY13" fmla="*/ 36674 h 46225"/>
                <a:gd name="connsiteX14" fmla="*/ 23703 w 43256"/>
                <a:gd name="connsiteY14" fmla="*/ 42965 h 46225"/>
                <a:gd name="connsiteX15" fmla="*/ 16516 w 43256"/>
                <a:gd name="connsiteY15" fmla="*/ 39125 h 46225"/>
                <a:gd name="connsiteX16" fmla="*/ 5840 w 43256"/>
                <a:gd name="connsiteY16" fmla="*/ 35331 h 46225"/>
                <a:gd name="connsiteX17" fmla="*/ 1146 w 43256"/>
                <a:gd name="connsiteY17" fmla="*/ 31109 h 46225"/>
                <a:gd name="connsiteX18" fmla="*/ 2149 w 43256"/>
                <a:gd name="connsiteY18" fmla="*/ 25410 h 46225"/>
                <a:gd name="connsiteX19" fmla="*/ 31 w 43256"/>
                <a:gd name="connsiteY19" fmla="*/ 19563 h 46225"/>
                <a:gd name="connsiteX20" fmla="*/ 3899 w 43256"/>
                <a:gd name="connsiteY20" fmla="*/ 14366 h 46225"/>
                <a:gd name="connsiteX21" fmla="*/ 3936 w 43256"/>
                <a:gd name="connsiteY21" fmla="*/ 14229 h 46225"/>
                <a:gd name="connsiteX0" fmla="*/ 183998 w 3504174"/>
                <a:gd name="connsiteY0" fmla="*/ 1498644 h 1538586"/>
                <a:gd name="connsiteX1" fmla="*/ 144056 w 3504174"/>
                <a:gd name="connsiteY1" fmla="*/ 1538586 h 1538586"/>
                <a:gd name="connsiteX2" fmla="*/ 104114 w 3504174"/>
                <a:gd name="connsiteY2" fmla="*/ 1498644 h 1538586"/>
                <a:gd name="connsiteX3" fmla="*/ 144056 w 3504174"/>
                <a:gd name="connsiteY3" fmla="*/ 1458702 h 1538586"/>
                <a:gd name="connsiteX4" fmla="*/ 183998 w 3504174"/>
                <a:gd name="connsiteY4" fmla="*/ 1498644 h 1538586"/>
                <a:gd name="connsiteX0" fmla="*/ 360384 w 3504174"/>
                <a:gd name="connsiteY0" fmla="*/ 1432114 h 1538586"/>
                <a:gd name="connsiteX1" fmla="*/ 280501 w 3504174"/>
                <a:gd name="connsiteY1" fmla="*/ 1511997 h 1538586"/>
                <a:gd name="connsiteX2" fmla="*/ 200618 w 3504174"/>
                <a:gd name="connsiteY2" fmla="*/ 1432114 h 1538586"/>
                <a:gd name="connsiteX3" fmla="*/ 280501 w 3504174"/>
                <a:gd name="connsiteY3" fmla="*/ 1352231 h 1538586"/>
                <a:gd name="connsiteX4" fmla="*/ 360384 w 3504174"/>
                <a:gd name="connsiteY4" fmla="*/ 1432114 h 1538586"/>
                <a:gd name="connsiteX0" fmla="*/ 608573 w 3504174"/>
                <a:gd name="connsiteY0" fmla="*/ 1330573 h 1538586"/>
                <a:gd name="connsiteX1" fmla="*/ 488748 w 3504174"/>
                <a:gd name="connsiteY1" fmla="*/ 1450398 h 1538586"/>
                <a:gd name="connsiteX2" fmla="*/ 368923 w 3504174"/>
                <a:gd name="connsiteY2" fmla="*/ 1330573 h 1538586"/>
                <a:gd name="connsiteX3" fmla="*/ 488748 w 3504174"/>
                <a:gd name="connsiteY3" fmla="*/ 1210748 h 1538586"/>
                <a:gd name="connsiteX4" fmla="*/ 608573 w 3504174"/>
                <a:gd name="connsiteY4" fmla="*/ 1330573 h 1538586"/>
                <a:gd name="connsiteX0" fmla="*/ 4729 w 43256"/>
                <a:gd name="connsiteY0" fmla="*/ 26036 h 46225"/>
                <a:gd name="connsiteX1" fmla="*/ 2196 w 43256"/>
                <a:gd name="connsiteY1" fmla="*/ 25239 h 46225"/>
                <a:gd name="connsiteX2" fmla="*/ 6964 w 43256"/>
                <a:gd name="connsiteY2" fmla="*/ 34758 h 46225"/>
                <a:gd name="connsiteX3" fmla="*/ 5856 w 43256"/>
                <a:gd name="connsiteY3" fmla="*/ 35139 h 46225"/>
                <a:gd name="connsiteX4" fmla="*/ 16514 w 43256"/>
                <a:gd name="connsiteY4" fmla="*/ 38949 h 46225"/>
                <a:gd name="connsiteX5" fmla="*/ 15846 w 43256"/>
                <a:gd name="connsiteY5" fmla="*/ 37209 h 46225"/>
                <a:gd name="connsiteX6" fmla="*/ 28863 w 43256"/>
                <a:gd name="connsiteY6" fmla="*/ 34610 h 46225"/>
                <a:gd name="connsiteX7" fmla="*/ 28596 w 43256"/>
                <a:gd name="connsiteY7" fmla="*/ 36519 h 46225"/>
                <a:gd name="connsiteX8" fmla="*/ 35793 w 43256"/>
                <a:gd name="connsiteY8" fmla="*/ 24662 h 46225"/>
                <a:gd name="connsiteX9" fmla="*/ 37416 w 43256"/>
                <a:gd name="connsiteY9" fmla="*/ 29949 h 46225"/>
                <a:gd name="connsiteX10" fmla="*/ 41834 w 43256"/>
                <a:gd name="connsiteY10" fmla="*/ 15213 h 46225"/>
                <a:gd name="connsiteX11" fmla="*/ 40386 w 43256"/>
                <a:gd name="connsiteY11" fmla="*/ 17889 h 46225"/>
                <a:gd name="connsiteX12" fmla="*/ 38360 w 43256"/>
                <a:gd name="connsiteY12" fmla="*/ 5285 h 46225"/>
                <a:gd name="connsiteX13" fmla="*/ 38436 w 43256"/>
                <a:gd name="connsiteY13" fmla="*/ 6549 h 46225"/>
                <a:gd name="connsiteX14" fmla="*/ 29114 w 43256"/>
                <a:gd name="connsiteY14" fmla="*/ 3811 h 46225"/>
                <a:gd name="connsiteX15" fmla="*/ 29856 w 43256"/>
                <a:gd name="connsiteY15" fmla="*/ 2199 h 46225"/>
                <a:gd name="connsiteX16" fmla="*/ 22177 w 43256"/>
                <a:gd name="connsiteY16" fmla="*/ 4579 h 46225"/>
                <a:gd name="connsiteX17" fmla="*/ 22536 w 43256"/>
                <a:gd name="connsiteY17" fmla="*/ 3189 h 46225"/>
                <a:gd name="connsiteX18" fmla="*/ 14036 w 43256"/>
                <a:gd name="connsiteY18" fmla="*/ 5051 h 46225"/>
                <a:gd name="connsiteX19" fmla="*/ 15336 w 43256"/>
                <a:gd name="connsiteY19" fmla="*/ 6399 h 46225"/>
                <a:gd name="connsiteX20" fmla="*/ 4163 w 43256"/>
                <a:gd name="connsiteY20" fmla="*/ 15648 h 46225"/>
                <a:gd name="connsiteX21" fmla="*/ 3936 w 43256"/>
                <a:gd name="connsiteY21" fmla="*/ 14229 h 46225"/>
                <a:gd name="connsiteX0" fmla="*/ 3936 w 43256"/>
                <a:gd name="connsiteY0" fmla="*/ 14229 h 46225"/>
                <a:gd name="connsiteX1" fmla="*/ 5659 w 43256"/>
                <a:gd name="connsiteY1" fmla="*/ 6766 h 46225"/>
                <a:gd name="connsiteX2" fmla="*/ 14041 w 43256"/>
                <a:gd name="connsiteY2" fmla="*/ 5061 h 46225"/>
                <a:gd name="connsiteX3" fmla="*/ 22492 w 43256"/>
                <a:gd name="connsiteY3" fmla="*/ 3291 h 46225"/>
                <a:gd name="connsiteX4" fmla="*/ 25785 w 43256"/>
                <a:gd name="connsiteY4" fmla="*/ 59 h 46225"/>
                <a:gd name="connsiteX5" fmla="*/ 29869 w 43256"/>
                <a:gd name="connsiteY5" fmla="*/ 2340 h 46225"/>
                <a:gd name="connsiteX6" fmla="*/ 35499 w 43256"/>
                <a:gd name="connsiteY6" fmla="*/ 549 h 46225"/>
                <a:gd name="connsiteX7" fmla="*/ 38354 w 43256"/>
                <a:gd name="connsiteY7" fmla="*/ 5435 h 46225"/>
                <a:gd name="connsiteX8" fmla="*/ 42018 w 43256"/>
                <a:gd name="connsiteY8" fmla="*/ 10177 h 46225"/>
                <a:gd name="connsiteX9" fmla="*/ 41854 w 43256"/>
                <a:gd name="connsiteY9" fmla="*/ 15319 h 46225"/>
                <a:gd name="connsiteX10" fmla="*/ 43052 w 43256"/>
                <a:gd name="connsiteY10" fmla="*/ 23181 h 46225"/>
                <a:gd name="connsiteX11" fmla="*/ 37440 w 43256"/>
                <a:gd name="connsiteY11" fmla="*/ 30063 h 46225"/>
                <a:gd name="connsiteX12" fmla="*/ 35431 w 43256"/>
                <a:gd name="connsiteY12" fmla="*/ 35960 h 46225"/>
                <a:gd name="connsiteX13" fmla="*/ 28591 w 43256"/>
                <a:gd name="connsiteY13" fmla="*/ 36674 h 46225"/>
                <a:gd name="connsiteX14" fmla="*/ 23703 w 43256"/>
                <a:gd name="connsiteY14" fmla="*/ 42965 h 46225"/>
                <a:gd name="connsiteX15" fmla="*/ 16516 w 43256"/>
                <a:gd name="connsiteY15" fmla="*/ 39125 h 46225"/>
                <a:gd name="connsiteX16" fmla="*/ 5840 w 43256"/>
                <a:gd name="connsiteY16" fmla="*/ 35331 h 46225"/>
                <a:gd name="connsiteX17" fmla="*/ 1146 w 43256"/>
                <a:gd name="connsiteY17" fmla="*/ 31109 h 46225"/>
                <a:gd name="connsiteX18" fmla="*/ 2149 w 43256"/>
                <a:gd name="connsiteY18" fmla="*/ 25410 h 46225"/>
                <a:gd name="connsiteX19" fmla="*/ 31 w 43256"/>
                <a:gd name="connsiteY19" fmla="*/ 19563 h 46225"/>
                <a:gd name="connsiteX20" fmla="*/ 3899 w 43256"/>
                <a:gd name="connsiteY20" fmla="*/ 14366 h 46225"/>
                <a:gd name="connsiteX21" fmla="*/ 3936 w 43256"/>
                <a:gd name="connsiteY21" fmla="*/ 14229 h 46225"/>
                <a:gd name="connsiteX0" fmla="*/ 183998 w 3504174"/>
                <a:gd name="connsiteY0" fmla="*/ 1498644 h 1538586"/>
                <a:gd name="connsiteX1" fmla="*/ 144056 w 3504174"/>
                <a:gd name="connsiteY1" fmla="*/ 1538586 h 1538586"/>
                <a:gd name="connsiteX2" fmla="*/ 104114 w 3504174"/>
                <a:gd name="connsiteY2" fmla="*/ 1498644 h 1538586"/>
                <a:gd name="connsiteX3" fmla="*/ 144056 w 3504174"/>
                <a:gd name="connsiteY3" fmla="*/ 1458702 h 1538586"/>
                <a:gd name="connsiteX4" fmla="*/ 183998 w 3504174"/>
                <a:gd name="connsiteY4" fmla="*/ 1498644 h 1538586"/>
                <a:gd name="connsiteX0" fmla="*/ 360384 w 3504174"/>
                <a:gd name="connsiteY0" fmla="*/ 1432114 h 1538586"/>
                <a:gd name="connsiteX1" fmla="*/ 280501 w 3504174"/>
                <a:gd name="connsiteY1" fmla="*/ 1511997 h 1538586"/>
                <a:gd name="connsiteX2" fmla="*/ 200618 w 3504174"/>
                <a:gd name="connsiteY2" fmla="*/ 1432114 h 1538586"/>
                <a:gd name="connsiteX3" fmla="*/ 280501 w 3504174"/>
                <a:gd name="connsiteY3" fmla="*/ 1352231 h 1538586"/>
                <a:gd name="connsiteX4" fmla="*/ 360384 w 3504174"/>
                <a:gd name="connsiteY4" fmla="*/ 1432114 h 1538586"/>
                <a:gd name="connsiteX0" fmla="*/ 608573 w 3504174"/>
                <a:gd name="connsiteY0" fmla="*/ 1330573 h 1538586"/>
                <a:gd name="connsiteX1" fmla="*/ 488748 w 3504174"/>
                <a:gd name="connsiteY1" fmla="*/ 1450398 h 1538586"/>
                <a:gd name="connsiteX2" fmla="*/ 368923 w 3504174"/>
                <a:gd name="connsiteY2" fmla="*/ 1330573 h 1538586"/>
                <a:gd name="connsiteX3" fmla="*/ 488748 w 3504174"/>
                <a:gd name="connsiteY3" fmla="*/ 1210748 h 1538586"/>
                <a:gd name="connsiteX4" fmla="*/ 608573 w 3504174"/>
                <a:gd name="connsiteY4" fmla="*/ 1330573 h 1538586"/>
                <a:gd name="connsiteX0" fmla="*/ 4729 w 43256"/>
                <a:gd name="connsiteY0" fmla="*/ 26036 h 46225"/>
                <a:gd name="connsiteX1" fmla="*/ 2196 w 43256"/>
                <a:gd name="connsiteY1" fmla="*/ 25239 h 46225"/>
                <a:gd name="connsiteX2" fmla="*/ 6964 w 43256"/>
                <a:gd name="connsiteY2" fmla="*/ 34758 h 46225"/>
                <a:gd name="connsiteX3" fmla="*/ 5856 w 43256"/>
                <a:gd name="connsiteY3" fmla="*/ 35139 h 46225"/>
                <a:gd name="connsiteX4" fmla="*/ 16514 w 43256"/>
                <a:gd name="connsiteY4" fmla="*/ 38949 h 46225"/>
                <a:gd name="connsiteX5" fmla="*/ 15846 w 43256"/>
                <a:gd name="connsiteY5" fmla="*/ 37209 h 46225"/>
                <a:gd name="connsiteX6" fmla="*/ 28863 w 43256"/>
                <a:gd name="connsiteY6" fmla="*/ 34610 h 46225"/>
                <a:gd name="connsiteX7" fmla="*/ 28596 w 43256"/>
                <a:gd name="connsiteY7" fmla="*/ 36519 h 46225"/>
                <a:gd name="connsiteX8" fmla="*/ 35793 w 43256"/>
                <a:gd name="connsiteY8" fmla="*/ 24662 h 46225"/>
                <a:gd name="connsiteX9" fmla="*/ 37416 w 43256"/>
                <a:gd name="connsiteY9" fmla="*/ 31971 h 46225"/>
                <a:gd name="connsiteX10" fmla="*/ 41834 w 43256"/>
                <a:gd name="connsiteY10" fmla="*/ 15213 h 46225"/>
                <a:gd name="connsiteX11" fmla="*/ 40386 w 43256"/>
                <a:gd name="connsiteY11" fmla="*/ 17889 h 46225"/>
                <a:gd name="connsiteX12" fmla="*/ 38360 w 43256"/>
                <a:gd name="connsiteY12" fmla="*/ 5285 h 46225"/>
                <a:gd name="connsiteX13" fmla="*/ 38436 w 43256"/>
                <a:gd name="connsiteY13" fmla="*/ 6549 h 46225"/>
                <a:gd name="connsiteX14" fmla="*/ 29114 w 43256"/>
                <a:gd name="connsiteY14" fmla="*/ 3811 h 46225"/>
                <a:gd name="connsiteX15" fmla="*/ 29856 w 43256"/>
                <a:gd name="connsiteY15" fmla="*/ 2199 h 46225"/>
                <a:gd name="connsiteX16" fmla="*/ 22177 w 43256"/>
                <a:gd name="connsiteY16" fmla="*/ 4579 h 46225"/>
                <a:gd name="connsiteX17" fmla="*/ 22536 w 43256"/>
                <a:gd name="connsiteY17" fmla="*/ 3189 h 46225"/>
                <a:gd name="connsiteX18" fmla="*/ 14036 w 43256"/>
                <a:gd name="connsiteY18" fmla="*/ 5051 h 46225"/>
                <a:gd name="connsiteX19" fmla="*/ 15336 w 43256"/>
                <a:gd name="connsiteY19" fmla="*/ 6399 h 46225"/>
                <a:gd name="connsiteX20" fmla="*/ 4163 w 43256"/>
                <a:gd name="connsiteY20" fmla="*/ 15648 h 46225"/>
                <a:gd name="connsiteX21" fmla="*/ 3936 w 43256"/>
                <a:gd name="connsiteY21" fmla="*/ 14229 h 4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6225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3504174" h="1538586">
                  <a:moveTo>
                    <a:pt x="183998" y="1498644"/>
                  </a:moveTo>
                  <a:cubicBezTo>
                    <a:pt x="183998" y="1520703"/>
                    <a:pt x="166115" y="1538586"/>
                    <a:pt x="144056" y="1538586"/>
                  </a:cubicBezTo>
                  <a:cubicBezTo>
                    <a:pt x="121997" y="1538586"/>
                    <a:pt x="104114" y="1520703"/>
                    <a:pt x="104114" y="1498644"/>
                  </a:cubicBezTo>
                  <a:cubicBezTo>
                    <a:pt x="104114" y="1476585"/>
                    <a:pt x="121997" y="1458702"/>
                    <a:pt x="144056" y="1458702"/>
                  </a:cubicBezTo>
                  <a:cubicBezTo>
                    <a:pt x="166115" y="1458702"/>
                    <a:pt x="183998" y="1476585"/>
                    <a:pt x="183998" y="1498644"/>
                  </a:cubicBezTo>
                  <a:close/>
                </a:path>
                <a:path w="3504174" h="1538586">
                  <a:moveTo>
                    <a:pt x="360384" y="1432114"/>
                  </a:moveTo>
                  <a:cubicBezTo>
                    <a:pt x="360384" y="1476232"/>
                    <a:pt x="324619" y="1511997"/>
                    <a:pt x="280501" y="1511997"/>
                  </a:cubicBezTo>
                  <a:cubicBezTo>
                    <a:pt x="236383" y="1511997"/>
                    <a:pt x="200618" y="1476232"/>
                    <a:pt x="200618" y="1432114"/>
                  </a:cubicBezTo>
                  <a:cubicBezTo>
                    <a:pt x="200618" y="1387996"/>
                    <a:pt x="236383" y="1352231"/>
                    <a:pt x="280501" y="1352231"/>
                  </a:cubicBezTo>
                  <a:cubicBezTo>
                    <a:pt x="324619" y="1352231"/>
                    <a:pt x="360384" y="1387996"/>
                    <a:pt x="360384" y="1432114"/>
                  </a:cubicBezTo>
                  <a:close/>
                </a:path>
                <a:path w="3504174" h="1538586">
                  <a:moveTo>
                    <a:pt x="608573" y="1330573"/>
                  </a:moveTo>
                  <a:cubicBezTo>
                    <a:pt x="608573" y="1396751"/>
                    <a:pt x="554926" y="1450398"/>
                    <a:pt x="488748" y="1450398"/>
                  </a:cubicBezTo>
                  <a:cubicBezTo>
                    <a:pt x="422570" y="1450398"/>
                    <a:pt x="368923" y="1396751"/>
                    <a:pt x="368923" y="1330573"/>
                  </a:cubicBezTo>
                  <a:cubicBezTo>
                    <a:pt x="368923" y="1264395"/>
                    <a:pt x="422570" y="1210748"/>
                    <a:pt x="488748" y="1210748"/>
                  </a:cubicBezTo>
                  <a:cubicBezTo>
                    <a:pt x="554926" y="1210748"/>
                    <a:pt x="608573" y="1264395"/>
                    <a:pt x="608573" y="1330573"/>
                  </a:cubicBezTo>
                  <a:close/>
                </a:path>
                <a:path w="43256" h="46225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5793" y="24662"/>
                  </a:moveTo>
                  <a:cubicBezTo>
                    <a:pt x="37797" y="25990"/>
                    <a:pt x="37434" y="28939"/>
                    <a:pt x="37416" y="31971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25740" y="2445933"/>
              <a:ext cx="26607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b="1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แต่ละคนสามารถ</a:t>
              </a:r>
              <a: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รับ</a:t>
              </a:r>
              <a:b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ความเสี่ยงได้เท่ากันหรือไม่ </a:t>
              </a:r>
              <a:r>
                <a:rPr lang="en-US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?</a:t>
              </a:r>
              <a:endParaRPr lang="th-TH" sz="22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27526" y="4691098"/>
            <a:ext cx="3015762" cy="1212704"/>
            <a:chOff x="1837592" y="3957172"/>
            <a:chExt cx="3015762" cy="1212704"/>
          </a:xfrm>
        </p:grpSpPr>
        <p:sp>
          <p:nvSpPr>
            <p:cNvPr id="15" name="Cloud Callout 14"/>
            <p:cNvSpPr/>
            <p:nvPr/>
          </p:nvSpPr>
          <p:spPr>
            <a:xfrm>
              <a:off x="1837592" y="3957172"/>
              <a:ext cx="3015762" cy="1212704"/>
            </a:xfrm>
            <a:prstGeom prst="cloudCallout">
              <a:avLst>
                <a:gd name="adj1" fmla="val -65270"/>
                <a:gd name="adj2" fmla="val -6699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30181" y="4328977"/>
              <a:ext cx="26607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แล้วจะเลือกลงทุนอย่างไรดี </a:t>
              </a:r>
              <a:r>
                <a:rPr lang="en-US" sz="22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?</a:t>
              </a:r>
              <a:endParaRPr lang="th-TH" sz="22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18" name="Picture 17" descr="C:\Users\sireethp\AppData\Local\Microsoft\Windows\Temporary Internet Files\Content.Outlook\QE9YX0KG\highriskAsset 2-10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2226" y="5035542"/>
            <a:ext cx="4973136" cy="1228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82701" y="1401220"/>
            <a:ext cx="2822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ก่อนตัดสินใจลงทุน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3674" y="4455604"/>
            <a:ext cx="425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เปรียบเทียบความเสี่ยงและผลตอบแทนในการลงทุน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9"/>
          <a:stretch/>
        </p:blipFill>
        <p:spPr>
          <a:xfrm flipH="1">
            <a:off x="122021" y="3748714"/>
            <a:ext cx="1317886" cy="19064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77659" y="3412900"/>
            <a:ext cx="2603224" cy="809221"/>
            <a:chOff x="2177659" y="3412900"/>
            <a:chExt cx="2603224" cy="809221"/>
          </a:xfrm>
        </p:grpSpPr>
        <p:pic>
          <p:nvPicPr>
            <p:cNvPr id="22" name="Picture 21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045" y="3412900"/>
              <a:ext cx="852838" cy="8092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2177659" y="3644642"/>
              <a:ext cx="18229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มาทำแบบทดสอบกัน</a:t>
              </a:r>
              <a:endParaRPr lang="th-TH" sz="2000"/>
            </a:p>
          </p:txBody>
        </p:sp>
      </p:grpSp>
    </p:spTree>
    <p:extLst>
      <p:ext uri="{BB962C8B-B14F-4D97-AF65-F5344CB8AC3E}">
        <p14:creationId xmlns:p14="http://schemas.microsoft.com/office/powerpoint/2010/main" val="22455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7525" y="365043"/>
            <a:ext cx="888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ผลตอบแทน ความเสี่ยง และการกระจายความเสี่ยง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48" y="1438930"/>
            <a:ext cx="2618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การกระจายความเสี่ยง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7462" y="2049511"/>
            <a:ext cx="938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การลงทุนที่</a:t>
            </a:r>
            <a:r>
              <a:rPr lang="th-TH" sz="24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หลากหลาย </a:t>
            </a:r>
            <a:r>
              <a:rPr lang="th-TH" sz="24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</a:t>
            </a: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กระจายความเสี่ยงและลดความเสียหายจากการ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ลงทุนได้ </a:t>
            </a: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0900" y="2841663"/>
            <a:ext cx="3970757" cy="36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7"/>
          <a:stretch/>
        </p:blipFill>
        <p:spPr>
          <a:xfrm>
            <a:off x="6383551" y="2841663"/>
            <a:ext cx="391461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lock Arc 23"/>
          <p:cNvSpPr/>
          <p:nvPr/>
        </p:nvSpPr>
        <p:spPr>
          <a:xfrm rot="5400000">
            <a:off x="-1435399" y="1299641"/>
            <a:ext cx="5597787" cy="4770155"/>
          </a:xfrm>
          <a:prstGeom prst="blockArc">
            <a:avLst>
              <a:gd name="adj1" fmla="val 11022551"/>
              <a:gd name="adj2" fmla="val 21380431"/>
              <a:gd name="adj3" fmla="val 2644"/>
            </a:avLst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20150" y="6492875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5438" y="365043"/>
            <a:ext cx="5352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สรุปสิ่งที่ควรทำก่อนการลงทุน</a:t>
            </a:r>
            <a:endParaRPr lang="th-TH" sz="4400" b="1" dirty="0">
              <a:solidFill>
                <a:srgbClr val="2E3387"/>
              </a:solidFill>
              <a:latin typeface="BrowalliaUPC" panose="020B0604020202020204" pitchFamily="34" charset="-34"/>
              <a:ea typeface="+mj-ea"/>
              <a:cs typeface="BrowalliaUPC" panose="020B0604020202020204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67246" y="5071681"/>
            <a:ext cx="8898995" cy="1260000"/>
            <a:chOff x="1650554" y="5071681"/>
            <a:chExt cx="8132277" cy="1260000"/>
          </a:xfrm>
        </p:grpSpPr>
        <p:grpSp>
          <p:nvGrpSpPr>
            <p:cNvPr id="2" name="Group 1"/>
            <p:cNvGrpSpPr/>
            <p:nvPr/>
          </p:nvGrpSpPr>
          <p:grpSpPr>
            <a:xfrm>
              <a:off x="1650554" y="5071681"/>
              <a:ext cx="8132277" cy="1260000"/>
              <a:chOff x="1650554" y="5071681"/>
              <a:chExt cx="8132277" cy="12600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2582831" y="5285735"/>
                <a:ext cx="7200000" cy="822960"/>
              </a:xfrm>
              <a:prstGeom prst="roundRect">
                <a:avLst/>
              </a:prstGeom>
              <a:solidFill>
                <a:srgbClr val="D7F5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650554" y="5071681"/>
                <a:ext cx="1260000" cy="126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1DA3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025655" y="5488929"/>
                <a:ext cx="4392386" cy="48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th-TH" sz="2400" b="1" smtClean="0">
                    <a:latin typeface="Browallia New" panose="020B0604020202020204" pitchFamily="34" charset="-34"/>
                    <a:ea typeface="Times New Roman" panose="02020603050405020304" pitchFamily="18" charset="0"/>
                    <a:cs typeface="Browallia New" panose="020B0604020202020204" pitchFamily="34" charset="-34"/>
                  </a:rPr>
                  <a:t>กระจายความเสี่ยงในการลงทุน</a:t>
                </a:r>
                <a:endParaRPr lang="en-US" sz="2400" b="1" dirty="0"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716873" y="5930874"/>
              <a:ext cx="1109118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th-TH" sz="2400" b="1" smtClean="0">
                  <a:solidFill>
                    <a:srgbClr val="1DA3B7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ลงทุน</a:t>
              </a:r>
              <a:endParaRPr lang="en-US" sz="2400" dirty="0">
                <a:solidFill>
                  <a:srgbClr val="1DA3B7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25" y="5283483"/>
              <a:ext cx="528808" cy="55567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068234" y="864231"/>
            <a:ext cx="8898007" cy="1260000"/>
            <a:chOff x="2068234" y="864231"/>
            <a:chExt cx="8898007" cy="1260000"/>
          </a:xfrm>
        </p:grpSpPr>
        <p:grpSp>
          <p:nvGrpSpPr>
            <p:cNvPr id="41" name="Group 40"/>
            <p:cNvGrpSpPr/>
            <p:nvPr/>
          </p:nvGrpSpPr>
          <p:grpSpPr>
            <a:xfrm>
              <a:off x="2068234" y="864231"/>
              <a:ext cx="8898007" cy="1260000"/>
              <a:chOff x="2274320" y="1524000"/>
              <a:chExt cx="7553009" cy="12600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225180" y="1756485"/>
                <a:ext cx="6602149" cy="822960"/>
              </a:xfrm>
              <a:prstGeom prst="roundRect">
                <a:avLst/>
              </a:prstGeom>
              <a:solidFill>
                <a:srgbClr val="FDEA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274320" y="1524000"/>
                <a:ext cx="1155376" cy="126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815169" y="1953572"/>
                <a:ext cx="3555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4610" marR="0" indent="-5461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2400" b="1">
                    <a:latin typeface="Browallia New" panose="020B0604020202020204" pitchFamily="34" charset="-34"/>
                    <a:ea typeface="Times New Roman" panose="02020603050405020304" pitchFamily="18" charset="0"/>
                    <a:cs typeface="Browallia New" panose="020B0604020202020204" pitchFamily="34" charset="-34"/>
                  </a:rPr>
                  <a:t>รู้จักตัวเองว่ารับความเสี่ยงได้แค่ไหน</a:t>
                </a:r>
                <a:endParaRPr lang="en-US" sz="2400" b="1">
                  <a:latin typeface="Browallia New" panose="020B0604020202020204" pitchFamily="34" charset="-34"/>
                  <a:ea typeface="Times New Roman" panose="02020603050405020304" pitchFamily="18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4574" y="2180128"/>
                <a:ext cx="79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400" b="1" smtClean="0">
                    <a:solidFill>
                      <a:schemeClr val="accent2">
                        <a:lumMod val="75000"/>
                      </a:schemeClr>
                    </a:solidFill>
                    <a:latin typeface="Browallia New" panose="020B0604020202020204" pitchFamily="34" charset="-34"/>
                    <a:ea typeface="Calibri" panose="020F0502020204030204" pitchFamily="34" charset="0"/>
                    <a:cs typeface="Browallia New" panose="020B0604020202020204" pitchFamily="34" charset="-34"/>
                  </a:rPr>
                  <a:t>สำรวจ</a:t>
                </a:r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55003">
              <a:off x="2566412" y="1012024"/>
              <a:ext cx="457423" cy="62216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791173" y="3730416"/>
            <a:ext cx="8500226" cy="1260000"/>
            <a:chOff x="2791173" y="3730416"/>
            <a:chExt cx="8500226" cy="1260000"/>
          </a:xfrm>
        </p:grpSpPr>
        <p:grpSp>
          <p:nvGrpSpPr>
            <p:cNvPr id="43" name="Group 42"/>
            <p:cNvGrpSpPr/>
            <p:nvPr/>
          </p:nvGrpSpPr>
          <p:grpSpPr>
            <a:xfrm>
              <a:off x="2791173" y="3730416"/>
              <a:ext cx="8500226" cy="1260000"/>
              <a:chOff x="2451064" y="4575375"/>
              <a:chExt cx="7778600" cy="12600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3378340" y="4777854"/>
                <a:ext cx="6555811" cy="822960"/>
              </a:xfrm>
              <a:prstGeom prst="roundRect">
                <a:avLst/>
              </a:prstGeom>
              <a:solidFill>
                <a:srgbClr val="E6E0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51064" y="4575375"/>
                <a:ext cx="1153032" cy="126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064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640908" y="4745763"/>
                <a:ext cx="6588756" cy="88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th-TH" sz="2400" b="1" smtClean="0">
                    <a:latin typeface="Browallia New" panose="020B0604020202020204" pitchFamily="34" charset="-34"/>
                    <a:ea typeface="Times New Roman" panose="02020603050405020304" pitchFamily="18" charset="0"/>
                    <a:cs typeface="Browallia New" panose="020B0604020202020204" pitchFamily="34" charset="-34"/>
                  </a:rPr>
                  <a:t>เลือกลงทุนที่เหมาะกับตนเองทั้งผลตอบแทนที่ต้องการ และความเสี่ยง</a:t>
                </a:r>
                <a:br>
                  <a:rPr lang="th-TH" sz="2400" b="1" smtClean="0">
                    <a:latin typeface="Browallia New" panose="020B0604020202020204" pitchFamily="34" charset="-34"/>
                    <a:ea typeface="Times New Roman" panose="02020603050405020304" pitchFamily="18" charset="0"/>
                    <a:cs typeface="Browallia New" panose="020B0604020202020204" pitchFamily="34" charset="-34"/>
                  </a:rPr>
                </a:br>
                <a:r>
                  <a:rPr lang="th-TH" sz="2400" b="1" smtClean="0">
                    <a:latin typeface="Browallia New" panose="020B0604020202020204" pitchFamily="34" charset="-34"/>
                    <a:ea typeface="Times New Roman" panose="02020603050405020304" pitchFamily="18" charset="0"/>
                    <a:cs typeface="Browallia New" panose="020B0604020202020204" pitchFamily="34" charset="-34"/>
                  </a:rPr>
                  <a:t>ที่รับได้</a:t>
                </a:r>
                <a:endParaRPr lang="en-US" sz="2400" b="1" dirty="0">
                  <a:latin typeface="Browallia New" panose="020B0604020202020204" pitchFamily="34" charset="-34"/>
                  <a:ea typeface="Calibri" panose="020F0502020204030204" pitchFamily="34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89315" y="5444728"/>
                <a:ext cx="1014960" cy="297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th-TH" sz="2400" b="1" smtClean="0">
                    <a:solidFill>
                      <a:srgbClr val="7030A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ตัดสินใจ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286" y="3873760"/>
              <a:ext cx="447507" cy="56941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751131" y="2294770"/>
            <a:ext cx="8215111" cy="1260000"/>
            <a:chOff x="2751131" y="2294770"/>
            <a:chExt cx="8215111" cy="1260000"/>
          </a:xfrm>
        </p:grpSpPr>
        <p:grpSp>
          <p:nvGrpSpPr>
            <p:cNvPr id="4" name="Group 3"/>
            <p:cNvGrpSpPr/>
            <p:nvPr/>
          </p:nvGrpSpPr>
          <p:grpSpPr>
            <a:xfrm>
              <a:off x="2751131" y="2294770"/>
              <a:ext cx="8215111" cy="1260000"/>
              <a:chOff x="2716408" y="3035557"/>
              <a:chExt cx="8215111" cy="12600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716408" y="3035557"/>
                <a:ext cx="8215111" cy="1260000"/>
                <a:chOff x="2716408" y="3035557"/>
                <a:chExt cx="8215111" cy="1260000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3731519" y="3218457"/>
                  <a:ext cx="7200000" cy="822960"/>
                </a:xfrm>
                <a:prstGeom prst="roundRect">
                  <a:avLst/>
                </a:prstGeom>
                <a:solidFill>
                  <a:srgbClr val="DAE3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2716408" y="3035557"/>
                  <a:ext cx="1260001" cy="12600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925469" y="3919553"/>
                  <a:ext cx="904865" cy="297517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th-TH" sz="2400" b="1" smtClean="0">
                      <a:solidFill>
                        <a:srgbClr val="4975C3"/>
                      </a:solidFill>
                      <a:latin typeface="Browallia New" panose="020B0604020202020204" pitchFamily="34" charset="-34"/>
                      <a:cs typeface="Browallia New" panose="020B0604020202020204" pitchFamily="34" charset="-34"/>
                    </a:rPr>
                    <a:t>ศีกษา</a:t>
                  </a:r>
                  <a:endParaRPr lang="en-US" sz="2400" dirty="0">
                    <a:solidFill>
                      <a:srgbClr val="4975C3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4061376" y="3410815"/>
                  <a:ext cx="6490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73025" marR="0" indent="-73025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th-TH" sz="2400" b="1" smtClean="0">
                      <a:latin typeface="Browallia New" panose="020B0604020202020204" pitchFamily="34" charset="-34"/>
                      <a:ea typeface="Times New Roman" panose="02020603050405020304" pitchFamily="18" charset="0"/>
                      <a:cs typeface="Browallia New" panose="020B0604020202020204" pitchFamily="34" charset="-34"/>
                    </a:rPr>
                    <a:t>ศึกษาข้อมูลของสิ่งที่</a:t>
                  </a:r>
                  <a:r>
                    <a:rPr lang="th-TH" sz="2400" b="1">
                      <a:latin typeface="Browallia New" panose="020B0604020202020204" pitchFamily="34" charset="-34"/>
                      <a:ea typeface="Times New Roman" panose="02020603050405020304" pitchFamily="18" charset="0"/>
                      <a:cs typeface="Browallia New" panose="020B0604020202020204" pitchFamily="34" charset="-34"/>
                    </a:rPr>
                    <a:t>จะ</a:t>
                  </a:r>
                  <a:r>
                    <a:rPr lang="th-TH" sz="2400" b="1" smtClean="0">
                      <a:latin typeface="Browallia New" panose="020B0604020202020204" pitchFamily="34" charset="-34"/>
                      <a:ea typeface="Times New Roman" panose="02020603050405020304" pitchFamily="18" charset="0"/>
                      <a:cs typeface="Browallia New" panose="020B0604020202020204" pitchFamily="34" charset="-34"/>
                    </a:rPr>
                    <a:t>ลงทุนอย่างละเอียด</a:t>
                  </a:r>
                  <a:endParaRPr lang="en-US" sz="2400" b="1">
                    <a:latin typeface="Browallia New" panose="020B0604020202020204" pitchFamily="34" charset="-34"/>
                    <a:ea typeface="Times New Roman" panose="02020603050405020304" pitchFamily="18" charset="0"/>
                    <a:cs typeface="Browallia New" panose="020B0604020202020204" pitchFamily="34" charset="-34"/>
                  </a:endParaRPr>
                </a:p>
              </p:txBody>
            </p:sp>
          </p:grpSp>
          <p:pic>
            <p:nvPicPr>
              <p:cNvPr id="26" name="Picture 4" descr="Background of hand drawn books Free Vector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EBD7"/>
                  </a:clrFrom>
                  <a:clrTo>
                    <a:srgbClr val="FFEBD7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619" b="100000" l="0" r="9742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342615">
                <a:off x="3156934" y="3236714"/>
                <a:ext cx="702405" cy="556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250" y="2496111"/>
              <a:ext cx="570898" cy="613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9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à¸à¸¥à¸à¸²à¸£à¸à¹à¸à¸«à¸²à¸£à¸¹à¸à¸ à¸²à¸à¸ªà¸³à¸«à¸£à¸±à¸ Ring Toss Game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2"/>
          <a:stretch/>
        </p:blipFill>
        <p:spPr bwMode="auto">
          <a:xfrm flipV="1">
            <a:off x="4351454" y="2266950"/>
            <a:ext cx="1182571" cy="62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à¸à¸¥à¸à¸²à¸£à¸à¹à¸à¸«à¸²à¸£à¸¹à¸à¸ à¸²à¸à¸ªà¸³à¸«à¸£à¸±à¸ Ring Toss Game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0505" l="5400" r="54200">
                        <a14:backgroundMark x1="50800" y1="75316" x2="50800" y2="75316"/>
                        <a14:backgroundMark x1="44600" y1="78401" x2="44600" y2="78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728" b="19864"/>
          <a:stretch/>
        </p:blipFill>
        <p:spPr bwMode="auto">
          <a:xfrm>
            <a:off x="6487049" y="1590060"/>
            <a:ext cx="1831244" cy="19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à¸à¸¥à¸à¸²à¸£à¸à¹à¸à¸«à¸²à¸£à¸¹à¸à¸ à¸²à¸à¸ªà¸³à¸«à¸£à¸±à¸ Ring Toss Game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8962" l="5400" r="54200">
                        <a14:backgroundMark x1="49700" y1="75736" x2="49700" y2="75736"/>
                        <a14:backgroundMark x1="44600" y1="76578" x2="44600" y2="76578"/>
                        <a14:backgroundMark x1="52200" y1="74614" x2="52200" y2="74614"/>
                        <a14:backgroundMark x1="42600" y1="75736" x2="42600" y2="75736"/>
                        <a14:backgroundMark x1="48500" y1="71809" x2="48500" y2="71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728" b="19864"/>
          <a:stretch/>
        </p:blipFill>
        <p:spPr bwMode="auto">
          <a:xfrm>
            <a:off x="3725323" y="2531291"/>
            <a:ext cx="1831244" cy="19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12"/>
            <a:ext cx="10515600" cy="971260"/>
          </a:xfrm>
        </p:spPr>
        <p:txBody>
          <a:bodyPr/>
          <a:lstStyle/>
          <a:p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	กิจกรรมที่ 2.3  เกมโยนห่วง </a:t>
            </a:r>
            <a:endParaRPr lang="th-TH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2" descr="à¸à¸¥à¸à¸²à¸£à¸à¹à¸à¸«à¸²à¸£à¸¹à¸à¸ à¸²à¸à¸ªà¸³à¸«à¸£à¸±à¸ Ring Toss Game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1406" y="3559684"/>
            <a:ext cx="3374198" cy="24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56567" y="4500340"/>
            <a:ext cx="6276975" cy="523220"/>
          </a:xfrm>
          <a:prstGeom prst="rect">
            <a:avLst/>
          </a:prstGeom>
          <a:solidFill>
            <a:srgbClr val="F1E8F8"/>
          </a:solidFill>
        </p:spPr>
        <p:txBody>
          <a:bodyPr wrap="square">
            <a:spAutoFit/>
          </a:bodyPr>
          <a:lstStyle/>
          <a:p>
            <a:r>
              <a:rPr lang="th-TH" b="1" spc="-30" dirty="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ผู้เรียนเล่นเกมโยนห่วง </a:t>
            </a:r>
            <a:r>
              <a:rPr lang="th-TH" b="1" spc="-30" smtClean="0"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เพื่อเรียนรู้หลักการลงทุนเบื้องต้น</a:t>
            </a: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43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12"/>
            <a:ext cx="10515600" cy="971260"/>
          </a:xfrm>
        </p:spPr>
        <p:txBody>
          <a:bodyPr/>
          <a:lstStyle/>
          <a:p>
            <a:r>
              <a:rPr lang="th-TH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	กิจกรรมที่ 2.3  เกมโยนห่วง </a:t>
            </a:r>
            <a:endParaRPr lang="th-TH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0019" y="1563849"/>
            <a:ext cx="309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B0F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สิ่งที่ได้เรียนรู้จากเกม</a:t>
            </a:r>
            <a:endParaRPr lang="th-TH" sz="3200" b="1" dirty="0">
              <a:solidFill>
                <a:srgbClr val="00B0F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6261" y="2465147"/>
            <a:ext cx="64389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600"/>
            </a:pPr>
            <a:r>
              <a:rPr lang="th-TH" b="1" spc="-20" dirty="0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1. ผู้</a:t>
            </a:r>
            <a:r>
              <a:rPr lang="th-TH" b="1" spc="-20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ลงทุนจะมีต้นทุนในการ</a:t>
            </a:r>
            <a:r>
              <a:rPr lang="th-TH" b="1" spc="-20" dirty="0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ลงทุนเสมอ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600"/>
            </a:pP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2. การ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ลงทุนย่อมมีความเสี่ยง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endParaRPr lang="th-TH" dirty="0" smtClean="0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600"/>
            </a:pP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3. การ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ลงทุนที่ให้ผลตอบแทนสูง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ย่อม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มีความเสี่ยงสูงด้วย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endParaRPr lang="th-TH" dirty="0" smtClean="0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600"/>
            </a:pP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4. ผู้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ลงทุนแต่ละคนยอมรับความเสี่ยงได้แตกต่าง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กัน</a:t>
            </a:r>
            <a:r>
              <a:rPr lang="th-TH" dirty="0"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dirty="0"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98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ดอกเบี้ยทบต้น</a:t>
            </a:r>
            <a:endParaRPr lang="en-US" sz="36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เงินเฟ้อ </a:t>
            </a:r>
            <a:endParaRPr lang="th-TH" sz="360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ผลตอบแทน </a:t>
            </a:r>
            <a:r>
              <a:rPr lang="th-TH" sz="3600">
                <a:solidFill>
                  <a:schemeClr val="tx1"/>
                </a:solidFill>
              </a:rPr>
              <a:t>ความเสี่ยง และการกระจายความ</a:t>
            </a:r>
            <a:r>
              <a:rPr lang="th-TH" sz="3600" smtClean="0">
                <a:solidFill>
                  <a:schemeClr val="tx1"/>
                </a:solidFill>
              </a:rPr>
              <a:t>เสี่ยง</a:t>
            </a:r>
            <a:endParaRPr lang="th-TH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2294080"/>
            <a:ext cx="11304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ดอกเบี้ยทบต้น</a:t>
            </a:r>
            <a:endParaRPr lang="en-US" sz="36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เงินเฟ้อ </a:t>
            </a:r>
            <a:endParaRPr lang="th-TH" sz="360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ผลตอบแทน </a:t>
            </a:r>
            <a:r>
              <a:rPr lang="th-TH" sz="3600">
                <a:solidFill>
                  <a:schemeClr val="tx1"/>
                </a:solidFill>
              </a:rPr>
              <a:t>ความเสี่ยง และการกระจายความ</a:t>
            </a:r>
            <a:r>
              <a:rPr lang="th-TH" sz="3600" smtClean="0">
                <a:solidFill>
                  <a:schemeClr val="tx1"/>
                </a:solidFill>
              </a:rPr>
              <a:t>เสี่ยง</a:t>
            </a:r>
            <a:endParaRPr lang="th-TH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0650" y="365043"/>
            <a:ext cx="2927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ดอกเบี้ยทบต้น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65543" y="1215268"/>
            <a:ext cx="10543394" cy="3028487"/>
            <a:chOff x="1165543" y="1215268"/>
            <a:chExt cx="10543394" cy="3028487"/>
          </a:xfrm>
        </p:grpSpPr>
        <p:grpSp>
          <p:nvGrpSpPr>
            <p:cNvPr id="9" name="Group 8"/>
            <p:cNvGrpSpPr/>
            <p:nvPr/>
          </p:nvGrpSpPr>
          <p:grpSpPr>
            <a:xfrm>
              <a:off x="1165543" y="1215268"/>
              <a:ext cx="9445308" cy="827864"/>
              <a:chOff x="1111779" y="1601002"/>
              <a:chExt cx="8644466" cy="925008"/>
            </a:xfrm>
          </p:grpSpPr>
          <p:sp>
            <p:nvSpPr>
              <p:cNvPr id="10" name="Rounded Rectangular Callout 9"/>
              <p:cNvSpPr/>
              <p:nvPr/>
            </p:nvSpPr>
            <p:spPr>
              <a:xfrm>
                <a:off x="1111779" y="1601002"/>
                <a:ext cx="8644466" cy="925008"/>
              </a:xfrm>
              <a:prstGeom prst="wedgeRoundRectCallout">
                <a:avLst>
                  <a:gd name="adj1" fmla="val 20304"/>
                  <a:gd name="adj2" fmla="val 35583"/>
                  <a:gd name="adj3" fmla="val 16667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11779" y="1820050"/>
                <a:ext cx="8644466" cy="584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smtClean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“</a:t>
                </a:r>
                <a:r>
                  <a:rPr lang="th-TH" b="1" smtClean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ดอกเบี้ยทบต้น</a:t>
                </a:r>
                <a:r>
                  <a:rPr lang="en-US" b="1" smtClean="0">
                    <a:solidFill>
                      <a:srgbClr val="0070C0"/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” </a:t>
                </a:r>
                <a:r>
                  <a:rPr lang="th-TH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คือ ดอกเบี้ยที่คิดจากเงินต้นและดอกเบี้ยสะสมของงวดก่อน</a:t>
                </a:r>
                <a:r>
                  <a:rPr lang="th-TH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หน้า</a:t>
                </a:r>
                <a:endParaRPr lang="th-TH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24" name="Picture 2" descr="J:\ครูเข็มทิศ2558\MR BO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31916" y="1772199"/>
              <a:ext cx="1377021" cy="2471556"/>
            </a:xfrm>
            <a:prstGeom prst="rect">
              <a:avLst/>
            </a:prstGeom>
            <a:noFill/>
          </p:spPr>
        </p:pic>
      </p:grpSp>
      <p:sp>
        <p:nvSpPr>
          <p:cNvPr id="4" name="Rectangle 3"/>
          <p:cNvSpPr/>
          <p:nvPr/>
        </p:nvSpPr>
        <p:spPr>
          <a:xfrm>
            <a:off x="1700783" y="2385610"/>
            <a:ext cx="3907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spc="-10" smtClean="0">
                <a:solidFill>
                  <a:srgbClr val="4975C3"/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ดอกเบี้ยทบต้นคำนวณอย่างไร</a:t>
            </a:r>
            <a:endParaRPr lang="th-TH" sz="2400" b="1" dirty="0">
              <a:solidFill>
                <a:srgbClr val="4975C3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9831042" y="5640049"/>
            <a:ext cx="302315" cy="33293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784" y="2941301"/>
            <a:ext cx="3907302" cy="3508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4016" y="5084766"/>
            <a:ext cx="87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100.00</a:t>
            </a:r>
            <a:endParaRPr lang="th-TH" sz="20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9224" y="5084766"/>
            <a:ext cx="87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100.00</a:t>
            </a:r>
            <a:endParaRPr lang="th-TH" sz="20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98" y="5094973"/>
            <a:ext cx="1326983" cy="12435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76903" y="5725668"/>
            <a:ext cx="67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3.00</a:t>
            </a:r>
            <a:endParaRPr lang="th-TH" sz="20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4589" y="5977896"/>
            <a:ext cx="1049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(3</a:t>
            </a:r>
            <a:r>
              <a:rPr lang="en-US" sz="1200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 x </a:t>
            </a:r>
            <a:r>
              <a:rPr lang="th-TH" sz="1200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100.00)</a:t>
            </a:r>
            <a:endParaRPr lang="th-TH" sz="1200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1749" y="5084766"/>
            <a:ext cx="87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103.00</a:t>
            </a:r>
            <a:endParaRPr lang="th-TH" sz="20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93679" y="5725668"/>
            <a:ext cx="1049268" cy="532374"/>
            <a:chOff x="3893679" y="5725668"/>
            <a:chExt cx="1049268" cy="532374"/>
          </a:xfrm>
        </p:grpSpPr>
        <p:sp>
          <p:nvSpPr>
            <p:cNvPr id="22" name="TextBox 21"/>
            <p:cNvSpPr txBox="1"/>
            <p:nvPr/>
          </p:nvSpPr>
          <p:spPr>
            <a:xfrm>
              <a:off x="4097664" y="5725668"/>
              <a:ext cx="6760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3.09</a:t>
              </a:r>
              <a:endPara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93679" y="5981043"/>
              <a:ext cx="1049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200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(3</a:t>
              </a:r>
              <a:r>
                <a:rPr lang="en-US" sz="1200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% x </a:t>
              </a:r>
              <a:r>
                <a:rPr lang="th-TH" sz="1200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103.00)</a:t>
              </a:r>
              <a:endParaRPr lang="th-TH" sz="120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692599" y="5082873"/>
            <a:ext cx="87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smtClean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106.09</a:t>
            </a:r>
            <a:endParaRPr lang="th-TH" sz="2000" b="1">
              <a:solidFill>
                <a:schemeClr val="accent5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688135" y="5723382"/>
            <a:ext cx="1049268" cy="526602"/>
            <a:chOff x="4688135" y="5723382"/>
            <a:chExt cx="1049268" cy="526602"/>
          </a:xfrm>
        </p:grpSpPr>
        <p:sp>
          <p:nvSpPr>
            <p:cNvPr id="29" name="TextBox 28"/>
            <p:cNvSpPr txBox="1"/>
            <p:nvPr/>
          </p:nvSpPr>
          <p:spPr>
            <a:xfrm>
              <a:off x="4851212" y="5723382"/>
              <a:ext cx="6760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3.18</a:t>
              </a:r>
              <a:endParaRPr lang="th-TH" sz="2000" b="1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88135" y="5972985"/>
              <a:ext cx="1049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200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(3</a:t>
              </a:r>
              <a:r>
                <a:rPr lang="en-US" sz="1200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% x </a:t>
              </a:r>
              <a:r>
                <a:rPr lang="th-TH" sz="1200" smtClean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106.09)</a:t>
              </a:r>
              <a:endParaRPr lang="th-TH" sz="120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52" y="3497190"/>
            <a:ext cx="437638" cy="6935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60" y="3502154"/>
            <a:ext cx="439200" cy="6977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59" y="3370728"/>
            <a:ext cx="439200" cy="13965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231700" y="3361584"/>
            <a:ext cx="441876" cy="829194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0" name="Group 39"/>
          <p:cNvGrpSpPr/>
          <p:nvPr/>
        </p:nvGrpSpPr>
        <p:grpSpPr>
          <a:xfrm>
            <a:off x="3954013" y="3282696"/>
            <a:ext cx="599997" cy="989266"/>
            <a:chOff x="3954013" y="3282696"/>
            <a:chExt cx="599997" cy="98926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013" y="3282696"/>
              <a:ext cx="599997" cy="989266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012149" y="3355849"/>
              <a:ext cx="483724" cy="830748"/>
            </a:xfrm>
            <a:prstGeom prst="rect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73" y="3227243"/>
            <a:ext cx="489600" cy="1461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33" y="3205300"/>
            <a:ext cx="458133" cy="9836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32" y="3081095"/>
            <a:ext cx="461016" cy="137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9346" y="2932038"/>
            <a:ext cx="3933495" cy="35176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39" y="4233183"/>
            <a:ext cx="248397" cy="3875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88" y="4953841"/>
            <a:ext cx="248397" cy="387594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5685572" y="5723382"/>
            <a:ext cx="4317169" cy="848468"/>
          </a:xfrm>
          <a:prstGeom prst="ellipse">
            <a:avLst/>
          </a:prstGeom>
          <a:noFill/>
          <a:ln w="19050">
            <a:solidFill>
              <a:srgbClr val="00386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3865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79346" y="2395434"/>
            <a:ext cx="397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ดอกเบี้ยทบต้นมีประโยชน์อย่างไร</a:t>
            </a:r>
            <a:endParaRPr lang="th-TH" sz="24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22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833 -0.000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19805 0.0037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1763 0.0023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8" grpId="1"/>
      <p:bldP spid="17" grpId="0"/>
      <p:bldP spid="19" grpId="0"/>
      <p:bldP spid="20" grpId="0"/>
      <p:bldP spid="21" grpId="0"/>
      <p:bldP spid="28" grpId="0"/>
      <p:bldP spid="33" grpId="0" animBg="1"/>
      <p:bldP spid="27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2967844"/>
            <a:ext cx="11304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ดอกเบี้ยทบต้น</a:t>
            </a:r>
            <a:endParaRPr lang="en-US" sz="36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เงิน</a:t>
            </a:r>
            <a:r>
              <a:rPr lang="th-TH" sz="3600" smtClean="0">
                <a:solidFill>
                  <a:schemeClr val="tx1"/>
                </a:solidFill>
              </a:rPr>
              <a:t>เฟ้อ</a:t>
            </a:r>
            <a:endParaRPr lang="th-TH" sz="36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ผลตอบแทน ความเสี่ยง และการกระจายความ</a:t>
            </a:r>
            <a:r>
              <a:rPr lang="th-TH" sz="3600" smtClean="0">
                <a:solidFill>
                  <a:schemeClr val="tx1"/>
                </a:solidFill>
              </a:rPr>
              <a:t>เสี่ยง</a:t>
            </a:r>
            <a:endParaRPr lang="th-TH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2026" y="365043"/>
            <a:ext cx="1505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เงินเฟ้อ</a:t>
            </a:r>
            <a:endParaRPr lang="th-TH" sz="4400" b="1" dirty="0">
              <a:solidFill>
                <a:srgbClr val="2E3387"/>
              </a:solidFill>
              <a:latin typeface="BrowalliaUPC" panose="020B0604020202020204" pitchFamily="34" charset="-34"/>
              <a:ea typeface="+mj-ea"/>
              <a:cs typeface="BrowalliaUPC" panose="020B0604020202020204" pitchFamily="34" charset="-34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2271512" y="2571750"/>
            <a:ext cx="4481713" cy="2906221"/>
          </a:xfrm>
          <a:prstGeom prst="striped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เงินเฟ้อ </a:t>
            </a:r>
            <a:r>
              <a:rPr lang="th-TH" sz="2200" b="1" dirty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sz="2200" b="1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ภาวะ</a:t>
            </a:r>
            <a:r>
              <a:rPr lang="th-TH" sz="2200" b="1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ที่ราคาสินค้า</a:t>
            </a:r>
            <a:br>
              <a:rPr lang="th-TH" sz="2200" b="1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200" b="1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หรือบริการแพงขึ้น </a:t>
            </a:r>
            <a:br>
              <a:rPr lang="th-TH" sz="2200" b="1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200" b="1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  <a:r>
              <a:rPr lang="th-TH" sz="2200" b="1" dirty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ให้เงินจำนวน</a:t>
            </a:r>
            <a:r>
              <a:rPr lang="th-TH" sz="2200" b="1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เท่า</a:t>
            </a:r>
            <a:r>
              <a:rPr lang="th-TH" sz="2200" b="1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เดิมซื้อสินค้า</a:t>
            </a:r>
            <a:br>
              <a:rPr lang="th-TH" sz="2200" b="1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200" b="1" smtClean="0">
                <a:solidFill>
                  <a:schemeClr val="accent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หรือบริการได้ลดลง</a:t>
            </a:r>
            <a:endParaRPr lang="th-TH" sz="2200" b="1" dirty="0">
              <a:solidFill>
                <a:schemeClr val="accent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5625" y="2188190"/>
            <a:ext cx="1882775" cy="40052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0672" y="1329897"/>
            <a:ext cx="3452163" cy="4863548"/>
            <a:chOff x="170672" y="1329897"/>
            <a:chExt cx="3452163" cy="48635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72" y="2072059"/>
              <a:ext cx="1810528" cy="412138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479299" y="1329897"/>
              <a:ext cx="21435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smtClean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เงินเฟ้อ คือ อะไร</a:t>
              </a:r>
              <a:r>
                <a:rPr lang="en-US" b="1" smtClean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?</a:t>
              </a:r>
              <a:endParaRPr lang="th-TH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9825" y="2188190"/>
            <a:ext cx="1549400" cy="40052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2188189"/>
            <a:ext cx="1574800" cy="40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01 -0.00116 L -3.125E-6 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594333" y="2234190"/>
            <a:ext cx="3930605" cy="3781520"/>
            <a:chOff x="7074568" y="2234190"/>
            <a:chExt cx="3930605" cy="3781520"/>
          </a:xfrm>
        </p:grpSpPr>
        <p:sp>
          <p:nvSpPr>
            <p:cNvPr id="3" name="Oval 2"/>
            <p:cNvSpPr/>
            <p:nvPr/>
          </p:nvSpPr>
          <p:spPr>
            <a:xfrm>
              <a:off x="7074568" y="2234190"/>
              <a:ext cx="3930605" cy="3781520"/>
            </a:xfrm>
            <a:prstGeom prst="ellipse">
              <a:avLst/>
            </a:prstGeom>
            <a:solidFill>
              <a:srgbClr val="B6DD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27873" y="3791277"/>
              <a:ext cx="2194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อัตราผลตอบแทน</a:t>
              </a:r>
              <a:endParaRPr lang="th-TH" b="1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05710" y="2234190"/>
            <a:ext cx="3908717" cy="3781520"/>
            <a:chOff x="7162895" y="2219598"/>
            <a:chExt cx="3908717" cy="3781520"/>
          </a:xfrm>
        </p:grpSpPr>
        <p:sp>
          <p:nvSpPr>
            <p:cNvPr id="26" name="Pie 25"/>
            <p:cNvSpPr/>
            <p:nvPr/>
          </p:nvSpPr>
          <p:spPr>
            <a:xfrm flipH="1">
              <a:off x="7162895" y="2219598"/>
              <a:ext cx="3908717" cy="3781520"/>
            </a:xfrm>
            <a:prstGeom prst="pie">
              <a:avLst>
                <a:gd name="adj1" fmla="val 18379315"/>
                <a:gd name="adj2" fmla="val 16200343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15495" y="4373870"/>
              <a:ext cx="2792150" cy="51077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อัตราผลตอบแทนที่แท้จริง</a:t>
              </a:r>
              <a:endParaRPr lang="th-TH" sz="24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16991" y="6483612"/>
            <a:ext cx="2743200" cy="365125"/>
          </a:xfrm>
        </p:spPr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33703" y="365043"/>
            <a:ext cx="160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เงินเฟ้อ</a:t>
            </a:r>
            <a:endParaRPr lang="th-TH" sz="4400" b="1" dirty="0">
              <a:solidFill>
                <a:srgbClr val="2E3387"/>
              </a:solidFill>
              <a:latin typeface="BrowalliaUPC" panose="020B0604020202020204" pitchFamily="34" charset="-34"/>
              <a:ea typeface="+mj-ea"/>
              <a:cs typeface="BrowalliaUPC" panose="020B0604020202020204" pitchFamily="34" charset="-34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3909" y="1792302"/>
            <a:ext cx="5634890" cy="3972769"/>
            <a:chOff x="124726" y="1792302"/>
            <a:chExt cx="5634890" cy="3972769"/>
          </a:xfrm>
        </p:grpSpPr>
        <p:grpSp>
          <p:nvGrpSpPr>
            <p:cNvPr id="12" name="Group 11"/>
            <p:cNvGrpSpPr/>
            <p:nvPr/>
          </p:nvGrpSpPr>
          <p:grpSpPr>
            <a:xfrm>
              <a:off x="1449457" y="1792302"/>
              <a:ext cx="4310159" cy="1502828"/>
              <a:chOff x="1247775" y="1981200"/>
              <a:chExt cx="4648200" cy="1543050"/>
            </a:xfrm>
          </p:grpSpPr>
          <p:sp>
            <p:nvSpPr>
              <p:cNvPr id="13" name="Cloud Callout 12"/>
              <p:cNvSpPr/>
              <p:nvPr/>
            </p:nvSpPr>
            <p:spPr>
              <a:xfrm>
                <a:off x="1247775" y="1981200"/>
                <a:ext cx="4648200" cy="1543050"/>
              </a:xfrm>
              <a:prstGeom prst="cloudCallout">
                <a:avLst>
                  <a:gd name="adj1" fmla="val -47380"/>
                  <a:gd name="adj2" fmla="val 66422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05295" y="2281036"/>
                <a:ext cx="3978566" cy="8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 smtClean="0">
                    <a:solidFill>
                      <a:schemeClr val="accent5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ผลตอบแทนที่เห็น คือผลตอบแทน</a:t>
                </a:r>
                <a:br>
                  <a:rPr lang="th-TH" sz="2400" b="1" dirty="0" smtClean="0">
                    <a:solidFill>
                      <a:schemeClr val="accent5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</a:br>
                <a:r>
                  <a:rPr lang="th-TH" sz="2400" b="1" dirty="0" smtClean="0">
                    <a:solidFill>
                      <a:schemeClr val="accent5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ที่เราได้จริง ๆ รึ</a:t>
                </a:r>
                <a:r>
                  <a:rPr lang="th-TH" sz="2400" b="1" smtClean="0">
                    <a:solidFill>
                      <a:schemeClr val="accent5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เปล่านะ</a:t>
                </a:r>
                <a:r>
                  <a:rPr lang="en-US" sz="2400" b="1" smtClean="0">
                    <a:solidFill>
                      <a:schemeClr val="accent5">
                        <a:lumMod val="75000"/>
                      </a:schemeClr>
                    </a:solidFill>
                    <a:latin typeface="Browallia New" panose="020B0604020202020204" pitchFamily="34" charset="-34"/>
                    <a:cs typeface="Browallia New" panose="020B0604020202020204" pitchFamily="34" charset="-34"/>
                  </a:rPr>
                  <a:t>?</a:t>
                </a:r>
                <a:endParaRPr lang="th-TH" sz="2400" b="1" dirty="0">
                  <a:solidFill>
                    <a:schemeClr val="accent5">
                      <a:lumMod val="7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726" y="2863923"/>
              <a:ext cx="1935381" cy="2901148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519773" y="1115080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ผลตอบแทนที่แท้จริง</a:t>
            </a:r>
            <a:endParaRPr lang="th-TH" dirty="0">
              <a:solidFill>
                <a:srgbClr val="0070C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434348" y="2234190"/>
            <a:ext cx="1287037" cy="1890760"/>
            <a:chOff x="7991533" y="2219598"/>
            <a:chExt cx="1287037" cy="1890760"/>
          </a:xfrm>
        </p:grpSpPr>
        <p:sp>
          <p:nvSpPr>
            <p:cNvPr id="24" name="Pie 23"/>
            <p:cNvSpPr/>
            <p:nvPr/>
          </p:nvSpPr>
          <p:spPr>
            <a:xfrm>
              <a:off x="7991533" y="2219598"/>
              <a:ext cx="1118995" cy="1890760"/>
            </a:xfrm>
            <a:custGeom>
              <a:avLst/>
              <a:gdLst>
                <a:gd name="connsiteX0" fmla="*/ 789080 w 3816150"/>
                <a:gd name="connsiteY0" fmla="*/ 359275 h 3781520"/>
                <a:gd name="connsiteX1" fmla="*/ 1908075 w 3816150"/>
                <a:gd name="connsiteY1" fmla="*/ 0 h 3781520"/>
                <a:gd name="connsiteX2" fmla="*/ 1908075 w 3816150"/>
                <a:gd name="connsiteY2" fmla="*/ 1890760 h 3781520"/>
                <a:gd name="connsiteX3" fmla="*/ 789080 w 3816150"/>
                <a:gd name="connsiteY3" fmla="*/ 359275 h 3781520"/>
                <a:gd name="connsiteX0" fmla="*/ 0 w 1109370"/>
                <a:gd name="connsiteY0" fmla="*/ 349650 h 1890760"/>
                <a:gd name="connsiteX1" fmla="*/ 1109370 w 1109370"/>
                <a:gd name="connsiteY1" fmla="*/ 0 h 1890760"/>
                <a:gd name="connsiteX2" fmla="*/ 1109370 w 1109370"/>
                <a:gd name="connsiteY2" fmla="*/ 1890760 h 1890760"/>
                <a:gd name="connsiteX3" fmla="*/ 0 w 1109370"/>
                <a:gd name="connsiteY3" fmla="*/ 349650 h 1890760"/>
                <a:gd name="connsiteX0" fmla="*/ 0 w 1118995"/>
                <a:gd name="connsiteY0" fmla="*/ 340025 h 1890760"/>
                <a:gd name="connsiteX1" fmla="*/ 1118995 w 1118995"/>
                <a:gd name="connsiteY1" fmla="*/ 0 h 1890760"/>
                <a:gd name="connsiteX2" fmla="*/ 1118995 w 1118995"/>
                <a:gd name="connsiteY2" fmla="*/ 1890760 h 1890760"/>
                <a:gd name="connsiteX3" fmla="*/ 0 w 1118995"/>
                <a:gd name="connsiteY3" fmla="*/ 340025 h 189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995" h="1890760">
                  <a:moveTo>
                    <a:pt x="0" y="340025"/>
                  </a:moveTo>
                  <a:cubicBezTo>
                    <a:pt x="325510" y="106485"/>
                    <a:pt x="717122" y="0"/>
                    <a:pt x="1118995" y="0"/>
                  </a:cubicBezTo>
                  <a:lnTo>
                    <a:pt x="1118995" y="1890760"/>
                  </a:lnTo>
                  <a:cubicBezTo>
                    <a:pt x="745997" y="1380265"/>
                    <a:pt x="372998" y="850520"/>
                    <a:pt x="0" y="34002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01498" y="2398434"/>
              <a:ext cx="977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อัตรา</a:t>
              </a:r>
              <a:br>
                <a:rPr lang="th-TH" sz="24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th-TH" sz="2400" b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เงินเฟ้อ</a:t>
              </a:r>
              <a:endParaRPr lang="th-TH" sz="2400" b="1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27087" y="3951365"/>
            <a:ext cx="5412768" cy="803165"/>
            <a:chOff x="2018282" y="4497657"/>
            <a:chExt cx="5412768" cy="803165"/>
          </a:xfrm>
          <a:solidFill>
            <a:srgbClr val="1DA3B7"/>
          </a:solidFill>
        </p:grpSpPr>
        <p:sp>
          <p:nvSpPr>
            <p:cNvPr id="35" name="Rounded Rectangle 34"/>
            <p:cNvSpPr/>
            <p:nvPr/>
          </p:nvSpPr>
          <p:spPr>
            <a:xfrm>
              <a:off x="2051302" y="4497657"/>
              <a:ext cx="5346728" cy="803165"/>
            </a:xfrm>
            <a:prstGeom prst="roundRect">
              <a:avLst/>
            </a:prstGeom>
            <a:grpFill/>
            <a:ln w="28575"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18282" y="4706945"/>
              <a:ext cx="54127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อัตราผลตอบแทนที่แท้จริง </a:t>
              </a:r>
              <a:r>
                <a:rPr lang="en-US" sz="22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= </a:t>
              </a:r>
              <a:r>
                <a:rPr lang="th-TH" sz="2200" b="1" smtClean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อัตราผลตอบแทน - อัตราเงินเฟ้อ</a:t>
              </a:r>
              <a:endParaRPr lang="th-TH" sz="22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7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91A4-AB06-4BF2-86DB-35B6330C49C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73032" y="365043"/>
            <a:ext cx="1564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>
                <a:solidFill>
                  <a:srgbClr val="2E3387"/>
                </a:solidFill>
                <a:latin typeface="BrowalliaUPC" panose="020B0604020202020204" pitchFamily="34" charset="-34"/>
                <a:ea typeface="+mj-ea"/>
                <a:cs typeface="BrowalliaUPC" panose="020B0604020202020204" pitchFamily="34" charset="-34"/>
              </a:rPr>
              <a:t>เงินเฟ้อ</a:t>
            </a:r>
            <a:endParaRPr lang="th-TH" sz="4400" b="1" dirty="0">
              <a:solidFill>
                <a:srgbClr val="2E3387"/>
              </a:solidFill>
              <a:latin typeface="BrowalliaUPC" panose="020B0604020202020204" pitchFamily="34" charset="-34"/>
              <a:ea typeface="+mj-ea"/>
              <a:cs typeface="BrowalliaUPC" panose="020B0604020202020204" pitchFamily="34" charset="-34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5"/>
          <a:stretch/>
        </p:blipFill>
        <p:spPr bwMode="auto">
          <a:xfrm>
            <a:off x="6229350" y="1771652"/>
            <a:ext cx="5238750" cy="3781424"/>
          </a:xfrm>
          <a:prstGeom prst="rect">
            <a:avLst/>
          </a:prstGeom>
          <a:solidFill>
            <a:srgbClr val="DEFE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1034" y="2576810"/>
            <a:ext cx="5200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spc="-10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ตัวอย่าง</a:t>
            </a:r>
            <a:r>
              <a:rPr lang="th-TH" sz="2400" b="1" spc="-10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 อัตราเงิน</a:t>
            </a:r>
            <a:r>
              <a:rPr lang="th-TH" sz="2400" b="1" spc="-10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เฟ้อเท่ากับ 2</a:t>
            </a:r>
            <a:r>
              <a:rPr lang="en-US" sz="2400" b="1" spc="-10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% </a:t>
            </a:r>
            <a:r>
              <a:rPr lang="th-TH" sz="2400" b="1" spc="-10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ต่อปี หาก</a:t>
            </a:r>
            <a:r>
              <a:rPr lang="th-TH" sz="2400" b="1" spc="-1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นำ</a:t>
            </a:r>
            <a:r>
              <a:rPr lang="th-TH" sz="2400" b="1" spc="-10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เงิน</a:t>
            </a:r>
            <a:br>
              <a:rPr lang="th-TH" sz="2400" b="1" spc="-10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</a:br>
            <a:r>
              <a:rPr lang="th-TH" sz="2400" b="1" spc="-10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ไป</a:t>
            </a:r>
            <a:r>
              <a:rPr lang="th-TH" sz="2400" b="1" spc="-10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ฝากบัญชีออมทรัพย์</a:t>
            </a:r>
            <a:r>
              <a:rPr lang="th-TH" sz="2400" b="1" spc="-1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ที่</a:t>
            </a:r>
            <a:r>
              <a:rPr lang="th-TH" sz="2400" b="1" spc="-10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ให้ผลตอบแทน </a:t>
            </a:r>
            <a:r>
              <a:rPr lang="th-TH" sz="2400" b="1" spc="-10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0.25</a:t>
            </a:r>
            <a:r>
              <a:rPr lang="en-US" sz="2400" b="1" spc="-10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% </a:t>
            </a:r>
            <a:r>
              <a:rPr lang="th-TH" sz="2400" b="1" spc="-10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ต่อ</a:t>
            </a:r>
            <a:r>
              <a:rPr lang="th-TH" sz="2400" b="1" spc="-1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ปี </a:t>
            </a:r>
            <a:r>
              <a:rPr lang="th-TH" sz="2400" b="1" spc="-10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/>
            </a:r>
            <a:br>
              <a:rPr lang="th-TH" sz="2400" b="1" spc="-10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</a:br>
            <a:r>
              <a:rPr lang="th-TH" sz="2400" b="1" spc="-10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จะ</a:t>
            </a:r>
            <a:r>
              <a:rPr lang="th-TH" sz="2400" b="1" spc="-10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ได้รับผลตอบแทนที่แท้จริง</a:t>
            </a:r>
            <a:r>
              <a:rPr lang="th-TH" sz="2400" b="1" spc="-10" dirty="0" smtClean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ea typeface="Times New Roman" panose="02020603050405020304" pitchFamily="18" charset="0"/>
                <a:cs typeface="Browallia New" panose="020B0604020202020204" pitchFamily="34" charset="-34"/>
              </a:rPr>
              <a:t>เท่าใด</a:t>
            </a:r>
            <a:endParaRPr lang="th-TH" sz="2400" b="1" spc="-10" dirty="0">
              <a:solidFill>
                <a:schemeClr val="accent2">
                  <a:lumMod val="75000"/>
                </a:schemeClr>
              </a:solidFill>
              <a:latin typeface="Browallia New" panose="020B0604020202020204" pitchFamily="34" charset="-34"/>
              <a:ea typeface="Times New Roman" panose="02020603050405020304" pitchFamily="18" charset="0"/>
              <a:cs typeface="Browallia New" panose="020B0604020202020204" pitchFamily="34" charset="-34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827895" y="5010151"/>
            <a:ext cx="981075" cy="51435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3865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056" y="4831659"/>
            <a:ext cx="5594114" cy="862583"/>
            <a:chOff x="327056" y="4898334"/>
            <a:chExt cx="5594114" cy="862583"/>
          </a:xfrm>
        </p:grpSpPr>
        <p:sp>
          <p:nvSpPr>
            <p:cNvPr id="23" name="Right Arrow 22"/>
            <p:cNvSpPr/>
            <p:nvPr/>
          </p:nvSpPr>
          <p:spPr>
            <a:xfrm flipH="1">
              <a:off x="5003697" y="5133975"/>
              <a:ext cx="917473" cy="45720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21034" y="5000625"/>
              <a:ext cx="4174816" cy="723900"/>
              <a:chOff x="473384" y="4410075"/>
              <a:chExt cx="4174816" cy="7239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89374" y="4541192"/>
                <a:ext cx="405882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400" b="1" spc="-10" dirty="0" smtClean="0">
                    <a:solidFill>
                      <a:srgbClr val="0070C0"/>
                    </a:solidFill>
                    <a:latin typeface="Browallia New" panose="020B0604020202020204" pitchFamily="34" charset="-34"/>
                    <a:ea typeface="Times New Roman" panose="02020603050405020304" pitchFamily="18" charset="0"/>
                    <a:cs typeface="Browallia New" panose="020B0604020202020204" pitchFamily="34" charset="-34"/>
                  </a:rPr>
                  <a:t>เงินออมไม่ได้สร้างผลตอบแทนให้คุณเลย</a:t>
                </a:r>
                <a:endParaRPr lang="th-TH" sz="2400" b="1" spc="-10" dirty="0">
                  <a:solidFill>
                    <a:srgbClr val="0070C0"/>
                  </a:solidFill>
                  <a:latin typeface="Browallia New" panose="020B0604020202020204" pitchFamily="34" charset="-34"/>
                  <a:ea typeface="Times New Roman" panose="02020603050405020304" pitchFamily="18" charset="0"/>
                  <a:cs typeface="Browallia New" panose="020B0604020202020204" pitchFamily="34" charset="-34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73384" y="4410075"/>
                <a:ext cx="4174816" cy="723900"/>
              </a:xfrm>
              <a:prstGeom prst="roundRect">
                <a:avLst/>
              </a:prstGeom>
              <a:noFill/>
              <a:ln w="190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27056" y="4898334"/>
              <a:ext cx="572261" cy="862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63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650" y="3583864"/>
            <a:ext cx="11304000" cy="6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1850" y="1285533"/>
            <a:ext cx="10515600" cy="873206"/>
          </a:xfrm>
        </p:spPr>
        <p:txBody>
          <a:bodyPr>
            <a:normAutofit/>
          </a:bodyPr>
          <a:lstStyle/>
          <a:p>
            <a:r>
              <a:rPr lang="th-TH" sz="4400" b="1" smtClean="0"/>
              <a:t>หัวข้อเนื้อหา</a:t>
            </a:r>
            <a:endParaRPr lang="th-TH" sz="4400" b="1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388381"/>
            <a:ext cx="10515600" cy="32826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ดอกเบี้ยทบต้น</a:t>
            </a:r>
            <a:endParaRPr lang="en-US" sz="36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>
                <a:solidFill>
                  <a:schemeClr val="tx1"/>
                </a:solidFill>
              </a:rPr>
              <a:t>เงินเฟ้อ </a:t>
            </a:r>
            <a:endParaRPr lang="th-TH" sz="360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3600" smtClean="0">
                <a:solidFill>
                  <a:schemeClr val="tx1"/>
                </a:solidFill>
              </a:rPr>
              <a:t>ผลตอบแทน </a:t>
            </a:r>
            <a:r>
              <a:rPr lang="th-TH" sz="3600">
                <a:solidFill>
                  <a:schemeClr val="tx1"/>
                </a:solidFill>
              </a:rPr>
              <a:t>ความเสี่ยง และการกระจายความ</a:t>
            </a:r>
            <a:r>
              <a:rPr lang="th-TH" sz="3600" smtClean="0">
                <a:solidFill>
                  <a:schemeClr val="tx1"/>
                </a:solidFill>
              </a:rPr>
              <a:t>เสี่ยง</a:t>
            </a:r>
            <a:endParaRPr lang="th-TH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FE61A21EDF8E6A40831CAB6B20FEECED" ma:contentTypeVersion="1" ma:contentTypeDescription="สร้างเอกสารใหม่" ma:contentTypeScope="" ma:versionID="50fae079669103ca3584a4d85ba034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0ffaa90f370ffabf7a49a23e3f2a21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9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3EEA3F8-3CD9-4AA6-8498-433614493F91}"/>
</file>

<file path=customXml/itemProps2.xml><?xml version="1.0" encoding="utf-8"?>
<ds:datastoreItem xmlns:ds="http://schemas.openxmlformats.org/officeDocument/2006/customXml" ds:itemID="{54C418DC-3018-4788-B3A8-DF7F85203C80}"/>
</file>

<file path=customXml/itemProps3.xml><?xml version="1.0" encoding="utf-8"?>
<ds:datastoreItem xmlns:ds="http://schemas.openxmlformats.org/officeDocument/2006/customXml" ds:itemID="{01AAE7DD-63AC-4064-B35F-0A50EDD2B91B}"/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1458</Words>
  <Application>Microsoft Office PowerPoint</Application>
  <PresentationFormat>Widescreen</PresentationFormat>
  <Paragraphs>211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Angsana New</vt:lpstr>
      <vt:lpstr>Arial</vt:lpstr>
      <vt:lpstr>Browallia New</vt:lpstr>
      <vt:lpstr>BrowalliaUPC</vt:lpstr>
      <vt:lpstr>Calibri</vt:lpstr>
      <vt:lpstr>Calibri Light</vt:lpstr>
      <vt:lpstr>Cordia New</vt:lpstr>
      <vt:lpstr>TH SarabunPSK</vt:lpstr>
      <vt:lpstr>Times New Roman</vt:lpstr>
      <vt:lpstr>1_Office Theme</vt:lpstr>
      <vt:lpstr>1_Custom Design</vt:lpstr>
      <vt:lpstr>2_Office Theme</vt:lpstr>
      <vt:lpstr>3_Office Theme</vt:lpstr>
      <vt:lpstr>บทที่ 2 การเงินส่วนบุคคล...รู้ก่อน ทำก่อน รวยกว่า</vt:lpstr>
      <vt:lpstr>หัวข้อเนื้อหา</vt:lpstr>
      <vt:lpstr>หัวข้อเนื้อหา</vt:lpstr>
      <vt:lpstr>PowerPoint Presentation</vt:lpstr>
      <vt:lpstr>หัวข้อเนื้อหา</vt:lpstr>
      <vt:lpstr>PowerPoint Presentation</vt:lpstr>
      <vt:lpstr>PowerPoint Presentation</vt:lpstr>
      <vt:lpstr>PowerPoint Presentation</vt:lpstr>
      <vt:lpstr>หัวข้อเนื้อหา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กิจกรรมที่ 2.3  เกมโยนห่วง </vt:lpstr>
      <vt:lpstr> กิจกรรมที่ 2.3  เกมโยนห่วง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สิรีธร ปุษปาคม</dc:creator>
  <cp:lastModifiedBy>สิรีธร ปุษปาคม</cp:lastModifiedBy>
  <cp:revision>621</cp:revision>
  <cp:lastPrinted>2019-02-12T09:56:24Z</cp:lastPrinted>
  <dcterms:created xsi:type="dcterms:W3CDTF">2019-01-08T07:12:09Z</dcterms:created>
  <dcterms:modified xsi:type="dcterms:W3CDTF">2019-07-04T06:55:59Z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0x010100FE61A21EDF8E6A40831CAB6B20FEECED</vt:lpwstr>
  </property>
  <property fmtid="{D5CDD505-2E9C-101B-9397-08002B2CF9AE}" pid="3" name="Order">
    <vt:r8>7500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